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4" r:id="rId2"/>
    <p:sldId id="319" r:id="rId3"/>
    <p:sldId id="342" r:id="rId4"/>
    <p:sldId id="343" r:id="rId5"/>
    <p:sldId id="304" r:id="rId6"/>
    <p:sldId id="257" r:id="rId7"/>
    <p:sldId id="341" r:id="rId8"/>
    <p:sldId id="345" r:id="rId9"/>
    <p:sldId id="305" r:id="rId10"/>
    <p:sldId id="338" r:id="rId11"/>
    <p:sldId id="336" r:id="rId12"/>
    <p:sldId id="337" r:id="rId13"/>
    <p:sldId id="340" r:id="rId14"/>
    <p:sldId id="258" r:id="rId15"/>
    <p:sldId id="259" r:id="rId16"/>
    <p:sldId id="260" r:id="rId17"/>
    <p:sldId id="262" r:id="rId18"/>
    <p:sldId id="261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39" r:id="rId29"/>
    <p:sldId id="263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8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1.wmf"/><Relationship Id="rId2" Type="http://schemas.openxmlformats.org/officeDocument/2006/relationships/image" Target="../media/image32.wmf"/><Relationship Id="rId1" Type="http://schemas.openxmlformats.org/officeDocument/2006/relationships/image" Target="../media/image24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1.wmf"/><Relationship Id="rId2" Type="http://schemas.openxmlformats.org/officeDocument/2006/relationships/image" Target="../media/image32.wmf"/><Relationship Id="rId1" Type="http://schemas.openxmlformats.org/officeDocument/2006/relationships/image" Target="../media/image24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2.wmf"/><Relationship Id="rId11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41.wmf"/><Relationship Id="rId9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7.wmf"/><Relationship Id="rId4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3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Textmasterformate durch Klicken bearbeiten</a:t>
            </a:r>
          </a:p>
          <a:p>
            <a:pPr lvl="1"/>
            <a:r>
              <a:rPr lang="en-US" altLang="en-US" smtClean="0"/>
              <a:t>Zweite Ebene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  <a:p>
            <a:pPr lvl="4"/>
            <a:r>
              <a:rPr lang="en-US" altLang="en-US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0A4745-193F-4C9E-829B-D20C573A6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828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532D4-0021-4469-97EC-F47A8DA3BEB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911AB-5FBD-4862-B72F-5599943974C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824CA-7CC0-4519-B6FB-DF8107429DB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3D1C4-A691-479D-8386-6C148C8F00A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D0FD4-FAEF-438E-A7FE-08B0C373A22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451BC-33EA-4675-B296-6AA93647C43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89CF0-F809-41A3-A5C0-B2BC34BB178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07436-4E38-403B-9B4B-6F10B16117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1B733-67B6-4329-9C4E-244AD138204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BF9CD-C66F-4AB4-9E12-A10D220887D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451BC-33EA-4675-B296-6AA93647C43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019AC-DBD2-4FC6-8783-0B1FD8BEF05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89CF0-F809-41A3-A5C0-B2BC34BB178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07436-4E38-403B-9B4B-6F10B16117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1B733-67B6-4329-9C4E-244AD138204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A2E00-D7AB-4DF6-9195-4FD0202CBC6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F9069-26C4-41BA-ACB8-811153BCFE4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21E8F-1AFD-4F6C-B214-35118253173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8A880-89E7-4C16-B7C9-C7F62A149E8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18B80-2761-48E8-8F01-6F76555BF6C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E5C7C-7763-4716-A153-DBC5B0FAC8C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B1138-E04C-49FF-8DCE-ED385963196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447DC-037E-49E0-A616-C05AAA0875A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813C4-1681-41CD-BE00-C0A2F354609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EA0FB-00BA-466E-B995-686ED77B199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40ECD-5569-45BC-B723-A0259637FE7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1F82E-48AC-49C1-8308-6C0A8F9E2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6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61EA0-9C3C-44C1-BB9E-46F0EA8F6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72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BFE42-ACDD-4B19-BE97-8D05F5E36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3DD2A0-A079-4F98-ADA5-7878CA638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195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AE03D1A-452F-4EFC-9F0C-2D5C9CC14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1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F1CE0-837F-4280-9E98-D40DF3204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72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7D471-829D-438D-898E-FD332570B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8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16021-6567-4717-8371-927D2C6BD8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88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913B6-01C2-4B40-B77A-C43035F46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63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8032A-A4D4-4836-ADF2-D7AA7540E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3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54674-C096-4CB3-96DF-280D1CDED0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0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E75A-AB28-43D4-85F3-03274FED4D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13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103AB-C475-4472-9ECD-C8FBC73F04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Textmasterformate durch Klicken bearbeiten</a:t>
            </a:r>
          </a:p>
          <a:p>
            <a:pPr lvl="1"/>
            <a:r>
              <a:rPr lang="en-US" altLang="en-US" smtClean="0"/>
              <a:t>Zweite Ebene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  <a:p>
            <a:pPr lvl="4"/>
            <a:r>
              <a:rPr lang="en-US" alt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1EEE73-067D-4524-95E1-4B1F70084A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5.wmf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18.bin"/><Relationship Id="rId2" Type="http://schemas.openxmlformats.org/officeDocument/2006/relationships/audio" Target="file:///C:\Documents%20and%20Settings\faw1.PC18035\My%20Documents\music6.wav" TargetMode="Externa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4.wmf"/><Relationship Id="rId5" Type="http://schemas.openxmlformats.org/officeDocument/2006/relationships/image" Target="../media/image4.png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17.bin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18.wmf"/><Relationship Id="rId5" Type="http://schemas.openxmlformats.org/officeDocument/2006/relationships/image" Target="../media/image24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38.wmf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wmf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0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9.wmf"/><Relationship Id="rId1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30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18.wmf"/><Relationship Id="rId5" Type="http://schemas.openxmlformats.org/officeDocument/2006/relationships/image" Target="../media/image24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63.bin"/><Relationship Id="rId4" Type="http://schemas.openxmlformats.org/officeDocument/2006/relationships/image" Target="../media/image38.wmf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6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.wmf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30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29.wmf"/><Relationship Id="rId1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78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4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43.wmf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81.bin"/><Relationship Id="rId5" Type="http://schemas.openxmlformats.org/officeDocument/2006/relationships/image" Target="../media/image36.wmf"/><Relationship Id="rId15" Type="http://schemas.openxmlformats.org/officeDocument/2006/relationships/image" Target="../media/image42.wmf"/><Relationship Id="rId23" Type="http://schemas.openxmlformats.org/officeDocument/2006/relationships/image" Target="../media/image35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6.wmf"/><Relationship Id="rId12" Type="http://schemas.openxmlformats.org/officeDocument/2006/relationships/image" Target="../media/image48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47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emf"/><Relationship Id="rId2" Type="http://schemas.openxmlformats.org/officeDocument/2006/relationships/audio" Target="file:///C:\Documents%20and%20Settings\faw1.PC18035\My%20Documents\music6.wav" TargetMode="Externa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10" Type="http://schemas.openxmlformats.org/officeDocument/2006/relationships/image" Target="../media/image3.wmf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50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94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4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5.e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75438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/>
              <a:t>Spike-timing-dependent plasticity</a:t>
            </a:r>
            <a:br>
              <a:rPr lang="en-GB" altLang="en-US" sz="4000"/>
            </a:br>
            <a:r>
              <a:rPr lang="en-GB" altLang="en-US" sz="4000"/>
              <a:t>(STDP)</a:t>
            </a:r>
          </a:p>
          <a:p>
            <a:pPr algn="ctr">
              <a:spcBef>
                <a:spcPct val="50000"/>
              </a:spcBef>
            </a:pPr>
            <a:r>
              <a:rPr lang="en-GB" altLang="en-US" sz="4000"/>
              <a:t>and its relation to differential Hebbian learning</a:t>
            </a: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11_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19375"/>
            <a:ext cx="3643313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107" name="Picture 3" descr="11_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4419600"/>
            <a:ext cx="4868862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108" name="Picture 4" descr="1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2514600"/>
            <a:ext cx="8983663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109" name="Picture 5" descr="11_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19588"/>
            <a:ext cx="8970963" cy="23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142875" y="44450"/>
            <a:ext cx="8893175" cy="2420938"/>
          </a:xfrm>
          <a:prstGeom prst="rect">
            <a:avLst/>
          </a:prstGeom>
          <a:noFill/>
          <a:ln w="28575" algn="ctr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323850" y="260350"/>
            <a:ext cx="85566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Plasticity is mainly mediated by so called</a:t>
            </a:r>
          </a:p>
          <a:p>
            <a:r>
              <a:rPr lang="en-GB" altLang="en-US" sz="2400"/>
              <a:t>N-methyl-D-Aspartate (NMDA) channels.</a:t>
            </a:r>
          </a:p>
          <a:p>
            <a:endParaRPr lang="en-GB" altLang="en-US" sz="2400"/>
          </a:p>
          <a:p>
            <a:r>
              <a:rPr lang="en-GB" altLang="en-US" sz="2400"/>
              <a:t>These channels respond to Glutamate as their transmitter and</a:t>
            </a:r>
          </a:p>
          <a:p>
            <a:r>
              <a:rPr lang="en-GB" altLang="en-US" sz="2400"/>
              <a:t>they are voltage depended: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78700" cy="609600"/>
          </a:xfrm>
        </p:spPr>
        <p:txBody>
          <a:bodyPr/>
          <a:lstStyle/>
          <a:p>
            <a:r>
              <a:rPr lang="en-GB" altLang="en-US" sz="3200" b="1"/>
              <a:t>Biophysical Model: Structure</a:t>
            </a:r>
          </a:p>
        </p:txBody>
      </p:sp>
      <p:sp>
        <p:nvSpPr>
          <p:cNvPr id="171011" name="Text Box 3"/>
          <p:cNvSpPr txBox="1">
            <a:spLocks noChangeAspect="1" noChangeArrowheads="1"/>
          </p:cNvSpPr>
          <p:nvPr/>
        </p:nvSpPr>
        <p:spPr bwMode="auto">
          <a:xfrm>
            <a:off x="2347913" y="18002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i="1"/>
              <a:t>x</a:t>
            </a:r>
            <a:endParaRPr lang="en-GB" altLang="en-US" sz="2000" b="1" baseline="-25000"/>
          </a:p>
        </p:txBody>
      </p:sp>
      <p:sp>
        <p:nvSpPr>
          <p:cNvPr id="171012" name="Text Box 4"/>
          <p:cNvSpPr txBox="1">
            <a:spLocks noChangeAspect="1" noChangeArrowheads="1"/>
          </p:cNvSpPr>
          <p:nvPr/>
        </p:nvSpPr>
        <p:spPr bwMode="auto">
          <a:xfrm>
            <a:off x="2881313" y="1876425"/>
            <a:ext cx="126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NMDA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synapse</a:t>
            </a:r>
          </a:p>
        </p:txBody>
      </p:sp>
      <p:sp>
        <p:nvSpPr>
          <p:cNvPr id="171013" name="Freeform 5"/>
          <p:cNvSpPr>
            <a:spLocks/>
          </p:cNvSpPr>
          <p:nvPr/>
        </p:nvSpPr>
        <p:spPr bwMode="auto">
          <a:xfrm rot="300000">
            <a:off x="1897063" y="2181225"/>
            <a:ext cx="1746250" cy="635000"/>
          </a:xfrm>
          <a:custGeom>
            <a:avLst/>
            <a:gdLst>
              <a:gd name="T0" fmla="*/ 907 w 1100"/>
              <a:gd name="T1" fmla="*/ 387 h 400"/>
              <a:gd name="T2" fmla="*/ 1093 w 1100"/>
              <a:gd name="T3" fmla="*/ 229 h 400"/>
              <a:gd name="T4" fmla="*/ 868 w 1100"/>
              <a:gd name="T5" fmla="*/ 193 h 400"/>
              <a:gd name="T6" fmla="*/ 1 w 1100"/>
              <a:gd name="T7" fmla="*/ 13 h 400"/>
              <a:gd name="T8" fmla="*/ 860 w 1100"/>
              <a:gd name="T9" fmla="*/ 270 h 400"/>
              <a:gd name="T10" fmla="*/ 907 w 1100"/>
              <a:gd name="T11" fmla="*/ 38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0" h="400">
                <a:moveTo>
                  <a:pt x="907" y="387"/>
                </a:moveTo>
                <a:cubicBezTo>
                  <a:pt x="946" y="380"/>
                  <a:pt x="1100" y="261"/>
                  <a:pt x="1093" y="229"/>
                </a:cubicBezTo>
                <a:cubicBezTo>
                  <a:pt x="1086" y="197"/>
                  <a:pt x="1050" y="229"/>
                  <a:pt x="868" y="193"/>
                </a:cubicBezTo>
                <a:cubicBezTo>
                  <a:pt x="686" y="157"/>
                  <a:pt x="3" y="0"/>
                  <a:pt x="1" y="13"/>
                </a:cubicBezTo>
                <a:cubicBezTo>
                  <a:pt x="0" y="25"/>
                  <a:pt x="709" y="207"/>
                  <a:pt x="860" y="270"/>
                </a:cubicBezTo>
                <a:cubicBezTo>
                  <a:pt x="1010" y="333"/>
                  <a:pt x="871" y="400"/>
                  <a:pt x="907" y="38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1014" name="Freeform 6"/>
          <p:cNvSpPr>
            <a:spLocks noChangeAspect="1"/>
          </p:cNvSpPr>
          <p:nvPr/>
        </p:nvSpPr>
        <p:spPr bwMode="auto">
          <a:xfrm>
            <a:off x="2894013" y="1447800"/>
            <a:ext cx="4619625" cy="2593975"/>
          </a:xfrm>
          <a:custGeom>
            <a:avLst/>
            <a:gdLst>
              <a:gd name="T0" fmla="*/ 723 w 2910"/>
              <a:gd name="T1" fmla="*/ 469 h 1634"/>
              <a:gd name="T2" fmla="*/ 715 w 2910"/>
              <a:gd name="T3" fmla="*/ 749 h 1634"/>
              <a:gd name="T4" fmla="*/ 40 w 2910"/>
              <a:gd name="T5" fmla="*/ 1127 h 1634"/>
              <a:gd name="T6" fmla="*/ 953 w 2910"/>
              <a:gd name="T7" fmla="*/ 979 h 1634"/>
              <a:gd name="T8" fmla="*/ 969 w 2910"/>
              <a:gd name="T9" fmla="*/ 1612 h 1634"/>
              <a:gd name="T10" fmla="*/ 1315 w 2910"/>
              <a:gd name="T11" fmla="*/ 1111 h 1634"/>
              <a:gd name="T12" fmla="*/ 1967 w 2910"/>
              <a:gd name="T13" fmla="*/ 1267 h 1634"/>
              <a:gd name="T14" fmla="*/ 1477 w 2910"/>
              <a:gd name="T15" fmla="*/ 835 h 1634"/>
              <a:gd name="T16" fmla="*/ 2623 w 2910"/>
              <a:gd name="T17" fmla="*/ 755 h 1634"/>
              <a:gd name="T18" fmla="*/ 2813 w 2910"/>
              <a:gd name="T19" fmla="*/ 754 h 1634"/>
              <a:gd name="T20" fmla="*/ 2841 w 2910"/>
              <a:gd name="T21" fmla="*/ 770 h 1634"/>
              <a:gd name="T22" fmla="*/ 2857 w 2910"/>
              <a:gd name="T23" fmla="*/ 730 h 1634"/>
              <a:gd name="T24" fmla="*/ 2813 w 2910"/>
              <a:gd name="T25" fmla="*/ 694 h 1634"/>
              <a:gd name="T26" fmla="*/ 2680 w 2910"/>
              <a:gd name="T27" fmla="*/ 715 h 1634"/>
              <a:gd name="T28" fmla="*/ 1430 w 2910"/>
              <a:gd name="T29" fmla="*/ 674 h 1634"/>
              <a:gd name="T30" fmla="*/ 1545 w 2910"/>
              <a:gd name="T31" fmla="*/ 153 h 1634"/>
              <a:gd name="T32" fmla="*/ 1101 w 2910"/>
              <a:gd name="T33" fmla="*/ 568 h 1634"/>
              <a:gd name="T34" fmla="*/ 443 w 2910"/>
              <a:gd name="T35" fmla="*/ 16 h 1634"/>
              <a:gd name="T36" fmla="*/ 723 w 2910"/>
              <a:gd name="T37" fmla="*/ 469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0" h="1634">
                <a:moveTo>
                  <a:pt x="723" y="469"/>
                </a:moveTo>
                <a:cubicBezTo>
                  <a:pt x="768" y="591"/>
                  <a:pt x="829" y="640"/>
                  <a:pt x="715" y="749"/>
                </a:cubicBezTo>
                <a:cubicBezTo>
                  <a:pt x="601" y="858"/>
                  <a:pt x="0" y="1089"/>
                  <a:pt x="40" y="1127"/>
                </a:cubicBezTo>
                <a:cubicBezTo>
                  <a:pt x="80" y="1165"/>
                  <a:pt x="798" y="898"/>
                  <a:pt x="953" y="979"/>
                </a:cubicBezTo>
                <a:cubicBezTo>
                  <a:pt x="1108" y="1060"/>
                  <a:pt x="909" y="1590"/>
                  <a:pt x="969" y="1612"/>
                </a:cubicBezTo>
                <a:cubicBezTo>
                  <a:pt x="1029" y="1634"/>
                  <a:pt x="1149" y="1168"/>
                  <a:pt x="1315" y="1111"/>
                </a:cubicBezTo>
                <a:cubicBezTo>
                  <a:pt x="1481" y="1054"/>
                  <a:pt x="1940" y="1313"/>
                  <a:pt x="1967" y="1267"/>
                </a:cubicBezTo>
                <a:cubicBezTo>
                  <a:pt x="1994" y="1221"/>
                  <a:pt x="1368" y="920"/>
                  <a:pt x="1477" y="835"/>
                </a:cubicBezTo>
                <a:cubicBezTo>
                  <a:pt x="1586" y="750"/>
                  <a:pt x="2400" y="768"/>
                  <a:pt x="2623" y="755"/>
                </a:cubicBezTo>
                <a:cubicBezTo>
                  <a:pt x="2846" y="742"/>
                  <a:pt x="2777" y="752"/>
                  <a:pt x="2813" y="754"/>
                </a:cubicBezTo>
                <a:cubicBezTo>
                  <a:pt x="2849" y="756"/>
                  <a:pt x="2834" y="774"/>
                  <a:pt x="2841" y="770"/>
                </a:cubicBezTo>
                <a:cubicBezTo>
                  <a:pt x="2848" y="766"/>
                  <a:pt x="2862" y="743"/>
                  <a:pt x="2857" y="730"/>
                </a:cubicBezTo>
                <a:cubicBezTo>
                  <a:pt x="2852" y="717"/>
                  <a:pt x="2842" y="696"/>
                  <a:pt x="2813" y="694"/>
                </a:cubicBezTo>
                <a:cubicBezTo>
                  <a:pt x="2784" y="692"/>
                  <a:pt x="2910" y="718"/>
                  <a:pt x="2680" y="715"/>
                </a:cubicBezTo>
                <a:cubicBezTo>
                  <a:pt x="2450" y="712"/>
                  <a:pt x="1619" y="768"/>
                  <a:pt x="1430" y="674"/>
                </a:cubicBezTo>
                <a:cubicBezTo>
                  <a:pt x="1241" y="580"/>
                  <a:pt x="1600" y="171"/>
                  <a:pt x="1545" y="153"/>
                </a:cubicBezTo>
                <a:cubicBezTo>
                  <a:pt x="1490" y="135"/>
                  <a:pt x="1285" y="591"/>
                  <a:pt x="1101" y="568"/>
                </a:cubicBezTo>
                <a:cubicBezTo>
                  <a:pt x="917" y="545"/>
                  <a:pt x="506" y="32"/>
                  <a:pt x="443" y="16"/>
                </a:cubicBezTo>
                <a:cubicBezTo>
                  <a:pt x="380" y="0"/>
                  <a:pt x="665" y="375"/>
                  <a:pt x="723" y="469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1015" name="Oval 7"/>
          <p:cNvSpPr>
            <a:spLocks noChangeAspect="1" noChangeArrowheads="1"/>
          </p:cNvSpPr>
          <p:nvPr/>
        </p:nvSpPr>
        <p:spPr bwMode="auto">
          <a:xfrm>
            <a:off x="3186113" y="2409825"/>
            <a:ext cx="685800" cy="622300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0" name="Text Box 12"/>
          <p:cNvSpPr txBox="1">
            <a:spLocks noChangeAspect="1" noChangeArrowheads="1"/>
          </p:cNvSpPr>
          <p:nvPr/>
        </p:nvSpPr>
        <p:spPr bwMode="auto">
          <a:xfrm>
            <a:off x="4038600" y="25177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i="1"/>
              <a:t>v</a:t>
            </a:r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381000" y="5927725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/>
              <a:t>Hence NMDA-synapses (channels) do require a (</a:t>
            </a:r>
            <a:r>
              <a:rPr lang="en-GB" altLang="en-US" sz="2000" dirty="0" err="1"/>
              <a:t>hebbian</a:t>
            </a:r>
            <a:r>
              <a:rPr lang="en-GB" altLang="en-US" sz="2000" dirty="0"/>
              <a:t>) correlation between pre and post-synaptic activity!  </a:t>
            </a:r>
            <a:endParaRPr lang="en-US" altLang="en-US" sz="2000" dirty="0"/>
          </a:p>
        </p:txBody>
      </p:sp>
      <p:grpSp>
        <p:nvGrpSpPr>
          <p:cNvPr id="171016" name="Group 8"/>
          <p:cNvGrpSpPr>
            <a:grpSpLocks/>
          </p:cNvGrpSpPr>
          <p:nvPr/>
        </p:nvGrpSpPr>
        <p:grpSpPr bwMode="auto">
          <a:xfrm>
            <a:off x="1295400" y="3214688"/>
            <a:ext cx="5410200" cy="2532062"/>
            <a:chOff x="816" y="2167"/>
            <a:chExt cx="3408" cy="1595"/>
          </a:xfrm>
        </p:grpSpPr>
        <p:sp>
          <p:nvSpPr>
            <p:cNvPr id="171017" name="AutoShape 9"/>
            <p:cNvSpPr>
              <a:spLocks noChangeAspect="1" noChangeArrowheads="1"/>
            </p:cNvSpPr>
            <p:nvPr/>
          </p:nvSpPr>
          <p:spPr bwMode="auto">
            <a:xfrm rot="16200000">
              <a:off x="2050" y="2229"/>
              <a:ext cx="473" cy="35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8" name="Text Box 10"/>
            <p:cNvSpPr txBox="1">
              <a:spLocks noChangeAspect="1" noChangeArrowheads="1"/>
            </p:cNvSpPr>
            <p:nvPr/>
          </p:nvSpPr>
          <p:spPr bwMode="auto">
            <a:xfrm>
              <a:off x="816" y="2745"/>
              <a:ext cx="24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GB" altLang="en-US" sz="1600" b="1">
                  <a:solidFill>
                    <a:srgbClr val="008000"/>
                  </a:solidFill>
                  <a:latin typeface="Times New Roman" pitchFamily="18" charset="0"/>
                </a:rPr>
                <a:t>   </a:t>
              </a:r>
              <a:r>
                <a:rPr lang="en-GB" altLang="en-US" sz="2000">
                  <a:solidFill>
                    <a:srgbClr val="008000"/>
                  </a:solidFill>
                </a:rPr>
                <a:t>Source of depolarization:</a:t>
              </a:r>
            </a:p>
          </p:txBody>
        </p: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1344" y="2928"/>
              <a:ext cx="2880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000" dirty="0">
                  <a:solidFill>
                    <a:srgbClr val="009900"/>
                  </a:solidFill>
                </a:rPr>
                <a:t>1) Any other drive (AMPA or NMDA)</a:t>
              </a:r>
            </a:p>
            <a:p>
              <a:pPr>
                <a:spcBef>
                  <a:spcPct val="50000"/>
                </a:spcBef>
              </a:pPr>
              <a:r>
                <a:rPr lang="en-GB" altLang="en-US" sz="2000" dirty="0">
                  <a:solidFill>
                    <a:srgbClr val="009900"/>
                  </a:solidFill>
                </a:rPr>
                <a:t>2) Back-propagating </a:t>
              </a:r>
              <a:r>
                <a:rPr lang="en-GB" altLang="en-US" sz="2000" dirty="0" smtClean="0">
                  <a:solidFill>
                    <a:srgbClr val="009900"/>
                  </a:solidFill>
                </a:rPr>
                <a:t>spike</a:t>
              </a:r>
            </a:p>
            <a:p>
              <a:pPr>
                <a:spcBef>
                  <a:spcPct val="50000"/>
                </a:spcBef>
              </a:pPr>
              <a:r>
                <a:rPr lang="en-GB" altLang="en-US" sz="2000" dirty="0" smtClean="0">
                  <a:solidFill>
                    <a:srgbClr val="009900"/>
                  </a:solidFill>
                </a:rPr>
                <a:t>3) Dendritic Spike </a:t>
              </a:r>
              <a:endParaRPr lang="en-GB" altLang="en-US" sz="2000" dirty="0">
                <a:solidFill>
                  <a:srgbClr val="0099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378700" cy="609600"/>
          </a:xfrm>
        </p:spPr>
        <p:txBody>
          <a:bodyPr/>
          <a:lstStyle/>
          <a:p>
            <a:r>
              <a:rPr lang="en-GB" altLang="en-US" sz="3200" b="1"/>
              <a:t>            Local Events at the Synapse</a:t>
            </a:r>
          </a:p>
        </p:txBody>
      </p:sp>
      <p:sp>
        <p:nvSpPr>
          <p:cNvPr id="173059" name="Freeform 3"/>
          <p:cNvSpPr>
            <a:spLocks noChangeAspect="1"/>
          </p:cNvSpPr>
          <p:nvPr/>
        </p:nvSpPr>
        <p:spPr bwMode="auto">
          <a:xfrm>
            <a:off x="139700" y="2236788"/>
            <a:ext cx="8240713" cy="4478337"/>
          </a:xfrm>
          <a:custGeom>
            <a:avLst/>
            <a:gdLst>
              <a:gd name="T0" fmla="*/ 1934 w 5191"/>
              <a:gd name="T1" fmla="*/ 1553 h 2821"/>
              <a:gd name="T2" fmla="*/ 1909 w 5191"/>
              <a:gd name="T3" fmla="*/ 1788 h 2821"/>
              <a:gd name="T4" fmla="*/ 1682 w 5191"/>
              <a:gd name="T5" fmla="*/ 2015 h 2821"/>
              <a:gd name="T6" fmla="*/ 733 w 5191"/>
              <a:gd name="T7" fmla="*/ 2591 h 2821"/>
              <a:gd name="T8" fmla="*/ 2199 w 5191"/>
              <a:gd name="T9" fmla="*/ 2055 h 2821"/>
              <a:gd name="T10" fmla="*/ 2802 w 5191"/>
              <a:gd name="T11" fmla="*/ 2811 h 2821"/>
              <a:gd name="T12" fmla="*/ 2692 w 5191"/>
              <a:gd name="T13" fmla="*/ 1997 h 2821"/>
              <a:gd name="T14" fmla="*/ 4205 w 5191"/>
              <a:gd name="T15" fmla="*/ 2600 h 2821"/>
              <a:gd name="T16" fmla="*/ 3110 w 5191"/>
              <a:gd name="T17" fmla="*/ 1813 h 2821"/>
              <a:gd name="T18" fmla="*/ 4078 w 5191"/>
              <a:gd name="T19" fmla="*/ 1713 h 2821"/>
              <a:gd name="T20" fmla="*/ 5013 w 5191"/>
              <a:gd name="T21" fmla="*/ 1688 h 2821"/>
              <a:gd name="T22" fmla="*/ 5146 w 5191"/>
              <a:gd name="T23" fmla="*/ 1721 h 2821"/>
              <a:gd name="T24" fmla="*/ 5090 w 5191"/>
              <a:gd name="T25" fmla="*/ 1480 h 2821"/>
              <a:gd name="T26" fmla="*/ 4954 w 5191"/>
              <a:gd name="T27" fmla="*/ 1613 h 2821"/>
              <a:gd name="T28" fmla="*/ 4236 w 5191"/>
              <a:gd name="T29" fmla="*/ 1646 h 2821"/>
              <a:gd name="T30" fmla="*/ 2951 w 5191"/>
              <a:gd name="T31" fmla="*/ 1463 h 2821"/>
              <a:gd name="T32" fmla="*/ 3435 w 5191"/>
              <a:gd name="T33" fmla="*/ 519 h 2821"/>
              <a:gd name="T34" fmla="*/ 2917 w 5191"/>
              <a:gd name="T35" fmla="*/ 1037 h 2821"/>
              <a:gd name="T36" fmla="*/ 2599 w 5191"/>
              <a:gd name="T37" fmla="*/ 1253 h 2821"/>
              <a:gd name="T38" fmla="*/ 2039 w 5191"/>
              <a:gd name="T39" fmla="*/ 1123 h 2821"/>
              <a:gd name="T40" fmla="*/ 1348 w 5191"/>
              <a:gd name="T41" fmla="*/ 653 h 2821"/>
              <a:gd name="T42" fmla="*/ 822 w 5191"/>
              <a:gd name="T43" fmla="*/ 327 h 2821"/>
              <a:gd name="T44" fmla="*/ 603 w 5191"/>
              <a:gd name="T45" fmla="*/ 223 h 2821"/>
              <a:gd name="T46" fmla="*/ 76 w 5191"/>
              <a:gd name="T47" fmla="*/ 12 h 2821"/>
              <a:gd name="T48" fmla="*/ 571 w 5191"/>
              <a:gd name="T49" fmla="*/ 294 h 2821"/>
              <a:gd name="T50" fmla="*/ 839 w 5191"/>
              <a:gd name="T51" fmla="*/ 411 h 2821"/>
              <a:gd name="T52" fmla="*/ 1025 w 5191"/>
              <a:gd name="T53" fmla="*/ 628 h 2821"/>
              <a:gd name="T54" fmla="*/ 1064 w 5191"/>
              <a:gd name="T55" fmla="*/ 695 h 2821"/>
              <a:gd name="T56" fmla="*/ 839 w 5191"/>
              <a:gd name="T57" fmla="*/ 703 h 2821"/>
              <a:gd name="T58" fmla="*/ 43 w 5191"/>
              <a:gd name="T59" fmla="*/ 661 h 2821"/>
              <a:gd name="T60" fmla="*/ 579 w 5191"/>
              <a:gd name="T61" fmla="*/ 774 h 2821"/>
              <a:gd name="T62" fmla="*/ 1252 w 5191"/>
              <a:gd name="T63" fmla="*/ 872 h 2821"/>
              <a:gd name="T64" fmla="*/ 1715 w 5191"/>
              <a:gd name="T65" fmla="*/ 1302 h 2821"/>
              <a:gd name="T66" fmla="*/ 1796 w 5191"/>
              <a:gd name="T67" fmla="*/ 1366 h 2821"/>
              <a:gd name="T68" fmla="*/ 1828 w 5191"/>
              <a:gd name="T69" fmla="*/ 1415 h 2821"/>
              <a:gd name="T70" fmla="*/ 1934 w 5191"/>
              <a:gd name="T71" fmla="*/ 1553 h 2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91" h="2821">
                <a:moveTo>
                  <a:pt x="1934" y="1553"/>
                </a:moveTo>
                <a:cubicBezTo>
                  <a:pt x="1947" y="1615"/>
                  <a:pt x="1951" y="1711"/>
                  <a:pt x="1909" y="1788"/>
                </a:cubicBezTo>
                <a:cubicBezTo>
                  <a:pt x="1867" y="1865"/>
                  <a:pt x="1878" y="1881"/>
                  <a:pt x="1682" y="2015"/>
                </a:cubicBezTo>
                <a:cubicBezTo>
                  <a:pt x="1486" y="2149"/>
                  <a:pt x="647" y="2584"/>
                  <a:pt x="733" y="2591"/>
                </a:cubicBezTo>
                <a:cubicBezTo>
                  <a:pt x="819" y="2598"/>
                  <a:pt x="1854" y="2018"/>
                  <a:pt x="2199" y="2055"/>
                </a:cubicBezTo>
                <a:cubicBezTo>
                  <a:pt x="2544" y="2092"/>
                  <a:pt x="2720" y="2821"/>
                  <a:pt x="2802" y="2811"/>
                </a:cubicBezTo>
                <a:cubicBezTo>
                  <a:pt x="2884" y="2801"/>
                  <a:pt x="2458" y="2032"/>
                  <a:pt x="2692" y="1997"/>
                </a:cubicBezTo>
                <a:cubicBezTo>
                  <a:pt x="2926" y="1962"/>
                  <a:pt x="4135" y="2631"/>
                  <a:pt x="4205" y="2600"/>
                </a:cubicBezTo>
                <a:cubicBezTo>
                  <a:pt x="4275" y="2569"/>
                  <a:pt x="3131" y="1961"/>
                  <a:pt x="3110" y="1813"/>
                </a:cubicBezTo>
                <a:cubicBezTo>
                  <a:pt x="3089" y="1665"/>
                  <a:pt x="3761" y="1734"/>
                  <a:pt x="4078" y="1713"/>
                </a:cubicBezTo>
                <a:cubicBezTo>
                  <a:pt x="4395" y="1692"/>
                  <a:pt x="4835" y="1687"/>
                  <a:pt x="5013" y="1688"/>
                </a:cubicBezTo>
                <a:cubicBezTo>
                  <a:pt x="5191" y="1689"/>
                  <a:pt x="5133" y="1756"/>
                  <a:pt x="5146" y="1721"/>
                </a:cubicBezTo>
                <a:cubicBezTo>
                  <a:pt x="5159" y="1686"/>
                  <a:pt x="5122" y="1498"/>
                  <a:pt x="5090" y="1480"/>
                </a:cubicBezTo>
                <a:cubicBezTo>
                  <a:pt x="5058" y="1462"/>
                  <a:pt x="5096" y="1585"/>
                  <a:pt x="4954" y="1613"/>
                </a:cubicBezTo>
                <a:cubicBezTo>
                  <a:pt x="4812" y="1641"/>
                  <a:pt x="4570" y="1671"/>
                  <a:pt x="4236" y="1646"/>
                </a:cubicBezTo>
                <a:cubicBezTo>
                  <a:pt x="3902" y="1621"/>
                  <a:pt x="3084" y="1651"/>
                  <a:pt x="2951" y="1463"/>
                </a:cubicBezTo>
                <a:cubicBezTo>
                  <a:pt x="2818" y="1275"/>
                  <a:pt x="3441" y="590"/>
                  <a:pt x="3435" y="519"/>
                </a:cubicBezTo>
                <a:cubicBezTo>
                  <a:pt x="3429" y="448"/>
                  <a:pt x="3056" y="915"/>
                  <a:pt x="2917" y="1037"/>
                </a:cubicBezTo>
                <a:cubicBezTo>
                  <a:pt x="2778" y="1159"/>
                  <a:pt x="2745" y="1239"/>
                  <a:pt x="2599" y="1253"/>
                </a:cubicBezTo>
                <a:cubicBezTo>
                  <a:pt x="2453" y="1267"/>
                  <a:pt x="2247" y="1223"/>
                  <a:pt x="2039" y="1123"/>
                </a:cubicBezTo>
                <a:cubicBezTo>
                  <a:pt x="1831" y="1023"/>
                  <a:pt x="1551" y="786"/>
                  <a:pt x="1348" y="653"/>
                </a:cubicBezTo>
                <a:cubicBezTo>
                  <a:pt x="1145" y="520"/>
                  <a:pt x="946" y="399"/>
                  <a:pt x="822" y="327"/>
                </a:cubicBezTo>
                <a:cubicBezTo>
                  <a:pt x="698" y="255"/>
                  <a:pt x="727" y="275"/>
                  <a:pt x="603" y="223"/>
                </a:cubicBezTo>
                <a:cubicBezTo>
                  <a:pt x="479" y="171"/>
                  <a:pt x="81" y="0"/>
                  <a:pt x="76" y="12"/>
                </a:cubicBezTo>
                <a:cubicBezTo>
                  <a:pt x="71" y="24"/>
                  <a:pt x="444" y="227"/>
                  <a:pt x="571" y="294"/>
                </a:cubicBezTo>
                <a:cubicBezTo>
                  <a:pt x="698" y="361"/>
                  <a:pt x="763" y="355"/>
                  <a:pt x="839" y="411"/>
                </a:cubicBezTo>
                <a:cubicBezTo>
                  <a:pt x="915" y="467"/>
                  <a:pt x="988" y="581"/>
                  <a:pt x="1025" y="628"/>
                </a:cubicBezTo>
                <a:cubicBezTo>
                  <a:pt x="1062" y="675"/>
                  <a:pt x="1095" y="683"/>
                  <a:pt x="1064" y="695"/>
                </a:cubicBezTo>
                <a:cubicBezTo>
                  <a:pt x="1033" y="707"/>
                  <a:pt x="1009" y="709"/>
                  <a:pt x="839" y="703"/>
                </a:cubicBezTo>
                <a:cubicBezTo>
                  <a:pt x="669" y="697"/>
                  <a:pt x="86" y="649"/>
                  <a:pt x="43" y="661"/>
                </a:cubicBezTo>
                <a:cubicBezTo>
                  <a:pt x="0" y="673"/>
                  <a:pt x="378" y="739"/>
                  <a:pt x="579" y="774"/>
                </a:cubicBezTo>
                <a:cubicBezTo>
                  <a:pt x="780" y="809"/>
                  <a:pt x="1063" y="784"/>
                  <a:pt x="1252" y="872"/>
                </a:cubicBezTo>
                <a:cubicBezTo>
                  <a:pt x="1441" y="960"/>
                  <a:pt x="1624" y="1220"/>
                  <a:pt x="1715" y="1302"/>
                </a:cubicBezTo>
                <a:cubicBezTo>
                  <a:pt x="1806" y="1384"/>
                  <a:pt x="1777" y="1347"/>
                  <a:pt x="1796" y="1366"/>
                </a:cubicBezTo>
                <a:cubicBezTo>
                  <a:pt x="1815" y="1385"/>
                  <a:pt x="1805" y="1384"/>
                  <a:pt x="1828" y="1415"/>
                </a:cubicBezTo>
                <a:cubicBezTo>
                  <a:pt x="1851" y="1446"/>
                  <a:pt x="1898" y="1494"/>
                  <a:pt x="1934" y="1553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1981200" y="2819400"/>
            <a:ext cx="1752600" cy="1752600"/>
          </a:xfrm>
          <a:prstGeom prst="ellipse">
            <a:avLst/>
          </a:prstGeom>
          <a:solidFill>
            <a:srgbClr val="FFCC00">
              <a:alpha val="50000"/>
            </a:srgbClr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Freeform 5"/>
          <p:cNvSpPr>
            <a:spLocks/>
          </p:cNvSpPr>
          <p:nvPr/>
        </p:nvSpPr>
        <p:spPr bwMode="auto">
          <a:xfrm rot="4200000">
            <a:off x="2225675" y="2239963"/>
            <a:ext cx="1746250" cy="635000"/>
          </a:xfrm>
          <a:custGeom>
            <a:avLst/>
            <a:gdLst>
              <a:gd name="T0" fmla="*/ 907 w 1100"/>
              <a:gd name="T1" fmla="*/ 387 h 400"/>
              <a:gd name="T2" fmla="*/ 1093 w 1100"/>
              <a:gd name="T3" fmla="*/ 229 h 400"/>
              <a:gd name="T4" fmla="*/ 868 w 1100"/>
              <a:gd name="T5" fmla="*/ 193 h 400"/>
              <a:gd name="T6" fmla="*/ 1 w 1100"/>
              <a:gd name="T7" fmla="*/ 13 h 400"/>
              <a:gd name="T8" fmla="*/ 860 w 1100"/>
              <a:gd name="T9" fmla="*/ 270 h 400"/>
              <a:gd name="T10" fmla="*/ 907 w 1100"/>
              <a:gd name="T11" fmla="*/ 38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0" h="400">
                <a:moveTo>
                  <a:pt x="907" y="387"/>
                </a:moveTo>
                <a:cubicBezTo>
                  <a:pt x="946" y="380"/>
                  <a:pt x="1100" y="261"/>
                  <a:pt x="1093" y="229"/>
                </a:cubicBezTo>
                <a:cubicBezTo>
                  <a:pt x="1086" y="197"/>
                  <a:pt x="1050" y="229"/>
                  <a:pt x="868" y="193"/>
                </a:cubicBezTo>
                <a:cubicBezTo>
                  <a:pt x="686" y="157"/>
                  <a:pt x="3" y="0"/>
                  <a:pt x="1" y="13"/>
                </a:cubicBezTo>
                <a:cubicBezTo>
                  <a:pt x="0" y="25"/>
                  <a:pt x="709" y="207"/>
                  <a:pt x="860" y="270"/>
                </a:cubicBezTo>
                <a:cubicBezTo>
                  <a:pt x="1010" y="333"/>
                  <a:pt x="871" y="400"/>
                  <a:pt x="907" y="38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1562100" y="2147888"/>
            <a:ext cx="14097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4800" b="1">
                <a:sym typeface="Symbol" pitchFamily="18" charset="2"/>
              </a:rPr>
              <a:t></a:t>
            </a:r>
            <a:r>
              <a:rPr lang="de-DE" altLang="en-US" sz="2400" b="1">
                <a:sym typeface="Symbol" pitchFamily="18" charset="2"/>
              </a:rPr>
              <a:t>Local</a:t>
            </a:r>
            <a:endParaRPr lang="de-DE" altLang="en-US" sz="2400" b="1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3276600" y="1219200"/>
            <a:ext cx="523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Current sources “under” the synapse:</a:t>
            </a:r>
          </a:p>
        </p:txBody>
      </p:sp>
      <p:grpSp>
        <p:nvGrpSpPr>
          <p:cNvPr id="173064" name="Group 8"/>
          <p:cNvGrpSpPr>
            <a:grpSpLocks/>
          </p:cNvGrpSpPr>
          <p:nvPr/>
        </p:nvGrpSpPr>
        <p:grpSpPr bwMode="auto">
          <a:xfrm>
            <a:off x="3009900" y="1676400"/>
            <a:ext cx="3390900" cy="2322513"/>
            <a:chOff x="1896" y="1056"/>
            <a:chExt cx="2136" cy="1463"/>
          </a:xfrm>
        </p:grpSpPr>
        <p:sp>
          <p:nvSpPr>
            <p:cNvPr id="173065" name="Text Box 9"/>
            <p:cNvSpPr txBox="1">
              <a:spLocks noChangeArrowheads="1"/>
            </p:cNvSpPr>
            <p:nvPr/>
          </p:nvSpPr>
          <p:spPr bwMode="auto">
            <a:xfrm>
              <a:off x="2208" y="1056"/>
              <a:ext cx="18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altLang="en-US" sz="2000">
                  <a:solidFill>
                    <a:srgbClr val="FF0000"/>
                  </a:solidFill>
                </a:rPr>
                <a:t> </a:t>
              </a:r>
              <a:r>
                <a:rPr lang="en-GB" altLang="en-US" sz="2200">
                  <a:solidFill>
                    <a:srgbClr val="FF0000"/>
                  </a:solidFill>
                </a:rPr>
                <a:t>Synaptic current</a:t>
              </a:r>
              <a:endParaRPr lang="en-GB" altLang="en-US" sz="2200">
                <a:solidFill>
                  <a:srgbClr val="00CC00"/>
                </a:solidFill>
              </a:endParaRPr>
            </a:p>
          </p:txBody>
        </p:sp>
        <p:sp>
          <p:nvSpPr>
            <p:cNvPr id="173066" name="AutoShape 10"/>
            <p:cNvSpPr>
              <a:spLocks noChangeArrowheads="1"/>
            </p:cNvSpPr>
            <p:nvPr/>
          </p:nvSpPr>
          <p:spPr bwMode="auto">
            <a:xfrm rot="6000000">
              <a:off x="1872" y="2141"/>
              <a:ext cx="240" cy="192"/>
            </a:xfrm>
            <a:prstGeom prst="notchedRightArrow">
              <a:avLst>
                <a:gd name="adj1" fmla="val 50000"/>
                <a:gd name="adj2" fmla="val 3125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992" y="2231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b="1">
                  <a:solidFill>
                    <a:srgbClr val="FF0000"/>
                  </a:solidFill>
                </a:rPr>
                <a:t>I</a:t>
              </a:r>
              <a:r>
                <a:rPr lang="en-GB" altLang="en-US" sz="2400" b="1" baseline="-25000">
                  <a:solidFill>
                    <a:srgbClr val="FF0000"/>
                  </a:solidFill>
                </a:rPr>
                <a:t>synaptic </a:t>
              </a:r>
            </a:p>
          </p:txBody>
        </p:sp>
      </p:grp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2590800" y="1371600"/>
            <a:ext cx="457200" cy="304800"/>
            <a:chOff x="1632" y="1152"/>
            <a:chExt cx="288" cy="192"/>
          </a:xfrm>
        </p:grpSpPr>
        <p:sp>
          <p:nvSpPr>
            <p:cNvPr id="173069" name="Line 13"/>
            <p:cNvSpPr>
              <a:spLocks noChangeShapeType="1"/>
            </p:cNvSpPr>
            <p:nvPr/>
          </p:nvSpPr>
          <p:spPr bwMode="auto">
            <a:xfrm>
              <a:off x="1728" y="11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70" name="Line 14"/>
            <p:cNvSpPr>
              <a:spLocks noChangeShapeType="1"/>
            </p:cNvSpPr>
            <p:nvPr/>
          </p:nvSpPr>
          <p:spPr bwMode="auto">
            <a:xfrm>
              <a:off x="1632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3071" name="Group 15"/>
          <p:cNvGrpSpPr>
            <a:grpSpLocks/>
          </p:cNvGrpSpPr>
          <p:nvPr/>
        </p:nvGrpSpPr>
        <p:grpSpPr bwMode="auto">
          <a:xfrm>
            <a:off x="4953000" y="3581400"/>
            <a:ext cx="2590800" cy="1828800"/>
            <a:chOff x="3120" y="2256"/>
            <a:chExt cx="1632" cy="1152"/>
          </a:xfrm>
        </p:grpSpPr>
        <p:grpSp>
          <p:nvGrpSpPr>
            <p:cNvPr id="173072" name="Group 16"/>
            <p:cNvGrpSpPr>
              <a:grpSpLocks/>
            </p:cNvGrpSpPr>
            <p:nvPr/>
          </p:nvGrpSpPr>
          <p:grpSpPr bwMode="auto">
            <a:xfrm>
              <a:off x="3600" y="3216"/>
              <a:ext cx="384" cy="192"/>
              <a:chOff x="3552" y="2640"/>
              <a:chExt cx="384" cy="192"/>
            </a:xfrm>
          </p:grpSpPr>
          <p:sp>
            <p:nvSpPr>
              <p:cNvPr id="173073" name="Line 17"/>
              <p:cNvSpPr>
                <a:spLocks noChangeShapeType="1"/>
              </p:cNvSpPr>
              <p:nvPr/>
            </p:nvSpPr>
            <p:spPr bwMode="auto">
              <a:xfrm>
                <a:off x="3792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4" name="Line 18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3075" name="Text Box 19"/>
            <p:cNvSpPr txBox="1">
              <a:spLocks noChangeArrowheads="1"/>
            </p:cNvSpPr>
            <p:nvPr/>
          </p:nvSpPr>
          <p:spPr bwMode="auto">
            <a:xfrm>
              <a:off x="3408" y="2256"/>
              <a:ext cx="134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7200" b="1">
                  <a:sym typeface="Symbol" pitchFamily="18" charset="2"/>
                </a:rPr>
                <a:t></a:t>
              </a:r>
              <a:r>
                <a:rPr lang="de-DE" altLang="en-US" sz="2400" b="1">
                  <a:sym typeface="Symbol" pitchFamily="18" charset="2"/>
                </a:rPr>
                <a:t>Global</a:t>
              </a:r>
              <a:endParaRPr lang="de-DE" altLang="en-US" sz="7200" b="1"/>
            </a:p>
          </p:txBody>
        </p:sp>
        <p:sp>
          <p:nvSpPr>
            <p:cNvPr id="173076" name="Oval 20"/>
            <p:cNvSpPr>
              <a:spLocks noChangeArrowheads="1"/>
            </p:cNvSpPr>
            <p:nvPr/>
          </p:nvSpPr>
          <p:spPr bwMode="auto">
            <a:xfrm>
              <a:off x="3120" y="2832"/>
              <a:ext cx="432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077" name="Group 21"/>
          <p:cNvGrpSpPr>
            <a:grpSpLocks/>
          </p:cNvGrpSpPr>
          <p:nvPr/>
        </p:nvGrpSpPr>
        <p:grpSpPr bwMode="auto">
          <a:xfrm>
            <a:off x="2995613" y="2590800"/>
            <a:ext cx="5843587" cy="2282825"/>
            <a:chOff x="1887" y="1632"/>
            <a:chExt cx="3681" cy="1438"/>
          </a:xfrm>
        </p:grpSpPr>
        <p:grpSp>
          <p:nvGrpSpPr>
            <p:cNvPr id="173078" name="Group 22"/>
            <p:cNvGrpSpPr>
              <a:grpSpLocks/>
            </p:cNvGrpSpPr>
            <p:nvPr/>
          </p:nvGrpSpPr>
          <p:grpSpPr bwMode="auto">
            <a:xfrm>
              <a:off x="1887" y="2454"/>
              <a:ext cx="1619" cy="616"/>
              <a:chOff x="1887" y="2454"/>
              <a:chExt cx="1619" cy="616"/>
            </a:xfrm>
          </p:grpSpPr>
          <p:sp>
            <p:nvSpPr>
              <p:cNvPr id="173079" name="Rectangle 23"/>
              <p:cNvSpPr>
                <a:spLocks noChangeArrowheads="1"/>
              </p:cNvSpPr>
              <p:nvPr/>
            </p:nvSpPr>
            <p:spPr bwMode="auto">
              <a:xfrm>
                <a:off x="2688" y="2592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solidFill>
                      <a:srgbClr val="009900"/>
                    </a:solidFill>
                  </a:rPr>
                  <a:t>I</a:t>
                </a:r>
                <a:r>
                  <a:rPr lang="en-GB" altLang="en-US" sz="2400" b="1" i="1" baseline="-25000">
                    <a:solidFill>
                      <a:srgbClr val="009900"/>
                    </a:solidFill>
                  </a:rPr>
                  <a:t>BP</a:t>
                </a:r>
              </a:p>
            </p:txBody>
          </p:sp>
          <p:sp>
            <p:nvSpPr>
              <p:cNvPr id="173080" name="Freeform 24"/>
              <p:cNvSpPr>
                <a:spLocks/>
              </p:cNvSpPr>
              <p:nvPr/>
            </p:nvSpPr>
            <p:spPr bwMode="auto">
              <a:xfrm>
                <a:off x="1887" y="2454"/>
                <a:ext cx="1619" cy="616"/>
              </a:xfrm>
              <a:custGeom>
                <a:avLst/>
                <a:gdLst>
                  <a:gd name="T0" fmla="*/ 1619 w 1619"/>
                  <a:gd name="T1" fmla="*/ 616 h 616"/>
                  <a:gd name="T2" fmla="*/ 1185 w 1619"/>
                  <a:gd name="T3" fmla="*/ 608 h 616"/>
                  <a:gd name="T4" fmla="*/ 1143 w 1619"/>
                  <a:gd name="T5" fmla="*/ 566 h 616"/>
                  <a:gd name="T6" fmla="*/ 1085 w 1619"/>
                  <a:gd name="T7" fmla="*/ 549 h 616"/>
                  <a:gd name="T8" fmla="*/ 1051 w 1619"/>
                  <a:gd name="T9" fmla="*/ 516 h 616"/>
                  <a:gd name="T10" fmla="*/ 1035 w 1619"/>
                  <a:gd name="T11" fmla="*/ 491 h 616"/>
                  <a:gd name="T12" fmla="*/ 951 w 1619"/>
                  <a:gd name="T13" fmla="*/ 466 h 616"/>
                  <a:gd name="T14" fmla="*/ 901 w 1619"/>
                  <a:gd name="T15" fmla="*/ 441 h 616"/>
                  <a:gd name="T16" fmla="*/ 793 w 1619"/>
                  <a:gd name="T17" fmla="*/ 416 h 616"/>
                  <a:gd name="T18" fmla="*/ 759 w 1619"/>
                  <a:gd name="T19" fmla="*/ 366 h 616"/>
                  <a:gd name="T20" fmla="*/ 659 w 1619"/>
                  <a:gd name="T21" fmla="*/ 332 h 616"/>
                  <a:gd name="T22" fmla="*/ 634 w 1619"/>
                  <a:gd name="T23" fmla="*/ 315 h 616"/>
                  <a:gd name="T24" fmla="*/ 367 w 1619"/>
                  <a:gd name="T25" fmla="*/ 299 h 616"/>
                  <a:gd name="T26" fmla="*/ 342 w 1619"/>
                  <a:gd name="T27" fmla="*/ 290 h 616"/>
                  <a:gd name="T28" fmla="*/ 325 w 1619"/>
                  <a:gd name="T29" fmla="*/ 265 h 616"/>
                  <a:gd name="T30" fmla="*/ 283 w 1619"/>
                  <a:gd name="T31" fmla="*/ 257 h 616"/>
                  <a:gd name="T32" fmla="*/ 225 w 1619"/>
                  <a:gd name="T33" fmla="*/ 224 h 616"/>
                  <a:gd name="T34" fmla="*/ 217 w 1619"/>
                  <a:gd name="T35" fmla="*/ 199 h 616"/>
                  <a:gd name="T36" fmla="*/ 192 w 1619"/>
                  <a:gd name="T37" fmla="*/ 190 h 616"/>
                  <a:gd name="T38" fmla="*/ 183 w 1619"/>
                  <a:gd name="T39" fmla="*/ 165 h 616"/>
                  <a:gd name="T40" fmla="*/ 133 w 1619"/>
                  <a:gd name="T41" fmla="*/ 149 h 616"/>
                  <a:gd name="T42" fmla="*/ 108 w 1619"/>
                  <a:gd name="T43" fmla="*/ 57 h 616"/>
                  <a:gd name="T44" fmla="*/ 0 w 1619"/>
                  <a:gd name="T45" fmla="*/ 0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19" h="616">
                    <a:moveTo>
                      <a:pt x="1619" y="616"/>
                    </a:moveTo>
                    <a:cubicBezTo>
                      <a:pt x="1474" y="613"/>
                      <a:pt x="1329" y="616"/>
                      <a:pt x="1185" y="608"/>
                    </a:cubicBezTo>
                    <a:cubicBezTo>
                      <a:pt x="1159" y="607"/>
                      <a:pt x="1158" y="578"/>
                      <a:pt x="1143" y="566"/>
                    </a:cubicBezTo>
                    <a:cubicBezTo>
                      <a:pt x="1127" y="554"/>
                      <a:pt x="1104" y="554"/>
                      <a:pt x="1085" y="549"/>
                    </a:cubicBezTo>
                    <a:cubicBezTo>
                      <a:pt x="1065" y="493"/>
                      <a:pt x="1093" y="550"/>
                      <a:pt x="1051" y="516"/>
                    </a:cubicBezTo>
                    <a:cubicBezTo>
                      <a:pt x="1043" y="510"/>
                      <a:pt x="1043" y="497"/>
                      <a:pt x="1035" y="491"/>
                    </a:cubicBezTo>
                    <a:cubicBezTo>
                      <a:pt x="1015" y="475"/>
                      <a:pt x="975" y="474"/>
                      <a:pt x="951" y="466"/>
                    </a:cubicBezTo>
                    <a:cubicBezTo>
                      <a:pt x="933" y="460"/>
                      <a:pt x="919" y="447"/>
                      <a:pt x="901" y="441"/>
                    </a:cubicBezTo>
                    <a:cubicBezTo>
                      <a:pt x="869" y="430"/>
                      <a:pt x="827" y="424"/>
                      <a:pt x="793" y="416"/>
                    </a:cubicBezTo>
                    <a:cubicBezTo>
                      <a:pt x="782" y="399"/>
                      <a:pt x="770" y="383"/>
                      <a:pt x="759" y="366"/>
                    </a:cubicBezTo>
                    <a:cubicBezTo>
                      <a:pt x="750" y="353"/>
                      <a:pt x="682" y="344"/>
                      <a:pt x="659" y="332"/>
                    </a:cubicBezTo>
                    <a:cubicBezTo>
                      <a:pt x="650" y="327"/>
                      <a:pt x="644" y="316"/>
                      <a:pt x="634" y="315"/>
                    </a:cubicBezTo>
                    <a:cubicBezTo>
                      <a:pt x="545" y="305"/>
                      <a:pt x="456" y="304"/>
                      <a:pt x="367" y="299"/>
                    </a:cubicBezTo>
                    <a:cubicBezTo>
                      <a:pt x="359" y="296"/>
                      <a:pt x="349" y="296"/>
                      <a:pt x="342" y="290"/>
                    </a:cubicBezTo>
                    <a:cubicBezTo>
                      <a:pt x="334" y="284"/>
                      <a:pt x="334" y="270"/>
                      <a:pt x="325" y="265"/>
                    </a:cubicBezTo>
                    <a:cubicBezTo>
                      <a:pt x="313" y="258"/>
                      <a:pt x="297" y="260"/>
                      <a:pt x="283" y="257"/>
                    </a:cubicBezTo>
                    <a:cubicBezTo>
                      <a:pt x="241" y="191"/>
                      <a:pt x="304" y="276"/>
                      <a:pt x="225" y="224"/>
                    </a:cubicBezTo>
                    <a:cubicBezTo>
                      <a:pt x="218" y="219"/>
                      <a:pt x="223" y="205"/>
                      <a:pt x="217" y="199"/>
                    </a:cubicBezTo>
                    <a:cubicBezTo>
                      <a:pt x="211" y="193"/>
                      <a:pt x="200" y="193"/>
                      <a:pt x="192" y="190"/>
                    </a:cubicBezTo>
                    <a:cubicBezTo>
                      <a:pt x="189" y="182"/>
                      <a:pt x="190" y="170"/>
                      <a:pt x="183" y="165"/>
                    </a:cubicBezTo>
                    <a:cubicBezTo>
                      <a:pt x="169" y="155"/>
                      <a:pt x="133" y="149"/>
                      <a:pt x="133" y="149"/>
                    </a:cubicBezTo>
                    <a:cubicBezTo>
                      <a:pt x="129" y="136"/>
                      <a:pt x="111" y="61"/>
                      <a:pt x="108" y="57"/>
                    </a:cubicBezTo>
                    <a:cubicBezTo>
                      <a:pt x="98" y="42"/>
                      <a:pt x="0" y="0"/>
                      <a:pt x="0" y="0"/>
                    </a:cubicBezTo>
                  </a:path>
                </a:pathLst>
              </a:custGeom>
              <a:noFill/>
              <a:ln w="44450" cap="flat" cmpd="sng">
                <a:solidFill>
                  <a:srgbClr val="0099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3081" name="Text Box 25"/>
            <p:cNvSpPr txBox="1">
              <a:spLocks noChangeArrowheads="1"/>
            </p:cNvSpPr>
            <p:nvPr/>
          </p:nvSpPr>
          <p:spPr bwMode="auto">
            <a:xfrm>
              <a:off x="2208" y="1632"/>
              <a:ext cx="3360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altLang="en-US" sz="2200" dirty="0">
                  <a:solidFill>
                    <a:srgbClr val="008000"/>
                  </a:solidFill>
                </a:rPr>
                <a:t> Influence of a Back-propagating </a:t>
              </a:r>
              <a:r>
                <a:rPr lang="en-GB" altLang="en-US" sz="2200" dirty="0" smtClean="0">
                  <a:solidFill>
                    <a:srgbClr val="008000"/>
                  </a:solidFill>
                </a:rPr>
                <a:t>or   dendritic spike</a:t>
              </a:r>
              <a:endParaRPr lang="de-DE" altLang="en-US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73082" name="Group 26"/>
          <p:cNvGrpSpPr>
            <a:grpSpLocks/>
          </p:cNvGrpSpPr>
          <p:nvPr/>
        </p:nvGrpSpPr>
        <p:grpSpPr bwMode="auto">
          <a:xfrm>
            <a:off x="762000" y="2133600"/>
            <a:ext cx="8382000" cy="3830638"/>
            <a:chOff x="480" y="1344"/>
            <a:chExt cx="5280" cy="2413"/>
          </a:xfrm>
        </p:grpSpPr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2208" y="1344"/>
              <a:ext cx="355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altLang="en-US" sz="2200"/>
                <a:t> </a:t>
              </a:r>
              <a:r>
                <a:rPr lang="en-GB" altLang="en-US" sz="2200">
                  <a:solidFill>
                    <a:srgbClr val="0000CC"/>
                  </a:solidFill>
                </a:rPr>
                <a:t>Currents from all parts of the dendritic tree </a:t>
              </a:r>
            </a:p>
          </p:txBody>
        </p:sp>
        <p:grpSp>
          <p:nvGrpSpPr>
            <p:cNvPr id="173084" name="Group 28"/>
            <p:cNvGrpSpPr>
              <a:grpSpLocks/>
            </p:cNvGrpSpPr>
            <p:nvPr/>
          </p:nvGrpSpPr>
          <p:grpSpPr bwMode="auto">
            <a:xfrm>
              <a:off x="480" y="1580"/>
              <a:ext cx="2544" cy="2177"/>
              <a:chOff x="480" y="1580"/>
              <a:chExt cx="2544" cy="2177"/>
            </a:xfrm>
          </p:grpSpPr>
          <p:sp>
            <p:nvSpPr>
              <p:cNvPr id="173085" name="Rectangle 29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7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solidFill>
                      <a:srgbClr val="0000CC"/>
                    </a:solidFill>
                  </a:rPr>
                  <a:t>I</a:t>
                </a:r>
                <a:r>
                  <a:rPr lang="en-GB" altLang="en-US" sz="2400" b="1" i="1" baseline="-25000">
                    <a:solidFill>
                      <a:srgbClr val="0000CC"/>
                    </a:solidFill>
                  </a:rPr>
                  <a:t>Dendritic</a:t>
                </a:r>
                <a:r>
                  <a:rPr lang="en-GB" altLang="en-US" sz="2400" b="1" baseline="-25000">
                    <a:solidFill>
                      <a:srgbClr val="0000CC"/>
                    </a:solidFill>
                  </a:rPr>
                  <a:t> </a:t>
                </a:r>
              </a:p>
            </p:txBody>
          </p:sp>
          <p:sp>
            <p:nvSpPr>
              <p:cNvPr id="173086" name="Freeform 30"/>
              <p:cNvSpPr>
                <a:spLocks/>
              </p:cNvSpPr>
              <p:nvPr/>
            </p:nvSpPr>
            <p:spPr bwMode="auto">
              <a:xfrm>
                <a:off x="526" y="2112"/>
                <a:ext cx="1377" cy="537"/>
              </a:xfrm>
              <a:custGeom>
                <a:avLst/>
                <a:gdLst>
                  <a:gd name="T0" fmla="*/ 0 w 1377"/>
                  <a:gd name="T1" fmla="*/ 0 h 537"/>
                  <a:gd name="T2" fmla="*/ 150 w 1377"/>
                  <a:gd name="T3" fmla="*/ 25 h 537"/>
                  <a:gd name="T4" fmla="*/ 267 w 1377"/>
                  <a:gd name="T5" fmla="*/ 25 h 537"/>
                  <a:gd name="T6" fmla="*/ 334 w 1377"/>
                  <a:gd name="T7" fmla="*/ 50 h 537"/>
                  <a:gd name="T8" fmla="*/ 593 w 1377"/>
                  <a:gd name="T9" fmla="*/ 58 h 537"/>
                  <a:gd name="T10" fmla="*/ 743 w 1377"/>
                  <a:gd name="T11" fmla="*/ 92 h 537"/>
                  <a:gd name="T12" fmla="*/ 868 w 1377"/>
                  <a:gd name="T13" fmla="*/ 150 h 537"/>
                  <a:gd name="T14" fmla="*/ 901 w 1377"/>
                  <a:gd name="T15" fmla="*/ 200 h 537"/>
                  <a:gd name="T16" fmla="*/ 1018 w 1377"/>
                  <a:gd name="T17" fmla="*/ 225 h 537"/>
                  <a:gd name="T18" fmla="*/ 1135 w 1377"/>
                  <a:gd name="T19" fmla="*/ 384 h 537"/>
                  <a:gd name="T20" fmla="*/ 1177 w 1377"/>
                  <a:gd name="T21" fmla="*/ 459 h 537"/>
                  <a:gd name="T22" fmla="*/ 1202 w 1377"/>
                  <a:gd name="T23" fmla="*/ 476 h 537"/>
                  <a:gd name="T24" fmla="*/ 1244 w 1377"/>
                  <a:gd name="T25" fmla="*/ 484 h 537"/>
                  <a:gd name="T26" fmla="*/ 1252 w 1377"/>
                  <a:gd name="T27" fmla="*/ 509 h 537"/>
                  <a:gd name="T28" fmla="*/ 1377 w 1377"/>
                  <a:gd name="T29" fmla="*/ 534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77" h="537">
                    <a:moveTo>
                      <a:pt x="0" y="0"/>
                    </a:moveTo>
                    <a:cubicBezTo>
                      <a:pt x="20" y="62"/>
                      <a:pt x="92" y="29"/>
                      <a:pt x="150" y="25"/>
                    </a:cubicBezTo>
                    <a:cubicBezTo>
                      <a:pt x="200" y="17"/>
                      <a:pt x="213" y="10"/>
                      <a:pt x="267" y="25"/>
                    </a:cubicBezTo>
                    <a:cubicBezTo>
                      <a:pt x="349" y="47"/>
                      <a:pt x="218" y="44"/>
                      <a:pt x="334" y="50"/>
                    </a:cubicBezTo>
                    <a:cubicBezTo>
                      <a:pt x="420" y="55"/>
                      <a:pt x="507" y="55"/>
                      <a:pt x="593" y="58"/>
                    </a:cubicBezTo>
                    <a:cubicBezTo>
                      <a:pt x="648" y="78"/>
                      <a:pt x="685" y="85"/>
                      <a:pt x="743" y="92"/>
                    </a:cubicBezTo>
                    <a:cubicBezTo>
                      <a:pt x="787" y="106"/>
                      <a:pt x="829" y="125"/>
                      <a:pt x="868" y="150"/>
                    </a:cubicBezTo>
                    <a:cubicBezTo>
                      <a:pt x="879" y="167"/>
                      <a:pt x="890" y="183"/>
                      <a:pt x="901" y="200"/>
                    </a:cubicBezTo>
                    <a:cubicBezTo>
                      <a:pt x="912" y="217"/>
                      <a:pt x="1010" y="224"/>
                      <a:pt x="1018" y="225"/>
                    </a:cubicBezTo>
                    <a:cubicBezTo>
                      <a:pt x="1044" y="296"/>
                      <a:pt x="1045" y="355"/>
                      <a:pt x="1135" y="384"/>
                    </a:cubicBezTo>
                    <a:cubicBezTo>
                      <a:pt x="1144" y="427"/>
                      <a:pt x="1135" y="446"/>
                      <a:pt x="1177" y="459"/>
                    </a:cubicBezTo>
                    <a:cubicBezTo>
                      <a:pt x="1185" y="465"/>
                      <a:pt x="1193" y="472"/>
                      <a:pt x="1202" y="476"/>
                    </a:cubicBezTo>
                    <a:cubicBezTo>
                      <a:pt x="1215" y="481"/>
                      <a:pt x="1232" y="476"/>
                      <a:pt x="1244" y="484"/>
                    </a:cubicBezTo>
                    <a:cubicBezTo>
                      <a:pt x="1251" y="489"/>
                      <a:pt x="1246" y="503"/>
                      <a:pt x="1252" y="509"/>
                    </a:cubicBezTo>
                    <a:cubicBezTo>
                      <a:pt x="1279" y="537"/>
                      <a:pt x="1349" y="534"/>
                      <a:pt x="1377" y="534"/>
                    </a:cubicBezTo>
                  </a:path>
                </a:pathLst>
              </a:custGeom>
              <a:noFill/>
              <a:ln w="44450" cap="flat" cmpd="sng">
                <a:solidFill>
                  <a:srgbClr val="0000CC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7" name="Freeform 31"/>
              <p:cNvSpPr>
                <a:spLocks/>
              </p:cNvSpPr>
              <p:nvPr/>
            </p:nvSpPr>
            <p:spPr bwMode="auto">
              <a:xfrm>
                <a:off x="480" y="1580"/>
                <a:ext cx="1294" cy="868"/>
              </a:xfrm>
              <a:custGeom>
                <a:avLst/>
                <a:gdLst>
                  <a:gd name="T0" fmla="*/ 0 w 1294"/>
                  <a:gd name="T1" fmla="*/ 0 h 868"/>
                  <a:gd name="T2" fmla="*/ 50 w 1294"/>
                  <a:gd name="T3" fmla="*/ 16 h 868"/>
                  <a:gd name="T4" fmla="*/ 83 w 1294"/>
                  <a:gd name="T5" fmla="*/ 25 h 868"/>
                  <a:gd name="T6" fmla="*/ 133 w 1294"/>
                  <a:gd name="T7" fmla="*/ 41 h 868"/>
                  <a:gd name="T8" fmla="*/ 192 w 1294"/>
                  <a:gd name="T9" fmla="*/ 83 h 868"/>
                  <a:gd name="T10" fmla="*/ 250 w 1294"/>
                  <a:gd name="T11" fmla="*/ 125 h 868"/>
                  <a:gd name="T12" fmla="*/ 434 w 1294"/>
                  <a:gd name="T13" fmla="*/ 166 h 868"/>
                  <a:gd name="T14" fmla="*/ 459 w 1294"/>
                  <a:gd name="T15" fmla="*/ 175 h 868"/>
                  <a:gd name="T16" fmla="*/ 467 w 1294"/>
                  <a:gd name="T17" fmla="*/ 200 h 868"/>
                  <a:gd name="T18" fmla="*/ 501 w 1294"/>
                  <a:gd name="T19" fmla="*/ 208 h 868"/>
                  <a:gd name="T20" fmla="*/ 551 w 1294"/>
                  <a:gd name="T21" fmla="*/ 300 h 868"/>
                  <a:gd name="T22" fmla="*/ 559 w 1294"/>
                  <a:gd name="T23" fmla="*/ 333 h 868"/>
                  <a:gd name="T24" fmla="*/ 684 w 1294"/>
                  <a:gd name="T25" fmla="*/ 417 h 868"/>
                  <a:gd name="T26" fmla="*/ 734 w 1294"/>
                  <a:gd name="T27" fmla="*/ 450 h 868"/>
                  <a:gd name="T28" fmla="*/ 759 w 1294"/>
                  <a:gd name="T29" fmla="*/ 467 h 868"/>
                  <a:gd name="T30" fmla="*/ 768 w 1294"/>
                  <a:gd name="T31" fmla="*/ 492 h 868"/>
                  <a:gd name="T32" fmla="*/ 793 w 1294"/>
                  <a:gd name="T33" fmla="*/ 500 h 868"/>
                  <a:gd name="T34" fmla="*/ 876 w 1294"/>
                  <a:gd name="T35" fmla="*/ 534 h 868"/>
                  <a:gd name="T36" fmla="*/ 885 w 1294"/>
                  <a:gd name="T37" fmla="*/ 559 h 868"/>
                  <a:gd name="T38" fmla="*/ 1060 w 1294"/>
                  <a:gd name="T39" fmla="*/ 584 h 868"/>
                  <a:gd name="T40" fmla="*/ 1102 w 1294"/>
                  <a:gd name="T41" fmla="*/ 626 h 868"/>
                  <a:gd name="T42" fmla="*/ 1118 w 1294"/>
                  <a:gd name="T43" fmla="*/ 676 h 868"/>
                  <a:gd name="T44" fmla="*/ 1202 w 1294"/>
                  <a:gd name="T45" fmla="*/ 793 h 868"/>
                  <a:gd name="T46" fmla="*/ 1235 w 1294"/>
                  <a:gd name="T47" fmla="*/ 826 h 868"/>
                  <a:gd name="T48" fmla="*/ 1294 w 1294"/>
                  <a:gd name="T49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94" h="868">
                    <a:moveTo>
                      <a:pt x="0" y="0"/>
                    </a:moveTo>
                    <a:cubicBezTo>
                      <a:pt x="17" y="5"/>
                      <a:pt x="33" y="11"/>
                      <a:pt x="50" y="16"/>
                    </a:cubicBezTo>
                    <a:cubicBezTo>
                      <a:pt x="61" y="19"/>
                      <a:pt x="72" y="22"/>
                      <a:pt x="83" y="25"/>
                    </a:cubicBezTo>
                    <a:cubicBezTo>
                      <a:pt x="100" y="30"/>
                      <a:pt x="133" y="41"/>
                      <a:pt x="133" y="41"/>
                    </a:cubicBezTo>
                    <a:cubicBezTo>
                      <a:pt x="147" y="79"/>
                      <a:pt x="155" y="71"/>
                      <a:pt x="192" y="83"/>
                    </a:cubicBezTo>
                    <a:cubicBezTo>
                      <a:pt x="204" y="121"/>
                      <a:pt x="218" y="109"/>
                      <a:pt x="250" y="125"/>
                    </a:cubicBezTo>
                    <a:cubicBezTo>
                      <a:pt x="315" y="158"/>
                      <a:pt x="355" y="160"/>
                      <a:pt x="434" y="166"/>
                    </a:cubicBezTo>
                    <a:cubicBezTo>
                      <a:pt x="442" y="169"/>
                      <a:pt x="453" y="169"/>
                      <a:pt x="459" y="175"/>
                    </a:cubicBezTo>
                    <a:cubicBezTo>
                      <a:pt x="465" y="181"/>
                      <a:pt x="460" y="195"/>
                      <a:pt x="467" y="200"/>
                    </a:cubicBezTo>
                    <a:cubicBezTo>
                      <a:pt x="476" y="207"/>
                      <a:pt x="490" y="205"/>
                      <a:pt x="501" y="208"/>
                    </a:cubicBezTo>
                    <a:cubicBezTo>
                      <a:pt x="514" y="250"/>
                      <a:pt x="515" y="275"/>
                      <a:pt x="551" y="300"/>
                    </a:cubicBezTo>
                    <a:cubicBezTo>
                      <a:pt x="554" y="311"/>
                      <a:pt x="552" y="324"/>
                      <a:pt x="559" y="333"/>
                    </a:cubicBezTo>
                    <a:cubicBezTo>
                      <a:pt x="587" y="365"/>
                      <a:pt x="648" y="392"/>
                      <a:pt x="684" y="417"/>
                    </a:cubicBezTo>
                    <a:cubicBezTo>
                      <a:pt x="751" y="463"/>
                      <a:pt x="667" y="406"/>
                      <a:pt x="734" y="450"/>
                    </a:cubicBezTo>
                    <a:cubicBezTo>
                      <a:pt x="742" y="456"/>
                      <a:pt x="759" y="467"/>
                      <a:pt x="759" y="467"/>
                    </a:cubicBezTo>
                    <a:cubicBezTo>
                      <a:pt x="762" y="475"/>
                      <a:pt x="762" y="486"/>
                      <a:pt x="768" y="492"/>
                    </a:cubicBezTo>
                    <a:cubicBezTo>
                      <a:pt x="774" y="498"/>
                      <a:pt x="785" y="496"/>
                      <a:pt x="793" y="500"/>
                    </a:cubicBezTo>
                    <a:cubicBezTo>
                      <a:pt x="823" y="515"/>
                      <a:pt x="842" y="525"/>
                      <a:pt x="876" y="534"/>
                    </a:cubicBezTo>
                    <a:cubicBezTo>
                      <a:pt x="879" y="542"/>
                      <a:pt x="878" y="554"/>
                      <a:pt x="885" y="559"/>
                    </a:cubicBezTo>
                    <a:cubicBezTo>
                      <a:pt x="911" y="576"/>
                      <a:pt x="1032" y="581"/>
                      <a:pt x="1060" y="584"/>
                    </a:cubicBezTo>
                    <a:cubicBezTo>
                      <a:pt x="1082" y="599"/>
                      <a:pt x="1091" y="600"/>
                      <a:pt x="1102" y="626"/>
                    </a:cubicBezTo>
                    <a:cubicBezTo>
                      <a:pt x="1109" y="642"/>
                      <a:pt x="1118" y="676"/>
                      <a:pt x="1118" y="676"/>
                    </a:cubicBezTo>
                    <a:cubicBezTo>
                      <a:pt x="1130" y="762"/>
                      <a:pt x="1116" y="775"/>
                      <a:pt x="1202" y="793"/>
                    </a:cubicBezTo>
                    <a:cubicBezTo>
                      <a:pt x="1219" y="847"/>
                      <a:pt x="1195" y="795"/>
                      <a:pt x="1235" y="826"/>
                    </a:cubicBezTo>
                    <a:cubicBezTo>
                      <a:pt x="1259" y="845"/>
                      <a:pt x="1257" y="868"/>
                      <a:pt x="1294" y="868"/>
                    </a:cubicBezTo>
                  </a:path>
                </a:pathLst>
              </a:custGeom>
              <a:noFill/>
              <a:ln w="44450" cap="flat" cmpd="sng">
                <a:solidFill>
                  <a:srgbClr val="0000CC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8" name="Freeform 32"/>
              <p:cNvSpPr>
                <a:spLocks/>
              </p:cNvSpPr>
              <p:nvPr/>
            </p:nvSpPr>
            <p:spPr bwMode="auto">
              <a:xfrm>
                <a:off x="1294" y="2638"/>
                <a:ext cx="852" cy="1119"/>
              </a:xfrm>
              <a:custGeom>
                <a:avLst/>
                <a:gdLst>
                  <a:gd name="T0" fmla="*/ 0 w 852"/>
                  <a:gd name="T1" fmla="*/ 1119 h 1119"/>
                  <a:gd name="T2" fmla="*/ 142 w 852"/>
                  <a:gd name="T3" fmla="*/ 1085 h 1119"/>
                  <a:gd name="T4" fmla="*/ 234 w 852"/>
                  <a:gd name="T5" fmla="*/ 985 h 1119"/>
                  <a:gd name="T6" fmla="*/ 300 w 852"/>
                  <a:gd name="T7" fmla="*/ 977 h 1119"/>
                  <a:gd name="T8" fmla="*/ 451 w 852"/>
                  <a:gd name="T9" fmla="*/ 935 h 1119"/>
                  <a:gd name="T10" fmla="*/ 476 w 852"/>
                  <a:gd name="T11" fmla="*/ 918 h 1119"/>
                  <a:gd name="T12" fmla="*/ 492 w 852"/>
                  <a:gd name="T13" fmla="*/ 876 h 1119"/>
                  <a:gd name="T14" fmla="*/ 526 w 852"/>
                  <a:gd name="T15" fmla="*/ 868 h 1119"/>
                  <a:gd name="T16" fmla="*/ 534 w 852"/>
                  <a:gd name="T17" fmla="*/ 843 h 1119"/>
                  <a:gd name="T18" fmla="*/ 559 w 852"/>
                  <a:gd name="T19" fmla="*/ 835 h 1119"/>
                  <a:gd name="T20" fmla="*/ 634 w 852"/>
                  <a:gd name="T21" fmla="*/ 801 h 1119"/>
                  <a:gd name="T22" fmla="*/ 684 w 852"/>
                  <a:gd name="T23" fmla="*/ 785 h 1119"/>
                  <a:gd name="T24" fmla="*/ 709 w 852"/>
                  <a:gd name="T25" fmla="*/ 768 h 1119"/>
                  <a:gd name="T26" fmla="*/ 751 w 852"/>
                  <a:gd name="T27" fmla="*/ 760 h 1119"/>
                  <a:gd name="T28" fmla="*/ 843 w 852"/>
                  <a:gd name="T29" fmla="*/ 559 h 1119"/>
                  <a:gd name="T30" fmla="*/ 801 w 852"/>
                  <a:gd name="T31" fmla="*/ 426 h 1119"/>
                  <a:gd name="T32" fmla="*/ 793 w 852"/>
                  <a:gd name="T33" fmla="*/ 300 h 1119"/>
                  <a:gd name="T34" fmla="*/ 785 w 852"/>
                  <a:gd name="T35" fmla="*/ 275 h 1119"/>
                  <a:gd name="T36" fmla="*/ 735 w 852"/>
                  <a:gd name="T37" fmla="*/ 242 h 1119"/>
                  <a:gd name="T38" fmla="*/ 668 w 852"/>
                  <a:gd name="T39" fmla="*/ 67 h 1119"/>
                  <a:gd name="T40" fmla="*/ 659 w 852"/>
                  <a:gd name="T41" fmla="*/ 25 h 1119"/>
                  <a:gd name="T42" fmla="*/ 651 w 852"/>
                  <a:gd name="T43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2" h="1119">
                    <a:moveTo>
                      <a:pt x="0" y="1119"/>
                    </a:moveTo>
                    <a:cubicBezTo>
                      <a:pt x="45" y="1103"/>
                      <a:pt x="95" y="1093"/>
                      <a:pt x="142" y="1085"/>
                    </a:cubicBezTo>
                    <a:cubicBezTo>
                      <a:pt x="170" y="1044"/>
                      <a:pt x="176" y="995"/>
                      <a:pt x="234" y="985"/>
                    </a:cubicBezTo>
                    <a:cubicBezTo>
                      <a:pt x="256" y="981"/>
                      <a:pt x="278" y="980"/>
                      <a:pt x="300" y="977"/>
                    </a:cubicBezTo>
                    <a:cubicBezTo>
                      <a:pt x="351" y="964"/>
                      <a:pt x="401" y="951"/>
                      <a:pt x="451" y="935"/>
                    </a:cubicBezTo>
                    <a:cubicBezTo>
                      <a:pt x="459" y="929"/>
                      <a:pt x="470" y="926"/>
                      <a:pt x="476" y="918"/>
                    </a:cubicBezTo>
                    <a:cubicBezTo>
                      <a:pt x="485" y="906"/>
                      <a:pt x="481" y="887"/>
                      <a:pt x="492" y="876"/>
                    </a:cubicBezTo>
                    <a:cubicBezTo>
                      <a:pt x="500" y="868"/>
                      <a:pt x="515" y="871"/>
                      <a:pt x="526" y="868"/>
                    </a:cubicBezTo>
                    <a:cubicBezTo>
                      <a:pt x="529" y="860"/>
                      <a:pt x="528" y="849"/>
                      <a:pt x="534" y="843"/>
                    </a:cubicBezTo>
                    <a:cubicBezTo>
                      <a:pt x="540" y="837"/>
                      <a:pt x="551" y="839"/>
                      <a:pt x="559" y="835"/>
                    </a:cubicBezTo>
                    <a:cubicBezTo>
                      <a:pt x="585" y="822"/>
                      <a:pt x="606" y="810"/>
                      <a:pt x="634" y="801"/>
                    </a:cubicBezTo>
                    <a:cubicBezTo>
                      <a:pt x="651" y="795"/>
                      <a:pt x="684" y="785"/>
                      <a:pt x="684" y="785"/>
                    </a:cubicBezTo>
                    <a:cubicBezTo>
                      <a:pt x="692" y="779"/>
                      <a:pt x="700" y="772"/>
                      <a:pt x="709" y="768"/>
                    </a:cubicBezTo>
                    <a:cubicBezTo>
                      <a:pt x="722" y="763"/>
                      <a:pt x="740" y="769"/>
                      <a:pt x="751" y="760"/>
                    </a:cubicBezTo>
                    <a:cubicBezTo>
                      <a:pt x="800" y="722"/>
                      <a:pt x="825" y="616"/>
                      <a:pt x="843" y="559"/>
                    </a:cubicBezTo>
                    <a:cubicBezTo>
                      <a:pt x="837" y="494"/>
                      <a:pt x="852" y="458"/>
                      <a:pt x="801" y="426"/>
                    </a:cubicBezTo>
                    <a:cubicBezTo>
                      <a:pt x="798" y="384"/>
                      <a:pt x="797" y="342"/>
                      <a:pt x="793" y="300"/>
                    </a:cubicBezTo>
                    <a:cubicBezTo>
                      <a:pt x="792" y="291"/>
                      <a:pt x="791" y="281"/>
                      <a:pt x="785" y="275"/>
                    </a:cubicBezTo>
                    <a:cubicBezTo>
                      <a:pt x="771" y="261"/>
                      <a:pt x="735" y="242"/>
                      <a:pt x="735" y="242"/>
                    </a:cubicBezTo>
                    <a:cubicBezTo>
                      <a:pt x="696" y="185"/>
                      <a:pt x="683" y="136"/>
                      <a:pt x="668" y="67"/>
                    </a:cubicBezTo>
                    <a:cubicBezTo>
                      <a:pt x="665" y="53"/>
                      <a:pt x="663" y="39"/>
                      <a:pt x="659" y="25"/>
                    </a:cubicBezTo>
                    <a:cubicBezTo>
                      <a:pt x="657" y="17"/>
                      <a:pt x="651" y="0"/>
                      <a:pt x="651" y="0"/>
                    </a:cubicBezTo>
                  </a:path>
                </a:pathLst>
              </a:custGeom>
              <a:noFill/>
              <a:ln w="44450" cap="flat" cmpd="sng">
                <a:solidFill>
                  <a:srgbClr val="0000CC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9" name="AutoShape 33"/>
              <p:cNvSpPr>
                <a:spLocks noChangeArrowheads="1"/>
              </p:cNvSpPr>
              <p:nvPr/>
            </p:nvSpPr>
            <p:spPr bwMode="auto">
              <a:xfrm>
                <a:off x="2256" y="2976"/>
                <a:ext cx="768" cy="240"/>
              </a:xfrm>
              <a:prstGeom prst="notchedRightArrow">
                <a:avLst>
                  <a:gd name="adj1" fmla="val 50000"/>
                  <a:gd name="adj2" fmla="val 80000"/>
                </a:avLst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3090" name="Text Box 34"/>
          <p:cNvSpPr txBox="1">
            <a:spLocks noChangeAspect="1" noChangeArrowheads="1"/>
          </p:cNvSpPr>
          <p:nvPr/>
        </p:nvSpPr>
        <p:spPr bwMode="auto">
          <a:xfrm>
            <a:off x="2643188" y="3108325"/>
            <a:ext cx="55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en-US" sz="2000" b="1" i="1">
                <a:solidFill>
                  <a:srgbClr val="FF0000"/>
                </a:solidFill>
              </a:rPr>
              <a:t>u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3091" name="Text Box 35"/>
          <p:cNvSpPr txBox="1">
            <a:spLocks noChangeAspect="1" noChangeArrowheads="1"/>
          </p:cNvSpPr>
          <p:nvPr/>
        </p:nvSpPr>
        <p:spPr bwMode="auto">
          <a:xfrm>
            <a:off x="2209800" y="1143000"/>
            <a:ext cx="58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en-US" sz="2000" b="1" i="1"/>
              <a:t>x</a:t>
            </a:r>
            <a:r>
              <a:rPr lang="en-GB" altLang="en-US" sz="2000" b="1" baseline="-25000"/>
              <a:t>1</a:t>
            </a:r>
          </a:p>
        </p:txBody>
      </p:sp>
      <p:sp>
        <p:nvSpPr>
          <p:cNvPr id="173092" name="Text Box 36"/>
          <p:cNvSpPr txBox="1">
            <a:spLocks noChangeAspect="1" noChangeArrowheads="1"/>
          </p:cNvSpPr>
          <p:nvPr/>
        </p:nvSpPr>
        <p:spPr bwMode="auto">
          <a:xfrm>
            <a:off x="2743200" y="3733800"/>
            <a:ext cx="58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en-US" sz="2000" b="1" i="1"/>
              <a:t>v</a:t>
            </a:r>
            <a:endParaRPr lang="en-GB" altLang="en-US" sz="20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music6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4818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299" name="Oval 3"/>
          <p:cNvSpPr>
            <a:spLocks noChangeArrowheads="1"/>
          </p:cNvSpPr>
          <p:nvPr/>
        </p:nvSpPr>
        <p:spPr bwMode="auto">
          <a:xfrm>
            <a:off x="5969000" y="4673600"/>
            <a:ext cx="576263" cy="5762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0" name="Freeform 4"/>
          <p:cNvSpPr>
            <a:spLocks/>
          </p:cNvSpPr>
          <p:nvPr/>
        </p:nvSpPr>
        <p:spPr bwMode="auto">
          <a:xfrm>
            <a:off x="3948113" y="3592513"/>
            <a:ext cx="2093912" cy="1152525"/>
          </a:xfrm>
          <a:custGeom>
            <a:avLst/>
            <a:gdLst>
              <a:gd name="T0" fmla="*/ 0 w 953"/>
              <a:gd name="T1" fmla="*/ 0 h 227"/>
              <a:gd name="T2" fmla="*/ 726 w 953"/>
              <a:gd name="T3" fmla="*/ 0 h 227"/>
              <a:gd name="T4" fmla="*/ 953 w 953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3" h="227">
                <a:moveTo>
                  <a:pt x="0" y="0"/>
                </a:moveTo>
                <a:lnTo>
                  <a:pt x="726" y="0"/>
                </a:lnTo>
                <a:lnTo>
                  <a:pt x="953" y="227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1" name="Freeform 5"/>
          <p:cNvSpPr>
            <a:spLocks/>
          </p:cNvSpPr>
          <p:nvPr/>
        </p:nvSpPr>
        <p:spPr bwMode="auto">
          <a:xfrm flipV="1">
            <a:off x="5011738" y="5176838"/>
            <a:ext cx="1030287" cy="360362"/>
          </a:xfrm>
          <a:custGeom>
            <a:avLst/>
            <a:gdLst>
              <a:gd name="T0" fmla="*/ 0 w 953"/>
              <a:gd name="T1" fmla="*/ 0 h 227"/>
              <a:gd name="T2" fmla="*/ 726 w 953"/>
              <a:gd name="T3" fmla="*/ 0 h 227"/>
              <a:gd name="T4" fmla="*/ 953 w 953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3" h="227">
                <a:moveTo>
                  <a:pt x="0" y="0"/>
                </a:moveTo>
                <a:lnTo>
                  <a:pt x="726" y="0"/>
                </a:lnTo>
                <a:lnTo>
                  <a:pt x="953" y="227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042025" y="471963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>
                <a:latin typeface="Symbol" pitchFamily="18" charset="2"/>
              </a:rPr>
              <a:t>S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5999163" y="42418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>
                <a:latin typeface="Symbol" pitchFamily="18" charset="2"/>
              </a:rPr>
              <a:t>w</a:t>
            </a: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6545263" y="496093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3305" name="Group 9"/>
          <p:cNvGrpSpPr>
            <a:grpSpLocks/>
          </p:cNvGrpSpPr>
          <p:nvPr/>
        </p:nvGrpSpPr>
        <p:grpSpPr bwMode="auto">
          <a:xfrm>
            <a:off x="0" y="2393950"/>
            <a:ext cx="4303713" cy="3719513"/>
            <a:chOff x="72" y="490"/>
            <a:chExt cx="2711" cy="2343"/>
          </a:xfrm>
        </p:grpSpPr>
        <p:grpSp>
          <p:nvGrpSpPr>
            <p:cNvPr id="183306" name="Group 10"/>
            <p:cNvGrpSpPr>
              <a:grpSpLocks/>
            </p:cNvGrpSpPr>
            <p:nvPr/>
          </p:nvGrpSpPr>
          <p:grpSpPr bwMode="auto">
            <a:xfrm>
              <a:off x="72" y="490"/>
              <a:ext cx="1967" cy="1007"/>
              <a:chOff x="72" y="490"/>
              <a:chExt cx="1967" cy="1007"/>
            </a:xfrm>
          </p:grpSpPr>
          <p:graphicFrame>
            <p:nvGraphicFramePr>
              <p:cNvPr id="183307" name="Object 11"/>
              <p:cNvGraphicFramePr>
                <a:graphicFrameLocks noChangeAspect="1"/>
              </p:cNvGraphicFramePr>
              <p:nvPr/>
            </p:nvGraphicFramePr>
            <p:xfrm>
              <a:off x="1259" y="519"/>
              <a:ext cx="780" cy="9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376" name="CorelDRAW" r:id="rId6" imgW="2288667" imgH="2870606" progId="CorelDRAW.Graphic.12">
                      <p:embed/>
                    </p:oleObj>
                  </mc:Choice>
                  <mc:Fallback>
                    <p:oleObj name="CorelDRAW" r:id="rId6" imgW="2288667" imgH="2870606" progId="CorelDRAW.Graphic.1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9" y="519"/>
                            <a:ext cx="780" cy="9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3308" name="Text Box 12"/>
              <p:cNvSpPr txBox="1">
                <a:spLocks noChangeArrowheads="1"/>
              </p:cNvSpPr>
              <p:nvPr/>
            </p:nvSpPr>
            <p:spPr bwMode="auto">
              <a:xfrm>
                <a:off x="72" y="490"/>
                <a:ext cx="13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GB" altLang="en-US" sz="2400"/>
                  <a:t>Pre-syn. Spike</a:t>
                </a:r>
              </a:p>
            </p:txBody>
          </p:sp>
        </p:grpSp>
        <p:grpSp>
          <p:nvGrpSpPr>
            <p:cNvPr id="183309" name="Group 13"/>
            <p:cNvGrpSpPr>
              <a:grpSpLocks/>
            </p:cNvGrpSpPr>
            <p:nvPr/>
          </p:nvGrpSpPr>
          <p:grpSpPr bwMode="auto">
            <a:xfrm>
              <a:off x="541" y="1855"/>
              <a:ext cx="2242" cy="978"/>
              <a:chOff x="541" y="1855"/>
              <a:chExt cx="2242" cy="978"/>
            </a:xfrm>
          </p:grpSpPr>
          <p:graphicFrame>
            <p:nvGraphicFramePr>
              <p:cNvPr id="183310" name="Object 14"/>
              <p:cNvGraphicFramePr>
                <a:graphicFrameLocks noChangeAspect="1"/>
              </p:cNvGraphicFramePr>
              <p:nvPr/>
            </p:nvGraphicFramePr>
            <p:xfrm>
              <a:off x="2003" y="1855"/>
              <a:ext cx="780" cy="9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377" name="CorelDRAW" r:id="rId8" imgW="2288667" imgH="2870606" progId="CorelDRAW.Graphic.12">
                      <p:embed/>
                    </p:oleObj>
                  </mc:Choice>
                  <mc:Fallback>
                    <p:oleObj name="CorelDRAW" r:id="rId8" imgW="2288667" imgH="2870606" progId="CorelDRAW.Graphic.1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3" y="1855"/>
                            <a:ext cx="780" cy="9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3311" name="Text Box 15"/>
              <p:cNvSpPr txBox="1">
                <a:spLocks noChangeArrowheads="1"/>
              </p:cNvSpPr>
              <p:nvPr/>
            </p:nvSpPr>
            <p:spPr bwMode="auto">
              <a:xfrm>
                <a:off x="541" y="2346"/>
                <a:ext cx="13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GB" altLang="en-US" sz="2400"/>
                  <a:t>BP- or D-Spike</a:t>
                </a:r>
              </a:p>
            </p:txBody>
          </p:sp>
        </p:grpSp>
      </p:grp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3895725" y="3622675"/>
            <a:ext cx="70802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 sz="10600"/>
              <a:t>*</a:t>
            </a:r>
          </a:p>
        </p:txBody>
      </p:sp>
      <p:grpSp>
        <p:nvGrpSpPr>
          <p:cNvPr id="183313" name="Group 17"/>
          <p:cNvGrpSpPr>
            <a:grpSpLocks/>
          </p:cNvGrpSpPr>
          <p:nvPr/>
        </p:nvGrpSpPr>
        <p:grpSpPr bwMode="auto">
          <a:xfrm>
            <a:off x="1069975" y="2792413"/>
            <a:ext cx="3843338" cy="3989387"/>
            <a:chOff x="746" y="741"/>
            <a:chExt cx="2421" cy="2513"/>
          </a:xfrm>
        </p:grpSpPr>
        <p:grpSp>
          <p:nvGrpSpPr>
            <p:cNvPr id="183314" name="Group 18"/>
            <p:cNvGrpSpPr>
              <a:grpSpLocks/>
            </p:cNvGrpSpPr>
            <p:nvPr/>
          </p:nvGrpSpPr>
          <p:grpSpPr bwMode="auto">
            <a:xfrm>
              <a:off x="1509" y="2048"/>
              <a:ext cx="1658" cy="1206"/>
              <a:chOff x="1509" y="2048"/>
              <a:chExt cx="1658" cy="1206"/>
            </a:xfrm>
          </p:grpSpPr>
          <p:pic>
            <p:nvPicPr>
              <p:cNvPr id="183315" name="Picture 1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9" y="2048"/>
                <a:ext cx="1658" cy="1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3316" name="Text Box 20"/>
              <p:cNvSpPr txBox="1">
                <a:spLocks noChangeArrowheads="1"/>
              </p:cNvSpPr>
              <p:nvPr/>
            </p:nvSpPr>
            <p:spPr bwMode="auto">
              <a:xfrm>
                <a:off x="2603" y="2681"/>
                <a:ext cx="4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GB" altLang="en-US" sz="2400"/>
                  <a:t>V*h</a:t>
                </a:r>
              </a:p>
            </p:txBody>
          </p:sp>
        </p:grpSp>
        <p:grpSp>
          <p:nvGrpSpPr>
            <p:cNvPr id="183317" name="Group 21"/>
            <p:cNvGrpSpPr>
              <a:grpSpLocks/>
            </p:cNvGrpSpPr>
            <p:nvPr/>
          </p:nvGrpSpPr>
          <p:grpSpPr bwMode="auto">
            <a:xfrm>
              <a:off x="746" y="741"/>
              <a:ext cx="1629" cy="1174"/>
              <a:chOff x="746" y="741"/>
              <a:chExt cx="1629" cy="1174"/>
            </a:xfrm>
          </p:grpSpPr>
          <p:sp>
            <p:nvSpPr>
              <p:cNvPr id="183318" name="Text Box 22"/>
              <p:cNvSpPr txBox="1">
                <a:spLocks noChangeArrowheads="1"/>
              </p:cNvSpPr>
              <p:nvPr/>
            </p:nvSpPr>
            <p:spPr bwMode="auto">
              <a:xfrm>
                <a:off x="1626" y="1167"/>
                <a:ext cx="5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GB" altLang="en-US" sz="2400"/>
                  <a:t>g</a:t>
                </a:r>
                <a:r>
                  <a:rPr lang="en-GB" altLang="en-US" sz="2400" baseline="-25000"/>
                  <a:t>NMDA</a:t>
                </a:r>
              </a:p>
            </p:txBody>
          </p:sp>
          <p:grpSp>
            <p:nvGrpSpPr>
              <p:cNvPr id="183319" name="Group 23"/>
              <p:cNvGrpSpPr>
                <a:grpSpLocks/>
              </p:cNvGrpSpPr>
              <p:nvPr/>
            </p:nvGrpSpPr>
            <p:grpSpPr bwMode="auto">
              <a:xfrm>
                <a:off x="746" y="741"/>
                <a:ext cx="1629" cy="1174"/>
                <a:chOff x="746" y="741"/>
                <a:chExt cx="1629" cy="1174"/>
              </a:xfrm>
            </p:grpSpPr>
            <p:graphicFrame>
              <p:nvGraphicFramePr>
                <p:cNvPr id="183320" name="Object 24"/>
                <p:cNvGraphicFramePr>
                  <a:graphicFrameLocks noChangeAspect="1"/>
                </p:cNvGraphicFramePr>
                <p:nvPr/>
              </p:nvGraphicFramePr>
              <p:xfrm>
                <a:off x="746" y="741"/>
                <a:ext cx="1629" cy="11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78" name="CorelDRAW" r:id="rId10" imgW="3090240" imgH="2226960" progId="CorelDRAW.Graphic.9">
                        <p:embed/>
                      </p:oleObj>
                    </mc:Choice>
                    <mc:Fallback>
                      <p:oleObj name="CorelDRAW" r:id="rId10" imgW="3090240" imgH="2226960" progId="CorelDRAW.Graphic.9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6" y="741"/>
                              <a:ext cx="1629" cy="11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3321" name="Rectangle 25"/>
                <p:cNvSpPr>
                  <a:spLocks noChangeArrowheads="1"/>
                </p:cNvSpPr>
                <p:nvPr/>
              </p:nvSpPr>
              <p:spPr bwMode="auto">
                <a:xfrm>
                  <a:off x="946" y="764"/>
                  <a:ext cx="446" cy="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3810000" y="2590800"/>
            <a:ext cx="341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2400" b="1">
                <a:solidFill>
                  <a:schemeClr val="tx2"/>
                </a:solidFill>
              </a:rPr>
              <a:t>On „Eligibility Traces“</a:t>
            </a:r>
            <a:endParaRPr lang="en-GB" altLang="en-US" sz="2400" b="1">
              <a:solidFill>
                <a:schemeClr val="tx2"/>
              </a:solidFill>
            </a:endParaRPr>
          </a:p>
        </p:txBody>
      </p:sp>
      <p:grpSp>
        <p:nvGrpSpPr>
          <p:cNvPr id="183323" name="Group 27"/>
          <p:cNvGrpSpPr>
            <a:grpSpLocks/>
          </p:cNvGrpSpPr>
          <p:nvPr/>
        </p:nvGrpSpPr>
        <p:grpSpPr bwMode="auto">
          <a:xfrm>
            <a:off x="1016000" y="-76200"/>
            <a:ext cx="7518400" cy="2301875"/>
            <a:chOff x="448" y="566"/>
            <a:chExt cx="4736" cy="1450"/>
          </a:xfrm>
        </p:grpSpPr>
        <p:sp>
          <p:nvSpPr>
            <p:cNvPr id="183324" name="Rectangle 28"/>
            <p:cNvSpPr>
              <a:spLocks noChangeArrowheads="1"/>
            </p:cNvSpPr>
            <p:nvPr/>
          </p:nvSpPr>
          <p:spPr bwMode="auto">
            <a:xfrm>
              <a:off x="1715" y="566"/>
              <a:ext cx="21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altLang="en-US" sz="2200"/>
                <a:t>Membrane potential:</a:t>
              </a:r>
              <a:r>
                <a:rPr lang="en-GB" altLang="en-US" sz="2200"/>
                <a:t> </a:t>
              </a:r>
            </a:p>
          </p:txBody>
        </p:sp>
        <p:sp>
          <p:nvSpPr>
            <p:cNvPr id="183325" name="Rectangle 29"/>
            <p:cNvSpPr>
              <a:spLocks noChangeArrowheads="1"/>
            </p:cNvSpPr>
            <p:nvPr/>
          </p:nvSpPr>
          <p:spPr bwMode="auto">
            <a:xfrm>
              <a:off x="1516" y="162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2000"/>
                <a:t>Weight</a:t>
              </a:r>
              <a:endParaRPr lang="en-GB" altLang="en-US" sz="2000"/>
            </a:p>
          </p:txBody>
        </p:sp>
        <p:sp>
          <p:nvSpPr>
            <p:cNvPr id="183326" name="Rectangle 30"/>
            <p:cNvSpPr>
              <a:spLocks noChangeArrowheads="1"/>
            </p:cNvSpPr>
            <p:nvPr/>
          </p:nvSpPr>
          <p:spPr bwMode="auto">
            <a:xfrm>
              <a:off x="2524" y="1564"/>
              <a:ext cx="7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2000"/>
                <a:t>Synaptic input</a:t>
              </a:r>
              <a:endParaRPr lang="en-GB" altLang="en-US" sz="2000"/>
            </a:p>
          </p:txBody>
        </p:sp>
        <p:sp>
          <p:nvSpPr>
            <p:cNvPr id="183327" name="Line 31"/>
            <p:cNvSpPr>
              <a:spLocks noChangeShapeType="1"/>
            </p:cNvSpPr>
            <p:nvPr/>
          </p:nvSpPr>
          <p:spPr bwMode="auto">
            <a:xfrm flipV="1">
              <a:off x="1852" y="1286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8" name="Line 32"/>
            <p:cNvSpPr>
              <a:spLocks noChangeShapeType="1"/>
            </p:cNvSpPr>
            <p:nvPr/>
          </p:nvSpPr>
          <p:spPr bwMode="auto">
            <a:xfrm flipV="1">
              <a:off x="2764" y="1382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9" name="AutoShape 33"/>
            <p:cNvSpPr>
              <a:spLocks/>
            </p:cNvSpPr>
            <p:nvPr/>
          </p:nvSpPr>
          <p:spPr bwMode="auto">
            <a:xfrm rot="16200000">
              <a:off x="2692" y="83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30" name="Rectangle 34"/>
            <p:cNvSpPr>
              <a:spLocks noChangeArrowheads="1"/>
            </p:cNvSpPr>
            <p:nvPr/>
          </p:nvSpPr>
          <p:spPr bwMode="auto">
            <a:xfrm>
              <a:off x="3984" y="1574"/>
              <a:ext cx="120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2000"/>
                <a:t>Depolarization source</a:t>
              </a:r>
              <a:endParaRPr lang="en-GB" altLang="en-US" sz="2000"/>
            </a:p>
          </p:txBody>
        </p:sp>
        <p:sp>
          <p:nvSpPr>
            <p:cNvPr id="183331" name="Line 35"/>
            <p:cNvSpPr>
              <a:spLocks noChangeShapeType="1"/>
            </p:cNvSpPr>
            <p:nvPr/>
          </p:nvSpPr>
          <p:spPr bwMode="auto">
            <a:xfrm flipV="1">
              <a:off x="4396" y="1286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3332" name="Object 36"/>
            <p:cNvGraphicFramePr>
              <a:graphicFrameLocks noChangeAspect="1"/>
            </p:cNvGraphicFramePr>
            <p:nvPr/>
          </p:nvGraphicFramePr>
          <p:xfrm>
            <a:off x="448" y="887"/>
            <a:ext cx="425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79" name="Equation" r:id="rId12" imgW="3581280" imgH="444240" progId="Equation.3">
                    <p:embed/>
                  </p:oleObj>
                </mc:Choice>
                <mc:Fallback>
                  <p:oleObj name="Equation" r:id="rId12" imgW="3581280" imgH="4442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887"/>
                          <a:ext cx="425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3333" name="Group 37"/>
          <p:cNvGrpSpPr>
            <a:grpSpLocks/>
          </p:cNvGrpSpPr>
          <p:nvPr/>
        </p:nvGrpSpPr>
        <p:grpSpPr bwMode="auto">
          <a:xfrm>
            <a:off x="6858000" y="4953000"/>
            <a:ext cx="1905000" cy="1724025"/>
            <a:chOff x="240" y="384"/>
            <a:chExt cx="1680" cy="1470"/>
          </a:xfrm>
        </p:grpSpPr>
        <p:graphicFrame>
          <p:nvGraphicFramePr>
            <p:cNvPr id="183334" name="Object 38"/>
            <p:cNvGraphicFramePr>
              <a:graphicFrameLocks noChangeAspect="1"/>
            </p:cNvGraphicFramePr>
            <p:nvPr/>
          </p:nvGraphicFramePr>
          <p:xfrm>
            <a:off x="240" y="432"/>
            <a:ext cx="1680" cy="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80" name="CorelDRAW" r:id="rId14" imgW="2236953" imgH="1894001" progId="CorelDRAW.Graphic.12">
                    <p:embed/>
                  </p:oleObj>
                </mc:Choice>
                <mc:Fallback>
                  <p:oleObj name="CorelDRAW" r:id="rId14" imgW="2236953" imgH="1894001" progId="CorelDRAW.Graphic.12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432"/>
                          <a:ext cx="1680" cy="1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528" y="384"/>
              <a:ext cx="13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 sz="2000">
                <a:solidFill>
                  <a:srgbClr val="FFFF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329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40200" y="3854450"/>
            <a:ext cx="71438" cy="431800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3276600" y="4235450"/>
            <a:ext cx="18288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5800" y="819150"/>
            <a:ext cx="86106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en-GB" altLang="en-US" sz="2400" b="1"/>
              <a:t> </a:t>
            </a:r>
            <a:r>
              <a:rPr lang="en-GB" altLang="en-US" sz="2200"/>
              <a:t>Dendritic compartment</a:t>
            </a:r>
            <a:endParaRPr lang="de-DE" altLang="en-US" sz="2200"/>
          </a:p>
          <a:p>
            <a:pPr>
              <a:spcBef>
                <a:spcPct val="10000"/>
              </a:spcBef>
              <a:buFontTx/>
              <a:buChar char="•"/>
            </a:pPr>
            <a:endParaRPr lang="de-DE" altLang="en-US" sz="220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GB" altLang="en-US" sz="2200"/>
              <a:t> </a:t>
            </a:r>
            <a:r>
              <a:rPr lang="de-DE" altLang="en-US" sz="2200">
                <a:solidFill>
                  <a:srgbClr val="FF0000"/>
                </a:solidFill>
              </a:rPr>
              <a:t>Plastic synapse with  </a:t>
            </a:r>
            <a:r>
              <a:rPr lang="en-GB" altLang="en-US" sz="2200">
                <a:solidFill>
                  <a:srgbClr val="FF0000"/>
                </a:solidFill>
              </a:rPr>
              <a:t>NMDA channel</a:t>
            </a:r>
            <a:r>
              <a:rPr lang="de-DE" altLang="en-US" sz="2200">
                <a:solidFill>
                  <a:srgbClr val="FF0000"/>
                </a:solidFill>
              </a:rPr>
              <a:t>s</a:t>
            </a:r>
            <a:r>
              <a:rPr lang="en-GB" altLang="en-US" sz="2200"/>
              <a:t> </a:t>
            </a:r>
          </a:p>
          <a:p>
            <a:r>
              <a:rPr lang="de-DE" altLang="en-US" sz="2000"/>
              <a:t>      Source of Ca</a:t>
            </a:r>
            <a:r>
              <a:rPr lang="de-DE" altLang="en-US" sz="2000" baseline="30000"/>
              <a:t>2+</a:t>
            </a:r>
            <a:r>
              <a:rPr lang="de-DE" altLang="en-US" sz="2000"/>
              <a:t> influx and coincidence detector</a:t>
            </a:r>
            <a:r>
              <a:rPr lang="de-DE" altLang="en-US"/>
              <a:t> </a:t>
            </a:r>
            <a:r>
              <a:rPr lang="en-GB" altLang="en-US" sz="2200"/>
              <a:t> </a:t>
            </a:r>
            <a:endParaRPr lang="de-DE" altLang="en-US" sz="2200"/>
          </a:p>
          <a:p>
            <a:r>
              <a:rPr lang="en-GB" altLang="en-US"/>
              <a:t>				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133600" y="5149850"/>
          <a:ext cx="358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CorelDRAW" r:id="rId4" imgW="4680720" imgH="1033560" progId="CorelDRAW.Graphic.9">
                  <p:embed/>
                </p:oleObj>
              </mc:Choice>
              <mc:Fallback>
                <p:oleObj name="CorelDRAW" r:id="rId4" imgW="4680720" imgH="1033560" progId="CorelDRAW.Graphic.9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49850"/>
                        <a:ext cx="3581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828800" y="3854450"/>
            <a:ext cx="13382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400" b="1">
                <a:solidFill>
                  <a:srgbClr val="FF0000"/>
                </a:solidFill>
              </a:rPr>
              <a:t>Plastic</a:t>
            </a:r>
          </a:p>
          <a:p>
            <a:r>
              <a:rPr lang="en-GB" altLang="en-US" sz="2400" b="1">
                <a:solidFill>
                  <a:srgbClr val="FF0000"/>
                </a:solidFill>
              </a:rPr>
              <a:t>Synapse</a:t>
            </a:r>
            <a:r>
              <a:rPr lang="en-GB" altLang="en-US" sz="2400" b="1">
                <a:solidFill>
                  <a:srgbClr val="DA251D"/>
                </a:solidFill>
              </a:rPr>
              <a:t> </a:t>
            </a:r>
            <a:endParaRPr lang="en-GB" altLang="en-US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505200" y="4316413"/>
            <a:ext cx="142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b="1">
                <a:solidFill>
                  <a:srgbClr val="FF0000"/>
                </a:solidFill>
              </a:rPr>
              <a:t>NMDA/AMPA</a:t>
            </a:r>
            <a:endParaRPr lang="en-GB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962400" y="4616450"/>
          <a:ext cx="315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CorelDRAW" r:id="rId6" imgW="459720" imgH="945000" progId="CorelDRAW.Graphic.9">
                  <p:embed/>
                </p:oleObj>
              </mc:Choice>
              <mc:Fallback>
                <p:oleObj name="CorelDRAW" r:id="rId6" imgW="459720" imgH="945000" progId="CorelDRAW.Graphic.9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16450"/>
                        <a:ext cx="3159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754063" y="5226050"/>
            <a:ext cx="4846637" cy="1631950"/>
            <a:chOff x="475" y="3292"/>
            <a:chExt cx="3053" cy="1028"/>
          </a:xfrm>
        </p:grpSpPr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1579" y="3292"/>
            <a:ext cx="194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Equation" r:id="rId8" imgW="1701720" imgH="419040" progId="Equation.3">
                    <p:embed/>
                  </p:oleObj>
                </mc:Choice>
                <mc:Fallback>
                  <p:oleObj name="Equation" r:id="rId8" imgW="1701720" imgH="419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3292"/>
                          <a:ext cx="1949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75" y="4070"/>
              <a:ext cx="1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endParaRPr lang="en-GB" altLang="en-US" sz="2000" i="1">
                <a:solidFill>
                  <a:srgbClr val="990099"/>
                </a:solidFill>
              </a:endParaRPr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4332288" y="4679950"/>
            <a:ext cx="1303337" cy="438150"/>
            <a:chOff x="3967" y="2458"/>
            <a:chExt cx="821" cy="276"/>
          </a:xfrm>
        </p:grpSpPr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4091" y="2600"/>
              <a:ext cx="6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>
                  <a:solidFill>
                    <a:srgbClr val="1F1A17"/>
                  </a:solidFill>
                </a:rPr>
                <a:t>NMDA/AMPA</a:t>
              </a:r>
              <a:endParaRPr lang="en-GB" altLang="en-US" sz="1400"/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967" y="245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2400">
                  <a:solidFill>
                    <a:srgbClr val="1F1A17"/>
                  </a:solidFill>
                </a:rPr>
                <a:t>g</a:t>
              </a:r>
              <a:endParaRPr lang="en-GB" altLang="en-US" sz="2400"/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685800" y="2362200"/>
            <a:ext cx="7467600" cy="3778250"/>
            <a:chOff x="432" y="1488"/>
            <a:chExt cx="4704" cy="2380"/>
          </a:xfrm>
        </p:grpSpPr>
        <p:grpSp>
          <p:nvGrpSpPr>
            <p:cNvPr id="7184" name="Group 16"/>
            <p:cNvGrpSpPr>
              <a:grpSpLocks/>
            </p:cNvGrpSpPr>
            <p:nvPr/>
          </p:nvGrpSpPr>
          <p:grpSpPr bwMode="auto">
            <a:xfrm>
              <a:off x="3504" y="2390"/>
              <a:ext cx="1632" cy="1478"/>
              <a:chOff x="3504" y="2390"/>
              <a:chExt cx="1632" cy="1478"/>
            </a:xfrm>
          </p:grpSpPr>
          <p:graphicFrame>
            <p:nvGraphicFramePr>
              <p:cNvPr id="7185" name="Object 17"/>
              <p:cNvGraphicFramePr>
                <a:graphicFrameLocks noChangeAspect="1"/>
              </p:cNvGraphicFramePr>
              <p:nvPr/>
            </p:nvGraphicFramePr>
            <p:xfrm>
              <a:off x="3504" y="3340"/>
              <a:ext cx="86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5" name="CorelDRAW" r:id="rId10" imgW="1463760" imgH="199440" progId="CorelDRAW.Graphic.9">
                      <p:embed/>
                    </p:oleObj>
                  </mc:Choice>
                  <mc:Fallback>
                    <p:oleObj name="CorelDRAW" r:id="rId10" imgW="1463760" imgH="199440" progId="CorelDRAW.Graphic.9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3340"/>
                            <a:ext cx="86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6" name="Text Box 18"/>
              <p:cNvSpPr txBox="1">
                <a:spLocks noChangeArrowheads="1"/>
              </p:cNvSpPr>
              <p:nvPr/>
            </p:nvSpPr>
            <p:spPr bwMode="auto">
              <a:xfrm>
                <a:off x="3792" y="313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2000">
                    <a:solidFill>
                      <a:srgbClr val="0000CC"/>
                    </a:solidFill>
                  </a:rPr>
                  <a:t>BP spike</a:t>
                </a:r>
              </a:p>
            </p:txBody>
          </p:sp>
          <p:sp>
            <p:nvSpPr>
              <p:cNvPr id="7187" name="Rectangle 19"/>
              <p:cNvSpPr>
                <a:spLocks noChangeArrowheads="1"/>
              </p:cNvSpPr>
              <p:nvPr/>
            </p:nvSpPr>
            <p:spPr bwMode="auto">
              <a:xfrm>
                <a:off x="3696" y="2390"/>
                <a:ext cx="1440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2400" b="1">
                    <a:solidFill>
                      <a:srgbClr val="0000CC"/>
                    </a:solidFill>
                  </a:rPr>
                  <a:t>Source of </a:t>
                </a:r>
                <a:endParaRPr lang="de-DE" altLang="en-US" sz="2400" b="1">
                  <a:solidFill>
                    <a:srgbClr val="0000CC"/>
                  </a:solidFill>
                </a:endParaRPr>
              </a:p>
              <a:p>
                <a:r>
                  <a:rPr lang="en-GB" altLang="en-US" sz="2400" b="1">
                    <a:solidFill>
                      <a:srgbClr val="0000CC"/>
                    </a:solidFill>
                  </a:rPr>
                  <a:t>Depolarization</a:t>
                </a:r>
                <a:endParaRPr lang="en-GB" altLang="en-US" sz="2400">
                  <a:solidFill>
                    <a:srgbClr val="0000CC"/>
                  </a:solidFill>
                </a:endParaRPr>
              </a:p>
            </p:txBody>
          </p:sp>
          <p:graphicFrame>
            <p:nvGraphicFramePr>
              <p:cNvPr id="7188" name="Object 20"/>
              <p:cNvGraphicFramePr>
                <a:graphicFrameLocks noChangeAspect="1"/>
              </p:cNvGraphicFramePr>
              <p:nvPr/>
            </p:nvGraphicFramePr>
            <p:xfrm>
              <a:off x="3504" y="3532"/>
              <a:ext cx="86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6" name="CorelDRAW" r:id="rId12" imgW="1463760" imgH="199440" progId="CorelDRAW.Graphic.9">
                      <p:embed/>
                    </p:oleObj>
                  </mc:Choice>
                  <mc:Fallback>
                    <p:oleObj name="CorelDRAW" r:id="rId12" imgW="1463760" imgH="199440" progId="CorelDRAW.Graphic.9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3532"/>
                            <a:ext cx="86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9" name="Text Box 21"/>
              <p:cNvSpPr txBox="1">
                <a:spLocks noChangeArrowheads="1"/>
              </p:cNvSpPr>
              <p:nvPr/>
            </p:nvSpPr>
            <p:spPr bwMode="auto">
              <a:xfrm>
                <a:off x="3744" y="3618"/>
                <a:ext cx="1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altLang="en-US" sz="2000">
                    <a:solidFill>
                      <a:srgbClr val="0000CC"/>
                    </a:solidFill>
                  </a:rPr>
                  <a:t>Dendritic</a:t>
                </a:r>
                <a:r>
                  <a:rPr lang="en-GB" altLang="en-US" sz="2000">
                    <a:solidFill>
                      <a:srgbClr val="0000CC"/>
                    </a:solidFill>
                  </a:rPr>
                  <a:t> spike</a:t>
                </a:r>
              </a:p>
            </p:txBody>
          </p:sp>
        </p:grp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432" y="1488"/>
              <a:ext cx="4704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de-DE" altLang="en-US" sz="2200">
                  <a:solidFill>
                    <a:srgbClr val="0000CC"/>
                  </a:solidFill>
                </a:rPr>
                <a:t> S</a:t>
              </a:r>
              <a:r>
                <a:rPr lang="en-GB" altLang="en-US" sz="2200">
                  <a:solidFill>
                    <a:srgbClr val="0000CC"/>
                  </a:solidFill>
                </a:rPr>
                <a:t>ource of depolarization</a:t>
              </a:r>
              <a:r>
                <a:rPr lang="de-DE" altLang="en-US" sz="2200">
                  <a:solidFill>
                    <a:srgbClr val="0000CC"/>
                  </a:solidFill>
                </a:rPr>
                <a:t>:</a:t>
              </a:r>
              <a:r>
                <a:rPr lang="en-GB" altLang="en-US" sz="2000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GB" altLang="en-US" sz="2000"/>
                <a:t>  </a:t>
              </a:r>
              <a:r>
                <a:rPr lang="de-DE" altLang="en-US" sz="2000"/>
                <a:t>   </a:t>
              </a:r>
              <a:r>
                <a:rPr lang="en-GB" altLang="en-US" sz="2000"/>
                <a:t>1. </a:t>
              </a:r>
              <a:r>
                <a:rPr lang="de-DE" altLang="en-US" sz="2000"/>
                <a:t>Ba</a:t>
              </a:r>
              <a:r>
                <a:rPr lang="en-GB" altLang="en-US" sz="2000"/>
                <a:t>ck-propagating spike</a:t>
              </a:r>
              <a:endParaRPr lang="de-DE" altLang="en-US" sz="2000"/>
            </a:p>
            <a:p>
              <a:pPr>
                <a:spcBef>
                  <a:spcPct val="10000"/>
                </a:spcBef>
              </a:pPr>
              <a:r>
                <a:rPr lang="de-DE" altLang="en-US" sz="2000"/>
                <a:t>     2. Local dendritic spike</a:t>
              </a:r>
              <a:r>
                <a:rPr lang="en-GB" altLang="en-US"/>
                <a:t>	</a:t>
              </a:r>
            </a:p>
          </p:txBody>
        </p:sp>
      </p:grp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3246438" y="180975"/>
            <a:ext cx="297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 sz="3200"/>
              <a:t>Model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784725" y="1196975"/>
            <a:ext cx="307657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3200"/>
              <a:t>Plasticity Rule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2800"/>
              <a:t>(Differential Hebb)</a:t>
            </a:r>
            <a:endParaRPr lang="en-GB" altLang="en-US" sz="2800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228600"/>
            <a:ext cx="2362200" cy="2714625"/>
            <a:chOff x="96" y="144"/>
            <a:chExt cx="1488" cy="1710"/>
          </a:xfrm>
        </p:grpSpPr>
        <p:sp>
          <p:nvSpPr>
            <p:cNvPr id="9220" name="Rectangle 4"/>
            <p:cNvSpPr>
              <a:spLocks noChangeAspect="1" noChangeArrowheads="1"/>
            </p:cNvSpPr>
            <p:nvPr/>
          </p:nvSpPr>
          <p:spPr bwMode="auto">
            <a:xfrm>
              <a:off x="1365" y="64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 sz="2000" b="1" i="1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144" y="144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600">
                  <a:solidFill>
                    <a:srgbClr val="FF0000"/>
                  </a:solidFill>
                </a:rPr>
                <a:t>NMDA synapse -Plastic synapse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96" y="1038"/>
            <a:ext cx="148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CorelDRAW" r:id="rId4" imgW="4680720" imgH="1033560" progId="CorelDRAW.Graphic.9">
                    <p:embed/>
                  </p:oleObj>
                </mc:Choice>
                <mc:Fallback>
                  <p:oleObj name="CorelDRAW" r:id="rId4" imgW="4680720" imgH="1033560" progId="CorelDRAW.Graphic.9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38"/>
                          <a:ext cx="1488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720" y="864"/>
            <a:ext cx="19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CorelDRAW" r:id="rId6" imgW="459720" imgH="945000" progId="CorelDRAW.Graphic.9">
                    <p:embed/>
                  </p:oleObj>
                </mc:Choice>
                <mc:Fallback>
                  <p:oleObj name="CorelDRAW" r:id="rId6" imgW="459720" imgH="945000" progId="CorelDRAW.Graphic.9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64"/>
                          <a:ext cx="19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279" y="1086"/>
            <a:ext cx="126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Equation" r:id="rId8" imgW="1701720" imgH="419040" progId="Equation.3">
                    <p:embed/>
                  </p:oleObj>
                </mc:Choice>
                <mc:Fallback>
                  <p:oleObj name="Equation" r:id="rId8" imgW="1701720" imgH="419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1086"/>
                          <a:ext cx="126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5" name="Group 9"/>
            <p:cNvGrpSpPr>
              <a:grpSpLocks/>
            </p:cNvGrpSpPr>
            <p:nvPr/>
          </p:nvGrpSpPr>
          <p:grpSpPr bwMode="auto">
            <a:xfrm>
              <a:off x="960" y="894"/>
              <a:ext cx="473" cy="171"/>
              <a:chOff x="1248" y="336"/>
              <a:chExt cx="473" cy="171"/>
            </a:xfrm>
          </p:grpSpPr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1324" y="430"/>
                <a:ext cx="39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800" b="1">
                    <a:solidFill>
                      <a:srgbClr val="1F1A17"/>
                    </a:solidFill>
                  </a:rPr>
                  <a:t>NMDA/AMPA</a:t>
                </a:r>
                <a:endParaRPr lang="en-GB" altLang="en-US" sz="800"/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1248" y="33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400">
                    <a:solidFill>
                      <a:srgbClr val="1F1A17"/>
                    </a:solidFill>
                  </a:rPr>
                  <a:t>g</a:t>
                </a:r>
                <a:endParaRPr lang="en-GB" altLang="en-US" sz="1400"/>
              </a:p>
            </p:txBody>
          </p:sp>
        </p:grp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528" y="702"/>
              <a:ext cx="576" cy="19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576" y="750"/>
              <a:ext cx="49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FF0000"/>
                  </a:solidFill>
                </a:rPr>
                <a:t>NMDA/AMPA</a:t>
              </a:r>
              <a:endParaRPr lang="en-GB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816" y="51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432" y="1488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1600">
                  <a:solidFill>
                    <a:srgbClr val="0000CC"/>
                  </a:solidFill>
                </a:rPr>
                <a:t>Source of depolarization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9232" name="Object 16"/>
            <p:cNvGraphicFramePr>
              <a:graphicFrameLocks noChangeAspect="1"/>
            </p:cNvGraphicFramePr>
            <p:nvPr/>
          </p:nvGraphicFramePr>
          <p:xfrm>
            <a:off x="1125" y="1296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CorelDRAW" r:id="rId10" imgW="681480" imgH="976680" progId="CorelDRAW.Graphic.9">
                    <p:embed/>
                  </p:oleObj>
                </mc:Choice>
                <mc:Fallback>
                  <p:oleObj name="CorelDRAW" r:id="rId10" imgW="681480" imgH="976680" progId="CorelDRAW.Graphic.9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296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132138" y="2862263"/>
            <a:ext cx="4495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200">
                <a:solidFill>
                  <a:srgbClr val="FF0000"/>
                </a:solidFill>
              </a:rPr>
              <a:t>Instantenous w</a:t>
            </a:r>
            <a:r>
              <a:rPr lang="en-GB" altLang="en-US" sz="2200">
                <a:solidFill>
                  <a:srgbClr val="FF0000"/>
                </a:solidFill>
              </a:rPr>
              <a:t>eight change: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3568700" y="3752850"/>
          <a:ext cx="38576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12" imgW="1396800" imgH="393480" progId="Equation.3">
                  <p:embed/>
                </p:oleObj>
              </mc:Choice>
              <mc:Fallback>
                <p:oleObj name="Equation" r:id="rId12" imgW="13968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752850"/>
                        <a:ext cx="385762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5235575" y="4576763"/>
            <a:ext cx="517525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6759575" y="4529138"/>
            <a:ext cx="1588" cy="658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3863975" y="5035550"/>
            <a:ext cx="25447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Presynaptic influence Glutamate effect on NMDA </a:t>
            </a:r>
            <a:r>
              <a:rPr lang="de-DE" altLang="en-US"/>
              <a:t>channels</a:t>
            </a:r>
            <a:endParaRPr lang="en-GB" alt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78575" y="511175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/>
              <a:t>Postsynaptic influence</a:t>
            </a:r>
            <a:endParaRPr lang="en-GB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899150" y="3327400"/>
          <a:ext cx="243840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CorelDRAW" r:id="rId4" imgW="3090240" imgH="2226960" progId="CorelDRAW.Graphic.9">
                  <p:embed/>
                </p:oleObj>
              </mc:Choice>
              <mc:Fallback>
                <p:oleObj name="CorelDRAW" r:id="rId4" imgW="3090240" imgH="2226960" progId="CorelDRAW.Graphic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3327400"/>
                        <a:ext cx="2438400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38475" y="2433638"/>
            <a:ext cx="4916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en-US" sz="2200"/>
              <a:t>Normalized NMDA conductance</a:t>
            </a:r>
            <a:r>
              <a:rPr lang="en-GB" altLang="en-US" sz="2200"/>
              <a:t>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200"/>
              <a:t>NMDA channels are instrumental for LTP and LTD induction (Malenka and Nicoll, 1999; Dudek and Bear ,1992)</a:t>
            </a:r>
            <a:endParaRPr lang="en-GB" altLang="en-US" sz="2200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673350" y="3716338"/>
          <a:ext cx="25400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6" imgW="1346040" imgH="444240" progId="Equation.3">
                  <p:embed/>
                </p:oleObj>
              </mc:Choice>
              <mc:Fallback>
                <p:oleObj name="Equation" r:id="rId6" imgW="13460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716338"/>
                        <a:ext cx="25400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1850" y="1290638"/>
            <a:ext cx="417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3200">
                <a:solidFill>
                  <a:schemeClr val="tx2"/>
                </a:solidFill>
              </a:rPr>
              <a:t>Pre-synaptic influence</a:t>
            </a:r>
            <a:endParaRPr lang="en-GB" altLang="en-US" sz="3200">
              <a:solidFill>
                <a:schemeClr val="tx2"/>
              </a:solidFill>
            </a:endParaRP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52400" y="228600"/>
            <a:ext cx="2362200" cy="2714625"/>
            <a:chOff x="96" y="144"/>
            <a:chExt cx="1488" cy="1710"/>
          </a:xfrm>
        </p:grpSpPr>
        <p:sp>
          <p:nvSpPr>
            <p:cNvPr id="11272" name="Rectangle 8"/>
            <p:cNvSpPr>
              <a:spLocks noChangeAspect="1" noChangeArrowheads="1"/>
            </p:cNvSpPr>
            <p:nvPr/>
          </p:nvSpPr>
          <p:spPr bwMode="auto">
            <a:xfrm>
              <a:off x="1365" y="64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 sz="2000" b="1" i="1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44" y="144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600">
                  <a:solidFill>
                    <a:srgbClr val="FF0000"/>
                  </a:solidFill>
                </a:rPr>
                <a:t>NMDA synapse -Plastic synapse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11274" name="Object 10"/>
            <p:cNvGraphicFramePr>
              <a:graphicFrameLocks noChangeAspect="1"/>
            </p:cNvGraphicFramePr>
            <p:nvPr/>
          </p:nvGraphicFramePr>
          <p:xfrm>
            <a:off x="96" y="1038"/>
            <a:ext cx="148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6" name="CorelDRAW" r:id="rId8" imgW="4680720" imgH="1033560" progId="CorelDRAW.Graphic.9">
                    <p:embed/>
                  </p:oleObj>
                </mc:Choice>
                <mc:Fallback>
                  <p:oleObj name="CorelDRAW" r:id="rId8" imgW="4680720" imgH="1033560" progId="CorelDRAW.Graphic.9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38"/>
                          <a:ext cx="1488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1"/>
            <p:cNvGraphicFramePr>
              <a:graphicFrameLocks noChangeAspect="1"/>
            </p:cNvGraphicFramePr>
            <p:nvPr/>
          </p:nvGraphicFramePr>
          <p:xfrm>
            <a:off x="720" y="864"/>
            <a:ext cx="19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7" name="CorelDRAW" r:id="rId10" imgW="459720" imgH="945000" progId="CorelDRAW.Graphic.9">
                    <p:embed/>
                  </p:oleObj>
                </mc:Choice>
                <mc:Fallback>
                  <p:oleObj name="CorelDRAW" r:id="rId10" imgW="459720" imgH="945000" progId="CorelDRAW.Graphic.9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64"/>
                          <a:ext cx="19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2"/>
            <p:cNvGraphicFramePr>
              <a:graphicFrameLocks noChangeAspect="1"/>
            </p:cNvGraphicFramePr>
            <p:nvPr/>
          </p:nvGraphicFramePr>
          <p:xfrm>
            <a:off x="279" y="1086"/>
            <a:ext cx="126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" name="Equation" r:id="rId12" imgW="1701720" imgH="419040" progId="Equation.3">
                    <p:embed/>
                  </p:oleObj>
                </mc:Choice>
                <mc:Fallback>
                  <p:oleObj name="Equation" r:id="rId12" imgW="1701720" imgH="419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1086"/>
                          <a:ext cx="126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7" name="Group 13"/>
            <p:cNvGrpSpPr>
              <a:grpSpLocks/>
            </p:cNvGrpSpPr>
            <p:nvPr/>
          </p:nvGrpSpPr>
          <p:grpSpPr bwMode="auto">
            <a:xfrm>
              <a:off x="960" y="894"/>
              <a:ext cx="473" cy="171"/>
              <a:chOff x="1248" y="336"/>
              <a:chExt cx="473" cy="171"/>
            </a:xfrm>
          </p:grpSpPr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1324" y="430"/>
                <a:ext cx="39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800" b="1">
                    <a:solidFill>
                      <a:srgbClr val="1F1A17"/>
                    </a:solidFill>
                  </a:rPr>
                  <a:t>NMDA/AMPA</a:t>
                </a:r>
                <a:endParaRPr lang="en-GB" altLang="en-US" sz="800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1248" y="33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400">
                    <a:solidFill>
                      <a:srgbClr val="1F1A17"/>
                    </a:solidFill>
                  </a:rPr>
                  <a:t>g</a:t>
                </a:r>
                <a:endParaRPr lang="en-GB" altLang="en-US" sz="1400"/>
              </a:p>
            </p:txBody>
          </p:sp>
        </p:grp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528" y="702"/>
              <a:ext cx="576" cy="19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576" y="750"/>
              <a:ext cx="49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FF0000"/>
                  </a:solidFill>
                </a:rPr>
                <a:t>NMDA/AMPA</a:t>
              </a:r>
              <a:endParaRPr lang="en-GB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816" y="51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432" y="1488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1600">
                  <a:solidFill>
                    <a:srgbClr val="0000CC"/>
                  </a:solidFill>
                </a:rPr>
                <a:t>Source of depolarization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11284" name="Object 20"/>
            <p:cNvGraphicFramePr>
              <a:graphicFrameLocks noChangeAspect="1"/>
            </p:cNvGraphicFramePr>
            <p:nvPr/>
          </p:nvGraphicFramePr>
          <p:xfrm>
            <a:off x="1125" y="1296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" name="CorelDRAW" r:id="rId14" imgW="681480" imgH="976680" progId="CorelDRAW.Graphic.9">
                    <p:embed/>
                  </p:oleObj>
                </mc:Choice>
                <mc:Fallback>
                  <p:oleObj name="CorelDRAW" r:id="rId14" imgW="681480" imgH="976680" progId="CorelDRAW.Graphic.9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296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1247775" y="1235075"/>
            <a:ext cx="1293813" cy="60483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6" name="Object 22"/>
          <p:cNvGraphicFramePr>
            <a:graphicFrameLocks noGrp="1" noChangeAspect="1"/>
          </p:cNvGraphicFramePr>
          <p:nvPr>
            <p:ph/>
          </p:nvPr>
        </p:nvGraphicFramePr>
        <p:xfrm>
          <a:off x="2330450" y="307975"/>
          <a:ext cx="2365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16" imgW="1396800" imgH="393480" progId="Equation.3">
                  <p:embed/>
                </p:oleObj>
              </mc:Choice>
              <mc:Fallback>
                <p:oleObj name="Equation" r:id="rId16" imgW="1396800" imgH="393480" progId="Equation.3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07975"/>
                        <a:ext cx="2365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2470150" y="808038"/>
            <a:ext cx="1187450" cy="581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eu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04800"/>
            <a:ext cx="2746375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262563" y="3424238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CorelDRAW" r:id="rId5" imgW="2755440" imgH="7277040" progId="CorelDRAW.Graphic.9">
                  <p:embed/>
                </p:oleObj>
              </mc:Choice>
              <mc:Fallback>
                <p:oleObj name="CorelDRAW" r:id="rId5" imgW="2755440" imgH="727704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424238"/>
                        <a:ext cx="9525" cy="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262563" y="3424238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CorelDRAW" r:id="rId7" imgW="2755440" imgH="7277040" progId="CorelDRAW.Graphic.9">
                  <p:embed/>
                </p:oleObj>
              </mc:Choice>
              <mc:Fallback>
                <p:oleObj name="CorelDRAW" r:id="rId7" imgW="2755440" imgH="7277040" progId="CorelDRAW.Graphic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424238"/>
                        <a:ext cx="9525" cy="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343400" y="685800"/>
          <a:ext cx="2057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CorelDRAW" r:id="rId8" imgW="3208320" imgH="2236320" progId="CorelDRAW.Graphic.9">
                  <p:embed/>
                </p:oleObj>
              </mc:Choice>
              <mc:Fallback>
                <p:oleObj name="CorelDRAW" r:id="rId8" imgW="3208320" imgH="2236320" progId="CorelDRAW.Graphic.9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85800"/>
                        <a:ext cx="20574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343400" y="2089150"/>
          <a:ext cx="20574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CorelDRAW" r:id="rId10" imgW="3193920" imgH="2252160" progId="CorelDRAW.Graphic.9">
                  <p:embed/>
                </p:oleObj>
              </mc:Choice>
              <mc:Fallback>
                <p:oleObj name="CorelDRAW" r:id="rId10" imgW="3193920" imgH="2252160" progId="CorelDRAW.Graphic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89150"/>
                        <a:ext cx="20574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343400" y="3657600"/>
          <a:ext cx="20780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CorelDRAW" r:id="rId12" imgW="3214440" imgH="2228760" progId="CorelDRAW.Graphic.9">
                  <p:embed/>
                </p:oleObj>
              </mc:Choice>
              <mc:Fallback>
                <p:oleObj name="CorelDRAW" r:id="rId12" imgW="3214440" imgH="2228760" progId="CorelDRAW.Graphic.9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57600"/>
                        <a:ext cx="207803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267200" y="5068888"/>
          <a:ext cx="2133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CorelDRAW" r:id="rId14" imgW="3208320" imgH="2235960" progId="CorelDRAW.Graphic.9">
                  <p:embed/>
                </p:oleObj>
              </mc:Choice>
              <mc:Fallback>
                <p:oleObj name="CorelDRAW" r:id="rId14" imgW="3208320" imgH="2235960" progId="CorelDRAW.Graphic.9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68888"/>
                        <a:ext cx="21336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553200" y="1752600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en-US" sz="2000"/>
              <a:t>Dendritic</a:t>
            </a:r>
          </a:p>
          <a:p>
            <a:r>
              <a:rPr lang="de-DE" altLang="en-US" sz="2000"/>
              <a:t>spikes</a:t>
            </a:r>
            <a:endParaRPr lang="en-GB" altLang="en-US" sz="200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553200" y="4648200"/>
            <a:ext cx="160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/>
              <a:t>Back-propagating spikes</a:t>
            </a:r>
            <a:endParaRPr lang="en-GB" altLang="en-US" sz="2000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962400" y="1295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3962400" y="38862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553200" y="2406650"/>
            <a:ext cx="2590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1600">
                <a:solidFill>
                  <a:srgbClr val="0000CC"/>
                </a:solidFill>
              </a:rPr>
              <a:t>(Larkum et al., 2001</a:t>
            </a:r>
          </a:p>
          <a:p>
            <a:pPr>
              <a:spcBef>
                <a:spcPct val="50000"/>
              </a:spcBef>
            </a:pPr>
            <a:r>
              <a:rPr lang="de-DE" altLang="en-US" sz="1600">
                <a:solidFill>
                  <a:srgbClr val="0000CC"/>
                </a:solidFill>
              </a:rPr>
              <a:t>Golding et al, 2002</a:t>
            </a:r>
          </a:p>
          <a:p>
            <a:pPr>
              <a:spcBef>
                <a:spcPct val="50000"/>
              </a:spcBef>
            </a:pPr>
            <a:r>
              <a:rPr lang="de-DE" altLang="en-US" sz="1600">
                <a:solidFill>
                  <a:srgbClr val="0000CC"/>
                </a:solidFill>
              </a:rPr>
              <a:t>H</a:t>
            </a:r>
            <a:r>
              <a:rPr lang="de-DE" altLang="en-US" sz="1600">
                <a:solidFill>
                  <a:srgbClr val="0000CC"/>
                </a:solidFill>
                <a:cs typeface="Arial" pitchFamily="34" charset="0"/>
              </a:rPr>
              <a:t>ä</a:t>
            </a:r>
            <a:r>
              <a:rPr lang="de-DE" altLang="en-US" sz="1600">
                <a:solidFill>
                  <a:srgbClr val="0000CC"/>
                </a:solidFill>
              </a:rPr>
              <a:t>usser and Mel, 2003)</a:t>
            </a:r>
            <a:endParaRPr lang="en-GB" altLang="en-US" sz="1600">
              <a:solidFill>
                <a:srgbClr val="0000CC"/>
              </a:solidFill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553200" y="5638800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1600">
                <a:solidFill>
                  <a:srgbClr val="0000CC"/>
                </a:solidFill>
              </a:rPr>
              <a:t>(Stuart et al., 1997)</a:t>
            </a:r>
            <a:endParaRPr lang="en-GB" altLang="en-US" sz="1600">
              <a:solidFill>
                <a:srgbClr val="0000CC"/>
              </a:solidFill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176338" y="44450"/>
            <a:ext cx="6919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2800">
                <a:solidFill>
                  <a:schemeClr val="tx2"/>
                </a:solidFill>
              </a:rPr>
              <a:t>Depolarizing potentials in the dendritic tree</a:t>
            </a:r>
            <a:endParaRPr lang="en-GB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52400" y="228600"/>
            <a:ext cx="2362200" cy="2714625"/>
            <a:chOff x="96" y="144"/>
            <a:chExt cx="1488" cy="1710"/>
          </a:xfrm>
        </p:grpSpPr>
        <p:sp>
          <p:nvSpPr>
            <p:cNvPr id="13315" name="Rectangle 3"/>
            <p:cNvSpPr>
              <a:spLocks noChangeAspect="1" noChangeArrowheads="1"/>
            </p:cNvSpPr>
            <p:nvPr/>
          </p:nvSpPr>
          <p:spPr bwMode="auto">
            <a:xfrm>
              <a:off x="1365" y="64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 sz="2000" b="1" i="1"/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144" y="144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600">
                  <a:solidFill>
                    <a:srgbClr val="FF0000"/>
                  </a:solidFill>
                </a:rPr>
                <a:t>NMDA synapse -Plastic synapse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96" y="1038"/>
            <a:ext cx="148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" name="CorelDRAW" r:id="rId4" imgW="4680720" imgH="1033560" progId="CorelDRAW.Graphic.9">
                    <p:embed/>
                  </p:oleObj>
                </mc:Choice>
                <mc:Fallback>
                  <p:oleObj name="CorelDRAW" r:id="rId4" imgW="4680720" imgH="1033560" progId="CorelDRAW.Graphic.9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38"/>
                          <a:ext cx="1488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720" y="864"/>
            <a:ext cx="19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9" name="CorelDRAW" r:id="rId6" imgW="459720" imgH="945000" progId="CorelDRAW.Graphic.9">
                    <p:embed/>
                  </p:oleObj>
                </mc:Choice>
                <mc:Fallback>
                  <p:oleObj name="CorelDRAW" r:id="rId6" imgW="459720" imgH="945000" progId="CorelDRAW.Graphic.9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64"/>
                          <a:ext cx="19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279" y="1086"/>
            <a:ext cx="126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0" name="Equation" r:id="rId8" imgW="1701720" imgH="419040" progId="Equation.3">
                    <p:embed/>
                  </p:oleObj>
                </mc:Choice>
                <mc:Fallback>
                  <p:oleObj name="Equation" r:id="rId8" imgW="170172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1086"/>
                          <a:ext cx="126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8"/>
            <p:cNvGrpSpPr>
              <a:grpSpLocks/>
            </p:cNvGrpSpPr>
            <p:nvPr/>
          </p:nvGrpSpPr>
          <p:grpSpPr bwMode="auto">
            <a:xfrm>
              <a:off x="960" y="894"/>
              <a:ext cx="473" cy="171"/>
              <a:chOff x="1248" y="336"/>
              <a:chExt cx="473" cy="171"/>
            </a:xfrm>
          </p:grpSpPr>
          <p:sp>
            <p:nvSpPr>
              <p:cNvPr id="13321" name="Rectangle 9"/>
              <p:cNvSpPr>
                <a:spLocks noChangeArrowheads="1"/>
              </p:cNvSpPr>
              <p:nvPr/>
            </p:nvSpPr>
            <p:spPr bwMode="auto">
              <a:xfrm>
                <a:off x="1324" y="430"/>
                <a:ext cx="39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800" b="1">
                    <a:solidFill>
                      <a:srgbClr val="1F1A17"/>
                    </a:solidFill>
                  </a:rPr>
                  <a:t>NMDA/AMPA</a:t>
                </a:r>
                <a:endParaRPr lang="en-GB" altLang="en-US" sz="800"/>
              </a:p>
            </p:txBody>
          </p:sp>
          <p:sp>
            <p:nvSpPr>
              <p:cNvPr id="13322" name="Rectangle 10"/>
              <p:cNvSpPr>
                <a:spLocks noChangeArrowheads="1"/>
              </p:cNvSpPr>
              <p:nvPr/>
            </p:nvSpPr>
            <p:spPr bwMode="auto">
              <a:xfrm>
                <a:off x="1248" y="33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400">
                    <a:solidFill>
                      <a:srgbClr val="1F1A17"/>
                    </a:solidFill>
                  </a:rPr>
                  <a:t>g</a:t>
                </a:r>
                <a:endParaRPr lang="en-GB" altLang="en-US" sz="1400"/>
              </a:p>
            </p:txBody>
          </p:sp>
        </p:grp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28" y="702"/>
              <a:ext cx="576" cy="19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576" y="750"/>
              <a:ext cx="49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FF0000"/>
                  </a:solidFill>
                </a:rPr>
                <a:t>NMDA/AMPA</a:t>
              </a:r>
              <a:endParaRPr lang="en-GB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816" y="51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432" y="1488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1600">
                  <a:solidFill>
                    <a:srgbClr val="0000CC"/>
                  </a:solidFill>
                </a:rPr>
                <a:t>Source of depolarization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1125" y="1296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1" name="CorelDRAW" r:id="rId10" imgW="681480" imgH="976680" progId="CorelDRAW.Graphic.9">
                    <p:embed/>
                  </p:oleObj>
                </mc:Choice>
                <mc:Fallback>
                  <p:oleObj name="CorelDRAW" r:id="rId10" imgW="681480" imgH="976680" progId="CorelDRAW.Graphic.9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296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628650" y="6148388"/>
            <a:ext cx="6281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 i="1"/>
              <a:t>   </a:t>
            </a:r>
            <a:r>
              <a:rPr lang="de-DE" altLang="en-US" sz="1400">
                <a:solidFill>
                  <a:srgbClr val="0000CC"/>
                </a:solidFill>
              </a:rPr>
              <a:t>The time course of the</a:t>
            </a:r>
            <a:r>
              <a:rPr lang="en-GB" altLang="en-US" sz="1400">
                <a:solidFill>
                  <a:srgbClr val="0000CC"/>
                </a:solidFill>
              </a:rPr>
              <a:t> [Ca</a:t>
            </a:r>
            <a:r>
              <a:rPr lang="en-GB" altLang="en-US" sz="1400" baseline="30000">
                <a:solidFill>
                  <a:srgbClr val="0000CC"/>
                </a:solidFill>
              </a:rPr>
              <a:t>2+</a:t>
            </a:r>
            <a:r>
              <a:rPr lang="en-GB" altLang="en-US" sz="1400">
                <a:solidFill>
                  <a:srgbClr val="0000CC"/>
                </a:solidFill>
              </a:rPr>
              <a:t>] </a:t>
            </a:r>
            <a:r>
              <a:rPr lang="de-DE" altLang="en-US" sz="1400">
                <a:solidFill>
                  <a:srgbClr val="0000CC"/>
                </a:solidFill>
              </a:rPr>
              <a:t>concentration is important in defining the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1400">
                <a:solidFill>
                  <a:srgbClr val="0000CC"/>
                </a:solidFill>
              </a:rPr>
              <a:t>    direction and degree of synaptic modifications. (Yang et al., 1999; Bi, 2002)</a:t>
            </a:r>
            <a:endParaRPr lang="en-GB" altLang="en-US" sz="1400">
              <a:solidFill>
                <a:srgbClr val="0000CC"/>
              </a:solidFill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416300" y="2513013"/>
            <a:ext cx="5357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en-US" sz="2200">
                <a:solidFill>
                  <a:srgbClr val="FF0000"/>
                </a:solidFill>
              </a:rPr>
              <a:t>Filtered Membrane potential =</a:t>
            </a:r>
          </a:p>
          <a:p>
            <a:r>
              <a:rPr lang="de-DE" altLang="en-US" sz="2200">
                <a:solidFill>
                  <a:srgbClr val="FF0000"/>
                </a:solidFill>
              </a:rPr>
              <a:t>                       source of depolarization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813300" y="4579938"/>
            <a:ext cx="182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2000"/>
              <a:t>Low-pass filter</a:t>
            </a:r>
            <a:endParaRPr lang="en-GB" altLang="en-US" sz="2000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5575300" y="4306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406400" y="5219700"/>
            <a:ext cx="8305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400">
                <a:solidFill>
                  <a:srgbClr val="0000CC"/>
                </a:solidFill>
              </a:rPr>
              <a:t>        Filter h is adjusted to account for steep rise and long tail of the observed Calcium transients induced by back-propagating spikes and dendritic spikes (Markram et al., 1995; Wessel et al, 1999)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921250" y="132715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3200">
                <a:solidFill>
                  <a:schemeClr val="tx2"/>
                </a:solidFill>
              </a:rPr>
              <a:t>Postsyn. Influence</a:t>
            </a:r>
            <a:endParaRPr lang="en-GB" altLang="en-US" sz="3200">
              <a:solidFill>
                <a:schemeClr val="tx2"/>
              </a:solidFill>
            </a:endParaRPr>
          </a:p>
        </p:txBody>
      </p:sp>
      <p:pic>
        <p:nvPicPr>
          <p:cNvPr id="13334" name="Picture 2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0688" y="3675063"/>
            <a:ext cx="2867025" cy="438150"/>
          </a:xfrm>
          <a:noFill/>
          <a:ln/>
        </p:spPr>
      </p:pic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515938" y="2246313"/>
            <a:ext cx="2101850" cy="7937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2212975" y="652463"/>
          <a:ext cx="2365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13" imgW="1396800" imgH="393480" progId="Equation.3">
                  <p:embed/>
                </p:oleObj>
              </mc:Choice>
              <mc:Fallback>
                <p:oleObj name="Equation" r:id="rId13" imgW="13968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652463"/>
                        <a:ext cx="2365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2589213" y="1128713"/>
            <a:ext cx="1543050" cy="1400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/>
      <p:bldP spid="13329" grpId="0"/>
      <p:bldP spid="13330" grpId="0"/>
      <p:bldP spid="13331" grpId="0" animBg="1"/>
      <p:bldP spid="133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What triggers LTP/LTD: The role of Ca</a:t>
            </a:r>
            <a:r>
              <a:rPr lang="en-US" altLang="en-US" sz="3200" baseline="30000" dirty="0" smtClean="0"/>
              <a:t>2</a:t>
            </a:r>
            <a:r>
              <a:rPr lang="en-US" altLang="en-US" sz="3200" baseline="30000" dirty="0"/>
              <a:t>+</a:t>
            </a:r>
            <a:r>
              <a:rPr lang="en-US" altLang="en-US" sz="3200" dirty="0"/>
              <a:t> </a:t>
            </a:r>
            <a:endParaRPr lang="de-DE" altLang="en-US" sz="3200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Differential threshold hypothesis</a:t>
            </a:r>
          </a:p>
          <a:p>
            <a:pPr>
              <a:buFontTx/>
              <a:buNone/>
            </a:pPr>
            <a:r>
              <a:rPr lang="en-US" altLang="en-US"/>
              <a:t>(Artola and Singer, 1993; Lisman 1989)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LTD: low intrinsic [Ca</a:t>
            </a:r>
            <a:r>
              <a:rPr lang="en-US" altLang="en-US" sz="4400" baseline="30000">
                <a:solidFill>
                  <a:schemeClr val="tx2"/>
                </a:solidFill>
              </a:rPr>
              <a:t>2+</a:t>
            </a:r>
            <a:r>
              <a:rPr lang="en-US" altLang="en-US"/>
              <a:t>] threshold</a:t>
            </a:r>
          </a:p>
          <a:p>
            <a:pPr>
              <a:buFontTx/>
              <a:buNone/>
            </a:pPr>
            <a:r>
              <a:rPr lang="en-US" altLang="en-US"/>
              <a:t>LTP: higher intrinsic [Ca</a:t>
            </a:r>
            <a:r>
              <a:rPr lang="en-US" altLang="en-US" sz="4400" baseline="30000">
                <a:solidFill>
                  <a:schemeClr val="tx2"/>
                </a:solidFill>
              </a:rPr>
              <a:t>2+</a:t>
            </a:r>
            <a:r>
              <a:rPr lang="en-US" altLang="en-US"/>
              <a:t>] threshold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Problems: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817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0" y="625475"/>
          <a:ext cx="9144000" cy="625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4" name="CorelDRAW" r:id="rId4" imgW="9752760" imgH="7187760" progId="CorelDRAW.Graphic.12">
                  <p:embed/>
                </p:oleObj>
              </mc:Choice>
              <mc:Fallback>
                <p:oleObj name="CorelDRAW" r:id="rId4" imgW="9752760" imgH="7187760" progId="CorelDRAW.Graphic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5475"/>
                        <a:ext cx="9144000" cy="625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124075" y="92075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>
                <a:solidFill>
                  <a:schemeClr val="accent2"/>
                </a:solidFill>
              </a:rPr>
              <a:t>Overview over different methods</a:t>
            </a:r>
          </a:p>
        </p:txBody>
      </p:sp>
      <p:grpSp>
        <p:nvGrpSpPr>
          <p:cNvPr id="132105" name="Group 9"/>
          <p:cNvGrpSpPr>
            <a:grpSpLocks/>
          </p:cNvGrpSpPr>
          <p:nvPr/>
        </p:nvGrpSpPr>
        <p:grpSpPr bwMode="auto">
          <a:xfrm>
            <a:off x="3657600" y="2286000"/>
            <a:ext cx="4648200" cy="2209800"/>
            <a:chOff x="2304" y="1440"/>
            <a:chExt cx="2928" cy="1392"/>
          </a:xfrm>
        </p:grpSpPr>
        <p:sp>
          <p:nvSpPr>
            <p:cNvPr id="132100" name="Rectangle 4"/>
            <p:cNvSpPr>
              <a:spLocks noChangeArrowheads="1"/>
            </p:cNvSpPr>
            <p:nvPr/>
          </p:nvSpPr>
          <p:spPr bwMode="auto">
            <a:xfrm>
              <a:off x="2304" y="1440"/>
              <a:ext cx="1296" cy="528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 b="1"/>
                <a:t>You are here !</a:t>
              </a:r>
              <a:endParaRPr lang="en-US" altLang="en-US" sz="2000" b="1"/>
            </a:p>
          </p:txBody>
        </p:sp>
        <p:sp>
          <p:nvSpPr>
            <p:cNvPr id="132101" name="Line 5"/>
            <p:cNvSpPr>
              <a:spLocks noChangeShapeType="1"/>
            </p:cNvSpPr>
            <p:nvPr/>
          </p:nvSpPr>
          <p:spPr bwMode="auto">
            <a:xfrm>
              <a:off x="3600" y="1920"/>
              <a:ext cx="624" cy="432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3" name="Line 7"/>
            <p:cNvSpPr>
              <a:spLocks noChangeShapeType="1"/>
            </p:cNvSpPr>
            <p:nvPr/>
          </p:nvSpPr>
          <p:spPr bwMode="auto">
            <a:xfrm>
              <a:off x="3600" y="1728"/>
              <a:ext cx="1632" cy="768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4" name="Line 8"/>
            <p:cNvSpPr>
              <a:spLocks noChangeShapeType="1"/>
            </p:cNvSpPr>
            <p:nvPr/>
          </p:nvSpPr>
          <p:spPr bwMode="auto">
            <a:xfrm>
              <a:off x="3360" y="1968"/>
              <a:ext cx="864" cy="864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 descr="BiPo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081588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STDP</a:t>
            </a:r>
            <a:endParaRPr lang="de-DE" altLang="en-US"/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72200" y="914400"/>
            <a:ext cx="27432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pre before post: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NMDAR is already open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Mg</a:t>
            </a:r>
            <a:r>
              <a:rPr lang="en-US" altLang="en-US" baseline="30000"/>
              <a:t>2+</a:t>
            </a:r>
            <a:r>
              <a:rPr lang="en-US" altLang="en-US"/>
              <a:t> is then removed 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much Ca</a:t>
            </a:r>
            <a:r>
              <a:rPr lang="en-US" altLang="en-US" baseline="30000">
                <a:solidFill>
                  <a:srgbClr val="FF0000"/>
                </a:solidFill>
              </a:rPr>
              <a:t>2+</a:t>
            </a:r>
            <a:r>
              <a:rPr lang="en-US" altLang="en-US">
                <a:solidFill>
                  <a:srgbClr val="FF0000"/>
                </a:solidFill>
              </a:rPr>
              <a:t> influx</a:t>
            </a:r>
            <a:endParaRPr lang="de-DE" altLang="en-US">
              <a:solidFill>
                <a:srgbClr val="FF0000"/>
              </a:solidFill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52400" y="990600"/>
            <a:ext cx="27432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post before pre: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Mg</a:t>
            </a:r>
            <a:r>
              <a:rPr lang="en-US" altLang="en-US" baseline="30000"/>
              <a:t>2+</a:t>
            </a:r>
            <a:r>
              <a:rPr lang="en-US" altLang="en-US"/>
              <a:t> is already removed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NMDAR opens (a slow process!)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little Ca</a:t>
            </a:r>
            <a:r>
              <a:rPr lang="en-US" altLang="en-US" baseline="30000">
                <a:solidFill>
                  <a:srgbClr val="FF0000"/>
                </a:solidFill>
              </a:rPr>
              <a:t>2+</a:t>
            </a:r>
            <a:r>
              <a:rPr lang="en-US" altLang="en-US">
                <a:solidFill>
                  <a:srgbClr val="FF0000"/>
                </a:solidFill>
              </a:rPr>
              <a:t> influx</a:t>
            </a:r>
            <a:endParaRPr lang="de-DE" altLang="en-US">
              <a:solidFill>
                <a:srgbClr val="FF0000"/>
              </a:solidFill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6096000" y="4419600"/>
            <a:ext cx="3276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pre </a:t>
            </a:r>
            <a:r>
              <a:rPr lang="en-US" altLang="en-US" dirty="0">
                <a:solidFill>
                  <a:srgbClr val="FF0000"/>
                </a:solidFill>
              </a:rPr>
              <a:t>long</a:t>
            </a:r>
            <a:r>
              <a:rPr lang="en-US" altLang="en-US" dirty="0"/>
              <a:t> before post: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NMDAR starts to close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Mg</a:t>
            </a:r>
            <a:r>
              <a:rPr lang="en-US" altLang="en-US" baseline="30000" dirty="0"/>
              <a:t>2+</a:t>
            </a:r>
            <a:r>
              <a:rPr lang="en-US" altLang="en-US" dirty="0"/>
              <a:t> is then removed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little Ca</a:t>
            </a:r>
            <a:r>
              <a:rPr lang="en-US" altLang="en-US" baseline="30000" dirty="0">
                <a:solidFill>
                  <a:srgbClr val="FF0000"/>
                </a:solidFill>
              </a:rPr>
              <a:t>2+</a:t>
            </a:r>
            <a:r>
              <a:rPr lang="en-US" altLang="en-US" dirty="0">
                <a:solidFill>
                  <a:srgbClr val="FF0000"/>
                </a:solidFill>
              </a:rPr>
              <a:t> influx</a:t>
            </a:r>
          </a:p>
          <a:p>
            <a:pPr>
              <a:spcBef>
                <a:spcPct val="50000"/>
              </a:spcBef>
              <a:buFont typeface="Symbol" pitchFamily="18" charset="2"/>
              <a:buChar char="Þ"/>
            </a:pPr>
            <a:r>
              <a:rPr lang="en-US" altLang="en-US" dirty="0" smtClean="0"/>
              <a:t>But no </a:t>
            </a:r>
            <a:r>
              <a:rPr lang="en-US" altLang="en-US" dirty="0"/>
              <a:t>late LTD window </a:t>
            </a:r>
            <a:r>
              <a:rPr lang="en-US" altLang="en-US" dirty="0" smtClean="0"/>
              <a:t>found ??</a:t>
            </a:r>
            <a:endParaRPr lang="de-DE" altLang="en-US" dirty="0"/>
          </a:p>
        </p:txBody>
      </p:sp>
      <p:sp>
        <p:nvSpPr>
          <p:cNvPr id="203783" name="Freeform 7"/>
          <p:cNvSpPr>
            <a:spLocks/>
          </p:cNvSpPr>
          <p:nvPr/>
        </p:nvSpPr>
        <p:spPr bwMode="auto">
          <a:xfrm>
            <a:off x="5486400" y="5105400"/>
            <a:ext cx="609600" cy="228600"/>
          </a:xfrm>
          <a:custGeom>
            <a:avLst/>
            <a:gdLst>
              <a:gd name="T0" fmla="*/ 0 w 384"/>
              <a:gd name="T1" fmla="*/ 0 h 144"/>
              <a:gd name="T2" fmla="*/ 144 w 384"/>
              <a:gd name="T3" fmla="*/ 144 h 144"/>
              <a:gd name="T4" fmla="*/ 288 w 384"/>
              <a:gd name="T5" fmla="*/ 144 h 144"/>
              <a:gd name="T6" fmla="*/ 384 w 384"/>
              <a:gd name="T7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44">
                <a:moveTo>
                  <a:pt x="0" y="0"/>
                </a:moveTo>
                <a:lnTo>
                  <a:pt x="144" y="144"/>
                </a:lnTo>
                <a:lnTo>
                  <a:pt x="288" y="144"/>
                </a:lnTo>
                <a:lnTo>
                  <a:pt x="384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 flipH="1" flipV="1">
            <a:off x="5867400" y="5486400"/>
            <a:ext cx="457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  <p:bldP spid="2037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 descr="BiPo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89100"/>
            <a:ext cx="5081588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60" name="Text Box 12"/>
          <p:cNvSpPr txBox="1">
            <a:spLocks noChangeArrowheads="1"/>
          </p:cNvSpPr>
          <p:nvPr/>
        </p:nvSpPr>
        <p:spPr bwMode="auto">
          <a:xfrm rot="-813341">
            <a:off x="2500313" y="2414588"/>
            <a:ext cx="4640262" cy="3019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temporal development of Ca</a:t>
            </a:r>
            <a:r>
              <a:rPr lang="en-US" altLang="en-US" sz="4800" baseline="30000"/>
              <a:t>2+</a:t>
            </a:r>
            <a:r>
              <a:rPr lang="en-US" altLang="en-US" sz="4800"/>
              <a:t> matters (Ca-gradient)!</a:t>
            </a:r>
            <a:endParaRPr lang="de-DE" altLang="en-US" sz="4800"/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Ca-Gradient</a:t>
            </a:r>
          </a:p>
        </p:txBody>
      </p:sp>
    </p:spTree>
    <p:extLst>
      <p:ext uri="{BB962C8B-B14F-4D97-AF65-F5344CB8AC3E}">
        <p14:creationId xmlns:p14="http://schemas.microsoft.com/office/powerpoint/2010/main" val="28289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BiPo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081588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STDP</a:t>
            </a:r>
            <a:endParaRPr lang="de-DE" altLang="en-US"/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6172200" y="914400"/>
            <a:ext cx="27432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pre before post: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NMDAR is already open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Mg</a:t>
            </a:r>
            <a:r>
              <a:rPr lang="en-US" altLang="en-US" baseline="30000"/>
              <a:t>2+</a:t>
            </a:r>
            <a:r>
              <a:rPr lang="en-US" altLang="en-US"/>
              <a:t> is then removed 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FAST Ca</a:t>
            </a:r>
            <a:r>
              <a:rPr lang="en-US" altLang="en-US" baseline="30000">
                <a:solidFill>
                  <a:srgbClr val="FF0000"/>
                </a:solidFill>
              </a:rPr>
              <a:t>2+</a:t>
            </a:r>
            <a:r>
              <a:rPr lang="en-US" altLang="en-US">
                <a:solidFill>
                  <a:srgbClr val="FF0000"/>
                </a:solidFill>
              </a:rPr>
              <a:t> influx</a:t>
            </a:r>
            <a:endParaRPr lang="de-DE" altLang="en-US">
              <a:solidFill>
                <a:srgbClr val="FF0000"/>
              </a:solidFill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52400" y="990600"/>
            <a:ext cx="27432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post before pre: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Mg</a:t>
            </a:r>
            <a:r>
              <a:rPr lang="en-US" altLang="en-US" baseline="30000"/>
              <a:t>2+</a:t>
            </a:r>
            <a:r>
              <a:rPr lang="en-US" altLang="en-US"/>
              <a:t> is already removed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NMDAR opens (a slow process!)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SLOW Ca</a:t>
            </a:r>
            <a:r>
              <a:rPr lang="en-US" altLang="en-US" baseline="30000">
                <a:solidFill>
                  <a:srgbClr val="FF0000"/>
                </a:solidFill>
              </a:rPr>
              <a:t>2+</a:t>
            </a:r>
            <a:r>
              <a:rPr lang="en-US" altLang="en-US">
                <a:solidFill>
                  <a:srgbClr val="FF0000"/>
                </a:solidFill>
              </a:rPr>
              <a:t> influx</a:t>
            </a:r>
            <a:endParaRPr lang="de-DE" altLang="en-US">
              <a:solidFill>
                <a:srgbClr val="FF0000"/>
              </a:solidFill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6096000" y="4419600"/>
            <a:ext cx="32766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pre </a:t>
            </a:r>
            <a:r>
              <a:rPr lang="en-US" altLang="en-US">
                <a:solidFill>
                  <a:srgbClr val="FF0000"/>
                </a:solidFill>
              </a:rPr>
              <a:t>long</a:t>
            </a:r>
            <a:r>
              <a:rPr lang="en-US" altLang="en-US"/>
              <a:t> before post: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NMDAR starts to close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Mg</a:t>
            </a:r>
            <a:r>
              <a:rPr lang="en-US" altLang="en-US" baseline="30000"/>
              <a:t>2+</a:t>
            </a:r>
            <a:r>
              <a:rPr lang="en-US" altLang="en-US"/>
              <a:t> is then removed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FAST (but little)</a:t>
            </a:r>
            <a:r>
              <a:rPr lang="en-US" altLang="en-US"/>
              <a:t> Ca</a:t>
            </a:r>
            <a:r>
              <a:rPr lang="en-US" altLang="en-US" baseline="30000"/>
              <a:t>2+</a:t>
            </a:r>
            <a:r>
              <a:rPr lang="en-US" altLang="en-US"/>
              <a:t> influx</a:t>
            </a:r>
          </a:p>
          <a:p>
            <a:pPr>
              <a:spcBef>
                <a:spcPct val="50000"/>
              </a:spcBef>
              <a:buFont typeface="Symbol" pitchFamily="18" charset="2"/>
              <a:buChar char="Þ"/>
            </a:pPr>
            <a:r>
              <a:rPr lang="en-US" altLang="en-US"/>
              <a:t>no late LTD window found</a:t>
            </a:r>
            <a:endParaRPr lang="de-DE" altLang="en-US"/>
          </a:p>
        </p:txBody>
      </p:sp>
      <p:sp>
        <p:nvSpPr>
          <p:cNvPr id="208903" name="Freeform 7"/>
          <p:cNvSpPr>
            <a:spLocks/>
          </p:cNvSpPr>
          <p:nvPr/>
        </p:nvSpPr>
        <p:spPr bwMode="auto">
          <a:xfrm>
            <a:off x="5486400" y="5105400"/>
            <a:ext cx="609600" cy="228600"/>
          </a:xfrm>
          <a:custGeom>
            <a:avLst/>
            <a:gdLst>
              <a:gd name="T0" fmla="*/ 0 w 384"/>
              <a:gd name="T1" fmla="*/ 0 h 144"/>
              <a:gd name="T2" fmla="*/ 144 w 384"/>
              <a:gd name="T3" fmla="*/ 144 h 144"/>
              <a:gd name="T4" fmla="*/ 288 w 384"/>
              <a:gd name="T5" fmla="*/ 144 h 144"/>
              <a:gd name="T6" fmla="*/ 384 w 384"/>
              <a:gd name="T7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44">
                <a:moveTo>
                  <a:pt x="0" y="0"/>
                </a:moveTo>
                <a:lnTo>
                  <a:pt x="144" y="144"/>
                </a:lnTo>
                <a:lnTo>
                  <a:pt x="288" y="144"/>
                </a:lnTo>
                <a:lnTo>
                  <a:pt x="384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H="1" flipV="1">
            <a:off x="5867400" y="5486400"/>
            <a:ext cx="457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/>
      <p:bldP spid="2089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42" name="Oval 26"/>
          <p:cNvSpPr>
            <a:spLocks noChangeArrowheads="1"/>
          </p:cNvSpPr>
          <p:nvPr/>
        </p:nvSpPr>
        <p:spPr bwMode="auto">
          <a:xfrm>
            <a:off x="0" y="4800600"/>
            <a:ext cx="7315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1905000" y="1447800"/>
            <a:ext cx="2286000" cy="503238"/>
            <a:chOff x="1584" y="912"/>
            <a:chExt cx="1440" cy="317"/>
          </a:xfrm>
        </p:grpSpPr>
        <p:sp>
          <p:nvSpPr>
            <p:cNvPr id="162820" name="Text Box 4"/>
            <p:cNvSpPr txBox="1">
              <a:spLocks noChangeArrowheads="1"/>
            </p:cNvSpPr>
            <p:nvPr/>
          </p:nvSpPr>
          <p:spPr bwMode="auto">
            <a:xfrm>
              <a:off x="1584" y="912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2400" i="1">
                  <a:latin typeface="Times New Roman" pitchFamily="18" charset="0"/>
                </a:rPr>
                <a:t>I</a:t>
              </a:r>
              <a:endParaRPr lang="en-GB" altLang="en-US" sz="2400" i="1">
                <a:latin typeface="Times New Roman" pitchFamily="18" charset="0"/>
              </a:endParaRPr>
            </a:p>
          </p:txBody>
        </p:sp>
        <p:sp>
          <p:nvSpPr>
            <p:cNvPr id="162821" name="Text Box 5"/>
            <p:cNvSpPr txBox="1">
              <a:spLocks noChangeArrowheads="1"/>
            </p:cNvSpPr>
            <p:nvPr/>
          </p:nvSpPr>
          <p:spPr bwMode="auto">
            <a:xfrm>
              <a:off x="1632" y="1056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1200" i="1">
                  <a:latin typeface="Times New Roman" pitchFamily="18" charset="0"/>
                </a:rPr>
                <a:t> NMDA</a:t>
              </a:r>
              <a:endParaRPr lang="en-GB" altLang="en-US" sz="1200" i="1">
                <a:latin typeface="Times New Roman" pitchFamily="18" charset="0"/>
              </a:endParaRPr>
            </a:p>
          </p:txBody>
        </p:sp>
      </p:grp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2611438" y="1447800"/>
            <a:ext cx="316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2400">
                <a:latin typeface="Times New Roman" pitchFamily="18" charset="0"/>
              </a:rPr>
              <a:t>+  </a:t>
            </a:r>
            <a:r>
              <a:rPr lang="de-DE" altLang="en-US" sz="2000"/>
              <a:t>Back-propagating spike</a:t>
            </a:r>
            <a:endParaRPr lang="en-GB" altLang="en-US" sz="2000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3124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1066800" y="2438400"/>
            <a:ext cx="411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dirty="0"/>
              <a:t>Ca</a:t>
            </a:r>
            <a:r>
              <a:rPr lang="de-DE" altLang="en-US" sz="2000" baseline="30000" dirty="0"/>
              <a:t>2+</a:t>
            </a:r>
            <a:r>
              <a:rPr lang="de-DE" altLang="en-US" sz="2000" dirty="0"/>
              <a:t> </a:t>
            </a:r>
            <a:r>
              <a:rPr lang="de-DE" altLang="en-US" sz="2000" dirty="0" err="1" smtClean="0"/>
              <a:t>concentration</a:t>
            </a:r>
            <a:r>
              <a:rPr lang="de-DE" altLang="en-US" sz="2000" dirty="0" smtClean="0"/>
              <a:t> </a:t>
            </a:r>
            <a:r>
              <a:rPr lang="de-DE" altLang="en-US" sz="2000" dirty="0" err="1" smtClean="0"/>
              <a:t>and</a:t>
            </a:r>
            <a:r>
              <a:rPr lang="de-DE" altLang="en-US" sz="2000" dirty="0" smtClean="0"/>
              <a:t> </a:t>
            </a:r>
            <a:r>
              <a:rPr lang="de-DE" altLang="en-US" sz="2000" dirty="0" err="1" smtClean="0"/>
              <a:t>gradient</a:t>
            </a:r>
            <a:endParaRPr lang="en-GB" altLang="en-US" sz="2000" dirty="0"/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438400" y="31845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/>
              <a:t>Calmodulin</a:t>
            </a:r>
            <a:endParaRPr lang="en-GB" altLang="en-US" sz="2000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3124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81000" y="4114800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/>
              <a:t>Ca</a:t>
            </a:r>
            <a:r>
              <a:rPr lang="de-DE" altLang="en-US" sz="2000" baseline="30000"/>
              <a:t>2+</a:t>
            </a:r>
            <a:r>
              <a:rPr lang="de-DE" altLang="en-US" sz="2000"/>
              <a:t>/CaM Kinase  II</a:t>
            </a:r>
            <a:endParaRPr lang="en-GB" altLang="en-US" sz="2000"/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4191000" y="4114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/>
              <a:t>Calcineurin</a:t>
            </a:r>
            <a:endParaRPr lang="en-GB" altLang="en-US" sz="2000"/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228600" y="49371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/>
              <a:t>Phosporylation</a:t>
            </a:r>
          </a:p>
          <a:p>
            <a:pPr>
              <a:spcBef>
                <a:spcPct val="50000"/>
              </a:spcBef>
            </a:pPr>
            <a:endParaRPr lang="de-DE" altLang="en-US" sz="2000"/>
          </a:p>
          <a:p>
            <a:pPr>
              <a:spcBef>
                <a:spcPct val="50000"/>
              </a:spcBef>
            </a:pPr>
            <a:r>
              <a:rPr lang="de-DE" altLang="en-US" sz="2000"/>
              <a:t>Synapse gets stronger=LTP</a:t>
            </a:r>
            <a:endParaRPr lang="en-GB" altLang="en-US" sz="2000"/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4724400" y="4953000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/>
              <a:t>Dephosporylation</a:t>
            </a:r>
          </a:p>
          <a:p>
            <a:pPr>
              <a:spcBef>
                <a:spcPct val="50000"/>
              </a:spcBef>
            </a:pPr>
            <a:endParaRPr lang="de-DE" altLang="en-US" sz="2000"/>
          </a:p>
          <a:p>
            <a:pPr>
              <a:spcBef>
                <a:spcPct val="50000"/>
              </a:spcBef>
            </a:pPr>
            <a:r>
              <a:rPr lang="de-DE" altLang="en-US" sz="2000"/>
              <a:t>Synapse gets weaker-LTD</a:t>
            </a:r>
            <a:endParaRPr lang="en-GB" altLang="en-US" sz="2000"/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2362200" y="4953000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 i="1">
                <a:solidFill>
                  <a:srgbClr val="FF0000"/>
                </a:solidFill>
              </a:rPr>
              <a:t>AMPA receptors</a:t>
            </a:r>
            <a:endParaRPr lang="en-GB" altLang="en-US" sz="2000" i="1">
              <a:solidFill>
                <a:srgbClr val="FF0000"/>
              </a:solidFill>
            </a:endParaRPr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 flipH="1">
            <a:off x="1828800" y="3581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3200400" y="3581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16764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4800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36" name="Rectangle 20"/>
          <p:cNvSpPr>
            <a:spLocks noChangeArrowheads="1"/>
          </p:cNvSpPr>
          <p:nvPr/>
        </p:nvSpPr>
        <p:spPr bwMode="auto">
          <a:xfrm>
            <a:off x="381000" y="3124200"/>
            <a:ext cx="55626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5181600" y="990600"/>
            <a:ext cx="350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2400">
                <a:solidFill>
                  <a:srgbClr val="FF0000"/>
                </a:solidFill>
              </a:rPr>
              <a:t>Modeling Ca</a:t>
            </a:r>
            <a:r>
              <a:rPr lang="de-DE" altLang="en-US" sz="2400" baseline="30000">
                <a:solidFill>
                  <a:srgbClr val="FF0000"/>
                </a:solidFill>
              </a:rPr>
              <a:t>2+</a:t>
            </a:r>
            <a:r>
              <a:rPr lang="de-DE" altLang="en-US" sz="2400">
                <a:solidFill>
                  <a:srgbClr val="FF0000"/>
                </a:solidFill>
              </a:rPr>
              <a:t> pathways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304800" y="228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/>
              <a:t>Some more physiological complications !</a:t>
            </a:r>
            <a:endParaRPr lang="en-US" altLang="en-US" sz="2800" b="1"/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6324600" y="1828800"/>
            <a:ext cx="2514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We are modeling Ca2+ rise and fall with just one diff. hebb rule. More detailed models look at LTP and LTD as two different processes.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477000" y="3810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784725" y="1196975"/>
            <a:ext cx="307657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3200"/>
              <a:t>Plasticity Rule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2800"/>
              <a:t>(Differential Hebb)</a:t>
            </a:r>
            <a:endParaRPr lang="en-GB" altLang="en-US" sz="2800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228600"/>
            <a:ext cx="2362200" cy="2714625"/>
            <a:chOff x="96" y="144"/>
            <a:chExt cx="1488" cy="1710"/>
          </a:xfrm>
        </p:grpSpPr>
        <p:sp>
          <p:nvSpPr>
            <p:cNvPr id="9220" name="Rectangle 4"/>
            <p:cNvSpPr>
              <a:spLocks noChangeAspect="1" noChangeArrowheads="1"/>
            </p:cNvSpPr>
            <p:nvPr/>
          </p:nvSpPr>
          <p:spPr bwMode="auto">
            <a:xfrm>
              <a:off x="1365" y="64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 sz="2000" b="1" i="1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144" y="144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600">
                  <a:solidFill>
                    <a:srgbClr val="FF0000"/>
                  </a:solidFill>
                </a:rPr>
                <a:t>NMDA synapse -Plastic synapse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96" y="1038"/>
            <a:ext cx="148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2" name="CorelDRAW" r:id="rId4" imgW="4680720" imgH="1033560" progId="CorelDRAW.Graphic.9">
                    <p:embed/>
                  </p:oleObj>
                </mc:Choice>
                <mc:Fallback>
                  <p:oleObj name="CorelDRAW" r:id="rId4" imgW="4680720" imgH="1033560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38"/>
                          <a:ext cx="1488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720" y="864"/>
            <a:ext cx="19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3" name="CorelDRAW" r:id="rId6" imgW="459720" imgH="945000" progId="CorelDRAW.Graphic.9">
                    <p:embed/>
                  </p:oleObj>
                </mc:Choice>
                <mc:Fallback>
                  <p:oleObj name="CorelDRAW" r:id="rId6" imgW="459720" imgH="945000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64"/>
                          <a:ext cx="19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279" y="1086"/>
            <a:ext cx="126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4" name="Equation" r:id="rId8" imgW="1701720" imgH="419040" progId="Equation.3">
                    <p:embed/>
                  </p:oleObj>
                </mc:Choice>
                <mc:Fallback>
                  <p:oleObj name="Equation" r:id="rId8" imgW="17017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1086"/>
                          <a:ext cx="126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5" name="Group 9"/>
            <p:cNvGrpSpPr>
              <a:grpSpLocks/>
            </p:cNvGrpSpPr>
            <p:nvPr/>
          </p:nvGrpSpPr>
          <p:grpSpPr bwMode="auto">
            <a:xfrm>
              <a:off x="960" y="894"/>
              <a:ext cx="473" cy="171"/>
              <a:chOff x="1248" y="336"/>
              <a:chExt cx="473" cy="171"/>
            </a:xfrm>
          </p:grpSpPr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1324" y="430"/>
                <a:ext cx="39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800" b="1">
                    <a:solidFill>
                      <a:srgbClr val="1F1A17"/>
                    </a:solidFill>
                  </a:rPr>
                  <a:t>NMDA/AMPA</a:t>
                </a:r>
                <a:endParaRPr lang="en-GB" altLang="en-US" sz="800"/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1248" y="33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400">
                    <a:solidFill>
                      <a:srgbClr val="1F1A17"/>
                    </a:solidFill>
                  </a:rPr>
                  <a:t>g</a:t>
                </a:r>
                <a:endParaRPr lang="en-GB" altLang="en-US" sz="1400"/>
              </a:p>
            </p:txBody>
          </p:sp>
        </p:grp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528" y="702"/>
              <a:ext cx="576" cy="19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576" y="750"/>
              <a:ext cx="49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FF0000"/>
                  </a:solidFill>
                </a:rPr>
                <a:t>NMDA/AMPA</a:t>
              </a:r>
              <a:endParaRPr lang="en-GB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816" y="51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432" y="1488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1600">
                  <a:solidFill>
                    <a:srgbClr val="0000CC"/>
                  </a:solidFill>
                </a:rPr>
                <a:t>Source of depolarization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9232" name="Object 16"/>
            <p:cNvGraphicFramePr>
              <a:graphicFrameLocks noChangeAspect="1"/>
            </p:cNvGraphicFramePr>
            <p:nvPr/>
          </p:nvGraphicFramePr>
          <p:xfrm>
            <a:off x="1125" y="1296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5" name="CorelDRAW" r:id="rId10" imgW="681480" imgH="976680" progId="CorelDRAW.Graphic.9">
                    <p:embed/>
                  </p:oleObj>
                </mc:Choice>
                <mc:Fallback>
                  <p:oleObj name="CorelDRAW" r:id="rId10" imgW="681480" imgH="976680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296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132138" y="2862263"/>
            <a:ext cx="4495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200">
                <a:solidFill>
                  <a:srgbClr val="FF0000"/>
                </a:solidFill>
              </a:rPr>
              <a:t>Instantenous w</a:t>
            </a:r>
            <a:r>
              <a:rPr lang="en-GB" altLang="en-US" sz="2200">
                <a:solidFill>
                  <a:srgbClr val="FF0000"/>
                </a:solidFill>
              </a:rPr>
              <a:t>eight change: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3568700" y="3752850"/>
          <a:ext cx="38576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6" name="Equation" r:id="rId12" imgW="1396800" imgH="393480" progId="Equation.3">
                  <p:embed/>
                </p:oleObj>
              </mc:Choice>
              <mc:Fallback>
                <p:oleObj name="Equation" r:id="rId12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752850"/>
                        <a:ext cx="385762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5235575" y="4576763"/>
            <a:ext cx="517525" cy="53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6759575" y="4529138"/>
            <a:ext cx="1588" cy="658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3863975" y="5035550"/>
            <a:ext cx="25447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Presynaptic influence Glutamate effect on NMDA </a:t>
            </a:r>
            <a:r>
              <a:rPr lang="de-DE" altLang="en-US"/>
              <a:t>channels</a:t>
            </a:r>
            <a:endParaRPr lang="en-GB" alt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78575" y="511175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/>
              <a:t>Postsynaptic influence</a:t>
            </a:r>
            <a:endParaRPr lang="en-GB" altLang="en-US" b="1"/>
          </a:p>
        </p:txBody>
      </p:sp>
      <p:sp>
        <p:nvSpPr>
          <p:cNvPr id="2" name="TextBox 1"/>
          <p:cNvSpPr txBox="1"/>
          <p:nvPr/>
        </p:nvSpPr>
        <p:spPr>
          <a:xfrm rot="18588820">
            <a:off x="-330272" y="4295004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Back to this!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01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899150" y="3327400"/>
          <a:ext cx="243840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0" name="CorelDRAW" r:id="rId4" imgW="3090240" imgH="2226960" progId="CorelDRAW.Graphic.9">
                  <p:embed/>
                </p:oleObj>
              </mc:Choice>
              <mc:Fallback>
                <p:oleObj name="CorelDRAW" r:id="rId4" imgW="3090240" imgH="222696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3327400"/>
                        <a:ext cx="2438400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38475" y="2433638"/>
            <a:ext cx="4916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en-US" sz="2200"/>
              <a:t>Normalized NMDA conductance</a:t>
            </a:r>
            <a:r>
              <a:rPr lang="en-GB" altLang="en-US" sz="2200"/>
              <a:t>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200"/>
              <a:t>NMDA channels are instrumental for LTP and LTD induction (Malenka and Nicoll, 1999; Dudek and Bear ,1992)</a:t>
            </a:r>
            <a:endParaRPr lang="en-GB" altLang="en-US" sz="2200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673350" y="3716338"/>
          <a:ext cx="25400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1" name="Equation" r:id="rId6" imgW="1346040" imgH="444240" progId="Equation.3">
                  <p:embed/>
                </p:oleObj>
              </mc:Choice>
              <mc:Fallback>
                <p:oleObj name="Equation" r:id="rId6" imgW="1346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716338"/>
                        <a:ext cx="25400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1850" y="1290638"/>
            <a:ext cx="417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3200">
                <a:solidFill>
                  <a:schemeClr val="tx2"/>
                </a:solidFill>
              </a:rPr>
              <a:t>Pre-synaptic influence</a:t>
            </a:r>
            <a:endParaRPr lang="en-GB" altLang="en-US" sz="3200">
              <a:solidFill>
                <a:schemeClr val="tx2"/>
              </a:solidFill>
            </a:endParaRP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52400" y="228600"/>
            <a:ext cx="2362200" cy="2714625"/>
            <a:chOff x="96" y="144"/>
            <a:chExt cx="1488" cy="1710"/>
          </a:xfrm>
        </p:grpSpPr>
        <p:sp>
          <p:nvSpPr>
            <p:cNvPr id="11272" name="Rectangle 8"/>
            <p:cNvSpPr>
              <a:spLocks noChangeAspect="1" noChangeArrowheads="1"/>
            </p:cNvSpPr>
            <p:nvPr/>
          </p:nvSpPr>
          <p:spPr bwMode="auto">
            <a:xfrm>
              <a:off x="1365" y="64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 sz="2000" b="1" i="1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44" y="144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600">
                  <a:solidFill>
                    <a:srgbClr val="FF0000"/>
                  </a:solidFill>
                </a:rPr>
                <a:t>NMDA synapse -Plastic synapse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11274" name="Object 10"/>
            <p:cNvGraphicFramePr>
              <a:graphicFrameLocks noChangeAspect="1"/>
            </p:cNvGraphicFramePr>
            <p:nvPr/>
          </p:nvGraphicFramePr>
          <p:xfrm>
            <a:off x="96" y="1038"/>
            <a:ext cx="148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22" name="CorelDRAW" r:id="rId8" imgW="4680720" imgH="1033560" progId="CorelDRAW.Graphic.9">
                    <p:embed/>
                  </p:oleObj>
                </mc:Choice>
                <mc:Fallback>
                  <p:oleObj name="CorelDRAW" r:id="rId8" imgW="4680720" imgH="1033560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38"/>
                          <a:ext cx="1488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1"/>
            <p:cNvGraphicFramePr>
              <a:graphicFrameLocks noChangeAspect="1"/>
            </p:cNvGraphicFramePr>
            <p:nvPr/>
          </p:nvGraphicFramePr>
          <p:xfrm>
            <a:off x="720" y="864"/>
            <a:ext cx="19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23" name="CorelDRAW" r:id="rId10" imgW="459720" imgH="945000" progId="CorelDRAW.Graphic.9">
                    <p:embed/>
                  </p:oleObj>
                </mc:Choice>
                <mc:Fallback>
                  <p:oleObj name="CorelDRAW" r:id="rId10" imgW="459720" imgH="945000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64"/>
                          <a:ext cx="19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2"/>
            <p:cNvGraphicFramePr>
              <a:graphicFrameLocks noChangeAspect="1"/>
            </p:cNvGraphicFramePr>
            <p:nvPr/>
          </p:nvGraphicFramePr>
          <p:xfrm>
            <a:off x="279" y="1086"/>
            <a:ext cx="126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24" name="Equation" r:id="rId12" imgW="1701720" imgH="419040" progId="Equation.3">
                    <p:embed/>
                  </p:oleObj>
                </mc:Choice>
                <mc:Fallback>
                  <p:oleObj name="Equation" r:id="rId12" imgW="17017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1086"/>
                          <a:ext cx="126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7" name="Group 13"/>
            <p:cNvGrpSpPr>
              <a:grpSpLocks/>
            </p:cNvGrpSpPr>
            <p:nvPr/>
          </p:nvGrpSpPr>
          <p:grpSpPr bwMode="auto">
            <a:xfrm>
              <a:off x="960" y="894"/>
              <a:ext cx="473" cy="171"/>
              <a:chOff x="1248" y="336"/>
              <a:chExt cx="473" cy="171"/>
            </a:xfrm>
          </p:grpSpPr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1324" y="430"/>
                <a:ext cx="39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800" b="1">
                    <a:solidFill>
                      <a:srgbClr val="1F1A17"/>
                    </a:solidFill>
                  </a:rPr>
                  <a:t>NMDA/AMPA</a:t>
                </a:r>
                <a:endParaRPr lang="en-GB" altLang="en-US" sz="800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1248" y="33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400">
                    <a:solidFill>
                      <a:srgbClr val="1F1A17"/>
                    </a:solidFill>
                  </a:rPr>
                  <a:t>g</a:t>
                </a:r>
                <a:endParaRPr lang="en-GB" altLang="en-US" sz="1400"/>
              </a:p>
            </p:txBody>
          </p:sp>
        </p:grp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528" y="702"/>
              <a:ext cx="576" cy="19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576" y="750"/>
              <a:ext cx="49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FF0000"/>
                  </a:solidFill>
                </a:rPr>
                <a:t>NMDA/AMPA</a:t>
              </a:r>
              <a:endParaRPr lang="en-GB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816" y="51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432" y="1488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1600">
                  <a:solidFill>
                    <a:srgbClr val="0000CC"/>
                  </a:solidFill>
                </a:rPr>
                <a:t>Source of depolarization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11284" name="Object 20"/>
            <p:cNvGraphicFramePr>
              <a:graphicFrameLocks noChangeAspect="1"/>
            </p:cNvGraphicFramePr>
            <p:nvPr/>
          </p:nvGraphicFramePr>
          <p:xfrm>
            <a:off x="1125" y="1296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25" name="CorelDRAW" r:id="rId14" imgW="681480" imgH="976680" progId="CorelDRAW.Graphic.9">
                    <p:embed/>
                  </p:oleObj>
                </mc:Choice>
                <mc:Fallback>
                  <p:oleObj name="CorelDRAW" r:id="rId14" imgW="681480" imgH="976680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296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1247775" y="1235075"/>
            <a:ext cx="1293813" cy="60483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6" name="Object 22"/>
          <p:cNvGraphicFramePr>
            <a:graphicFrameLocks noGrp="1" noChangeAspect="1"/>
          </p:cNvGraphicFramePr>
          <p:nvPr>
            <p:ph/>
          </p:nvPr>
        </p:nvGraphicFramePr>
        <p:xfrm>
          <a:off x="2330450" y="307975"/>
          <a:ext cx="2365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6" name="Equation" r:id="rId16" imgW="1396800" imgH="393480" progId="Equation.3">
                  <p:embed/>
                </p:oleObj>
              </mc:Choice>
              <mc:Fallback>
                <p:oleObj name="Equation" r:id="rId16" imgW="139680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07975"/>
                        <a:ext cx="2365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2470150" y="808038"/>
            <a:ext cx="1187450" cy="581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eu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04800"/>
            <a:ext cx="2746375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262563" y="3424238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2" name="CorelDRAW" r:id="rId5" imgW="2755440" imgH="7277040" progId="CorelDRAW.Graphic.9">
                  <p:embed/>
                </p:oleObj>
              </mc:Choice>
              <mc:Fallback>
                <p:oleObj name="CorelDRAW" r:id="rId5" imgW="2755440" imgH="727704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424238"/>
                        <a:ext cx="9525" cy="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262563" y="3424238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3" name="CorelDRAW" r:id="rId7" imgW="2755440" imgH="7277040" progId="CorelDRAW.Graphic.9">
                  <p:embed/>
                </p:oleObj>
              </mc:Choice>
              <mc:Fallback>
                <p:oleObj name="CorelDRAW" r:id="rId7" imgW="2755440" imgH="727704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424238"/>
                        <a:ext cx="9525" cy="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343400" y="685800"/>
          <a:ext cx="2057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4" name="CorelDRAW" r:id="rId8" imgW="3208320" imgH="2236320" progId="CorelDRAW.Graphic.9">
                  <p:embed/>
                </p:oleObj>
              </mc:Choice>
              <mc:Fallback>
                <p:oleObj name="CorelDRAW" r:id="rId8" imgW="3208320" imgH="223632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85800"/>
                        <a:ext cx="20574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343400" y="2089150"/>
          <a:ext cx="20574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5" name="CorelDRAW" r:id="rId10" imgW="3193920" imgH="2252160" progId="CorelDRAW.Graphic.9">
                  <p:embed/>
                </p:oleObj>
              </mc:Choice>
              <mc:Fallback>
                <p:oleObj name="CorelDRAW" r:id="rId10" imgW="3193920" imgH="225216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89150"/>
                        <a:ext cx="20574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343400" y="3657600"/>
          <a:ext cx="20780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6" name="CorelDRAW" r:id="rId12" imgW="3214440" imgH="2228760" progId="CorelDRAW.Graphic.9">
                  <p:embed/>
                </p:oleObj>
              </mc:Choice>
              <mc:Fallback>
                <p:oleObj name="CorelDRAW" r:id="rId12" imgW="3214440" imgH="222876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57600"/>
                        <a:ext cx="207803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267200" y="5068888"/>
          <a:ext cx="2133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7" name="CorelDRAW" r:id="rId14" imgW="3208320" imgH="2235960" progId="CorelDRAW.Graphic.9">
                  <p:embed/>
                </p:oleObj>
              </mc:Choice>
              <mc:Fallback>
                <p:oleObj name="CorelDRAW" r:id="rId14" imgW="3208320" imgH="223596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68888"/>
                        <a:ext cx="21336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553200" y="1752600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en-US" sz="2000"/>
              <a:t>Dendritic</a:t>
            </a:r>
          </a:p>
          <a:p>
            <a:r>
              <a:rPr lang="de-DE" altLang="en-US" sz="2000"/>
              <a:t>spikes</a:t>
            </a:r>
            <a:endParaRPr lang="en-GB" altLang="en-US" sz="200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553200" y="4648200"/>
            <a:ext cx="160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/>
              <a:t>Back-propagating spikes</a:t>
            </a:r>
            <a:endParaRPr lang="en-GB" altLang="en-US" sz="2000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962400" y="1295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3962400" y="38862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553200" y="2406650"/>
            <a:ext cx="2590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1600">
                <a:solidFill>
                  <a:srgbClr val="0000CC"/>
                </a:solidFill>
              </a:rPr>
              <a:t>(Larkum et al., 2001</a:t>
            </a:r>
          </a:p>
          <a:p>
            <a:pPr>
              <a:spcBef>
                <a:spcPct val="50000"/>
              </a:spcBef>
            </a:pPr>
            <a:r>
              <a:rPr lang="de-DE" altLang="en-US" sz="1600">
                <a:solidFill>
                  <a:srgbClr val="0000CC"/>
                </a:solidFill>
              </a:rPr>
              <a:t>Golding et al, 2002</a:t>
            </a:r>
          </a:p>
          <a:p>
            <a:pPr>
              <a:spcBef>
                <a:spcPct val="50000"/>
              </a:spcBef>
            </a:pPr>
            <a:r>
              <a:rPr lang="de-DE" altLang="en-US" sz="1600">
                <a:solidFill>
                  <a:srgbClr val="0000CC"/>
                </a:solidFill>
              </a:rPr>
              <a:t>H</a:t>
            </a:r>
            <a:r>
              <a:rPr lang="de-DE" altLang="en-US" sz="1600">
                <a:solidFill>
                  <a:srgbClr val="0000CC"/>
                </a:solidFill>
                <a:cs typeface="Arial" pitchFamily="34" charset="0"/>
              </a:rPr>
              <a:t>ä</a:t>
            </a:r>
            <a:r>
              <a:rPr lang="de-DE" altLang="en-US" sz="1600">
                <a:solidFill>
                  <a:srgbClr val="0000CC"/>
                </a:solidFill>
              </a:rPr>
              <a:t>usser and Mel, 2003)</a:t>
            </a:r>
            <a:endParaRPr lang="en-GB" altLang="en-US" sz="1600">
              <a:solidFill>
                <a:srgbClr val="0000CC"/>
              </a:solidFill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553200" y="5638800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1600">
                <a:solidFill>
                  <a:srgbClr val="0000CC"/>
                </a:solidFill>
              </a:rPr>
              <a:t>(Stuart et al., 1997)</a:t>
            </a:r>
            <a:endParaRPr lang="en-GB" altLang="en-US" sz="1600">
              <a:solidFill>
                <a:srgbClr val="0000CC"/>
              </a:solidFill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176338" y="44450"/>
            <a:ext cx="6919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2800">
                <a:solidFill>
                  <a:schemeClr val="tx2"/>
                </a:solidFill>
              </a:rPr>
              <a:t>Depolarizing potentials in the dendritic tree</a:t>
            </a:r>
            <a:endParaRPr lang="en-GB" alt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52400" y="228600"/>
            <a:ext cx="2362200" cy="2714625"/>
            <a:chOff x="96" y="144"/>
            <a:chExt cx="1488" cy="1710"/>
          </a:xfrm>
        </p:grpSpPr>
        <p:sp>
          <p:nvSpPr>
            <p:cNvPr id="13315" name="Rectangle 3"/>
            <p:cNvSpPr>
              <a:spLocks noChangeAspect="1" noChangeArrowheads="1"/>
            </p:cNvSpPr>
            <p:nvPr/>
          </p:nvSpPr>
          <p:spPr bwMode="auto">
            <a:xfrm>
              <a:off x="1365" y="64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GB" altLang="en-US" sz="2000" b="1" i="1"/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144" y="144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600">
                  <a:solidFill>
                    <a:srgbClr val="FF0000"/>
                  </a:solidFill>
                </a:rPr>
                <a:t>NMDA synapse -Plastic synapse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96" y="1038"/>
            <a:ext cx="148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64" name="CorelDRAW" r:id="rId4" imgW="4680720" imgH="1033560" progId="CorelDRAW.Graphic.9">
                    <p:embed/>
                  </p:oleObj>
                </mc:Choice>
                <mc:Fallback>
                  <p:oleObj name="CorelDRAW" r:id="rId4" imgW="4680720" imgH="1033560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38"/>
                          <a:ext cx="1488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720" y="864"/>
            <a:ext cx="19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65" name="CorelDRAW" r:id="rId6" imgW="459720" imgH="945000" progId="CorelDRAW.Graphic.9">
                    <p:embed/>
                  </p:oleObj>
                </mc:Choice>
                <mc:Fallback>
                  <p:oleObj name="CorelDRAW" r:id="rId6" imgW="459720" imgH="945000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64"/>
                          <a:ext cx="19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279" y="1086"/>
            <a:ext cx="126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66" name="Equation" r:id="rId8" imgW="1701720" imgH="419040" progId="Equation.3">
                    <p:embed/>
                  </p:oleObj>
                </mc:Choice>
                <mc:Fallback>
                  <p:oleObj name="Equation" r:id="rId8" imgW="17017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1086"/>
                          <a:ext cx="126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0" name="Group 8"/>
            <p:cNvGrpSpPr>
              <a:grpSpLocks/>
            </p:cNvGrpSpPr>
            <p:nvPr/>
          </p:nvGrpSpPr>
          <p:grpSpPr bwMode="auto">
            <a:xfrm>
              <a:off x="960" y="894"/>
              <a:ext cx="473" cy="171"/>
              <a:chOff x="1248" y="336"/>
              <a:chExt cx="473" cy="171"/>
            </a:xfrm>
          </p:grpSpPr>
          <p:sp>
            <p:nvSpPr>
              <p:cNvPr id="13321" name="Rectangle 9"/>
              <p:cNvSpPr>
                <a:spLocks noChangeArrowheads="1"/>
              </p:cNvSpPr>
              <p:nvPr/>
            </p:nvSpPr>
            <p:spPr bwMode="auto">
              <a:xfrm>
                <a:off x="1324" y="430"/>
                <a:ext cx="39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800" b="1">
                    <a:solidFill>
                      <a:srgbClr val="1F1A17"/>
                    </a:solidFill>
                  </a:rPr>
                  <a:t>NMDA/AMPA</a:t>
                </a:r>
                <a:endParaRPr lang="en-GB" altLang="en-US" sz="800"/>
              </a:p>
            </p:txBody>
          </p:sp>
          <p:sp>
            <p:nvSpPr>
              <p:cNvPr id="13322" name="Rectangle 10"/>
              <p:cNvSpPr>
                <a:spLocks noChangeArrowheads="1"/>
              </p:cNvSpPr>
              <p:nvPr/>
            </p:nvSpPr>
            <p:spPr bwMode="auto">
              <a:xfrm>
                <a:off x="1248" y="33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400">
                    <a:solidFill>
                      <a:srgbClr val="1F1A17"/>
                    </a:solidFill>
                  </a:rPr>
                  <a:t>g</a:t>
                </a:r>
                <a:endParaRPr lang="en-GB" altLang="en-US" sz="1400"/>
              </a:p>
            </p:txBody>
          </p:sp>
        </p:grp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28" y="702"/>
              <a:ext cx="576" cy="19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576" y="750"/>
              <a:ext cx="49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FF0000"/>
                  </a:solidFill>
                </a:rPr>
                <a:t>NMDA/AMPA</a:t>
              </a:r>
              <a:endParaRPr lang="en-GB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816" y="51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432" y="1488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1600">
                  <a:solidFill>
                    <a:srgbClr val="0000CC"/>
                  </a:solidFill>
                </a:rPr>
                <a:t>Source of depolarization</a:t>
              </a:r>
              <a:endParaRPr lang="en-GB" altLang="en-US" sz="1600">
                <a:solidFill>
                  <a:srgbClr val="0000CC"/>
                </a:solidFill>
              </a:endParaRPr>
            </a:p>
          </p:txBody>
        </p:sp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1125" y="1296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67" name="CorelDRAW" r:id="rId10" imgW="681480" imgH="976680" progId="CorelDRAW.Graphic.9">
                    <p:embed/>
                  </p:oleObj>
                </mc:Choice>
                <mc:Fallback>
                  <p:oleObj name="CorelDRAW" r:id="rId10" imgW="681480" imgH="976680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296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628650" y="6148388"/>
            <a:ext cx="6281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 i="1"/>
              <a:t>   </a:t>
            </a:r>
            <a:r>
              <a:rPr lang="de-DE" altLang="en-US" sz="1400">
                <a:solidFill>
                  <a:srgbClr val="0000CC"/>
                </a:solidFill>
              </a:rPr>
              <a:t>The time course of the</a:t>
            </a:r>
            <a:r>
              <a:rPr lang="en-GB" altLang="en-US" sz="1400">
                <a:solidFill>
                  <a:srgbClr val="0000CC"/>
                </a:solidFill>
              </a:rPr>
              <a:t> [Ca</a:t>
            </a:r>
            <a:r>
              <a:rPr lang="en-GB" altLang="en-US" sz="1400" baseline="30000">
                <a:solidFill>
                  <a:srgbClr val="0000CC"/>
                </a:solidFill>
              </a:rPr>
              <a:t>2+</a:t>
            </a:r>
            <a:r>
              <a:rPr lang="en-GB" altLang="en-US" sz="1400">
                <a:solidFill>
                  <a:srgbClr val="0000CC"/>
                </a:solidFill>
              </a:rPr>
              <a:t>] </a:t>
            </a:r>
            <a:r>
              <a:rPr lang="de-DE" altLang="en-US" sz="1400">
                <a:solidFill>
                  <a:srgbClr val="0000CC"/>
                </a:solidFill>
              </a:rPr>
              <a:t>concentration is important in defining the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1400">
                <a:solidFill>
                  <a:srgbClr val="0000CC"/>
                </a:solidFill>
              </a:rPr>
              <a:t>    direction and degree of synaptic modifications. (Yang et al., 1999; Bi, 2002)</a:t>
            </a:r>
            <a:endParaRPr lang="en-GB" altLang="en-US" sz="1400">
              <a:solidFill>
                <a:srgbClr val="0000CC"/>
              </a:solidFill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416300" y="2513013"/>
            <a:ext cx="5357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en-US" sz="2200">
                <a:solidFill>
                  <a:srgbClr val="FF0000"/>
                </a:solidFill>
              </a:rPr>
              <a:t>Filtered Membrane potential =</a:t>
            </a:r>
          </a:p>
          <a:p>
            <a:r>
              <a:rPr lang="de-DE" altLang="en-US" sz="2200">
                <a:solidFill>
                  <a:srgbClr val="FF0000"/>
                </a:solidFill>
              </a:rPr>
              <a:t>                       source of depolarization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813300" y="4579938"/>
            <a:ext cx="182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2000"/>
              <a:t>Low-pass filter</a:t>
            </a:r>
            <a:endParaRPr lang="en-GB" altLang="en-US" sz="2000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5575300" y="4306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406400" y="5219700"/>
            <a:ext cx="8305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400">
                <a:solidFill>
                  <a:srgbClr val="0000CC"/>
                </a:solidFill>
              </a:rPr>
              <a:t>        Filter h is adjusted to account for steep rise and long tail of the observed Calcium transients induced by back-propagating spikes and dendritic spikes (Markram et al., 1995; Wessel et al, 1999)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921250" y="132715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3200">
                <a:solidFill>
                  <a:schemeClr val="tx2"/>
                </a:solidFill>
              </a:rPr>
              <a:t>Postsyn. Influence</a:t>
            </a:r>
            <a:endParaRPr lang="en-GB" altLang="en-US" sz="3200">
              <a:solidFill>
                <a:schemeClr val="tx2"/>
              </a:solidFill>
            </a:endParaRPr>
          </a:p>
        </p:txBody>
      </p:sp>
      <p:pic>
        <p:nvPicPr>
          <p:cNvPr id="13334" name="Picture 2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0688" y="3675063"/>
            <a:ext cx="2867025" cy="438150"/>
          </a:xfrm>
          <a:noFill/>
          <a:ln/>
        </p:spPr>
      </p:pic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515938" y="2246313"/>
            <a:ext cx="2101850" cy="7937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2212975" y="652463"/>
          <a:ext cx="2365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8" name="Equation" r:id="rId13" imgW="1396800" imgH="393480" progId="Equation.3">
                  <p:embed/>
                </p:oleObj>
              </mc:Choice>
              <mc:Fallback>
                <p:oleObj name="Equation" r:id="rId13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652463"/>
                        <a:ext cx="2365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2589213" y="1128713"/>
            <a:ext cx="1543050" cy="1400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1006475" y="906463"/>
            <a:ext cx="2268538" cy="1706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635000" y="3044825"/>
            <a:ext cx="2268538" cy="1706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GB" altLang="en-US" sz="1400">
              <a:solidFill>
                <a:schemeClr val="bg1"/>
              </a:solidFill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263650" y="4972050"/>
            <a:ext cx="2268538" cy="1706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GB" altLang="en-US" sz="1400">
              <a:solidFill>
                <a:srgbClr val="FF0000"/>
              </a:solidFill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3836988" y="4086225"/>
            <a:ext cx="2268537" cy="1706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GB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3956050" y="4195763"/>
          <a:ext cx="20780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7" name="CorelDRAW" r:id="rId4" imgW="3214440" imgH="2228760" progId="CorelDRAW.Graphic.9">
                  <p:embed/>
                </p:oleObj>
              </mc:Choice>
              <mc:Fallback>
                <p:oleObj name="CorelDRAW" r:id="rId4" imgW="3214440" imgH="2228760" progId="CorelDRAW.Graphic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195763"/>
                        <a:ext cx="207803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1271588" y="5119688"/>
          <a:ext cx="2133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8" name="CorelDRAW" r:id="rId6" imgW="3208320" imgH="2235960" progId="CorelDRAW.Graphic.9">
                  <p:embed/>
                </p:oleObj>
              </mc:Choice>
              <mc:Fallback>
                <p:oleObj name="CorelDRAW" r:id="rId6" imgW="3208320" imgH="2235960" progId="CorelDRAW.Graphic.9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5119688"/>
                        <a:ext cx="21336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1068388" y="1031875"/>
          <a:ext cx="20447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9" name="CorelDRAW" r:id="rId8" imgW="3340800" imgH="2283120" progId="CorelDRAW.Graphic.9">
                  <p:embed/>
                </p:oleObj>
              </mc:Choice>
              <mc:Fallback>
                <p:oleObj name="CorelDRAW" r:id="rId8" imgW="3340800" imgH="2283120" progId="CorelDRAW.Graphic.9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031875"/>
                        <a:ext cx="20447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/>
          <p:cNvGraphicFramePr>
            <a:graphicFrameLocks noChangeAspect="1"/>
          </p:cNvGraphicFramePr>
          <p:nvPr/>
        </p:nvGraphicFramePr>
        <p:xfrm>
          <a:off x="561975" y="3186113"/>
          <a:ext cx="224631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0" name="CorelDRAW" r:id="rId10" imgW="3631680" imgH="2283120" progId="CorelDRAW.Graphic.9">
                  <p:embed/>
                </p:oleObj>
              </mc:Choice>
              <mc:Fallback>
                <p:oleObj name="CorelDRAW" r:id="rId10" imgW="3631680" imgH="2283120" progId="CorelDRAW.Graphic.9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3186113"/>
                        <a:ext cx="2246313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10" name="Group 10"/>
          <p:cNvGrpSpPr>
            <a:grpSpLocks/>
          </p:cNvGrpSpPr>
          <p:nvPr/>
        </p:nvGrpSpPr>
        <p:grpSpPr bwMode="auto">
          <a:xfrm>
            <a:off x="6534150" y="1060450"/>
            <a:ext cx="5759450" cy="2303463"/>
            <a:chOff x="407" y="981"/>
            <a:chExt cx="3628" cy="1451"/>
          </a:xfrm>
        </p:grpSpPr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407" y="981"/>
              <a:ext cx="3628" cy="1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9212" name="Object 12"/>
            <p:cNvGraphicFramePr>
              <a:graphicFrameLocks noChangeAspect="1"/>
            </p:cNvGraphicFramePr>
            <p:nvPr/>
          </p:nvGraphicFramePr>
          <p:xfrm>
            <a:off x="2649" y="2157"/>
            <a:ext cx="6" cy="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21" name="CorelDRAW" r:id="rId12" imgW="2755440" imgH="7277040" progId="CorelDRAW.Graphic.9">
                    <p:embed/>
                  </p:oleObj>
                </mc:Choice>
                <mc:Fallback>
                  <p:oleObj name="CorelDRAW" r:id="rId12" imgW="2755440" imgH="7277040" progId="CorelDRAW.Graphic.9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157"/>
                          <a:ext cx="6" cy="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3" name="Object 13"/>
            <p:cNvGraphicFramePr>
              <a:graphicFrameLocks noChangeAspect="1"/>
            </p:cNvGraphicFramePr>
            <p:nvPr/>
          </p:nvGraphicFramePr>
          <p:xfrm>
            <a:off x="2172" y="1056"/>
            <a:ext cx="1824" cy="1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22" name="CorelDRAW" r:id="rId14" imgW="3232080" imgH="2224800" progId="CorelDRAW.Graphic.9">
                    <p:embed/>
                  </p:oleObj>
                </mc:Choice>
                <mc:Fallback>
                  <p:oleObj name="CorelDRAW" r:id="rId14" imgW="3232080" imgH="2224800" progId="CorelDRAW.Graphic.9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056"/>
                          <a:ext cx="1824" cy="1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4" name="Object 14"/>
            <p:cNvGraphicFramePr>
              <a:graphicFrameLocks noChangeAspect="1"/>
            </p:cNvGraphicFramePr>
            <p:nvPr/>
          </p:nvGraphicFramePr>
          <p:xfrm>
            <a:off x="588" y="1200"/>
            <a:ext cx="1344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23" name="CorelDRAW" r:id="rId16" imgW="3217680" imgH="2194920" progId="CorelDRAW.Graphic.9">
                    <p:embed/>
                  </p:oleObj>
                </mc:Choice>
                <mc:Fallback>
                  <p:oleObj name="CorelDRAW" r:id="rId16" imgW="3217680" imgH="2194920" progId="CorelDRAW.Graphic.9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1200"/>
                          <a:ext cx="1344" cy="9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9215" name="Group 15"/>
          <p:cNvGrpSpPr>
            <a:grpSpLocks/>
          </p:cNvGrpSpPr>
          <p:nvPr/>
        </p:nvGrpSpPr>
        <p:grpSpPr bwMode="auto">
          <a:xfrm>
            <a:off x="6432550" y="4038600"/>
            <a:ext cx="5759450" cy="2303463"/>
            <a:chOff x="386" y="2704"/>
            <a:chExt cx="3628" cy="1451"/>
          </a:xfrm>
        </p:grpSpPr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386" y="2704"/>
              <a:ext cx="3628" cy="1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9217" name="Object 17"/>
            <p:cNvGraphicFramePr>
              <a:graphicFrameLocks noChangeAspect="1"/>
            </p:cNvGraphicFramePr>
            <p:nvPr/>
          </p:nvGraphicFramePr>
          <p:xfrm>
            <a:off x="2159" y="2725"/>
            <a:ext cx="182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24" name="CorelDRAW" r:id="rId18" imgW="3232080" imgH="2508120" progId="CorelDRAW.Graphic.9">
                    <p:embed/>
                  </p:oleObj>
                </mc:Choice>
                <mc:Fallback>
                  <p:oleObj name="CorelDRAW" r:id="rId18" imgW="3232080" imgH="2508120" progId="CorelDRAW.Graphic.9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2725"/>
                          <a:ext cx="1824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18" name="Object 18"/>
            <p:cNvGraphicFramePr>
              <a:graphicFrameLocks noChangeAspect="1"/>
            </p:cNvGraphicFramePr>
            <p:nvPr/>
          </p:nvGraphicFramePr>
          <p:xfrm>
            <a:off x="527" y="2832"/>
            <a:ext cx="1392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25" name="CorelDRAW" r:id="rId20" imgW="3217680" imgH="2194920" progId="CorelDRAW.Graphic.9">
                    <p:embed/>
                  </p:oleObj>
                </mc:Choice>
                <mc:Fallback>
                  <p:oleObj name="CorelDRAW" r:id="rId20" imgW="3217680" imgH="2194920" progId="CorelDRAW.Graphic.9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832"/>
                          <a:ext cx="1392" cy="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8921750" y="3535363"/>
            <a:ext cx="1171575" cy="307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8956675" y="677863"/>
            <a:ext cx="1171575" cy="307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 rot="5400000">
            <a:off x="7021512" y="1976438"/>
            <a:ext cx="1171575" cy="307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 rot="5400000">
            <a:off x="7275512" y="4935538"/>
            <a:ext cx="1171575" cy="307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4110038" y="2228850"/>
            <a:ext cx="2268537" cy="1706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GB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179224" name="Object 24"/>
          <p:cNvGraphicFramePr>
            <a:graphicFrameLocks noChangeAspect="1"/>
          </p:cNvGraphicFramePr>
          <p:nvPr/>
        </p:nvGraphicFramePr>
        <p:xfrm>
          <a:off x="4225925" y="2397125"/>
          <a:ext cx="20574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6" name="CorelDRAW" r:id="rId22" imgW="3193920" imgH="2252160" progId="CorelDRAW.Graphic.9">
                  <p:embed/>
                </p:oleObj>
              </mc:Choice>
              <mc:Fallback>
                <p:oleObj name="CorelDRAW" r:id="rId22" imgW="3193920" imgH="2252160" progId="CorelDRAW.Graphic.9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2397125"/>
                        <a:ext cx="20574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5" name="Rectangle 25"/>
          <p:cNvSpPr>
            <a:spLocks noChangeArrowheads="1"/>
          </p:cNvSpPr>
          <p:nvPr/>
        </p:nvSpPr>
        <p:spPr bwMode="auto">
          <a:xfrm>
            <a:off x="6380163" y="930275"/>
            <a:ext cx="379412" cy="2232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6" name="Rectangle 26"/>
          <p:cNvSpPr>
            <a:spLocks noChangeArrowheads="1"/>
          </p:cNvSpPr>
          <p:nvPr/>
        </p:nvSpPr>
        <p:spPr bwMode="auto">
          <a:xfrm>
            <a:off x="4157663" y="234950"/>
            <a:ext cx="2268537" cy="1706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GB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179227" name="Object 27"/>
          <p:cNvGraphicFramePr>
            <a:graphicFrameLocks noChangeAspect="1"/>
          </p:cNvGraphicFramePr>
          <p:nvPr/>
        </p:nvGraphicFramePr>
        <p:xfrm>
          <a:off x="4205288" y="428625"/>
          <a:ext cx="2057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7" name="CorelDRAW" r:id="rId24" imgW="3208320" imgH="2236320" progId="CorelDRAW.Graphic.9">
                  <p:embed/>
                </p:oleObj>
              </mc:Choice>
              <mc:Fallback>
                <p:oleObj name="CorelDRAW" r:id="rId24" imgW="3208320" imgH="2236320" progId="CorelDRAW.Graphic.9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428625"/>
                        <a:ext cx="20574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433388" y="146050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 sz="2800" b="1">
                <a:solidFill>
                  <a:srgbClr val="FF0000"/>
                </a:solidFill>
              </a:rPr>
              <a:t>Some Signals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276600" y="2200275"/>
          <a:ext cx="19812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CorelDRAW" r:id="rId4" imgW="3208320" imgH="2235960" progId="CorelDRAW.Graphic.9">
                  <p:embed/>
                </p:oleObj>
              </mc:Choice>
              <mc:Fallback>
                <p:oleObj name="CorelDRAW" r:id="rId4" imgW="3208320" imgH="2235960" progId="CorelDRAW.Graphic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0275"/>
                        <a:ext cx="19812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200400" y="4495800"/>
          <a:ext cx="20574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CorelDRAW" r:id="rId6" imgW="3214440" imgH="2228760" progId="CorelDRAW.Graphic.9">
                  <p:embed/>
                </p:oleObj>
              </mc:Choice>
              <mc:Fallback>
                <p:oleObj name="CorelDRAW" r:id="rId6" imgW="3214440" imgH="222876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95800"/>
                        <a:ext cx="20574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486400" y="1752600"/>
          <a:ext cx="34099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CorelDRAW" r:id="rId8" imgW="3409200" imgH="2241360" progId="CorelDRAW.Graphic.9">
                  <p:embed/>
                </p:oleObj>
              </mc:Choice>
              <mc:Fallback>
                <p:oleObj name="CorelDRAW" r:id="rId8" imgW="3409200" imgH="2241360" progId="CorelDRAW.Graphic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52600"/>
                        <a:ext cx="34099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486400" y="4191000"/>
          <a:ext cx="34099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CorelDRAW" r:id="rId10" imgW="3409200" imgH="2241360" progId="CorelDRAW.Graphic.9">
                  <p:embed/>
                </p:oleObj>
              </mc:Choice>
              <mc:Fallback>
                <p:oleObj name="CorelDRAW" r:id="rId10" imgW="3409200" imgH="2241360" progId="CorelDRAW.Graphic.9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34099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429000" y="12192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>
                <a:solidFill>
                  <a:srgbClr val="0000CC"/>
                </a:solidFill>
              </a:rPr>
              <a:t>Back-propagating spike</a:t>
            </a:r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943600" y="12192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>
                <a:solidFill>
                  <a:srgbClr val="0000CC"/>
                </a:solidFill>
              </a:rPr>
              <a:t>Weight change curve</a:t>
            </a:r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15888" y="3048000"/>
            <a:ext cx="285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66800" y="2590800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944688" y="3657600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1106488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3716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T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88913" y="2133600"/>
            <a:ext cx="285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NMDA</a:t>
            </a:r>
            <a:r>
              <a:rPr lang="lt-LT" altLang="en-US">
                <a:solidFill>
                  <a:srgbClr val="0000FF"/>
                </a:solidFill>
              </a:rPr>
              <a:t>r activation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43000" y="3016250"/>
            <a:ext cx="365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lt-LT" altLang="en-US">
                <a:solidFill>
                  <a:srgbClr val="0000FF"/>
                </a:solidFill>
              </a:rPr>
              <a:t>Back-propagating </a:t>
            </a:r>
          </a:p>
          <a:p>
            <a:r>
              <a:rPr lang="lt-LT" altLang="en-US">
                <a:solidFill>
                  <a:srgbClr val="0000FF"/>
                </a:solidFill>
              </a:rPr>
              <a:t>spike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954088" y="41910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i="1">
                <a:solidFill>
                  <a:srgbClr val="000000"/>
                </a:solidFill>
              </a:rPr>
              <a:t>T=t</a:t>
            </a:r>
            <a:r>
              <a:rPr lang="en-GB" altLang="en-US" sz="1600" i="1" baseline="-25000">
                <a:solidFill>
                  <a:srgbClr val="000000"/>
                </a:solidFill>
              </a:rPr>
              <a:t>Post </a:t>
            </a:r>
            <a:r>
              <a:rPr lang="en-GB" altLang="en-US" sz="1600">
                <a:solidFill>
                  <a:srgbClr val="000000"/>
                </a:solidFill>
              </a:rPr>
              <a:t>– </a:t>
            </a:r>
            <a:r>
              <a:rPr lang="en-GB" altLang="en-US" sz="1600" i="1">
                <a:solidFill>
                  <a:srgbClr val="000000"/>
                </a:solidFill>
              </a:rPr>
              <a:t>t</a:t>
            </a:r>
            <a:r>
              <a:rPr lang="en-GB" altLang="en-US" sz="1600" i="1" baseline="-25000">
                <a:solidFill>
                  <a:srgbClr val="000000"/>
                </a:solidFill>
              </a:rPr>
              <a:t>Pre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6200" y="4114800"/>
            <a:ext cx="2855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066800" y="2971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454025" y="112713"/>
            <a:ext cx="82819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2800">
                <a:solidFill>
                  <a:schemeClr val="tx2"/>
                </a:solidFill>
              </a:rPr>
              <a:t>Weight Change Curves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2800">
                <a:solidFill>
                  <a:schemeClr val="tx2"/>
                </a:solidFill>
              </a:rPr>
              <a:t>Source of Depolarization: Back-Propagating Spikes</a:t>
            </a:r>
            <a:endParaRPr lang="en-GB" altLang="en-US" sz="2800">
              <a:solidFill>
                <a:schemeClr val="tx2"/>
              </a:solidFill>
            </a:endParaRPr>
          </a:p>
        </p:txBody>
      </p:sp>
      <p:pic>
        <p:nvPicPr>
          <p:cNvPr id="17427" name="Picture 19" descr="BiPoo"/>
          <p:cNvPicPr>
            <a:picLocks noGrp="1" noChangeAspect="1" noChangeArrowheads="1"/>
          </p:cNvPicPr>
          <p:nvPr>
            <p:ph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13" y="4921250"/>
            <a:ext cx="2038350" cy="17367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music6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4737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539" name="Oval 3"/>
          <p:cNvSpPr>
            <a:spLocks noChangeArrowheads="1"/>
          </p:cNvSpPr>
          <p:nvPr/>
        </p:nvSpPr>
        <p:spPr bwMode="auto">
          <a:xfrm>
            <a:off x="4710113" y="4159250"/>
            <a:ext cx="358775" cy="3603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6510338" y="4592638"/>
            <a:ext cx="576262" cy="5762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1" name="Freeform 5"/>
          <p:cNvSpPr>
            <a:spLocks/>
          </p:cNvSpPr>
          <p:nvPr/>
        </p:nvSpPr>
        <p:spPr bwMode="auto">
          <a:xfrm>
            <a:off x="5070475" y="4303713"/>
            <a:ext cx="1512888" cy="360362"/>
          </a:xfrm>
          <a:custGeom>
            <a:avLst/>
            <a:gdLst>
              <a:gd name="T0" fmla="*/ 0 w 953"/>
              <a:gd name="T1" fmla="*/ 0 h 227"/>
              <a:gd name="T2" fmla="*/ 726 w 953"/>
              <a:gd name="T3" fmla="*/ 0 h 227"/>
              <a:gd name="T4" fmla="*/ 953 w 953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3" h="227">
                <a:moveTo>
                  <a:pt x="0" y="0"/>
                </a:moveTo>
                <a:lnTo>
                  <a:pt x="726" y="0"/>
                </a:lnTo>
                <a:lnTo>
                  <a:pt x="953" y="227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 flipV="1">
            <a:off x="4710113" y="5240338"/>
            <a:ext cx="358775" cy="3603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3" name="Freeform 7"/>
          <p:cNvSpPr>
            <a:spLocks/>
          </p:cNvSpPr>
          <p:nvPr/>
        </p:nvSpPr>
        <p:spPr bwMode="auto">
          <a:xfrm flipV="1">
            <a:off x="5070475" y="5095875"/>
            <a:ext cx="1512888" cy="360363"/>
          </a:xfrm>
          <a:custGeom>
            <a:avLst/>
            <a:gdLst>
              <a:gd name="T0" fmla="*/ 0 w 953"/>
              <a:gd name="T1" fmla="*/ 0 h 227"/>
              <a:gd name="T2" fmla="*/ 726 w 953"/>
              <a:gd name="T3" fmla="*/ 0 h 227"/>
              <a:gd name="T4" fmla="*/ 953 w 953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3" h="227">
                <a:moveTo>
                  <a:pt x="0" y="0"/>
                </a:moveTo>
                <a:lnTo>
                  <a:pt x="726" y="0"/>
                </a:lnTo>
                <a:lnTo>
                  <a:pt x="953" y="227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6583363" y="46386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>
                <a:latin typeface="Symbol" pitchFamily="18" charset="2"/>
              </a:rPr>
              <a:t>S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6540500" y="416083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>
                <a:latin typeface="Symbol" pitchFamily="18" charset="2"/>
              </a:rPr>
              <a:t>w</a:t>
            </a:r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7086600" y="4879975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7" name="Freeform 11"/>
          <p:cNvSpPr>
            <a:spLocks/>
          </p:cNvSpPr>
          <p:nvPr/>
        </p:nvSpPr>
        <p:spPr bwMode="auto">
          <a:xfrm>
            <a:off x="2286000" y="4114800"/>
            <a:ext cx="1697038" cy="358775"/>
          </a:xfrm>
          <a:custGeom>
            <a:avLst/>
            <a:gdLst>
              <a:gd name="T0" fmla="*/ 0 w 1069"/>
              <a:gd name="T1" fmla="*/ 220 h 226"/>
              <a:gd name="T2" fmla="*/ 253 w 1069"/>
              <a:gd name="T3" fmla="*/ 226 h 226"/>
              <a:gd name="T4" fmla="*/ 253 w 1069"/>
              <a:gd name="T5" fmla="*/ 0 h 226"/>
              <a:gd name="T6" fmla="*/ 344 w 1069"/>
              <a:gd name="T7" fmla="*/ 0 h 226"/>
              <a:gd name="T8" fmla="*/ 344 w 1069"/>
              <a:gd name="T9" fmla="*/ 226 h 226"/>
              <a:gd name="T10" fmla="*/ 1069 w 1069"/>
              <a:gd name="T11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226">
                <a:moveTo>
                  <a:pt x="0" y="220"/>
                </a:moveTo>
                <a:lnTo>
                  <a:pt x="253" y="226"/>
                </a:lnTo>
                <a:lnTo>
                  <a:pt x="253" y="0"/>
                </a:lnTo>
                <a:lnTo>
                  <a:pt x="344" y="0"/>
                </a:lnTo>
                <a:lnTo>
                  <a:pt x="344" y="226"/>
                </a:lnTo>
                <a:lnTo>
                  <a:pt x="1069" y="226"/>
                </a:lnTo>
              </a:path>
            </a:pathLst>
          </a:custGeom>
          <a:noFill/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8" name="Freeform 12"/>
          <p:cNvSpPr>
            <a:spLocks/>
          </p:cNvSpPr>
          <p:nvPr/>
        </p:nvSpPr>
        <p:spPr bwMode="auto">
          <a:xfrm>
            <a:off x="2286000" y="5257800"/>
            <a:ext cx="1517650" cy="361950"/>
          </a:xfrm>
          <a:custGeom>
            <a:avLst/>
            <a:gdLst>
              <a:gd name="T0" fmla="*/ 0 w 956"/>
              <a:gd name="T1" fmla="*/ 220 h 228"/>
              <a:gd name="T2" fmla="*/ 610 w 956"/>
              <a:gd name="T3" fmla="*/ 226 h 228"/>
              <a:gd name="T4" fmla="*/ 610 w 956"/>
              <a:gd name="T5" fmla="*/ 0 h 228"/>
              <a:gd name="T6" fmla="*/ 701 w 956"/>
              <a:gd name="T7" fmla="*/ 0 h 228"/>
              <a:gd name="T8" fmla="*/ 701 w 956"/>
              <a:gd name="T9" fmla="*/ 226 h 228"/>
              <a:gd name="T10" fmla="*/ 956 w 956"/>
              <a:gd name="T11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6" h="228">
                <a:moveTo>
                  <a:pt x="0" y="220"/>
                </a:moveTo>
                <a:lnTo>
                  <a:pt x="610" y="226"/>
                </a:lnTo>
                <a:lnTo>
                  <a:pt x="610" y="0"/>
                </a:lnTo>
                <a:lnTo>
                  <a:pt x="701" y="0"/>
                </a:lnTo>
                <a:lnTo>
                  <a:pt x="701" y="226"/>
                </a:lnTo>
                <a:lnTo>
                  <a:pt x="956" y="228"/>
                </a:lnTo>
              </a:path>
            </a:pathLst>
          </a:custGeom>
          <a:noFill/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2286000" y="44958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/>
              <a:t>Early: </a:t>
            </a:r>
            <a:r>
              <a:rPr lang="en-GB" altLang="en-US" sz="2400" i="1"/>
              <a:t>“Bell”</a:t>
            </a:r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2133600" y="57150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400"/>
              <a:t>Late: </a:t>
            </a:r>
            <a:r>
              <a:rPr lang="en-GB" altLang="en-US" sz="2400" i="1"/>
              <a:t>“Food”</a:t>
            </a:r>
          </a:p>
        </p:txBody>
      </p:sp>
      <p:grpSp>
        <p:nvGrpSpPr>
          <p:cNvPr id="193551" name="Group 15"/>
          <p:cNvGrpSpPr>
            <a:grpSpLocks/>
          </p:cNvGrpSpPr>
          <p:nvPr/>
        </p:nvGrpSpPr>
        <p:grpSpPr bwMode="auto">
          <a:xfrm>
            <a:off x="5459413" y="3440113"/>
            <a:ext cx="2160587" cy="860425"/>
            <a:chOff x="2517" y="1162"/>
            <a:chExt cx="1361" cy="542"/>
          </a:xfrm>
        </p:grpSpPr>
        <p:sp>
          <p:nvSpPr>
            <p:cNvPr id="193552" name="Line 16"/>
            <p:cNvSpPr>
              <a:spLocks noChangeShapeType="1"/>
            </p:cNvSpPr>
            <p:nvPr/>
          </p:nvSpPr>
          <p:spPr bwMode="auto">
            <a:xfrm>
              <a:off x="2517" y="1298"/>
              <a:ext cx="63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3553" name="Group 17"/>
            <p:cNvGrpSpPr>
              <a:grpSpLocks/>
            </p:cNvGrpSpPr>
            <p:nvPr/>
          </p:nvGrpSpPr>
          <p:grpSpPr bwMode="auto">
            <a:xfrm>
              <a:off x="3198" y="1162"/>
              <a:ext cx="226" cy="288"/>
              <a:chOff x="567" y="3067"/>
              <a:chExt cx="226" cy="288"/>
            </a:xfrm>
          </p:grpSpPr>
          <p:sp>
            <p:nvSpPr>
              <p:cNvPr id="193554" name="Oval 18"/>
              <p:cNvSpPr>
                <a:spLocks noChangeArrowheads="1"/>
              </p:cNvSpPr>
              <p:nvPr/>
            </p:nvSpPr>
            <p:spPr bwMode="auto">
              <a:xfrm>
                <a:off x="567" y="3113"/>
                <a:ext cx="226" cy="226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555" name="Text Box 19"/>
              <p:cNvSpPr txBox="1">
                <a:spLocks noChangeArrowheads="1"/>
              </p:cNvSpPr>
              <p:nvPr/>
            </p:nvSpPr>
            <p:spPr bwMode="auto">
              <a:xfrm>
                <a:off x="581" y="306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2400">
                    <a:latin typeface="Times New Roman" pitchFamily="18" charset="0"/>
                  </a:rPr>
                  <a:t>x</a:t>
                </a:r>
              </a:p>
            </p:txBody>
          </p:sp>
        </p:grpSp>
        <p:sp>
          <p:nvSpPr>
            <p:cNvPr id="193556" name="Freeform 20"/>
            <p:cNvSpPr>
              <a:spLocks/>
            </p:cNvSpPr>
            <p:nvPr/>
          </p:nvSpPr>
          <p:spPr bwMode="auto">
            <a:xfrm>
              <a:off x="3469" y="1298"/>
              <a:ext cx="409" cy="318"/>
            </a:xfrm>
            <a:custGeom>
              <a:avLst/>
              <a:gdLst>
                <a:gd name="T0" fmla="*/ 409 w 409"/>
                <a:gd name="T1" fmla="*/ 318 h 318"/>
                <a:gd name="T2" fmla="*/ 227 w 409"/>
                <a:gd name="T3" fmla="*/ 0 h 318"/>
                <a:gd name="T4" fmla="*/ 0 w 409"/>
                <a:gd name="T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9" h="318">
                  <a:moveTo>
                    <a:pt x="409" y="318"/>
                  </a:moveTo>
                  <a:lnTo>
                    <a:pt x="227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557" name="Freeform 21"/>
            <p:cNvSpPr>
              <a:spLocks/>
            </p:cNvSpPr>
            <p:nvPr/>
          </p:nvSpPr>
          <p:spPr bwMode="auto">
            <a:xfrm>
              <a:off x="3316" y="1434"/>
              <a:ext cx="2" cy="270"/>
            </a:xfrm>
            <a:custGeom>
              <a:avLst/>
              <a:gdLst>
                <a:gd name="T0" fmla="*/ 2 w 2"/>
                <a:gd name="T1" fmla="*/ 0 h 270"/>
                <a:gd name="T2" fmla="*/ 0 w 2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70">
                  <a:moveTo>
                    <a:pt x="2" y="0"/>
                  </a:moveTo>
                  <a:lnTo>
                    <a:pt x="0" y="2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559" name="Line 23"/>
          <p:cNvSpPr>
            <a:spLocks noChangeShapeType="1"/>
          </p:cNvSpPr>
          <p:nvPr/>
        </p:nvSpPr>
        <p:spPr bwMode="auto">
          <a:xfrm flipH="1" flipV="1">
            <a:off x="7766050" y="2200275"/>
            <a:ext cx="98425" cy="1854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60" name="Line 24"/>
          <p:cNvSpPr>
            <a:spLocks noChangeShapeType="1"/>
          </p:cNvSpPr>
          <p:nvPr/>
        </p:nvSpPr>
        <p:spPr bwMode="auto">
          <a:xfrm flipH="1">
            <a:off x="5392738" y="2200275"/>
            <a:ext cx="1087437" cy="1260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1524000" y="228600"/>
            <a:ext cx="550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Differential Hebb Learning Rule</a:t>
            </a:r>
            <a:endParaRPr lang="en-US" altLang="en-US" sz="2800" b="1"/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4038600" y="40386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X</a:t>
            </a:r>
            <a:r>
              <a:rPr lang="en-GB" altLang="en-US" sz="3600" b="1" baseline="-25000"/>
              <a:t>i</a:t>
            </a:r>
            <a:endParaRPr lang="en-US" altLang="en-US" sz="3600" b="1" baseline="-25000"/>
          </a:p>
        </p:txBody>
      </p:sp>
      <p:sp>
        <p:nvSpPr>
          <p:cNvPr id="193563" name="Text Box 27"/>
          <p:cNvSpPr txBox="1">
            <a:spLocks noChangeArrowheads="1"/>
          </p:cNvSpPr>
          <p:nvPr/>
        </p:nvSpPr>
        <p:spPr bwMode="auto">
          <a:xfrm>
            <a:off x="4038600" y="5181600"/>
            <a:ext cx="59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X</a:t>
            </a:r>
            <a:r>
              <a:rPr lang="en-GB" altLang="en-US" sz="3600" b="1" baseline="-25000"/>
              <a:t>0</a:t>
            </a:r>
            <a:endParaRPr lang="en-US" altLang="en-US" sz="3600" b="1" baseline="-25000"/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0" y="2438400"/>
            <a:ext cx="31845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200">
                <a:solidFill>
                  <a:srgbClr val="FF0000"/>
                </a:solidFill>
              </a:rPr>
              <a:t>Simpler Notation</a:t>
            </a:r>
          </a:p>
          <a:p>
            <a:r>
              <a:rPr lang="en-GB" altLang="en-US" sz="3200">
                <a:solidFill>
                  <a:srgbClr val="FF0000"/>
                </a:solidFill>
              </a:rPr>
              <a:t>x = Input</a:t>
            </a:r>
          </a:p>
          <a:p>
            <a:r>
              <a:rPr lang="en-GB" altLang="en-US" sz="3200">
                <a:solidFill>
                  <a:srgbClr val="FF0000"/>
                </a:solidFill>
              </a:rPr>
              <a:t>u = Traced Input</a:t>
            </a:r>
            <a:endParaRPr lang="en-US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193565" name="Object 29"/>
          <p:cNvGraphicFramePr>
            <a:graphicFrameLocks noChangeAspect="1"/>
          </p:cNvGraphicFramePr>
          <p:nvPr/>
        </p:nvGraphicFramePr>
        <p:xfrm>
          <a:off x="4953000" y="3733800"/>
          <a:ext cx="1447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7" name="CorelDRAW" r:id="rId6" imgW="1490472" imgH="429463" progId="CorelDRAW.Graphic.9">
                  <p:embed/>
                </p:oleObj>
              </mc:Choice>
              <mc:Fallback>
                <p:oleObj name="CorelDRAW" r:id="rId6" imgW="1490472" imgH="429463" progId="CorelDRAW.Graphic.9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1447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6" name="Text Box 30"/>
          <p:cNvSpPr txBox="1">
            <a:spLocks noChangeArrowheads="1"/>
          </p:cNvSpPr>
          <p:nvPr/>
        </p:nvSpPr>
        <p:spPr bwMode="auto">
          <a:xfrm>
            <a:off x="7467600" y="42672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V</a:t>
            </a:r>
            <a:endParaRPr lang="en-US" altLang="en-US" sz="2800" b="1"/>
          </a:p>
        </p:txBody>
      </p:sp>
      <p:graphicFrame>
        <p:nvGraphicFramePr>
          <p:cNvPr id="193570" name="Object 34"/>
          <p:cNvGraphicFramePr>
            <a:graphicFrameLocks noChangeAspect="1"/>
          </p:cNvGraphicFramePr>
          <p:nvPr/>
        </p:nvGraphicFramePr>
        <p:xfrm>
          <a:off x="5715000" y="5562600"/>
          <a:ext cx="1447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8" name="CorelDRAW" r:id="rId8" imgW="1490472" imgH="429463" progId="CorelDRAW.Graphic.9">
                  <p:embed/>
                </p:oleObj>
              </mc:Choice>
              <mc:Fallback>
                <p:oleObj name="CorelDRAW" r:id="rId8" imgW="1490472" imgH="429463" progId="CorelDRAW.Graphic.9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562600"/>
                        <a:ext cx="1447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1" name="Text Box 35"/>
          <p:cNvSpPr txBox="1">
            <a:spLocks noChangeArrowheads="1"/>
          </p:cNvSpPr>
          <p:nvPr/>
        </p:nvSpPr>
        <p:spPr bwMode="auto">
          <a:xfrm>
            <a:off x="5257800" y="4343400"/>
            <a:ext cx="48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u</a:t>
            </a:r>
            <a:r>
              <a:rPr lang="en-GB" altLang="en-US" sz="3600" b="1" baseline="-25000"/>
              <a:t>i</a:t>
            </a:r>
            <a:endParaRPr lang="en-US" altLang="en-US" sz="3600" b="1" baseline="-25000"/>
          </a:p>
        </p:txBody>
      </p:sp>
      <p:sp>
        <p:nvSpPr>
          <p:cNvPr id="193572" name="Text Box 36"/>
          <p:cNvSpPr txBox="1">
            <a:spLocks noChangeArrowheads="1"/>
          </p:cNvSpPr>
          <p:nvPr/>
        </p:nvSpPr>
        <p:spPr bwMode="auto">
          <a:xfrm>
            <a:off x="5257800" y="548640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b="1"/>
              <a:t>u</a:t>
            </a:r>
            <a:r>
              <a:rPr lang="en-GB" altLang="en-US" sz="3600" b="1" baseline="-25000"/>
              <a:t>0</a:t>
            </a:r>
            <a:endParaRPr lang="en-US" altLang="en-US" sz="3600" b="1" baseline="-25000"/>
          </a:p>
        </p:txBody>
      </p:sp>
      <p:graphicFrame>
        <p:nvGraphicFramePr>
          <p:cNvPr id="46" name="Object 23"/>
          <p:cNvGraphicFramePr>
            <a:graphicFrameLocks noGrp="1" noChangeAspect="1"/>
          </p:cNvGraphicFramePr>
          <p:nvPr>
            <p:ph/>
          </p:nvPr>
        </p:nvGraphicFramePr>
        <p:xfrm>
          <a:off x="3395663" y="1016000"/>
          <a:ext cx="494188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9" name="Equation" r:id="rId9" imgW="1358640" imgH="393480" progId="Equation.3">
                  <p:embed/>
                </p:oleObj>
              </mc:Choice>
              <mc:Fallback>
                <p:oleObj name="Equation" r:id="rId9" imgW="1358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1016000"/>
                        <a:ext cx="4941887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10400" y="1219200"/>
            <a:ext cx="1500188" cy="1066800"/>
            <a:chOff x="247" y="2880"/>
            <a:chExt cx="945" cy="672"/>
          </a:xfrm>
        </p:grpSpPr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47" y="2880"/>
              <a:ext cx="8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373" y="2942"/>
              <a:ext cx="819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4400">
                  <a:latin typeface="Times New Roman" pitchFamily="18" charset="0"/>
                </a:rPr>
                <a:t>V’(t)</a:t>
              </a:r>
              <a:endParaRPr lang="en-US" altLang="en-US" sz="4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3538"/>
                </p:tgtEl>
              </p:cMediaNode>
            </p:audio>
          </p:childTnLst>
        </p:cTn>
      </p:par>
    </p:tnLst>
    <p:bldLst>
      <p:bldP spid="1935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251200" y="1852613"/>
          <a:ext cx="23622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CorelDRAW" r:id="rId4" imgW="3340800" imgH="2283120" progId="CorelDRAW.Graphic.9">
                  <p:embed/>
                </p:oleObj>
              </mc:Choice>
              <mc:Fallback>
                <p:oleObj name="CorelDRAW" r:id="rId4" imgW="3340800" imgH="2283120" progId="CorelDRAW.Graphic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852613"/>
                        <a:ext cx="23622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98800" y="4127500"/>
          <a:ext cx="25146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CorelDRAW" r:id="rId6" imgW="3631680" imgH="2283120" progId="CorelDRAW.Graphic.9">
                  <p:embed/>
                </p:oleObj>
              </mc:Choice>
              <mc:Fallback>
                <p:oleObj name="CorelDRAW" r:id="rId6" imgW="3631680" imgH="228312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4127500"/>
                        <a:ext cx="25146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5613400" y="3975100"/>
          <a:ext cx="35464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CorelDRAW" r:id="rId8" imgW="3546000" imgH="2171880" progId="CorelDRAW.Graphic.9">
                  <p:embed/>
                </p:oleObj>
              </mc:Choice>
              <mc:Fallback>
                <p:oleObj name="CorelDRAW" r:id="rId8" imgW="3546000" imgH="2171880" progId="CorelDRAW.Graphic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975100"/>
                        <a:ext cx="3546475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683250" y="1727200"/>
          <a:ext cx="351155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CorelDRAW" r:id="rId10" imgW="3511440" imgH="2171880" progId="CorelDRAW.Graphic.9">
                  <p:embed/>
                </p:oleObj>
              </mc:Choice>
              <mc:Fallback>
                <p:oleObj name="CorelDRAW" r:id="rId10" imgW="3511440" imgH="2171880" progId="CorelDRAW.Graphic.9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727200"/>
                        <a:ext cx="351155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479800" y="12319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>
                <a:solidFill>
                  <a:srgbClr val="0000CC"/>
                </a:solidFill>
              </a:rPr>
              <a:t>Dendritic spike</a:t>
            </a:r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223000" y="12319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>
                <a:solidFill>
                  <a:srgbClr val="0000CC"/>
                </a:solidFill>
              </a:rPr>
              <a:t>Weight change curve</a:t>
            </a:r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90488" y="3136900"/>
            <a:ext cx="285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041400" y="2679700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919288" y="3746500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1081088" y="3975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346200" y="35941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T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63513" y="2222500"/>
            <a:ext cx="285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NMDA</a:t>
            </a:r>
            <a:r>
              <a:rPr lang="lt-LT" altLang="en-US">
                <a:solidFill>
                  <a:srgbClr val="0000FF"/>
                </a:solidFill>
              </a:rPr>
              <a:t>r activation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928688" y="42799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i="1">
                <a:solidFill>
                  <a:srgbClr val="000000"/>
                </a:solidFill>
              </a:rPr>
              <a:t>T=t</a:t>
            </a:r>
            <a:r>
              <a:rPr lang="en-GB" altLang="en-US" sz="1600" i="1" baseline="-25000">
                <a:solidFill>
                  <a:srgbClr val="000000"/>
                </a:solidFill>
              </a:rPr>
              <a:t>Post </a:t>
            </a:r>
            <a:r>
              <a:rPr lang="en-GB" altLang="en-US" sz="1600">
                <a:solidFill>
                  <a:srgbClr val="000000"/>
                </a:solidFill>
              </a:rPr>
              <a:t>– </a:t>
            </a:r>
            <a:r>
              <a:rPr lang="en-GB" altLang="en-US" sz="1600" i="1">
                <a:solidFill>
                  <a:srgbClr val="000000"/>
                </a:solidFill>
              </a:rPr>
              <a:t>t</a:t>
            </a:r>
            <a:r>
              <a:rPr lang="en-GB" altLang="en-US" sz="1600" i="1" baseline="-25000">
                <a:solidFill>
                  <a:srgbClr val="000000"/>
                </a:solidFill>
              </a:rPr>
              <a:t>Pre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50800" y="4203700"/>
            <a:ext cx="2855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1041400" y="30607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200150" y="3060700"/>
            <a:ext cx="365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lt-LT" altLang="en-US">
                <a:solidFill>
                  <a:srgbClr val="0000FF"/>
                </a:solidFill>
              </a:rPr>
              <a:t>Dendritic </a:t>
            </a:r>
          </a:p>
          <a:p>
            <a:r>
              <a:rPr lang="lt-LT" altLang="en-US">
                <a:solidFill>
                  <a:srgbClr val="0000FF"/>
                </a:solidFill>
              </a:rPr>
              <a:t>spike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214438" y="112713"/>
            <a:ext cx="667861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2800">
                <a:solidFill>
                  <a:schemeClr val="tx2"/>
                </a:solidFill>
              </a:rPr>
              <a:t>Weight Change Curves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2800">
                <a:solidFill>
                  <a:schemeClr val="tx2"/>
                </a:solidFill>
              </a:rPr>
              <a:t>Source of Depolarization: Dendritic Spike</a:t>
            </a:r>
            <a:endParaRPr lang="en-GB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" y="685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400" i="1"/>
              <a:t>The same learning rule:</a:t>
            </a:r>
            <a:endParaRPr lang="en-GB" altLang="en-US" sz="2400" i="1"/>
          </a:p>
        </p:txBody>
      </p:sp>
      <p:pic>
        <p:nvPicPr>
          <p:cNvPr id="21507" name="Picture 3" descr="neu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0"/>
            <a:ext cx="248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46113" y="1557338"/>
            <a:ext cx="5759450" cy="2303462"/>
            <a:chOff x="407" y="981"/>
            <a:chExt cx="3628" cy="145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407" y="981"/>
              <a:ext cx="3628" cy="1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2649" y="2157"/>
            <a:ext cx="6" cy="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2" name="CorelDRAW" r:id="rId5" imgW="2755440" imgH="7277040" progId="CorelDRAW.Graphic.9">
                    <p:embed/>
                  </p:oleObj>
                </mc:Choice>
                <mc:Fallback>
                  <p:oleObj name="CorelDRAW" r:id="rId5" imgW="2755440" imgH="7277040" progId="CorelDRAW.Graphic.9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157"/>
                          <a:ext cx="6" cy="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7"/>
            <p:cNvGraphicFramePr>
              <a:graphicFrameLocks noChangeAspect="1"/>
            </p:cNvGraphicFramePr>
            <p:nvPr/>
          </p:nvGraphicFramePr>
          <p:xfrm>
            <a:off x="2172" y="1056"/>
            <a:ext cx="1824" cy="1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3" name="CorelDRAW" r:id="rId7" imgW="3232080" imgH="2224800" progId="CorelDRAW.Graphic.9">
                    <p:embed/>
                  </p:oleObj>
                </mc:Choice>
                <mc:Fallback>
                  <p:oleObj name="CorelDRAW" r:id="rId7" imgW="3232080" imgH="2224800" progId="CorelDRAW.Graphic.9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056"/>
                          <a:ext cx="1824" cy="1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588" y="1200"/>
            <a:ext cx="1344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4" name="CorelDRAW" r:id="rId9" imgW="3217680" imgH="2194920" progId="CorelDRAW.Graphic.9">
                    <p:embed/>
                  </p:oleObj>
                </mc:Choice>
                <mc:Fallback>
                  <p:oleObj name="CorelDRAW" r:id="rId9" imgW="3217680" imgH="2194920" progId="CorelDRAW.Graphic.9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1200"/>
                          <a:ext cx="1344" cy="9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612775" y="4292600"/>
            <a:ext cx="5759450" cy="2303463"/>
            <a:chOff x="386" y="2704"/>
            <a:chExt cx="3628" cy="1451"/>
          </a:xfrm>
        </p:grpSpPr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86" y="2704"/>
              <a:ext cx="3628" cy="1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2159" y="2725"/>
            <a:ext cx="182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5" name="CorelDRAW" r:id="rId11" imgW="3232080" imgH="2508120" progId="CorelDRAW.Graphic.9">
                    <p:embed/>
                  </p:oleObj>
                </mc:Choice>
                <mc:Fallback>
                  <p:oleObj name="CorelDRAW" r:id="rId11" imgW="3232080" imgH="2508120" progId="CorelDRAW.Graphic.9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2725"/>
                          <a:ext cx="1824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527" y="2832"/>
            <a:ext cx="1392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6" name="CorelDRAW" r:id="rId13" imgW="3217680" imgH="2194920" progId="CorelDRAW.Graphic.9">
                    <p:embed/>
                  </p:oleObj>
                </mc:Choice>
                <mc:Fallback>
                  <p:oleObj name="CorelDRAW" r:id="rId13" imgW="3217680" imgH="2194920" progId="CorelDRAW.Graphic.9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832"/>
                          <a:ext cx="1392" cy="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7543800" y="3240088"/>
            <a:ext cx="914400" cy="9144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7543800" y="725488"/>
            <a:ext cx="914400" cy="9144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206625" y="0"/>
            <a:ext cx="3995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altLang="en-US" sz="3200"/>
              <a:t>Local Learning Rules</a:t>
            </a:r>
            <a:endParaRPr lang="en-GB" altLang="en-US" sz="3200"/>
          </a:p>
        </p:txBody>
      </p: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755650" y="1628775"/>
            <a:ext cx="5472113" cy="4608513"/>
            <a:chOff x="476" y="1026"/>
            <a:chExt cx="3447" cy="2903"/>
          </a:xfrm>
        </p:grpSpPr>
        <p:grpSp>
          <p:nvGrpSpPr>
            <p:cNvPr id="21521" name="Group 17"/>
            <p:cNvGrpSpPr>
              <a:grpSpLocks/>
            </p:cNvGrpSpPr>
            <p:nvPr/>
          </p:nvGrpSpPr>
          <p:grpSpPr bwMode="auto">
            <a:xfrm>
              <a:off x="2427" y="1071"/>
              <a:ext cx="1496" cy="1089"/>
              <a:chOff x="2427" y="1071"/>
              <a:chExt cx="1496" cy="1089"/>
            </a:xfrm>
          </p:grpSpPr>
          <p:sp>
            <p:nvSpPr>
              <p:cNvPr id="21522" name="Rectangle 18" descr="Dark downward diagonal"/>
              <p:cNvSpPr>
                <a:spLocks noChangeArrowheads="1"/>
              </p:cNvSpPr>
              <p:nvPr/>
            </p:nvSpPr>
            <p:spPr bwMode="auto">
              <a:xfrm>
                <a:off x="2427" y="1071"/>
                <a:ext cx="453" cy="1089"/>
              </a:xfrm>
              <a:prstGeom prst="rect">
                <a:avLst/>
              </a:prstGeom>
              <a:pattFill prst="dkDnDiag">
                <a:fgClr>
                  <a:schemeClr val="tx2"/>
                </a:fgClr>
                <a:bgClr>
                  <a:srgbClr val="FFFFFF"/>
                </a:bgClr>
              </a:patt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Rectangle 19" descr="Dark downward diagonal"/>
              <p:cNvSpPr>
                <a:spLocks noChangeArrowheads="1"/>
              </p:cNvSpPr>
              <p:nvPr/>
            </p:nvSpPr>
            <p:spPr bwMode="auto">
              <a:xfrm>
                <a:off x="3470" y="1071"/>
                <a:ext cx="453" cy="1089"/>
              </a:xfrm>
              <a:prstGeom prst="rect">
                <a:avLst/>
              </a:prstGeom>
              <a:pattFill prst="dkDnDiag">
                <a:fgClr>
                  <a:schemeClr val="tx2"/>
                </a:fgClr>
                <a:bgClr>
                  <a:srgbClr val="FFFFFF"/>
                </a:bgClr>
              </a:patt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24" name="Group 20"/>
            <p:cNvGrpSpPr>
              <a:grpSpLocks/>
            </p:cNvGrpSpPr>
            <p:nvPr/>
          </p:nvGrpSpPr>
          <p:grpSpPr bwMode="auto">
            <a:xfrm>
              <a:off x="2427" y="2750"/>
              <a:ext cx="1496" cy="1089"/>
              <a:chOff x="2427" y="1071"/>
              <a:chExt cx="1496" cy="1089"/>
            </a:xfrm>
          </p:grpSpPr>
          <p:sp>
            <p:nvSpPr>
              <p:cNvPr id="21525" name="Rectangle 21" descr="Dark downward diagonal"/>
              <p:cNvSpPr>
                <a:spLocks noChangeArrowheads="1"/>
              </p:cNvSpPr>
              <p:nvPr/>
            </p:nvSpPr>
            <p:spPr bwMode="auto">
              <a:xfrm>
                <a:off x="2427" y="1071"/>
                <a:ext cx="453" cy="1089"/>
              </a:xfrm>
              <a:prstGeom prst="rect">
                <a:avLst/>
              </a:prstGeom>
              <a:pattFill prst="dkDnDiag">
                <a:fgClr>
                  <a:schemeClr val="tx2"/>
                </a:fgClr>
                <a:bgClr>
                  <a:srgbClr val="FFFFFF"/>
                </a:bgClr>
              </a:patt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Rectangle 22" descr="Dark downward diagonal"/>
              <p:cNvSpPr>
                <a:spLocks noChangeArrowheads="1"/>
              </p:cNvSpPr>
              <p:nvPr/>
            </p:nvSpPr>
            <p:spPr bwMode="auto">
              <a:xfrm>
                <a:off x="3470" y="1071"/>
                <a:ext cx="453" cy="1089"/>
              </a:xfrm>
              <a:prstGeom prst="rect">
                <a:avLst/>
              </a:prstGeom>
              <a:pattFill prst="dkDnDiag">
                <a:fgClr>
                  <a:schemeClr val="tx2"/>
                </a:fgClr>
                <a:bgClr>
                  <a:srgbClr val="FFFFFF"/>
                </a:bgClr>
              </a:patt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476" y="1026"/>
              <a:ext cx="1588" cy="1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/>
                <a:t>Correlations beyond</a:t>
              </a:r>
            </a:p>
            <a:p>
              <a:pPr algn="ctr"/>
              <a:r>
                <a:rPr lang="en-GB" altLang="en-US"/>
                <a:t>+-30 ms are mostly</a:t>
              </a:r>
            </a:p>
            <a:p>
              <a:pPr algn="ctr"/>
              <a:r>
                <a:rPr lang="en-GB" altLang="en-US"/>
                <a:t>random</a:t>
              </a:r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476" y="2750"/>
              <a:ext cx="1588" cy="1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1289050" y="3870325"/>
            <a:ext cx="601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>
                <a:solidFill>
                  <a:srgbClr val="0000CC"/>
                </a:solidFill>
              </a:rPr>
              <a:t>Differential Hebbian learning for proximal synapses</a:t>
            </a:r>
            <a:endParaRPr lang="en-GB" altLang="en-US" sz="2000">
              <a:solidFill>
                <a:srgbClr val="0000CC"/>
              </a:solidFill>
            </a:endParaRP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2987675" y="1125538"/>
            <a:ext cx="4535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000">
                <a:solidFill>
                  <a:srgbClr val="0000CC"/>
                </a:solidFill>
              </a:rPr>
              <a:t>Hebbian learning for distal synapses</a:t>
            </a:r>
            <a:endParaRPr lang="en-GB" altLang="en-US" sz="2000">
              <a:solidFill>
                <a:srgbClr val="0000CC"/>
              </a:solidFill>
            </a:endParaRP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5984875" y="6489700"/>
            <a:ext cx="315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en-US" sz="1400"/>
              <a:t>Saudargiene et al Neural Comp.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  <p:bldP spid="21518" grpId="0" animBg="1"/>
      <p:bldP spid="21529" grpId="0" autoUpdateAnimBg="0"/>
      <p:bldP spid="215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2819400" y="228600"/>
            <a:ext cx="3722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200" b="1"/>
              <a:t>Defining the Trace</a:t>
            </a:r>
            <a:endParaRPr lang="en-US" altLang="en-US" sz="3200" b="1"/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7200" y="869950"/>
            <a:ext cx="8093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/>
              <a:t>In general there are many ways to do this, but usually one chooses a trace that looks biologically realistic and allows for some analytical calculations, too.</a:t>
            </a:r>
            <a:endParaRPr lang="en-US" altLang="en-US" sz="2400"/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28600" y="3276600"/>
            <a:ext cx="316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EPSP-like functions:</a:t>
            </a:r>
            <a:endParaRPr lang="en-US" altLang="en-US" sz="2400" b="1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228600" y="3535363"/>
            <a:ext cx="1876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600" b="1">
                <a:latin typeface="Symbol" pitchFamily="18" charset="2"/>
              </a:rPr>
              <a:t>a</a:t>
            </a:r>
            <a:r>
              <a:rPr lang="en-GB" altLang="en-US" sz="2400" b="1"/>
              <a:t>-function:</a:t>
            </a:r>
            <a:endParaRPr lang="en-US" altLang="en-US" sz="2400" b="1"/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304800" y="5486400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Double exp.:</a:t>
            </a:r>
            <a:endParaRPr lang="en-US" altLang="en-US" sz="2400" b="1"/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04800" y="6156325"/>
            <a:ext cx="757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This one is most easy to handle analytically and, thus, often used.</a:t>
            </a:r>
            <a:endParaRPr lang="en-US" altLang="en-US" sz="2000"/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60350" y="4359275"/>
            <a:ext cx="175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Dampened</a:t>
            </a:r>
          </a:p>
          <a:p>
            <a:r>
              <a:rPr lang="en-GB" altLang="en-US" sz="2400" b="1"/>
              <a:t>Sine wave:</a:t>
            </a:r>
            <a:endParaRPr lang="en-US" altLang="en-US" sz="2400" b="1"/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7086600" y="3935413"/>
            <a:ext cx="2078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00"/>
              <a:t>Shows an oscillation.</a:t>
            </a:r>
            <a:endParaRPr lang="en-US" altLang="en-US" sz="1600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629400" y="2209800"/>
          <a:ext cx="17922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1" name="CorelDRAW" r:id="rId4" imgW="6329640" imgH="4224369" progId="CorelDRAW.Graphic.12">
                  <p:embed/>
                </p:oleObj>
              </mc:Choice>
              <mc:Fallback>
                <p:oleObj name="CorelDRAW" r:id="rId4" imgW="6329640" imgH="4224369" progId="CorelDRAW.Graphic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09800"/>
                        <a:ext cx="179228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11"/>
          <p:cNvGraphicFramePr>
            <a:graphicFrameLocks noChangeAspect="1"/>
          </p:cNvGraphicFramePr>
          <p:nvPr/>
        </p:nvGraphicFramePr>
        <p:xfrm>
          <a:off x="6629400" y="3544888"/>
          <a:ext cx="17526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2" name="CorelDRAW" r:id="rId6" imgW="6329640" imgH="4258401" progId="CorelDRAW.Graphic.12">
                  <p:embed/>
                </p:oleObj>
              </mc:Choice>
              <mc:Fallback>
                <p:oleObj name="CorelDRAW" r:id="rId6" imgW="6329640" imgH="4258401" progId="CorelDRAW.Graphic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44888"/>
                        <a:ext cx="17526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6665913" y="4824413"/>
          <a:ext cx="1792287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3" name="CorelDRAW" r:id="rId8" imgW="6329640" imgH="4224369" progId="CorelDRAW.Graphic.12">
                  <p:embed/>
                </p:oleObj>
              </mc:Choice>
              <mc:Fallback>
                <p:oleObj name="CorelDRAW" r:id="rId8" imgW="6329640" imgH="4224369" progId="CorelDRAW.Graphic.1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4824413"/>
                        <a:ext cx="1792287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559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36576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5598" name="Group 14"/>
          <p:cNvGrpSpPr>
            <a:grpSpLocks/>
          </p:cNvGrpSpPr>
          <p:nvPr/>
        </p:nvGrpSpPr>
        <p:grpSpPr bwMode="auto">
          <a:xfrm>
            <a:off x="2235200" y="3803650"/>
            <a:ext cx="1971675" cy="539750"/>
            <a:chOff x="1408" y="2396"/>
            <a:chExt cx="1242" cy="340"/>
          </a:xfrm>
        </p:grpSpPr>
        <p:pic>
          <p:nvPicPr>
            <p:cNvPr id="195599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" y="2396"/>
              <a:ext cx="124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5600" name="Text Box 16"/>
            <p:cNvSpPr txBox="1">
              <a:spLocks noChangeArrowheads="1"/>
            </p:cNvSpPr>
            <p:nvPr/>
          </p:nvSpPr>
          <p:spPr bwMode="auto">
            <a:xfrm>
              <a:off x="1488" y="25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/>
                <a:t>k</a:t>
              </a:r>
              <a:endParaRPr lang="en-US" altLang="en-US" sz="1400" i="1"/>
            </a:p>
          </p:txBody>
        </p:sp>
      </p:grpSp>
      <p:grpSp>
        <p:nvGrpSpPr>
          <p:cNvPr id="195601" name="Group 17"/>
          <p:cNvGrpSpPr>
            <a:grpSpLocks/>
          </p:cNvGrpSpPr>
          <p:nvPr/>
        </p:nvGrpSpPr>
        <p:grpSpPr bwMode="auto">
          <a:xfrm>
            <a:off x="2241550" y="4572000"/>
            <a:ext cx="3276600" cy="609600"/>
            <a:chOff x="1412" y="2880"/>
            <a:chExt cx="2064" cy="384"/>
          </a:xfrm>
        </p:grpSpPr>
        <p:pic>
          <p:nvPicPr>
            <p:cNvPr id="195602" name="Picture 1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" y="2880"/>
              <a:ext cx="20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5603" name="Text Box 19"/>
            <p:cNvSpPr txBox="1">
              <a:spLocks noChangeArrowheads="1"/>
            </p:cNvSpPr>
            <p:nvPr/>
          </p:nvSpPr>
          <p:spPr bwMode="auto">
            <a:xfrm>
              <a:off x="1488" y="30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/>
                <a:t>k</a:t>
              </a:r>
              <a:endParaRPr lang="en-US" altLang="en-US" sz="1400" i="1"/>
            </a:p>
          </p:txBody>
        </p:sp>
      </p:grpSp>
      <p:grpSp>
        <p:nvGrpSpPr>
          <p:cNvPr id="195604" name="Group 20"/>
          <p:cNvGrpSpPr>
            <a:grpSpLocks/>
          </p:cNvGrpSpPr>
          <p:nvPr/>
        </p:nvGrpSpPr>
        <p:grpSpPr bwMode="auto">
          <a:xfrm>
            <a:off x="2286000" y="5486400"/>
            <a:ext cx="3400425" cy="609600"/>
            <a:chOff x="1440" y="3456"/>
            <a:chExt cx="2142" cy="384"/>
          </a:xfrm>
        </p:grpSpPr>
        <p:pic>
          <p:nvPicPr>
            <p:cNvPr id="195605" name="Picture 2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456"/>
              <a:ext cx="214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5606" name="Text Box 22"/>
            <p:cNvSpPr txBox="1">
              <a:spLocks noChangeArrowheads="1"/>
            </p:cNvSpPr>
            <p:nvPr/>
          </p:nvSpPr>
          <p:spPr bwMode="auto">
            <a:xfrm>
              <a:off x="1488" y="36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/>
                <a:t>k</a:t>
              </a:r>
              <a:endParaRPr lang="en-US" altLang="en-US" sz="14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4427538" y="1916113"/>
            <a:ext cx="4176712" cy="2808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252538" y="5419725"/>
            <a:ext cx="7129462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de-DE" altLang="en-US" sz="2400" b="1"/>
              <a:t>Produces asymmetric weight change curve</a:t>
            </a:r>
          </a:p>
          <a:p>
            <a:pPr algn="ctr" eaLnBrk="0" hangingPunct="0"/>
            <a:r>
              <a:rPr lang="de-DE" altLang="en-US"/>
              <a:t>(if the filters h produce unimodal „humps“)</a:t>
            </a:r>
            <a:endParaRPr lang="en-GB" altLang="en-US"/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300038" y="1752600"/>
            <a:ext cx="3605212" cy="1597025"/>
            <a:chOff x="189" y="1104"/>
            <a:chExt cx="2271" cy="1006"/>
          </a:xfrm>
        </p:grpSpPr>
        <p:graphicFrame>
          <p:nvGraphicFramePr>
            <p:cNvPr id="101381" name="Object 5"/>
            <p:cNvGraphicFramePr>
              <a:graphicFrameLocks noChangeAspect="1"/>
            </p:cNvGraphicFramePr>
            <p:nvPr/>
          </p:nvGraphicFramePr>
          <p:xfrm>
            <a:off x="189" y="1104"/>
            <a:ext cx="1645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4" name="Equation" r:id="rId4" imgW="1384200" imgH="393480" progId="Equation.3">
                    <p:embed/>
                  </p:oleObj>
                </mc:Choice>
                <mc:Fallback>
                  <p:oleObj name="Equation" r:id="rId4" imgW="138420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" y="1104"/>
                          <a:ext cx="1645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82" name="Line 6"/>
            <p:cNvSpPr>
              <a:spLocks noChangeShapeType="1"/>
            </p:cNvSpPr>
            <p:nvPr/>
          </p:nvSpPr>
          <p:spPr bwMode="auto">
            <a:xfrm flipV="1">
              <a:off x="1164" y="14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 flipV="1">
              <a:off x="1596" y="14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1404" y="1668"/>
              <a:ext cx="10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2000">
                  <a:solidFill>
                    <a:srgbClr val="0000CC"/>
                  </a:solidFill>
                </a:rPr>
                <a:t>Derivative of the </a:t>
              </a:r>
              <a:r>
                <a:rPr lang="en-GB" altLang="en-US" sz="2000">
                  <a:solidFill>
                    <a:srgbClr val="0000CC"/>
                  </a:solidFill>
                </a:rPr>
                <a:t>Output</a:t>
              </a:r>
              <a:endParaRPr lang="en-GB" altLang="en-US" sz="2000" b="1">
                <a:solidFill>
                  <a:srgbClr val="0000CC"/>
                </a:solidFill>
              </a:endParaRPr>
            </a:p>
          </p:txBody>
        </p:sp>
        <p:sp>
          <p:nvSpPr>
            <p:cNvPr id="101385" name="Rectangle 9"/>
            <p:cNvSpPr>
              <a:spLocks noChangeArrowheads="1"/>
            </p:cNvSpPr>
            <p:nvPr/>
          </p:nvSpPr>
          <p:spPr bwMode="auto">
            <a:xfrm>
              <a:off x="732" y="1668"/>
              <a:ext cx="10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2000">
                  <a:solidFill>
                    <a:srgbClr val="0000CC"/>
                  </a:solidFill>
                </a:rPr>
                <a:t>Filtered  Input</a:t>
              </a:r>
              <a:endParaRPr lang="en-GB" altLang="en-US" sz="2000" b="1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1382713" y="4244975"/>
          <a:ext cx="23002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5" name="Equation" r:id="rId6" imgW="1218960" imgH="253800" progId="Equation.3">
                  <p:embed/>
                </p:oleObj>
              </mc:Choice>
              <mc:Fallback>
                <p:oleObj name="Equation" r:id="rId6" imgW="121896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244975"/>
                        <a:ext cx="23002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1371600" y="37338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>
                <a:solidFill>
                  <a:srgbClr val="0000CC"/>
                </a:solidFill>
              </a:rPr>
              <a:t>Output</a:t>
            </a:r>
            <a:endParaRPr lang="en-GB" altLang="en-US" sz="2000" b="1">
              <a:solidFill>
                <a:srgbClr val="0000CC"/>
              </a:solidFill>
            </a:endParaRPr>
          </a:p>
        </p:txBody>
      </p:sp>
      <p:grpSp>
        <p:nvGrpSpPr>
          <p:cNvPr id="101388" name="Group 12"/>
          <p:cNvGrpSpPr>
            <a:grpSpLocks/>
          </p:cNvGrpSpPr>
          <p:nvPr/>
        </p:nvGrpSpPr>
        <p:grpSpPr bwMode="auto">
          <a:xfrm>
            <a:off x="4651375" y="2065338"/>
            <a:ext cx="4038600" cy="2362200"/>
            <a:chOff x="2863" y="2592"/>
            <a:chExt cx="2544" cy="1488"/>
          </a:xfrm>
        </p:grpSpPr>
        <p:sp>
          <p:nvSpPr>
            <p:cNvPr id="101389" name="Freeform 13"/>
            <p:cNvSpPr>
              <a:spLocks/>
            </p:cNvSpPr>
            <p:nvPr/>
          </p:nvSpPr>
          <p:spPr bwMode="auto">
            <a:xfrm>
              <a:off x="3948" y="2650"/>
              <a:ext cx="11" cy="1430"/>
            </a:xfrm>
            <a:custGeom>
              <a:avLst/>
              <a:gdLst>
                <a:gd name="T0" fmla="*/ 6 w 12"/>
                <a:gd name="T1" fmla="*/ 0 h 1596"/>
                <a:gd name="T2" fmla="*/ 0 w 12"/>
                <a:gd name="T3" fmla="*/ 0 h 1596"/>
                <a:gd name="T4" fmla="*/ 0 w 12"/>
                <a:gd name="T5" fmla="*/ 1596 h 1596"/>
                <a:gd name="T6" fmla="*/ 12 w 12"/>
                <a:gd name="T7" fmla="*/ 1596 h 1596"/>
                <a:gd name="T8" fmla="*/ 12 w 12"/>
                <a:gd name="T9" fmla="*/ 0 h 1596"/>
                <a:gd name="T10" fmla="*/ 6 w 12"/>
                <a:gd name="T11" fmla="*/ 0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96">
                  <a:moveTo>
                    <a:pt x="6" y="0"/>
                  </a:moveTo>
                  <a:lnTo>
                    <a:pt x="0" y="0"/>
                  </a:lnTo>
                  <a:lnTo>
                    <a:pt x="0" y="1596"/>
                  </a:lnTo>
                  <a:lnTo>
                    <a:pt x="12" y="1596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390" name="Group 14"/>
            <p:cNvGrpSpPr>
              <a:grpSpLocks/>
            </p:cNvGrpSpPr>
            <p:nvPr/>
          </p:nvGrpSpPr>
          <p:grpSpPr bwMode="auto">
            <a:xfrm>
              <a:off x="2863" y="2592"/>
              <a:ext cx="2544" cy="1246"/>
              <a:chOff x="2880" y="2592"/>
              <a:chExt cx="2544" cy="1246"/>
            </a:xfrm>
          </p:grpSpPr>
          <p:sp>
            <p:nvSpPr>
              <p:cNvPr id="101391" name="Freeform 15"/>
              <p:cNvSpPr>
                <a:spLocks/>
              </p:cNvSpPr>
              <p:nvPr/>
            </p:nvSpPr>
            <p:spPr bwMode="auto">
              <a:xfrm>
                <a:off x="3412" y="3403"/>
                <a:ext cx="15" cy="6"/>
              </a:xfrm>
              <a:custGeom>
                <a:avLst/>
                <a:gdLst>
                  <a:gd name="T0" fmla="*/ 16 w 16"/>
                  <a:gd name="T1" fmla="*/ 0 h 6"/>
                  <a:gd name="T2" fmla="*/ 8 w 16"/>
                  <a:gd name="T3" fmla="*/ 2 h 6"/>
                  <a:gd name="T4" fmla="*/ 0 w 16"/>
                  <a:gd name="T5" fmla="*/ 6 h 6"/>
                  <a:gd name="T6" fmla="*/ 16 w 1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6">
                    <a:moveTo>
                      <a:pt x="16" y="0"/>
                    </a:moveTo>
                    <a:lnTo>
                      <a:pt x="8" y="2"/>
                    </a:lnTo>
                    <a:lnTo>
                      <a:pt x="0" y="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2" name="Freeform 16"/>
              <p:cNvSpPr>
                <a:spLocks/>
              </p:cNvSpPr>
              <p:nvPr/>
            </p:nvSpPr>
            <p:spPr bwMode="auto">
              <a:xfrm>
                <a:off x="3412" y="3403"/>
                <a:ext cx="25" cy="32"/>
              </a:xfrm>
              <a:custGeom>
                <a:avLst/>
                <a:gdLst>
                  <a:gd name="T0" fmla="*/ 27 w 27"/>
                  <a:gd name="T1" fmla="*/ 29 h 35"/>
                  <a:gd name="T2" fmla="*/ 16 w 27"/>
                  <a:gd name="T3" fmla="*/ 0 h 35"/>
                  <a:gd name="T4" fmla="*/ 0 w 27"/>
                  <a:gd name="T5" fmla="*/ 6 h 35"/>
                  <a:gd name="T6" fmla="*/ 12 w 27"/>
                  <a:gd name="T7" fmla="*/ 35 h 35"/>
                  <a:gd name="T8" fmla="*/ 27 w 27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5">
                    <a:moveTo>
                      <a:pt x="27" y="29"/>
                    </a:moveTo>
                    <a:lnTo>
                      <a:pt x="16" y="0"/>
                    </a:lnTo>
                    <a:lnTo>
                      <a:pt x="0" y="6"/>
                    </a:lnTo>
                    <a:lnTo>
                      <a:pt x="12" y="35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3" name="Freeform 17"/>
              <p:cNvSpPr>
                <a:spLocks/>
              </p:cNvSpPr>
              <p:nvPr/>
            </p:nvSpPr>
            <p:spPr bwMode="auto">
              <a:xfrm>
                <a:off x="3423" y="3429"/>
                <a:ext cx="25" cy="33"/>
              </a:xfrm>
              <a:custGeom>
                <a:avLst/>
                <a:gdLst>
                  <a:gd name="T0" fmla="*/ 27 w 27"/>
                  <a:gd name="T1" fmla="*/ 31 h 36"/>
                  <a:gd name="T2" fmla="*/ 15 w 27"/>
                  <a:gd name="T3" fmla="*/ 0 h 36"/>
                  <a:gd name="T4" fmla="*/ 0 w 27"/>
                  <a:gd name="T5" fmla="*/ 6 h 36"/>
                  <a:gd name="T6" fmla="*/ 12 w 27"/>
                  <a:gd name="T7" fmla="*/ 36 h 36"/>
                  <a:gd name="T8" fmla="*/ 27 w 27"/>
                  <a:gd name="T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6">
                    <a:moveTo>
                      <a:pt x="27" y="31"/>
                    </a:moveTo>
                    <a:lnTo>
                      <a:pt x="15" y="0"/>
                    </a:lnTo>
                    <a:lnTo>
                      <a:pt x="0" y="6"/>
                    </a:lnTo>
                    <a:lnTo>
                      <a:pt x="12" y="36"/>
                    </a:lnTo>
                    <a:lnTo>
                      <a:pt x="2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4" name="Freeform 18"/>
              <p:cNvSpPr>
                <a:spLocks/>
              </p:cNvSpPr>
              <p:nvPr/>
            </p:nvSpPr>
            <p:spPr bwMode="auto">
              <a:xfrm>
                <a:off x="3435" y="3457"/>
                <a:ext cx="25" cy="32"/>
              </a:xfrm>
              <a:custGeom>
                <a:avLst/>
                <a:gdLst>
                  <a:gd name="T0" fmla="*/ 28 w 28"/>
                  <a:gd name="T1" fmla="*/ 28 h 36"/>
                  <a:gd name="T2" fmla="*/ 15 w 28"/>
                  <a:gd name="T3" fmla="*/ 0 h 36"/>
                  <a:gd name="T4" fmla="*/ 0 w 28"/>
                  <a:gd name="T5" fmla="*/ 5 h 36"/>
                  <a:gd name="T6" fmla="*/ 11 w 28"/>
                  <a:gd name="T7" fmla="*/ 36 h 36"/>
                  <a:gd name="T8" fmla="*/ 11 w 28"/>
                  <a:gd name="T9" fmla="*/ 34 h 36"/>
                  <a:gd name="T10" fmla="*/ 28 w 28"/>
                  <a:gd name="T11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6">
                    <a:moveTo>
                      <a:pt x="28" y="28"/>
                    </a:moveTo>
                    <a:lnTo>
                      <a:pt x="15" y="0"/>
                    </a:lnTo>
                    <a:lnTo>
                      <a:pt x="0" y="5"/>
                    </a:lnTo>
                    <a:lnTo>
                      <a:pt x="11" y="36"/>
                    </a:lnTo>
                    <a:lnTo>
                      <a:pt x="11" y="3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5" name="Freeform 19"/>
              <p:cNvSpPr>
                <a:spLocks/>
              </p:cNvSpPr>
              <p:nvPr/>
            </p:nvSpPr>
            <p:spPr bwMode="auto">
              <a:xfrm>
                <a:off x="3445" y="3482"/>
                <a:ext cx="25" cy="33"/>
              </a:xfrm>
              <a:custGeom>
                <a:avLst/>
                <a:gdLst>
                  <a:gd name="T0" fmla="*/ 27 w 27"/>
                  <a:gd name="T1" fmla="*/ 31 h 37"/>
                  <a:gd name="T2" fmla="*/ 17 w 27"/>
                  <a:gd name="T3" fmla="*/ 0 h 37"/>
                  <a:gd name="T4" fmla="*/ 0 w 27"/>
                  <a:gd name="T5" fmla="*/ 6 h 37"/>
                  <a:gd name="T6" fmla="*/ 10 w 27"/>
                  <a:gd name="T7" fmla="*/ 37 h 37"/>
                  <a:gd name="T8" fmla="*/ 12 w 27"/>
                  <a:gd name="T9" fmla="*/ 37 h 37"/>
                  <a:gd name="T10" fmla="*/ 10 w 27"/>
                  <a:gd name="T11" fmla="*/ 37 h 37"/>
                  <a:gd name="T12" fmla="*/ 12 w 27"/>
                  <a:gd name="T13" fmla="*/ 37 h 37"/>
                  <a:gd name="T14" fmla="*/ 27 w 27"/>
                  <a:gd name="T15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7">
                    <a:moveTo>
                      <a:pt x="27" y="31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10" y="37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12" y="37"/>
                    </a:lnTo>
                    <a:lnTo>
                      <a:pt x="2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6" name="Freeform 20"/>
              <p:cNvSpPr>
                <a:spLocks/>
              </p:cNvSpPr>
              <p:nvPr/>
            </p:nvSpPr>
            <p:spPr bwMode="auto">
              <a:xfrm>
                <a:off x="3456" y="3510"/>
                <a:ext cx="24" cy="31"/>
              </a:xfrm>
              <a:custGeom>
                <a:avLst/>
                <a:gdLst>
                  <a:gd name="T0" fmla="*/ 26 w 26"/>
                  <a:gd name="T1" fmla="*/ 27 h 35"/>
                  <a:gd name="T2" fmla="*/ 15 w 26"/>
                  <a:gd name="T3" fmla="*/ 0 h 35"/>
                  <a:gd name="T4" fmla="*/ 0 w 26"/>
                  <a:gd name="T5" fmla="*/ 6 h 35"/>
                  <a:gd name="T6" fmla="*/ 11 w 26"/>
                  <a:gd name="T7" fmla="*/ 35 h 35"/>
                  <a:gd name="T8" fmla="*/ 26 w 26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5">
                    <a:moveTo>
                      <a:pt x="26" y="27"/>
                    </a:moveTo>
                    <a:lnTo>
                      <a:pt x="15" y="0"/>
                    </a:lnTo>
                    <a:lnTo>
                      <a:pt x="0" y="6"/>
                    </a:lnTo>
                    <a:lnTo>
                      <a:pt x="11" y="35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7" name="Freeform 21"/>
              <p:cNvSpPr>
                <a:spLocks/>
              </p:cNvSpPr>
              <p:nvPr/>
            </p:nvSpPr>
            <p:spPr bwMode="auto">
              <a:xfrm>
                <a:off x="3466" y="3534"/>
                <a:ext cx="25" cy="31"/>
              </a:xfrm>
              <a:custGeom>
                <a:avLst/>
                <a:gdLst>
                  <a:gd name="T0" fmla="*/ 27 w 27"/>
                  <a:gd name="T1" fmla="*/ 29 h 34"/>
                  <a:gd name="T2" fmla="*/ 15 w 27"/>
                  <a:gd name="T3" fmla="*/ 0 h 34"/>
                  <a:gd name="T4" fmla="*/ 0 w 27"/>
                  <a:gd name="T5" fmla="*/ 8 h 34"/>
                  <a:gd name="T6" fmla="*/ 12 w 27"/>
                  <a:gd name="T7" fmla="*/ 34 h 34"/>
                  <a:gd name="T8" fmla="*/ 27 w 27"/>
                  <a:gd name="T9" fmla="*/ 2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4">
                    <a:moveTo>
                      <a:pt x="27" y="29"/>
                    </a:moveTo>
                    <a:lnTo>
                      <a:pt x="15" y="0"/>
                    </a:lnTo>
                    <a:lnTo>
                      <a:pt x="0" y="8"/>
                    </a:lnTo>
                    <a:lnTo>
                      <a:pt x="12" y="34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8" name="Freeform 22"/>
              <p:cNvSpPr>
                <a:spLocks/>
              </p:cNvSpPr>
              <p:nvPr/>
            </p:nvSpPr>
            <p:spPr bwMode="auto">
              <a:xfrm>
                <a:off x="3477" y="3560"/>
                <a:ext cx="24" cy="31"/>
              </a:xfrm>
              <a:custGeom>
                <a:avLst/>
                <a:gdLst>
                  <a:gd name="T0" fmla="*/ 26 w 26"/>
                  <a:gd name="T1" fmla="*/ 27 h 34"/>
                  <a:gd name="T2" fmla="*/ 15 w 26"/>
                  <a:gd name="T3" fmla="*/ 0 h 34"/>
                  <a:gd name="T4" fmla="*/ 0 w 26"/>
                  <a:gd name="T5" fmla="*/ 5 h 34"/>
                  <a:gd name="T6" fmla="*/ 11 w 26"/>
                  <a:gd name="T7" fmla="*/ 34 h 34"/>
                  <a:gd name="T8" fmla="*/ 26 w 26"/>
                  <a:gd name="T9" fmla="*/ 2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4">
                    <a:moveTo>
                      <a:pt x="26" y="27"/>
                    </a:moveTo>
                    <a:lnTo>
                      <a:pt x="15" y="0"/>
                    </a:lnTo>
                    <a:lnTo>
                      <a:pt x="0" y="5"/>
                    </a:lnTo>
                    <a:lnTo>
                      <a:pt x="11" y="34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9" name="Freeform 23"/>
              <p:cNvSpPr>
                <a:spLocks/>
              </p:cNvSpPr>
              <p:nvPr/>
            </p:nvSpPr>
            <p:spPr bwMode="auto">
              <a:xfrm>
                <a:off x="3487" y="3584"/>
                <a:ext cx="25" cy="31"/>
              </a:xfrm>
              <a:custGeom>
                <a:avLst/>
                <a:gdLst>
                  <a:gd name="T0" fmla="*/ 27 w 27"/>
                  <a:gd name="T1" fmla="*/ 28 h 34"/>
                  <a:gd name="T2" fmla="*/ 15 w 27"/>
                  <a:gd name="T3" fmla="*/ 0 h 34"/>
                  <a:gd name="T4" fmla="*/ 0 w 27"/>
                  <a:gd name="T5" fmla="*/ 7 h 34"/>
                  <a:gd name="T6" fmla="*/ 12 w 27"/>
                  <a:gd name="T7" fmla="*/ 34 h 34"/>
                  <a:gd name="T8" fmla="*/ 27 w 27"/>
                  <a:gd name="T9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4">
                    <a:moveTo>
                      <a:pt x="27" y="28"/>
                    </a:moveTo>
                    <a:lnTo>
                      <a:pt x="15" y="0"/>
                    </a:lnTo>
                    <a:lnTo>
                      <a:pt x="0" y="7"/>
                    </a:lnTo>
                    <a:lnTo>
                      <a:pt x="12" y="34"/>
                    </a:lnTo>
                    <a:lnTo>
                      <a:pt x="27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0" name="Freeform 24"/>
              <p:cNvSpPr>
                <a:spLocks/>
              </p:cNvSpPr>
              <p:nvPr/>
            </p:nvSpPr>
            <p:spPr bwMode="auto">
              <a:xfrm>
                <a:off x="3498" y="3610"/>
                <a:ext cx="26" cy="29"/>
              </a:xfrm>
              <a:custGeom>
                <a:avLst/>
                <a:gdLst>
                  <a:gd name="T0" fmla="*/ 28 w 28"/>
                  <a:gd name="T1" fmla="*/ 25 h 33"/>
                  <a:gd name="T2" fmla="*/ 15 w 28"/>
                  <a:gd name="T3" fmla="*/ 0 h 33"/>
                  <a:gd name="T4" fmla="*/ 0 w 28"/>
                  <a:gd name="T5" fmla="*/ 6 h 33"/>
                  <a:gd name="T6" fmla="*/ 11 w 28"/>
                  <a:gd name="T7" fmla="*/ 33 h 33"/>
                  <a:gd name="T8" fmla="*/ 28 w 28"/>
                  <a:gd name="T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28" y="25"/>
                    </a:moveTo>
                    <a:lnTo>
                      <a:pt x="15" y="0"/>
                    </a:lnTo>
                    <a:lnTo>
                      <a:pt x="0" y="6"/>
                    </a:lnTo>
                    <a:lnTo>
                      <a:pt x="11" y="33"/>
                    </a:lnTo>
                    <a:lnTo>
                      <a:pt x="28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1" name="Freeform 25"/>
              <p:cNvSpPr>
                <a:spLocks/>
              </p:cNvSpPr>
              <p:nvPr/>
            </p:nvSpPr>
            <p:spPr bwMode="auto">
              <a:xfrm>
                <a:off x="3509" y="3632"/>
                <a:ext cx="27" cy="29"/>
              </a:xfrm>
              <a:custGeom>
                <a:avLst/>
                <a:gdLst>
                  <a:gd name="T0" fmla="*/ 29 w 29"/>
                  <a:gd name="T1" fmla="*/ 25 h 33"/>
                  <a:gd name="T2" fmla="*/ 17 w 29"/>
                  <a:gd name="T3" fmla="*/ 0 h 33"/>
                  <a:gd name="T4" fmla="*/ 0 w 29"/>
                  <a:gd name="T5" fmla="*/ 8 h 33"/>
                  <a:gd name="T6" fmla="*/ 14 w 29"/>
                  <a:gd name="T7" fmla="*/ 33 h 33"/>
                  <a:gd name="T8" fmla="*/ 29 w 29"/>
                  <a:gd name="T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3">
                    <a:moveTo>
                      <a:pt x="29" y="25"/>
                    </a:moveTo>
                    <a:lnTo>
                      <a:pt x="17" y="0"/>
                    </a:lnTo>
                    <a:lnTo>
                      <a:pt x="0" y="8"/>
                    </a:lnTo>
                    <a:lnTo>
                      <a:pt x="14" y="33"/>
                    </a:lnTo>
                    <a:lnTo>
                      <a:pt x="29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2" name="Freeform 26"/>
              <p:cNvSpPr>
                <a:spLocks/>
              </p:cNvSpPr>
              <p:nvPr/>
            </p:nvSpPr>
            <p:spPr bwMode="auto">
              <a:xfrm>
                <a:off x="3522" y="3654"/>
                <a:ext cx="24" cy="28"/>
              </a:xfrm>
              <a:custGeom>
                <a:avLst/>
                <a:gdLst>
                  <a:gd name="T0" fmla="*/ 26 w 26"/>
                  <a:gd name="T1" fmla="*/ 23 h 31"/>
                  <a:gd name="T2" fmla="*/ 15 w 26"/>
                  <a:gd name="T3" fmla="*/ 0 h 31"/>
                  <a:gd name="T4" fmla="*/ 0 w 26"/>
                  <a:gd name="T5" fmla="*/ 8 h 31"/>
                  <a:gd name="T6" fmla="*/ 11 w 26"/>
                  <a:gd name="T7" fmla="*/ 31 h 31"/>
                  <a:gd name="T8" fmla="*/ 26 w 26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26" y="23"/>
                    </a:moveTo>
                    <a:lnTo>
                      <a:pt x="15" y="0"/>
                    </a:lnTo>
                    <a:lnTo>
                      <a:pt x="0" y="8"/>
                    </a:lnTo>
                    <a:lnTo>
                      <a:pt x="11" y="31"/>
                    </a:lnTo>
                    <a:lnTo>
                      <a:pt x="26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3" name="Freeform 27"/>
              <p:cNvSpPr>
                <a:spLocks/>
              </p:cNvSpPr>
              <p:nvPr/>
            </p:nvSpPr>
            <p:spPr bwMode="auto">
              <a:xfrm>
                <a:off x="3532" y="3675"/>
                <a:ext cx="25" cy="28"/>
              </a:xfrm>
              <a:custGeom>
                <a:avLst/>
                <a:gdLst>
                  <a:gd name="T0" fmla="*/ 27 w 27"/>
                  <a:gd name="T1" fmla="*/ 23 h 31"/>
                  <a:gd name="T2" fmla="*/ 27 w 27"/>
                  <a:gd name="T3" fmla="*/ 21 h 31"/>
                  <a:gd name="T4" fmla="*/ 15 w 27"/>
                  <a:gd name="T5" fmla="*/ 0 h 31"/>
                  <a:gd name="T6" fmla="*/ 0 w 27"/>
                  <a:gd name="T7" fmla="*/ 8 h 31"/>
                  <a:gd name="T8" fmla="*/ 12 w 27"/>
                  <a:gd name="T9" fmla="*/ 31 h 31"/>
                  <a:gd name="T10" fmla="*/ 12 w 27"/>
                  <a:gd name="T11" fmla="*/ 29 h 31"/>
                  <a:gd name="T12" fmla="*/ 27 w 27"/>
                  <a:gd name="T13" fmla="*/ 23 h 31"/>
                  <a:gd name="T14" fmla="*/ 27 w 27"/>
                  <a:gd name="T15" fmla="*/ 21 h 31"/>
                  <a:gd name="T16" fmla="*/ 27 w 27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1">
                    <a:moveTo>
                      <a:pt x="27" y="23"/>
                    </a:moveTo>
                    <a:lnTo>
                      <a:pt x="27" y="21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4" name="Freeform 28"/>
              <p:cNvSpPr>
                <a:spLocks/>
              </p:cNvSpPr>
              <p:nvPr/>
            </p:nvSpPr>
            <p:spPr bwMode="auto">
              <a:xfrm>
                <a:off x="3543" y="3696"/>
                <a:ext cx="23" cy="26"/>
              </a:xfrm>
              <a:custGeom>
                <a:avLst/>
                <a:gdLst>
                  <a:gd name="T0" fmla="*/ 25 w 25"/>
                  <a:gd name="T1" fmla="*/ 21 h 29"/>
                  <a:gd name="T2" fmla="*/ 15 w 25"/>
                  <a:gd name="T3" fmla="*/ 0 h 29"/>
                  <a:gd name="T4" fmla="*/ 0 w 25"/>
                  <a:gd name="T5" fmla="*/ 6 h 29"/>
                  <a:gd name="T6" fmla="*/ 9 w 25"/>
                  <a:gd name="T7" fmla="*/ 29 h 29"/>
                  <a:gd name="T8" fmla="*/ 25 w 25"/>
                  <a:gd name="T9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5" y="21"/>
                    </a:moveTo>
                    <a:lnTo>
                      <a:pt x="15" y="0"/>
                    </a:lnTo>
                    <a:lnTo>
                      <a:pt x="0" y="6"/>
                    </a:lnTo>
                    <a:lnTo>
                      <a:pt x="9" y="29"/>
                    </a:lnTo>
                    <a:lnTo>
                      <a:pt x="25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5" name="Freeform 29"/>
              <p:cNvSpPr>
                <a:spLocks/>
              </p:cNvSpPr>
              <p:nvPr/>
            </p:nvSpPr>
            <p:spPr bwMode="auto">
              <a:xfrm>
                <a:off x="3551" y="3714"/>
                <a:ext cx="25" cy="26"/>
              </a:xfrm>
              <a:custGeom>
                <a:avLst/>
                <a:gdLst>
                  <a:gd name="T0" fmla="*/ 27 w 27"/>
                  <a:gd name="T1" fmla="*/ 19 h 29"/>
                  <a:gd name="T2" fmla="*/ 16 w 27"/>
                  <a:gd name="T3" fmla="*/ 0 h 29"/>
                  <a:gd name="T4" fmla="*/ 0 w 27"/>
                  <a:gd name="T5" fmla="*/ 8 h 29"/>
                  <a:gd name="T6" fmla="*/ 14 w 27"/>
                  <a:gd name="T7" fmla="*/ 27 h 29"/>
                  <a:gd name="T8" fmla="*/ 14 w 27"/>
                  <a:gd name="T9" fmla="*/ 29 h 29"/>
                  <a:gd name="T10" fmla="*/ 14 w 27"/>
                  <a:gd name="T11" fmla="*/ 27 h 29"/>
                  <a:gd name="T12" fmla="*/ 14 w 27"/>
                  <a:gd name="T13" fmla="*/ 29 h 29"/>
                  <a:gd name="T14" fmla="*/ 27 w 27"/>
                  <a:gd name="T15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7" y="19"/>
                    </a:moveTo>
                    <a:lnTo>
                      <a:pt x="16" y="0"/>
                    </a:lnTo>
                    <a:lnTo>
                      <a:pt x="0" y="8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2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6" name="Freeform 30"/>
              <p:cNvSpPr>
                <a:spLocks/>
              </p:cNvSpPr>
              <p:nvPr/>
            </p:nvSpPr>
            <p:spPr bwMode="auto">
              <a:xfrm>
                <a:off x="3564" y="3731"/>
                <a:ext cx="24" cy="25"/>
              </a:xfrm>
              <a:custGeom>
                <a:avLst/>
                <a:gdLst>
                  <a:gd name="T0" fmla="*/ 25 w 25"/>
                  <a:gd name="T1" fmla="*/ 18 h 27"/>
                  <a:gd name="T2" fmla="*/ 13 w 25"/>
                  <a:gd name="T3" fmla="*/ 0 h 27"/>
                  <a:gd name="T4" fmla="*/ 0 w 25"/>
                  <a:gd name="T5" fmla="*/ 10 h 27"/>
                  <a:gd name="T6" fmla="*/ 11 w 25"/>
                  <a:gd name="T7" fmla="*/ 27 h 27"/>
                  <a:gd name="T8" fmla="*/ 25 w 25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7">
                    <a:moveTo>
                      <a:pt x="25" y="18"/>
                    </a:moveTo>
                    <a:lnTo>
                      <a:pt x="13" y="0"/>
                    </a:lnTo>
                    <a:lnTo>
                      <a:pt x="0" y="10"/>
                    </a:lnTo>
                    <a:lnTo>
                      <a:pt x="11" y="27"/>
                    </a:lnTo>
                    <a:lnTo>
                      <a:pt x="2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7" name="Freeform 31"/>
              <p:cNvSpPr>
                <a:spLocks/>
              </p:cNvSpPr>
              <p:nvPr/>
            </p:nvSpPr>
            <p:spPr bwMode="auto">
              <a:xfrm>
                <a:off x="3090" y="3379"/>
                <a:ext cx="319" cy="23"/>
              </a:xfrm>
              <a:custGeom>
                <a:avLst/>
                <a:gdLst>
                  <a:gd name="T0" fmla="*/ 344 w 344"/>
                  <a:gd name="T1" fmla="*/ 14 h 25"/>
                  <a:gd name="T2" fmla="*/ 344 w 344"/>
                  <a:gd name="T3" fmla="*/ 2 h 25"/>
                  <a:gd name="T4" fmla="*/ 0 w 344"/>
                  <a:gd name="T5" fmla="*/ 0 h 25"/>
                  <a:gd name="T6" fmla="*/ 0 w 344"/>
                  <a:gd name="T7" fmla="*/ 23 h 25"/>
                  <a:gd name="T8" fmla="*/ 344 w 344"/>
                  <a:gd name="T9" fmla="*/ 25 h 25"/>
                  <a:gd name="T10" fmla="*/ 344 w 344"/>
                  <a:gd name="T11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4" h="25">
                    <a:moveTo>
                      <a:pt x="344" y="14"/>
                    </a:moveTo>
                    <a:lnTo>
                      <a:pt x="344" y="2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344" y="25"/>
                    </a:lnTo>
                    <a:lnTo>
                      <a:pt x="34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8" name="Freeform 32"/>
              <p:cNvSpPr>
                <a:spLocks/>
              </p:cNvSpPr>
              <p:nvPr/>
            </p:nvSpPr>
            <p:spPr bwMode="auto">
              <a:xfrm>
                <a:off x="4475" y="3379"/>
                <a:ext cx="395" cy="23"/>
              </a:xfrm>
              <a:custGeom>
                <a:avLst/>
                <a:gdLst>
                  <a:gd name="T0" fmla="*/ 426 w 426"/>
                  <a:gd name="T1" fmla="*/ 12 h 25"/>
                  <a:gd name="T2" fmla="*/ 426 w 426"/>
                  <a:gd name="T3" fmla="*/ 0 h 25"/>
                  <a:gd name="T4" fmla="*/ 0 w 426"/>
                  <a:gd name="T5" fmla="*/ 2 h 25"/>
                  <a:gd name="T6" fmla="*/ 0 w 426"/>
                  <a:gd name="T7" fmla="*/ 25 h 25"/>
                  <a:gd name="T8" fmla="*/ 426 w 426"/>
                  <a:gd name="T9" fmla="*/ 23 h 25"/>
                  <a:gd name="T10" fmla="*/ 426 w 426"/>
                  <a:gd name="T11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6" h="25">
                    <a:moveTo>
                      <a:pt x="426" y="12"/>
                    </a:moveTo>
                    <a:lnTo>
                      <a:pt x="426" y="0"/>
                    </a:lnTo>
                    <a:lnTo>
                      <a:pt x="0" y="2"/>
                    </a:lnTo>
                    <a:lnTo>
                      <a:pt x="0" y="25"/>
                    </a:lnTo>
                    <a:lnTo>
                      <a:pt x="426" y="23"/>
                    </a:lnTo>
                    <a:lnTo>
                      <a:pt x="426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9" name="Freeform 33"/>
              <p:cNvSpPr>
                <a:spLocks/>
              </p:cNvSpPr>
              <p:nvPr/>
            </p:nvSpPr>
            <p:spPr bwMode="auto">
              <a:xfrm>
                <a:off x="3938" y="2616"/>
                <a:ext cx="64" cy="74"/>
              </a:xfrm>
              <a:custGeom>
                <a:avLst/>
                <a:gdLst>
                  <a:gd name="T0" fmla="*/ 34 w 69"/>
                  <a:gd name="T1" fmla="*/ 0 h 83"/>
                  <a:gd name="T2" fmla="*/ 0 w 69"/>
                  <a:gd name="T3" fmla="*/ 83 h 83"/>
                  <a:gd name="T4" fmla="*/ 3 w 69"/>
                  <a:gd name="T5" fmla="*/ 81 h 83"/>
                  <a:gd name="T6" fmla="*/ 5 w 69"/>
                  <a:gd name="T7" fmla="*/ 79 h 83"/>
                  <a:gd name="T8" fmla="*/ 7 w 69"/>
                  <a:gd name="T9" fmla="*/ 79 h 83"/>
                  <a:gd name="T10" fmla="*/ 9 w 69"/>
                  <a:gd name="T11" fmla="*/ 79 h 83"/>
                  <a:gd name="T12" fmla="*/ 11 w 69"/>
                  <a:gd name="T13" fmla="*/ 77 h 83"/>
                  <a:gd name="T14" fmla="*/ 13 w 69"/>
                  <a:gd name="T15" fmla="*/ 77 h 83"/>
                  <a:gd name="T16" fmla="*/ 15 w 69"/>
                  <a:gd name="T17" fmla="*/ 75 h 83"/>
                  <a:gd name="T18" fmla="*/ 17 w 69"/>
                  <a:gd name="T19" fmla="*/ 75 h 83"/>
                  <a:gd name="T20" fmla="*/ 21 w 69"/>
                  <a:gd name="T21" fmla="*/ 75 h 83"/>
                  <a:gd name="T22" fmla="*/ 23 w 69"/>
                  <a:gd name="T23" fmla="*/ 75 h 83"/>
                  <a:gd name="T24" fmla="*/ 24 w 69"/>
                  <a:gd name="T25" fmla="*/ 73 h 83"/>
                  <a:gd name="T26" fmla="*/ 26 w 69"/>
                  <a:gd name="T27" fmla="*/ 73 h 83"/>
                  <a:gd name="T28" fmla="*/ 28 w 69"/>
                  <a:gd name="T29" fmla="*/ 73 h 83"/>
                  <a:gd name="T30" fmla="*/ 30 w 69"/>
                  <a:gd name="T31" fmla="*/ 73 h 83"/>
                  <a:gd name="T32" fmla="*/ 32 w 69"/>
                  <a:gd name="T33" fmla="*/ 73 h 83"/>
                  <a:gd name="T34" fmla="*/ 34 w 69"/>
                  <a:gd name="T35" fmla="*/ 73 h 83"/>
                  <a:gd name="T36" fmla="*/ 38 w 69"/>
                  <a:gd name="T37" fmla="*/ 73 h 83"/>
                  <a:gd name="T38" fmla="*/ 40 w 69"/>
                  <a:gd name="T39" fmla="*/ 73 h 83"/>
                  <a:gd name="T40" fmla="*/ 42 w 69"/>
                  <a:gd name="T41" fmla="*/ 73 h 83"/>
                  <a:gd name="T42" fmla="*/ 44 w 69"/>
                  <a:gd name="T43" fmla="*/ 73 h 83"/>
                  <a:gd name="T44" fmla="*/ 46 w 69"/>
                  <a:gd name="T45" fmla="*/ 73 h 83"/>
                  <a:gd name="T46" fmla="*/ 48 w 69"/>
                  <a:gd name="T47" fmla="*/ 75 h 83"/>
                  <a:gd name="T48" fmla="*/ 49 w 69"/>
                  <a:gd name="T49" fmla="*/ 75 h 83"/>
                  <a:gd name="T50" fmla="*/ 51 w 69"/>
                  <a:gd name="T51" fmla="*/ 75 h 83"/>
                  <a:gd name="T52" fmla="*/ 55 w 69"/>
                  <a:gd name="T53" fmla="*/ 75 h 83"/>
                  <a:gd name="T54" fmla="*/ 57 w 69"/>
                  <a:gd name="T55" fmla="*/ 77 h 83"/>
                  <a:gd name="T56" fmla="*/ 59 w 69"/>
                  <a:gd name="T57" fmla="*/ 77 h 83"/>
                  <a:gd name="T58" fmla="*/ 61 w 69"/>
                  <a:gd name="T59" fmla="*/ 79 h 83"/>
                  <a:gd name="T60" fmla="*/ 63 w 69"/>
                  <a:gd name="T61" fmla="*/ 79 h 83"/>
                  <a:gd name="T62" fmla="*/ 65 w 69"/>
                  <a:gd name="T63" fmla="*/ 79 h 83"/>
                  <a:gd name="T64" fmla="*/ 67 w 69"/>
                  <a:gd name="T65" fmla="*/ 81 h 83"/>
                  <a:gd name="T66" fmla="*/ 69 w 69"/>
                  <a:gd name="T67" fmla="*/ 83 h 83"/>
                  <a:gd name="T68" fmla="*/ 34 w 69"/>
                  <a:gd name="T6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83">
                    <a:moveTo>
                      <a:pt x="34" y="0"/>
                    </a:moveTo>
                    <a:lnTo>
                      <a:pt x="0" y="83"/>
                    </a:lnTo>
                    <a:lnTo>
                      <a:pt x="3" y="81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5" y="75"/>
                    </a:lnTo>
                    <a:lnTo>
                      <a:pt x="17" y="75"/>
                    </a:lnTo>
                    <a:lnTo>
                      <a:pt x="21" y="75"/>
                    </a:lnTo>
                    <a:lnTo>
                      <a:pt x="23" y="75"/>
                    </a:lnTo>
                    <a:lnTo>
                      <a:pt x="24" y="73"/>
                    </a:lnTo>
                    <a:lnTo>
                      <a:pt x="26" y="73"/>
                    </a:lnTo>
                    <a:lnTo>
                      <a:pt x="28" y="73"/>
                    </a:lnTo>
                    <a:lnTo>
                      <a:pt x="30" y="73"/>
                    </a:lnTo>
                    <a:lnTo>
                      <a:pt x="32" y="73"/>
                    </a:lnTo>
                    <a:lnTo>
                      <a:pt x="34" y="73"/>
                    </a:lnTo>
                    <a:lnTo>
                      <a:pt x="38" y="73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4" y="73"/>
                    </a:lnTo>
                    <a:lnTo>
                      <a:pt x="46" y="73"/>
                    </a:lnTo>
                    <a:lnTo>
                      <a:pt x="48" y="75"/>
                    </a:lnTo>
                    <a:lnTo>
                      <a:pt x="49" y="75"/>
                    </a:lnTo>
                    <a:lnTo>
                      <a:pt x="51" y="75"/>
                    </a:lnTo>
                    <a:lnTo>
                      <a:pt x="55" y="75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61" y="79"/>
                    </a:lnTo>
                    <a:lnTo>
                      <a:pt x="63" y="79"/>
                    </a:lnTo>
                    <a:lnTo>
                      <a:pt x="65" y="79"/>
                    </a:lnTo>
                    <a:lnTo>
                      <a:pt x="67" y="81"/>
                    </a:lnTo>
                    <a:lnTo>
                      <a:pt x="69" y="8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0" name="Freeform 34"/>
              <p:cNvSpPr>
                <a:spLocks/>
              </p:cNvSpPr>
              <p:nvPr/>
            </p:nvSpPr>
            <p:spPr bwMode="auto">
              <a:xfrm>
                <a:off x="3575" y="3748"/>
                <a:ext cx="23" cy="24"/>
              </a:xfrm>
              <a:custGeom>
                <a:avLst/>
                <a:gdLst>
                  <a:gd name="T0" fmla="*/ 25 w 25"/>
                  <a:gd name="T1" fmla="*/ 15 h 27"/>
                  <a:gd name="T2" fmla="*/ 14 w 25"/>
                  <a:gd name="T3" fmla="*/ 0 h 27"/>
                  <a:gd name="T4" fmla="*/ 0 w 25"/>
                  <a:gd name="T5" fmla="*/ 9 h 27"/>
                  <a:gd name="T6" fmla="*/ 12 w 25"/>
                  <a:gd name="T7" fmla="*/ 27 h 27"/>
                  <a:gd name="T8" fmla="*/ 25 w 25"/>
                  <a:gd name="T9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7">
                    <a:moveTo>
                      <a:pt x="25" y="15"/>
                    </a:moveTo>
                    <a:lnTo>
                      <a:pt x="14" y="0"/>
                    </a:lnTo>
                    <a:lnTo>
                      <a:pt x="0" y="9"/>
                    </a:lnTo>
                    <a:lnTo>
                      <a:pt x="12" y="27"/>
                    </a:lnTo>
                    <a:lnTo>
                      <a:pt x="2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1" name="Freeform 35"/>
              <p:cNvSpPr>
                <a:spLocks/>
              </p:cNvSpPr>
              <p:nvPr/>
            </p:nvSpPr>
            <p:spPr bwMode="auto">
              <a:xfrm>
                <a:off x="3586" y="3761"/>
                <a:ext cx="24" cy="24"/>
              </a:xfrm>
              <a:custGeom>
                <a:avLst/>
                <a:gdLst>
                  <a:gd name="T0" fmla="*/ 25 w 26"/>
                  <a:gd name="T1" fmla="*/ 15 h 27"/>
                  <a:gd name="T2" fmla="*/ 26 w 26"/>
                  <a:gd name="T3" fmla="*/ 15 h 27"/>
                  <a:gd name="T4" fmla="*/ 13 w 26"/>
                  <a:gd name="T5" fmla="*/ 0 h 27"/>
                  <a:gd name="T6" fmla="*/ 0 w 26"/>
                  <a:gd name="T7" fmla="*/ 12 h 27"/>
                  <a:gd name="T8" fmla="*/ 11 w 26"/>
                  <a:gd name="T9" fmla="*/ 27 h 27"/>
                  <a:gd name="T10" fmla="*/ 13 w 26"/>
                  <a:gd name="T11" fmla="*/ 27 h 27"/>
                  <a:gd name="T12" fmla="*/ 11 w 26"/>
                  <a:gd name="T13" fmla="*/ 27 h 27"/>
                  <a:gd name="T14" fmla="*/ 13 w 26"/>
                  <a:gd name="T15" fmla="*/ 27 h 27"/>
                  <a:gd name="T16" fmla="*/ 25 w 26"/>
                  <a:gd name="T17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lnTo>
                      <a:pt x="26" y="15"/>
                    </a:lnTo>
                    <a:lnTo>
                      <a:pt x="13" y="0"/>
                    </a:lnTo>
                    <a:lnTo>
                      <a:pt x="0" y="12"/>
                    </a:lnTo>
                    <a:lnTo>
                      <a:pt x="11" y="27"/>
                    </a:lnTo>
                    <a:lnTo>
                      <a:pt x="13" y="27"/>
                    </a:lnTo>
                    <a:lnTo>
                      <a:pt x="11" y="27"/>
                    </a:lnTo>
                    <a:lnTo>
                      <a:pt x="13" y="27"/>
                    </a:lnTo>
                    <a:lnTo>
                      <a:pt x="2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2" name="Freeform 36"/>
              <p:cNvSpPr>
                <a:spLocks/>
              </p:cNvSpPr>
              <p:nvPr/>
            </p:nvSpPr>
            <p:spPr bwMode="auto">
              <a:xfrm>
                <a:off x="3598" y="3774"/>
                <a:ext cx="21" cy="23"/>
              </a:xfrm>
              <a:custGeom>
                <a:avLst/>
                <a:gdLst>
                  <a:gd name="T0" fmla="*/ 23 w 23"/>
                  <a:gd name="T1" fmla="*/ 12 h 25"/>
                  <a:gd name="T2" fmla="*/ 12 w 23"/>
                  <a:gd name="T3" fmla="*/ 0 h 25"/>
                  <a:gd name="T4" fmla="*/ 0 w 23"/>
                  <a:gd name="T5" fmla="*/ 12 h 25"/>
                  <a:gd name="T6" fmla="*/ 12 w 23"/>
                  <a:gd name="T7" fmla="*/ 25 h 25"/>
                  <a:gd name="T8" fmla="*/ 23 w 23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5">
                    <a:moveTo>
                      <a:pt x="23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25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3" name="Freeform 37"/>
              <p:cNvSpPr>
                <a:spLocks/>
              </p:cNvSpPr>
              <p:nvPr/>
            </p:nvSpPr>
            <p:spPr bwMode="auto">
              <a:xfrm>
                <a:off x="3609" y="3785"/>
                <a:ext cx="21" cy="23"/>
              </a:xfrm>
              <a:custGeom>
                <a:avLst/>
                <a:gdLst>
                  <a:gd name="T0" fmla="*/ 23 w 23"/>
                  <a:gd name="T1" fmla="*/ 11 h 25"/>
                  <a:gd name="T2" fmla="*/ 11 w 23"/>
                  <a:gd name="T3" fmla="*/ 0 h 25"/>
                  <a:gd name="T4" fmla="*/ 0 w 23"/>
                  <a:gd name="T5" fmla="*/ 13 h 25"/>
                  <a:gd name="T6" fmla="*/ 11 w 23"/>
                  <a:gd name="T7" fmla="*/ 25 h 25"/>
                  <a:gd name="T8" fmla="*/ 23 w 23"/>
                  <a:gd name="T9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5">
                    <a:moveTo>
                      <a:pt x="23" y="11"/>
                    </a:moveTo>
                    <a:lnTo>
                      <a:pt x="11" y="0"/>
                    </a:lnTo>
                    <a:lnTo>
                      <a:pt x="0" y="13"/>
                    </a:lnTo>
                    <a:lnTo>
                      <a:pt x="11" y="25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4" name="Freeform 38"/>
              <p:cNvSpPr>
                <a:spLocks/>
              </p:cNvSpPr>
              <p:nvPr/>
            </p:nvSpPr>
            <p:spPr bwMode="auto">
              <a:xfrm>
                <a:off x="3619" y="3795"/>
                <a:ext cx="21" cy="22"/>
              </a:xfrm>
              <a:custGeom>
                <a:avLst/>
                <a:gdLst>
                  <a:gd name="T0" fmla="*/ 23 w 23"/>
                  <a:gd name="T1" fmla="*/ 10 h 25"/>
                  <a:gd name="T2" fmla="*/ 12 w 23"/>
                  <a:gd name="T3" fmla="*/ 0 h 25"/>
                  <a:gd name="T4" fmla="*/ 0 w 23"/>
                  <a:gd name="T5" fmla="*/ 14 h 25"/>
                  <a:gd name="T6" fmla="*/ 14 w 23"/>
                  <a:gd name="T7" fmla="*/ 23 h 25"/>
                  <a:gd name="T8" fmla="*/ 14 w 23"/>
                  <a:gd name="T9" fmla="*/ 25 h 25"/>
                  <a:gd name="T10" fmla="*/ 14 w 23"/>
                  <a:gd name="T11" fmla="*/ 23 h 25"/>
                  <a:gd name="T12" fmla="*/ 14 w 23"/>
                  <a:gd name="T13" fmla="*/ 25 h 25"/>
                  <a:gd name="T14" fmla="*/ 23 w 23"/>
                  <a:gd name="T1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5">
                    <a:moveTo>
                      <a:pt x="23" y="10"/>
                    </a:moveTo>
                    <a:lnTo>
                      <a:pt x="12" y="0"/>
                    </a:lnTo>
                    <a:lnTo>
                      <a:pt x="0" y="14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2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5" name="Freeform 39"/>
              <p:cNvSpPr>
                <a:spLocks/>
              </p:cNvSpPr>
              <p:nvPr/>
            </p:nvSpPr>
            <p:spPr bwMode="auto">
              <a:xfrm>
                <a:off x="3632" y="3804"/>
                <a:ext cx="19" cy="21"/>
              </a:xfrm>
              <a:custGeom>
                <a:avLst/>
                <a:gdLst>
                  <a:gd name="T0" fmla="*/ 21 w 21"/>
                  <a:gd name="T1" fmla="*/ 8 h 23"/>
                  <a:gd name="T2" fmla="*/ 9 w 21"/>
                  <a:gd name="T3" fmla="*/ 0 h 23"/>
                  <a:gd name="T4" fmla="*/ 0 w 21"/>
                  <a:gd name="T5" fmla="*/ 15 h 23"/>
                  <a:gd name="T6" fmla="*/ 11 w 21"/>
                  <a:gd name="T7" fmla="*/ 23 h 23"/>
                  <a:gd name="T8" fmla="*/ 13 w 21"/>
                  <a:gd name="T9" fmla="*/ 23 h 23"/>
                  <a:gd name="T10" fmla="*/ 11 w 21"/>
                  <a:gd name="T11" fmla="*/ 23 h 23"/>
                  <a:gd name="T12" fmla="*/ 13 w 21"/>
                  <a:gd name="T13" fmla="*/ 23 h 23"/>
                  <a:gd name="T14" fmla="*/ 21 w 21"/>
                  <a:gd name="T15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3">
                    <a:moveTo>
                      <a:pt x="21" y="8"/>
                    </a:moveTo>
                    <a:lnTo>
                      <a:pt x="9" y="0"/>
                    </a:lnTo>
                    <a:lnTo>
                      <a:pt x="0" y="15"/>
                    </a:lnTo>
                    <a:lnTo>
                      <a:pt x="11" y="23"/>
                    </a:lnTo>
                    <a:lnTo>
                      <a:pt x="13" y="23"/>
                    </a:lnTo>
                    <a:lnTo>
                      <a:pt x="11" y="23"/>
                    </a:lnTo>
                    <a:lnTo>
                      <a:pt x="13" y="23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6" name="Freeform 40"/>
              <p:cNvSpPr>
                <a:spLocks/>
              </p:cNvSpPr>
              <p:nvPr/>
            </p:nvSpPr>
            <p:spPr bwMode="auto">
              <a:xfrm>
                <a:off x="3644" y="3811"/>
                <a:ext cx="18" cy="19"/>
              </a:xfrm>
              <a:custGeom>
                <a:avLst/>
                <a:gdLst>
                  <a:gd name="T0" fmla="*/ 19 w 19"/>
                  <a:gd name="T1" fmla="*/ 5 h 21"/>
                  <a:gd name="T2" fmla="*/ 8 w 19"/>
                  <a:gd name="T3" fmla="*/ 0 h 21"/>
                  <a:gd name="T4" fmla="*/ 0 w 19"/>
                  <a:gd name="T5" fmla="*/ 15 h 21"/>
                  <a:gd name="T6" fmla="*/ 11 w 19"/>
                  <a:gd name="T7" fmla="*/ 21 h 21"/>
                  <a:gd name="T8" fmla="*/ 19 w 19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5"/>
                    </a:moveTo>
                    <a:lnTo>
                      <a:pt x="8" y="0"/>
                    </a:lnTo>
                    <a:lnTo>
                      <a:pt x="0" y="15"/>
                    </a:lnTo>
                    <a:lnTo>
                      <a:pt x="11" y="21"/>
                    </a:ln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7" name="Freeform 41"/>
              <p:cNvSpPr>
                <a:spLocks/>
              </p:cNvSpPr>
              <p:nvPr/>
            </p:nvSpPr>
            <p:spPr bwMode="auto">
              <a:xfrm>
                <a:off x="3654" y="3816"/>
                <a:ext cx="19" cy="21"/>
              </a:xfrm>
              <a:custGeom>
                <a:avLst/>
                <a:gdLst>
                  <a:gd name="T0" fmla="*/ 18 w 20"/>
                  <a:gd name="T1" fmla="*/ 6 h 24"/>
                  <a:gd name="T2" fmla="*/ 20 w 20"/>
                  <a:gd name="T3" fmla="*/ 6 h 24"/>
                  <a:gd name="T4" fmla="*/ 8 w 20"/>
                  <a:gd name="T5" fmla="*/ 0 h 24"/>
                  <a:gd name="T6" fmla="*/ 0 w 20"/>
                  <a:gd name="T7" fmla="*/ 16 h 24"/>
                  <a:gd name="T8" fmla="*/ 12 w 20"/>
                  <a:gd name="T9" fmla="*/ 22 h 24"/>
                  <a:gd name="T10" fmla="*/ 14 w 20"/>
                  <a:gd name="T11" fmla="*/ 24 h 24"/>
                  <a:gd name="T12" fmla="*/ 12 w 20"/>
                  <a:gd name="T13" fmla="*/ 22 h 24"/>
                  <a:gd name="T14" fmla="*/ 14 w 20"/>
                  <a:gd name="T15" fmla="*/ 22 h 24"/>
                  <a:gd name="T16" fmla="*/ 14 w 20"/>
                  <a:gd name="T17" fmla="*/ 24 h 24"/>
                  <a:gd name="T18" fmla="*/ 18 w 20"/>
                  <a:gd name="T1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4">
                    <a:moveTo>
                      <a:pt x="18" y="6"/>
                    </a:moveTo>
                    <a:lnTo>
                      <a:pt x="20" y="6"/>
                    </a:lnTo>
                    <a:lnTo>
                      <a:pt x="8" y="0"/>
                    </a:lnTo>
                    <a:lnTo>
                      <a:pt x="0" y="16"/>
                    </a:lnTo>
                    <a:lnTo>
                      <a:pt x="12" y="22"/>
                    </a:lnTo>
                    <a:lnTo>
                      <a:pt x="14" y="24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4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8" name="Freeform 42"/>
              <p:cNvSpPr>
                <a:spLocks/>
              </p:cNvSpPr>
              <p:nvPr/>
            </p:nvSpPr>
            <p:spPr bwMode="auto">
              <a:xfrm>
                <a:off x="3667" y="3821"/>
                <a:ext cx="14" cy="17"/>
              </a:xfrm>
              <a:custGeom>
                <a:avLst/>
                <a:gdLst>
                  <a:gd name="T0" fmla="*/ 13 w 15"/>
                  <a:gd name="T1" fmla="*/ 2 h 19"/>
                  <a:gd name="T2" fmla="*/ 15 w 15"/>
                  <a:gd name="T3" fmla="*/ 2 h 19"/>
                  <a:gd name="T4" fmla="*/ 4 w 15"/>
                  <a:gd name="T5" fmla="*/ 0 h 19"/>
                  <a:gd name="T6" fmla="*/ 0 w 15"/>
                  <a:gd name="T7" fmla="*/ 18 h 19"/>
                  <a:gd name="T8" fmla="*/ 11 w 15"/>
                  <a:gd name="T9" fmla="*/ 19 h 19"/>
                  <a:gd name="T10" fmla="*/ 13 w 15"/>
                  <a:gd name="T11" fmla="*/ 19 h 19"/>
                  <a:gd name="T12" fmla="*/ 11 w 15"/>
                  <a:gd name="T13" fmla="*/ 19 h 19"/>
                  <a:gd name="T14" fmla="*/ 13 w 15"/>
                  <a:gd name="T15" fmla="*/ 19 h 19"/>
                  <a:gd name="T16" fmla="*/ 13 w 15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9">
                    <a:moveTo>
                      <a:pt x="13" y="2"/>
                    </a:moveTo>
                    <a:lnTo>
                      <a:pt x="15" y="2"/>
                    </a:lnTo>
                    <a:lnTo>
                      <a:pt x="4" y="0"/>
                    </a:lnTo>
                    <a:lnTo>
                      <a:pt x="0" y="18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9" name="Freeform 43"/>
              <p:cNvSpPr>
                <a:spLocks/>
              </p:cNvSpPr>
              <p:nvPr/>
            </p:nvSpPr>
            <p:spPr bwMode="auto">
              <a:xfrm>
                <a:off x="3679" y="3823"/>
                <a:ext cx="13" cy="15"/>
              </a:xfrm>
              <a:custGeom>
                <a:avLst/>
                <a:gdLst>
                  <a:gd name="T0" fmla="*/ 12 w 14"/>
                  <a:gd name="T1" fmla="*/ 0 h 17"/>
                  <a:gd name="T2" fmla="*/ 0 w 14"/>
                  <a:gd name="T3" fmla="*/ 0 h 17"/>
                  <a:gd name="T4" fmla="*/ 0 w 14"/>
                  <a:gd name="T5" fmla="*/ 17 h 17"/>
                  <a:gd name="T6" fmla="*/ 12 w 14"/>
                  <a:gd name="T7" fmla="*/ 17 h 17"/>
                  <a:gd name="T8" fmla="*/ 14 w 14"/>
                  <a:gd name="T9" fmla="*/ 17 h 17"/>
                  <a:gd name="T10" fmla="*/ 12 w 14"/>
                  <a:gd name="T11" fmla="*/ 17 h 17"/>
                  <a:gd name="T12" fmla="*/ 14 w 14"/>
                  <a:gd name="T13" fmla="*/ 17 h 17"/>
                  <a:gd name="T14" fmla="*/ 12 w 14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7">
                    <a:moveTo>
                      <a:pt x="12" y="0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0" name="Freeform 44"/>
              <p:cNvSpPr>
                <a:spLocks/>
              </p:cNvSpPr>
              <p:nvPr/>
            </p:nvSpPr>
            <p:spPr bwMode="auto">
              <a:xfrm>
                <a:off x="3690" y="3821"/>
                <a:ext cx="14" cy="17"/>
              </a:xfrm>
              <a:custGeom>
                <a:avLst/>
                <a:gdLst>
                  <a:gd name="T0" fmla="*/ 9 w 15"/>
                  <a:gd name="T1" fmla="*/ 0 h 19"/>
                  <a:gd name="T2" fmla="*/ 11 w 15"/>
                  <a:gd name="T3" fmla="*/ 0 h 19"/>
                  <a:gd name="T4" fmla="*/ 0 w 15"/>
                  <a:gd name="T5" fmla="*/ 2 h 19"/>
                  <a:gd name="T6" fmla="*/ 2 w 15"/>
                  <a:gd name="T7" fmla="*/ 19 h 19"/>
                  <a:gd name="T8" fmla="*/ 13 w 15"/>
                  <a:gd name="T9" fmla="*/ 18 h 19"/>
                  <a:gd name="T10" fmla="*/ 15 w 15"/>
                  <a:gd name="T11" fmla="*/ 16 h 19"/>
                  <a:gd name="T12" fmla="*/ 13 w 15"/>
                  <a:gd name="T13" fmla="*/ 18 h 19"/>
                  <a:gd name="T14" fmla="*/ 15 w 15"/>
                  <a:gd name="T15" fmla="*/ 18 h 19"/>
                  <a:gd name="T16" fmla="*/ 15 w 15"/>
                  <a:gd name="T17" fmla="*/ 16 h 19"/>
                  <a:gd name="T18" fmla="*/ 9 w 15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9">
                    <a:moveTo>
                      <a:pt x="9" y="0"/>
                    </a:moveTo>
                    <a:lnTo>
                      <a:pt x="11" y="0"/>
                    </a:lnTo>
                    <a:lnTo>
                      <a:pt x="0" y="2"/>
                    </a:lnTo>
                    <a:lnTo>
                      <a:pt x="2" y="19"/>
                    </a:lnTo>
                    <a:lnTo>
                      <a:pt x="13" y="18"/>
                    </a:lnTo>
                    <a:lnTo>
                      <a:pt x="15" y="16"/>
                    </a:lnTo>
                    <a:lnTo>
                      <a:pt x="13" y="18"/>
                    </a:lnTo>
                    <a:lnTo>
                      <a:pt x="15" y="18"/>
                    </a:lnTo>
                    <a:lnTo>
                      <a:pt x="15" y="1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1" name="Freeform 45"/>
              <p:cNvSpPr>
                <a:spLocks/>
              </p:cNvSpPr>
              <p:nvPr/>
            </p:nvSpPr>
            <p:spPr bwMode="auto">
              <a:xfrm>
                <a:off x="3699" y="3817"/>
                <a:ext cx="15" cy="18"/>
              </a:xfrm>
              <a:custGeom>
                <a:avLst/>
                <a:gdLst>
                  <a:gd name="T0" fmla="*/ 10 w 16"/>
                  <a:gd name="T1" fmla="*/ 0 h 20"/>
                  <a:gd name="T2" fmla="*/ 0 w 16"/>
                  <a:gd name="T3" fmla="*/ 4 h 20"/>
                  <a:gd name="T4" fmla="*/ 6 w 16"/>
                  <a:gd name="T5" fmla="*/ 20 h 20"/>
                  <a:gd name="T6" fmla="*/ 16 w 16"/>
                  <a:gd name="T7" fmla="*/ 16 h 20"/>
                  <a:gd name="T8" fmla="*/ 1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0" y="0"/>
                    </a:moveTo>
                    <a:lnTo>
                      <a:pt x="0" y="4"/>
                    </a:lnTo>
                    <a:lnTo>
                      <a:pt x="6" y="20"/>
                    </a:lnTo>
                    <a:lnTo>
                      <a:pt x="16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2" name="Freeform 46"/>
              <p:cNvSpPr>
                <a:spLocks/>
              </p:cNvSpPr>
              <p:nvPr/>
            </p:nvSpPr>
            <p:spPr bwMode="auto">
              <a:xfrm>
                <a:off x="3708" y="3815"/>
                <a:ext cx="18" cy="17"/>
              </a:xfrm>
              <a:custGeom>
                <a:avLst/>
                <a:gdLst>
                  <a:gd name="T0" fmla="*/ 10 w 19"/>
                  <a:gd name="T1" fmla="*/ 0 h 19"/>
                  <a:gd name="T2" fmla="*/ 12 w 19"/>
                  <a:gd name="T3" fmla="*/ 0 h 19"/>
                  <a:gd name="T4" fmla="*/ 0 w 19"/>
                  <a:gd name="T5" fmla="*/ 3 h 19"/>
                  <a:gd name="T6" fmla="*/ 6 w 19"/>
                  <a:gd name="T7" fmla="*/ 19 h 19"/>
                  <a:gd name="T8" fmla="*/ 17 w 19"/>
                  <a:gd name="T9" fmla="*/ 15 h 19"/>
                  <a:gd name="T10" fmla="*/ 19 w 19"/>
                  <a:gd name="T11" fmla="*/ 15 h 19"/>
                  <a:gd name="T12" fmla="*/ 17 w 19"/>
                  <a:gd name="T13" fmla="*/ 15 h 19"/>
                  <a:gd name="T14" fmla="*/ 19 w 19"/>
                  <a:gd name="T15" fmla="*/ 15 h 19"/>
                  <a:gd name="T16" fmla="*/ 10 w 19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12" y="0"/>
                    </a:lnTo>
                    <a:lnTo>
                      <a:pt x="0" y="3"/>
                    </a:lnTo>
                    <a:lnTo>
                      <a:pt x="6" y="19"/>
                    </a:lnTo>
                    <a:lnTo>
                      <a:pt x="17" y="15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9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3" name="Freeform 47"/>
              <p:cNvSpPr>
                <a:spLocks/>
              </p:cNvSpPr>
              <p:nvPr/>
            </p:nvSpPr>
            <p:spPr bwMode="auto">
              <a:xfrm>
                <a:off x="3717" y="3808"/>
                <a:ext cx="22" cy="20"/>
              </a:xfrm>
              <a:custGeom>
                <a:avLst/>
                <a:gdLst>
                  <a:gd name="T0" fmla="*/ 13 w 23"/>
                  <a:gd name="T1" fmla="*/ 0 h 23"/>
                  <a:gd name="T2" fmla="*/ 0 w 23"/>
                  <a:gd name="T3" fmla="*/ 8 h 23"/>
                  <a:gd name="T4" fmla="*/ 9 w 23"/>
                  <a:gd name="T5" fmla="*/ 23 h 23"/>
                  <a:gd name="T6" fmla="*/ 23 w 23"/>
                  <a:gd name="T7" fmla="*/ 15 h 23"/>
                  <a:gd name="T8" fmla="*/ 13 w 2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13" y="0"/>
                    </a:moveTo>
                    <a:lnTo>
                      <a:pt x="0" y="8"/>
                    </a:lnTo>
                    <a:lnTo>
                      <a:pt x="9" y="23"/>
                    </a:lnTo>
                    <a:lnTo>
                      <a:pt x="23" y="1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4" name="Freeform 48"/>
              <p:cNvSpPr>
                <a:spLocks/>
              </p:cNvSpPr>
              <p:nvPr/>
            </p:nvSpPr>
            <p:spPr bwMode="auto">
              <a:xfrm>
                <a:off x="3729" y="3800"/>
                <a:ext cx="20" cy="21"/>
              </a:xfrm>
              <a:custGeom>
                <a:avLst/>
                <a:gdLst>
                  <a:gd name="T0" fmla="*/ 10 w 21"/>
                  <a:gd name="T1" fmla="*/ 0 h 23"/>
                  <a:gd name="T2" fmla="*/ 12 w 21"/>
                  <a:gd name="T3" fmla="*/ 0 h 23"/>
                  <a:gd name="T4" fmla="*/ 0 w 21"/>
                  <a:gd name="T5" fmla="*/ 8 h 23"/>
                  <a:gd name="T6" fmla="*/ 10 w 21"/>
                  <a:gd name="T7" fmla="*/ 23 h 23"/>
                  <a:gd name="T8" fmla="*/ 21 w 21"/>
                  <a:gd name="T9" fmla="*/ 14 h 23"/>
                  <a:gd name="T10" fmla="*/ 10 w 2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3">
                    <a:moveTo>
                      <a:pt x="10" y="0"/>
                    </a:moveTo>
                    <a:lnTo>
                      <a:pt x="12" y="0"/>
                    </a:lnTo>
                    <a:lnTo>
                      <a:pt x="0" y="8"/>
                    </a:lnTo>
                    <a:lnTo>
                      <a:pt x="10" y="23"/>
                    </a:lnTo>
                    <a:lnTo>
                      <a:pt x="21" y="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5" name="Freeform 49"/>
              <p:cNvSpPr>
                <a:spLocks/>
              </p:cNvSpPr>
              <p:nvPr/>
            </p:nvSpPr>
            <p:spPr bwMode="auto">
              <a:xfrm>
                <a:off x="3739" y="3792"/>
                <a:ext cx="23" cy="21"/>
              </a:xfrm>
              <a:custGeom>
                <a:avLst/>
                <a:gdLst>
                  <a:gd name="T0" fmla="*/ 11 w 25"/>
                  <a:gd name="T1" fmla="*/ 2 h 23"/>
                  <a:gd name="T2" fmla="*/ 13 w 25"/>
                  <a:gd name="T3" fmla="*/ 0 h 23"/>
                  <a:gd name="T4" fmla="*/ 0 w 25"/>
                  <a:gd name="T5" fmla="*/ 9 h 23"/>
                  <a:gd name="T6" fmla="*/ 11 w 25"/>
                  <a:gd name="T7" fmla="*/ 23 h 23"/>
                  <a:gd name="T8" fmla="*/ 23 w 25"/>
                  <a:gd name="T9" fmla="*/ 13 h 23"/>
                  <a:gd name="T10" fmla="*/ 25 w 25"/>
                  <a:gd name="T11" fmla="*/ 11 h 23"/>
                  <a:gd name="T12" fmla="*/ 23 w 25"/>
                  <a:gd name="T13" fmla="*/ 13 h 23"/>
                  <a:gd name="T14" fmla="*/ 25 w 25"/>
                  <a:gd name="T15" fmla="*/ 13 h 23"/>
                  <a:gd name="T16" fmla="*/ 25 w 25"/>
                  <a:gd name="T17" fmla="*/ 11 h 23"/>
                  <a:gd name="T18" fmla="*/ 11 w 25"/>
                  <a:gd name="T19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3">
                    <a:moveTo>
                      <a:pt x="11" y="2"/>
                    </a:moveTo>
                    <a:lnTo>
                      <a:pt x="13" y="0"/>
                    </a:lnTo>
                    <a:lnTo>
                      <a:pt x="0" y="9"/>
                    </a:lnTo>
                    <a:lnTo>
                      <a:pt x="11" y="23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6" name="Freeform 50"/>
              <p:cNvSpPr>
                <a:spLocks/>
              </p:cNvSpPr>
              <p:nvPr/>
            </p:nvSpPr>
            <p:spPr bwMode="auto">
              <a:xfrm>
                <a:off x="3749" y="3780"/>
                <a:ext cx="23" cy="22"/>
              </a:xfrm>
              <a:custGeom>
                <a:avLst/>
                <a:gdLst>
                  <a:gd name="T0" fmla="*/ 12 w 25"/>
                  <a:gd name="T1" fmla="*/ 0 h 25"/>
                  <a:gd name="T2" fmla="*/ 0 w 25"/>
                  <a:gd name="T3" fmla="*/ 16 h 25"/>
                  <a:gd name="T4" fmla="*/ 14 w 25"/>
                  <a:gd name="T5" fmla="*/ 25 h 25"/>
                  <a:gd name="T6" fmla="*/ 25 w 25"/>
                  <a:gd name="T7" fmla="*/ 12 h 25"/>
                  <a:gd name="T8" fmla="*/ 12 w 2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2" y="0"/>
                    </a:moveTo>
                    <a:lnTo>
                      <a:pt x="0" y="16"/>
                    </a:lnTo>
                    <a:lnTo>
                      <a:pt x="14" y="25"/>
                    </a:lnTo>
                    <a:lnTo>
                      <a:pt x="25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7" name="Freeform 51"/>
              <p:cNvSpPr>
                <a:spLocks/>
              </p:cNvSpPr>
              <p:nvPr/>
            </p:nvSpPr>
            <p:spPr bwMode="auto">
              <a:xfrm>
                <a:off x="3760" y="3768"/>
                <a:ext cx="23" cy="23"/>
              </a:xfrm>
              <a:custGeom>
                <a:avLst/>
                <a:gdLst>
                  <a:gd name="T0" fmla="*/ 11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1 h 25"/>
                  <a:gd name="T8" fmla="*/ 11 w 2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1" y="0"/>
                    </a:moveTo>
                    <a:lnTo>
                      <a:pt x="0" y="13"/>
                    </a:lnTo>
                    <a:lnTo>
                      <a:pt x="13" y="25"/>
                    </a:lnTo>
                    <a:lnTo>
                      <a:pt x="25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8" name="Freeform 52"/>
              <p:cNvSpPr>
                <a:spLocks/>
              </p:cNvSpPr>
              <p:nvPr/>
            </p:nvSpPr>
            <p:spPr bwMode="auto">
              <a:xfrm>
                <a:off x="3770" y="3754"/>
                <a:ext cx="25" cy="24"/>
              </a:xfrm>
              <a:custGeom>
                <a:avLst/>
                <a:gdLst>
                  <a:gd name="T0" fmla="*/ 12 w 27"/>
                  <a:gd name="T1" fmla="*/ 0 h 27"/>
                  <a:gd name="T2" fmla="*/ 0 w 27"/>
                  <a:gd name="T3" fmla="*/ 16 h 27"/>
                  <a:gd name="T4" fmla="*/ 14 w 27"/>
                  <a:gd name="T5" fmla="*/ 27 h 27"/>
                  <a:gd name="T6" fmla="*/ 27 w 27"/>
                  <a:gd name="T7" fmla="*/ 10 h 27"/>
                  <a:gd name="T8" fmla="*/ 12 w 2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12" y="0"/>
                    </a:moveTo>
                    <a:lnTo>
                      <a:pt x="0" y="16"/>
                    </a:lnTo>
                    <a:lnTo>
                      <a:pt x="14" y="27"/>
                    </a:lnTo>
                    <a:lnTo>
                      <a:pt x="27" y="1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9" name="Freeform 53"/>
              <p:cNvSpPr>
                <a:spLocks/>
              </p:cNvSpPr>
              <p:nvPr/>
            </p:nvSpPr>
            <p:spPr bwMode="auto">
              <a:xfrm>
                <a:off x="3781" y="3739"/>
                <a:ext cx="25" cy="24"/>
              </a:xfrm>
              <a:custGeom>
                <a:avLst/>
                <a:gdLst>
                  <a:gd name="T0" fmla="*/ 11 w 27"/>
                  <a:gd name="T1" fmla="*/ 0 h 27"/>
                  <a:gd name="T2" fmla="*/ 0 w 27"/>
                  <a:gd name="T3" fmla="*/ 17 h 27"/>
                  <a:gd name="T4" fmla="*/ 15 w 27"/>
                  <a:gd name="T5" fmla="*/ 27 h 27"/>
                  <a:gd name="T6" fmla="*/ 27 w 27"/>
                  <a:gd name="T7" fmla="*/ 10 h 27"/>
                  <a:gd name="T8" fmla="*/ 11 w 2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11" y="0"/>
                    </a:moveTo>
                    <a:lnTo>
                      <a:pt x="0" y="17"/>
                    </a:lnTo>
                    <a:lnTo>
                      <a:pt x="15" y="27"/>
                    </a:lnTo>
                    <a:lnTo>
                      <a:pt x="27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0" name="Freeform 54"/>
              <p:cNvSpPr>
                <a:spLocks/>
              </p:cNvSpPr>
              <p:nvPr/>
            </p:nvSpPr>
            <p:spPr bwMode="auto">
              <a:xfrm>
                <a:off x="3792" y="3723"/>
                <a:ext cx="25" cy="25"/>
              </a:xfrm>
              <a:custGeom>
                <a:avLst/>
                <a:gdLst>
                  <a:gd name="T0" fmla="*/ 12 w 27"/>
                  <a:gd name="T1" fmla="*/ 0 h 27"/>
                  <a:gd name="T2" fmla="*/ 0 w 27"/>
                  <a:gd name="T3" fmla="*/ 17 h 27"/>
                  <a:gd name="T4" fmla="*/ 16 w 27"/>
                  <a:gd name="T5" fmla="*/ 27 h 27"/>
                  <a:gd name="T6" fmla="*/ 27 w 27"/>
                  <a:gd name="T7" fmla="*/ 8 h 27"/>
                  <a:gd name="T8" fmla="*/ 12 w 2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12" y="0"/>
                    </a:moveTo>
                    <a:lnTo>
                      <a:pt x="0" y="17"/>
                    </a:lnTo>
                    <a:lnTo>
                      <a:pt x="16" y="27"/>
                    </a:lnTo>
                    <a:lnTo>
                      <a:pt x="27" y="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1" name="Freeform 55"/>
              <p:cNvSpPr>
                <a:spLocks/>
              </p:cNvSpPr>
              <p:nvPr/>
            </p:nvSpPr>
            <p:spPr bwMode="auto">
              <a:xfrm>
                <a:off x="3803" y="3705"/>
                <a:ext cx="25" cy="26"/>
              </a:xfrm>
              <a:custGeom>
                <a:avLst/>
                <a:gdLst>
                  <a:gd name="T0" fmla="*/ 11 w 27"/>
                  <a:gd name="T1" fmla="*/ 2 h 29"/>
                  <a:gd name="T2" fmla="*/ 13 w 27"/>
                  <a:gd name="T3" fmla="*/ 0 h 29"/>
                  <a:gd name="T4" fmla="*/ 0 w 27"/>
                  <a:gd name="T5" fmla="*/ 21 h 29"/>
                  <a:gd name="T6" fmla="*/ 15 w 27"/>
                  <a:gd name="T7" fmla="*/ 29 h 29"/>
                  <a:gd name="T8" fmla="*/ 27 w 27"/>
                  <a:gd name="T9" fmla="*/ 9 h 29"/>
                  <a:gd name="T10" fmla="*/ 11 w 27"/>
                  <a:gd name="T11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9">
                    <a:moveTo>
                      <a:pt x="11" y="2"/>
                    </a:moveTo>
                    <a:lnTo>
                      <a:pt x="13" y="0"/>
                    </a:lnTo>
                    <a:lnTo>
                      <a:pt x="0" y="21"/>
                    </a:lnTo>
                    <a:lnTo>
                      <a:pt x="15" y="29"/>
                    </a:lnTo>
                    <a:lnTo>
                      <a:pt x="27" y="9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2" name="Freeform 56"/>
              <p:cNvSpPr>
                <a:spLocks/>
              </p:cNvSpPr>
              <p:nvPr/>
            </p:nvSpPr>
            <p:spPr bwMode="auto">
              <a:xfrm>
                <a:off x="3813" y="3686"/>
                <a:ext cx="25" cy="27"/>
              </a:xfrm>
              <a:custGeom>
                <a:avLst/>
                <a:gdLst>
                  <a:gd name="T0" fmla="*/ 12 w 27"/>
                  <a:gd name="T1" fmla="*/ 0 h 30"/>
                  <a:gd name="T2" fmla="*/ 0 w 27"/>
                  <a:gd name="T3" fmla="*/ 23 h 30"/>
                  <a:gd name="T4" fmla="*/ 16 w 27"/>
                  <a:gd name="T5" fmla="*/ 30 h 30"/>
                  <a:gd name="T6" fmla="*/ 27 w 27"/>
                  <a:gd name="T7" fmla="*/ 7 h 30"/>
                  <a:gd name="T8" fmla="*/ 12 w 2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12" y="0"/>
                    </a:moveTo>
                    <a:lnTo>
                      <a:pt x="0" y="23"/>
                    </a:lnTo>
                    <a:lnTo>
                      <a:pt x="16" y="30"/>
                    </a:lnTo>
                    <a:lnTo>
                      <a:pt x="27" y="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3" name="Freeform 57"/>
              <p:cNvSpPr>
                <a:spLocks/>
              </p:cNvSpPr>
              <p:nvPr/>
            </p:nvSpPr>
            <p:spPr bwMode="auto">
              <a:xfrm>
                <a:off x="3824" y="3665"/>
                <a:ext cx="25" cy="27"/>
              </a:xfrm>
              <a:custGeom>
                <a:avLst/>
                <a:gdLst>
                  <a:gd name="T0" fmla="*/ 11 w 27"/>
                  <a:gd name="T1" fmla="*/ 0 h 30"/>
                  <a:gd name="T2" fmla="*/ 0 w 27"/>
                  <a:gd name="T3" fmla="*/ 23 h 30"/>
                  <a:gd name="T4" fmla="*/ 15 w 27"/>
                  <a:gd name="T5" fmla="*/ 30 h 30"/>
                  <a:gd name="T6" fmla="*/ 27 w 27"/>
                  <a:gd name="T7" fmla="*/ 7 h 30"/>
                  <a:gd name="T8" fmla="*/ 11 w 2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11" y="0"/>
                    </a:moveTo>
                    <a:lnTo>
                      <a:pt x="0" y="23"/>
                    </a:lnTo>
                    <a:lnTo>
                      <a:pt x="15" y="30"/>
                    </a:lnTo>
                    <a:lnTo>
                      <a:pt x="27" y="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4" name="Freeform 58"/>
              <p:cNvSpPr>
                <a:spLocks/>
              </p:cNvSpPr>
              <p:nvPr/>
            </p:nvSpPr>
            <p:spPr bwMode="auto">
              <a:xfrm>
                <a:off x="3834" y="3643"/>
                <a:ext cx="25" cy="28"/>
              </a:xfrm>
              <a:custGeom>
                <a:avLst/>
                <a:gdLst>
                  <a:gd name="T0" fmla="*/ 12 w 27"/>
                  <a:gd name="T1" fmla="*/ 0 h 32"/>
                  <a:gd name="T2" fmla="*/ 0 w 27"/>
                  <a:gd name="T3" fmla="*/ 25 h 32"/>
                  <a:gd name="T4" fmla="*/ 16 w 27"/>
                  <a:gd name="T5" fmla="*/ 32 h 32"/>
                  <a:gd name="T6" fmla="*/ 27 w 27"/>
                  <a:gd name="T7" fmla="*/ 7 h 32"/>
                  <a:gd name="T8" fmla="*/ 12 w 2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2">
                    <a:moveTo>
                      <a:pt x="12" y="0"/>
                    </a:moveTo>
                    <a:lnTo>
                      <a:pt x="0" y="25"/>
                    </a:lnTo>
                    <a:lnTo>
                      <a:pt x="16" y="32"/>
                    </a:lnTo>
                    <a:lnTo>
                      <a:pt x="27" y="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5" name="Freeform 59"/>
              <p:cNvSpPr>
                <a:spLocks/>
              </p:cNvSpPr>
              <p:nvPr/>
            </p:nvSpPr>
            <p:spPr bwMode="auto">
              <a:xfrm>
                <a:off x="3845" y="3620"/>
                <a:ext cx="25" cy="29"/>
              </a:xfrm>
              <a:custGeom>
                <a:avLst/>
                <a:gdLst>
                  <a:gd name="T0" fmla="*/ 11 w 27"/>
                  <a:gd name="T1" fmla="*/ 0 h 32"/>
                  <a:gd name="T2" fmla="*/ 0 w 27"/>
                  <a:gd name="T3" fmla="*/ 25 h 32"/>
                  <a:gd name="T4" fmla="*/ 15 w 27"/>
                  <a:gd name="T5" fmla="*/ 32 h 32"/>
                  <a:gd name="T6" fmla="*/ 27 w 27"/>
                  <a:gd name="T7" fmla="*/ 7 h 32"/>
                  <a:gd name="T8" fmla="*/ 11 w 2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2">
                    <a:moveTo>
                      <a:pt x="11" y="0"/>
                    </a:moveTo>
                    <a:lnTo>
                      <a:pt x="0" y="25"/>
                    </a:lnTo>
                    <a:lnTo>
                      <a:pt x="15" y="32"/>
                    </a:lnTo>
                    <a:lnTo>
                      <a:pt x="27" y="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6" name="Freeform 60"/>
              <p:cNvSpPr>
                <a:spLocks/>
              </p:cNvSpPr>
              <p:nvPr/>
            </p:nvSpPr>
            <p:spPr bwMode="auto">
              <a:xfrm>
                <a:off x="3855" y="3596"/>
                <a:ext cx="26" cy="31"/>
              </a:xfrm>
              <a:custGeom>
                <a:avLst/>
                <a:gdLst>
                  <a:gd name="T0" fmla="*/ 12 w 27"/>
                  <a:gd name="T1" fmla="*/ 2 h 34"/>
                  <a:gd name="T2" fmla="*/ 12 w 27"/>
                  <a:gd name="T3" fmla="*/ 0 h 34"/>
                  <a:gd name="T4" fmla="*/ 0 w 27"/>
                  <a:gd name="T5" fmla="*/ 27 h 34"/>
                  <a:gd name="T6" fmla="*/ 16 w 27"/>
                  <a:gd name="T7" fmla="*/ 34 h 34"/>
                  <a:gd name="T8" fmla="*/ 27 w 27"/>
                  <a:gd name="T9" fmla="*/ 8 h 34"/>
                  <a:gd name="T10" fmla="*/ 12 w 27"/>
                  <a:gd name="T1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34">
                    <a:moveTo>
                      <a:pt x="12" y="2"/>
                    </a:moveTo>
                    <a:lnTo>
                      <a:pt x="12" y="0"/>
                    </a:lnTo>
                    <a:lnTo>
                      <a:pt x="0" y="27"/>
                    </a:lnTo>
                    <a:lnTo>
                      <a:pt x="16" y="34"/>
                    </a:lnTo>
                    <a:lnTo>
                      <a:pt x="27" y="8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7" name="Freeform 61"/>
              <p:cNvSpPr>
                <a:spLocks/>
              </p:cNvSpPr>
              <p:nvPr/>
            </p:nvSpPr>
            <p:spPr bwMode="auto">
              <a:xfrm>
                <a:off x="3867" y="3572"/>
                <a:ext cx="27" cy="31"/>
              </a:xfrm>
              <a:custGeom>
                <a:avLst/>
                <a:gdLst>
                  <a:gd name="T0" fmla="*/ 11 w 29"/>
                  <a:gd name="T1" fmla="*/ 0 h 35"/>
                  <a:gd name="T2" fmla="*/ 0 w 29"/>
                  <a:gd name="T3" fmla="*/ 29 h 35"/>
                  <a:gd name="T4" fmla="*/ 15 w 29"/>
                  <a:gd name="T5" fmla="*/ 35 h 35"/>
                  <a:gd name="T6" fmla="*/ 29 w 29"/>
                  <a:gd name="T7" fmla="*/ 8 h 35"/>
                  <a:gd name="T8" fmla="*/ 11 w 2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5">
                    <a:moveTo>
                      <a:pt x="11" y="0"/>
                    </a:moveTo>
                    <a:lnTo>
                      <a:pt x="0" y="29"/>
                    </a:lnTo>
                    <a:lnTo>
                      <a:pt x="15" y="35"/>
                    </a:lnTo>
                    <a:lnTo>
                      <a:pt x="29" y="8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8" name="Freeform 62"/>
              <p:cNvSpPr>
                <a:spLocks/>
              </p:cNvSpPr>
              <p:nvPr/>
            </p:nvSpPr>
            <p:spPr bwMode="auto">
              <a:xfrm>
                <a:off x="3877" y="3548"/>
                <a:ext cx="27" cy="31"/>
              </a:xfrm>
              <a:custGeom>
                <a:avLst/>
                <a:gdLst>
                  <a:gd name="T0" fmla="*/ 14 w 29"/>
                  <a:gd name="T1" fmla="*/ 0 h 35"/>
                  <a:gd name="T2" fmla="*/ 0 w 29"/>
                  <a:gd name="T3" fmla="*/ 27 h 35"/>
                  <a:gd name="T4" fmla="*/ 18 w 29"/>
                  <a:gd name="T5" fmla="*/ 35 h 35"/>
                  <a:gd name="T6" fmla="*/ 29 w 29"/>
                  <a:gd name="T7" fmla="*/ 6 h 35"/>
                  <a:gd name="T8" fmla="*/ 14 w 2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5">
                    <a:moveTo>
                      <a:pt x="14" y="0"/>
                    </a:moveTo>
                    <a:lnTo>
                      <a:pt x="0" y="27"/>
                    </a:lnTo>
                    <a:lnTo>
                      <a:pt x="18" y="35"/>
                    </a:lnTo>
                    <a:lnTo>
                      <a:pt x="29" y="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9" name="Freeform 63"/>
              <p:cNvSpPr>
                <a:spLocks/>
              </p:cNvSpPr>
              <p:nvPr/>
            </p:nvSpPr>
            <p:spPr bwMode="auto">
              <a:xfrm>
                <a:off x="3890" y="3522"/>
                <a:ext cx="25" cy="31"/>
              </a:xfrm>
              <a:custGeom>
                <a:avLst/>
                <a:gdLst>
                  <a:gd name="T0" fmla="*/ 11 w 27"/>
                  <a:gd name="T1" fmla="*/ 0 h 35"/>
                  <a:gd name="T2" fmla="*/ 0 w 27"/>
                  <a:gd name="T3" fmla="*/ 29 h 35"/>
                  <a:gd name="T4" fmla="*/ 15 w 27"/>
                  <a:gd name="T5" fmla="*/ 35 h 35"/>
                  <a:gd name="T6" fmla="*/ 27 w 27"/>
                  <a:gd name="T7" fmla="*/ 8 h 35"/>
                  <a:gd name="T8" fmla="*/ 27 w 27"/>
                  <a:gd name="T9" fmla="*/ 6 h 35"/>
                  <a:gd name="T10" fmla="*/ 27 w 27"/>
                  <a:gd name="T11" fmla="*/ 8 h 35"/>
                  <a:gd name="T12" fmla="*/ 27 w 27"/>
                  <a:gd name="T13" fmla="*/ 6 h 35"/>
                  <a:gd name="T14" fmla="*/ 11 w 27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5">
                    <a:moveTo>
                      <a:pt x="11" y="0"/>
                    </a:moveTo>
                    <a:lnTo>
                      <a:pt x="0" y="29"/>
                    </a:lnTo>
                    <a:lnTo>
                      <a:pt x="15" y="35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0" name="Freeform 64"/>
              <p:cNvSpPr>
                <a:spLocks/>
              </p:cNvSpPr>
              <p:nvPr/>
            </p:nvSpPr>
            <p:spPr bwMode="auto">
              <a:xfrm>
                <a:off x="3900" y="3497"/>
                <a:ext cx="25" cy="30"/>
              </a:xfrm>
              <a:custGeom>
                <a:avLst/>
                <a:gdLst>
                  <a:gd name="T0" fmla="*/ 12 w 27"/>
                  <a:gd name="T1" fmla="*/ 0 h 34"/>
                  <a:gd name="T2" fmla="*/ 0 w 27"/>
                  <a:gd name="T3" fmla="*/ 28 h 34"/>
                  <a:gd name="T4" fmla="*/ 16 w 27"/>
                  <a:gd name="T5" fmla="*/ 34 h 34"/>
                  <a:gd name="T6" fmla="*/ 27 w 27"/>
                  <a:gd name="T7" fmla="*/ 5 h 34"/>
                  <a:gd name="T8" fmla="*/ 12 w 2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4">
                    <a:moveTo>
                      <a:pt x="12" y="0"/>
                    </a:moveTo>
                    <a:lnTo>
                      <a:pt x="0" y="28"/>
                    </a:lnTo>
                    <a:lnTo>
                      <a:pt x="16" y="34"/>
                    </a:lnTo>
                    <a:lnTo>
                      <a:pt x="27" y="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1" name="Freeform 65"/>
              <p:cNvSpPr>
                <a:spLocks/>
              </p:cNvSpPr>
              <p:nvPr/>
            </p:nvSpPr>
            <p:spPr bwMode="auto">
              <a:xfrm>
                <a:off x="3911" y="3469"/>
                <a:ext cx="25" cy="32"/>
              </a:xfrm>
              <a:custGeom>
                <a:avLst/>
                <a:gdLst>
                  <a:gd name="T0" fmla="*/ 11 w 27"/>
                  <a:gd name="T1" fmla="*/ 0 h 36"/>
                  <a:gd name="T2" fmla="*/ 0 w 27"/>
                  <a:gd name="T3" fmla="*/ 31 h 36"/>
                  <a:gd name="T4" fmla="*/ 15 w 27"/>
                  <a:gd name="T5" fmla="*/ 36 h 36"/>
                  <a:gd name="T6" fmla="*/ 27 w 27"/>
                  <a:gd name="T7" fmla="*/ 6 h 36"/>
                  <a:gd name="T8" fmla="*/ 11 w 27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6">
                    <a:moveTo>
                      <a:pt x="11" y="0"/>
                    </a:moveTo>
                    <a:lnTo>
                      <a:pt x="0" y="31"/>
                    </a:lnTo>
                    <a:lnTo>
                      <a:pt x="15" y="36"/>
                    </a:lnTo>
                    <a:lnTo>
                      <a:pt x="27" y="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2" name="Freeform 66"/>
              <p:cNvSpPr>
                <a:spLocks/>
              </p:cNvSpPr>
              <p:nvPr/>
            </p:nvSpPr>
            <p:spPr bwMode="auto">
              <a:xfrm>
                <a:off x="3921" y="3441"/>
                <a:ext cx="27" cy="33"/>
              </a:xfrm>
              <a:custGeom>
                <a:avLst/>
                <a:gdLst>
                  <a:gd name="T0" fmla="*/ 12 w 29"/>
                  <a:gd name="T1" fmla="*/ 0 h 37"/>
                  <a:gd name="T2" fmla="*/ 0 w 29"/>
                  <a:gd name="T3" fmla="*/ 31 h 37"/>
                  <a:gd name="T4" fmla="*/ 16 w 29"/>
                  <a:gd name="T5" fmla="*/ 37 h 37"/>
                  <a:gd name="T6" fmla="*/ 29 w 29"/>
                  <a:gd name="T7" fmla="*/ 8 h 37"/>
                  <a:gd name="T8" fmla="*/ 12 w 29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7">
                    <a:moveTo>
                      <a:pt x="12" y="0"/>
                    </a:moveTo>
                    <a:lnTo>
                      <a:pt x="0" y="31"/>
                    </a:lnTo>
                    <a:lnTo>
                      <a:pt x="16" y="37"/>
                    </a:lnTo>
                    <a:lnTo>
                      <a:pt x="29" y="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3" name="Freeform 67"/>
              <p:cNvSpPr>
                <a:spLocks/>
              </p:cNvSpPr>
              <p:nvPr/>
            </p:nvSpPr>
            <p:spPr bwMode="auto">
              <a:xfrm>
                <a:off x="3932" y="3416"/>
                <a:ext cx="27" cy="32"/>
              </a:xfrm>
              <a:custGeom>
                <a:avLst/>
                <a:gdLst>
                  <a:gd name="T0" fmla="*/ 11 w 29"/>
                  <a:gd name="T1" fmla="*/ 0 h 36"/>
                  <a:gd name="T2" fmla="*/ 0 w 29"/>
                  <a:gd name="T3" fmla="*/ 28 h 36"/>
                  <a:gd name="T4" fmla="*/ 17 w 29"/>
                  <a:gd name="T5" fmla="*/ 36 h 36"/>
                  <a:gd name="T6" fmla="*/ 29 w 29"/>
                  <a:gd name="T7" fmla="*/ 5 h 36"/>
                  <a:gd name="T8" fmla="*/ 11 w 2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6">
                    <a:moveTo>
                      <a:pt x="11" y="0"/>
                    </a:moveTo>
                    <a:lnTo>
                      <a:pt x="0" y="28"/>
                    </a:lnTo>
                    <a:lnTo>
                      <a:pt x="17" y="36"/>
                    </a:lnTo>
                    <a:lnTo>
                      <a:pt x="29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4" name="Freeform 68"/>
              <p:cNvSpPr>
                <a:spLocks/>
              </p:cNvSpPr>
              <p:nvPr/>
            </p:nvSpPr>
            <p:spPr bwMode="auto">
              <a:xfrm>
                <a:off x="3943" y="3388"/>
                <a:ext cx="25" cy="32"/>
              </a:xfrm>
              <a:custGeom>
                <a:avLst/>
                <a:gdLst>
                  <a:gd name="T0" fmla="*/ 19 w 27"/>
                  <a:gd name="T1" fmla="*/ 4 h 36"/>
                  <a:gd name="T2" fmla="*/ 12 w 27"/>
                  <a:gd name="T3" fmla="*/ 0 h 36"/>
                  <a:gd name="T4" fmla="*/ 0 w 27"/>
                  <a:gd name="T5" fmla="*/ 31 h 36"/>
                  <a:gd name="T6" fmla="*/ 18 w 27"/>
                  <a:gd name="T7" fmla="*/ 36 h 36"/>
                  <a:gd name="T8" fmla="*/ 27 w 27"/>
                  <a:gd name="T9" fmla="*/ 6 h 36"/>
                  <a:gd name="T10" fmla="*/ 19 w 27"/>
                  <a:gd name="T11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36">
                    <a:moveTo>
                      <a:pt x="19" y="4"/>
                    </a:moveTo>
                    <a:lnTo>
                      <a:pt x="12" y="0"/>
                    </a:lnTo>
                    <a:lnTo>
                      <a:pt x="0" y="31"/>
                    </a:lnTo>
                    <a:lnTo>
                      <a:pt x="18" y="36"/>
                    </a:lnTo>
                    <a:lnTo>
                      <a:pt x="27" y="6"/>
                    </a:ln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5" name="Freeform 69"/>
              <p:cNvSpPr>
                <a:spLocks/>
              </p:cNvSpPr>
              <p:nvPr/>
            </p:nvSpPr>
            <p:spPr bwMode="auto">
              <a:xfrm>
                <a:off x="3954" y="3362"/>
                <a:ext cx="25" cy="32"/>
              </a:xfrm>
              <a:custGeom>
                <a:avLst/>
                <a:gdLst>
                  <a:gd name="T0" fmla="*/ 11 w 27"/>
                  <a:gd name="T1" fmla="*/ 0 h 36"/>
                  <a:gd name="T2" fmla="*/ 0 w 27"/>
                  <a:gd name="T3" fmla="*/ 29 h 36"/>
                  <a:gd name="T4" fmla="*/ 15 w 27"/>
                  <a:gd name="T5" fmla="*/ 36 h 36"/>
                  <a:gd name="T6" fmla="*/ 27 w 27"/>
                  <a:gd name="T7" fmla="*/ 6 h 36"/>
                  <a:gd name="T8" fmla="*/ 11 w 27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6">
                    <a:moveTo>
                      <a:pt x="11" y="0"/>
                    </a:moveTo>
                    <a:lnTo>
                      <a:pt x="0" y="29"/>
                    </a:lnTo>
                    <a:lnTo>
                      <a:pt x="15" y="36"/>
                    </a:lnTo>
                    <a:lnTo>
                      <a:pt x="27" y="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6" name="Freeform 70"/>
              <p:cNvSpPr>
                <a:spLocks/>
              </p:cNvSpPr>
              <p:nvPr/>
            </p:nvSpPr>
            <p:spPr bwMode="auto">
              <a:xfrm>
                <a:off x="3964" y="3334"/>
                <a:ext cx="25" cy="34"/>
              </a:xfrm>
              <a:custGeom>
                <a:avLst/>
                <a:gdLst>
                  <a:gd name="T0" fmla="*/ 12 w 27"/>
                  <a:gd name="T1" fmla="*/ 0 h 37"/>
                  <a:gd name="T2" fmla="*/ 0 w 27"/>
                  <a:gd name="T3" fmla="*/ 31 h 37"/>
                  <a:gd name="T4" fmla="*/ 16 w 27"/>
                  <a:gd name="T5" fmla="*/ 37 h 37"/>
                  <a:gd name="T6" fmla="*/ 27 w 27"/>
                  <a:gd name="T7" fmla="*/ 6 h 37"/>
                  <a:gd name="T8" fmla="*/ 12 w 27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7">
                    <a:moveTo>
                      <a:pt x="12" y="0"/>
                    </a:moveTo>
                    <a:lnTo>
                      <a:pt x="0" y="31"/>
                    </a:lnTo>
                    <a:lnTo>
                      <a:pt x="16" y="37"/>
                    </a:lnTo>
                    <a:lnTo>
                      <a:pt x="27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7" name="Freeform 71"/>
              <p:cNvSpPr>
                <a:spLocks/>
              </p:cNvSpPr>
              <p:nvPr/>
            </p:nvSpPr>
            <p:spPr bwMode="auto">
              <a:xfrm>
                <a:off x="3975" y="3308"/>
                <a:ext cx="27" cy="32"/>
              </a:xfrm>
              <a:custGeom>
                <a:avLst/>
                <a:gdLst>
                  <a:gd name="T0" fmla="*/ 11 w 29"/>
                  <a:gd name="T1" fmla="*/ 0 h 36"/>
                  <a:gd name="T2" fmla="*/ 11 w 29"/>
                  <a:gd name="T3" fmla="*/ 2 h 36"/>
                  <a:gd name="T4" fmla="*/ 0 w 29"/>
                  <a:gd name="T5" fmla="*/ 30 h 36"/>
                  <a:gd name="T6" fmla="*/ 15 w 29"/>
                  <a:gd name="T7" fmla="*/ 36 h 36"/>
                  <a:gd name="T8" fmla="*/ 29 w 29"/>
                  <a:gd name="T9" fmla="*/ 7 h 36"/>
                  <a:gd name="T10" fmla="*/ 27 w 29"/>
                  <a:gd name="T11" fmla="*/ 7 h 36"/>
                  <a:gd name="T12" fmla="*/ 11 w 29"/>
                  <a:gd name="T13" fmla="*/ 0 h 36"/>
                  <a:gd name="T14" fmla="*/ 11 w 29"/>
                  <a:gd name="T15" fmla="*/ 2 h 36"/>
                  <a:gd name="T16" fmla="*/ 11 w 29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6">
                    <a:moveTo>
                      <a:pt x="11" y="0"/>
                    </a:moveTo>
                    <a:lnTo>
                      <a:pt x="11" y="2"/>
                    </a:lnTo>
                    <a:lnTo>
                      <a:pt x="0" y="30"/>
                    </a:lnTo>
                    <a:lnTo>
                      <a:pt x="15" y="36"/>
                    </a:lnTo>
                    <a:lnTo>
                      <a:pt x="29" y="7"/>
                    </a:lnTo>
                    <a:lnTo>
                      <a:pt x="27" y="7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8" name="Freeform 72"/>
              <p:cNvSpPr>
                <a:spLocks/>
              </p:cNvSpPr>
              <p:nvPr/>
            </p:nvSpPr>
            <p:spPr bwMode="auto">
              <a:xfrm>
                <a:off x="3985" y="3283"/>
                <a:ext cx="27" cy="31"/>
              </a:xfrm>
              <a:custGeom>
                <a:avLst/>
                <a:gdLst>
                  <a:gd name="T0" fmla="*/ 12 w 29"/>
                  <a:gd name="T1" fmla="*/ 0 h 34"/>
                  <a:gd name="T2" fmla="*/ 0 w 29"/>
                  <a:gd name="T3" fmla="*/ 27 h 34"/>
                  <a:gd name="T4" fmla="*/ 16 w 29"/>
                  <a:gd name="T5" fmla="*/ 34 h 34"/>
                  <a:gd name="T6" fmla="*/ 29 w 29"/>
                  <a:gd name="T7" fmla="*/ 6 h 34"/>
                  <a:gd name="T8" fmla="*/ 12 w 29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4">
                    <a:moveTo>
                      <a:pt x="12" y="0"/>
                    </a:moveTo>
                    <a:lnTo>
                      <a:pt x="0" y="27"/>
                    </a:lnTo>
                    <a:lnTo>
                      <a:pt x="16" y="34"/>
                    </a:lnTo>
                    <a:lnTo>
                      <a:pt x="29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9" name="Freeform 73"/>
              <p:cNvSpPr>
                <a:spLocks/>
              </p:cNvSpPr>
              <p:nvPr/>
            </p:nvSpPr>
            <p:spPr bwMode="auto">
              <a:xfrm>
                <a:off x="3996" y="3256"/>
                <a:ext cx="27" cy="33"/>
              </a:xfrm>
              <a:custGeom>
                <a:avLst/>
                <a:gdLst>
                  <a:gd name="T0" fmla="*/ 13 w 29"/>
                  <a:gd name="T1" fmla="*/ 0 h 37"/>
                  <a:gd name="T2" fmla="*/ 11 w 29"/>
                  <a:gd name="T3" fmla="*/ 0 h 37"/>
                  <a:gd name="T4" fmla="*/ 0 w 29"/>
                  <a:gd name="T5" fmla="*/ 31 h 37"/>
                  <a:gd name="T6" fmla="*/ 17 w 29"/>
                  <a:gd name="T7" fmla="*/ 37 h 37"/>
                  <a:gd name="T8" fmla="*/ 29 w 29"/>
                  <a:gd name="T9" fmla="*/ 8 h 37"/>
                  <a:gd name="T10" fmla="*/ 13 w 29"/>
                  <a:gd name="T11" fmla="*/ 0 h 37"/>
                  <a:gd name="T12" fmla="*/ 11 w 29"/>
                  <a:gd name="T13" fmla="*/ 0 h 37"/>
                  <a:gd name="T14" fmla="*/ 13 w 29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7">
                    <a:moveTo>
                      <a:pt x="13" y="0"/>
                    </a:moveTo>
                    <a:lnTo>
                      <a:pt x="11" y="0"/>
                    </a:lnTo>
                    <a:lnTo>
                      <a:pt x="0" y="31"/>
                    </a:lnTo>
                    <a:lnTo>
                      <a:pt x="17" y="37"/>
                    </a:lnTo>
                    <a:lnTo>
                      <a:pt x="29" y="8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0" name="Freeform 74"/>
              <p:cNvSpPr>
                <a:spLocks/>
              </p:cNvSpPr>
              <p:nvPr/>
            </p:nvSpPr>
            <p:spPr bwMode="auto">
              <a:xfrm>
                <a:off x="4008" y="3231"/>
                <a:ext cx="26" cy="32"/>
              </a:xfrm>
              <a:custGeom>
                <a:avLst/>
                <a:gdLst>
                  <a:gd name="T0" fmla="*/ 12 w 27"/>
                  <a:gd name="T1" fmla="*/ 0 h 35"/>
                  <a:gd name="T2" fmla="*/ 0 w 27"/>
                  <a:gd name="T3" fmla="*/ 27 h 35"/>
                  <a:gd name="T4" fmla="*/ 16 w 27"/>
                  <a:gd name="T5" fmla="*/ 35 h 35"/>
                  <a:gd name="T6" fmla="*/ 27 w 27"/>
                  <a:gd name="T7" fmla="*/ 6 h 35"/>
                  <a:gd name="T8" fmla="*/ 12 w 27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5">
                    <a:moveTo>
                      <a:pt x="12" y="0"/>
                    </a:moveTo>
                    <a:lnTo>
                      <a:pt x="0" y="27"/>
                    </a:lnTo>
                    <a:lnTo>
                      <a:pt x="16" y="35"/>
                    </a:lnTo>
                    <a:lnTo>
                      <a:pt x="27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1" name="Freeform 75"/>
              <p:cNvSpPr>
                <a:spLocks/>
              </p:cNvSpPr>
              <p:nvPr/>
            </p:nvSpPr>
            <p:spPr bwMode="auto">
              <a:xfrm>
                <a:off x="4020" y="3205"/>
                <a:ext cx="25" cy="32"/>
              </a:xfrm>
              <a:custGeom>
                <a:avLst/>
                <a:gdLst>
                  <a:gd name="T0" fmla="*/ 11 w 27"/>
                  <a:gd name="T1" fmla="*/ 0 h 35"/>
                  <a:gd name="T2" fmla="*/ 0 w 27"/>
                  <a:gd name="T3" fmla="*/ 29 h 35"/>
                  <a:gd name="T4" fmla="*/ 15 w 27"/>
                  <a:gd name="T5" fmla="*/ 35 h 35"/>
                  <a:gd name="T6" fmla="*/ 27 w 27"/>
                  <a:gd name="T7" fmla="*/ 8 h 35"/>
                  <a:gd name="T8" fmla="*/ 11 w 27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5">
                    <a:moveTo>
                      <a:pt x="11" y="0"/>
                    </a:moveTo>
                    <a:lnTo>
                      <a:pt x="0" y="29"/>
                    </a:lnTo>
                    <a:lnTo>
                      <a:pt x="15" y="35"/>
                    </a:lnTo>
                    <a:lnTo>
                      <a:pt x="27" y="8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2" name="Freeform 76"/>
              <p:cNvSpPr>
                <a:spLocks/>
              </p:cNvSpPr>
              <p:nvPr/>
            </p:nvSpPr>
            <p:spPr bwMode="auto">
              <a:xfrm>
                <a:off x="4030" y="3184"/>
                <a:ext cx="25" cy="29"/>
              </a:xfrm>
              <a:custGeom>
                <a:avLst/>
                <a:gdLst>
                  <a:gd name="T0" fmla="*/ 12 w 27"/>
                  <a:gd name="T1" fmla="*/ 0 h 32"/>
                  <a:gd name="T2" fmla="*/ 0 w 27"/>
                  <a:gd name="T3" fmla="*/ 24 h 32"/>
                  <a:gd name="T4" fmla="*/ 16 w 27"/>
                  <a:gd name="T5" fmla="*/ 32 h 32"/>
                  <a:gd name="T6" fmla="*/ 27 w 27"/>
                  <a:gd name="T7" fmla="*/ 5 h 32"/>
                  <a:gd name="T8" fmla="*/ 12 w 2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2">
                    <a:moveTo>
                      <a:pt x="12" y="0"/>
                    </a:moveTo>
                    <a:lnTo>
                      <a:pt x="0" y="24"/>
                    </a:lnTo>
                    <a:lnTo>
                      <a:pt x="16" y="32"/>
                    </a:lnTo>
                    <a:lnTo>
                      <a:pt x="27" y="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3" name="Freeform 77"/>
              <p:cNvSpPr>
                <a:spLocks/>
              </p:cNvSpPr>
              <p:nvPr/>
            </p:nvSpPr>
            <p:spPr bwMode="auto">
              <a:xfrm>
                <a:off x="4041" y="3160"/>
                <a:ext cx="25" cy="28"/>
              </a:xfrm>
              <a:custGeom>
                <a:avLst/>
                <a:gdLst>
                  <a:gd name="T0" fmla="*/ 11 w 27"/>
                  <a:gd name="T1" fmla="*/ 0 h 32"/>
                  <a:gd name="T2" fmla="*/ 0 w 27"/>
                  <a:gd name="T3" fmla="*/ 27 h 32"/>
                  <a:gd name="T4" fmla="*/ 15 w 27"/>
                  <a:gd name="T5" fmla="*/ 32 h 32"/>
                  <a:gd name="T6" fmla="*/ 27 w 27"/>
                  <a:gd name="T7" fmla="*/ 7 h 32"/>
                  <a:gd name="T8" fmla="*/ 11 w 2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2">
                    <a:moveTo>
                      <a:pt x="11" y="0"/>
                    </a:moveTo>
                    <a:lnTo>
                      <a:pt x="0" y="27"/>
                    </a:lnTo>
                    <a:lnTo>
                      <a:pt x="15" y="32"/>
                    </a:lnTo>
                    <a:lnTo>
                      <a:pt x="27" y="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4" name="Freeform 78"/>
              <p:cNvSpPr>
                <a:spLocks/>
              </p:cNvSpPr>
              <p:nvPr/>
            </p:nvSpPr>
            <p:spPr bwMode="auto">
              <a:xfrm>
                <a:off x="4051" y="3139"/>
                <a:ext cx="27" cy="27"/>
              </a:xfrm>
              <a:custGeom>
                <a:avLst/>
                <a:gdLst>
                  <a:gd name="T0" fmla="*/ 14 w 29"/>
                  <a:gd name="T1" fmla="*/ 0 h 30"/>
                  <a:gd name="T2" fmla="*/ 12 w 29"/>
                  <a:gd name="T3" fmla="*/ 0 h 30"/>
                  <a:gd name="T4" fmla="*/ 0 w 29"/>
                  <a:gd name="T5" fmla="*/ 23 h 30"/>
                  <a:gd name="T6" fmla="*/ 16 w 29"/>
                  <a:gd name="T7" fmla="*/ 30 h 30"/>
                  <a:gd name="T8" fmla="*/ 29 w 29"/>
                  <a:gd name="T9" fmla="*/ 7 h 30"/>
                  <a:gd name="T10" fmla="*/ 27 w 29"/>
                  <a:gd name="T11" fmla="*/ 7 h 30"/>
                  <a:gd name="T12" fmla="*/ 14 w 29"/>
                  <a:gd name="T13" fmla="*/ 0 h 30"/>
                  <a:gd name="T14" fmla="*/ 12 w 29"/>
                  <a:gd name="T15" fmla="*/ 0 h 30"/>
                  <a:gd name="T16" fmla="*/ 14 w 2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0">
                    <a:moveTo>
                      <a:pt x="14" y="0"/>
                    </a:moveTo>
                    <a:lnTo>
                      <a:pt x="12" y="0"/>
                    </a:lnTo>
                    <a:lnTo>
                      <a:pt x="0" y="23"/>
                    </a:lnTo>
                    <a:lnTo>
                      <a:pt x="16" y="30"/>
                    </a:lnTo>
                    <a:lnTo>
                      <a:pt x="29" y="7"/>
                    </a:lnTo>
                    <a:lnTo>
                      <a:pt x="27" y="7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5" name="Freeform 79"/>
              <p:cNvSpPr>
                <a:spLocks/>
              </p:cNvSpPr>
              <p:nvPr/>
            </p:nvSpPr>
            <p:spPr bwMode="auto">
              <a:xfrm>
                <a:off x="4064" y="3118"/>
                <a:ext cx="25" cy="27"/>
              </a:xfrm>
              <a:custGeom>
                <a:avLst/>
                <a:gdLst>
                  <a:gd name="T0" fmla="*/ 11 w 27"/>
                  <a:gd name="T1" fmla="*/ 0 h 30"/>
                  <a:gd name="T2" fmla="*/ 0 w 27"/>
                  <a:gd name="T3" fmla="*/ 23 h 30"/>
                  <a:gd name="T4" fmla="*/ 13 w 27"/>
                  <a:gd name="T5" fmla="*/ 30 h 30"/>
                  <a:gd name="T6" fmla="*/ 27 w 27"/>
                  <a:gd name="T7" fmla="*/ 7 h 30"/>
                  <a:gd name="T8" fmla="*/ 11 w 2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11" y="0"/>
                    </a:moveTo>
                    <a:lnTo>
                      <a:pt x="0" y="23"/>
                    </a:lnTo>
                    <a:lnTo>
                      <a:pt x="13" y="30"/>
                    </a:lnTo>
                    <a:lnTo>
                      <a:pt x="27" y="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6" name="Freeform 80"/>
              <p:cNvSpPr>
                <a:spLocks/>
              </p:cNvSpPr>
              <p:nvPr/>
            </p:nvSpPr>
            <p:spPr bwMode="auto">
              <a:xfrm>
                <a:off x="4074" y="3100"/>
                <a:ext cx="24" cy="25"/>
              </a:xfrm>
              <a:custGeom>
                <a:avLst/>
                <a:gdLst>
                  <a:gd name="T0" fmla="*/ 10 w 25"/>
                  <a:gd name="T1" fmla="*/ 0 h 28"/>
                  <a:gd name="T2" fmla="*/ 0 w 25"/>
                  <a:gd name="T3" fmla="*/ 21 h 28"/>
                  <a:gd name="T4" fmla="*/ 16 w 25"/>
                  <a:gd name="T5" fmla="*/ 28 h 28"/>
                  <a:gd name="T6" fmla="*/ 25 w 25"/>
                  <a:gd name="T7" fmla="*/ 7 h 28"/>
                  <a:gd name="T8" fmla="*/ 10 w 25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8">
                    <a:moveTo>
                      <a:pt x="10" y="0"/>
                    </a:moveTo>
                    <a:lnTo>
                      <a:pt x="0" y="21"/>
                    </a:lnTo>
                    <a:lnTo>
                      <a:pt x="16" y="28"/>
                    </a:lnTo>
                    <a:lnTo>
                      <a:pt x="25" y="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7" name="Freeform 81"/>
              <p:cNvSpPr>
                <a:spLocks/>
              </p:cNvSpPr>
              <p:nvPr/>
            </p:nvSpPr>
            <p:spPr bwMode="auto">
              <a:xfrm>
                <a:off x="4084" y="3078"/>
                <a:ext cx="25" cy="28"/>
              </a:xfrm>
              <a:custGeom>
                <a:avLst/>
                <a:gdLst>
                  <a:gd name="T0" fmla="*/ 11 w 27"/>
                  <a:gd name="T1" fmla="*/ 0 h 31"/>
                  <a:gd name="T2" fmla="*/ 0 w 27"/>
                  <a:gd name="T3" fmla="*/ 24 h 31"/>
                  <a:gd name="T4" fmla="*/ 15 w 27"/>
                  <a:gd name="T5" fmla="*/ 31 h 31"/>
                  <a:gd name="T6" fmla="*/ 27 w 27"/>
                  <a:gd name="T7" fmla="*/ 10 h 31"/>
                  <a:gd name="T8" fmla="*/ 11 w 2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11" y="0"/>
                    </a:moveTo>
                    <a:lnTo>
                      <a:pt x="0" y="24"/>
                    </a:lnTo>
                    <a:lnTo>
                      <a:pt x="15" y="31"/>
                    </a:lnTo>
                    <a:lnTo>
                      <a:pt x="27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8" name="Freeform 82"/>
              <p:cNvSpPr>
                <a:spLocks/>
              </p:cNvSpPr>
              <p:nvPr/>
            </p:nvSpPr>
            <p:spPr bwMode="auto">
              <a:xfrm>
                <a:off x="4094" y="3063"/>
                <a:ext cx="25" cy="24"/>
              </a:xfrm>
              <a:custGeom>
                <a:avLst/>
                <a:gdLst>
                  <a:gd name="T0" fmla="*/ 14 w 27"/>
                  <a:gd name="T1" fmla="*/ 0 h 27"/>
                  <a:gd name="T2" fmla="*/ 0 w 27"/>
                  <a:gd name="T3" fmla="*/ 17 h 27"/>
                  <a:gd name="T4" fmla="*/ 16 w 27"/>
                  <a:gd name="T5" fmla="*/ 27 h 27"/>
                  <a:gd name="T6" fmla="*/ 27 w 27"/>
                  <a:gd name="T7" fmla="*/ 10 h 27"/>
                  <a:gd name="T8" fmla="*/ 14 w 2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14" y="0"/>
                    </a:moveTo>
                    <a:lnTo>
                      <a:pt x="0" y="17"/>
                    </a:lnTo>
                    <a:lnTo>
                      <a:pt x="16" y="27"/>
                    </a:lnTo>
                    <a:lnTo>
                      <a:pt x="27" y="1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9" name="Freeform 83"/>
              <p:cNvSpPr>
                <a:spLocks/>
              </p:cNvSpPr>
              <p:nvPr/>
            </p:nvSpPr>
            <p:spPr bwMode="auto">
              <a:xfrm>
                <a:off x="4107" y="3046"/>
                <a:ext cx="23" cy="26"/>
              </a:xfrm>
              <a:custGeom>
                <a:avLst/>
                <a:gdLst>
                  <a:gd name="T0" fmla="*/ 11 w 25"/>
                  <a:gd name="T1" fmla="*/ 0 h 29"/>
                  <a:gd name="T2" fmla="*/ 0 w 25"/>
                  <a:gd name="T3" fmla="*/ 19 h 29"/>
                  <a:gd name="T4" fmla="*/ 13 w 25"/>
                  <a:gd name="T5" fmla="*/ 29 h 29"/>
                  <a:gd name="T6" fmla="*/ 25 w 25"/>
                  <a:gd name="T7" fmla="*/ 10 h 29"/>
                  <a:gd name="T8" fmla="*/ 11 w 25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11" y="0"/>
                    </a:moveTo>
                    <a:lnTo>
                      <a:pt x="0" y="19"/>
                    </a:lnTo>
                    <a:lnTo>
                      <a:pt x="13" y="29"/>
                    </a:lnTo>
                    <a:lnTo>
                      <a:pt x="25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0" name="Freeform 84"/>
              <p:cNvSpPr>
                <a:spLocks/>
              </p:cNvSpPr>
              <p:nvPr/>
            </p:nvSpPr>
            <p:spPr bwMode="auto">
              <a:xfrm>
                <a:off x="4117" y="3032"/>
                <a:ext cx="23" cy="23"/>
              </a:xfrm>
              <a:custGeom>
                <a:avLst/>
                <a:gdLst>
                  <a:gd name="T0" fmla="*/ 12 w 25"/>
                  <a:gd name="T1" fmla="*/ 0 h 25"/>
                  <a:gd name="T2" fmla="*/ 0 w 25"/>
                  <a:gd name="T3" fmla="*/ 15 h 25"/>
                  <a:gd name="T4" fmla="*/ 14 w 25"/>
                  <a:gd name="T5" fmla="*/ 25 h 25"/>
                  <a:gd name="T6" fmla="*/ 25 w 25"/>
                  <a:gd name="T7" fmla="*/ 9 h 25"/>
                  <a:gd name="T8" fmla="*/ 12 w 2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2" y="0"/>
                    </a:moveTo>
                    <a:lnTo>
                      <a:pt x="0" y="15"/>
                    </a:lnTo>
                    <a:lnTo>
                      <a:pt x="14" y="25"/>
                    </a:lnTo>
                    <a:lnTo>
                      <a:pt x="25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1" name="Freeform 85"/>
              <p:cNvSpPr>
                <a:spLocks/>
              </p:cNvSpPr>
              <p:nvPr/>
            </p:nvSpPr>
            <p:spPr bwMode="auto">
              <a:xfrm>
                <a:off x="4128" y="3018"/>
                <a:ext cx="23" cy="22"/>
              </a:xfrm>
              <a:custGeom>
                <a:avLst/>
                <a:gdLst>
                  <a:gd name="T0" fmla="*/ 13 w 25"/>
                  <a:gd name="T1" fmla="*/ 0 h 25"/>
                  <a:gd name="T2" fmla="*/ 11 w 25"/>
                  <a:gd name="T3" fmla="*/ 0 h 25"/>
                  <a:gd name="T4" fmla="*/ 0 w 25"/>
                  <a:gd name="T5" fmla="*/ 16 h 25"/>
                  <a:gd name="T6" fmla="*/ 13 w 25"/>
                  <a:gd name="T7" fmla="*/ 25 h 25"/>
                  <a:gd name="T8" fmla="*/ 25 w 25"/>
                  <a:gd name="T9" fmla="*/ 12 h 25"/>
                  <a:gd name="T10" fmla="*/ 13 w 25"/>
                  <a:gd name="T11" fmla="*/ 0 h 25"/>
                  <a:gd name="T12" fmla="*/ 11 w 25"/>
                  <a:gd name="T13" fmla="*/ 0 h 25"/>
                  <a:gd name="T14" fmla="*/ 13 w 25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lnTo>
                      <a:pt x="11" y="0"/>
                    </a:lnTo>
                    <a:lnTo>
                      <a:pt x="0" y="16"/>
                    </a:lnTo>
                    <a:lnTo>
                      <a:pt x="13" y="25"/>
                    </a:lnTo>
                    <a:lnTo>
                      <a:pt x="25" y="1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2" name="Freeform 86"/>
              <p:cNvSpPr>
                <a:spLocks/>
              </p:cNvSpPr>
              <p:nvPr/>
            </p:nvSpPr>
            <p:spPr bwMode="auto">
              <a:xfrm>
                <a:off x="4140" y="3008"/>
                <a:ext cx="21" cy="21"/>
              </a:xfrm>
              <a:custGeom>
                <a:avLst/>
                <a:gdLst>
                  <a:gd name="T0" fmla="*/ 12 w 23"/>
                  <a:gd name="T1" fmla="*/ 0 h 23"/>
                  <a:gd name="T2" fmla="*/ 0 w 23"/>
                  <a:gd name="T3" fmla="*/ 11 h 23"/>
                  <a:gd name="T4" fmla="*/ 12 w 23"/>
                  <a:gd name="T5" fmla="*/ 23 h 23"/>
                  <a:gd name="T6" fmla="*/ 23 w 23"/>
                  <a:gd name="T7" fmla="*/ 11 h 23"/>
                  <a:gd name="T8" fmla="*/ 12 w 2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0" y="11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3" name="Freeform 87"/>
              <p:cNvSpPr>
                <a:spLocks/>
              </p:cNvSpPr>
              <p:nvPr/>
            </p:nvSpPr>
            <p:spPr bwMode="auto">
              <a:xfrm>
                <a:off x="4151" y="2996"/>
                <a:ext cx="22" cy="22"/>
              </a:xfrm>
              <a:custGeom>
                <a:avLst/>
                <a:gdLst>
                  <a:gd name="T0" fmla="*/ 13 w 23"/>
                  <a:gd name="T1" fmla="*/ 0 h 25"/>
                  <a:gd name="T2" fmla="*/ 11 w 23"/>
                  <a:gd name="T3" fmla="*/ 2 h 25"/>
                  <a:gd name="T4" fmla="*/ 0 w 23"/>
                  <a:gd name="T5" fmla="*/ 14 h 25"/>
                  <a:gd name="T6" fmla="*/ 11 w 23"/>
                  <a:gd name="T7" fmla="*/ 25 h 25"/>
                  <a:gd name="T8" fmla="*/ 23 w 23"/>
                  <a:gd name="T9" fmla="*/ 14 h 25"/>
                  <a:gd name="T10" fmla="*/ 13 w 23"/>
                  <a:gd name="T11" fmla="*/ 0 h 25"/>
                  <a:gd name="T12" fmla="*/ 11 w 23"/>
                  <a:gd name="T13" fmla="*/ 0 h 25"/>
                  <a:gd name="T14" fmla="*/ 11 w 23"/>
                  <a:gd name="T15" fmla="*/ 2 h 25"/>
                  <a:gd name="T16" fmla="*/ 13 w 23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5">
                    <a:moveTo>
                      <a:pt x="13" y="0"/>
                    </a:moveTo>
                    <a:lnTo>
                      <a:pt x="11" y="2"/>
                    </a:lnTo>
                    <a:lnTo>
                      <a:pt x="0" y="14"/>
                    </a:lnTo>
                    <a:lnTo>
                      <a:pt x="11" y="25"/>
                    </a:lnTo>
                    <a:lnTo>
                      <a:pt x="23" y="14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4" name="Freeform 88"/>
              <p:cNvSpPr>
                <a:spLocks/>
              </p:cNvSpPr>
              <p:nvPr/>
            </p:nvSpPr>
            <p:spPr bwMode="auto">
              <a:xfrm>
                <a:off x="4163" y="2989"/>
                <a:ext cx="20" cy="19"/>
              </a:xfrm>
              <a:custGeom>
                <a:avLst/>
                <a:gdLst>
                  <a:gd name="T0" fmla="*/ 12 w 21"/>
                  <a:gd name="T1" fmla="*/ 0 h 21"/>
                  <a:gd name="T2" fmla="*/ 0 w 21"/>
                  <a:gd name="T3" fmla="*/ 7 h 21"/>
                  <a:gd name="T4" fmla="*/ 10 w 21"/>
                  <a:gd name="T5" fmla="*/ 21 h 21"/>
                  <a:gd name="T6" fmla="*/ 21 w 21"/>
                  <a:gd name="T7" fmla="*/ 13 h 21"/>
                  <a:gd name="T8" fmla="*/ 12 w 2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2" y="0"/>
                    </a:moveTo>
                    <a:lnTo>
                      <a:pt x="0" y="7"/>
                    </a:lnTo>
                    <a:lnTo>
                      <a:pt x="10" y="21"/>
                    </a:lnTo>
                    <a:lnTo>
                      <a:pt x="21" y="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5" name="Freeform 89"/>
              <p:cNvSpPr>
                <a:spLocks/>
              </p:cNvSpPr>
              <p:nvPr/>
            </p:nvSpPr>
            <p:spPr bwMode="auto">
              <a:xfrm>
                <a:off x="4174" y="2980"/>
                <a:ext cx="20" cy="21"/>
              </a:xfrm>
              <a:custGeom>
                <a:avLst/>
                <a:gdLst>
                  <a:gd name="T0" fmla="*/ 13 w 21"/>
                  <a:gd name="T1" fmla="*/ 0 h 23"/>
                  <a:gd name="T2" fmla="*/ 11 w 21"/>
                  <a:gd name="T3" fmla="*/ 2 h 23"/>
                  <a:gd name="T4" fmla="*/ 0 w 21"/>
                  <a:gd name="T5" fmla="*/ 10 h 23"/>
                  <a:gd name="T6" fmla="*/ 9 w 21"/>
                  <a:gd name="T7" fmla="*/ 23 h 23"/>
                  <a:gd name="T8" fmla="*/ 21 w 21"/>
                  <a:gd name="T9" fmla="*/ 15 h 23"/>
                  <a:gd name="T10" fmla="*/ 19 w 21"/>
                  <a:gd name="T11" fmla="*/ 17 h 23"/>
                  <a:gd name="T12" fmla="*/ 13 w 21"/>
                  <a:gd name="T13" fmla="*/ 0 h 23"/>
                  <a:gd name="T14" fmla="*/ 11 w 21"/>
                  <a:gd name="T15" fmla="*/ 0 h 23"/>
                  <a:gd name="T16" fmla="*/ 11 w 21"/>
                  <a:gd name="T17" fmla="*/ 2 h 23"/>
                  <a:gd name="T18" fmla="*/ 13 w 21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3">
                    <a:moveTo>
                      <a:pt x="13" y="0"/>
                    </a:moveTo>
                    <a:lnTo>
                      <a:pt x="11" y="2"/>
                    </a:lnTo>
                    <a:lnTo>
                      <a:pt x="0" y="10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19" y="17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6" name="Freeform 90"/>
              <p:cNvSpPr>
                <a:spLocks/>
              </p:cNvSpPr>
              <p:nvPr/>
            </p:nvSpPr>
            <p:spPr bwMode="auto">
              <a:xfrm>
                <a:off x="4187" y="2977"/>
                <a:ext cx="15" cy="19"/>
              </a:xfrm>
              <a:custGeom>
                <a:avLst/>
                <a:gdLst>
                  <a:gd name="T0" fmla="*/ 12 w 17"/>
                  <a:gd name="T1" fmla="*/ 0 h 21"/>
                  <a:gd name="T2" fmla="*/ 0 w 17"/>
                  <a:gd name="T3" fmla="*/ 4 h 21"/>
                  <a:gd name="T4" fmla="*/ 6 w 17"/>
                  <a:gd name="T5" fmla="*/ 21 h 21"/>
                  <a:gd name="T6" fmla="*/ 17 w 17"/>
                  <a:gd name="T7" fmla="*/ 18 h 21"/>
                  <a:gd name="T8" fmla="*/ 12 w 1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12" y="0"/>
                    </a:moveTo>
                    <a:lnTo>
                      <a:pt x="0" y="4"/>
                    </a:lnTo>
                    <a:lnTo>
                      <a:pt x="6" y="21"/>
                    </a:lnTo>
                    <a:lnTo>
                      <a:pt x="17" y="1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7" name="Freeform 91"/>
              <p:cNvSpPr>
                <a:spLocks/>
              </p:cNvSpPr>
              <p:nvPr/>
            </p:nvSpPr>
            <p:spPr bwMode="auto">
              <a:xfrm>
                <a:off x="4198" y="2973"/>
                <a:ext cx="15" cy="20"/>
              </a:xfrm>
              <a:custGeom>
                <a:avLst/>
                <a:gdLst>
                  <a:gd name="T0" fmla="*/ 11 w 17"/>
                  <a:gd name="T1" fmla="*/ 0 h 22"/>
                  <a:gd name="T2" fmla="*/ 9 w 17"/>
                  <a:gd name="T3" fmla="*/ 0 h 22"/>
                  <a:gd name="T4" fmla="*/ 0 w 17"/>
                  <a:gd name="T5" fmla="*/ 4 h 22"/>
                  <a:gd name="T6" fmla="*/ 5 w 17"/>
                  <a:gd name="T7" fmla="*/ 22 h 22"/>
                  <a:gd name="T8" fmla="*/ 17 w 17"/>
                  <a:gd name="T9" fmla="*/ 16 h 22"/>
                  <a:gd name="T10" fmla="*/ 15 w 17"/>
                  <a:gd name="T11" fmla="*/ 18 h 22"/>
                  <a:gd name="T12" fmla="*/ 11 w 17"/>
                  <a:gd name="T13" fmla="*/ 0 h 22"/>
                  <a:gd name="T14" fmla="*/ 9 w 17"/>
                  <a:gd name="T15" fmla="*/ 0 h 22"/>
                  <a:gd name="T16" fmla="*/ 11 w 17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2">
                    <a:moveTo>
                      <a:pt x="11" y="0"/>
                    </a:moveTo>
                    <a:lnTo>
                      <a:pt x="9" y="0"/>
                    </a:lnTo>
                    <a:lnTo>
                      <a:pt x="0" y="4"/>
                    </a:lnTo>
                    <a:lnTo>
                      <a:pt x="5" y="22"/>
                    </a:lnTo>
                    <a:lnTo>
                      <a:pt x="17" y="16"/>
                    </a:lnTo>
                    <a:lnTo>
                      <a:pt x="15" y="18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8" name="Freeform 92"/>
              <p:cNvSpPr>
                <a:spLocks/>
              </p:cNvSpPr>
              <p:nvPr/>
            </p:nvSpPr>
            <p:spPr bwMode="auto">
              <a:xfrm>
                <a:off x="4208" y="2972"/>
                <a:ext cx="15" cy="17"/>
              </a:xfrm>
              <a:custGeom>
                <a:avLst/>
                <a:gdLst>
                  <a:gd name="T0" fmla="*/ 14 w 16"/>
                  <a:gd name="T1" fmla="*/ 0 h 19"/>
                  <a:gd name="T2" fmla="*/ 12 w 16"/>
                  <a:gd name="T3" fmla="*/ 0 h 19"/>
                  <a:gd name="T4" fmla="*/ 0 w 16"/>
                  <a:gd name="T5" fmla="*/ 1 h 19"/>
                  <a:gd name="T6" fmla="*/ 4 w 16"/>
                  <a:gd name="T7" fmla="*/ 19 h 19"/>
                  <a:gd name="T8" fmla="*/ 16 w 16"/>
                  <a:gd name="T9" fmla="*/ 17 h 19"/>
                  <a:gd name="T10" fmla="*/ 14 w 16"/>
                  <a:gd name="T11" fmla="*/ 17 h 19"/>
                  <a:gd name="T12" fmla="*/ 14 w 16"/>
                  <a:gd name="T13" fmla="*/ 0 h 19"/>
                  <a:gd name="T14" fmla="*/ 12 w 16"/>
                  <a:gd name="T15" fmla="*/ 0 h 19"/>
                  <a:gd name="T16" fmla="*/ 14 w 16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9">
                    <a:moveTo>
                      <a:pt x="14" y="0"/>
                    </a:moveTo>
                    <a:lnTo>
                      <a:pt x="12" y="0"/>
                    </a:lnTo>
                    <a:lnTo>
                      <a:pt x="0" y="1"/>
                    </a:lnTo>
                    <a:lnTo>
                      <a:pt x="4" y="19"/>
                    </a:lnTo>
                    <a:lnTo>
                      <a:pt x="16" y="17"/>
                    </a:lnTo>
                    <a:lnTo>
                      <a:pt x="14" y="17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9" name="Freeform 93"/>
              <p:cNvSpPr>
                <a:spLocks/>
              </p:cNvSpPr>
              <p:nvPr/>
            </p:nvSpPr>
            <p:spPr bwMode="auto">
              <a:xfrm>
                <a:off x="4221" y="2972"/>
                <a:ext cx="14" cy="16"/>
              </a:xfrm>
              <a:custGeom>
                <a:avLst/>
                <a:gdLst>
                  <a:gd name="T0" fmla="*/ 15 w 15"/>
                  <a:gd name="T1" fmla="*/ 0 h 17"/>
                  <a:gd name="T2" fmla="*/ 11 w 15"/>
                  <a:gd name="T3" fmla="*/ 0 h 17"/>
                  <a:gd name="T4" fmla="*/ 0 w 15"/>
                  <a:gd name="T5" fmla="*/ 0 h 17"/>
                  <a:gd name="T6" fmla="*/ 0 w 15"/>
                  <a:gd name="T7" fmla="*/ 17 h 17"/>
                  <a:gd name="T8" fmla="*/ 11 w 15"/>
                  <a:gd name="T9" fmla="*/ 17 h 17"/>
                  <a:gd name="T10" fmla="*/ 9 w 15"/>
                  <a:gd name="T11" fmla="*/ 15 h 17"/>
                  <a:gd name="T12" fmla="*/ 15 w 15"/>
                  <a:gd name="T13" fmla="*/ 0 h 17"/>
                  <a:gd name="T14" fmla="*/ 13 w 15"/>
                  <a:gd name="T15" fmla="*/ 0 h 17"/>
                  <a:gd name="T16" fmla="*/ 11 w 15"/>
                  <a:gd name="T17" fmla="*/ 0 h 17"/>
                  <a:gd name="T18" fmla="*/ 15 w 15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7">
                    <a:moveTo>
                      <a:pt x="15" y="0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11" y="17"/>
                    </a:lnTo>
                    <a:lnTo>
                      <a:pt x="9" y="15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0" name="Freeform 94"/>
              <p:cNvSpPr>
                <a:spLocks/>
              </p:cNvSpPr>
              <p:nvPr/>
            </p:nvSpPr>
            <p:spPr bwMode="auto">
              <a:xfrm>
                <a:off x="4229" y="2972"/>
                <a:ext cx="17" cy="19"/>
              </a:xfrm>
              <a:custGeom>
                <a:avLst/>
                <a:gdLst>
                  <a:gd name="T0" fmla="*/ 18 w 18"/>
                  <a:gd name="T1" fmla="*/ 3 h 21"/>
                  <a:gd name="T2" fmla="*/ 6 w 18"/>
                  <a:gd name="T3" fmla="*/ 0 h 21"/>
                  <a:gd name="T4" fmla="*/ 0 w 18"/>
                  <a:gd name="T5" fmla="*/ 15 h 21"/>
                  <a:gd name="T6" fmla="*/ 12 w 18"/>
                  <a:gd name="T7" fmla="*/ 21 h 21"/>
                  <a:gd name="T8" fmla="*/ 18 w 18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1">
                    <a:moveTo>
                      <a:pt x="18" y="3"/>
                    </a:moveTo>
                    <a:lnTo>
                      <a:pt x="6" y="0"/>
                    </a:lnTo>
                    <a:lnTo>
                      <a:pt x="0" y="15"/>
                    </a:lnTo>
                    <a:lnTo>
                      <a:pt x="12" y="21"/>
                    </a:lnTo>
                    <a:lnTo>
                      <a:pt x="18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1" name="Freeform 95"/>
              <p:cNvSpPr>
                <a:spLocks/>
              </p:cNvSpPr>
              <p:nvPr/>
            </p:nvSpPr>
            <p:spPr bwMode="auto">
              <a:xfrm>
                <a:off x="4240" y="2975"/>
                <a:ext cx="18" cy="19"/>
              </a:xfrm>
              <a:custGeom>
                <a:avLst/>
                <a:gdLst>
                  <a:gd name="T0" fmla="*/ 19 w 19"/>
                  <a:gd name="T1" fmla="*/ 4 h 21"/>
                  <a:gd name="T2" fmla="*/ 17 w 19"/>
                  <a:gd name="T3" fmla="*/ 4 h 21"/>
                  <a:gd name="T4" fmla="*/ 6 w 19"/>
                  <a:gd name="T5" fmla="*/ 0 h 21"/>
                  <a:gd name="T6" fmla="*/ 0 w 19"/>
                  <a:gd name="T7" fmla="*/ 18 h 21"/>
                  <a:gd name="T8" fmla="*/ 11 w 19"/>
                  <a:gd name="T9" fmla="*/ 21 h 21"/>
                  <a:gd name="T10" fmla="*/ 11 w 19"/>
                  <a:gd name="T11" fmla="*/ 20 h 21"/>
                  <a:gd name="T12" fmla="*/ 19 w 19"/>
                  <a:gd name="T13" fmla="*/ 4 h 21"/>
                  <a:gd name="T14" fmla="*/ 17 w 19"/>
                  <a:gd name="T15" fmla="*/ 4 h 21"/>
                  <a:gd name="T16" fmla="*/ 19 w 19"/>
                  <a:gd name="T17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1">
                    <a:moveTo>
                      <a:pt x="19" y="4"/>
                    </a:moveTo>
                    <a:lnTo>
                      <a:pt x="17" y="4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1" y="21"/>
                    </a:lnTo>
                    <a:lnTo>
                      <a:pt x="11" y="20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2" name="Freeform 96"/>
              <p:cNvSpPr>
                <a:spLocks/>
              </p:cNvSpPr>
              <p:nvPr/>
            </p:nvSpPr>
            <p:spPr bwMode="auto">
              <a:xfrm>
                <a:off x="4251" y="2979"/>
                <a:ext cx="17" cy="18"/>
              </a:xfrm>
              <a:custGeom>
                <a:avLst/>
                <a:gdLst>
                  <a:gd name="T0" fmla="*/ 19 w 19"/>
                  <a:gd name="T1" fmla="*/ 8 h 21"/>
                  <a:gd name="T2" fmla="*/ 19 w 19"/>
                  <a:gd name="T3" fmla="*/ 6 h 21"/>
                  <a:gd name="T4" fmla="*/ 8 w 19"/>
                  <a:gd name="T5" fmla="*/ 0 h 21"/>
                  <a:gd name="T6" fmla="*/ 0 w 19"/>
                  <a:gd name="T7" fmla="*/ 16 h 21"/>
                  <a:gd name="T8" fmla="*/ 12 w 19"/>
                  <a:gd name="T9" fmla="*/ 21 h 21"/>
                  <a:gd name="T10" fmla="*/ 10 w 19"/>
                  <a:gd name="T11" fmla="*/ 21 h 21"/>
                  <a:gd name="T12" fmla="*/ 19 w 19"/>
                  <a:gd name="T13" fmla="*/ 8 h 21"/>
                  <a:gd name="T14" fmla="*/ 19 w 19"/>
                  <a:gd name="T15" fmla="*/ 6 h 21"/>
                  <a:gd name="T16" fmla="*/ 19 w 19"/>
                  <a:gd name="T17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1">
                    <a:moveTo>
                      <a:pt x="19" y="8"/>
                    </a:moveTo>
                    <a:lnTo>
                      <a:pt x="19" y="6"/>
                    </a:lnTo>
                    <a:lnTo>
                      <a:pt x="8" y="0"/>
                    </a:lnTo>
                    <a:lnTo>
                      <a:pt x="0" y="16"/>
                    </a:lnTo>
                    <a:lnTo>
                      <a:pt x="12" y="21"/>
                    </a:lnTo>
                    <a:lnTo>
                      <a:pt x="10" y="21"/>
                    </a:lnTo>
                    <a:lnTo>
                      <a:pt x="19" y="8"/>
                    </a:lnTo>
                    <a:lnTo>
                      <a:pt x="19" y="6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3" name="Freeform 97"/>
              <p:cNvSpPr>
                <a:spLocks/>
              </p:cNvSpPr>
              <p:nvPr/>
            </p:nvSpPr>
            <p:spPr bwMode="auto">
              <a:xfrm>
                <a:off x="4260" y="2986"/>
                <a:ext cx="21" cy="19"/>
              </a:xfrm>
              <a:custGeom>
                <a:avLst/>
                <a:gdLst>
                  <a:gd name="T0" fmla="*/ 23 w 23"/>
                  <a:gd name="T1" fmla="*/ 8 h 21"/>
                  <a:gd name="T2" fmla="*/ 21 w 23"/>
                  <a:gd name="T3" fmla="*/ 8 h 21"/>
                  <a:gd name="T4" fmla="*/ 9 w 23"/>
                  <a:gd name="T5" fmla="*/ 0 h 21"/>
                  <a:gd name="T6" fmla="*/ 0 w 23"/>
                  <a:gd name="T7" fmla="*/ 13 h 21"/>
                  <a:gd name="T8" fmla="*/ 11 w 23"/>
                  <a:gd name="T9" fmla="*/ 21 h 21"/>
                  <a:gd name="T10" fmla="*/ 23 w 23"/>
                  <a:gd name="T11" fmla="*/ 8 h 21"/>
                  <a:gd name="T12" fmla="*/ 21 w 23"/>
                  <a:gd name="T13" fmla="*/ 8 h 21"/>
                  <a:gd name="T14" fmla="*/ 23 w 23"/>
                  <a:gd name="T1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1">
                    <a:moveTo>
                      <a:pt x="23" y="8"/>
                    </a:moveTo>
                    <a:lnTo>
                      <a:pt x="21" y="8"/>
                    </a:lnTo>
                    <a:lnTo>
                      <a:pt x="9" y="0"/>
                    </a:lnTo>
                    <a:lnTo>
                      <a:pt x="0" y="13"/>
                    </a:lnTo>
                    <a:lnTo>
                      <a:pt x="11" y="21"/>
                    </a:lnTo>
                    <a:lnTo>
                      <a:pt x="23" y="8"/>
                    </a:lnTo>
                    <a:lnTo>
                      <a:pt x="21" y="8"/>
                    </a:lnTo>
                    <a:lnTo>
                      <a:pt x="2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4" name="Freeform 98"/>
              <p:cNvSpPr>
                <a:spLocks/>
              </p:cNvSpPr>
              <p:nvPr/>
            </p:nvSpPr>
            <p:spPr bwMode="auto">
              <a:xfrm>
                <a:off x="4270" y="2993"/>
                <a:ext cx="21" cy="21"/>
              </a:xfrm>
              <a:custGeom>
                <a:avLst/>
                <a:gdLst>
                  <a:gd name="T0" fmla="*/ 23 w 23"/>
                  <a:gd name="T1" fmla="*/ 11 h 23"/>
                  <a:gd name="T2" fmla="*/ 23 w 23"/>
                  <a:gd name="T3" fmla="*/ 9 h 23"/>
                  <a:gd name="T4" fmla="*/ 12 w 23"/>
                  <a:gd name="T5" fmla="*/ 0 h 23"/>
                  <a:gd name="T6" fmla="*/ 0 w 23"/>
                  <a:gd name="T7" fmla="*/ 13 h 23"/>
                  <a:gd name="T8" fmla="*/ 12 w 23"/>
                  <a:gd name="T9" fmla="*/ 23 h 23"/>
                  <a:gd name="T10" fmla="*/ 23 w 23"/>
                  <a:gd name="T11" fmla="*/ 11 h 23"/>
                  <a:gd name="T12" fmla="*/ 23 w 23"/>
                  <a:gd name="T13" fmla="*/ 9 h 23"/>
                  <a:gd name="T14" fmla="*/ 23 w 23"/>
                  <a:gd name="T1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23" y="11"/>
                    </a:moveTo>
                    <a:lnTo>
                      <a:pt x="23" y="9"/>
                    </a:lnTo>
                    <a:lnTo>
                      <a:pt x="12" y="0"/>
                    </a:lnTo>
                    <a:lnTo>
                      <a:pt x="0" y="13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5" name="Freeform 99"/>
              <p:cNvSpPr>
                <a:spLocks/>
              </p:cNvSpPr>
              <p:nvPr/>
            </p:nvSpPr>
            <p:spPr bwMode="auto">
              <a:xfrm>
                <a:off x="4281" y="3003"/>
                <a:ext cx="21" cy="20"/>
              </a:xfrm>
              <a:custGeom>
                <a:avLst/>
                <a:gdLst>
                  <a:gd name="T0" fmla="*/ 23 w 23"/>
                  <a:gd name="T1" fmla="*/ 12 h 23"/>
                  <a:gd name="T2" fmla="*/ 11 w 23"/>
                  <a:gd name="T3" fmla="*/ 0 h 23"/>
                  <a:gd name="T4" fmla="*/ 0 w 23"/>
                  <a:gd name="T5" fmla="*/ 12 h 23"/>
                  <a:gd name="T6" fmla="*/ 11 w 23"/>
                  <a:gd name="T7" fmla="*/ 23 h 23"/>
                  <a:gd name="T8" fmla="*/ 23 w 23"/>
                  <a:gd name="T9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3" y="12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11" y="23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6" name="Freeform 100"/>
              <p:cNvSpPr>
                <a:spLocks/>
              </p:cNvSpPr>
              <p:nvPr/>
            </p:nvSpPr>
            <p:spPr bwMode="auto">
              <a:xfrm>
                <a:off x="4291" y="3014"/>
                <a:ext cx="23" cy="20"/>
              </a:xfrm>
              <a:custGeom>
                <a:avLst/>
                <a:gdLst>
                  <a:gd name="T0" fmla="*/ 25 w 25"/>
                  <a:gd name="T1" fmla="*/ 13 h 23"/>
                  <a:gd name="T2" fmla="*/ 25 w 25"/>
                  <a:gd name="T3" fmla="*/ 11 h 23"/>
                  <a:gd name="T4" fmla="*/ 12 w 25"/>
                  <a:gd name="T5" fmla="*/ 0 h 23"/>
                  <a:gd name="T6" fmla="*/ 0 w 25"/>
                  <a:gd name="T7" fmla="*/ 11 h 23"/>
                  <a:gd name="T8" fmla="*/ 12 w 25"/>
                  <a:gd name="T9" fmla="*/ 23 h 23"/>
                  <a:gd name="T10" fmla="*/ 25 w 25"/>
                  <a:gd name="T11" fmla="*/ 13 h 23"/>
                  <a:gd name="T12" fmla="*/ 25 w 25"/>
                  <a:gd name="T13" fmla="*/ 11 h 23"/>
                  <a:gd name="T14" fmla="*/ 25 w 25"/>
                  <a:gd name="T1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25" y="13"/>
                    </a:moveTo>
                    <a:lnTo>
                      <a:pt x="25" y="11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12" y="23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7" name="Freeform 101"/>
              <p:cNvSpPr>
                <a:spLocks/>
              </p:cNvSpPr>
              <p:nvPr/>
            </p:nvSpPr>
            <p:spPr bwMode="auto">
              <a:xfrm>
                <a:off x="4302" y="3025"/>
                <a:ext cx="24" cy="23"/>
              </a:xfrm>
              <a:custGeom>
                <a:avLst/>
                <a:gdLst>
                  <a:gd name="T0" fmla="*/ 25 w 25"/>
                  <a:gd name="T1" fmla="*/ 15 h 25"/>
                  <a:gd name="T2" fmla="*/ 13 w 25"/>
                  <a:gd name="T3" fmla="*/ 0 h 25"/>
                  <a:gd name="T4" fmla="*/ 0 w 25"/>
                  <a:gd name="T5" fmla="*/ 10 h 25"/>
                  <a:gd name="T6" fmla="*/ 11 w 25"/>
                  <a:gd name="T7" fmla="*/ 25 h 25"/>
                  <a:gd name="T8" fmla="*/ 25 w 25"/>
                  <a:gd name="T9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25" y="15"/>
                    </a:moveTo>
                    <a:lnTo>
                      <a:pt x="13" y="0"/>
                    </a:lnTo>
                    <a:lnTo>
                      <a:pt x="0" y="10"/>
                    </a:lnTo>
                    <a:lnTo>
                      <a:pt x="11" y="25"/>
                    </a:lnTo>
                    <a:lnTo>
                      <a:pt x="2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8" name="Freeform 102"/>
              <p:cNvSpPr>
                <a:spLocks/>
              </p:cNvSpPr>
              <p:nvPr/>
            </p:nvSpPr>
            <p:spPr bwMode="auto">
              <a:xfrm>
                <a:off x="4313" y="3039"/>
                <a:ext cx="25" cy="24"/>
              </a:xfrm>
              <a:custGeom>
                <a:avLst/>
                <a:gdLst>
                  <a:gd name="T0" fmla="*/ 27 w 27"/>
                  <a:gd name="T1" fmla="*/ 18 h 27"/>
                  <a:gd name="T2" fmla="*/ 25 w 27"/>
                  <a:gd name="T3" fmla="*/ 16 h 27"/>
                  <a:gd name="T4" fmla="*/ 14 w 27"/>
                  <a:gd name="T5" fmla="*/ 0 h 27"/>
                  <a:gd name="T6" fmla="*/ 0 w 27"/>
                  <a:gd name="T7" fmla="*/ 10 h 27"/>
                  <a:gd name="T8" fmla="*/ 12 w 27"/>
                  <a:gd name="T9" fmla="*/ 27 h 27"/>
                  <a:gd name="T10" fmla="*/ 12 w 27"/>
                  <a:gd name="T11" fmla="*/ 25 h 27"/>
                  <a:gd name="T12" fmla="*/ 27 w 27"/>
                  <a:gd name="T13" fmla="*/ 18 h 27"/>
                  <a:gd name="T14" fmla="*/ 25 w 27"/>
                  <a:gd name="T15" fmla="*/ 16 h 27"/>
                  <a:gd name="T16" fmla="*/ 27 w 27"/>
                  <a:gd name="T1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7">
                    <a:moveTo>
                      <a:pt x="27" y="18"/>
                    </a:moveTo>
                    <a:lnTo>
                      <a:pt x="25" y="16"/>
                    </a:lnTo>
                    <a:lnTo>
                      <a:pt x="14" y="0"/>
                    </a:lnTo>
                    <a:lnTo>
                      <a:pt x="0" y="10"/>
                    </a:lnTo>
                    <a:lnTo>
                      <a:pt x="12" y="27"/>
                    </a:lnTo>
                    <a:lnTo>
                      <a:pt x="12" y="25"/>
                    </a:lnTo>
                    <a:lnTo>
                      <a:pt x="27" y="18"/>
                    </a:lnTo>
                    <a:lnTo>
                      <a:pt x="25" y="16"/>
                    </a:lnTo>
                    <a:lnTo>
                      <a:pt x="27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9" name="Freeform 103"/>
              <p:cNvSpPr>
                <a:spLocks/>
              </p:cNvSpPr>
              <p:nvPr/>
            </p:nvSpPr>
            <p:spPr bwMode="auto">
              <a:xfrm>
                <a:off x="4324" y="3055"/>
                <a:ext cx="25" cy="25"/>
              </a:xfrm>
              <a:custGeom>
                <a:avLst/>
                <a:gdLst>
                  <a:gd name="T0" fmla="*/ 27 w 27"/>
                  <a:gd name="T1" fmla="*/ 19 h 28"/>
                  <a:gd name="T2" fmla="*/ 15 w 27"/>
                  <a:gd name="T3" fmla="*/ 0 h 28"/>
                  <a:gd name="T4" fmla="*/ 0 w 27"/>
                  <a:gd name="T5" fmla="*/ 7 h 28"/>
                  <a:gd name="T6" fmla="*/ 11 w 27"/>
                  <a:gd name="T7" fmla="*/ 28 h 28"/>
                  <a:gd name="T8" fmla="*/ 27 w 27"/>
                  <a:gd name="T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27" y="19"/>
                    </a:moveTo>
                    <a:lnTo>
                      <a:pt x="15" y="0"/>
                    </a:lnTo>
                    <a:lnTo>
                      <a:pt x="0" y="7"/>
                    </a:lnTo>
                    <a:lnTo>
                      <a:pt x="11" y="28"/>
                    </a:lnTo>
                    <a:lnTo>
                      <a:pt x="2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0" name="Freeform 104"/>
              <p:cNvSpPr>
                <a:spLocks/>
              </p:cNvSpPr>
              <p:nvPr/>
            </p:nvSpPr>
            <p:spPr bwMode="auto">
              <a:xfrm>
                <a:off x="4334" y="3072"/>
                <a:ext cx="25" cy="26"/>
              </a:xfrm>
              <a:custGeom>
                <a:avLst/>
                <a:gdLst>
                  <a:gd name="T0" fmla="*/ 27 w 27"/>
                  <a:gd name="T1" fmla="*/ 21 h 29"/>
                  <a:gd name="T2" fmla="*/ 27 w 27"/>
                  <a:gd name="T3" fmla="*/ 19 h 29"/>
                  <a:gd name="T4" fmla="*/ 16 w 27"/>
                  <a:gd name="T5" fmla="*/ 0 h 29"/>
                  <a:gd name="T6" fmla="*/ 0 w 27"/>
                  <a:gd name="T7" fmla="*/ 9 h 29"/>
                  <a:gd name="T8" fmla="*/ 12 w 27"/>
                  <a:gd name="T9" fmla="*/ 29 h 29"/>
                  <a:gd name="T10" fmla="*/ 27 w 27"/>
                  <a:gd name="T11" fmla="*/ 21 h 29"/>
                  <a:gd name="T12" fmla="*/ 27 w 27"/>
                  <a:gd name="T13" fmla="*/ 19 h 29"/>
                  <a:gd name="T14" fmla="*/ 27 w 27"/>
                  <a:gd name="T15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7" y="21"/>
                    </a:moveTo>
                    <a:lnTo>
                      <a:pt x="27" y="19"/>
                    </a:lnTo>
                    <a:lnTo>
                      <a:pt x="16" y="0"/>
                    </a:lnTo>
                    <a:lnTo>
                      <a:pt x="0" y="9"/>
                    </a:lnTo>
                    <a:lnTo>
                      <a:pt x="12" y="29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7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1" name="Freeform 105"/>
              <p:cNvSpPr>
                <a:spLocks/>
              </p:cNvSpPr>
              <p:nvPr/>
            </p:nvSpPr>
            <p:spPr bwMode="auto">
              <a:xfrm>
                <a:off x="4345" y="3091"/>
                <a:ext cx="23" cy="24"/>
              </a:xfrm>
              <a:custGeom>
                <a:avLst/>
                <a:gdLst>
                  <a:gd name="T0" fmla="*/ 25 w 25"/>
                  <a:gd name="T1" fmla="*/ 19 h 27"/>
                  <a:gd name="T2" fmla="*/ 15 w 25"/>
                  <a:gd name="T3" fmla="*/ 0 h 27"/>
                  <a:gd name="T4" fmla="*/ 0 w 25"/>
                  <a:gd name="T5" fmla="*/ 8 h 27"/>
                  <a:gd name="T6" fmla="*/ 10 w 25"/>
                  <a:gd name="T7" fmla="*/ 27 h 27"/>
                  <a:gd name="T8" fmla="*/ 25 w 25"/>
                  <a:gd name="T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7">
                    <a:moveTo>
                      <a:pt x="25" y="19"/>
                    </a:moveTo>
                    <a:lnTo>
                      <a:pt x="15" y="0"/>
                    </a:lnTo>
                    <a:lnTo>
                      <a:pt x="0" y="8"/>
                    </a:lnTo>
                    <a:lnTo>
                      <a:pt x="10" y="27"/>
                    </a:lnTo>
                    <a:lnTo>
                      <a:pt x="2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2" name="Freeform 106"/>
              <p:cNvSpPr>
                <a:spLocks/>
              </p:cNvSpPr>
              <p:nvPr/>
            </p:nvSpPr>
            <p:spPr bwMode="auto">
              <a:xfrm>
                <a:off x="4354" y="3108"/>
                <a:ext cx="26" cy="27"/>
              </a:xfrm>
              <a:custGeom>
                <a:avLst/>
                <a:gdLst>
                  <a:gd name="T0" fmla="*/ 28 w 28"/>
                  <a:gd name="T1" fmla="*/ 21 h 31"/>
                  <a:gd name="T2" fmla="*/ 26 w 28"/>
                  <a:gd name="T3" fmla="*/ 21 h 31"/>
                  <a:gd name="T4" fmla="*/ 15 w 28"/>
                  <a:gd name="T5" fmla="*/ 0 h 31"/>
                  <a:gd name="T6" fmla="*/ 0 w 28"/>
                  <a:gd name="T7" fmla="*/ 8 h 31"/>
                  <a:gd name="T8" fmla="*/ 13 w 28"/>
                  <a:gd name="T9" fmla="*/ 31 h 31"/>
                  <a:gd name="T10" fmla="*/ 13 w 28"/>
                  <a:gd name="T11" fmla="*/ 29 h 31"/>
                  <a:gd name="T12" fmla="*/ 28 w 28"/>
                  <a:gd name="T13" fmla="*/ 21 h 31"/>
                  <a:gd name="T14" fmla="*/ 26 w 28"/>
                  <a:gd name="T15" fmla="*/ 21 h 31"/>
                  <a:gd name="T16" fmla="*/ 28 w 28"/>
                  <a:gd name="T17" fmla="*/ 2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1">
                    <a:moveTo>
                      <a:pt x="28" y="21"/>
                    </a:moveTo>
                    <a:lnTo>
                      <a:pt x="26" y="21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13" y="31"/>
                    </a:lnTo>
                    <a:lnTo>
                      <a:pt x="13" y="29"/>
                    </a:lnTo>
                    <a:lnTo>
                      <a:pt x="28" y="21"/>
                    </a:lnTo>
                    <a:lnTo>
                      <a:pt x="26" y="21"/>
                    </a:lnTo>
                    <a:lnTo>
                      <a:pt x="2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3" name="Freeform 107"/>
              <p:cNvSpPr>
                <a:spLocks/>
              </p:cNvSpPr>
              <p:nvPr/>
            </p:nvSpPr>
            <p:spPr bwMode="auto">
              <a:xfrm>
                <a:off x="4366" y="3126"/>
                <a:ext cx="25" cy="30"/>
              </a:xfrm>
              <a:custGeom>
                <a:avLst/>
                <a:gdLst>
                  <a:gd name="T0" fmla="*/ 27 w 27"/>
                  <a:gd name="T1" fmla="*/ 25 h 33"/>
                  <a:gd name="T2" fmla="*/ 15 w 27"/>
                  <a:gd name="T3" fmla="*/ 0 h 33"/>
                  <a:gd name="T4" fmla="*/ 0 w 27"/>
                  <a:gd name="T5" fmla="*/ 8 h 33"/>
                  <a:gd name="T6" fmla="*/ 11 w 27"/>
                  <a:gd name="T7" fmla="*/ 33 h 33"/>
                  <a:gd name="T8" fmla="*/ 27 w 27"/>
                  <a:gd name="T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3">
                    <a:moveTo>
                      <a:pt x="27" y="25"/>
                    </a:moveTo>
                    <a:lnTo>
                      <a:pt x="15" y="0"/>
                    </a:lnTo>
                    <a:lnTo>
                      <a:pt x="0" y="8"/>
                    </a:lnTo>
                    <a:lnTo>
                      <a:pt x="11" y="33"/>
                    </a:lnTo>
                    <a:lnTo>
                      <a:pt x="27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4" name="Freeform 108"/>
              <p:cNvSpPr>
                <a:spLocks/>
              </p:cNvSpPr>
              <p:nvPr/>
            </p:nvSpPr>
            <p:spPr bwMode="auto">
              <a:xfrm>
                <a:off x="4377" y="3149"/>
                <a:ext cx="25" cy="29"/>
              </a:xfrm>
              <a:custGeom>
                <a:avLst/>
                <a:gdLst>
                  <a:gd name="T0" fmla="*/ 27 w 27"/>
                  <a:gd name="T1" fmla="*/ 25 h 33"/>
                  <a:gd name="T2" fmla="*/ 16 w 27"/>
                  <a:gd name="T3" fmla="*/ 0 h 33"/>
                  <a:gd name="T4" fmla="*/ 0 w 27"/>
                  <a:gd name="T5" fmla="*/ 8 h 33"/>
                  <a:gd name="T6" fmla="*/ 12 w 27"/>
                  <a:gd name="T7" fmla="*/ 33 h 33"/>
                  <a:gd name="T8" fmla="*/ 27 w 27"/>
                  <a:gd name="T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3">
                    <a:moveTo>
                      <a:pt x="27" y="25"/>
                    </a:moveTo>
                    <a:lnTo>
                      <a:pt x="16" y="0"/>
                    </a:lnTo>
                    <a:lnTo>
                      <a:pt x="0" y="8"/>
                    </a:lnTo>
                    <a:lnTo>
                      <a:pt x="12" y="33"/>
                    </a:lnTo>
                    <a:lnTo>
                      <a:pt x="27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5" name="Freeform 109"/>
              <p:cNvSpPr>
                <a:spLocks/>
              </p:cNvSpPr>
              <p:nvPr/>
            </p:nvSpPr>
            <p:spPr bwMode="auto">
              <a:xfrm>
                <a:off x="4388" y="3171"/>
                <a:ext cx="25" cy="32"/>
              </a:xfrm>
              <a:custGeom>
                <a:avLst/>
                <a:gdLst>
                  <a:gd name="T0" fmla="*/ 27 w 27"/>
                  <a:gd name="T1" fmla="*/ 27 h 35"/>
                  <a:gd name="T2" fmla="*/ 15 w 27"/>
                  <a:gd name="T3" fmla="*/ 0 h 35"/>
                  <a:gd name="T4" fmla="*/ 0 w 27"/>
                  <a:gd name="T5" fmla="*/ 8 h 35"/>
                  <a:gd name="T6" fmla="*/ 12 w 27"/>
                  <a:gd name="T7" fmla="*/ 35 h 35"/>
                  <a:gd name="T8" fmla="*/ 27 w 27"/>
                  <a:gd name="T9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5">
                    <a:moveTo>
                      <a:pt x="27" y="27"/>
                    </a:moveTo>
                    <a:lnTo>
                      <a:pt x="15" y="0"/>
                    </a:lnTo>
                    <a:lnTo>
                      <a:pt x="0" y="8"/>
                    </a:lnTo>
                    <a:lnTo>
                      <a:pt x="12" y="35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6" name="Freeform 110"/>
              <p:cNvSpPr>
                <a:spLocks/>
              </p:cNvSpPr>
              <p:nvPr/>
            </p:nvSpPr>
            <p:spPr bwMode="auto">
              <a:xfrm>
                <a:off x="4399" y="3196"/>
                <a:ext cx="24" cy="29"/>
              </a:xfrm>
              <a:custGeom>
                <a:avLst/>
                <a:gdLst>
                  <a:gd name="T0" fmla="*/ 26 w 26"/>
                  <a:gd name="T1" fmla="*/ 27 h 33"/>
                  <a:gd name="T2" fmla="*/ 26 w 26"/>
                  <a:gd name="T3" fmla="*/ 25 h 33"/>
                  <a:gd name="T4" fmla="*/ 15 w 26"/>
                  <a:gd name="T5" fmla="*/ 0 h 33"/>
                  <a:gd name="T6" fmla="*/ 0 w 26"/>
                  <a:gd name="T7" fmla="*/ 8 h 33"/>
                  <a:gd name="T8" fmla="*/ 11 w 26"/>
                  <a:gd name="T9" fmla="*/ 33 h 33"/>
                  <a:gd name="T10" fmla="*/ 26 w 26"/>
                  <a:gd name="T11" fmla="*/ 27 h 33"/>
                  <a:gd name="T12" fmla="*/ 26 w 26"/>
                  <a:gd name="T13" fmla="*/ 25 h 33"/>
                  <a:gd name="T14" fmla="*/ 26 w 26"/>
                  <a:gd name="T15" fmla="*/ 2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3">
                    <a:moveTo>
                      <a:pt x="26" y="27"/>
                    </a:moveTo>
                    <a:lnTo>
                      <a:pt x="26" y="25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11" y="33"/>
                    </a:lnTo>
                    <a:lnTo>
                      <a:pt x="26" y="27"/>
                    </a:lnTo>
                    <a:lnTo>
                      <a:pt x="26" y="25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7" name="Freeform 111"/>
              <p:cNvSpPr>
                <a:spLocks/>
              </p:cNvSpPr>
              <p:nvPr/>
            </p:nvSpPr>
            <p:spPr bwMode="auto">
              <a:xfrm>
                <a:off x="4409" y="3220"/>
                <a:ext cx="25" cy="30"/>
              </a:xfrm>
              <a:custGeom>
                <a:avLst/>
                <a:gdLst>
                  <a:gd name="T0" fmla="*/ 27 w 27"/>
                  <a:gd name="T1" fmla="*/ 27 h 34"/>
                  <a:gd name="T2" fmla="*/ 15 w 27"/>
                  <a:gd name="T3" fmla="*/ 0 h 34"/>
                  <a:gd name="T4" fmla="*/ 0 w 27"/>
                  <a:gd name="T5" fmla="*/ 6 h 34"/>
                  <a:gd name="T6" fmla="*/ 12 w 27"/>
                  <a:gd name="T7" fmla="*/ 34 h 34"/>
                  <a:gd name="T8" fmla="*/ 27 w 27"/>
                  <a:gd name="T9" fmla="*/ 2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4">
                    <a:moveTo>
                      <a:pt x="27" y="27"/>
                    </a:moveTo>
                    <a:lnTo>
                      <a:pt x="15" y="0"/>
                    </a:lnTo>
                    <a:lnTo>
                      <a:pt x="0" y="6"/>
                    </a:lnTo>
                    <a:lnTo>
                      <a:pt x="12" y="34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8" name="Freeform 112"/>
              <p:cNvSpPr>
                <a:spLocks/>
              </p:cNvSpPr>
              <p:nvPr/>
            </p:nvSpPr>
            <p:spPr bwMode="auto">
              <a:xfrm>
                <a:off x="4420" y="3244"/>
                <a:ext cx="26" cy="30"/>
              </a:xfrm>
              <a:custGeom>
                <a:avLst/>
                <a:gdLst>
                  <a:gd name="T0" fmla="*/ 28 w 28"/>
                  <a:gd name="T1" fmla="*/ 28 h 34"/>
                  <a:gd name="T2" fmla="*/ 15 w 28"/>
                  <a:gd name="T3" fmla="*/ 0 h 34"/>
                  <a:gd name="T4" fmla="*/ 0 w 28"/>
                  <a:gd name="T5" fmla="*/ 7 h 34"/>
                  <a:gd name="T6" fmla="*/ 11 w 28"/>
                  <a:gd name="T7" fmla="*/ 34 h 34"/>
                  <a:gd name="T8" fmla="*/ 28 w 28"/>
                  <a:gd name="T9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28"/>
                    </a:moveTo>
                    <a:lnTo>
                      <a:pt x="15" y="0"/>
                    </a:lnTo>
                    <a:lnTo>
                      <a:pt x="0" y="7"/>
                    </a:lnTo>
                    <a:lnTo>
                      <a:pt x="11" y="3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9" name="Freeform 113"/>
              <p:cNvSpPr>
                <a:spLocks/>
              </p:cNvSpPr>
              <p:nvPr/>
            </p:nvSpPr>
            <p:spPr bwMode="auto">
              <a:xfrm>
                <a:off x="4430" y="3269"/>
                <a:ext cx="27" cy="33"/>
              </a:xfrm>
              <a:custGeom>
                <a:avLst/>
                <a:gdLst>
                  <a:gd name="T0" fmla="*/ 29 w 29"/>
                  <a:gd name="T1" fmla="*/ 29 h 37"/>
                  <a:gd name="T2" fmla="*/ 17 w 29"/>
                  <a:gd name="T3" fmla="*/ 0 h 37"/>
                  <a:gd name="T4" fmla="*/ 0 w 29"/>
                  <a:gd name="T5" fmla="*/ 6 h 37"/>
                  <a:gd name="T6" fmla="*/ 13 w 29"/>
                  <a:gd name="T7" fmla="*/ 37 h 37"/>
                  <a:gd name="T8" fmla="*/ 12 w 29"/>
                  <a:gd name="T9" fmla="*/ 35 h 37"/>
                  <a:gd name="T10" fmla="*/ 29 w 29"/>
                  <a:gd name="T11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9" y="29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13" y="37"/>
                    </a:lnTo>
                    <a:lnTo>
                      <a:pt x="12" y="3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0" name="Freeform 114"/>
              <p:cNvSpPr>
                <a:spLocks/>
              </p:cNvSpPr>
              <p:nvPr/>
            </p:nvSpPr>
            <p:spPr bwMode="auto">
              <a:xfrm>
                <a:off x="4442" y="3295"/>
                <a:ext cx="24" cy="31"/>
              </a:xfrm>
              <a:custGeom>
                <a:avLst/>
                <a:gdLst>
                  <a:gd name="T0" fmla="*/ 26 w 26"/>
                  <a:gd name="T1" fmla="*/ 29 h 35"/>
                  <a:gd name="T2" fmla="*/ 17 w 26"/>
                  <a:gd name="T3" fmla="*/ 0 h 35"/>
                  <a:gd name="T4" fmla="*/ 0 w 26"/>
                  <a:gd name="T5" fmla="*/ 6 h 35"/>
                  <a:gd name="T6" fmla="*/ 11 w 26"/>
                  <a:gd name="T7" fmla="*/ 35 h 35"/>
                  <a:gd name="T8" fmla="*/ 26 w 26"/>
                  <a:gd name="T9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5">
                    <a:moveTo>
                      <a:pt x="26" y="29"/>
                    </a:moveTo>
                    <a:lnTo>
                      <a:pt x="17" y="0"/>
                    </a:lnTo>
                    <a:lnTo>
                      <a:pt x="0" y="6"/>
                    </a:lnTo>
                    <a:lnTo>
                      <a:pt x="11" y="35"/>
                    </a:lnTo>
                    <a:lnTo>
                      <a:pt x="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1" name="Freeform 115"/>
              <p:cNvSpPr>
                <a:spLocks/>
              </p:cNvSpPr>
              <p:nvPr/>
            </p:nvSpPr>
            <p:spPr bwMode="auto">
              <a:xfrm>
                <a:off x="4452" y="3321"/>
                <a:ext cx="25" cy="32"/>
              </a:xfrm>
              <a:custGeom>
                <a:avLst/>
                <a:gdLst>
                  <a:gd name="T0" fmla="*/ 27 w 27"/>
                  <a:gd name="T1" fmla="*/ 29 h 36"/>
                  <a:gd name="T2" fmla="*/ 15 w 27"/>
                  <a:gd name="T3" fmla="*/ 0 h 36"/>
                  <a:gd name="T4" fmla="*/ 0 w 27"/>
                  <a:gd name="T5" fmla="*/ 6 h 36"/>
                  <a:gd name="T6" fmla="*/ 12 w 27"/>
                  <a:gd name="T7" fmla="*/ 36 h 36"/>
                  <a:gd name="T8" fmla="*/ 27 w 27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6">
                    <a:moveTo>
                      <a:pt x="27" y="29"/>
                    </a:moveTo>
                    <a:lnTo>
                      <a:pt x="15" y="0"/>
                    </a:lnTo>
                    <a:lnTo>
                      <a:pt x="0" y="6"/>
                    </a:lnTo>
                    <a:lnTo>
                      <a:pt x="12" y="36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2" name="Freeform 116"/>
              <p:cNvSpPr>
                <a:spLocks/>
              </p:cNvSpPr>
              <p:nvPr/>
            </p:nvSpPr>
            <p:spPr bwMode="auto">
              <a:xfrm>
                <a:off x="4463" y="3347"/>
                <a:ext cx="26" cy="32"/>
              </a:xfrm>
              <a:custGeom>
                <a:avLst/>
                <a:gdLst>
                  <a:gd name="T0" fmla="*/ 28 w 28"/>
                  <a:gd name="T1" fmla="*/ 30 h 36"/>
                  <a:gd name="T2" fmla="*/ 15 w 28"/>
                  <a:gd name="T3" fmla="*/ 0 h 36"/>
                  <a:gd name="T4" fmla="*/ 0 w 28"/>
                  <a:gd name="T5" fmla="*/ 7 h 36"/>
                  <a:gd name="T6" fmla="*/ 11 w 28"/>
                  <a:gd name="T7" fmla="*/ 36 h 36"/>
                  <a:gd name="T8" fmla="*/ 28 w 28"/>
                  <a:gd name="T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6">
                    <a:moveTo>
                      <a:pt x="28" y="30"/>
                    </a:moveTo>
                    <a:lnTo>
                      <a:pt x="15" y="0"/>
                    </a:lnTo>
                    <a:lnTo>
                      <a:pt x="0" y="7"/>
                    </a:lnTo>
                    <a:lnTo>
                      <a:pt x="11" y="36"/>
                    </a:lnTo>
                    <a:lnTo>
                      <a:pt x="28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3" name="Freeform 117"/>
              <p:cNvSpPr>
                <a:spLocks/>
              </p:cNvSpPr>
              <p:nvPr/>
            </p:nvSpPr>
            <p:spPr bwMode="auto">
              <a:xfrm>
                <a:off x="4473" y="3374"/>
                <a:ext cx="27" cy="35"/>
              </a:xfrm>
              <a:custGeom>
                <a:avLst/>
                <a:gdLst>
                  <a:gd name="T0" fmla="*/ 19 w 29"/>
                  <a:gd name="T1" fmla="*/ 35 h 39"/>
                  <a:gd name="T2" fmla="*/ 29 w 29"/>
                  <a:gd name="T3" fmla="*/ 33 h 39"/>
                  <a:gd name="T4" fmla="*/ 17 w 29"/>
                  <a:gd name="T5" fmla="*/ 0 h 39"/>
                  <a:gd name="T6" fmla="*/ 0 w 29"/>
                  <a:gd name="T7" fmla="*/ 6 h 39"/>
                  <a:gd name="T8" fmla="*/ 12 w 29"/>
                  <a:gd name="T9" fmla="*/ 39 h 39"/>
                  <a:gd name="T10" fmla="*/ 19 w 29"/>
                  <a:gd name="T11" fmla="*/ 3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9">
                    <a:moveTo>
                      <a:pt x="19" y="35"/>
                    </a:moveTo>
                    <a:lnTo>
                      <a:pt x="29" y="33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12" y="39"/>
                    </a:lnTo>
                    <a:lnTo>
                      <a:pt x="19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4" name="Text Box 118"/>
              <p:cNvSpPr txBox="1">
                <a:spLocks noChangeArrowheads="1"/>
              </p:cNvSpPr>
              <p:nvPr/>
            </p:nvSpPr>
            <p:spPr bwMode="auto">
              <a:xfrm>
                <a:off x="3970" y="2592"/>
                <a:ext cx="8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2400">
                    <a:sym typeface="Symbol" pitchFamily="18" charset="2"/>
                  </a:rPr>
                  <a:t></a:t>
                </a:r>
                <a:endParaRPr lang="en-GB" altLang="en-US" sz="2400"/>
              </a:p>
            </p:txBody>
          </p:sp>
          <p:sp>
            <p:nvSpPr>
              <p:cNvPr id="101495" name="Text Box 119"/>
              <p:cNvSpPr txBox="1">
                <a:spLocks noChangeArrowheads="1"/>
              </p:cNvSpPr>
              <p:nvPr/>
            </p:nvSpPr>
            <p:spPr bwMode="auto">
              <a:xfrm>
                <a:off x="5110" y="3404"/>
                <a:ext cx="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altLang="en-US" sz="2400" i="1"/>
                  <a:t>T</a:t>
                </a:r>
                <a:endParaRPr lang="en-GB" altLang="en-US" sz="2400" i="1"/>
              </a:p>
            </p:txBody>
          </p:sp>
          <p:sp>
            <p:nvSpPr>
              <p:cNvPr id="101496" name="Line 120"/>
              <p:cNvSpPr>
                <a:spLocks noChangeShapeType="1"/>
              </p:cNvSpPr>
              <p:nvPr/>
            </p:nvSpPr>
            <p:spPr bwMode="auto">
              <a:xfrm>
                <a:off x="2880" y="3393"/>
                <a:ext cx="24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1497" name="Rectangle 121"/>
          <p:cNvSpPr>
            <a:spLocks noChangeArrowheads="1"/>
          </p:cNvSpPr>
          <p:nvPr/>
        </p:nvSpPr>
        <p:spPr bwMode="auto">
          <a:xfrm>
            <a:off x="1403350" y="404813"/>
            <a:ext cx="610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altLang="en-US" sz="3600">
                <a:solidFill>
                  <a:srgbClr val="000099"/>
                </a:solidFill>
              </a:rPr>
              <a:t>Differential Hebbian Learning</a:t>
            </a:r>
            <a:endParaRPr lang="en-GB" altLang="en-US" sz="36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143000" y="198120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en-US" sz="3600">
              <a:solidFill>
                <a:schemeClr val="tx2"/>
              </a:solidFill>
            </a:endParaRPr>
          </a:p>
        </p:txBody>
      </p:sp>
      <p:pic>
        <p:nvPicPr>
          <p:cNvPr id="5124" name="Picture 4" descr="BiPo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081588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048000" y="5943600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/>
              <a:t>Weight-change curve</a:t>
            </a:r>
            <a:r>
              <a:rPr lang="en-GB" altLang="en-US" sz="2000" b="1"/>
              <a:t> </a:t>
            </a:r>
            <a:r>
              <a:rPr lang="en-GB" altLang="en-US" sz="1600"/>
              <a:t>(Bi&amp;Poo, 2001)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48400" y="5562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i="1">
                <a:solidFill>
                  <a:srgbClr val="000000"/>
                </a:solidFill>
              </a:rPr>
              <a:t>T=t</a:t>
            </a:r>
            <a:r>
              <a:rPr lang="en-GB" altLang="en-US" i="1" baseline="-25000">
                <a:solidFill>
                  <a:srgbClr val="000000"/>
                </a:solidFill>
              </a:rPr>
              <a:t>Post </a:t>
            </a:r>
            <a:r>
              <a:rPr lang="en-GB" altLang="en-US">
                <a:solidFill>
                  <a:srgbClr val="000000"/>
                </a:solidFill>
              </a:rPr>
              <a:t>- </a:t>
            </a:r>
            <a:r>
              <a:rPr lang="en-GB" altLang="en-US" i="1">
                <a:solidFill>
                  <a:srgbClr val="000000"/>
                </a:solidFill>
              </a:rPr>
              <a:t>t</a:t>
            </a:r>
            <a:r>
              <a:rPr lang="en-GB" altLang="en-US" i="1" baseline="-25000">
                <a:solidFill>
                  <a:srgbClr val="000000"/>
                </a:solidFill>
              </a:rPr>
              <a:t>Pre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248400" y="57912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i="1">
                <a:solidFill>
                  <a:srgbClr val="000000"/>
                </a:solidFill>
              </a:rPr>
              <a:t>ms</a:t>
            </a:r>
            <a:endParaRPr lang="en-GB" altLang="en-US" sz="1600" i="1" baseline="-25000">
              <a:solidFill>
                <a:srgbClr val="000000"/>
              </a:solidFill>
            </a:endParaRPr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0" y="2971800"/>
            <a:ext cx="3810000" cy="2682875"/>
            <a:chOff x="0" y="1728"/>
            <a:chExt cx="2400" cy="1690"/>
          </a:xfrm>
        </p:grpSpPr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0" y="2880"/>
              <a:ext cx="148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 sz="2000">
                  <a:solidFill>
                    <a:srgbClr val="0000CC"/>
                  </a:solidFill>
                </a:rPr>
                <a:t>Pre follows Post: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 sz="2000">
                  <a:solidFill>
                    <a:srgbClr val="0000CC"/>
                  </a:solidFill>
                </a:rPr>
                <a:t>Long-term 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 sz="2000">
                  <a:solidFill>
                    <a:srgbClr val="0000CC"/>
                  </a:solidFill>
                </a:rPr>
                <a:t>Depression</a:t>
              </a: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V="1">
              <a:off x="1344" y="2736"/>
              <a:ext cx="1056" cy="336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131" name="Group 11"/>
            <p:cNvGrpSpPr>
              <a:grpSpLocks/>
            </p:cNvGrpSpPr>
            <p:nvPr/>
          </p:nvGrpSpPr>
          <p:grpSpPr bwMode="auto">
            <a:xfrm>
              <a:off x="96" y="1728"/>
              <a:ext cx="1267" cy="1104"/>
              <a:chOff x="96" y="1296"/>
              <a:chExt cx="1267" cy="1104"/>
            </a:xfrm>
          </p:grpSpPr>
          <p:grpSp>
            <p:nvGrpSpPr>
              <p:cNvPr id="5132" name="Group 12"/>
              <p:cNvGrpSpPr>
                <a:grpSpLocks/>
              </p:cNvGrpSpPr>
              <p:nvPr/>
            </p:nvGrpSpPr>
            <p:grpSpPr bwMode="auto">
              <a:xfrm>
                <a:off x="96" y="1296"/>
                <a:ext cx="1267" cy="641"/>
                <a:chOff x="96" y="1392"/>
                <a:chExt cx="1267" cy="641"/>
              </a:xfrm>
            </p:grpSpPr>
            <p:sp>
              <p:nvSpPr>
                <p:cNvPr id="5133" name="Text Box 1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00" y="1409"/>
                  <a:ext cx="8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/>
                    <a:t>Pre</a:t>
                  </a:r>
                </a:p>
              </p:txBody>
            </p:sp>
            <p:sp>
              <p:nvSpPr>
                <p:cNvPr id="5134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06" y="1565"/>
                  <a:ext cx="0" cy="2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35" name="Text Box 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8" y="1802"/>
                  <a:ext cx="4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i="1"/>
                    <a:t>t</a:t>
                  </a:r>
                  <a:r>
                    <a:rPr lang="en-GB" altLang="en-US" i="1" baseline="-25000"/>
                    <a:t>Pre</a:t>
                  </a: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64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auto">
                <a:xfrm>
                  <a:off x="96" y="1832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138" name="Group 18"/>
                <p:cNvGrpSpPr>
                  <a:grpSpLocks/>
                </p:cNvGrpSpPr>
                <p:nvPr/>
              </p:nvGrpSpPr>
              <p:grpSpPr bwMode="auto">
                <a:xfrm>
                  <a:off x="720" y="1392"/>
                  <a:ext cx="643" cy="624"/>
                  <a:chOff x="720" y="1680"/>
                  <a:chExt cx="643" cy="624"/>
                </a:xfrm>
              </p:grpSpPr>
              <p:sp>
                <p:nvSpPr>
                  <p:cNvPr id="5139" name="Text Box 1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20" y="1680"/>
                    <a:ext cx="5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 altLang="en-US"/>
                      <a:t>Post</a:t>
                    </a:r>
                  </a:p>
                </p:txBody>
              </p:sp>
              <p:sp>
                <p:nvSpPr>
                  <p:cNvPr id="5140" name="Line 2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68" y="1854"/>
                    <a:ext cx="0" cy="2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41" name="Text Box 2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89" y="2073"/>
                    <a:ext cx="57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 altLang="en-US" i="1"/>
                      <a:t>t</a:t>
                    </a:r>
                    <a:r>
                      <a:rPr lang="en-GB" altLang="en-US" i="1" baseline="-25000"/>
                      <a:t>Post</a:t>
                    </a:r>
                  </a:p>
                </p:txBody>
              </p:sp>
              <p:sp>
                <p:nvSpPr>
                  <p:cNvPr id="514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929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4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41" y="2121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144" name="Group 24"/>
              <p:cNvGrpSpPr>
                <a:grpSpLocks noChangeAspect="1"/>
              </p:cNvGrpSpPr>
              <p:nvPr/>
            </p:nvGrpSpPr>
            <p:grpSpPr bwMode="auto">
              <a:xfrm>
                <a:off x="144" y="1793"/>
                <a:ext cx="1051" cy="607"/>
                <a:chOff x="-768" y="-151"/>
                <a:chExt cx="3509" cy="2025"/>
              </a:xfrm>
            </p:grpSpPr>
            <p:sp>
              <p:nvSpPr>
                <p:cNvPr id="5145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680" y="480"/>
                  <a:ext cx="1008" cy="8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Text Box 2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920" y="-151"/>
                  <a:ext cx="387" cy="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GB" altLang="en-US" sz="2000" i="1"/>
                </a:p>
              </p:txBody>
            </p:sp>
            <p:sp>
              <p:nvSpPr>
                <p:cNvPr id="5147" name="Freeform 27"/>
                <p:cNvSpPr>
                  <a:spLocks noChangeAspect="1"/>
                </p:cNvSpPr>
                <p:nvPr/>
              </p:nvSpPr>
              <p:spPr bwMode="auto">
                <a:xfrm rot="300000">
                  <a:off x="-768" y="698"/>
                  <a:ext cx="1100" cy="400"/>
                </a:xfrm>
                <a:custGeom>
                  <a:avLst/>
                  <a:gdLst>
                    <a:gd name="T0" fmla="*/ 907 w 1100"/>
                    <a:gd name="T1" fmla="*/ 387 h 400"/>
                    <a:gd name="T2" fmla="*/ 1093 w 1100"/>
                    <a:gd name="T3" fmla="*/ 229 h 400"/>
                    <a:gd name="T4" fmla="*/ 868 w 1100"/>
                    <a:gd name="T5" fmla="*/ 193 h 400"/>
                    <a:gd name="T6" fmla="*/ 1 w 1100"/>
                    <a:gd name="T7" fmla="*/ 13 h 400"/>
                    <a:gd name="T8" fmla="*/ 860 w 1100"/>
                    <a:gd name="T9" fmla="*/ 270 h 400"/>
                    <a:gd name="T10" fmla="*/ 907 w 1100"/>
                    <a:gd name="T11" fmla="*/ 38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0" h="400">
                      <a:moveTo>
                        <a:pt x="907" y="387"/>
                      </a:moveTo>
                      <a:cubicBezTo>
                        <a:pt x="946" y="380"/>
                        <a:pt x="1100" y="261"/>
                        <a:pt x="1093" y="229"/>
                      </a:cubicBezTo>
                      <a:cubicBezTo>
                        <a:pt x="1086" y="197"/>
                        <a:pt x="1050" y="229"/>
                        <a:pt x="868" y="193"/>
                      </a:cubicBezTo>
                      <a:cubicBezTo>
                        <a:pt x="686" y="157"/>
                        <a:pt x="3" y="0"/>
                        <a:pt x="1" y="13"/>
                      </a:cubicBezTo>
                      <a:cubicBezTo>
                        <a:pt x="0" y="25"/>
                        <a:pt x="709" y="207"/>
                        <a:pt x="860" y="270"/>
                      </a:cubicBezTo>
                      <a:cubicBezTo>
                        <a:pt x="1010" y="333"/>
                        <a:pt x="871" y="400"/>
                        <a:pt x="907" y="3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48" name="Freeform 28"/>
                <p:cNvSpPr>
                  <a:spLocks noChangeAspect="1"/>
                </p:cNvSpPr>
                <p:nvPr/>
              </p:nvSpPr>
              <p:spPr bwMode="auto">
                <a:xfrm>
                  <a:off x="-140" y="240"/>
                  <a:ext cx="2881" cy="1634"/>
                </a:xfrm>
                <a:custGeom>
                  <a:avLst/>
                  <a:gdLst>
                    <a:gd name="T0" fmla="*/ 723 w 2881"/>
                    <a:gd name="T1" fmla="*/ 469 h 1634"/>
                    <a:gd name="T2" fmla="*/ 715 w 2881"/>
                    <a:gd name="T3" fmla="*/ 749 h 1634"/>
                    <a:gd name="T4" fmla="*/ 40 w 2881"/>
                    <a:gd name="T5" fmla="*/ 1127 h 1634"/>
                    <a:gd name="T6" fmla="*/ 953 w 2881"/>
                    <a:gd name="T7" fmla="*/ 979 h 1634"/>
                    <a:gd name="T8" fmla="*/ 969 w 2881"/>
                    <a:gd name="T9" fmla="*/ 1612 h 1634"/>
                    <a:gd name="T10" fmla="*/ 1315 w 2881"/>
                    <a:gd name="T11" fmla="*/ 1111 h 1634"/>
                    <a:gd name="T12" fmla="*/ 1967 w 2881"/>
                    <a:gd name="T13" fmla="*/ 1267 h 1634"/>
                    <a:gd name="T14" fmla="*/ 1485 w 2881"/>
                    <a:gd name="T15" fmla="*/ 841 h 1634"/>
                    <a:gd name="T16" fmla="*/ 2623 w 2881"/>
                    <a:gd name="T17" fmla="*/ 755 h 1634"/>
                    <a:gd name="T18" fmla="*/ 2761 w 2881"/>
                    <a:gd name="T19" fmla="*/ 814 h 1634"/>
                    <a:gd name="T20" fmla="*/ 2867 w 2881"/>
                    <a:gd name="T21" fmla="*/ 722 h 1634"/>
                    <a:gd name="T22" fmla="*/ 2755 w 2881"/>
                    <a:gd name="T23" fmla="*/ 623 h 1634"/>
                    <a:gd name="T24" fmla="*/ 2662 w 2881"/>
                    <a:gd name="T25" fmla="*/ 682 h 1634"/>
                    <a:gd name="T26" fmla="*/ 1439 w 2881"/>
                    <a:gd name="T27" fmla="*/ 642 h 1634"/>
                    <a:gd name="T28" fmla="*/ 1545 w 2881"/>
                    <a:gd name="T29" fmla="*/ 153 h 1634"/>
                    <a:gd name="T30" fmla="*/ 1101 w 2881"/>
                    <a:gd name="T31" fmla="*/ 568 h 1634"/>
                    <a:gd name="T32" fmla="*/ 443 w 2881"/>
                    <a:gd name="T33" fmla="*/ 16 h 1634"/>
                    <a:gd name="T34" fmla="*/ 723 w 2881"/>
                    <a:gd name="T35" fmla="*/ 469 h 1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81" h="1634">
                      <a:moveTo>
                        <a:pt x="723" y="469"/>
                      </a:moveTo>
                      <a:cubicBezTo>
                        <a:pt x="768" y="591"/>
                        <a:pt x="829" y="640"/>
                        <a:pt x="715" y="749"/>
                      </a:cubicBezTo>
                      <a:cubicBezTo>
                        <a:pt x="601" y="858"/>
                        <a:pt x="0" y="1089"/>
                        <a:pt x="40" y="1127"/>
                      </a:cubicBezTo>
                      <a:cubicBezTo>
                        <a:pt x="80" y="1165"/>
                        <a:pt x="798" y="898"/>
                        <a:pt x="953" y="979"/>
                      </a:cubicBezTo>
                      <a:cubicBezTo>
                        <a:pt x="1108" y="1060"/>
                        <a:pt x="909" y="1590"/>
                        <a:pt x="969" y="1612"/>
                      </a:cubicBezTo>
                      <a:cubicBezTo>
                        <a:pt x="1029" y="1634"/>
                        <a:pt x="1149" y="1168"/>
                        <a:pt x="1315" y="1111"/>
                      </a:cubicBezTo>
                      <a:cubicBezTo>
                        <a:pt x="1481" y="1054"/>
                        <a:pt x="1939" y="1312"/>
                        <a:pt x="1967" y="1267"/>
                      </a:cubicBezTo>
                      <a:cubicBezTo>
                        <a:pt x="1995" y="1222"/>
                        <a:pt x="1375" y="926"/>
                        <a:pt x="1485" y="841"/>
                      </a:cubicBezTo>
                      <a:cubicBezTo>
                        <a:pt x="1594" y="755"/>
                        <a:pt x="2410" y="760"/>
                        <a:pt x="2623" y="755"/>
                      </a:cubicBezTo>
                      <a:cubicBezTo>
                        <a:pt x="2836" y="750"/>
                        <a:pt x="2721" y="820"/>
                        <a:pt x="2761" y="814"/>
                      </a:cubicBezTo>
                      <a:cubicBezTo>
                        <a:pt x="2802" y="809"/>
                        <a:pt x="2868" y="754"/>
                        <a:pt x="2867" y="722"/>
                      </a:cubicBezTo>
                      <a:cubicBezTo>
                        <a:pt x="2866" y="690"/>
                        <a:pt x="2789" y="629"/>
                        <a:pt x="2755" y="623"/>
                      </a:cubicBezTo>
                      <a:cubicBezTo>
                        <a:pt x="2721" y="617"/>
                        <a:pt x="2881" y="679"/>
                        <a:pt x="2662" y="682"/>
                      </a:cubicBezTo>
                      <a:cubicBezTo>
                        <a:pt x="2443" y="685"/>
                        <a:pt x="1625" y="730"/>
                        <a:pt x="1439" y="642"/>
                      </a:cubicBezTo>
                      <a:cubicBezTo>
                        <a:pt x="1253" y="554"/>
                        <a:pt x="1601" y="165"/>
                        <a:pt x="1545" y="153"/>
                      </a:cubicBezTo>
                      <a:cubicBezTo>
                        <a:pt x="1489" y="141"/>
                        <a:pt x="1285" y="591"/>
                        <a:pt x="1101" y="568"/>
                      </a:cubicBezTo>
                      <a:cubicBezTo>
                        <a:pt x="917" y="545"/>
                        <a:pt x="506" y="32"/>
                        <a:pt x="443" y="16"/>
                      </a:cubicBezTo>
                      <a:cubicBezTo>
                        <a:pt x="380" y="0"/>
                        <a:pt x="665" y="375"/>
                        <a:pt x="723" y="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2743200" y="1676400"/>
            <a:ext cx="1600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1066800" y="19050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000000"/>
                </a:solidFill>
              </a:rPr>
              <a:t>Synaptic change %</a:t>
            </a:r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4953000" y="1676400"/>
            <a:ext cx="4267200" cy="2606675"/>
            <a:chOff x="3120" y="816"/>
            <a:chExt cx="2688" cy="1642"/>
          </a:xfrm>
        </p:grpSpPr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 flipH="1">
              <a:off x="3216" y="2160"/>
              <a:ext cx="1104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3120" y="864"/>
              <a:ext cx="1008" cy="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54" name="Group 34"/>
            <p:cNvGrpSpPr>
              <a:grpSpLocks/>
            </p:cNvGrpSpPr>
            <p:nvPr/>
          </p:nvGrpSpPr>
          <p:grpSpPr bwMode="auto">
            <a:xfrm>
              <a:off x="4168" y="816"/>
              <a:ext cx="1360" cy="1087"/>
              <a:chOff x="4168" y="1192"/>
              <a:chExt cx="1360" cy="1087"/>
            </a:xfrm>
          </p:grpSpPr>
          <p:grpSp>
            <p:nvGrpSpPr>
              <p:cNvPr id="5155" name="Group 35"/>
              <p:cNvGrpSpPr>
                <a:grpSpLocks/>
              </p:cNvGrpSpPr>
              <p:nvPr/>
            </p:nvGrpSpPr>
            <p:grpSpPr bwMode="auto">
              <a:xfrm>
                <a:off x="4168" y="1192"/>
                <a:ext cx="1360" cy="624"/>
                <a:chOff x="4168" y="768"/>
                <a:chExt cx="1360" cy="624"/>
              </a:xfrm>
            </p:grpSpPr>
            <p:sp>
              <p:nvSpPr>
                <p:cNvPr id="5156" name="Text Box 3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176" y="768"/>
                  <a:ext cx="8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/>
                    <a:t>Pre</a:t>
                  </a:r>
                </a:p>
              </p:txBody>
            </p:sp>
            <p:sp>
              <p:nvSpPr>
                <p:cNvPr id="5157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4178" y="924"/>
                  <a:ext cx="0" cy="2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58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64" y="1161"/>
                  <a:ext cx="4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i="1"/>
                    <a:t>t</a:t>
                  </a:r>
                  <a:r>
                    <a:rPr lang="en-GB" altLang="en-US" i="1" baseline="-25000"/>
                    <a:t>Pre</a:t>
                  </a: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auto">
                <a:xfrm>
                  <a:off x="4224" y="999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auto">
                <a:xfrm>
                  <a:off x="4168" y="1191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61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92" y="768"/>
                  <a:ext cx="5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/>
                    <a:t>Post</a:t>
                  </a:r>
                </a:p>
              </p:txBody>
            </p:sp>
            <p:sp>
              <p:nvSpPr>
                <p:cNvPr id="5162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4840" y="942"/>
                  <a:ext cx="0" cy="2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63" name="Text Box 4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861" y="1161"/>
                  <a:ext cx="57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i="1"/>
                    <a:t>t</a:t>
                  </a:r>
                  <a:r>
                    <a:rPr lang="en-GB" altLang="en-US" i="1" baseline="-25000"/>
                    <a:t>Post</a:t>
                  </a: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auto">
                <a:xfrm>
                  <a:off x="5232" y="1017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auto">
                <a:xfrm>
                  <a:off x="4813" y="1209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166" name="Group 46"/>
              <p:cNvGrpSpPr>
                <a:grpSpLocks noChangeAspect="1"/>
              </p:cNvGrpSpPr>
              <p:nvPr/>
            </p:nvGrpSpPr>
            <p:grpSpPr bwMode="auto">
              <a:xfrm>
                <a:off x="4325" y="1672"/>
                <a:ext cx="1051" cy="607"/>
                <a:chOff x="-768" y="-151"/>
                <a:chExt cx="3509" cy="2025"/>
              </a:xfrm>
            </p:grpSpPr>
            <p:sp>
              <p:nvSpPr>
                <p:cNvPr id="5167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680" y="480"/>
                  <a:ext cx="1008" cy="8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Text Box 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920" y="-151"/>
                  <a:ext cx="387" cy="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GB" altLang="en-US" sz="2000" i="1"/>
                </a:p>
              </p:txBody>
            </p:sp>
            <p:sp>
              <p:nvSpPr>
                <p:cNvPr id="5169" name="Freeform 49"/>
                <p:cNvSpPr>
                  <a:spLocks noChangeAspect="1"/>
                </p:cNvSpPr>
                <p:nvPr/>
              </p:nvSpPr>
              <p:spPr bwMode="auto">
                <a:xfrm rot="300000">
                  <a:off x="-768" y="698"/>
                  <a:ext cx="1100" cy="400"/>
                </a:xfrm>
                <a:custGeom>
                  <a:avLst/>
                  <a:gdLst>
                    <a:gd name="T0" fmla="*/ 907 w 1100"/>
                    <a:gd name="T1" fmla="*/ 387 h 400"/>
                    <a:gd name="T2" fmla="*/ 1093 w 1100"/>
                    <a:gd name="T3" fmla="*/ 229 h 400"/>
                    <a:gd name="T4" fmla="*/ 868 w 1100"/>
                    <a:gd name="T5" fmla="*/ 193 h 400"/>
                    <a:gd name="T6" fmla="*/ 1 w 1100"/>
                    <a:gd name="T7" fmla="*/ 13 h 400"/>
                    <a:gd name="T8" fmla="*/ 860 w 1100"/>
                    <a:gd name="T9" fmla="*/ 270 h 400"/>
                    <a:gd name="T10" fmla="*/ 907 w 1100"/>
                    <a:gd name="T11" fmla="*/ 38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0" h="400">
                      <a:moveTo>
                        <a:pt x="907" y="387"/>
                      </a:moveTo>
                      <a:cubicBezTo>
                        <a:pt x="946" y="380"/>
                        <a:pt x="1100" y="261"/>
                        <a:pt x="1093" y="229"/>
                      </a:cubicBezTo>
                      <a:cubicBezTo>
                        <a:pt x="1086" y="197"/>
                        <a:pt x="1050" y="229"/>
                        <a:pt x="868" y="193"/>
                      </a:cubicBezTo>
                      <a:cubicBezTo>
                        <a:pt x="686" y="157"/>
                        <a:pt x="3" y="0"/>
                        <a:pt x="1" y="13"/>
                      </a:cubicBezTo>
                      <a:cubicBezTo>
                        <a:pt x="0" y="25"/>
                        <a:pt x="709" y="207"/>
                        <a:pt x="860" y="270"/>
                      </a:cubicBezTo>
                      <a:cubicBezTo>
                        <a:pt x="1010" y="333"/>
                        <a:pt x="871" y="400"/>
                        <a:pt x="907" y="3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70" name="Freeform 50"/>
                <p:cNvSpPr>
                  <a:spLocks noChangeAspect="1"/>
                </p:cNvSpPr>
                <p:nvPr/>
              </p:nvSpPr>
              <p:spPr bwMode="auto">
                <a:xfrm>
                  <a:off x="-140" y="240"/>
                  <a:ext cx="2881" cy="1634"/>
                </a:xfrm>
                <a:custGeom>
                  <a:avLst/>
                  <a:gdLst>
                    <a:gd name="T0" fmla="*/ 723 w 2881"/>
                    <a:gd name="T1" fmla="*/ 469 h 1634"/>
                    <a:gd name="T2" fmla="*/ 715 w 2881"/>
                    <a:gd name="T3" fmla="*/ 749 h 1634"/>
                    <a:gd name="T4" fmla="*/ 40 w 2881"/>
                    <a:gd name="T5" fmla="*/ 1127 h 1634"/>
                    <a:gd name="T6" fmla="*/ 953 w 2881"/>
                    <a:gd name="T7" fmla="*/ 979 h 1634"/>
                    <a:gd name="T8" fmla="*/ 969 w 2881"/>
                    <a:gd name="T9" fmla="*/ 1612 h 1634"/>
                    <a:gd name="T10" fmla="*/ 1315 w 2881"/>
                    <a:gd name="T11" fmla="*/ 1111 h 1634"/>
                    <a:gd name="T12" fmla="*/ 1967 w 2881"/>
                    <a:gd name="T13" fmla="*/ 1267 h 1634"/>
                    <a:gd name="T14" fmla="*/ 1485 w 2881"/>
                    <a:gd name="T15" fmla="*/ 841 h 1634"/>
                    <a:gd name="T16" fmla="*/ 2623 w 2881"/>
                    <a:gd name="T17" fmla="*/ 755 h 1634"/>
                    <a:gd name="T18" fmla="*/ 2761 w 2881"/>
                    <a:gd name="T19" fmla="*/ 814 h 1634"/>
                    <a:gd name="T20" fmla="*/ 2867 w 2881"/>
                    <a:gd name="T21" fmla="*/ 722 h 1634"/>
                    <a:gd name="T22" fmla="*/ 2755 w 2881"/>
                    <a:gd name="T23" fmla="*/ 623 h 1634"/>
                    <a:gd name="T24" fmla="*/ 2662 w 2881"/>
                    <a:gd name="T25" fmla="*/ 682 h 1634"/>
                    <a:gd name="T26" fmla="*/ 1439 w 2881"/>
                    <a:gd name="T27" fmla="*/ 642 h 1634"/>
                    <a:gd name="T28" fmla="*/ 1545 w 2881"/>
                    <a:gd name="T29" fmla="*/ 153 h 1634"/>
                    <a:gd name="T30" fmla="*/ 1101 w 2881"/>
                    <a:gd name="T31" fmla="*/ 568 h 1634"/>
                    <a:gd name="T32" fmla="*/ 443 w 2881"/>
                    <a:gd name="T33" fmla="*/ 16 h 1634"/>
                    <a:gd name="T34" fmla="*/ 723 w 2881"/>
                    <a:gd name="T35" fmla="*/ 469 h 1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81" h="1634">
                      <a:moveTo>
                        <a:pt x="723" y="469"/>
                      </a:moveTo>
                      <a:cubicBezTo>
                        <a:pt x="768" y="591"/>
                        <a:pt x="829" y="640"/>
                        <a:pt x="715" y="749"/>
                      </a:cubicBezTo>
                      <a:cubicBezTo>
                        <a:pt x="601" y="858"/>
                        <a:pt x="0" y="1089"/>
                        <a:pt x="40" y="1127"/>
                      </a:cubicBezTo>
                      <a:cubicBezTo>
                        <a:pt x="80" y="1165"/>
                        <a:pt x="798" y="898"/>
                        <a:pt x="953" y="979"/>
                      </a:cubicBezTo>
                      <a:cubicBezTo>
                        <a:pt x="1108" y="1060"/>
                        <a:pt x="909" y="1590"/>
                        <a:pt x="969" y="1612"/>
                      </a:cubicBezTo>
                      <a:cubicBezTo>
                        <a:pt x="1029" y="1634"/>
                        <a:pt x="1149" y="1168"/>
                        <a:pt x="1315" y="1111"/>
                      </a:cubicBezTo>
                      <a:cubicBezTo>
                        <a:pt x="1481" y="1054"/>
                        <a:pt x="1939" y="1312"/>
                        <a:pt x="1967" y="1267"/>
                      </a:cubicBezTo>
                      <a:cubicBezTo>
                        <a:pt x="1995" y="1222"/>
                        <a:pt x="1375" y="926"/>
                        <a:pt x="1485" y="841"/>
                      </a:cubicBezTo>
                      <a:cubicBezTo>
                        <a:pt x="1594" y="755"/>
                        <a:pt x="2410" y="760"/>
                        <a:pt x="2623" y="755"/>
                      </a:cubicBezTo>
                      <a:cubicBezTo>
                        <a:pt x="2836" y="750"/>
                        <a:pt x="2721" y="820"/>
                        <a:pt x="2761" y="814"/>
                      </a:cubicBezTo>
                      <a:cubicBezTo>
                        <a:pt x="2802" y="809"/>
                        <a:pt x="2868" y="754"/>
                        <a:pt x="2867" y="722"/>
                      </a:cubicBezTo>
                      <a:cubicBezTo>
                        <a:pt x="2866" y="690"/>
                        <a:pt x="2789" y="629"/>
                        <a:pt x="2755" y="623"/>
                      </a:cubicBezTo>
                      <a:cubicBezTo>
                        <a:pt x="2721" y="617"/>
                        <a:pt x="2881" y="679"/>
                        <a:pt x="2662" y="682"/>
                      </a:cubicBezTo>
                      <a:cubicBezTo>
                        <a:pt x="2443" y="685"/>
                        <a:pt x="1625" y="730"/>
                        <a:pt x="1439" y="642"/>
                      </a:cubicBezTo>
                      <a:cubicBezTo>
                        <a:pt x="1253" y="554"/>
                        <a:pt x="1601" y="165"/>
                        <a:pt x="1545" y="153"/>
                      </a:cubicBezTo>
                      <a:cubicBezTo>
                        <a:pt x="1489" y="141"/>
                        <a:pt x="1285" y="591"/>
                        <a:pt x="1101" y="568"/>
                      </a:cubicBezTo>
                      <a:cubicBezTo>
                        <a:pt x="917" y="545"/>
                        <a:pt x="506" y="32"/>
                        <a:pt x="443" y="16"/>
                      </a:cubicBezTo>
                      <a:cubicBezTo>
                        <a:pt x="380" y="0"/>
                        <a:pt x="665" y="375"/>
                        <a:pt x="723" y="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4080" y="1920"/>
              <a:ext cx="172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 sz="2000">
                  <a:solidFill>
                    <a:srgbClr val="FF3300"/>
                  </a:solidFill>
                </a:rPr>
                <a:t>Pre precedes Post: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 sz="2000">
                  <a:solidFill>
                    <a:srgbClr val="FF3300"/>
                  </a:solidFill>
                </a:rPr>
                <a:t>Long-term 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GB" altLang="en-US" sz="2000">
                  <a:solidFill>
                    <a:srgbClr val="FF3300"/>
                  </a:solidFill>
                </a:rPr>
                <a:t>Potentiation</a:t>
              </a:r>
              <a:endParaRPr lang="en-GB" altLang="en-US"/>
            </a:p>
          </p:txBody>
        </p:sp>
      </p:grpSp>
      <p:sp>
        <p:nvSpPr>
          <p:cNvPr id="5172" name="Rectangle 52"/>
          <p:cNvSpPr>
            <a:spLocks noChangeArrowheads="1"/>
          </p:cNvSpPr>
          <p:nvPr/>
        </p:nvSpPr>
        <p:spPr bwMode="auto">
          <a:xfrm>
            <a:off x="4953000" y="1676400"/>
            <a:ext cx="1600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457200" y="3048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/>
              <a:t>Spike-timing-dependent plasticity</a:t>
            </a:r>
            <a:br>
              <a:rPr lang="en-GB" altLang="en-US" sz="3200"/>
            </a:br>
            <a:r>
              <a:rPr lang="en-GB" altLang="en-US" sz="3200"/>
              <a:t>(STDP): Some vague shape similarity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228600" y="0"/>
            <a:ext cx="82931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lt-LT" altLang="en-US" sz="3200"/>
              <a:t>Heb</a:t>
            </a:r>
            <a:r>
              <a:rPr lang="en-US" altLang="en-US" sz="3200"/>
              <a:t>bian learning</a:t>
            </a:r>
            <a:endParaRPr lang="de-DE" altLang="en-US" sz="3200"/>
          </a:p>
          <a:p>
            <a:pPr algn="ctr">
              <a:lnSpc>
                <a:spcPct val="85000"/>
              </a:lnSpc>
            </a:pPr>
            <a:endParaRPr lang="en-GB" altLang="en-US" sz="3200"/>
          </a:p>
        </p:txBody>
      </p:sp>
      <p:sp>
        <p:nvSpPr>
          <p:cNvPr id="191491" name="Rectangle 3"/>
          <p:cNvSpPr>
            <a:spLocks noChangeAspect="1" noChangeArrowheads="1"/>
          </p:cNvSpPr>
          <p:nvPr/>
        </p:nvSpPr>
        <p:spPr bwMode="auto">
          <a:xfrm>
            <a:off x="4124325" y="5040313"/>
            <a:ext cx="787400" cy="67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2" name="Freeform 4"/>
          <p:cNvSpPr>
            <a:spLocks noChangeAspect="1"/>
          </p:cNvSpPr>
          <p:nvPr/>
        </p:nvSpPr>
        <p:spPr bwMode="auto">
          <a:xfrm>
            <a:off x="2700338" y="4852988"/>
            <a:ext cx="2252662" cy="1277937"/>
          </a:xfrm>
          <a:custGeom>
            <a:avLst/>
            <a:gdLst>
              <a:gd name="T0" fmla="*/ 723 w 2881"/>
              <a:gd name="T1" fmla="*/ 469 h 1634"/>
              <a:gd name="T2" fmla="*/ 715 w 2881"/>
              <a:gd name="T3" fmla="*/ 749 h 1634"/>
              <a:gd name="T4" fmla="*/ 40 w 2881"/>
              <a:gd name="T5" fmla="*/ 1127 h 1634"/>
              <a:gd name="T6" fmla="*/ 953 w 2881"/>
              <a:gd name="T7" fmla="*/ 979 h 1634"/>
              <a:gd name="T8" fmla="*/ 969 w 2881"/>
              <a:gd name="T9" fmla="*/ 1612 h 1634"/>
              <a:gd name="T10" fmla="*/ 1315 w 2881"/>
              <a:gd name="T11" fmla="*/ 1111 h 1634"/>
              <a:gd name="T12" fmla="*/ 1967 w 2881"/>
              <a:gd name="T13" fmla="*/ 1267 h 1634"/>
              <a:gd name="T14" fmla="*/ 1485 w 2881"/>
              <a:gd name="T15" fmla="*/ 841 h 1634"/>
              <a:gd name="T16" fmla="*/ 2623 w 2881"/>
              <a:gd name="T17" fmla="*/ 755 h 1634"/>
              <a:gd name="T18" fmla="*/ 2761 w 2881"/>
              <a:gd name="T19" fmla="*/ 814 h 1634"/>
              <a:gd name="T20" fmla="*/ 2867 w 2881"/>
              <a:gd name="T21" fmla="*/ 722 h 1634"/>
              <a:gd name="T22" fmla="*/ 2755 w 2881"/>
              <a:gd name="T23" fmla="*/ 623 h 1634"/>
              <a:gd name="T24" fmla="*/ 2662 w 2881"/>
              <a:gd name="T25" fmla="*/ 682 h 1634"/>
              <a:gd name="T26" fmla="*/ 1439 w 2881"/>
              <a:gd name="T27" fmla="*/ 642 h 1634"/>
              <a:gd name="T28" fmla="*/ 1545 w 2881"/>
              <a:gd name="T29" fmla="*/ 153 h 1634"/>
              <a:gd name="T30" fmla="*/ 1101 w 2881"/>
              <a:gd name="T31" fmla="*/ 568 h 1634"/>
              <a:gd name="T32" fmla="*/ 443 w 2881"/>
              <a:gd name="T33" fmla="*/ 16 h 1634"/>
              <a:gd name="T34" fmla="*/ 723 w 2881"/>
              <a:gd name="T35" fmla="*/ 469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1" h="1634">
                <a:moveTo>
                  <a:pt x="723" y="469"/>
                </a:moveTo>
                <a:cubicBezTo>
                  <a:pt x="768" y="591"/>
                  <a:pt x="829" y="640"/>
                  <a:pt x="715" y="749"/>
                </a:cubicBezTo>
                <a:cubicBezTo>
                  <a:pt x="601" y="858"/>
                  <a:pt x="0" y="1089"/>
                  <a:pt x="40" y="1127"/>
                </a:cubicBezTo>
                <a:cubicBezTo>
                  <a:pt x="80" y="1165"/>
                  <a:pt x="798" y="898"/>
                  <a:pt x="953" y="979"/>
                </a:cubicBezTo>
                <a:cubicBezTo>
                  <a:pt x="1108" y="1060"/>
                  <a:pt x="909" y="1590"/>
                  <a:pt x="969" y="1612"/>
                </a:cubicBezTo>
                <a:cubicBezTo>
                  <a:pt x="1029" y="1634"/>
                  <a:pt x="1149" y="1168"/>
                  <a:pt x="1315" y="1111"/>
                </a:cubicBezTo>
                <a:cubicBezTo>
                  <a:pt x="1481" y="1054"/>
                  <a:pt x="1939" y="1312"/>
                  <a:pt x="1967" y="1267"/>
                </a:cubicBezTo>
                <a:cubicBezTo>
                  <a:pt x="1995" y="1222"/>
                  <a:pt x="1375" y="926"/>
                  <a:pt x="1485" y="841"/>
                </a:cubicBezTo>
                <a:cubicBezTo>
                  <a:pt x="1594" y="755"/>
                  <a:pt x="2410" y="760"/>
                  <a:pt x="2623" y="755"/>
                </a:cubicBezTo>
                <a:cubicBezTo>
                  <a:pt x="2836" y="750"/>
                  <a:pt x="2721" y="820"/>
                  <a:pt x="2761" y="814"/>
                </a:cubicBezTo>
                <a:cubicBezTo>
                  <a:pt x="2802" y="809"/>
                  <a:pt x="2868" y="754"/>
                  <a:pt x="2867" y="722"/>
                </a:cubicBezTo>
                <a:cubicBezTo>
                  <a:pt x="2866" y="690"/>
                  <a:pt x="2789" y="629"/>
                  <a:pt x="2755" y="623"/>
                </a:cubicBezTo>
                <a:cubicBezTo>
                  <a:pt x="2721" y="617"/>
                  <a:pt x="2881" y="679"/>
                  <a:pt x="2662" y="682"/>
                </a:cubicBezTo>
                <a:cubicBezTo>
                  <a:pt x="2443" y="685"/>
                  <a:pt x="1625" y="730"/>
                  <a:pt x="1439" y="642"/>
                </a:cubicBezTo>
                <a:cubicBezTo>
                  <a:pt x="1253" y="554"/>
                  <a:pt x="1601" y="165"/>
                  <a:pt x="1545" y="153"/>
                </a:cubicBezTo>
                <a:cubicBezTo>
                  <a:pt x="1489" y="141"/>
                  <a:pt x="1285" y="591"/>
                  <a:pt x="1101" y="568"/>
                </a:cubicBezTo>
                <a:cubicBezTo>
                  <a:pt x="917" y="545"/>
                  <a:pt x="506" y="32"/>
                  <a:pt x="443" y="16"/>
                </a:cubicBezTo>
                <a:cubicBezTo>
                  <a:pt x="380" y="0"/>
                  <a:pt x="665" y="375"/>
                  <a:pt x="723" y="469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493" name="Freeform 5"/>
          <p:cNvSpPr>
            <a:spLocks noChangeAspect="1"/>
          </p:cNvSpPr>
          <p:nvPr/>
        </p:nvSpPr>
        <p:spPr bwMode="auto">
          <a:xfrm rot="900000">
            <a:off x="304800" y="4589463"/>
            <a:ext cx="2667000" cy="1277937"/>
          </a:xfrm>
          <a:custGeom>
            <a:avLst/>
            <a:gdLst>
              <a:gd name="T0" fmla="*/ 723 w 2881"/>
              <a:gd name="T1" fmla="*/ 469 h 1634"/>
              <a:gd name="T2" fmla="*/ 715 w 2881"/>
              <a:gd name="T3" fmla="*/ 749 h 1634"/>
              <a:gd name="T4" fmla="*/ 40 w 2881"/>
              <a:gd name="T5" fmla="*/ 1127 h 1634"/>
              <a:gd name="T6" fmla="*/ 953 w 2881"/>
              <a:gd name="T7" fmla="*/ 979 h 1634"/>
              <a:gd name="T8" fmla="*/ 969 w 2881"/>
              <a:gd name="T9" fmla="*/ 1612 h 1634"/>
              <a:gd name="T10" fmla="*/ 1315 w 2881"/>
              <a:gd name="T11" fmla="*/ 1111 h 1634"/>
              <a:gd name="T12" fmla="*/ 1967 w 2881"/>
              <a:gd name="T13" fmla="*/ 1267 h 1634"/>
              <a:gd name="T14" fmla="*/ 1485 w 2881"/>
              <a:gd name="T15" fmla="*/ 841 h 1634"/>
              <a:gd name="T16" fmla="*/ 2623 w 2881"/>
              <a:gd name="T17" fmla="*/ 755 h 1634"/>
              <a:gd name="T18" fmla="*/ 2761 w 2881"/>
              <a:gd name="T19" fmla="*/ 814 h 1634"/>
              <a:gd name="T20" fmla="*/ 2867 w 2881"/>
              <a:gd name="T21" fmla="*/ 722 h 1634"/>
              <a:gd name="T22" fmla="*/ 2755 w 2881"/>
              <a:gd name="T23" fmla="*/ 623 h 1634"/>
              <a:gd name="T24" fmla="*/ 2662 w 2881"/>
              <a:gd name="T25" fmla="*/ 682 h 1634"/>
              <a:gd name="T26" fmla="*/ 1439 w 2881"/>
              <a:gd name="T27" fmla="*/ 642 h 1634"/>
              <a:gd name="T28" fmla="*/ 1545 w 2881"/>
              <a:gd name="T29" fmla="*/ 153 h 1634"/>
              <a:gd name="T30" fmla="*/ 1101 w 2881"/>
              <a:gd name="T31" fmla="*/ 568 h 1634"/>
              <a:gd name="T32" fmla="*/ 443 w 2881"/>
              <a:gd name="T33" fmla="*/ 16 h 1634"/>
              <a:gd name="T34" fmla="*/ 723 w 2881"/>
              <a:gd name="T35" fmla="*/ 469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1" h="1634">
                <a:moveTo>
                  <a:pt x="723" y="469"/>
                </a:moveTo>
                <a:cubicBezTo>
                  <a:pt x="768" y="591"/>
                  <a:pt x="829" y="640"/>
                  <a:pt x="715" y="749"/>
                </a:cubicBezTo>
                <a:cubicBezTo>
                  <a:pt x="601" y="858"/>
                  <a:pt x="0" y="1089"/>
                  <a:pt x="40" y="1127"/>
                </a:cubicBezTo>
                <a:cubicBezTo>
                  <a:pt x="80" y="1165"/>
                  <a:pt x="798" y="898"/>
                  <a:pt x="953" y="979"/>
                </a:cubicBezTo>
                <a:cubicBezTo>
                  <a:pt x="1108" y="1060"/>
                  <a:pt x="909" y="1590"/>
                  <a:pt x="969" y="1612"/>
                </a:cubicBezTo>
                <a:cubicBezTo>
                  <a:pt x="1029" y="1634"/>
                  <a:pt x="1149" y="1168"/>
                  <a:pt x="1315" y="1111"/>
                </a:cubicBezTo>
                <a:cubicBezTo>
                  <a:pt x="1481" y="1054"/>
                  <a:pt x="1939" y="1312"/>
                  <a:pt x="1967" y="1267"/>
                </a:cubicBezTo>
                <a:cubicBezTo>
                  <a:pt x="1995" y="1222"/>
                  <a:pt x="1375" y="926"/>
                  <a:pt x="1485" y="841"/>
                </a:cubicBezTo>
                <a:cubicBezTo>
                  <a:pt x="1594" y="755"/>
                  <a:pt x="2410" y="760"/>
                  <a:pt x="2623" y="755"/>
                </a:cubicBezTo>
                <a:cubicBezTo>
                  <a:pt x="2836" y="750"/>
                  <a:pt x="2721" y="820"/>
                  <a:pt x="2761" y="814"/>
                </a:cubicBezTo>
                <a:cubicBezTo>
                  <a:pt x="2802" y="809"/>
                  <a:pt x="2868" y="754"/>
                  <a:pt x="2867" y="722"/>
                </a:cubicBezTo>
                <a:cubicBezTo>
                  <a:pt x="2866" y="690"/>
                  <a:pt x="2789" y="629"/>
                  <a:pt x="2755" y="623"/>
                </a:cubicBezTo>
                <a:cubicBezTo>
                  <a:pt x="2721" y="617"/>
                  <a:pt x="2881" y="679"/>
                  <a:pt x="2662" y="682"/>
                </a:cubicBezTo>
                <a:cubicBezTo>
                  <a:pt x="2443" y="685"/>
                  <a:pt x="1625" y="730"/>
                  <a:pt x="1439" y="642"/>
                </a:cubicBezTo>
                <a:cubicBezTo>
                  <a:pt x="1253" y="554"/>
                  <a:pt x="1601" y="165"/>
                  <a:pt x="1545" y="153"/>
                </a:cubicBezTo>
                <a:cubicBezTo>
                  <a:pt x="1489" y="141"/>
                  <a:pt x="1285" y="591"/>
                  <a:pt x="1101" y="568"/>
                </a:cubicBezTo>
                <a:cubicBezTo>
                  <a:pt x="917" y="545"/>
                  <a:pt x="506" y="32"/>
                  <a:pt x="443" y="16"/>
                </a:cubicBezTo>
                <a:cubicBezTo>
                  <a:pt x="380" y="0"/>
                  <a:pt x="665" y="375"/>
                  <a:pt x="723" y="469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2667000" y="5257800"/>
            <a:ext cx="6096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1066800" y="4953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en-US" sz="2400"/>
              <a:t>A</a:t>
            </a:r>
            <a:endParaRPr lang="en-GB" altLang="en-US" sz="2400"/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3048000" y="5257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en-US" sz="2400"/>
              <a:t>B</a:t>
            </a:r>
            <a:endParaRPr lang="en-GB" altLang="en-US" sz="2400"/>
          </a:p>
        </p:txBody>
      </p:sp>
      <p:sp>
        <p:nvSpPr>
          <p:cNvPr id="191497" name="Text Box 9"/>
          <p:cNvSpPr txBox="1">
            <a:spLocks noChangeAspect="1" noChangeArrowheads="1"/>
          </p:cNvSpPr>
          <p:nvPr/>
        </p:nvSpPr>
        <p:spPr bwMode="auto">
          <a:xfrm>
            <a:off x="3962400" y="35194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en-US"/>
              <a:t>A</a:t>
            </a:r>
            <a:endParaRPr lang="en-GB" altLang="en-US"/>
          </a:p>
        </p:txBody>
      </p:sp>
      <p:sp>
        <p:nvSpPr>
          <p:cNvPr id="191498" name="Text Box 10"/>
          <p:cNvSpPr txBox="1">
            <a:spLocks noChangeAspect="1" noChangeArrowheads="1"/>
          </p:cNvSpPr>
          <p:nvPr/>
        </p:nvSpPr>
        <p:spPr bwMode="auto">
          <a:xfrm>
            <a:off x="4311650" y="4546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GB" altLang="en-US" sz="2000" i="1"/>
          </a:p>
        </p:txBody>
      </p:sp>
      <p:sp>
        <p:nvSpPr>
          <p:cNvPr id="191499" name="Text Box 11"/>
          <p:cNvSpPr txBox="1">
            <a:spLocks noChangeAspect="1" noChangeArrowheads="1"/>
          </p:cNvSpPr>
          <p:nvPr/>
        </p:nvSpPr>
        <p:spPr bwMode="auto">
          <a:xfrm>
            <a:off x="3949700" y="4267200"/>
            <a:ext cx="85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t-LT" altLang="en-US"/>
              <a:t>B</a:t>
            </a:r>
            <a:endParaRPr lang="en-GB" altLang="en-US"/>
          </a:p>
        </p:txBody>
      </p:sp>
      <p:sp>
        <p:nvSpPr>
          <p:cNvPr id="191500" name="Line 12"/>
          <p:cNvSpPr>
            <a:spLocks noChangeAspect="1" noChangeShapeType="1"/>
          </p:cNvSpPr>
          <p:nvPr/>
        </p:nvSpPr>
        <p:spPr bwMode="auto">
          <a:xfrm>
            <a:off x="4386263" y="4543425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01" name="Text Box 13"/>
          <p:cNvSpPr txBox="1">
            <a:spLocks noChangeAspect="1" noChangeArrowheads="1"/>
          </p:cNvSpPr>
          <p:nvPr/>
        </p:nvSpPr>
        <p:spPr bwMode="auto">
          <a:xfrm>
            <a:off x="7543800" y="4953000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i="1"/>
              <a:t>t</a:t>
            </a:r>
            <a:endParaRPr lang="en-GB" altLang="en-US" i="1" baseline="-25000"/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>
            <a:off x="4538663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03" name="Line 15"/>
          <p:cNvSpPr>
            <a:spLocks noChangeShapeType="1"/>
          </p:cNvSpPr>
          <p:nvPr/>
        </p:nvSpPr>
        <p:spPr bwMode="auto">
          <a:xfrm>
            <a:off x="4614863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04" name="Line 16"/>
          <p:cNvSpPr>
            <a:spLocks noChangeShapeType="1"/>
          </p:cNvSpPr>
          <p:nvPr/>
        </p:nvSpPr>
        <p:spPr bwMode="auto">
          <a:xfrm>
            <a:off x="4919663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05" name="Line 17"/>
          <p:cNvSpPr>
            <a:spLocks noChangeAspect="1" noChangeShapeType="1"/>
          </p:cNvSpPr>
          <p:nvPr/>
        </p:nvSpPr>
        <p:spPr bwMode="auto">
          <a:xfrm>
            <a:off x="4340225" y="3810000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06" name="Line 18"/>
          <p:cNvSpPr>
            <a:spLocks noChangeShapeType="1"/>
          </p:cNvSpPr>
          <p:nvPr/>
        </p:nvSpPr>
        <p:spPr bwMode="auto">
          <a:xfrm>
            <a:off x="5010150" y="3886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>
            <a:off x="4552950" y="3886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08" name="Line 20"/>
          <p:cNvSpPr>
            <a:spLocks noChangeShapeType="1"/>
          </p:cNvSpPr>
          <p:nvPr/>
        </p:nvSpPr>
        <p:spPr bwMode="auto">
          <a:xfrm>
            <a:off x="4476750" y="3886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09" name="Line 21"/>
          <p:cNvSpPr>
            <a:spLocks noChangeShapeType="1"/>
          </p:cNvSpPr>
          <p:nvPr/>
        </p:nvSpPr>
        <p:spPr bwMode="auto">
          <a:xfrm>
            <a:off x="4343400" y="4191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10" name="Line 22"/>
          <p:cNvSpPr>
            <a:spLocks noChangeShapeType="1"/>
          </p:cNvSpPr>
          <p:nvPr/>
        </p:nvSpPr>
        <p:spPr bwMode="auto">
          <a:xfrm>
            <a:off x="5638800" y="3886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11" name="Line 23"/>
          <p:cNvSpPr>
            <a:spLocks noChangeShapeType="1"/>
          </p:cNvSpPr>
          <p:nvPr/>
        </p:nvSpPr>
        <p:spPr bwMode="auto">
          <a:xfrm>
            <a:off x="5791200" y="3886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12" name="Line 24"/>
          <p:cNvSpPr>
            <a:spLocks noChangeShapeType="1"/>
          </p:cNvSpPr>
          <p:nvPr/>
        </p:nvSpPr>
        <p:spPr bwMode="auto">
          <a:xfrm>
            <a:off x="6477000" y="3886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13" name="Line 25"/>
          <p:cNvSpPr>
            <a:spLocks noChangeShapeType="1"/>
          </p:cNvSpPr>
          <p:nvPr/>
        </p:nvSpPr>
        <p:spPr bwMode="auto">
          <a:xfrm>
            <a:off x="6553200" y="3886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14" name="Line 26"/>
          <p:cNvSpPr>
            <a:spLocks noChangeShapeType="1"/>
          </p:cNvSpPr>
          <p:nvPr/>
        </p:nvSpPr>
        <p:spPr bwMode="auto">
          <a:xfrm>
            <a:off x="6324600" y="3886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>
            <a:off x="64770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16" name="Line 28"/>
          <p:cNvSpPr>
            <a:spLocks noChangeShapeType="1"/>
          </p:cNvSpPr>
          <p:nvPr/>
        </p:nvSpPr>
        <p:spPr bwMode="auto">
          <a:xfrm>
            <a:off x="65532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18" name="Line 30"/>
          <p:cNvSpPr>
            <a:spLocks noChangeShapeType="1"/>
          </p:cNvSpPr>
          <p:nvPr/>
        </p:nvSpPr>
        <p:spPr bwMode="auto">
          <a:xfrm>
            <a:off x="57150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19" name="Line 31"/>
          <p:cNvSpPr>
            <a:spLocks noChangeShapeType="1"/>
          </p:cNvSpPr>
          <p:nvPr/>
        </p:nvSpPr>
        <p:spPr bwMode="auto">
          <a:xfrm>
            <a:off x="57912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20" name="Line 32"/>
          <p:cNvSpPr>
            <a:spLocks noChangeShapeType="1"/>
          </p:cNvSpPr>
          <p:nvPr/>
        </p:nvSpPr>
        <p:spPr bwMode="auto">
          <a:xfrm>
            <a:off x="55626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521" name="Text Box 33"/>
          <p:cNvSpPr txBox="1">
            <a:spLocks noChangeArrowheads="1"/>
          </p:cNvSpPr>
          <p:nvPr/>
        </p:nvSpPr>
        <p:spPr bwMode="auto">
          <a:xfrm>
            <a:off x="838200" y="993775"/>
            <a:ext cx="7086600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sz="2400">
                <a:solidFill>
                  <a:srgbClr val="0000CC"/>
                </a:solidFill>
              </a:rPr>
              <a:t>When an axon of cell A excites cell B and repeatedly or persistently takes part in firing it, some growth processes or metabolic change takes place in one or both cells so that A‘s efficiency ... is increased. </a:t>
            </a:r>
          </a:p>
          <a:p>
            <a:pPr algn="ctr">
              <a:lnSpc>
                <a:spcPct val="85000"/>
              </a:lnSpc>
            </a:pPr>
            <a:r>
              <a:rPr lang="de-DE" altLang="en-US" sz="2000">
                <a:solidFill>
                  <a:srgbClr val="0000CC"/>
                </a:solidFill>
              </a:rPr>
              <a:t>		</a:t>
            </a:r>
          </a:p>
          <a:p>
            <a:pPr algn="ctr">
              <a:lnSpc>
                <a:spcPct val="85000"/>
              </a:lnSpc>
            </a:pPr>
            <a:r>
              <a:rPr lang="de-DE" altLang="en-US" sz="2000">
                <a:solidFill>
                  <a:srgbClr val="0000CC"/>
                </a:solidFill>
              </a:rPr>
              <a:t>				Donald Hebb (1949)</a:t>
            </a:r>
            <a:endParaRPr lang="en-GB" altLang="en-US" sz="2000">
              <a:solidFill>
                <a:srgbClr val="0000CC"/>
              </a:solidFill>
            </a:endParaRPr>
          </a:p>
        </p:txBody>
      </p:sp>
      <p:sp>
        <p:nvSpPr>
          <p:cNvPr id="191522" name="Line 34"/>
          <p:cNvSpPr>
            <a:spLocks noChangeShapeType="1"/>
          </p:cNvSpPr>
          <p:nvPr/>
        </p:nvSpPr>
        <p:spPr bwMode="auto">
          <a:xfrm>
            <a:off x="4343400" y="4953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323850" y="401638"/>
            <a:ext cx="6048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3200"/>
              <a:t>Conventional LTP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2124075" y="5157788"/>
            <a:ext cx="5184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b="1"/>
              <a:t>Symmetrical Weight-change curve</a:t>
            </a:r>
            <a:endParaRPr lang="en-GB" altLang="en-US" sz="1600"/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1258888" y="2527300"/>
            <a:ext cx="2011362" cy="1017588"/>
            <a:chOff x="96" y="1392"/>
            <a:chExt cx="1267" cy="641"/>
          </a:xfrm>
        </p:grpSpPr>
        <p:sp>
          <p:nvSpPr>
            <p:cNvPr id="198661" name="Text Box 5"/>
            <p:cNvSpPr txBox="1">
              <a:spLocks noChangeAspect="1" noChangeArrowheads="1"/>
            </p:cNvSpPr>
            <p:nvPr/>
          </p:nvSpPr>
          <p:spPr bwMode="auto">
            <a:xfrm>
              <a:off x="300" y="1409"/>
              <a:ext cx="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Pre</a:t>
              </a:r>
            </a:p>
          </p:txBody>
        </p:sp>
        <p:sp>
          <p:nvSpPr>
            <p:cNvPr id="198662" name="Line 6"/>
            <p:cNvSpPr>
              <a:spLocks noChangeAspect="1" noChangeShapeType="1"/>
            </p:cNvSpPr>
            <p:nvPr/>
          </p:nvSpPr>
          <p:spPr bwMode="auto">
            <a:xfrm>
              <a:off x="106" y="1565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663" name="Text Box 7"/>
            <p:cNvSpPr txBox="1">
              <a:spLocks noChangeAspect="1" noChangeArrowheads="1"/>
            </p:cNvSpPr>
            <p:nvPr/>
          </p:nvSpPr>
          <p:spPr bwMode="auto">
            <a:xfrm>
              <a:off x="388" y="180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i="1"/>
                <a:t>t</a:t>
              </a:r>
              <a:r>
                <a:rPr lang="en-GB" altLang="en-US" i="1" baseline="-25000"/>
                <a:t>Pre</a:t>
              </a:r>
            </a:p>
          </p:txBody>
        </p:sp>
        <p:sp>
          <p:nvSpPr>
            <p:cNvPr id="198664" name="Line 8"/>
            <p:cNvSpPr>
              <a:spLocks noChangeShapeType="1"/>
            </p:cNvSpPr>
            <p:nvPr/>
          </p:nvSpPr>
          <p:spPr bwMode="auto">
            <a:xfrm>
              <a:off x="528" y="164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665" name="Line 9"/>
            <p:cNvSpPr>
              <a:spLocks noChangeShapeType="1"/>
            </p:cNvSpPr>
            <p:nvPr/>
          </p:nvSpPr>
          <p:spPr bwMode="auto">
            <a:xfrm>
              <a:off x="96" y="1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8666" name="Group 10"/>
            <p:cNvGrpSpPr>
              <a:grpSpLocks/>
            </p:cNvGrpSpPr>
            <p:nvPr/>
          </p:nvGrpSpPr>
          <p:grpSpPr bwMode="auto">
            <a:xfrm>
              <a:off x="720" y="1392"/>
              <a:ext cx="643" cy="624"/>
              <a:chOff x="720" y="1680"/>
              <a:chExt cx="643" cy="624"/>
            </a:xfrm>
          </p:grpSpPr>
          <p:sp>
            <p:nvSpPr>
              <p:cNvPr id="198667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720" y="1680"/>
                <a:ext cx="5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/>
                  <a:t>Post</a:t>
                </a:r>
              </a:p>
            </p:txBody>
          </p:sp>
          <p:sp>
            <p:nvSpPr>
              <p:cNvPr id="198668" name="Line 12"/>
              <p:cNvSpPr>
                <a:spLocks noChangeAspect="1" noChangeShapeType="1"/>
              </p:cNvSpPr>
              <p:nvPr/>
            </p:nvSpPr>
            <p:spPr bwMode="auto">
              <a:xfrm>
                <a:off x="768" y="1854"/>
                <a:ext cx="0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669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789" y="2073"/>
                <a:ext cx="5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i="1"/>
                  <a:t>t</a:t>
                </a:r>
                <a:r>
                  <a:rPr lang="en-GB" altLang="en-US" i="1" baseline="-25000"/>
                  <a:t>Post</a:t>
                </a:r>
              </a:p>
            </p:txBody>
          </p:sp>
          <p:sp>
            <p:nvSpPr>
              <p:cNvPr id="198670" name="Line 14"/>
              <p:cNvSpPr>
                <a:spLocks noChangeShapeType="1"/>
              </p:cNvSpPr>
              <p:nvPr/>
            </p:nvSpPr>
            <p:spPr bwMode="auto">
              <a:xfrm>
                <a:off x="816" y="1929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671" name="Line 15"/>
              <p:cNvSpPr>
                <a:spLocks noChangeShapeType="1"/>
              </p:cNvSpPr>
              <p:nvPr/>
            </p:nvSpPr>
            <p:spPr bwMode="auto">
              <a:xfrm>
                <a:off x="741" y="2121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98672" name="Freeform 16"/>
          <p:cNvSpPr>
            <a:spLocks noChangeAspect="1"/>
          </p:cNvSpPr>
          <p:nvPr/>
        </p:nvSpPr>
        <p:spPr bwMode="auto">
          <a:xfrm rot="300000">
            <a:off x="1335088" y="3719513"/>
            <a:ext cx="522287" cy="190500"/>
          </a:xfrm>
          <a:custGeom>
            <a:avLst/>
            <a:gdLst>
              <a:gd name="T0" fmla="*/ 907 w 1100"/>
              <a:gd name="T1" fmla="*/ 387 h 400"/>
              <a:gd name="T2" fmla="*/ 1093 w 1100"/>
              <a:gd name="T3" fmla="*/ 229 h 400"/>
              <a:gd name="T4" fmla="*/ 868 w 1100"/>
              <a:gd name="T5" fmla="*/ 193 h 400"/>
              <a:gd name="T6" fmla="*/ 1 w 1100"/>
              <a:gd name="T7" fmla="*/ 13 h 400"/>
              <a:gd name="T8" fmla="*/ 860 w 1100"/>
              <a:gd name="T9" fmla="*/ 270 h 400"/>
              <a:gd name="T10" fmla="*/ 907 w 1100"/>
              <a:gd name="T11" fmla="*/ 38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0" h="400">
                <a:moveTo>
                  <a:pt x="907" y="387"/>
                </a:moveTo>
                <a:cubicBezTo>
                  <a:pt x="946" y="380"/>
                  <a:pt x="1100" y="261"/>
                  <a:pt x="1093" y="229"/>
                </a:cubicBezTo>
                <a:cubicBezTo>
                  <a:pt x="1086" y="197"/>
                  <a:pt x="1050" y="229"/>
                  <a:pt x="868" y="193"/>
                </a:cubicBezTo>
                <a:cubicBezTo>
                  <a:pt x="686" y="157"/>
                  <a:pt x="3" y="0"/>
                  <a:pt x="1" y="13"/>
                </a:cubicBezTo>
                <a:cubicBezTo>
                  <a:pt x="0" y="25"/>
                  <a:pt x="709" y="207"/>
                  <a:pt x="860" y="270"/>
                </a:cubicBezTo>
                <a:cubicBezTo>
                  <a:pt x="1010" y="333"/>
                  <a:pt x="871" y="400"/>
                  <a:pt x="907" y="38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673" name="Freeform 17"/>
          <p:cNvSpPr>
            <a:spLocks noChangeAspect="1"/>
          </p:cNvSpPr>
          <p:nvPr/>
        </p:nvSpPr>
        <p:spPr bwMode="auto">
          <a:xfrm>
            <a:off x="1633538" y="3502025"/>
            <a:ext cx="1370012" cy="777875"/>
          </a:xfrm>
          <a:custGeom>
            <a:avLst/>
            <a:gdLst>
              <a:gd name="T0" fmla="*/ 723 w 2881"/>
              <a:gd name="T1" fmla="*/ 469 h 1634"/>
              <a:gd name="T2" fmla="*/ 715 w 2881"/>
              <a:gd name="T3" fmla="*/ 749 h 1634"/>
              <a:gd name="T4" fmla="*/ 40 w 2881"/>
              <a:gd name="T5" fmla="*/ 1127 h 1634"/>
              <a:gd name="T6" fmla="*/ 953 w 2881"/>
              <a:gd name="T7" fmla="*/ 979 h 1634"/>
              <a:gd name="T8" fmla="*/ 969 w 2881"/>
              <a:gd name="T9" fmla="*/ 1612 h 1634"/>
              <a:gd name="T10" fmla="*/ 1315 w 2881"/>
              <a:gd name="T11" fmla="*/ 1111 h 1634"/>
              <a:gd name="T12" fmla="*/ 1967 w 2881"/>
              <a:gd name="T13" fmla="*/ 1267 h 1634"/>
              <a:gd name="T14" fmla="*/ 1485 w 2881"/>
              <a:gd name="T15" fmla="*/ 841 h 1634"/>
              <a:gd name="T16" fmla="*/ 2623 w 2881"/>
              <a:gd name="T17" fmla="*/ 755 h 1634"/>
              <a:gd name="T18" fmla="*/ 2761 w 2881"/>
              <a:gd name="T19" fmla="*/ 814 h 1634"/>
              <a:gd name="T20" fmla="*/ 2867 w 2881"/>
              <a:gd name="T21" fmla="*/ 722 h 1634"/>
              <a:gd name="T22" fmla="*/ 2755 w 2881"/>
              <a:gd name="T23" fmla="*/ 623 h 1634"/>
              <a:gd name="T24" fmla="*/ 2662 w 2881"/>
              <a:gd name="T25" fmla="*/ 682 h 1634"/>
              <a:gd name="T26" fmla="*/ 1439 w 2881"/>
              <a:gd name="T27" fmla="*/ 642 h 1634"/>
              <a:gd name="T28" fmla="*/ 1545 w 2881"/>
              <a:gd name="T29" fmla="*/ 153 h 1634"/>
              <a:gd name="T30" fmla="*/ 1101 w 2881"/>
              <a:gd name="T31" fmla="*/ 568 h 1634"/>
              <a:gd name="T32" fmla="*/ 443 w 2881"/>
              <a:gd name="T33" fmla="*/ 16 h 1634"/>
              <a:gd name="T34" fmla="*/ 723 w 2881"/>
              <a:gd name="T35" fmla="*/ 469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1" h="1634">
                <a:moveTo>
                  <a:pt x="723" y="469"/>
                </a:moveTo>
                <a:cubicBezTo>
                  <a:pt x="768" y="591"/>
                  <a:pt x="829" y="640"/>
                  <a:pt x="715" y="749"/>
                </a:cubicBezTo>
                <a:cubicBezTo>
                  <a:pt x="601" y="858"/>
                  <a:pt x="0" y="1089"/>
                  <a:pt x="40" y="1127"/>
                </a:cubicBezTo>
                <a:cubicBezTo>
                  <a:pt x="80" y="1165"/>
                  <a:pt x="798" y="898"/>
                  <a:pt x="953" y="979"/>
                </a:cubicBezTo>
                <a:cubicBezTo>
                  <a:pt x="1108" y="1060"/>
                  <a:pt x="909" y="1590"/>
                  <a:pt x="969" y="1612"/>
                </a:cubicBezTo>
                <a:cubicBezTo>
                  <a:pt x="1029" y="1634"/>
                  <a:pt x="1149" y="1168"/>
                  <a:pt x="1315" y="1111"/>
                </a:cubicBezTo>
                <a:cubicBezTo>
                  <a:pt x="1481" y="1054"/>
                  <a:pt x="1939" y="1312"/>
                  <a:pt x="1967" y="1267"/>
                </a:cubicBezTo>
                <a:cubicBezTo>
                  <a:pt x="1995" y="1222"/>
                  <a:pt x="1375" y="926"/>
                  <a:pt x="1485" y="841"/>
                </a:cubicBezTo>
                <a:cubicBezTo>
                  <a:pt x="1594" y="755"/>
                  <a:pt x="2410" y="760"/>
                  <a:pt x="2623" y="755"/>
                </a:cubicBezTo>
                <a:cubicBezTo>
                  <a:pt x="2836" y="750"/>
                  <a:pt x="2721" y="820"/>
                  <a:pt x="2761" y="814"/>
                </a:cubicBezTo>
                <a:cubicBezTo>
                  <a:pt x="2802" y="809"/>
                  <a:pt x="2868" y="754"/>
                  <a:pt x="2867" y="722"/>
                </a:cubicBezTo>
                <a:cubicBezTo>
                  <a:pt x="2866" y="690"/>
                  <a:pt x="2789" y="629"/>
                  <a:pt x="2755" y="623"/>
                </a:cubicBezTo>
                <a:cubicBezTo>
                  <a:pt x="2721" y="617"/>
                  <a:pt x="2881" y="679"/>
                  <a:pt x="2662" y="682"/>
                </a:cubicBezTo>
                <a:cubicBezTo>
                  <a:pt x="2443" y="685"/>
                  <a:pt x="1625" y="730"/>
                  <a:pt x="1439" y="642"/>
                </a:cubicBezTo>
                <a:cubicBezTo>
                  <a:pt x="1253" y="554"/>
                  <a:pt x="1601" y="165"/>
                  <a:pt x="1545" y="153"/>
                </a:cubicBezTo>
                <a:cubicBezTo>
                  <a:pt x="1489" y="141"/>
                  <a:pt x="1285" y="591"/>
                  <a:pt x="1101" y="568"/>
                </a:cubicBezTo>
                <a:cubicBezTo>
                  <a:pt x="917" y="545"/>
                  <a:pt x="506" y="32"/>
                  <a:pt x="443" y="16"/>
                </a:cubicBezTo>
                <a:cubicBezTo>
                  <a:pt x="380" y="0"/>
                  <a:pt x="665" y="375"/>
                  <a:pt x="723" y="469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2784475" y="1557338"/>
            <a:ext cx="2376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000000"/>
                </a:solidFill>
              </a:rPr>
              <a:t>Synaptic change %</a:t>
            </a:r>
          </a:p>
        </p:txBody>
      </p:sp>
      <p:grpSp>
        <p:nvGrpSpPr>
          <p:cNvPr id="198675" name="Group 19"/>
          <p:cNvGrpSpPr>
            <a:grpSpLocks/>
          </p:cNvGrpSpPr>
          <p:nvPr/>
        </p:nvGrpSpPr>
        <p:grpSpPr bwMode="auto">
          <a:xfrm>
            <a:off x="5621338" y="2122488"/>
            <a:ext cx="2159000" cy="990600"/>
            <a:chOff x="4168" y="768"/>
            <a:chExt cx="1360" cy="624"/>
          </a:xfrm>
        </p:grpSpPr>
        <p:sp>
          <p:nvSpPr>
            <p:cNvPr id="198676" name="Text Box 20"/>
            <p:cNvSpPr txBox="1">
              <a:spLocks noChangeAspect="1" noChangeArrowheads="1"/>
            </p:cNvSpPr>
            <p:nvPr/>
          </p:nvSpPr>
          <p:spPr bwMode="auto">
            <a:xfrm>
              <a:off x="4176" y="768"/>
              <a:ext cx="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Pre</a:t>
              </a:r>
            </a:p>
          </p:txBody>
        </p:sp>
        <p:sp>
          <p:nvSpPr>
            <p:cNvPr id="198677" name="Line 21"/>
            <p:cNvSpPr>
              <a:spLocks noChangeAspect="1" noChangeShapeType="1"/>
            </p:cNvSpPr>
            <p:nvPr/>
          </p:nvSpPr>
          <p:spPr bwMode="auto">
            <a:xfrm>
              <a:off x="4178" y="924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678" name="Text Box 22"/>
            <p:cNvSpPr txBox="1">
              <a:spLocks noChangeAspect="1" noChangeArrowheads="1"/>
            </p:cNvSpPr>
            <p:nvPr/>
          </p:nvSpPr>
          <p:spPr bwMode="auto">
            <a:xfrm>
              <a:off x="4364" y="11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i="1"/>
                <a:t>t</a:t>
              </a:r>
              <a:r>
                <a:rPr lang="en-GB" altLang="en-US" i="1" baseline="-25000"/>
                <a:t>Pre</a:t>
              </a:r>
            </a:p>
          </p:txBody>
        </p:sp>
        <p:sp>
          <p:nvSpPr>
            <p:cNvPr id="198679" name="Line 23"/>
            <p:cNvSpPr>
              <a:spLocks noChangeShapeType="1"/>
            </p:cNvSpPr>
            <p:nvPr/>
          </p:nvSpPr>
          <p:spPr bwMode="auto">
            <a:xfrm>
              <a:off x="4224" y="99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680" name="Line 24"/>
            <p:cNvSpPr>
              <a:spLocks noChangeShapeType="1"/>
            </p:cNvSpPr>
            <p:nvPr/>
          </p:nvSpPr>
          <p:spPr bwMode="auto">
            <a:xfrm>
              <a:off x="4168" y="119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681" name="Text Box 25"/>
            <p:cNvSpPr txBox="1">
              <a:spLocks noChangeAspect="1" noChangeArrowheads="1"/>
            </p:cNvSpPr>
            <p:nvPr/>
          </p:nvSpPr>
          <p:spPr bwMode="auto">
            <a:xfrm>
              <a:off x="4992" y="768"/>
              <a:ext cx="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Post</a:t>
              </a:r>
            </a:p>
          </p:txBody>
        </p:sp>
        <p:sp>
          <p:nvSpPr>
            <p:cNvPr id="198682" name="Line 26"/>
            <p:cNvSpPr>
              <a:spLocks noChangeAspect="1" noChangeShapeType="1"/>
            </p:cNvSpPr>
            <p:nvPr/>
          </p:nvSpPr>
          <p:spPr bwMode="auto">
            <a:xfrm>
              <a:off x="4840" y="942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683" name="Text Box 27"/>
            <p:cNvSpPr txBox="1">
              <a:spLocks noChangeAspect="1" noChangeArrowheads="1"/>
            </p:cNvSpPr>
            <p:nvPr/>
          </p:nvSpPr>
          <p:spPr bwMode="auto">
            <a:xfrm>
              <a:off x="4861" y="1161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i="1"/>
                <a:t>t</a:t>
              </a:r>
              <a:r>
                <a:rPr lang="en-GB" altLang="en-US" i="1" baseline="-25000"/>
                <a:t>Post</a:t>
              </a:r>
            </a:p>
          </p:txBody>
        </p:sp>
        <p:sp>
          <p:nvSpPr>
            <p:cNvPr id="198684" name="Line 28"/>
            <p:cNvSpPr>
              <a:spLocks noChangeShapeType="1"/>
            </p:cNvSpPr>
            <p:nvPr/>
          </p:nvSpPr>
          <p:spPr bwMode="auto">
            <a:xfrm>
              <a:off x="5232" y="101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685" name="Line 29"/>
            <p:cNvSpPr>
              <a:spLocks noChangeShapeType="1"/>
            </p:cNvSpPr>
            <p:nvPr/>
          </p:nvSpPr>
          <p:spPr bwMode="auto">
            <a:xfrm>
              <a:off x="4813" y="120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8686" name="Freeform 30"/>
          <p:cNvSpPr>
            <a:spLocks noChangeAspect="1"/>
          </p:cNvSpPr>
          <p:nvPr/>
        </p:nvSpPr>
        <p:spPr bwMode="auto">
          <a:xfrm rot="300000">
            <a:off x="5870575" y="3287713"/>
            <a:ext cx="522288" cy="190500"/>
          </a:xfrm>
          <a:custGeom>
            <a:avLst/>
            <a:gdLst>
              <a:gd name="T0" fmla="*/ 907 w 1100"/>
              <a:gd name="T1" fmla="*/ 387 h 400"/>
              <a:gd name="T2" fmla="*/ 1093 w 1100"/>
              <a:gd name="T3" fmla="*/ 229 h 400"/>
              <a:gd name="T4" fmla="*/ 868 w 1100"/>
              <a:gd name="T5" fmla="*/ 193 h 400"/>
              <a:gd name="T6" fmla="*/ 1 w 1100"/>
              <a:gd name="T7" fmla="*/ 13 h 400"/>
              <a:gd name="T8" fmla="*/ 860 w 1100"/>
              <a:gd name="T9" fmla="*/ 270 h 400"/>
              <a:gd name="T10" fmla="*/ 907 w 1100"/>
              <a:gd name="T11" fmla="*/ 38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0" h="400">
                <a:moveTo>
                  <a:pt x="907" y="387"/>
                </a:moveTo>
                <a:cubicBezTo>
                  <a:pt x="946" y="380"/>
                  <a:pt x="1100" y="261"/>
                  <a:pt x="1093" y="229"/>
                </a:cubicBezTo>
                <a:cubicBezTo>
                  <a:pt x="1086" y="197"/>
                  <a:pt x="1050" y="229"/>
                  <a:pt x="868" y="193"/>
                </a:cubicBezTo>
                <a:cubicBezTo>
                  <a:pt x="686" y="157"/>
                  <a:pt x="3" y="0"/>
                  <a:pt x="1" y="13"/>
                </a:cubicBezTo>
                <a:cubicBezTo>
                  <a:pt x="0" y="25"/>
                  <a:pt x="709" y="207"/>
                  <a:pt x="860" y="270"/>
                </a:cubicBezTo>
                <a:cubicBezTo>
                  <a:pt x="1010" y="333"/>
                  <a:pt x="871" y="400"/>
                  <a:pt x="907" y="38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687" name="Freeform 31"/>
          <p:cNvSpPr>
            <a:spLocks noChangeAspect="1"/>
          </p:cNvSpPr>
          <p:nvPr/>
        </p:nvSpPr>
        <p:spPr bwMode="auto">
          <a:xfrm>
            <a:off x="6169025" y="3070225"/>
            <a:ext cx="1370013" cy="777875"/>
          </a:xfrm>
          <a:custGeom>
            <a:avLst/>
            <a:gdLst>
              <a:gd name="T0" fmla="*/ 723 w 2881"/>
              <a:gd name="T1" fmla="*/ 469 h 1634"/>
              <a:gd name="T2" fmla="*/ 715 w 2881"/>
              <a:gd name="T3" fmla="*/ 749 h 1634"/>
              <a:gd name="T4" fmla="*/ 40 w 2881"/>
              <a:gd name="T5" fmla="*/ 1127 h 1634"/>
              <a:gd name="T6" fmla="*/ 953 w 2881"/>
              <a:gd name="T7" fmla="*/ 979 h 1634"/>
              <a:gd name="T8" fmla="*/ 969 w 2881"/>
              <a:gd name="T9" fmla="*/ 1612 h 1634"/>
              <a:gd name="T10" fmla="*/ 1315 w 2881"/>
              <a:gd name="T11" fmla="*/ 1111 h 1634"/>
              <a:gd name="T12" fmla="*/ 1967 w 2881"/>
              <a:gd name="T13" fmla="*/ 1267 h 1634"/>
              <a:gd name="T14" fmla="*/ 1485 w 2881"/>
              <a:gd name="T15" fmla="*/ 841 h 1634"/>
              <a:gd name="T16" fmla="*/ 2623 w 2881"/>
              <a:gd name="T17" fmla="*/ 755 h 1634"/>
              <a:gd name="T18" fmla="*/ 2761 w 2881"/>
              <a:gd name="T19" fmla="*/ 814 h 1634"/>
              <a:gd name="T20" fmla="*/ 2867 w 2881"/>
              <a:gd name="T21" fmla="*/ 722 h 1634"/>
              <a:gd name="T22" fmla="*/ 2755 w 2881"/>
              <a:gd name="T23" fmla="*/ 623 h 1634"/>
              <a:gd name="T24" fmla="*/ 2662 w 2881"/>
              <a:gd name="T25" fmla="*/ 682 h 1634"/>
              <a:gd name="T26" fmla="*/ 1439 w 2881"/>
              <a:gd name="T27" fmla="*/ 642 h 1634"/>
              <a:gd name="T28" fmla="*/ 1545 w 2881"/>
              <a:gd name="T29" fmla="*/ 153 h 1634"/>
              <a:gd name="T30" fmla="*/ 1101 w 2881"/>
              <a:gd name="T31" fmla="*/ 568 h 1634"/>
              <a:gd name="T32" fmla="*/ 443 w 2881"/>
              <a:gd name="T33" fmla="*/ 16 h 1634"/>
              <a:gd name="T34" fmla="*/ 723 w 2881"/>
              <a:gd name="T35" fmla="*/ 469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1" h="1634">
                <a:moveTo>
                  <a:pt x="723" y="469"/>
                </a:moveTo>
                <a:cubicBezTo>
                  <a:pt x="768" y="591"/>
                  <a:pt x="829" y="640"/>
                  <a:pt x="715" y="749"/>
                </a:cubicBezTo>
                <a:cubicBezTo>
                  <a:pt x="601" y="858"/>
                  <a:pt x="0" y="1089"/>
                  <a:pt x="40" y="1127"/>
                </a:cubicBezTo>
                <a:cubicBezTo>
                  <a:pt x="80" y="1165"/>
                  <a:pt x="798" y="898"/>
                  <a:pt x="953" y="979"/>
                </a:cubicBezTo>
                <a:cubicBezTo>
                  <a:pt x="1108" y="1060"/>
                  <a:pt x="909" y="1590"/>
                  <a:pt x="969" y="1612"/>
                </a:cubicBezTo>
                <a:cubicBezTo>
                  <a:pt x="1029" y="1634"/>
                  <a:pt x="1149" y="1168"/>
                  <a:pt x="1315" y="1111"/>
                </a:cubicBezTo>
                <a:cubicBezTo>
                  <a:pt x="1481" y="1054"/>
                  <a:pt x="1939" y="1312"/>
                  <a:pt x="1967" y="1267"/>
                </a:cubicBezTo>
                <a:cubicBezTo>
                  <a:pt x="1995" y="1222"/>
                  <a:pt x="1375" y="926"/>
                  <a:pt x="1485" y="841"/>
                </a:cubicBezTo>
                <a:cubicBezTo>
                  <a:pt x="1594" y="755"/>
                  <a:pt x="2410" y="760"/>
                  <a:pt x="2623" y="755"/>
                </a:cubicBezTo>
                <a:cubicBezTo>
                  <a:pt x="2836" y="750"/>
                  <a:pt x="2721" y="820"/>
                  <a:pt x="2761" y="814"/>
                </a:cubicBezTo>
                <a:cubicBezTo>
                  <a:pt x="2802" y="809"/>
                  <a:pt x="2868" y="754"/>
                  <a:pt x="2867" y="722"/>
                </a:cubicBezTo>
                <a:cubicBezTo>
                  <a:pt x="2866" y="690"/>
                  <a:pt x="2789" y="629"/>
                  <a:pt x="2755" y="623"/>
                </a:cubicBezTo>
                <a:cubicBezTo>
                  <a:pt x="2721" y="617"/>
                  <a:pt x="2881" y="679"/>
                  <a:pt x="2662" y="682"/>
                </a:cubicBezTo>
                <a:cubicBezTo>
                  <a:pt x="2443" y="685"/>
                  <a:pt x="1625" y="730"/>
                  <a:pt x="1439" y="642"/>
                </a:cubicBezTo>
                <a:cubicBezTo>
                  <a:pt x="1253" y="554"/>
                  <a:pt x="1601" y="165"/>
                  <a:pt x="1545" y="153"/>
                </a:cubicBezTo>
                <a:cubicBezTo>
                  <a:pt x="1489" y="141"/>
                  <a:pt x="1285" y="591"/>
                  <a:pt x="1101" y="568"/>
                </a:cubicBezTo>
                <a:cubicBezTo>
                  <a:pt x="917" y="545"/>
                  <a:pt x="506" y="32"/>
                  <a:pt x="443" y="16"/>
                </a:cubicBezTo>
                <a:cubicBezTo>
                  <a:pt x="380" y="0"/>
                  <a:pt x="665" y="375"/>
                  <a:pt x="723" y="469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98688" name="Object 32"/>
          <p:cNvGraphicFramePr>
            <a:graphicFrameLocks noChangeAspect="1"/>
          </p:cNvGraphicFramePr>
          <p:nvPr/>
        </p:nvGraphicFramePr>
        <p:xfrm>
          <a:off x="1776413" y="1990725"/>
          <a:ext cx="5654675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8" name="CorelDRAW" r:id="rId4" imgW="6268822" imgH="3049219" progId="CorelDRAW.Graphic.9">
                  <p:embed/>
                </p:oleObj>
              </mc:Choice>
              <mc:Fallback>
                <p:oleObj name="CorelDRAW" r:id="rId4" imgW="6268822" imgH="3049219" progId="CorelDRAW.Graphic.9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990725"/>
                        <a:ext cx="5654675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1138238" y="6092825"/>
            <a:ext cx="688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>
                <a:solidFill>
                  <a:srgbClr val="FF0000"/>
                </a:solidFill>
              </a:rPr>
              <a:t>The temporal order of input and output does not play any role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375150" y="2871788"/>
            <a:ext cx="71438" cy="431800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7" name="Oval 3"/>
          <p:cNvSpPr>
            <a:spLocks noChangeArrowheads="1"/>
          </p:cNvSpPr>
          <p:nvPr/>
        </p:nvSpPr>
        <p:spPr bwMode="auto">
          <a:xfrm>
            <a:off x="3511550" y="3252788"/>
            <a:ext cx="18288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2368550" y="4167188"/>
          <a:ext cx="358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3" name="CorelDRAW" r:id="rId4" imgW="4680720" imgH="1033560" progId="CorelDRAW.Graphic.9">
                  <p:embed/>
                </p:oleObj>
              </mc:Choice>
              <mc:Fallback>
                <p:oleObj name="CorelDRAW" r:id="rId4" imgW="4680720" imgH="1033560" progId="CorelDRAW.Graphic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167188"/>
                        <a:ext cx="3581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2862263" y="1773238"/>
            <a:ext cx="133826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400" b="1">
                <a:solidFill>
                  <a:srgbClr val="FF0000"/>
                </a:solidFill>
              </a:rPr>
              <a:t>Plastic</a:t>
            </a:r>
          </a:p>
          <a:p>
            <a:r>
              <a:rPr lang="en-GB" altLang="en-US" sz="2400" b="1">
                <a:solidFill>
                  <a:srgbClr val="FF0000"/>
                </a:solidFill>
              </a:rPr>
              <a:t>Synapse</a:t>
            </a:r>
            <a:r>
              <a:rPr lang="en-GB" altLang="en-US" sz="2400" b="1">
                <a:solidFill>
                  <a:srgbClr val="DA251D"/>
                </a:solidFill>
              </a:rPr>
              <a:t> </a:t>
            </a:r>
            <a:endParaRPr lang="en-GB" altLang="en-US" sz="2400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3740150" y="3333750"/>
            <a:ext cx="142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b="1">
                <a:solidFill>
                  <a:srgbClr val="FF0000"/>
                </a:solidFill>
              </a:rPr>
              <a:t>NMDA/AMPA</a:t>
            </a:r>
            <a:endParaRPr lang="en-GB" altLang="en-US" sz="2400">
              <a:solidFill>
                <a:srgbClr val="FF0000"/>
              </a:solidFill>
            </a:endParaRPr>
          </a:p>
        </p:txBody>
      </p:sp>
      <p:grpSp>
        <p:nvGrpSpPr>
          <p:cNvPr id="103431" name="Group 7"/>
          <p:cNvGrpSpPr>
            <a:grpSpLocks/>
          </p:cNvGrpSpPr>
          <p:nvPr/>
        </p:nvGrpSpPr>
        <p:grpSpPr bwMode="auto">
          <a:xfrm>
            <a:off x="4572000" y="4319588"/>
            <a:ext cx="4373563" cy="1860550"/>
            <a:chOff x="2880" y="2721"/>
            <a:chExt cx="2755" cy="1172"/>
          </a:xfrm>
        </p:grpSpPr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4195" y="3203"/>
              <a:ext cx="144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altLang="en-US" sz="2400" b="1">
                  <a:solidFill>
                    <a:srgbClr val="0000CC"/>
                  </a:solidFill>
                </a:rPr>
                <a:t>Postsynaptic:</a:t>
              </a:r>
            </a:p>
            <a:p>
              <a:r>
                <a:rPr lang="en-GB" altLang="en-US" sz="2400" b="1">
                  <a:solidFill>
                    <a:srgbClr val="0000CC"/>
                  </a:solidFill>
                </a:rPr>
                <a:t>Source of </a:t>
              </a:r>
              <a:endParaRPr lang="de-DE" altLang="en-US" sz="2400" b="1">
                <a:solidFill>
                  <a:srgbClr val="0000CC"/>
                </a:solidFill>
              </a:endParaRPr>
            </a:p>
            <a:p>
              <a:r>
                <a:rPr lang="en-GB" altLang="en-US" sz="2400" b="1">
                  <a:solidFill>
                    <a:srgbClr val="0000CC"/>
                  </a:solidFill>
                </a:rPr>
                <a:t>Depolarization</a:t>
              </a:r>
              <a:endParaRPr lang="en-GB" altLang="en-US" sz="2400">
                <a:solidFill>
                  <a:srgbClr val="0000CC"/>
                </a:solidFill>
              </a:endParaRPr>
            </a:p>
          </p:txBody>
        </p:sp>
        <p:grpSp>
          <p:nvGrpSpPr>
            <p:cNvPr id="103433" name="Group 9"/>
            <p:cNvGrpSpPr>
              <a:grpSpLocks/>
            </p:cNvGrpSpPr>
            <p:nvPr/>
          </p:nvGrpSpPr>
          <p:grpSpPr bwMode="auto">
            <a:xfrm>
              <a:off x="2880" y="2721"/>
              <a:ext cx="1636" cy="336"/>
              <a:chOff x="3652" y="2721"/>
              <a:chExt cx="864" cy="336"/>
            </a:xfrm>
          </p:grpSpPr>
          <p:graphicFrame>
            <p:nvGraphicFramePr>
              <p:cNvPr id="103434" name="Object 10"/>
              <p:cNvGraphicFramePr>
                <a:graphicFrameLocks noChangeAspect="1"/>
              </p:cNvGraphicFramePr>
              <p:nvPr/>
            </p:nvGraphicFramePr>
            <p:xfrm>
              <a:off x="3652" y="2721"/>
              <a:ext cx="86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74" name="CorelDRAW" r:id="rId6" imgW="1463760" imgH="199440" progId="CorelDRAW.Graphic.9">
                      <p:embed/>
                    </p:oleObj>
                  </mc:Choice>
                  <mc:Fallback>
                    <p:oleObj name="CorelDRAW" r:id="rId6" imgW="1463760" imgH="199440" progId="CorelDRAW.Graphic.9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2" y="2721"/>
                            <a:ext cx="86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5" name="Object 11"/>
              <p:cNvGraphicFramePr>
                <a:graphicFrameLocks noChangeAspect="1"/>
              </p:cNvGraphicFramePr>
              <p:nvPr/>
            </p:nvGraphicFramePr>
            <p:xfrm>
              <a:off x="3652" y="2913"/>
              <a:ext cx="86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75" name="CorelDRAW" r:id="rId8" imgW="1463760" imgH="199440" progId="CorelDRAW.Graphic.9">
                      <p:embed/>
                    </p:oleObj>
                  </mc:Choice>
                  <mc:Fallback>
                    <p:oleObj name="CorelDRAW" r:id="rId8" imgW="1463760" imgH="199440" progId="CorelDRAW.Graphic.9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2" y="2913"/>
                            <a:ext cx="86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2286000" y="249238"/>
            <a:ext cx="48783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800">
                <a:solidFill>
                  <a:srgbClr val="000099"/>
                </a:solidFill>
              </a:rPr>
              <a:t>The biophysical equivalent of </a:t>
            </a:r>
          </a:p>
          <a:p>
            <a:pPr algn="ctr"/>
            <a:r>
              <a:rPr lang="en-GB" altLang="en-US" sz="2800">
                <a:solidFill>
                  <a:srgbClr val="000099"/>
                </a:solidFill>
              </a:rPr>
              <a:t>Hebb’s postulate</a:t>
            </a:r>
          </a:p>
        </p:txBody>
      </p:sp>
      <p:grpSp>
        <p:nvGrpSpPr>
          <p:cNvPr id="103437" name="Group 13"/>
          <p:cNvGrpSpPr>
            <a:grpSpLocks/>
          </p:cNvGrpSpPr>
          <p:nvPr/>
        </p:nvGrpSpPr>
        <p:grpSpPr bwMode="auto">
          <a:xfrm>
            <a:off x="558800" y="3286125"/>
            <a:ext cx="3954463" cy="995363"/>
            <a:chOff x="352" y="2070"/>
            <a:chExt cx="2491" cy="627"/>
          </a:xfrm>
        </p:grpSpPr>
        <p:graphicFrame>
          <p:nvGraphicFramePr>
            <p:cNvPr id="103438" name="Object 14"/>
            <p:cNvGraphicFramePr>
              <a:graphicFrameLocks noChangeAspect="1"/>
            </p:cNvGraphicFramePr>
            <p:nvPr/>
          </p:nvGraphicFramePr>
          <p:xfrm>
            <a:off x="2644" y="2289"/>
            <a:ext cx="19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6" name="CorelDRAW" r:id="rId9" imgW="459720" imgH="945000" progId="CorelDRAW.Graphic.9">
                    <p:embed/>
                  </p:oleObj>
                </mc:Choice>
                <mc:Fallback>
                  <p:oleObj name="CorelDRAW" r:id="rId9" imgW="459720" imgH="945000" progId="CorelDRAW.Graphic.9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289"/>
                          <a:ext cx="19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9" name="Rectangle 15"/>
            <p:cNvSpPr>
              <a:spLocks noChangeArrowheads="1"/>
            </p:cNvSpPr>
            <p:nvPr/>
          </p:nvSpPr>
          <p:spPr bwMode="auto">
            <a:xfrm>
              <a:off x="352" y="2070"/>
              <a:ext cx="171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GB" altLang="en-US" sz="2400" b="1">
                  <a:solidFill>
                    <a:srgbClr val="FF0000"/>
                  </a:solidFill>
                </a:rPr>
                <a:t>Presynaptic Signal</a:t>
              </a:r>
            </a:p>
            <a:p>
              <a:pPr algn="r"/>
              <a:r>
                <a:rPr lang="en-GB" altLang="en-US" sz="2400" b="1">
                  <a:solidFill>
                    <a:srgbClr val="FF0000"/>
                  </a:solidFill>
                </a:rPr>
                <a:t>(Glu)</a:t>
              </a:r>
              <a:r>
                <a:rPr lang="en-GB" altLang="en-US" sz="2400" b="1">
                  <a:solidFill>
                    <a:srgbClr val="DA251D"/>
                  </a:solidFill>
                </a:rPr>
                <a:t> </a:t>
              </a:r>
              <a:endParaRPr lang="en-GB" altLang="en-US" sz="2400"/>
            </a:p>
          </p:txBody>
        </p:sp>
      </p:grp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304800" y="5562600"/>
            <a:ext cx="4779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3200" b="1"/>
              <a:t>Pre-Post Correlation,</a:t>
            </a:r>
          </a:p>
          <a:p>
            <a:pPr algn="ctr"/>
            <a:r>
              <a:rPr lang="en-GB" altLang="en-US" sz="3200" b="1"/>
              <a:t>but why is this needed?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0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1230</Words>
  <Application>Microsoft Office PowerPoint</Application>
  <PresentationFormat>On-screen Show (4:3)</PresentationFormat>
  <Paragraphs>336</Paragraphs>
  <Slides>31</Slides>
  <Notes>26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Symbol</vt:lpstr>
      <vt:lpstr>Times New Roman</vt:lpstr>
      <vt:lpstr>Wingdings</vt:lpstr>
      <vt:lpstr>Standarddesign</vt:lpstr>
      <vt:lpstr>CorelDRAW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Biophysical Model: Structure</vt:lpstr>
      <vt:lpstr>            Local Events at the Synapse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triggers LTP/LTD: The role of Ca2+ </vt:lpstr>
      <vt:lpstr>STDP</vt:lpstr>
      <vt:lpstr>Ca-Gradient</vt:lpstr>
      <vt:lpstr>STDP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MPI/BCCN/Uni Goe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FW</dc:creator>
  <cp:lastModifiedBy>Florentin Wörgötter</cp:lastModifiedBy>
  <cp:revision>38</cp:revision>
  <dcterms:created xsi:type="dcterms:W3CDTF">2007-09-19T05:39:23Z</dcterms:created>
  <dcterms:modified xsi:type="dcterms:W3CDTF">2017-10-23T04:45:02Z</dcterms:modified>
</cp:coreProperties>
</file>