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321" r:id="rId2"/>
    <p:sldId id="318" r:id="rId3"/>
    <p:sldId id="319" r:id="rId4"/>
    <p:sldId id="320" r:id="rId5"/>
    <p:sldId id="309" r:id="rId6"/>
    <p:sldId id="322" r:id="rId7"/>
    <p:sldId id="324" r:id="rId8"/>
    <p:sldId id="325" r:id="rId9"/>
    <p:sldId id="323" r:id="rId10"/>
    <p:sldId id="365" r:id="rId11"/>
    <p:sldId id="326" r:id="rId12"/>
    <p:sldId id="327" r:id="rId13"/>
    <p:sldId id="328" r:id="rId14"/>
    <p:sldId id="329" r:id="rId15"/>
    <p:sldId id="330" r:id="rId16"/>
    <p:sldId id="331" r:id="rId17"/>
    <p:sldId id="332" r:id="rId18"/>
    <p:sldId id="334" r:id="rId19"/>
    <p:sldId id="333" r:id="rId20"/>
    <p:sldId id="335" r:id="rId21"/>
    <p:sldId id="385" r:id="rId22"/>
    <p:sldId id="337" r:id="rId23"/>
    <p:sldId id="336" r:id="rId24"/>
    <p:sldId id="366" r:id="rId25"/>
    <p:sldId id="339" r:id="rId26"/>
    <p:sldId id="343" r:id="rId27"/>
    <p:sldId id="342" r:id="rId28"/>
    <p:sldId id="340" r:id="rId29"/>
    <p:sldId id="341" r:id="rId30"/>
    <p:sldId id="338" r:id="rId31"/>
    <p:sldId id="344" r:id="rId32"/>
    <p:sldId id="345" r:id="rId33"/>
    <p:sldId id="346" r:id="rId34"/>
    <p:sldId id="387" r:id="rId35"/>
    <p:sldId id="347" r:id="rId36"/>
    <p:sldId id="348" r:id="rId37"/>
    <p:sldId id="386" r:id="rId38"/>
    <p:sldId id="364" r:id="rId39"/>
    <p:sldId id="351" r:id="rId40"/>
    <p:sldId id="350" r:id="rId41"/>
    <p:sldId id="352" r:id="rId42"/>
    <p:sldId id="353" r:id="rId43"/>
    <p:sldId id="356" r:id="rId44"/>
    <p:sldId id="349" r:id="rId45"/>
    <p:sldId id="354" r:id="rId46"/>
    <p:sldId id="355" r:id="rId47"/>
    <p:sldId id="357" r:id="rId48"/>
    <p:sldId id="363" r:id="rId49"/>
    <p:sldId id="358" r:id="rId50"/>
    <p:sldId id="359" r:id="rId51"/>
    <p:sldId id="360" r:id="rId52"/>
    <p:sldId id="361" r:id="rId53"/>
    <p:sldId id="367" r:id="rId54"/>
    <p:sldId id="362" r:id="rId55"/>
    <p:sldId id="368" r:id="rId56"/>
    <p:sldId id="370" r:id="rId57"/>
    <p:sldId id="369" r:id="rId58"/>
    <p:sldId id="371" r:id="rId59"/>
    <p:sldId id="372" r:id="rId60"/>
    <p:sldId id="373" r:id="rId61"/>
    <p:sldId id="384" r:id="rId62"/>
    <p:sldId id="374" r:id="rId63"/>
    <p:sldId id="375" r:id="rId64"/>
    <p:sldId id="376" r:id="rId65"/>
    <p:sldId id="377" r:id="rId66"/>
    <p:sldId id="378" r:id="rId67"/>
    <p:sldId id="379" r:id="rId68"/>
    <p:sldId id="382" r:id="rId69"/>
    <p:sldId id="383" r:id="rId70"/>
  </p:sldIdLst>
  <p:sldSz cx="9144000" cy="6858000" type="screen4x3"/>
  <p:notesSz cx="6648450" cy="9782175"/>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3366FF"/>
    <a:srgbClr val="3399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18" autoAdjust="0"/>
    <p:restoredTop sz="94627" autoAdjust="0"/>
  </p:normalViewPr>
  <p:slideViewPr>
    <p:cSldViewPr>
      <p:cViewPr varScale="1">
        <p:scale>
          <a:sx n="65" d="100"/>
          <a:sy n="65" d="100"/>
        </p:scale>
        <p:origin x="1308" y="4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21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3.emf"/><Relationship Id="rId4"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3.emf"/><Relationship Id="rId4"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4" Type="http://schemas.openxmlformats.org/officeDocument/2006/relationships/image" Target="../media/image66.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4" Type="http://schemas.openxmlformats.org/officeDocument/2006/relationships/image" Target="../media/image75.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t" anchorCtr="0" compatLnSpc="1">
            <a:prstTxWarp prst="textNoShape">
              <a:avLst/>
            </a:prstTxWarp>
          </a:bodyPr>
          <a:lstStyle>
            <a:lvl1pPr defTabSz="912813">
              <a:defRPr sz="1200" smtClean="0"/>
            </a:lvl1pPr>
          </a:lstStyle>
          <a:p>
            <a:pPr>
              <a:defRPr/>
            </a:pPr>
            <a:endParaRPr lang="en-US"/>
          </a:p>
        </p:txBody>
      </p:sp>
      <p:sp>
        <p:nvSpPr>
          <p:cNvPr id="35843" name="Rectangle 3"/>
          <p:cNvSpPr>
            <a:spLocks noGrp="1" noChangeArrowheads="1"/>
          </p:cNvSpPr>
          <p:nvPr>
            <p:ph type="dt" sz="quarter" idx="1"/>
          </p:nvPr>
        </p:nvSpPr>
        <p:spPr bwMode="auto">
          <a:xfrm>
            <a:off x="3767138" y="0"/>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t" anchorCtr="0" compatLnSpc="1">
            <a:prstTxWarp prst="textNoShape">
              <a:avLst/>
            </a:prstTxWarp>
          </a:bodyPr>
          <a:lstStyle>
            <a:lvl1pPr algn="r" defTabSz="912813">
              <a:defRPr sz="1200" smtClean="0"/>
            </a:lvl1pPr>
          </a:lstStyle>
          <a:p>
            <a:pPr>
              <a:defRPr/>
            </a:pPr>
            <a:endParaRPr lang="en-US"/>
          </a:p>
        </p:txBody>
      </p:sp>
      <p:sp>
        <p:nvSpPr>
          <p:cNvPr id="35844" name="Rectangle 4"/>
          <p:cNvSpPr>
            <a:spLocks noGrp="1" noChangeArrowheads="1"/>
          </p:cNvSpPr>
          <p:nvPr>
            <p:ph type="ftr" sz="quarter" idx="2"/>
          </p:nvPr>
        </p:nvSpPr>
        <p:spPr bwMode="auto">
          <a:xfrm>
            <a:off x="0" y="9293225"/>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b" anchorCtr="0" compatLnSpc="1">
            <a:prstTxWarp prst="textNoShape">
              <a:avLst/>
            </a:prstTxWarp>
          </a:bodyPr>
          <a:lstStyle>
            <a:lvl1pPr defTabSz="912813">
              <a:defRPr sz="1200" smtClean="0"/>
            </a:lvl1pPr>
          </a:lstStyle>
          <a:p>
            <a:pPr>
              <a:defRPr/>
            </a:pPr>
            <a:endParaRPr lang="en-US"/>
          </a:p>
        </p:txBody>
      </p:sp>
      <p:sp>
        <p:nvSpPr>
          <p:cNvPr id="35845" name="Rectangle 5"/>
          <p:cNvSpPr>
            <a:spLocks noGrp="1" noChangeArrowheads="1"/>
          </p:cNvSpPr>
          <p:nvPr>
            <p:ph type="sldNum" sz="quarter" idx="3"/>
          </p:nvPr>
        </p:nvSpPr>
        <p:spPr bwMode="auto">
          <a:xfrm>
            <a:off x="3767138" y="9293225"/>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21" tIns="45610" rIns="91221" bIns="45610" numCol="1" anchor="b" anchorCtr="0" compatLnSpc="1">
            <a:prstTxWarp prst="textNoShape">
              <a:avLst/>
            </a:prstTxWarp>
          </a:bodyPr>
          <a:lstStyle>
            <a:lvl1pPr algn="r" defTabSz="912813">
              <a:defRPr sz="1200" smtClean="0"/>
            </a:lvl1pPr>
          </a:lstStyle>
          <a:p>
            <a:pPr>
              <a:defRPr/>
            </a:pPr>
            <a:fld id="{8A9DADF9-7F2D-44A0-BD68-667A36749540}" type="slidenum">
              <a:rPr lang="en-US"/>
              <a:pPr>
                <a:defRPr/>
              </a:pPr>
              <a:t>‹#›</a:t>
            </a:fld>
            <a:endParaRPr lang="en-US"/>
          </a:p>
        </p:txBody>
      </p:sp>
    </p:spTree>
    <p:extLst>
      <p:ext uri="{BB962C8B-B14F-4D97-AF65-F5344CB8AC3E}">
        <p14:creationId xmlns:p14="http://schemas.microsoft.com/office/powerpoint/2010/main" val="406012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91139" name="Rectangle 3"/>
          <p:cNvSpPr>
            <a:spLocks noGrp="1" noChangeArrowheads="1"/>
          </p:cNvSpPr>
          <p:nvPr>
            <p:ph type="dt" idx="1"/>
          </p:nvPr>
        </p:nvSpPr>
        <p:spPr bwMode="auto">
          <a:xfrm>
            <a:off x="376555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41" name="Rectangle 5"/>
          <p:cNvSpPr>
            <a:spLocks noGrp="1" noChangeArrowheads="1"/>
          </p:cNvSpPr>
          <p:nvPr>
            <p:ph type="body" sz="quarter" idx="3"/>
          </p:nvPr>
        </p:nvSpPr>
        <p:spPr bwMode="auto">
          <a:xfrm>
            <a:off x="665163" y="4646613"/>
            <a:ext cx="5318125"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91142" name="Rectangle 6"/>
          <p:cNvSpPr>
            <a:spLocks noGrp="1" noChangeArrowheads="1"/>
          </p:cNvSpPr>
          <p:nvPr>
            <p:ph type="ftr" sz="quarter" idx="4"/>
          </p:nvPr>
        </p:nvSpPr>
        <p:spPr bwMode="auto">
          <a:xfrm>
            <a:off x="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91143" name="Rectangle 7"/>
          <p:cNvSpPr>
            <a:spLocks noGrp="1" noChangeArrowheads="1"/>
          </p:cNvSpPr>
          <p:nvPr>
            <p:ph type="sldNum" sz="quarter" idx="5"/>
          </p:nvPr>
        </p:nvSpPr>
        <p:spPr bwMode="auto">
          <a:xfrm>
            <a:off x="376555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D83B2EC2-E214-407B-B150-5B1BC6990404}" type="slidenum">
              <a:rPr lang="en-US"/>
              <a:pPr>
                <a:defRPr/>
              </a:pPr>
              <a:t>‹#›</a:t>
            </a:fld>
            <a:endParaRPr lang="en-US"/>
          </a:p>
        </p:txBody>
      </p:sp>
    </p:spTree>
    <p:extLst>
      <p:ext uri="{BB962C8B-B14F-4D97-AF65-F5344CB8AC3E}">
        <p14:creationId xmlns:p14="http://schemas.microsoft.com/office/powerpoint/2010/main" val="2733026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F0402C6-DB62-4F59-8FBE-5B45C4D31369}" type="slidenum">
              <a:rPr lang="en-US" altLang="en-US">
                <a:latin typeface="Times New Roman" pitchFamily="18" charset="0"/>
              </a:rPr>
              <a:pPr/>
              <a:t>1</a:t>
            </a:fld>
            <a:endParaRPr lang="en-US" altLang="en-U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363E8BD-C1AC-4A05-AFE0-1C27ABA11098}" type="slidenum">
              <a:rPr lang="en-US" altLang="en-US">
                <a:latin typeface="Times New Roman" pitchFamily="18" charset="0"/>
              </a:rPr>
              <a:pPr/>
              <a:t>10</a:t>
            </a:fld>
            <a:endParaRPr lang="en-US" altLang="en-US">
              <a:latin typeface="Times New Roman" pitchFamily="18" charset="0"/>
            </a:endParaRPr>
          </a:p>
        </p:txBody>
      </p:sp>
      <p:sp>
        <p:nvSpPr>
          <p:cNvPr id="83971" name="Rectangle 2"/>
          <p:cNvSpPr>
            <a:spLocks noGrp="1" noRot="1" noChangeAspect="1" noChangeArrowheads="1" noTextEdit="1"/>
          </p:cNvSpPr>
          <p:nvPr>
            <p:ph type="sldImg"/>
          </p:nvPr>
        </p:nvSpPr>
        <p:spPr>
          <a:xfrm>
            <a:off x="879475" y="733425"/>
            <a:ext cx="4891088" cy="3668713"/>
          </a:xfrm>
          <a:ln/>
        </p:spPr>
      </p:sp>
      <p:sp>
        <p:nvSpPr>
          <p:cNvPr id="8397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E47DCA8-8D1D-468C-B3A1-4E44B6ABD249}" type="slidenum">
              <a:rPr lang="en-US" altLang="en-US">
                <a:latin typeface="Times New Roman" pitchFamily="18" charset="0"/>
              </a:rPr>
              <a:pPr/>
              <a:t>11</a:t>
            </a:fld>
            <a:endParaRPr lang="en-US" alt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1B1D1E8-2F67-4617-9A2C-ECA13DCEA65F}" type="slidenum">
              <a:rPr lang="en-US" altLang="en-US">
                <a:latin typeface="Times New Roman" pitchFamily="18" charset="0"/>
              </a:rPr>
              <a:pPr/>
              <a:t>12</a:t>
            </a:fld>
            <a:endParaRPr lang="en-US" alt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FB9AA24-C2F8-4490-A16E-002AAB02BF8C}" type="slidenum">
              <a:rPr lang="en-US" altLang="en-US">
                <a:latin typeface="Times New Roman" pitchFamily="18" charset="0"/>
              </a:rPr>
              <a:pPr/>
              <a:t>13</a:t>
            </a:fld>
            <a:endParaRPr lang="en-US" alt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D9BBB90-783C-4ED6-B173-9B7D3235A743}" type="slidenum">
              <a:rPr lang="en-US" altLang="en-US">
                <a:latin typeface="Times New Roman" pitchFamily="18" charset="0"/>
              </a:rPr>
              <a:pPr/>
              <a:t>14</a:t>
            </a:fld>
            <a:endParaRPr lang="en-US" alt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B1DF80B-EEC7-4665-BF13-2D524E796684}" type="slidenum">
              <a:rPr lang="en-US" altLang="en-US">
                <a:latin typeface="Times New Roman" pitchFamily="18" charset="0"/>
              </a:rPr>
              <a:pPr/>
              <a:t>15</a:t>
            </a:fld>
            <a:endParaRPr lang="en-US" alt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EB49C1C-1439-48B9-96E4-FF7EA4228762}" type="slidenum">
              <a:rPr lang="en-US" altLang="en-US">
                <a:latin typeface="Times New Roman" pitchFamily="18" charset="0"/>
              </a:rPr>
              <a:pPr/>
              <a:t>16</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5E2855C-FE20-4D48-85B1-D2EA6F438EEF}" type="slidenum">
              <a:rPr lang="en-US" altLang="en-US">
                <a:latin typeface="Times New Roman" pitchFamily="18" charset="0"/>
              </a:rPr>
              <a:pPr/>
              <a:t>17</a:t>
            </a:fld>
            <a:endParaRPr lang="en-US" alt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49EE4BB-5512-4C5A-9AB0-DFFC46201F16}" type="slidenum">
              <a:rPr lang="en-US" altLang="en-US">
                <a:latin typeface="Times New Roman" pitchFamily="18" charset="0"/>
              </a:rPr>
              <a:pPr/>
              <a:t>18</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09A079B-2B10-4468-A9D5-F7031B5E8800}" type="slidenum">
              <a:rPr lang="en-US" altLang="en-US">
                <a:latin typeface="Times New Roman" pitchFamily="18" charset="0"/>
              </a:rPr>
              <a:pPr/>
              <a:t>19</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E37A2CA-D6B7-43D1-84F5-85B8B0B63E8E}" type="slidenum">
              <a:rPr lang="en-US" altLang="en-US">
                <a:latin typeface="Times New Roman" pitchFamily="18" charset="0"/>
              </a:rPr>
              <a:pPr/>
              <a:t>2</a:t>
            </a:fld>
            <a:endParaRPr lang="en-US" altLang="en-US">
              <a:latin typeface="Times New Roman" pitchFamily="18" charset="0"/>
            </a:endParaRPr>
          </a:p>
        </p:txBody>
      </p:sp>
      <p:sp>
        <p:nvSpPr>
          <p:cNvPr id="75779" name="Rectangle 2"/>
          <p:cNvSpPr>
            <a:spLocks noGrp="1" noRot="1" noChangeAspect="1" noChangeArrowheads="1" noTextEdit="1"/>
          </p:cNvSpPr>
          <p:nvPr>
            <p:ph type="sldImg"/>
          </p:nvPr>
        </p:nvSpPr>
        <p:spPr>
          <a:xfrm>
            <a:off x="879475" y="733425"/>
            <a:ext cx="4891088" cy="3668713"/>
          </a:xfrm>
          <a:ln/>
        </p:spPr>
      </p:sp>
      <p:sp>
        <p:nvSpPr>
          <p:cNvPr id="7578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951B67A-3595-4DA2-8D42-3F4EE3AC4EA5}" type="slidenum">
              <a:rPr lang="en-US" altLang="en-US">
                <a:latin typeface="Times New Roman" pitchFamily="18" charset="0"/>
              </a:rPr>
              <a:pPr/>
              <a:t>20</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DF4DDF1-43A3-4F39-94F7-3B44629CFF73}" type="slidenum">
              <a:rPr lang="en-US" altLang="en-US">
                <a:latin typeface="Times New Roman" pitchFamily="18" charset="0"/>
              </a:rPr>
              <a:pPr/>
              <a:t>22</a:t>
            </a:fld>
            <a:endParaRPr lang="en-US" altLang="en-US">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144D94C-E21D-474A-BA0A-5C159E7B5F1E}" type="slidenum">
              <a:rPr lang="en-US" altLang="en-US">
                <a:latin typeface="Times New Roman" pitchFamily="18" charset="0"/>
              </a:rPr>
              <a:pPr/>
              <a:t>23</a:t>
            </a:fld>
            <a:endParaRPr lang="en-US" altLang="en-US">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823E43C-4862-480F-9638-727E84757C5D}" type="slidenum">
              <a:rPr lang="en-US" altLang="en-US">
                <a:latin typeface="Times New Roman" pitchFamily="18" charset="0"/>
              </a:rPr>
              <a:pPr/>
              <a:t>24</a:t>
            </a:fld>
            <a:endParaRPr lang="en-US" altLang="en-US">
              <a:latin typeface="Times New Roman" pitchFamily="18" charset="0"/>
            </a:endParaRPr>
          </a:p>
        </p:txBody>
      </p:sp>
      <p:sp>
        <p:nvSpPr>
          <p:cNvPr id="97283" name="Rectangle 2"/>
          <p:cNvSpPr>
            <a:spLocks noGrp="1" noRot="1" noChangeAspect="1" noChangeArrowheads="1" noTextEdit="1"/>
          </p:cNvSpPr>
          <p:nvPr>
            <p:ph type="sldImg"/>
          </p:nvPr>
        </p:nvSpPr>
        <p:spPr>
          <a:xfrm>
            <a:off x="879475" y="733425"/>
            <a:ext cx="4891088" cy="3668713"/>
          </a:xfrm>
          <a:ln/>
        </p:spPr>
      </p:sp>
      <p:sp>
        <p:nvSpPr>
          <p:cNvPr id="9728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B5BD58C-8328-464E-8BC0-4027311C52CE}" type="slidenum">
              <a:rPr lang="en-US" altLang="en-US">
                <a:latin typeface="Times New Roman" pitchFamily="18" charset="0"/>
              </a:rPr>
              <a:pPr/>
              <a:t>25</a:t>
            </a:fld>
            <a:endParaRPr lang="en-US" altLang="en-US">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759D037-7988-42BF-AEE2-A0C5A8958F58}" type="slidenum">
              <a:rPr lang="en-US" altLang="en-US">
                <a:latin typeface="Times New Roman" pitchFamily="18" charset="0"/>
              </a:rPr>
              <a:pPr/>
              <a:t>26</a:t>
            </a:fld>
            <a:endParaRPr lang="en-US" altLang="en-US">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2DA95A7-90DC-4A09-945D-6AF751F81AF8}" type="slidenum">
              <a:rPr lang="en-US" altLang="en-US">
                <a:latin typeface="Times New Roman" pitchFamily="18" charset="0"/>
              </a:rPr>
              <a:pPr/>
              <a:t>27</a:t>
            </a:fld>
            <a:endParaRPr lang="en-US" altLang="en-US">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C3FFA88-41A6-42B5-A645-4E3F8D60CECF}" type="slidenum">
              <a:rPr lang="en-US" altLang="en-US">
                <a:latin typeface="Times New Roman" pitchFamily="18" charset="0"/>
              </a:rPr>
              <a:pPr/>
              <a:t>28</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DB71DDE-E63C-4D3D-9DBF-768FA8DB40CC}" type="slidenum">
              <a:rPr lang="en-US" altLang="en-US">
                <a:latin typeface="Times New Roman" pitchFamily="18" charset="0"/>
              </a:rPr>
              <a:pPr/>
              <a:t>29</a:t>
            </a:fld>
            <a:endParaRPr lang="en-US" altLang="en-US">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FB9D68A-3040-4E9F-A609-525026E8FAC3}" type="slidenum">
              <a:rPr lang="en-US" altLang="en-US">
                <a:latin typeface="Times New Roman" pitchFamily="18" charset="0"/>
              </a:rPr>
              <a:pPr/>
              <a:t>30</a:t>
            </a:fld>
            <a:endParaRPr lang="en-US" altLang="en-US">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68D6BE5-22EA-4F2E-ACE0-06ECA478E3C7}" type="slidenum">
              <a:rPr lang="en-US" altLang="en-US">
                <a:latin typeface="Times New Roman" pitchFamily="18" charset="0"/>
              </a:rPr>
              <a:pPr/>
              <a:t>3</a:t>
            </a:fld>
            <a:endParaRPr lang="en-US" altLang="en-US">
              <a:latin typeface="Times New Roman" pitchFamily="18" charset="0"/>
            </a:endParaRPr>
          </a:p>
        </p:txBody>
      </p:sp>
      <p:sp>
        <p:nvSpPr>
          <p:cNvPr id="76803" name="Rectangle 2"/>
          <p:cNvSpPr>
            <a:spLocks noGrp="1" noRot="1" noChangeAspect="1" noChangeArrowheads="1" noTextEdit="1"/>
          </p:cNvSpPr>
          <p:nvPr>
            <p:ph type="sldImg"/>
          </p:nvPr>
        </p:nvSpPr>
        <p:spPr>
          <a:xfrm>
            <a:off x="879475" y="733425"/>
            <a:ext cx="4891088" cy="3668713"/>
          </a:xfrm>
          <a:ln/>
        </p:spPr>
      </p:sp>
      <p:sp>
        <p:nvSpPr>
          <p:cNvPr id="7680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CFC62E8-9DC7-4146-ACF9-F88723694D53}" type="slidenum">
              <a:rPr lang="en-US" altLang="en-US">
                <a:latin typeface="Times New Roman" pitchFamily="18" charset="0"/>
              </a:rPr>
              <a:pPr/>
              <a:t>31</a:t>
            </a:fld>
            <a:endParaRPr lang="en-US" altLang="en-US">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CDFD55F-C12D-4CC3-B7B9-D0B07FF4A5D0}" type="slidenum">
              <a:rPr lang="en-US" altLang="en-US">
                <a:latin typeface="Times New Roman" pitchFamily="18" charset="0"/>
              </a:rPr>
              <a:pPr/>
              <a:t>32</a:t>
            </a:fld>
            <a:endParaRPr lang="en-US" altLang="en-US">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D2E5188-BB5C-427D-A43D-20E5451FE99C}" type="slidenum">
              <a:rPr lang="en-US" altLang="en-US">
                <a:latin typeface="Times New Roman" pitchFamily="18" charset="0"/>
              </a:rPr>
              <a:pPr/>
              <a:t>33</a:t>
            </a:fld>
            <a:endParaRPr lang="en-US" altLang="en-US">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D2144F3-A2E2-47AE-8469-A80D4C60024B}" type="slidenum">
              <a:rPr lang="en-US" altLang="en-US">
                <a:latin typeface="Times New Roman" pitchFamily="18" charset="0"/>
              </a:rPr>
              <a:pPr/>
              <a:t>34</a:t>
            </a:fld>
            <a:endParaRPr lang="en-US" altLang="en-US">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7E2CC4B-8379-4004-A502-CBC3E6C79B1D}" type="slidenum">
              <a:rPr lang="en-US" altLang="en-US">
                <a:latin typeface="Times New Roman" pitchFamily="18" charset="0"/>
              </a:rPr>
              <a:pPr/>
              <a:t>35</a:t>
            </a:fld>
            <a:endParaRPr lang="en-US" altLang="en-US">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FF89497-3ADC-4F35-98EB-E9EA7EC969E0}" type="slidenum">
              <a:rPr lang="en-US" altLang="en-US">
                <a:latin typeface="Times New Roman" pitchFamily="18" charset="0"/>
              </a:rPr>
              <a:pPr/>
              <a:t>36</a:t>
            </a:fld>
            <a:endParaRPr lang="en-US" altLang="en-US">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0972207-C896-419A-BA88-00015D212686}" type="slidenum">
              <a:rPr lang="en-US" altLang="en-US">
                <a:latin typeface="Times New Roman" pitchFamily="18" charset="0"/>
              </a:rPr>
              <a:pPr/>
              <a:t>38</a:t>
            </a:fld>
            <a:endParaRPr lang="en-US" altLang="en-US">
              <a:latin typeface="Times New Roman" pitchFamily="18" charset="0"/>
            </a:endParaRPr>
          </a:p>
        </p:txBody>
      </p:sp>
      <p:sp>
        <p:nvSpPr>
          <p:cNvPr id="110595" name="Rectangle 2"/>
          <p:cNvSpPr>
            <a:spLocks noGrp="1" noRot="1" noChangeAspect="1" noChangeArrowheads="1" noTextEdit="1"/>
          </p:cNvSpPr>
          <p:nvPr>
            <p:ph type="sldImg"/>
          </p:nvPr>
        </p:nvSpPr>
        <p:spPr>
          <a:xfrm>
            <a:off x="879475" y="733425"/>
            <a:ext cx="4891088" cy="3668713"/>
          </a:xfrm>
          <a:ln/>
        </p:spPr>
      </p:sp>
      <p:sp>
        <p:nvSpPr>
          <p:cNvPr id="11059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5C178E3-838F-478F-BEBD-77221777A7D0}" type="slidenum">
              <a:rPr lang="en-US" altLang="en-US">
                <a:latin typeface="Times New Roman" pitchFamily="18" charset="0"/>
              </a:rPr>
              <a:pPr/>
              <a:t>39</a:t>
            </a:fld>
            <a:endParaRPr lang="en-US" altLang="en-US">
              <a:latin typeface="Times New Roman" pitchFamily="18" charset="0"/>
            </a:endParaRPr>
          </a:p>
        </p:txBody>
      </p:sp>
      <p:sp>
        <p:nvSpPr>
          <p:cNvPr id="111619" name="Rectangle 2"/>
          <p:cNvSpPr>
            <a:spLocks noGrp="1" noRot="1" noChangeAspect="1" noChangeArrowheads="1" noTextEdit="1"/>
          </p:cNvSpPr>
          <p:nvPr>
            <p:ph type="sldImg"/>
          </p:nvPr>
        </p:nvSpPr>
        <p:spPr>
          <a:xfrm>
            <a:off x="879475" y="733425"/>
            <a:ext cx="4891088" cy="3668713"/>
          </a:xfrm>
          <a:ln/>
        </p:spPr>
      </p:sp>
      <p:sp>
        <p:nvSpPr>
          <p:cNvPr id="11162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D40C960-9B22-42B4-BFF1-35635985D270}" type="slidenum">
              <a:rPr lang="en-US" altLang="en-US">
                <a:latin typeface="Times New Roman" pitchFamily="18" charset="0"/>
              </a:rPr>
              <a:pPr/>
              <a:t>40</a:t>
            </a:fld>
            <a:endParaRPr lang="en-US" altLang="en-US">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5A9727F-A0E7-43DA-A0F2-F3E24D399C41}" type="slidenum">
              <a:rPr lang="en-US" altLang="en-US">
                <a:latin typeface="Times New Roman" pitchFamily="18" charset="0"/>
              </a:rPr>
              <a:pPr/>
              <a:t>41</a:t>
            </a:fld>
            <a:endParaRPr lang="en-US" altLang="en-US">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7DAC536-1C9D-46C5-A056-25228066CCE2}" type="slidenum">
              <a:rPr lang="en-US" altLang="en-US">
                <a:latin typeface="Times New Roman" pitchFamily="18" charset="0"/>
              </a:rPr>
              <a:pPr/>
              <a:t>4</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4BD89F7-1346-4199-AC2D-4F03C6D2D145}" type="slidenum">
              <a:rPr lang="en-US" altLang="en-US">
                <a:latin typeface="Times New Roman" pitchFamily="18" charset="0"/>
              </a:rPr>
              <a:pPr/>
              <a:t>42</a:t>
            </a:fld>
            <a:endParaRPr lang="en-US" altLang="en-US">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913093C-0613-4DCA-BCCF-9B6B78E3D662}" type="slidenum">
              <a:rPr lang="en-US" altLang="en-US">
                <a:latin typeface="Times New Roman" pitchFamily="18" charset="0"/>
              </a:rPr>
              <a:pPr/>
              <a:t>43</a:t>
            </a:fld>
            <a:endParaRPr lang="en-US" altLang="en-US">
              <a:latin typeface="Times New Roman" pitchFamily="18" charset="0"/>
            </a:endParaRPr>
          </a:p>
        </p:txBody>
      </p:sp>
      <p:sp>
        <p:nvSpPr>
          <p:cNvPr id="115715" name="Rectangle 2"/>
          <p:cNvSpPr>
            <a:spLocks noGrp="1" noRot="1" noChangeAspect="1" noChangeArrowheads="1" noTextEdit="1"/>
          </p:cNvSpPr>
          <p:nvPr>
            <p:ph type="sldImg"/>
          </p:nvPr>
        </p:nvSpPr>
        <p:spPr>
          <a:xfrm>
            <a:off x="879475" y="733425"/>
            <a:ext cx="4891088" cy="3668713"/>
          </a:xfrm>
          <a:ln/>
        </p:spPr>
      </p:sp>
      <p:sp>
        <p:nvSpPr>
          <p:cNvPr id="11571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E864218-4E1B-413E-9221-8762F3460882}" type="slidenum">
              <a:rPr lang="en-US" altLang="en-US">
                <a:latin typeface="Times New Roman" pitchFamily="18" charset="0"/>
              </a:rPr>
              <a:pPr/>
              <a:t>44</a:t>
            </a:fld>
            <a:endParaRPr lang="en-US" altLang="en-US">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8F77956-B2D7-469D-AABA-4AA4D2667332}" type="slidenum">
              <a:rPr lang="en-US" altLang="en-US">
                <a:latin typeface="Times New Roman" pitchFamily="18" charset="0"/>
              </a:rPr>
              <a:pPr/>
              <a:t>45</a:t>
            </a:fld>
            <a:endParaRPr lang="en-US" altLang="en-US">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F1B6A31-861A-4DFD-A281-2CE088C766AA}" type="slidenum">
              <a:rPr lang="en-US" altLang="en-US">
                <a:latin typeface="Times New Roman" pitchFamily="18" charset="0"/>
              </a:rPr>
              <a:pPr/>
              <a:t>46</a:t>
            </a:fld>
            <a:endParaRPr lang="en-US" altLang="en-US">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F145C2C-A5AD-4682-A56D-21A39EEAF585}" type="slidenum">
              <a:rPr lang="en-US" altLang="en-US">
                <a:latin typeface="Times New Roman" pitchFamily="18" charset="0"/>
              </a:rPr>
              <a:pPr/>
              <a:t>47</a:t>
            </a:fld>
            <a:endParaRPr lang="en-US" altLang="en-US">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8290322-73ED-405D-ACD4-D40DD75FB928}" type="slidenum">
              <a:rPr lang="en-US" altLang="en-US">
                <a:latin typeface="Times New Roman" pitchFamily="18" charset="0"/>
              </a:rPr>
              <a:pPr/>
              <a:t>48</a:t>
            </a:fld>
            <a:endParaRPr lang="en-US" altLang="en-US">
              <a:latin typeface="Times New Roman" pitchFamily="18" charset="0"/>
            </a:endParaRPr>
          </a:p>
        </p:txBody>
      </p:sp>
      <p:sp>
        <p:nvSpPr>
          <p:cNvPr id="120835" name="Rectangle 2"/>
          <p:cNvSpPr>
            <a:spLocks noGrp="1" noRot="1" noChangeAspect="1" noChangeArrowheads="1" noTextEdit="1"/>
          </p:cNvSpPr>
          <p:nvPr>
            <p:ph type="sldImg"/>
          </p:nvPr>
        </p:nvSpPr>
        <p:spPr>
          <a:xfrm>
            <a:off x="879475" y="733425"/>
            <a:ext cx="4891088" cy="3668713"/>
          </a:xfrm>
          <a:ln/>
        </p:spPr>
      </p:sp>
      <p:sp>
        <p:nvSpPr>
          <p:cNvPr id="12083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28D20F9-8347-46FE-9A4E-ED6611E9D48C}" type="slidenum">
              <a:rPr lang="en-US" altLang="en-US">
                <a:latin typeface="Times New Roman" pitchFamily="18" charset="0"/>
              </a:rPr>
              <a:pPr/>
              <a:t>49</a:t>
            </a:fld>
            <a:endParaRPr lang="en-US" altLang="en-US">
              <a:latin typeface="Times New Roman" pitchFamily="18" charset="0"/>
            </a:endParaRPr>
          </a:p>
        </p:txBody>
      </p:sp>
      <p:sp>
        <p:nvSpPr>
          <p:cNvPr id="121859" name="Rectangle 2"/>
          <p:cNvSpPr>
            <a:spLocks noGrp="1" noRot="1" noChangeAspect="1" noChangeArrowheads="1" noTextEdit="1"/>
          </p:cNvSpPr>
          <p:nvPr>
            <p:ph type="sldImg"/>
          </p:nvPr>
        </p:nvSpPr>
        <p:spPr>
          <a:xfrm>
            <a:off x="879475" y="733425"/>
            <a:ext cx="4891088" cy="3668713"/>
          </a:xfrm>
          <a:ln/>
        </p:spPr>
      </p:sp>
      <p:sp>
        <p:nvSpPr>
          <p:cNvPr id="121860" name="Rectangle 3"/>
          <p:cNvSpPr>
            <a:spLocks noGrp="1" noChangeArrowheads="1"/>
          </p:cNvSpPr>
          <p:nvPr>
            <p:ph type="body" idx="1"/>
          </p:nvPr>
        </p:nvSpPr>
        <p:spPr>
          <a:xfrm>
            <a:off x="885825" y="4646613"/>
            <a:ext cx="4876800" cy="4402137"/>
          </a:xfrm>
          <a:noFill/>
        </p:spPr>
        <p:txBody>
          <a:bodyPr/>
          <a:lstStyle/>
          <a:p>
            <a:endParaRPr lang="en-GB"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940C993-7A99-43D6-9404-95FB31DABFA8}" type="slidenum">
              <a:rPr lang="en-US" altLang="en-US">
                <a:latin typeface="Times New Roman" pitchFamily="18" charset="0"/>
              </a:rPr>
              <a:pPr/>
              <a:t>50</a:t>
            </a:fld>
            <a:endParaRPr lang="en-US" altLang="en-US">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63A323D-27CC-4851-BF73-1FA0758800AF}" type="slidenum">
              <a:rPr lang="en-US" altLang="en-US">
                <a:latin typeface="Times New Roman" pitchFamily="18" charset="0"/>
              </a:rPr>
              <a:pPr/>
              <a:t>51</a:t>
            </a:fld>
            <a:endParaRPr lang="en-US" altLang="en-US">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A5991B7-BDC5-4749-B2C7-C3CC679E783F}" type="slidenum">
              <a:rPr lang="en-US" altLang="en-US">
                <a:latin typeface="Times New Roman" pitchFamily="18" charset="0"/>
              </a:rPr>
              <a:pPr/>
              <a:t>5</a:t>
            </a:fld>
            <a:endParaRPr lang="en-US" altLang="en-US">
              <a:latin typeface="Times New Roman" pitchFamily="18" charset="0"/>
            </a:endParaRPr>
          </a:p>
        </p:txBody>
      </p:sp>
      <p:sp>
        <p:nvSpPr>
          <p:cNvPr id="78851" name="Rectangle 2"/>
          <p:cNvSpPr>
            <a:spLocks noGrp="1" noRot="1" noChangeAspect="1" noChangeArrowheads="1" noTextEdit="1"/>
          </p:cNvSpPr>
          <p:nvPr>
            <p:ph type="sldImg"/>
          </p:nvPr>
        </p:nvSpPr>
        <p:spPr>
          <a:xfrm>
            <a:off x="879475" y="733425"/>
            <a:ext cx="4891088" cy="3668713"/>
          </a:xfrm>
          <a:ln/>
        </p:spPr>
      </p:sp>
      <p:sp>
        <p:nvSpPr>
          <p:cNvPr id="7885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0157168-6414-467D-A6F3-427BDC3F9448}" type="slidenum">
              <a:rPr lang="en-US" altLang="en-US">
                <a:latin typeface="Times New Roman" pitchFamily="18" charset="0"/>
              </a:rPr>
              <a:pPr/>
              <a:t>52</a:t>
            </a:fld>
            <a:endParaRPr lang="en-US" altLang="en-US">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68BC090-BEEB-4CD3-8B0F-58437A757A92}" type="slidenum">
              <a:rPr lang="en-US" altLang="en-US">
                <a:latin typeface="Times New Roman" pitchFamily="18" charset="0"/>
              </a:rPr>
              <a:pPr/>
              <a:t>53</a:t>
            </a:fld>
            <a:endParaRPr lang="en-US" altLang="en-US">
              <a:latin typeface="Times New Roman" pitchFamily="18" charset="0"/>
            </a:endParaRPr>
          </a:p>
        </p:txBody>
      </p:sp>
      <p:sp>
        <p:nvSpPr>
          <p:cNvPr id="125955" name="Rectangle 2"/>
          <p:cNvSpPr>
            <a:spLocks noGrp="1" noRot="1" noChangeAspect="1" noChangeArrowheads="1" noTextEdit="1"/>
          </p:cNvSpPr>
          <p:nvPr>
            <p:ph type="sldImg"/>
          </p:nvPr>
        </p:nvSpPr>
        <p:spPr>
          <a:xfrm>
            <a:off x="879475" y="733425"/>
            <a:ext cx="4891088" cy="3668713"/>
          </a:xfrm>
          <a:ln/>
        </p:spPr>
      </p:sp>
      <p:sp>
        <p:nvSpPr>
          <p:cNvPr id="12595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9F21F3D-2D88-4B25-AE34-A9A7EE09C39F}" type="slidenum">
              <a:rPr lang="en-US" altLang="en-US">
                <a:latin typeface="Times New Roman" pitchFamily="18" charset="0"/>
              </a:rPr>
              <a:pPr/>
              <a:t>54</a:t>
            </a:fld>
            <a:endParaRPr lang="en-US" altLang="en-US">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8AA8264-0A44-444B-87D8-EEA23872E685}" type="slidenum">
              <a:rPr lang="en-US" altLang="en-US">
                <a:latin typeface="Times New Roman" pitchFamily="18" charset="0"/>
              </a:rPr>
              <a:pPr/>
              <a:t>55</a:t>
            </a:fld>
            <a:endParaRPr lang="en-US" altLang="en-US">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7A3B927-F673-40CE-BBA3-1A02B11B0D21}" type="slidenum">
              <a:rPr lang="en-US" altLang="en-US">
                <a:latin typeface="Times New Roman" pitchFamily="18" charset="0"/>
              </a:rPr>
              <a:pPr/>
              <a:t>56</a:t>
            </a:fld>
            <a:endParaRPr lang="en-US" altLang="en-US">
              <a:latin typeface="Times New Roman" pitchFamily="18" charset="0"/>
            </a:endParaRPr>
          </a:p>
        </p:txBody>
      </p:sp>
      <p:sp>
        <p:nvSpPr>
          <p:cNvPr id="129027" name="Rectangle 2"/>
          <p:cNvSpPr>
            <a:spLocks noGrp="1" noRot="1" noChangeAspect="1" noChangeArrowheads="1" noTextEdit="1"/>
          </p:cNvSpPr>
          <p:nvPr>
            <p:ph type="sldImg"/>
          </p:nvPr>
        </p:nvSpPr>
        <p:spPr>
          <a:xfrm>
            <a:off x="879475" y="733425"/>
            <a:ext cx="4891088" cy="3668713"/>
          </a:xfrm>
          <a:ln/>
        </p:spPr>
      </p:sp>
      <p:sp>
        <p:nvSpPr>
          <p:cNvPr id="12902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65F3C12-2ABF-4215-895A-BCB8F30D001F}" type="slidenum">
              <a:rPr lang="en-US" altLang="en-US">
                <a:latin typeface="Times New Roman" pitchFamily="18" charset="0"/>
              </a:rPr>
              <a:pPr/>
              <a:t>57</a:t>
            </a:fld>
            <a:endParaRPr lang="en-US" altLang="en-US">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A9F7207-7281-4C67-B482-030C9B475A4C}" type="slidenum">
              <a:rPr lang="en-US" altLang="en-US">
                <a:latin typeface="Times New Roman" pitchFamily="18" charset="0"/>
              </a:rPr>
              <a:pPr/>
              <a:t>58</a:t>
            </a:fld>
            <a:endParaRPr lang="en-US" altLang="en-US">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B4EB5D9-1266-4310-8BE8-46DFCE789208}" type="slidenum">
              <a:rPr lang="en-US" altLang="en-US">
                <a:latin typeface="Times New Roman" pitchFamily="18" charset="0"/>
              </a:rPr>
              <a:pPr/>
              <a:t>59</a:t>
            </a:fld>
            <a:endParaRPr lang="en-US" altLang="en-US">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E69A6AC-4B98-4877-97D1-DBEB28EB65E9}" type="slidenum">
              <a:rPr lang="en-US" altLang="en-US">
                <a:latin typeface="Times New Roman" pitchFamily="18" charset="0"/>
              </a:rPr>
              <a:pPr/>
              <a:t>60</a:t>
            </a:fld>
            <a:endParaRPr lang="en-US" altLang="en-US">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A1DE6EF-7A13-462F-884B-D3EE9823A681}" type="slidenum">
              <a:rPr lang="en-US" altLang="en-US">
                <a:latin typeface="Times New Roman" pitchFamily="18" charset="0"/>
              </a:rPr>
              <a:pPr/>
              <a:t>61</a:t>
            </a:fld>
            <a:endParaRPr lang="en-US" altLang="en-US">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273647A-612D-4E56-8CA8-8B60EEC487E0}" type="slidenum">
              <a:rPr lang="en-US" altLang="en-US">
                <a:latin typeface="Times New Roman" pitchFamily="18" charset="0"/>
              </a:rPr>
              <a:pPr/>
              <a:t>6</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xfrm>
            <a:off x="879475" y="733425"/>
            <a:ext cx="4891088" cy="3668713"/>
          </a:xfrm>
          <a:ln/>
        </p:spPr>
      </p:sp>
      <p:sp>
        <p:nvSpPr>
          <p:cNvPr id="7987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3350C26-F8CB-4102-8FB8-1F801AAA1A02}" type="slidenum">
              <a:rPr lang="en-US" altLang="en-US">
                <a:latin typeface="Times New Roman" pitchFamily="18" charset="0"/>
              </a:rPr>
              <a:pPr/>
              <a:t>62</a:t>
            </a:fld>
            <a:endParaRPr lang="en-US" altLang="en-US">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F08C5C3-7849-49D8-A0F0-04B8B0D574A4}" type="slidenum">
              <a:rPr lang="en-US" altLang="en-US">
                <a:latin typeface="Times New Roman" pitchFamily="18" charset="0"/>
              </a:rPr>
              <a:pPr/>
              <a:t>63</a:t>
            </a:fld>
            <a:endParaRPr lang="en-US" altLang="en-US">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C8C77CC-6DA0-49A9-ABD2-3A9CEF7E3C05}" type="slidenum">
              <a:rPr lang="en-US" altLang="en-US">
                <a:latin typeface="Times New Roman" pitchFamily="18" charset="0"/>
              </a:rPr>
              <a:pPr/>
              <a:t>64</a:t>
            </a:fld>
            <a:endParaRPr lang="en-US" altLang="en-US">
              <a:latin typeface="Times New Roman"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30190CC-4111-414E-8F93-74DF3CC7CD62}" type="slidenum">
              <a:rPr lang="en-US" altLang="en-US">
                <a:latin typeface="Times New Roman" pitchFamily="18" charset="0"/>
              </a:rPr>
              <a:pPr/>
              <a:t>65</a:t>
            </a:fld>
            <a:endParaRPr lang="en-US" altLang="en-US">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F38E6D1-CAF8-4983-B3F6-250309B3942E}" type="slidenum">
              <a:rPr lang="en-US" altLang="en-US">
                <a:latin typeface="Times New Roman" pitchFamily="18" charset="0"/>
              </a:rPr>
              <a:pPr/>
              <a:t>66</a:t>
            </a:fld>
            <a:endParaRPr lang="en-US" altLang="en-US">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18B02BB-2AF7-4F82-84D5-F2AA4A190B9F}" type="slidenum">
              <a:rPr lang="en-US" altLang="en-US">
                <a:latin typeface="Times New Roman" pitchFamily="18" charset="0"/>
              </a:rPr>
              <a:pPr/>
              <a:t>67</a:t>
            </a:fld>
            <a:endParaRPr lang="en-US" altLang="en-US">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1016212-F215-444F-8472-9F6407B37D76}" type="slidenum">
              <a:rPr lang="en-US" altLang="en-US">
                <a:latin typeface="Times New Roman" pitchFamily="18" charset="0"/>
              </a:rPr>
              <a:pPr/>
              <a:t>68</a:t>
            </a:fld>
            <a:endParaRPr lang="en-US" altLang="en-US">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1AC3F64-17B1-4C16-A75E-B77560C0781F}" type="slidenum">
              <a:rPr lang="en-US" altLang="en-US">
                <a:latin typeface="Times New Roman" pitchFamily="18" charset="0"/>
              </a:rPr>
              <a:pPr/>
              <a:t>69</a:t>
            </a:fld>
            <a:endParaRPr lang="en-US" altLang="en-US">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67A597E-9DB9-4E24-94D3-6FBAF0BECC95}" type="slidenum">
              <a:rPr lang="en-US" altLang="en-US">
                <a:latin typeface="Times New Roman" pitchFamily="18" charset="0"/>
              </a:rPr>
              <a:pPr/>
              <a:t>7</a:t>
            </a:fld>
            <a:endParaRPr lang="en-US" altLang="en-US">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8458546-13C0-4419-B52F-0885AB7C0788}" type="slidenum">
              <a:rPr lang="en-US" altLang="en-US">
                <a:latin typeface="Times New Roman" pitchFamily="18" charset="0"/>
              </a:rPr>
              <a:pPr/>
              <a:t>8</a:t>
            </a:fld>
            <a:endParaRPr lang="en-US" alt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A3BD7F6-7E03-49F7-ACBF-EC234137FEF7}" type="slidenum">
              <a:rPr lang="en-US" altLang="en-US">
                <a:latin typeface="Times New Roman" pitchFamily="18" charset="0"/>
              </a:rPr>
              <a:pPr/>
              <a:t>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grpSp>
      <p:sp>
        <p:nvSpPr>
          <p:cNvPr id="7180"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solidFill>
                  <a:schemeClr val="bg2"/>
                </a:solidFill>
              </a:defRPr>
            </a:lvl1pPr>
          </a:lstStyle>
          <a:p>
            <a:pPr>
              <a:defRPr/>
            </a:pPr>
            <a:fld id="{7D447CB9-69E8-49CB-8E99-F2FB18E11D7C}" type="slidenum">
              <a:rPr lang="en-US"/>
              <a:pPr>
                <a:defRPr/>
              </a:pPr>
              <a:t>‹#›</a:t>
            </a:fld>
            <a:endParaRPr lang="en-US"/>
          </a:p>
        </p:txBody>
      </p:sp>
    </p:spTree>
    <p:extLst>
      <p:ext uri="{BB962C8B-B14F-4D97-AF65-F5344CB8AC3E}">
        <p14:creationId xmlns:p14="http://schemas.microsoft.com/office/powerpoint/2010/main" val="23860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309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228600"/>
            <a:ext cx="1982788" cy="5903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3938" y="228600"/>
            <a:ext cx="5795962" cy="5903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3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23938" y="228600"/>
            <a:ext cx="7931150" cy="5903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903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39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244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209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435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456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16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025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561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023938" y="2286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3.e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8.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3.bin"/><Relationship Id="rId11"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3.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7.bin"/><Relationship Id="rId11"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8.emf"/><Relationship Id="rId4"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37.xml"/><Relationship Id="rId7"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5.wmf"/><Relationship Id="rId5" Type="http://schemas.openxmlformats.org/officeDocument/2006/relationships/image" Target="../media/image31.e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33.emf"/><Relationship Id="rId4" Type="http://schemas.openxmlformats.org/officeDocument/2006/relationships/oleObject" Target="../embeddings/oleObject2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39.xml"/><Relationship Id="rId7" Type="http://schemas.openxmlformats.org/officeDocument/2006/relationships/image" Target="../media/image36.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5.bin"/><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39.e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8.emf"/><Relationship Id="rId4"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42.xml"/><Relationship Id="rId7"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1.bin"/><Relationship Id="rId5" Type="http://schemas.openxmlformats.org/officeDocument/2006/relationships/image" Target="../media/image40.emf"/><Relationship Id="rId4" Type="http://schemas.openxmlformats.org/officeDocument/2006/relationships/oleObject" Target="../embeddings/oleObject30.bin"/><Relationship Id="rId9" Type="http://schemas.openxmlformats.org/officeDocument/2006/relationships/image" Target="../media/image42.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43.emf"/><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6.png"/><Relationship Id="rId5" Type="http://schemas.openxmlformats.org/officeDocument/2006/relationships/image" Target="../media/image45.emf"/><Relationship Id="rId4" Type="http://schemas.openxmlformats.org/officeDocument/2006/relationships/oleObject" Target="../embeddings/oleObject35.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8.emf"/><Relationship Id="rId4"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8.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49.emf"/><Relationship Id="rId4" Type="http://schemas.openxmlformats.org/officeDocument/2006/relationships/oleObject" Target="../embeddings/oleObject3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50.emf"/><Relationship Id="rId4"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52.wmf"/><Relationship Id="rId4" Type="http://schemas.openxmlformats.org/officeDocument/2006/relationships/image" Target="../media/image5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8.emf"/><Relationship Id="rId4" Type="http://schemas.openxmlformats.org/officeDocument/2006/relationships/oleObject" Target="../embeddings/oleObject3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53.emf"/><Relationship Id="rId4" Type="http://schemas.openxmlformats.org/officeDocument/2006/relationships/oleObject" Target="../embeddings/oleObject4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42.bin"/><Relationship Id="rId5" Type="http://schemas.openxmlformats.org/officeDocument/2006/relationships/image" Target="../media/image54.emf"/><Relationship Id="rId4" Type="http://schemas.openxmlformats.org/officeDocument/2006/relationships/oleObject" Target="../embeddings/oleObject4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8.emf"/><Relationship Id="rId4"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6.emf"/><Relationship Id="rId5" Type="http://schemas.openxmlformats.org/officeDocument/2006/relationships/oleObject" Target="../embeddings/oleObject44.bin"/><Relationship Id="rId4" Type="http://schemas.openxmlformats.org/officeDocument/2006/relationships/image" Target="../media/image57.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45.bin"/><Relationship Id="rId5" Type="http://schemas.openxmlformats.org/officeDocument/2006/relationships/image" Target="../media/image60.wmf"/><Relationship Id="rId4" Type="http://schemas.openxmlformats.org/officeDocument/2006/relationships/image" Target="../media/image59.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www.scholarpedia.org/article/Simulated_Annealing"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61.emf"/><Relationship Id="rId4" Type="http://schemas.openxmlformats.org/officeDocument/2006/relationships/oleObject" Target="../embeddings/oleObject46.bin"/></Relationships>
</file>

<file path=ppt/slides/_rels/slide6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62.xml"/><Relationship Id="rId7" Type="http://schemas.openxmlformats.org/officeDocument/2006/relationships/image" Target="../media/image64.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48.bin"/><Relationship Id="rId11" Type="http://schemas.openxmlformats.org/officeDocument/2006/relationships/image" Target="../media/image66.emf"/><Relationship Id="rId5" Type="http://schemas.openxmlformats.org/officeDocument/2006/relationships/image" Target="../media/image63.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5.emf"/></Relationships>
</file>

<file path=ppt/slides/_rels/slide6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wmf"/></Relationships>
</file>

<file path=ppt/slides/_rels/slide6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71.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65.xml"/><Relationship Id="rId7"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52.bin"/><Relationship Id="rId11" Type="http://schemas.openxmlformats.org/officeDocument/2006/relationships/image" Target="../media/image75.emf"/><Relationship Id="rId5" Type="http://schemas.openxmlformats.org/officeDocument/2006/relationships/image" Target="../media/image72.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74.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67.xml"/><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6.png"/><Relationship Id="rId5" Type="http://schemas.openxmlformats.org/officeDocument/2006/relationships/oleObject" Target="../embeddings/oleObject55.bin"/><Relationship Id="rId4" Type="http://schemas.openxmlformats.org/officeDocument/2006/relationships/image" Target="../media/image78.wmf"/><Relationship Id="rId9" Type="http://schemas.openxmlformats.org/officeDocument/2006/relationships/image" Target="../media/image7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914400" y="609600"/>
            <a:ext cx="7613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4000" b="1"/>
              <a:t>Reinforcement Learning (RL)</a:t>
            </a:r>
          </a:p>
        </p:txBody>
      </p:sp>
      <p:sp>
        <p:nvSpPr>
          <p:cNvPr id="3075" name="Text Box 5"/>
          <p:cNvSpPr txBox="1">
            <a:spLocks noChangeArrowheads="1"/>
          </p:cNvSpPr>
          <p:nvPr/>
        </p:nvSpPr>
        <p:spPr bwMode="auto">
          <a:xfrm>
            <a:off x="914400" y="1676400"/>
            <a:ext cx="76962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Learning from rewards (and punishments)</a:t>
            </a:r>
          </a:p>
          <a:p>
            <a:pPr eaLnBrk="1" hangingPunct="1">
              <a:spcBef>
                <a:spcPct val="50000"/>
              </a:spcBef>
            </a:pPr>
            <a:r>
              <a:rPr lang="en-GB" altLang="en-US" sz="2800"/>
              <a:t>	</a:t>
            </a:r>
            <a:r>
              <a:rPr lang="en-GB" altLang="en-US" sz="2400"/>
              <a:t>Learning to assess the value of states.</a:t>
            </a:r>
          </a:p>
          <a:p>
            <a:pPr eaLnBrk="1" hangingPunct="1">
              <a:spcBef>
                <a:spcPct val="50000"/>
              </a:spcBef>
            </a:pPr>
            <a:r>
              <a:rPr lang="en-GB" altLang="en-US" sz="2400"/>
              <a:t>	Learning goal directed behavior.</a:t>
            </a:r>
          </a:p>
        </p:txBody>
      </p:sp>
      <p:sp>
        <p:nvSpPr>
          <p:cNvPr id="189446" name="Text Box 6"/>
          <p:cNvSpPr txBox="1">
            <a:spLocks noChangeArrowheads="1"/>
          </p:cNvSpPr>
          <p:nvPr/>
        </p:nvSpPr>
        <p:spPr bwMode="auto">
          <a:xfrm>
            <a:off x="533400" y="4038600"/>
            <a:ext cx="8077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RL has been developed rather independently from two different fields:</a:t>
            </a:r>
          </a:p>
          <a:p>
            <a:pPr eaLnBrk="1" hangingPunct="1">
              <a:spcBef>
                <a:spcPct val="50000"/>
              </a:spcBef>
              <a:buFontTx/>
              <a:buAutoNum type="arabicParenR"/>
            </a:pPr>
            <a:r>
              <a:rPr lang="en-GB" altLang="en-US" sz="2400"/>
              <a:t>Dynamic Programming and Machine Learning (Bellman Equation).</a:t>
            </a:r>
          </a:p>
          <a:p>
            <a:pPr eaLnBrk="1" hangingPunct="1">
              <a:spcBef>
                <a:spcPct val="50000"/>
              </a:spcBef>
              <a:buFontTx/>
              <a:buAutoNum type="arabicParenR"/>
            </a:pPr>
            <a:r>
              <a:rPr lang="en-GB" altLang="en-US" sz="2400"/>
              <a:t>Psychology (Classical Conditioning) and later Neuroscience (Dopamine System in the brain)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6"/>
                                        </p:tgtEl>
                                        <p:attrNameLst>
                                          <p:attrName>style.visibility</p:attrName>
                                        </p:attrNameLst>
                                      </p:cBhvr>
                                      <p:to>
                                        <p:strVal val="visible"/>
                                      </p:to>
                                    </p:set>
                                    <p:anim calcmode="lin" valueType="num">
                                      <p:cBhvr additive="base">
                                        <p:cTn id="7" dur="500" fill="hold"/>
                                        <p:tgtEl>
                                          <p:spTgt spid="189446"/>
                                        </p:tgtEl>
                                        <p:attrNameLst>
                                          <p:attrName>ppt_x</p:attrName>
                                        </p:attrNameLst>
                                      </p:cBhvr>
                                      <p:tavLst>
                                        <p:tav tm="0">
                                          <p:val>
                                            <p:strVal val="#ppt_x"/>
                                          </p:val>
                                        </p:tav>
                                        <p:tav tm="100000">
                                          <p:val>
                                            <p:strVal val="#ppt_x"/>
                                          </p:val>
                                        </p:tav>
                                      </p:tavLst>
                                    </p:anim>
                                    <p:anim calcmode="lin" valueType="num">
                                      <p:cBhvr additive="base">
                                        <p:cTn id="8" dur="500" fill="hold"/>
                                        <p:tgtEl>
                                          <p:spTgt spid="189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12297"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Overview over different methods – Reinforcement Learning</a:t>
            </a:r>
          </a:p>
        </p:txBody>
      </p:sp>
      <p:sp>
        <p:nvSpPr>
          <p:cNvPr id="12292" name="Rectangle 4"/>
          <p:cNvSpPr>
            <a:spLocks noChangeArrowheads="1"/>
          </p:cNvSpPr>
          <p:nvPr/>
        </p:nvSpPr>
        <p:spPr bwMode="auto">
          <a:xfrm>
            <a:off x="5562600" y="15240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12293" name="Line 5"/>
          <p:cNvSpPr>
            <a:spLocks noChangeShapeType="1"/>
          </p:cNvSpPr>
          <p:nvPr/>
        </p:nvSpPr>
        <p:spPr bwMode="auto">
          <a:xfrm flipH="1">
            <a:off x="4572000" y="1828800"/>
            <a:ext cx="1066800" cy="3810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2286000" y="7620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b="1"/>
              <a:t>Rescorla-Wagner Rule</a:t>
            </a:r>
          </a:p>
        </p:txBody>
      </p:sp>
      <p:sp>
        <p:nvSpPr>
          <p:cNvPr id="13315" name="Text Box 5"/>
          <p:cNvSpPr txBox="1">
            <a:spLocks noChangeArrowheads="1"/>
          </p:cNvSpPr>
          <p:nvPr/>
        </p:nvSpPr>
        <p:spPr bwMode="auto">
          <a:xfrm>
            <a:off x="381000" y="1447800"/>
            <a:ext cx="25177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	</a:t>
            </a:r>
            <a:r>
              <a:rPr lang="en-GB" altLang="en-US" sz="2400">
                <a:solidFill>
                  <a:schemeClr val="hlink"/>
                </a:solidFill>
              </a:rPr>
              <a:t>Pavlovian:</a:t>
            </a:r>
          </a:p>
          <a:p>
            <a:pPr eaLnBrk="1" hangingPunct="1"/>
            <a:endParaRPr lang="en-GB" altLang="en-US" sz="2400">
              <a:solidFill>
                <a:schemeClr val="hlink"/>
              </a:solidFill>
            </a:endParaRPr>
          </a:p>
          <a:p>
            <a:pPr eaLnBrk="1" hangingPunct="1"/>
            <a:r>
              <a:rPr lang="en-GB" altLang="en-US" sz="2400">
                <a:solidFill>
                  <a:schemeClr val="hlink"/>
                </a:solidFill>
              </a:rPr>
              <a:t>	Extinction:</a:t>
            </a:r>
          </a:p>
          <a:p>
            <a:pPr eaLnBrk="1" hangingPunct="1"/>
            <a:endParaRPr lang="en-GB" altLang="en-US" sz="2400">
              <a:solidFill>
                <a:schemeClr val="hlink"/>
              </a:solidFill>
            </a:endParaRPr>
          </a:p>
          <a:p>
            <a:pPr eaLnBrk="1" hangingPunct="1"/>
            <a:r>
              <a:rPr lang="en-GB" altLang="en-US" sz="2400">
                <a:solidFill>
                  <a:schemeClr val="hlink"/>
                </a:solidFill>
              </a:rPr>
              <a:t>	Partial:</a:t>
            </a:r>
          </a:p>
        </p:txBody>
      </p:sp>
      <p:sp>
        <p:nvSpPr>
          <p:cNvPr id="13316" name="Text Box 6"/>
          <p:cNvSpPr txBox="1">
            <a:spLocks noChangeArrowheads="1"/>
          </p:cNvSpPr>
          <p:nvPr/>
        </p:nvSpPr>
        <p:spPr bwMode="auto">
          <a:xfrm>
            <a:off x="4968875" y="914400"/>
            <a:ext cx="87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Train</a:t>
            </a:r>
          </a:p>
        </p:txBody>
      </p:sp>
      <p:sp>
        <p:nvSpPr>
          <p:cNvPr id="13317" name="Text Box 7"/>
          <p:cNvSpPr txBox="1">
            <a:spLocks noChangeArrowheads="1"/>
          </p:cNvSpPr>
          <p:nvPr/>
        </p:nvSpPr>
        <p:spPr bwMode="auto">
          <a:xfrm>
            <a:off x="7102475" y="914400"/>
            <a:ext cx="1011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Result</a:t>
            </a:r>
          </a:p>
        </p:txBody>
      </p:sp>
      <p:sp>
        <p:nvSpPr>
          <p:cNvPr id="13318" name="Text Box 8"/>
          <p:cNvSpPr txBox="1">
            <a:spLocks noChangeArrowheads="1"/>
          </p:cNvSpPr>
          <p:nvPr/>
        </p:nvSpPr>
        <p:spPr bwMode="auto">
          <a:xfrm>
            <a:off x="4968875" y="1490663"/>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u→r</a:t>
            </a:r>
          </a:p>
        </p:txBody>
      </p:sp>
      <p:sp>
        <p:nvSpPr>
          <p:cNvPr id="13319" name="Text Box 9"/>
          <p:cNvSpPr txBox="1">
            <a:spLocks noChangeArrowheads="1"/>
          </p:cNvSpPr>
          <p:nvPr/>
        </p:nvSpPr>
        <p:spPr bwMode="auto">
          <a:xfrm>
            <a:off x="4968875" y="2862263"/>
            <a:ext cx="171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u→r   u</a:t>
            </a:r>
            <a:r>
              <a:rPr lang="en-GB" altLang="en-US" sz="2400">
                <a:latin typeface="Times New Roman" pitchFamily="18" charset="0"/>
                <a:cs typeface="Times New Roman" pitchFamily="18" charset="0"/>
              </a:rPr>
              <a:t>→</a:t>
            </a:r>
            <a:r>
              <a:rPr lang="en-GB" altLang="en-US" sz="2400">
                <a:cs typeface="Times New Roman" pitchFamily="18" charset="0"/>
              </a:rPr>
              <a:t>●</a:t>
            </a:r>
            <a:endParaRPr lang="en-GB" altLang="en-US" sz="2400"/>
          </a:p>
        </p:txBody>
      </p:sp>
      <p:sp>
        <p:nvSpPr>
          <p:cNvPr id="13320" name="Text Box 10"/>
          <p:cNvSpPr txBox="1">
            <a:spLocks noChangeArrowheads="1"/>
          </p:cNvSpPr>
          <p:nvPr/>
        </p:nvSpPr>
        <p:spPr bwMode="auto">
          <a:xfrm>
            <a:off x="3063875" y="914400"/>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Pre-Train</a:t>
            </a:r>
          </a:p>
        </p:txBody>
      </p:sp>
      <p:sp>
        <p:nvSpPr>
          <p:cNvPr id="13321" name="Text Box 11"/>
          <p:cNvSpPr txBox="1">
            <a:spLocks noChangeArrowheads="1"/>
          </p:cNvSpPr>
          <p:nvPr/>
        </p:nvSpPr>
        <p:spPr bwMode="auto">
          <a:xfrm>
            <a:off x="3368675" y="2176463"/>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u→r</a:t>
            </a:r>
          </a:p>
        </p:txBody>
      </p:sp>
      <p:sp>
        <p:nvSpPr>
          <p:cNvPr id="13322" name="Text Box 12"/>
          <p:cNvSpPr txBox="1">
            <a:spLocks noChangeArrowheads="1"/>
          </p:cNvSpPr>
          <p:nvPr/>
        </p:nvSpPr>
        <p:spPr bwMode="auto">
          <a:xfrm>
            <a:off x="4968875" y="2176463"/>
            <a:ext cx="84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p>
        </p:txBody>
      </p:sp>
      <p:sp>
        <p:nvSpPr>
          <p:cNvPr id="13323" name="Text Box 13"/>
          <p:cNvSpPr txBox="1">
            <a:spLocks noChangeArrowheads="1"/>
          </p:cNvSpPr>
          <p:nvPr/>
        </p:nvSpPr>
        <p:spPr bwMode="auto">
          <a:xfrm>
            <a:off x="7102475" y="14906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u→v=max</a:t>
            </a:r>
          </a:p>
        </p:txBody>
      </p:sp>
      <p:sp>
        <p:nvSpPr>
          <p:cNvPr id="13324" name="Text Box 14"/>
          <p:cNvSpPr txBox="1">
            <a:spLocks noChangeArrowheads="1"/>
          </p:cNvSpPr>
          <p:nvPr/>
        </p:nvSpPr>
        <p:spPr bwMode="auto">
          <a:xfrm>
            <a:off x="7102475" y="2176463"/>
            <a:ext cx="120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u→v=0</a:t>
            </a:r>
          </a:p>
        </p:txBody>
      </p:sp>
      <p:sp>
        <p:nvSpPr>
          <p:cNvPr id="13325" name="Text Box 15"/>
          <p:cNvSpPr txBox="1">
            <a:spLocks noChangeArrowheads="1"/>
          </p:cNvSpPr>
          <p:nvPr/>
        </p:nvSpPr>
        <p:spPr bwMode="auto">
          <a:xfrm>
            <a:off x="7102475" y="28622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u→v&lt;max</a:t>
            </a:r>
          </a:p>
        </p:txBody>
      </p:sp>
      <p:sp>
        <p:nvSpPr>
          <p:cNvPr id="199696" name="Text Box 16"/>
          <p:cNvSpPr txBox="1">
            <a:spLocks noChangeArrowheads="1"/>
          </p:cNvSpPr>
          <p:nvPr/>
        </p:nvSpPr>
        <p:spPr bwMode="auto">
          <a:xfrm>
            <a:off x="365125" y="3581400"/>
            <a:ext cx="8202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We define:		v =  </a:t>
            </a:r>
            <a:r>
              <a:rPr lang="en-GB" altLang="en-US" sz="2400">
                <a:latin typeface="Symbol" pitchFamily="18" charset="2"/>
              </a:rPr>
              <a:t>w</a:t>
            </a:r>
            <a:r>
              <a:rPr lang="en-GB" altLang="en-US" sz="2400"/>
              <a:t>u,  with u=1 or u=0, binary  and</a:t>
            </a:r>
          </a:p>
          <a:p>
            <a:pPr eaLnBrk="1" hangingPunct="1"/>
            <a:r>
              <a:rPr lang="en-GB" altLang="en-US" sz="2400"/>
              <a:t>			</a:t>
            </a:r>
            <a:r>
              <a:rPr lang="en-GB" altLang="en-US" sz="2400">
                <a:latin typeface="Symbol" pitchFamily="18" charset="2"/>
              </a:rPr>
              <a:t>w</a:t>
            </a:r>
            <a:r>
              <a:rPr lang="en-GB" altLang="en-US" sz="2400"/>
              <a:t> </a:t>
            </a:r>
            <a:r>
              <a:rPr lang="en-GB" altLang="en-US" sz="2400">
                <a:latin typeface="Times New Roman" pitchFamily="18" charset="0"/>
                <a:cs typeface="Times New Roman" pitchFamily="18" charset="0"/>
              </a:rPr>
              <a:t>→</a:t>
            </a:r>
            <a:r>
              <a:rPr lang="en-GB" altLang="en-US" sz="2400"/>
              <a:t> </a:t>
            </a:r>
            <a:r>
              <a:rPr lang="en-GB" altLang="en-US" sz="2400">
                <a:latin typeface="Symbol" pitchFamily="18" charset="2"/>
              </a:rPr>
              <a:t>w</a:t>
            </a:r>
            <a:r>
              <a:rPr lang="en-GB" altLang="en-US" sz="2400"/>
              <a:t> + </a:t>
            </a:r>
            <a:r>
              <a:rPr lang="en-GB" altLang="en-US" sz="2400">
                <a:latin typeface="Symbol" pitchFamily="18" charset="2"/>
              </a:rPr>
              <a:t>md</a:t>
            </a:r>
            <a:r>
              <a:rPr lang="en-GB" altLang="en-US" sz="2400"/>
              <a:t>u     with   </a:t>
            </a:r>
            <a:r>
              <a:rPr lang="en-GB" altLang="en-US" sz="2400">
                <a:latin typeface="Symbol" pitchFamily="18" charset="2"/>
              </a:rPr>
              <a:t>d</a:t>
            </a:r>
            <a:r>
              <a:rPr lang="en-GB" altLang="en-US" sz="2400"/>
              <a:t> = r - v</a:t>
            </a:r>
          </a:p>
        </p:txBody>
      </p:sp>
      <p:sp>
        <p:nvSpPr>
          <p:cNvPr id="199697" name="Text Box 17"/>
          <p:cNvSpPr txBox="1">
            <a:spLocks noChangeArrowheads="1"/>
          </p:cNvSpPr>
          <p:nvPr/>
        </p:nvSpPr>
        <p:spPr bwMode="auto">
          <a:xfrm>
            <a:off x="365125" y="5257800"/>
            <a:ext cx="8321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This learning rule minimizes the avg. squared error between actual reward r and the prediction v, hence min&lt;(r-v)</a:t>
            </a:r>
            <a:r>
              <a:rPr lang="en-GB" altLang="en-US" sz="2400" baseline="30000"/>
              <a:t>2</a:t>
            </a:r>
            <a:r>
              <a:rPr lang="en-GB" altLang="en-US" sz="2400"/>
              <a:t>&gt;</a:t>
            </a:r>
          </a:p>
        </p:txBody>
      </p:sp>
      <p:sp>
        <p:nvSpPr>
          <p:cNvPr id="199698" name="Text Box 18"/>
          <p:cNvSpPr txBox="1">
            <a:spLocks noChangeArrowheads="1"/>
          </p:cNvSpPr>
          <p:nvPr/>
        </p:nvSpPr>
        <p:spPr bwMode="auto">
          <a:xfrm>
            <a:off x="304800" y="6186488"/>
            <a:ext cx="6446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a:t>We realize that </a:t>
            </a:r>
            <a:r>
              <a:rPr lang="en-GB" altLang="en-US" sz="2800">
                <a:latin typeface="Symbol" pitchFamily="18" charset="2"/>
              </a:rPr>
              <a:t>d</a:t>
            </a:r>
            <a:r>
              <a:rPr lang="en-GB" altLang="en-US" sz="2800"/>
              <a:t> is the </a:t>
            </a:r>
            <a:r>
              <a:rPr lang="en-GB" altLang="en-US" sz="2800">
                <a:solidFill>
                  <a:schemeClr val="hlink"/>
                </a:solidFill>
              </a:rPr>
              <a:t>prediction error.</a:t>
            </a:r>
          </a:p>
        </p:txBody>
      </p:sp>
      <p:sp>
        <p:nvSpPr>
          <p:cNvPr id="199699" name="Text Box 19"/>
          <p:cNvSpPr txBox="1">
            <a:spLocks noChangeArrowheads="1"/>
          </p:cNvSpPr>
          <p:nvPr/>
        </p:nvSpPr>
        <p:spPr bwMode="auto">
          <a:xfrm>
            <a:off x="365125" y="4435475"/>
            <a:ext cx="7635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The associability between stimulus u and reward r is represented by the learning rate </a:t>
            </a:r>
            <a:r>
              <a:rPr lang="en-GB" altLang="en-US" sz="2400">
                <a:latin typeface="Symbol" pitchFamily="18" charset="2"/>
              </a:rPr>
              <a:t>m</a:t>
            </a:r>
            <a:r>
              <a:rPr lang="en-GB"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696"/>
                                        </p:tgtEl>
                                        <p:attrNameLst>
                                          <p:attrName>style.visibility</p:attrName>
                                        </p:attrNameLst>
                                      </p:cBhvr>
                                      <p:to>
                                        <p:strVal val="visible"/>
                                      </p:to>
                                    </p:set>
                                    <p:anim calcmode="lin" valueType="num">
                                      <p:cBhvr additive="base">
                                        <p:cTn id="7" dur="500" fill="hold"/>
                                        <p:tgtEl>
                                          <p:spTgt spid="199696"/>
                                        </p:tgtEl>
                                        <p:attrNameLst>
                                          <p:attrName>ppt_x</p:attrName>
                                        </p:attrNameLst>
                                      </p:cBhvr>
                                      <p:tavLst>
                                        <p:tav tm="0">
                                          <p:val>
                                            <p:strVal val="#ppt_x"/>
                                          </p:val>
                                        </p:tav>
                                        <p:tav tm="100000">
                                          <p:val>
                                            <p:strVal val="#ppt_x"/>
                                          </p:val>
                                        </p:tav>
                                      </p:tavLst>
                                    </p:anim>
                                    <p:anim calcmode="lin" valueType="num">
                                      <p:cBhvr additive="base">
                                        <p:cTn id="8" dur="500" fill="hold"/>
                                        <p:tgtEl>
                                          <p:spTgt spid="1996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9699"/>
                                        </p:tgtEl>
                                        <p:attrNameLst>
                                          <p:attrName>style.visibility</p:attrName>
                                        </p:attrNameLst>
                                      </p:cBhvr>
                                      <p:to>
                                        <p:strVal val="visible"/>
                                      </p:to>
                                    </p:set>
                                    <p:anim calcmode="lin" valueType="num">
                                      <p:cBhvr additive="base">
                                        <p:cTn id="13" dur="500" fill="hold"/>
                                        <p:tgtEl>
                                          <p:spTgt spid="199699"/>
                                        </p:tgtEl>
                                        <p:attrNameLst>
                                          <p:attrName>ppt_x</p:attrName>
                                        </p:attrNameLst>
                                      </p:cBhvr>
                                      <p:tavLst>
                                        <p:tav tm="0">
                                          <p:val>
                                            <p:strVal val="#ppt_x"/>
                                          </p:val>
                                        </p:tav>
                                        <p:tav tm="100000">
                                          <p:val>
                                            <p:strVal val="#ppt_x"/>
                                          </p:val>
                                        </p:tav>
                                      </p:tavLst>
                                    </p:anim>
                                    <p:anim calcmode="lin" valueType="num">
                                      <p:cBhvr additive="base">
                                        <p:cTn id="14" dur="500" fill="hold"/>
                                        <p:tgtEl>
                                          <p:spTgt spid="1996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9697"/>
                                        </p:tgtEl>
                                        <p:attrNameLst>
                                          <p:attrName>style.visibility</p:attrName>
                                        </p:attrNameLst>
                                      </p:cBhvr>
                                      <p:to>
                                        <p:strVal val="visible"/>
                                      </p:to>
                                    </p:set>
                                    <p:anim calcmode="lin" valueType="num">
                                      <p:cBhvr additive="base">
                                        <p:cTn id="19" dur="500" fill="hold"/>
                                        <p:tgtEl>
                                          <p:spTgt spid="199697"/>
                                        </p:tgtEl>
                                        <p:attrNameLst>
                                          <p:attrName>ppt_x</p:attrName>
                                        </p:attrNameLst>
                                      </p:cBhvr>
                                      <p:tavLst>
                                        <p:tav tm="0">
                                          <p:val>
                                            <p:strVal val="#ppt_x"/>
                                          </p:val>
                                        </p:tav>
                                        <p:tav tm="100000">
                                          <p:val>
                                            <p:strVal val="#ppt_x"/>
                                          </p:val>
                                        </p:tav>
                                      </p:tavLst>
                                    </p:anim>
                                    <p:anim calcmode="lin" valueType="num">
                                      <p:cBhvr additive="base">
                                        <p:cTn id="20" dur="500" fill="hold"/>
                                        <p:tgtEl>
                                          <p:spTgt spid="1996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9698"/>
                                        </p:tgtEl>
                                        <p:attrNameLst>
                                          <p:attrName>style.visibility</p:attrName>
                                        </p:attrNameLst>
                                      </p:cBhvr>
                                      <p:to>
                                        <p:strVal val="visible"/>
                                      </p:to>
                                    </p:set>
                                    <p:anim calcmode="lin" valueType="num">
                                      <p:cBhvr additive="base">
                                        <p:cTn id="25" dur="500" fill="hold"/>
                                        <p:tgtEl>
                                          <p:spTgt spid="199698"/>
                                        </p:tgtEl>
                                        <p:attrNameLst>
                                          <p:attrName>ppt_x</p:attrName>
                                        </p:attrNameLst>
                                      </p:cBhvr>
                                      <p:tavLst>
                                        <p:tav tm="0">
                                          <p:val>
                                            <p:strVal val="#ppt_x"/>
                                          </p:val>
                                        </p:tav>
                                        <p:tav tm="100000">
                                          <p:val>
                                            <p:strVal val="#ppt_x"/>
                                          </p:val>
                                        </p:tav>
                                      </p:tavLst>
                                    </p:anim>
                                    <p:anim calcmode="lin" valueType="num">
                                      <p:cBhvr additive="base">
                                        <p:cTn id="26" dur="500" fill="hold"/>
                                        <p:tgtEl>
                                          <p:spTgt spid="199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p:bldP spid="199697" grpId="0"/>
      <p:bldP spid="199698" grpId="0"/>
      <p:bldP spid="1996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2" descr="sc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3038"/>
            <a:ext cx="4495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5"/>
          <p:cNvSpPr txBox="1">
            <a:spLocks noChangeArrowheads="1"/>
          </p:cNvSpPr>
          <p:nvPr/>
        </p:nvSpPr>
        <p:spPr bwMode="auto">
          <a:xfrm>
            <a:off x="1673225" y="381000"/>
            <a:ext cx="152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Pawlovian</a:t>
            </a:r>
          </a:p>
        </p:txBody>
      </p:sp>
      <p:sp>
        <p:nvSpPr>
          <p:cNvPr id="14340" name="Text Box 6"/>
          <p:cNvSpPr txBox="1">
            <a:spLocks noChangeArrowheads="1"/>
          </p:cNvSpPr>
          <p:nvPr/>
        </p:nvSpPr>
        <p:spPr bwMode="auto">
          <a:xfrm>
            <a:off x="4876800" y="9906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Extinction</a:t>
            </a:r>
          </a:p>
        </p:txBody>
      </p:sp>
      <p:sp>
        <p:nvSpPr>
          <p:cNvPr id="14341" name="Text Box 7"/>
          <p:cNvSpPr txBox="1">
            <a:spLocks noChangeArrowheads="1"/>
          </p:cNvSpPr>
          <p:nvPr/>
        </p:nvSpPr>
        <p:spPr bwMode="auto">
          <a:xfrm>
            <a:off x="6934200" y="1447800"/>
            <a:ext cx="102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Partial</a:t>
            </a:r>
          </a:p>
        </p:txBody>
      </p:sp>
      <p:sp>
        <p:nvSpPr>
          <p:cNvPr id="14342" name="Line 8"/>
          <p:cNvSpPr>
            <a:spLocks noChangeShapeType="1"/>
          </p:cNvSpPr>
          <p:nvPr/>
        </p:nvSpPr>
        <p:spPr bwMode="auto">
          <a:xfrm>
            <a:off x="2359025" y="990600"/>
            <a:ext cx="762000" cy="762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3" name="Line 9"/>
          <p:cNvSpPr>
            <a:spLocks noChangeShapeType="1"/>
          </p:cNvSpPr>
          <p:nvPr/>
        </p:nvSpPr>
        <p:spPr bwMode="auto">
          <a:xfrm flipH="1">
            <a:off x="4724400" y="1447800"/>
            <a:ext cx="533400" cy="914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4" name="Line 10"/>
          <p:cNvSpPr>
            <a:spLocks noChangeShapeType="1"/>
          </p:cNvSpPr>
          <p:nvPr/>
        </p:nvSpPr>
        <p:spPr bwMode="auto">
          <a:xfrm flipH="1">
            <a:off x="6096000" y="1676400"/>
            <a:ext cx="7620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5" name="Text Box 11"/>
          <p:cNvSpPr txBox="1">
            <a:spLocks noChangeArrowheads="1"/>
          </p:cNvSpPr>
          <p:nvPr/>
        </p:nvSpPr>
        <p:spPr bwMode="auto">
          <a:xfrm>
            <a:off x="152400" y="5289550"/>
            <a:ext cx="8732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Stimulus u is paired with r=1 in 100% of the discrete “epochs” for Pawlovian</a:t>
            </a:r>
          </a:p>
          <a:p>
            <a:pPr eaLnBrk="1" hangingPunct="1"/>
            <a:r>
              <a:rPr lang="en-GB" altLang="en-US" sz="2400"/>
              <a:t>and in 50% of the cases for Partial.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 y="762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n-US" sz="2800"/>
              <a:t>Rescorla-Wagner Rule, Vector Form for Multiple Stimuli</a:t>
            </a:r>
          </a:p>
        </p:txBody>
      </p:sp>
      <p:sp>
        <p:nvSpPr>
          <p:cNvPr id="15363" name="Text Box 14"/>
          <p:cNvSpPr txBox="1">
            <a:spLocks noChangeArrowheads="1"/>
          </p:cNvSpPr>
          <p:nvPr/>
        </p:nvSpPr>
        <p:spPr bwMode="auto">
          <a:xfrm>
            <a:off x="762000" y="914400"/>
            <a:ext cx="81010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We define:		v =  </a:t>
            </a:r>
            <a:r>
              <a:rPr lang="en-GB" altLang="en-US" sz="2400" b="1"/>
              <a:t>w</a:t>
            </a:r>
            <a:r>
              <a:rPr lang="en-GB" altLang="en-US" sz="3600" baseline="14000"/>
              <a:t>.</a:t>
            </a:r>
            <a:r>
              <a:rPr lang="en-GB" altLang="en-US" sz="2400" b="1"/>
              <a:t>u</a:t>
            </a:r>
            <a:r>
              <a:rPr lang="en-GB" altLang="en-US" sz="2400"/>
              <a:t>,          and</a:t>
            </a:r>
          </a:p>
          <a:p>
            <a:pPr eaLnBrk="1" hangingPunct="1"/>
            <a:r>
              <a:rPr lang="en-GB" altLang="en-US" sz="2400"/>
              <a:t>		        </a:t>
            </a:r>
            <a:r>
              <a:rPr lang="en-GB" altLang="en-US" sz="2400" b="1"/>
              <a:t>w</a:t>
            </a:r>
            <a:r>
              <a:rPr lang="en-GB" altLang="en-US" sz="2400"/>
              <a:t> </a:t>
            </a:r>
            <a:r>
              <a:rPr lang="en-GB" altLang="en-US" sz="2400">
                <a:latin typeface="Times New Roman" pitchFamily="18" charset="0"/>
                <a:cs typeface="Times New Roman" pitchFamily="18" charset="0"/>
              </a:rPr>
              <a:t>→</a:t>
            </a:r>
            <a:r>
              <a:rPr lang="en-GB" altLang="en-US" sz="2400"/>
              <a:t> </a:t>
            </a:r>
            <a:r>
              <a:rPr lang="en-GB" altLang="en-US" sz="2400" b="1"/>
              <a:t>w</a:t>
            </a:r>
            <a:r>
              <a:rPr lang="en-GB" altLang="en-US" sz="2400"/>
              <a:t> + </a:t>
            </a:r>
            <a:r>
              <a:rPr lang="en-GB" altLang="en-US" sz="2400">
                <a:latin typeface="Symbol" pitchFamily="18" charset="2"/>
              </a:rPr>
              <a:t>md</a:t>
            </a:r>
            <a:r>
              <a:rPr lang="en-GB" altLang="en-US" sz="2400" b="1"/>
              <a:t>u</a:t>
            </a:r>
            <a:r>
              <a:rPr lang="en-GB" altLang="en-US" sz="2400"/>
              <a:t>     with   </a:t>
            </a:r>
            <a:r>
              <a:rPr lang="en-GB" altLang="en-US" sz="2400">
                <a:latin typeface="Symbol" pitchFamily="18" charset="2"/>
              </a:rPr>
              <a:t>d</a:t>
            </a:r>
            <a:r>
              <a:rPr lang="en-GB" altLang="en-US" sz="2400"/>
              <a:t> = r – v</a:t>
            </a:r>
          </a:p>
          <a:p>
            <a:pPr eaLnBrk="1" hangingPunct="1"/>
            <a:r>
              <a:rPr lang="en-GB" altLang="en-US" sz="2400"/>
              <a:t>Where we use stochastic gradient descent for minimizing </a:t>
            </a:r>
            <a:r>
              <a:rPr lang="en-GB" altLang="en-US" sz="2400">
                <a:latin typeface="Symbol" pitchFamily="18" charset="2"/>
              </a:rPr>
              <a:t>d</a:t>
            </a:r>
          </a:p>
        </p:txBody>
      </p:sp>
      <p:sp>
        <p:nvSpPr>
          <p:cNvPr id="15364" name="Text Box 28"/>
          <p:cNvSpPr txBox="1">
            <a:spLocks noChangeArrowheads="1"/>
          </p:cNvSpPr>
          <p:nvPr/>
        </p:nvSpPr>
        <p:spPr bwMode="auto">
          <a:xfrm>
            <a:off x="838200" y="2301875"/>
            <a:ext cx="7788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Do you see the similarity of this rule with the </a:t>
            </a:r>
            <a:r>
              <a:rPr lang="en-GB" altLang="en-US" sz="2400">
                <a:solidFill>
                  <a:schemeClr val="hlink"/>
                </a:solidFill>
                <a:latin typeface="Symbol" pitchFamily="18" charset="2"/>
              </a:rPr>
              <a:t>d</a:t>
            </a:r>
            <a:r>
              <a:rPr lang="en-GB" altLang="en-US" sz="2400">
                <a:solidFill>
                  <a:schemeClr val="hlink"/>
                </a:solidFill>
              </a:rPr>
              <a:t>-rule </a:t>
            </a:r>
            <a:r>
              <a:rPr lang="en-GB" altLang="en-US" sz="2400"/>
              <a:t>discussed earlier !?</a:t>
            </a:r>
          </a:p>
        </p:txBody>
      </p:sp>
      <p:grpSp>
        <p:nvGrpSpPr>
          <p:cNvPr id="203806" name="Group 30"/>
          <p:cNvGrpSpPr>
            <a:grpSpLocks/>
          </p:cNvGrpSpPr>
          <p:nvPr/>
        </p:nvGrpSpPr>
        <p:grpSpPr bwMode="auto">
          <a:xfrm>
            <a:off x="152400" y="3308350"/>
            <a:ext cx="8839200" cy="2892425"/>
            <a:chOff x="96" y="2084"/>
            <a:chExt cx="5568" cy="1822"/>
          </a:xfrm>
        </p:grpSpPr>
        <p:sp>
          <p:nvSpPr>
            <p:cNvPr id="15366" name="Text Box 3"/>
            <p:cNvSpPr txBox="1">
              <a:spLocks noChangeArrowheads="1"/>
            </p:cNvSpPr>
            <p:nvPr/>
          </p:nvSpPr>
          <p:spPr bwMode="auto">
            <a:xfrm>
              <a:off x="96" y="2448"/>
              <a:ext cx="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Blocking:</a:t>
              </a:r>
            </a:p>
          </p:txBody>
        </p:sp>
        <p:sp>
          <p:nvSpPr>
            <p:cNvPr id="15367" name="Text Box 4"/>
            <p:cNvSpPr txBox="1">
              <a:spLocks noChangeArrowheads="1"/>
            </p:cNvSpPr>
            <p:nvPr/>
          </p:nvSpPr>
          <p:spPr bwMode="auto">
            <a:xfrm>
              <a:off x="2380" y="2084"/>
              <a:ext cx="5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Train</a:t>
              </a:r>
            </a:p>
          </p:txBody>
        </p:sp>
        <p:sp>
          <p:nvSpPr>
            <p:cNvPr id="15368" name="Text Box 5"/>
            <p:cNvSpPr txBox="1">
              <a:spLocks noChangeArrowheads="1"/>
            </p:cNvSpPr>
            <p:nvPr/>
          </p:nvSpPr>
          <p:spPr bwMode="auto">
            <a:xfrm>
              <a:off x="3550" y="2084"/>
              <a:ext cx="6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Result</a:t>
              </a:r>
            </a:p>
          </p:txBody>
        </p:sp>
        <p:sp>
          <p:nvSpPr>
            <p:cNvPr id="15369" name="Text Box 6"/>
            <p:cNvSpPr txBox="1">
              <a:spLocks noChangeArrowheads="1"/>
            </p:cNvSpPr>
            <p:nvPr/>
          </p:nvSpPr>
          <p:spPr bwMode="auto">
            <a:xfrm>
              <a:off x="2380" y="2448"/>
              <a:ext cx="8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1</a:t>
              </a:r>
              <a:r>
                <a:rPr lang="en-GB" altLang="en-US" sz="2400"/>
                <a:t>+u</a:t>
              </a:r>
              <a:r>
                <a:rPr lang="en-GB" altLang="en-US" sz="2400" baseline="-25000"/>
                <a:t>2</a:t>
              </a:r>
              <a:r>
                <a:rPr lang="en-GB" altLang="en-US" sz="2400"/>
                <a:t>→r</a:t>
              </a:r>
            </a:p>
          </p:txBody>
        </p:sp>
        <p:sp>
          <p:nvSpPr>
            <p:cNvPr id="15370" name="Text Box 8"/>
            <p:cNvSpPr txBox="1">
              <a:spLocks noChangeArrowheads="1"/>
            </p:cNvSpPr>
            <p:nvPr/>
          </p:nvSpPr>
          <p:spPr bwMode="auto">
            <a:xfrm>
              <a:off x="1180" y="2084"/>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Pre-Train</a:t>
              </a:r>
            </a:p>
          </p:txBody>
        </p:sp>
        <p:sp>
          <p:nvSpPr>
            <p:cNvPr id="15371" name="Text Box 11"/>
            <p:cNvSpPr txBox="1">
              <a:spLocks noChangeArrowheads="1"/>
            </p:cNvSpPr>
            <p:nvPr/>
          </p:nvSpPr>
          <p:spPr bwMode="auto">
            <a:xfrm>
              <a:off x="3584" y="2448"/>
              <a:ext cx="1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1</a:t>
              </a:r>
              <a:r>
                <a:rPr lang="en-GB" altLang="en-US" sz="2400"/>
                <a:t>→v=max, u</a:t>
              </a:r>
              <a:r>
                <a:rPr lang="en-GB" altLang="en-US" sz="2400" baseline="-25000"/>
                <a:t>2</a:t>
              </a:r>
              <a:r>
                <a:rPr lang="en-GB" altLang="en-US" sz="2400">
                  <a:latin typeface="Times New Roman" pitchFamily="18" charset="0"/>
                  <a:cs typeface="Times New Roman" pitchFamily="18" charset="0"/>
                </a:rPr>
                <a:t>→</a:t>
              </a:r>
              <a:r>
                <a:rPr lang="en-GB" altLang="en-US" sz="2400"/>
                <a:t>v=0</a:t>
              </a:r>
            </a:p>
          </p:txBody>
        </p:sp>
        <p:sp>
          <p:nvSpPr>
            <p:cNvPr id="15372" name="Text Box 18"/>
            <p:cNvSpPr txBox="1">
              <a:spLocks noChangeArrowheads="1"/>
            </p:cNvSpPr>
            <p:nvPr/>
          </p:nvSpPr>
          <p:spPr bwMode="auto">
            <a:xfrm>
              <a:off x="1314" y="2448"/>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1</a:t>
              </a:r>
              <a:r>
                <a:rPr lang="en-GB" altLang="en-US" sz="2400"/>
                <a:t>→r</a:t>
              </a:r>
            </a:p>
          </p:txBody>
        </p:sp>
        <p:sp>
          <p:nvSpPr>
            <p:cNvPr id="15373" name="Text Box 29"/>
            <p:cNvSpPr txBox="1">
              <a:spLocks noChangeArrowheads="1"/>
            </p:cNvSpPr>
            <p:nvPr/>
          </p:nvSpPr>
          <p:spPr bwMode="auto">
            <a:xfrm>
              <a:off x="192" y="2928"/>
              <a:ext cx="547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For Blocking: The association formed during pre-training leads to </a:t>
              </a:r>
              <a:r>
                <a:rPr lang="en-GB" altLang="en-US" sz="2400">
                  <a:latin typeface="Symbol" pitchFamily="18" charset="2"/>
                </a:rPr>
                <a:t>d</a:t>
              </a:r>
              <a:r>
                <a:rPr lang="en-GB" altLang="en-US" sz="2400"/>
                <a:t>=0. As </a:t>
              </a:r>
              <a:r>
                <a:rPr lang="en-GB" altLang="en-US" sz="2400">
                  <a:latin typeface="Symbol" pitchFamily="18" charset="2"/>
                </a:rPr>
                <a:t>w</a:t>
              </a:r>
              <a:r>
                <a:rPr lang="en-GB" altLang="en-US" sz="2400" baseline="-25000"/>
                <a:t>2</a:t>
              </a:r>
              <a:r>
                <a:rPr lang="en-GB" altLang="en-US" sz="2400"/>
                <a:t> starts with zero the expected reward v=</a:t>
              </a:r>
              <a:r>
                <a:rPr lang="en-GB" altLang="en-US" sz="2400">
                  <a:latin typeface="Symbol" pitchFamily="18" charset="2"/>
                </a:rPr>
                <a:t>w</a:t>
              </a:r>
              <a:r>
                <a:rPr lang="en-GB" altLang="en-US" sz="2400" baseline="-25000"/>
                <a:t>1</a:t>
              </a:r>
              <a:r>
                <a:rPr lang="en-GB" altLang="en-US" sz="2400"/>
                <a:t>u</a:t>
              </a:r>
              <a:r>
                <a:rPr lang="en-GB" altLang="en-US" sz="2400" baseline="-25000"/>
                <a:t>1</a:t>
              </a:r>
              <a:r>
                <a:rPr lang="en-GB" altLang="en-US" sz="2400"/>
                <a:t>+</a:t>
              </a:r>
              <a:r>
                <a:rPr lang="en-GB" altLang="en-US" sz="2400">
                  <a:latin typeface="Symbol" pitchFamily="18" charset="2"/>
                </a:rPr>
                <a:t>w</a:t>
              </a:r>
              <a:r>
                <a:rPr lang="en-GB" altLang="en-US" sz="2400" baseline="-25000"/>
                <a:t>2</a:t>
              </a:r>
              <a:r>
                <a:rPr lang="en-GB" altLang="en-US" sz="2400"/>
                <a:t>u</a:t>
              </a:r>
              <a:r>
                <a:rPr lang="en-GB" altLang="en-US" sz="2400" baseline="-25000"/>
                <a:t>2</a:t>
              </a:r>
              <a:r>
                <a:rPr lang="en-GB" altLang="en-US" sz="2400"/>
                <a:t> remains at r. This keeps </a:t>
              </a:r>
              <a:r>
                <a:rPr lang="en-GB" altLang="en-US" sz="2400">
                  <a:latin typeface="Symbol" pitchFamily="18" charset="2"/>
                </a:rPr>
                <a:t>d</a:t>
              </a:r>
              <a:r>
                <a:rPr lang="en-GB" altLang="en-US" sz="2400"/>
                <a:t>=0 and the new association with u</a:t>
              </a:r>
              <a:r>
                <a:rPr lang="en-GB" altLang="en-US" sz="2400" baseline="-25000"/>
                <a:t>2</a:t>
              </a:r>
              <a:r>
                <a:rPr lang="en-GB" altLang="en-US" sz="2400"/>
                <a:t> cannot be learned.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806"/>
                                        </p:tgtEl>
                                        <p:attrNameLst>
                                          <p:attrName>style.visibility</p:attrName>
                                        </p:attrNameLst>
                                      </p:cBhvr>
                                      <p:to>
                                        <p:strVal val="visible"/>
                                      </p:to>
                                    </p:set>
                                    <p:anim calcmode="lin" valueType="num">
                                      <p:cBhvr additive="base">
                                        <p:cTn id="7" dur="500" fill="hold"/>
                                        <p:tgtEl>
                                          <p:spTgt spid="203806"/>
                                        </p:tgtEl>
                                        <p:attrNameLst>
                                          <p:attrName>ppt_x</p:attrName>
                                        </p:attrNameLst>
                                      </p:cBhvr>
                                      <p:tavLst>
                                        <p:tav tm="0">
                                          <p:val>
                                            <p:strVal val="#ppt_x"/>
                                          </p:val>
                                        </p:tav>
                                        <p:tav tm="100000">
                                          <p:val>
                                            <p:strVal val="#ppt_x"/>
                                          </p:val>
                                        </p:tav>
                                      </p:tavLst>
                                    </p:anim>
                                    <p:anim calcmode="lin" valueType="num">
                                      <p:cBhvr additive="base">
                                        <p:cTn id="8" dur="500" fill="hold"/>
                                        <p:tgtEl>
                                          <p:spTgt spid="203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762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n-US" sz="2800"/>
              <a:t>Rescorla-Wagner Rule, Vector Form for Multiple Stimuli</a:t>
            </a:r>
          </a:p>
        </p:txBody>
      </p:sp>
      <p:sp>
        <p:nvSpPr>
          <p:cNvPr id="16387" name="Text Box 3"/>
          <p:cNvSpPr txBox="1">
            <a:spLocks noChangeArrowheads="1"/>
          </p:cNvSpPr>
          <p:nvPr/>
        </p:nvSpPr>
        <p:spPr bwMode="auto">
          <a:xfrm>
            <a:off x="152400" y="1466850"/>
            <a:ext cx="158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Inhibitory:</a:t>
            </a:r>
          </a:p>
        </p:txBody>
      </p:sp>
      <p:sp>
        <p:nvSpPr>
          <p:cNvPr id="16388" name="Text Box 4"/>
          <p:cNvSpPr txBox="1">
            <a:spLocks noChangeArrowheads="1"/>
          </p:cNvSpPr>
          <p:nvPr/>
        </p:nvSpPr>
        <p:spPr bwMode="auto">
          <a:xfrm>
            <a:off x="3778250" y="914400"/>
            <a:ext cx="87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Train</a:t>
            </a:r>
          </a:p>
        </p:txBody>
      </p:sp>
      <p:sp>
        <p:nvSpPr>
          <p:cNvPr id="16389" name="Text Box 5"/>
          <p:cNvSpPr txBox="1">
            <a:spLocks noChangeArrowheads="1"/>
          </p:cNvSpPr>
          <p:nvPr/>
        </p:nvSpPr>
        <p:spPr bwMode="auto">
          <a:xfrm>
            <a:off x="5635625" y="914400"/>
            <a:ext cx="1011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Result</a:t>
            </a:r>
          </a:p>
        </p:txBody>
      </p:sp>
      <p:sp>
        <p:nvSpPr>
          <p:cNvPr id="16390" name="Text Box 7"/>
          <p:cNvSpPr txBox="1">
            <a:spLocks noChangeArrowheads="1"/>
          </p:cNvSpPr>
          <p:nvPr/>
        </p:nvSpPr>
        <p:spPr bwMode="auto">
          <a:xfrm>
            <a:off x="1873250" y="914400"/>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Pre-Train</a:t>
            </a:r>
          </a:p>
        </p:txBody>
      </p:sp>
      <p:sp>
        <p:nvSpPr>
          <p:cNvPr id="16391" name="Text Box 11"/>
          <p:cNvSpPr txBox="1">
            <a:spLocks noChangeArrowheads="1"/>
          </p:cNvSpPr>
          <p:nvPr/>
        </p:nvSpPr>
        <p:spPr bwMode="auto">
          <a:xfrm>
            <a:off x="3152775" y="1524000"/>
            <a:ext cx="243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r" eaLnBrk="1" hangingPunct="1"/>
            <a:r>
              <a:rPr lang="en-GB" altLang="en-US" sz="2400"/>
              <a:t>u</a:t>
            </a:r>
            <a:r>
              <a:rPr lang="en-GB" altLang="en-US" sz="2400" baseline="-25000"/>
              <a:t>1</a:t>
            </a:r>
            <a:r>
              <a:rPr lang="en-GB" altLang="en-US" sz="2400"/>
              <a:t>+u</a:t>
            </a:r>
            <a:r>
              <a:rPr lang="en-GB" altLang="en-US" sz="2400" baseline="-25000"/>
              <a:t>2</a:t>
            </a:r>
            <a:r>
              <a:rPr lang="en-GB" altLang="en-US" sz="2400"/>
              <a:t>→●, u</a:t>
            </a:r>
            <a:r>
              <a:rPr lang="en-GB" altLang="en-US" sz="2400" baseline="-25000"/>
              <a:t>1</a:t>
            </a:r>
            <a:r>
              <a:rPr lang="en-GB" altLang="en-US" sz="2400"/>
              <a:t>→r </a:t>
            </a:r>
          </a:p>
        </p:txBody>
      </p:sp>
      <p:sp>
        <p:nvSpPr>
          <p:cNvPr id="16392" name="Text Box 12"/>
          <p:cNvSpPr txBox="1">
            <a:spLocks noChangeArrowheads="1"/>
          </p:cNvSpPr>
          <p:nvPr/>
        </p:nvSpPr>
        <p:spPr bwMode="auto">
          <a:xfrm>
            <a:off x="5689600" y="1524000"/>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1</a:t>
            </a:r>
            <a:r>
              <a:rPr lang="en-GB" altLang="en-US" sz="2400"/>
              <a:t>→v=max, u</a:t>
            </a:r>
            <a:r>
              <a:rPr lang="en-GB" altLang="en-US" sz="2400" baseline="-25000"/>
              <a:t>2</a:t>
            </a:r>
            <a:r>
              <a:rPr lang="en-GB" altLang="en-US" sz="2400">
                <a:latin typeface="Times New Roman" pitchFamily="18" charset="0"/>
                <a:cs typeface="Times New Roman" pitchFamily="18" charset="0"/>
              </a:rPr>
              <a:t>→</a:t>
            </a:r>
            <a:r>
              <a:rPr lang="en-GB" altLang="en-US" sz="2400"/>
              <a:t>v&lt;0</a:t>
            </a:r>
          </a:p>
        </p:txBody>
      </p:sp>
      <p:sp>
        <p:nvSpPr>
          <p:cNvPr id="16393" name="Text Box 20"/>
          <p:cNvSpPr txBox="1">
            <a:spLocks noChangeArrowheads="1"/>
          </p:cNvSpPr>
          <p:nvPr/>
        </p:nvSpPr>
        <p:spPr bwMode="auto">
          <a:xfrm>
            <a:off x="228600" y="2286000"/>
            <a:ext cx="87630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Inhibitory Conditioning: Presentation of one stimulus together with the reward and alternating presenting a pair of stimuli where the reward is missing. In this case the second stimulus actually predicts the ABSENCE of the reward (negative v).</a:t>
            </a:r>
          </a:p>
          <a:p>
            <a:pPr eaLnBrk="1" hangingPunct="1">
              <a:spcBef>
                <a:spcPct val="50000"/>
              </a:spcBef>
            </a:pPr>
            <a:r>
              <a:rPr lang="en-GB" altLang="en-US" sz="2400"/>
              <a:t>Trials in which the first stimulus is presented together with the reward lead to </a:t>
            </a:r>
            <a:r>
              <a:rPr lang="en-GB" altLang="en-US" sz="2400">
                <a:latin typeface="Symbol" pitchFamily="18" charset="2"/>
              </a:rPr>
              <a:t>w</a:t>
            </a:r>
            <a:r>
              <a:rPr lang="en-GB" altLang="en-US" sz="2400" baseline="-25000"/>
              <a:t>1</a:t>
            </a:r>
            <a:r>
              <a:rPr lang="en-GB" altLang="en-US" sz="2400"/>
              <a:t>&gt;0.</a:t>
            </a:r>
          </a:p>
          <a:p>
            <a:pPr eaLnBrk="1" hangingPunct="1">
              <a:spcBef>
                <a:spcPct val="50000"/>
              </a:spcBef>
            </a:pPr>
            <a:r>
              <a:rPr lang="en-GB" altLang="en-US" sz="2400"/>
              <a:t>In trials where both stimuli are present the net prediction will be v=</a:t>
            </a:r>
            <a:r>
              <a:rPr lang="en-GB" altLang="en-US" sz="2400">
                <a:latin typeface="Symbol" pitchFamily="18" charset="2"/>
              </a:rPr>
              <a:t>w</a:t>
            </a:r>
            <a:r>
              <a:rPr lang="en-GB" altLang="en-US" sz="2400" baseline="-25000"/>
              <a:t>1</a:t>
            </a:r>
            <a:r>
              <a:rPr lang="en-GB" altLang="en-US" sz="2400"/>
              <a:t>u</a:t>
            </a:r>
            <a:r>
              <a:rPr lang="en-GB" altLang="en-US" sz="2400" baseline="-25000"/>
              <a:t>1</a:t>
            </a:r>
            <a:r>
              <a:rPr lang="en-GB" altLang="en-US" sz="2400"/>
              <a:t>+</a:t>
            </a:r>
            <a:r>
              <a:rPr lang="en-GB" altLang="en-US" sz="2400">
                <a:latin typeface="Symbol" pitchFamily="18" charset="2"/>
              </a:rPr>
              <a:t>w</a:t>
            </a:r>
            <a:r>
              <a:rPr lang="en-GB" altLang="en-US" sz="2400" baseline="-25000"/>
              <a:t>2</a:t>
            </a:r>
            <a:r>
              <a:rPr lang="en-GB" altLang="en-US" sz="2400"/>
              <a:t>u</a:t>
            </a:r>
            <a:r>
              <a:rPr lang="en-GB" altLang="en-US" sz="2400" baseline="-25000"/>
              <a:t>2</a:t>
            </a:r>
            <a:r>
              <a:rPr lang="en-GB" altLang="en-US" sz="2400"/>
              <a:t> = 0.</a:t>
            </a:r>
          </a:p>
          <a:p>
            <a:pPr eaLnBrk="1" hangingPunct="1">
              <a:spcBef>
                <a:spcPct val="50000"/>
              </a:spcBef>
            </a:pPr>
            <a:r>
              <a:rPr lang="en-GB" altLang="en-US" sz="2400"/>
              <a:t>As u</a:t>
            </a:r>
            <a:r>
              <a:rPr lang="en-GB" altLang="en-US" sz="2400" baseline="-25000"/>
              <a:t>1,2</a:t>
            </a:r>
            <a:r>
              <a:rPr lang="en-GB" altLang="en-US" sz="2400"/>
              <a:t>=1 (or zero) and </a:t>
            </a:r>
            <a:r>
              <a:rPr lang="en-GB" altLang="en-US" sz="2400">
                <a:latin typeface="Symbol" pitchFamily="18" charset="2"/>
              </a:rPr>
              <a:t>w</a:t>
            </a:r>
            <a:r>
              <a:rPr lang="en-GB" altLang="en-US" sz="2400" baseline="-25000"/>
              <a:t>1</a:t>
            </a:r>
            <a:r>
              <a:rPr lang="en-GB" altLang="en-US" sz="2400"/>
              <a:t>&gt;0, we get </a:t>
            </a:r>
            <a:r>
              <a:rPr lang="en-GB" altLang="en-US" sz="2400">
                <a:latin typeface="Symbol" pitchFamily="18" charset="2"/>
              </a:rPr>
              <a:t>w</a:t>
            </a:r>
            <a:r>
              <a:rPr lang="en-GB" altLang="en-US" sz="2400" baseline="-25000"/>
              <a:t>2</a:t>
            </a:r>
            <a:r>
              <a:rPr lang="en-GB" altLang="en-US" sz="2400"/>
              <a:t>&lt;0 and, consequentially, v(u</a:t>
            </a:r>
            <a:r>
              <a:rPr lang="en-GB" altLang="en-US" sz="2400" baseline="-25000"/>
              <a:t>2</a:t>
            </a:r>
            <a:r>
              <a:rPr lang="en-GB" altLang="en-US" sz="2400"/>
              <a:t>)&lt;0.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2400" y="762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n-US" sz="2800"/>
              <a:t>Rescorla-Wagner Rule, Vector Form for Multiple Stimuli</a:t>
            </a:r>
          </a:p>
        </p:txBody>
      </p:sp>
      <p:sp>
        <p:nvSpPr>
          <p:cNvPr id="17411" name="Text Box 3"/>
          <p:cNvSpPr txBox="1">
            <a:spLocks noChangeArrowheads="1"/>
          </p:cNvSpPr>
          <p:nvPr/>
        </p:nvSpPr>
        <p:spPr bwMode="auto">
          <a:xfrm>
            <a:off x="152400" y="1466850"/>
            <a:ext cx="195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Overshadow:</a:t>
            </a:r>
          </a:p>
        </p:txBody>
      </p:sp>
      <p:sp>
        <p:nvSpPr>
          <p:cNvPr id="17412" name="Text Box 4"/>
          <p:cNvSpPr txBox="1">
            <a:spLocks noChangeArrowheads="1"/>
          </p:cNvSpPr>
          <p:nvPr/>
        </p:nvSpPr>
        <p:spPr bwMode="auto">
          <a:xfrm>
            <a:off x="3778250" y="914400"/>
            <a:ext cx="87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Train</a:t>
            </a:r>
          </a:p>
        </p:txBody>
      </p:sp>
      <p:sp>
        <p:nvSpPr>
          <p:cNvPr id="17413" name="Text Box 5"/>
          <p:cNvSpPr txBox="1">
            <a:spLocks noChangeArrowheads="1"/>
          </p:cNvSpPr>
          <p:nvPr/>
        </p:nvSpPr>
        <p:spPr bwMode="auto">
          <a:xfrm>
            <a:off x="5635625" y="914400"/>
            <a:ext cx="1011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Result</a:t>
            </a:r>
          </a:p>
        </p:txBody>
      </p:sp>
      <p:sp>
        <p:nvSpPr>
          <p:cNvPr id="17414" name="Text Box 7"/>
          <p:cNvSpPr txBox="1">
            <a:spLocks noChangeArrowheads="1"/>
          </p:cNvSpPr>
          <p:nvPr/>
        </p:nvSpPr>
        <p:spPr bwMode="auto">
          <a:xfrm>
            <a:off x="1873250" y="914400"/>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Pre-Train</a:t>
            </a:r>
          </a:p>
        </p:txBody>
      </p:sp>
      <p:sp>
        <p:nvSpPr>
          <p:cNvPr id="17415" name="Text Box 18"/>
          <p:cNvSpPr txBox="1">
            <a:spLocks noChangeArrowheads="1"/>
          </p:cNvSpPr>
          <p:nvPr/>
        </p:nvSpPr>
        <p:spPr bwMode="auto">
          <a:xfrm>
            <a:off x="3656013" y="1524000"/>
            <a:ext cx="1477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r" eaLnBrk="1" hangingPunct="1"/>
            <a:r>
              <a:rPr lang="en-GB" altLang="en-US" sz="2400"/>
              <a:t>u</a:t>
            </a:r>
            <a:r>
              <a:rPr lang="en-GB" altLang="en-US" sz="2400" baseline="-25000"/>
              <a:t>1</a:t>
            </a:r>
            <a:r>
              <a:rPr lang="en-GB" altLang="en-US" sz="2400"/>
              <a:t>+u</a:t>
            </a:r>
            <a:r>
              <a:rPr lang="en-GB" altLang="en-US" sz="2400" baseline="-25000"/>
              <a:t>2</a:t>
            </a:r>
            <a:r>
              <a:rPr lang="en-GB" altLang="en-US" sz="2400"/>
              <a:t>→r </a:t>
            </a:r>
          </a:p>
        </p:txBody>
      </p:sp>
      <p:sp>
        <p:nvSpPr>
          <p:cNvPr id="17416" name="Text Box 19"/>
          <p:cNvSpPr txBox="1">
            <a:spLocks noChangeArrowheads="1"/>
          </p:cNvSpPr>
          <p:nvPr/>
        </p:nvSpPr>
        <p:spPr bwMode="auto">
          <a:xfrm>
            <a:off x="5689600" y="1524000"/>
            <a:ext cx="342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1</a:t>
            </a:r>
            <a:r>
              <a:rPr lang="en-GB" altLang="en-US" sz="2400"/>
              <a:t>→v&lt;max, u</a:t>
            </a:r>
            <a:r>
              <a:rPr lang="en-GB" altLang="en-US" sz="2400" baseline="-25000"/>
              <a:t>2</a:t>
            </a:r>
            <a:r>
              <a:rPr lang="en-GB" altLang="en-US" sz="2400"/>
              <a:t>→v&lt;max</a:t>
            </a:r>
          </a:p>
        </p:txBody>
      </p:sp>
      <p:sp>
        <p:nvSpPr>
          <p:cNvPr id="17417" name="Text Box 20"/>
          <p:cNvSpPr txBox="1">
            <a:spLocks noChangeArrowheads="1"/>
          </p:cNvSpPr>
          <p:nvPr/>
        </p:nvSpPr>
        <p:spPr bwMode="auto">
          <a:xfrm>
            <a:off x="228600" y="2670175"/>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Overshadowing: Presenting always two stimuli together with the reward will lead to a “sharing” of the reward prediction between them. We get v= </a:t>
            </a:r>
            <a:r>
              <a:rPr lang="en-GB" altLang="en-US" sz="2400">
                <a:latin typeface="Symbol" pitchFamily="18" charset="2"/>
              </a:rPr>
              <a:t>w</a:t>
            </a:r>
            <a:r>
              <a:rPr lang="en-GB" altLang="en-US" sz="2400" baseline="-25000"/>
              <a:t>1</a:t>
            </a:r>
            <a:r>
              <a:rPr lang="en-GB" altLang="en-US" sz="2400"/>
              <a:t>u</a:t>
            </a:r>
            <a:r>
              <a:rPr lang="en-GB" altLang="en-US" sz="2400" baseline="-25000"/>
              <a:t>1</a:t>
            </a:r>
            <a:r>
              <a:rPr lang="en-GB" altLang="en-US" sz="2400"/>
              <a:t>+</a:t>
            </a:r>
            <a:r>
              <a:rPr lang="en-GB" altLang="en-US" sz="2400">
                <a:latin typeface="Symbol" pitchFamily="18" charset="2"/>
              </a:rPr>
              <a:t>w</a:t>
            </a:r>
            <a:r>
              <a:rPr lang="en-GB" altLang="en-US" sz="2400" baseline="-25000"/>
              <a:t>2</a:t>
            </a:r>
            <a:r>
              <a:rPr lang="en-GB" altLang="en-US" sz="2400"/>
              <a:t>u</a:t>
            </a:r>
            <a:r>
              <a:rPr lang="en-GB" altLang="en-US" sz="2400" baseline="-25000"/>
              <a:t>2</a:t>
            </a:r>
            <a:r>
              <a:rPr lang="en-GB" altLang="en-US" sz="2400"/>
              <a:t> = r. Using different learning rates </a:t>
            </a:r>
            <a:r>
              <a:rPr lang="en-GB" altLang="en-US" sz="2400">
                <a:latin typeface="Symbol" pitchFamily="18" charset="2"/>
              </a:rPr>
              <a:t>m</a:t>
            </a:r>
            <a:r>
              <a:rPr lang="en-GB" altLang="en-US" sz="2400"/>
              <a:t> will lead to differently strong growth of </a:t>
            </a:r>
            <a:r>
              <a:rPr lang="en-GB" altLang="en-US" sz="2400">
                <a:latin typeface="Symbol" pitchFamily="18" charset="2"/>
              </a:rPr>
              <a:t>w</a:t>
            </a:r>
            <a:r>
              <a:rPr lang="en-GB" altLang="en-US" sz="2400" baseline="-25000"/>
              <a:t>1,2</a:t>
            </a:r>
            <a:r>
              <a:rPr lang="en-GB" altLang="en-US" sz="2400"/>
              <a:t> and represents the often observed different saliency of the two stimuli.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762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n-US" sz="2800"/>
              <a:t>Rescorla-Wagner Rule, Vector Form for Multiple Stimuli</a:t>
            </a:r>
          </a:p>
        </p:txBody>
      </p:sp>
      <p:sp>
        <p:nvSpPr>
          <p:cNvPr id="18435" name="Text Box 3"/>
          <p:cNvSpPr txBox="1">
            <a:spLocks noChangeArrowheads="1"/>
          </p:cNvSpPr>
          <p:nvPr/>
        </p:nvSpPr>
        <p:spPr bwMode="auto">
          <a:xfrm>
            <a:off x="152400" y="1524000"/>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Secondary:</a:t>
            </a:r>
          </a:p>
        </p:txBody>
      </p:sp>
      <p:sp>
        <p:nvSpPr>
          <p:cNvPr id="18436" name="Text Box 4"/>
          <p:cNvSpPr txBox="1">
            <a:spLocks noChangeArrowheads="1"/>
          </p:cNvSpPr>
          <p:nvPr/>
        </p:nvSpPr>
        <p:spPr bwMode="auto">
          <a:xfrm>
            <a:off x="3778250" y="914400"/>
            <a:ext cx="87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Train</a:t>
            </a:r>
          </a:p>
        </p:txBody>
      </p:sp>
      <p:sp>
        <p:nvSpPr>
          <p:cNvPr id="18437" name="Text Box 5"/>
          <p:cNvSpPr txBox="1">
            <a:spLocks noChangeArrowheads="1"/>
          </p:cNvSpPr>
          <p:nvPr/>
        </p:nvSpPr>
        <p:spPr bwMode="auto">
          <a:xfrm>
            <a:off x="5635625" y="914400"/>
            <a:ext cx="1011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Result</a:t>
            </a:r>
          </a:p>
        </p:txBody>
      </p:sp>
      <p:sp>
        <p:nvSpPr>
          <p:cNvPr id="18438" name="Text Box 7"/>
          <p:cNvSpPr txBox="1">
            <a:spLocks noChangeArrowheads="1"/>
          </p:cNvSpPr>
          <p:nvPr/>
        </p:nvSpPr>
        <p:spPr bwMode="auto">
          <a:xfrm>
            <a:off x="1873250" y="914400"/>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Pre-Train</a:t>
            </a:r>
          </a:p>
        </p:txBody>
      </p:sp>
      <p:sp>
        <p:nvSpPr>
          <p:cNvPr id="18439" name="Text Box 15"/>
          <p:cNvSpPr txBox="1">
            <a:spLocks noChangeArrowheads="1"/>
          </p:cNvSpPr>
          <p:nvPr/>
        </p:nvSpPr>
        <p:spPr bwMode="auto">
          <a:xfrm>
            <a:off x="2085975" y="1524000"/>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1</a:t>
            </a:r>
            <a:r>
              <a:rPr lang="en-GB" altLang="en-US" sz="2400"/>
              <a:t>→r</a:t>
            </a:r>
          </a:p>
        </p:txBody>
      </p:sp>
      <p:sp>
        <p:nvSpPr>
          <p:cNvPr id="18440" name="Text Box 16"/>
          <p:cNvSpPr txBox="1">
            <a:spLocks noChangeArrowheads="1"/>
          </p:cNvSpPr>
          <p:nvPr/>
        </p:nvSpPr>
        <p:spPr bwMode="auto">
          <a:xfrm>
            <a:off x="3914775" y="1524000"/>
            <a:ext cx="105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2</a:t>
            </a:r>
            <a:r>
              <a:rPr lang="en-GB" altLang="en-US" sz="2400"/>
              <a:t>→u</a:t>
            </a:r>
            <a:r>
              <a:rPr lang="en-GB" altLang="en-US" sz="2400" baseline="-25000"/>
              <a:t>1</a:t>
            </a:r>
          </a:p>
        </p:txBody>
      </p:sp>
      <p:sp>
        <p:nvSpPr>
          <p:cNvPr id="18441" name="Text Box 17"/>
          <p:cNvSpPr txBox="1">
            <a:spLocks noChangeArrowheads="1"/>
          </p:cNvSpPr>
          <p:nvPr/>
        </p:nvSpPr>
        <p:spPr bwMode="auto">
          <a:xfrm>
            <a:off x="5689600" y="1524000"/>
            <a:ext cx="171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a:t>
            </a:r>
            <a:r>
              <a:rPr lang="en-GB" altLang="en-US" sz="2400" baseline="-25000"/>
              <a:t>2</a:t>
            </a:r>
            <a:r>
              <a:rPr lang="en-GB" altLang="en-US" sz="2400">
                <a:latin typeface="Times New Roman" pitchFamily="18" charset="0"/>
                <a:cs typeface="Times New Roman" pitchFamily="18" charset="0"/>
              </a:rPr>
              <a:t>→</a:t>
            </a:r>
            <a:r>
              <a:rPr lang="en-GB" altLang="en-US" sz="2400"/>
              <a:t>v=max</a:t>
            </a:r>
          </a:p>
        </p:txBody>
      </p:sp>
      <p:sp>
        <p:nvSpPr>
          <p:cNvPr id="209940" name="Text Box 20"/>
          <p:cNvSpPr txBox="1">
            <a:spLocks noChangeArrowheads="1"/>
          </p:cNvSpPr>
          <p:nvPr/>
        </p:nvSpPr>
        <p:spPr bwMode="auto">
          <a:xfrm>
            <a:off x="381000" y="2590800"/>
            <a:ext cx="8229600" cy="36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Secondary Conditioning reflect the “replacement” of one stimulus by a new one for the prediction of a reward.</a:t>
            </a:r>
          </a:p>
          <a:p>
            <a:pPr eaLnBrk="1" hangingPunct="1">
              <a:spcBef>
                <a:spcPct val="50000"/>
              </a:spcBef>
            </a:pPr>
            <a:endParaRPr lang="en-GB" altLang="en-US" sz="2400"/>
          </a:p>
          <a:p>
            <a:pPr eaLnBrk="1" hangingPunct="1">
              <a:spcBef>
                <a:spcPct val="50000"/>
              </a:spcBef>
            </a:pPr>
            <a:r>
              <a:rPr lang="en-GB" altLang="en-US" sz="2400"/>
              <a:t>As we have seen the Rescorla-Wagner Rule is very simple but still able to represent many of the basic findings of diverse conditioning experiments.</a:t>
            </a:r>
          </a:p>
          <a:p>
            <a:pPr eaLnBrk="1" hangingPunct="1">
              <a:spcBef>
                <a:spcPct val="50000"/>
              </a:spcBef>
            </a:pPr>
            <a:r>
              <a:rPr lang="en-GB" altLang="en-US" sz="2400"/>
              <a:t>Secondary conditioning, however, </a:t>
            </a:r>
            <a:r>
              <a:rPr lang="en-GB" altLang="en-US" sz="2400">
                <a:solidFill>
                  <a:schemeClr val="hlink"/>
                </a:solidFill>
              </a:rPr>
              <a:t>CANNOT</a:t>
            </a:r>
            <a:r>
              <a:rPr lang="en-GB" altLang="en-US" sz="2400"/>
              <a:t> be captured.</a:t>
            </a:r>
          </a:p>
          <a:p>
            <a:pPr eaLnBrk="1" hangingPunct="1">
              <a:spcBef>
                <a:spcPct val="50000"/>
              </a:spcBef>
            </a:pPr>
            <a:r>
              <a:rPr lang="en-GB" altLang="en-US" sz="2000"/>
              <a:t>(sidenote: The ISO/ICO rule can do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940">
                                            <p:txEl>
                                              <p:pRg st="2" end="2"/>
                                            </p:txEl>
                                          </p:spTgt>
                                        </p:tgtEl>
                                        <p:attrNameLst>
                                          <p:attrName>style.visibility</p:attrName>
                                        </p:attrNameLst>
                                      </p:cBhvr>
                                      <p:to>
                                        <p:strVal val="visible"/>
                                      </p:to>
                                    </p:set>
                                    <p:anim calcmode="lin" valueType="num">
                                      <p:cBhvr additive="base">
                                        <p:cTn id="7" dur="500" fill="hold"/>
                                        <p:tgtEl>
                                          <p:spTgt spid="20994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994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9940">
                                            <p:txEl>
                                              <p:pRg st="3" end="3"/>
                                            </p:txEl>
                                          </p:spTgt>
                                        </p:tgtEl>
                                        <p:attrNameLst>
                                          <p:attrName>style.visibility</p:attrName>
                                        </p:attrNameLst>
                                      </p:cBhvr>
                                      <p:to>
                                        <p:strVal val="visible"/>
                                      </p:to>
                                    </p:set>
                                    <p:anim calcmode="lin" valueType="num">
                                      <p:cBhvr additive="base">
                                        <p:cTn id="11" dur="500" fill="hold"/>
                                        <p:tgtEl>
                                          <p:spTgt spid="20994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994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9940">
                                            <p:txEl>
                                              <p:pRg st="4" end="4"/>
                                            </p:txEl>
                                          </p:spTgt>
                                        </p:tgtEl>
                                        <p:attrNameLst>
                                          <p:attrName>style.visibility</p:attrName>
                                        </p:attrNameLst>
                                      </p:cBhvr>
                                      <p:to>
                                        <p:strVal val="visible"/>
                                      </p:to>
                                    </p:set>
                                    <p:anim calcmode="lin" valueType="num">
                                      <p:cBhvr additive="base">
                                        <p:cTn id="15" dur="500" fill="hold"/>
                                        <p:tgtEl>
                                          <p:spTgt spid="20994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1752600" y="228600"/>
            <a:ext cx="617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b="1"/>
              <a:t>Predicting </a:t>
            </a:r>
            <a:r>
              <a:rPr lang="en-GB" altLang="en-US" sz="3200" i="1"/>
              <a:t>Future</a:t>
            </a:r>
            <a:r>
              <a:rPr lang="en-GB" altLang="en-US" sz="3200" b="1"/>
              <a:t> Reward</a:t>
            </a:r>
          </a:p>
        </p:txBody>
      </p:sp>
      <p:sp>
        <p:nvSpPr>
          <p:cNvPr id="211973" name="Text Box 5"/>
          <p:cNvSpPr txBox="1">
            <a:spLocks noChangeArrowheads="1"/>
          </p:cNvSpPr>
          <p:nvPr/>
        </p:nvSpPr>
        <p:spPr bwMode="auto">
          <a:xfrm>
            <a:off x="304800" y="2971800"/>
            <a:ext cx="8839200"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Animals can predict to some degree such sequences and form the correct associations. For this we need algorithms that keep track of time.</a:t>
            </a:r>
          </a:p>
          <a:p>
            <a:pPr eaLnBrk="1" hangingPunct="1">
              <a:spcBef>
                <a:spcPct val="50000"/>
              </a:spcBef>
            </a:pPr>
            <a:r>
              <a:rPr lang="en-GB" altLang="en-US" sz="2400"/>
              <a:t>Here we do this by ways of </a:t>
            </a:r>
            <a:r>
              <a:rPr lang="en-GB" altLang="en-US" sz="2400">
                <a:solidFill>
                  <a:schemeClr val="hlink"/>
                </a:solidFill>
              </a:rPr>
              <a:t>states</a:t>
            </a:r>
            <a:r>
              <a:rPr lang="en-GB" altLang="en-US" sz="2400"/>
              <a:t> that are subsequently visited and evaluated.</a:t>
            </a:r>
          </a:p>
          <a:p>
            <a:pPr eaLnBrk="1" hangingPunct="1">
              <a:spcBef>
                <a:spcPct val="50000"/>
              </a:spcBef>
            </a:pPr>
            <a:endParaRPr lang="en-GB" altLang="en-US" sz="2000"/>
          </a:p>
          <a:p>
            <a:pPr eaLnBrk="1" hangingPunct="1">
              <a:spcBef>
                <a:spcPct val="50000"/>
              </a:spcBef>
            </a:pPr>
            <a:r>
              <a:rPr lang="en-GB" altLang="en-US" sz="2000"/>
              <a:t>Sidenote: ISO/ICO treat time in a fully continuous way, typical RL formalisms (which will come now) treat time in discrete steps.</a:t>
            </a:r>
            <a:r>
              <a:rPr lang="en-GB" altLang="en-US" sz="2400"/>
              <a:t> </a:t>
            </a:r>
          </a:p>
        </p:txBody>
      </p:sp>
      <p:sp>
        <p:nvSpPr>
          <p:cNvPr id="19460" name="Text Box 6"/>
          <p:cNvSpPr txBox="1">
            <a:spLocks noChangeArrowheads="1"/>
          </p:cNvSpPr>
          <p:nvPr/>
        </p:nvSpPr>
        <p:spPr bwMode="auto">
          <a:xfrm>
            <a:off x="304800" y="9906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The Rescorla-Wagner Rule cannot deal with the </a:t>
            </a:r>
            <a:r>
              <a:rPr lang="en-GB" altLang="en-US" sz="2400">
                <a:solidFill>
                  <a:schemeClr val="hlink"/>
                </a:solidFill>
              </a:rPr>
              <a:t>sequentiallity </a:t>
            </a:r>
            <a:r>
              <a:rPr lang="en-GB" altLang="en-US" sz="2400"/>
              <a:t>of stimuli (required to deal with Secondary Conditioning). As a consequence it treats this case similar to Inhibitory Conditioning lead to negative </a:t>
            </a:r>
            <a:r>
              <a:rPr lang="en-GB" altLang="en-US" sz="2400">
                <a:latin typeface="Symbol" pitchFamily="18" charset="2"/>
              </a:rPr>
              <a:t>w</a:t>
            </a:r>
            <a:r>
              <a:rPr lang="en-GB" altLang="en-US" sz="2400" baseline="-25000"/>
              <a:t>2</a:t>
            </a:r>
            <a:r>
              <a:rPr lang="en-GB"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209800" y="30480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Prediction and Control</a:t>
            </a:r>
          </a:p>
        </p:txBody>
      </p:sp>
      <p:sp>
        <p:nvSpPr>
          <p:cNvPr id="20483" name="Text Box 5"/>
          <p:cNvSpPr txBox="1">
            <a:spLocks noChangeArrowheads="1"/>
          </p:cNvSpPr>
          <p:nvPr/>
        </p:nvSpPr>
        <p:spPr bwMode="auto">
          <a:xfrm>
            <a:off x="381000" y="1295400"/>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The goal of RL is two-fold:</a:t>
            </a:r>
          </a:p>
          <a:p>
            <a:pPr eaLnBrk="1" hangingPunct="1">
              <a:spcBef>
                <a:spcPct val="50000"/>
              </a:spcBef>
              <a:buFontTx/>
              <a:buAutoNum type="arabicParenR"/>
            </a:pPr>
            <a:r>
              <a:rPr lang="en-GB" altLang="en-US" sz="2400"/>
              <a:t>To predict the </a:t>
            </a:r>
            <a:r>
              <a:rPr lang="en-GB" altLang="en-US" sz="2400">
                <a:solidFill>
                  <a:schemeClr val="hlink"/>
                </a:solidFill>
              </a:rPr>
              <a:t>value of states</a:t>
            </a:r>
            <a:r>
              <a:rPr lang="en-GB" altLang="en-US" sz="2400"/>
              <a:t> (exploring the state space following a policy) – </a:t>
            </a:r>
            <a:r>
              <a:rPr lang="en-GB" altLang="en-US" sz="2400">
                <a:solidFill>
                  <a:schemeClr val="folHlink"/>
                </a:solidFill>
              </a:rPr>
              <a:t>Prediction Problem</a:t>
            </a:r>
            <a:r>
              <a:rPr lang="en-GB" altLang="en-US" sz="2400"/>
              <a:t>.</a:t>
            </a:r>
          </a:p>
          <a:p>
            <a:pPr eaLnBrk="1" hangingPunct="1">
              <a:spcBef>
                <a:spcPct val="50000"/>
              </a:spcBef>
              <a:buFontTx/>
              <a:buAutoNum type="arabicParenR"/>
            </a:pPr>
            <a:r>
              <a:rPr lang="en-GB" altLang="en-US" sz="2400"/>
              <a:t>Change the policy towards finding the </a:t>
            </a:r>
            <a:r>
              <a:rPr lang="en-GB" altLang="en-US" sz="2400">
                <a:solidFill>
                  <a:schemeClr val="hlink"/>
                </a:solidFill>
              </a:rPr>
              <a:t>optimal policy</a:t>
            </a:r>
            <a:r>
              <a:rPr lang="en-GB" altLang="en-US" sz="2400"/>
              <a:t> – </a:t>
            </a:r>
            <a:r>
              <a:rPr lang="en-GB" altLang="en-US" sz="2400">
                <a:solidFill>
                  <a:schemeClr val="folHlink"/>
                </a:solidFill>
              </a:rPr>
              <a:t>Control Problem</a:t>
            </a:r>
            <a:r>
              <a:rPr lang="en-GB" altLang="en-US" sz="2400"/>
              <a:t>.</a:t>
            </a:r>
          </a:p>
        </p:txBody>
      </p:sp>
      <p:sp>
        <p:nvSpPr>
          <p:cNvPr id="20484" name="Text Box 7"/>
          <p:cNvSpPr txBox="1">
            <a:spLocks noChangeArrowheads="1"/>
          </p:cNvSpPr>
          <p:nvPr/>
        </p:nvSpPr>
        <p:spPr bwMode="auto">
          <a:xfrm>
            <a:off x="1660525" y="4406900"/>
            <a:ext cx="2301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buFontTx/>
              <a:buChar char="•"/>
            </a:pPr>
            <a:r>
              <a:rPr lang="en-GB" altLang="en-US" sz="2400"/>
              <a:t>  State,</a:t>
            </a:r>
          </a:p>
          <a:p>
            <a:pPr eaLnBrk="1" fontAlgn="t" hangingPunct="1">
              <a:buFontTx/>
              <a:buChar char="•"/>
            </a:pPr>
            <a:r>
              <a:rPr lang="en-GB" altLang="en-US" sz="2400"/>
              <a:t>  Action,</a:t>
            </a:r>
          </a:p>
          <a:p>
            <a:pPr eaLnBrk="1" fontAlgn="t" hangingPunct="1">
              <a:buFontTx/>
              <a:buChar char="•"/>
            </a:pPr>
            <a:r>
              <a:rPr lang="en-GB" altLang="en-US" sz="2400"/>
              <a:t>  Reward,</a:t>
            </a:r>
          </a:p>
          <a:p>
            <a:pPr eaLnBrk="1" fontAlgn="t" hangingPunct="1">
              <a:buFontTx/>
              <a:buChar char="•"/>
            </a:pPr>
            <a:r>
              <a:rPr lang="en-GB" altLang="en-US" sz="2400"/>
              <a:t>  Value,</a:t>
            </a:r>
          </a:p>
          <a:p>
            <a:pPr eaLnBrk="1" fontAlgn="t" hangingPunct="1">
              <a:buFontTx/>
              <a:buChar char="•"/>
            </a:pPr>
            <a:r>
              <a:rPr lang="en-GB" altLang="en-US" sz="2400"/>
              <a:t>  Policy</a:t>
            </a:r>
          </a:p>
        </p:txBody>
      </p:sp>
      <p:sp>
        <p:nvSpPr>
          <p:cNvPr id="20485" name="Text Box 8"/>
          <p:cNvSpPr txBox="1">
            <a:spLocks noChangeArrowheads="1"/>
          </p:cNvSpPr>
          <p:nvPr/>
        </p:nvSpPr>
        <p:spPr bwMode="auto">
          <a:xfrm>
            <a:off x="457200" y="3886200"/>
            <a:ext cx="301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Terminology (again):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600200" y="-46038"/>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Markov Decision Problems (MDPs)</a:t>
            </a:r>
          </a:p>
        </p:txBody>
      </p:sp>
      <p:graphicFrame>
        <p:nvGraphicFramePr>
          <p:cNvPr id="21507" name="Object 6"/>
          <p:cNvGraphicFramePr>
            <a:graphicFrameLocks noChangeAspect="1"/>
          </p:cNvGraphicFramePr>
          <p:nvPr/>
        </p:nvGraphicFramePr>
        <p:xfrm>
          <a:off x="1143000" y="609600"/>
          <a:ext cx="7696200" cy="5021263"/>
        </p:xfrm>
        <a:graphic>
          <a:graphicData uri="http://schemas.openxmlformats.org/presentationml/2006/ole">
            <mc:AlternateContent xmlns:mc="http://schemas.openxmlformats.org/markup-compatibility/2006">
              <mc:Choice xmlns:v="urn:schemas-microsoft-com:vml" Requires="v">
                <p:oleObj spid="_x0000_s21515" name="CorelDRAW" r:id="rId4" imgW="9864852" imgH="5225491" progId="CorelDRAW.Graphic.12">
                  <p:embed/>
                </p:oleObj>
              </mc:Choice>
              <mc:Fallback>
                <p:oleObj name="CorelDRAW" r:id="rId4" imgW="9864852" imgH="5225491" progId="CorelDRAW.Graphic.1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09600"/>
                        <a:ext cx="76962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Text Box 7"/>
          <p:cNvSpPr txBox="1">
            <a:spLocks noChangeArrowheads="1"/>
          </p:cNvSpPr>
          <p:nvPr/>
        </p:nvSpPr>
        <p:spPr bwMode="auto">
          <a:xfrm>
            <a:off x="0" y="518160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states</a:t>
            </a:r>
          </a:p>
        </p:txBody>
      </p:sp>
      <p:sp>
        <p:nvSpPr>
          <p:cNvPr id="21509" name="Text Box 8"/>
          <p:cNvSpPr txBox="1">
            <a:spLocks noChangeArrowheads="1"/>
          </p:cNvSpPr>
          <p:nvPr/>
        </p:nvSpPr>
        <p:spPr bwMode="auto">
          <a:xfrm>
            <a:off x="228600" y="4572000"/>
            <a:ext cx="112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actions</a:t>
            </a:r>
          </a:p>
        </p:txBody>
      </p:sp>
      <p:sp>
        <p:nvSpPr>
          <p:cNvPr id="21510" name="Text Box 9"/>
          <p:cNvSpPr txBox="1">
            <a:spLocks noChangeArrowheads="1"/>
          </p:cNvSpPr>
          <p:nvPr/>
        </p:nvSpPr>
        <p:spPr bwMode="auto">
          <a:xfrm>
            <a:off x="304800" y="4114800"/>
            <a:ext cx="125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rewards</a:t>
            </a:r>
          </a:p>
        </p:txBody>
      </p:sp>
      <p:sp>
        <p:nvSpPr>
          <p:cNvPr id="21511" name="Text Box 10"/>
          <p:cNvSpPr txBox="1">
            <a:spLocks noChangeArrowheads="1"/>
          </p:cNvSpPr>
          <p:nvPr/>
        </p:nvSpPr>
        <p:spPr bwMode="auto">
          <a:xfrm>
            <a:off x="76200" y="5943600"/>
            <a:ext cx="899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If the future of the system depends always only on the current state and action then the system is said to be “Markovian”.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pawlow 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268413"/>
            <a:ext cx="2093913"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7"/>
          <p:cNvSpPr txBox="1">
            <a:spLocks noChangeArrowheads="1"/>
          </p:cNvSpPr>
          <p:nvPr/>
        </p:nvSpPr>
        <p:spPr bwMode="auto">
          <a:xfrm>
            <a:off x="7308850" y="4581525"/>
            <a:ext cx="121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b="1">
                <a:latin typeface="Arial" pitchFamily="34" charset="0"/>
              </a:rPr>
              <a:t>I. Pawlow</a:t>
            </a:r>
          </a:p>
        </p:txBody>
      </p:sp>
      <p:sp>
        <p:nvSpPr>
          <p:cNvPr id="4100" name="Text Box 9"/>
          <p:cNvSpPr txBox="1">
            <a:spLocks noChangeArrowheads="1"/>
          </p:cNvSpPr>
          <p:nvPr/>
        </p:nvSpPr>
        <p:spPr bwMode="auto">
          <a:xfrm>
            <a:off x="1981200" y="166688"/>
            <a:ext cx="5407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b="1">
                <a:latin typeface="Arial" pitchFamily="34" charset="0"/>
              </a:rPr>
              <a:t>Back to Classical Conditioning</a:t>
            </a:r>
            <a:endParaRPr lang="en-US" altLang="en-US" sz="2800" b="1">
              <a:latin typeface="Arial" pitchFamily="34" charset="0"/>
              <a:cs typeface="Arial" pitchFamily="34" charset="0"/>
            </a:endParaRPr>
          </a:p>
        </p:txBody>
      </p:sp>
      <p:sp>
        <p:nvSpPr>
          <p:cNvPr id="4101" name="Text Box 10"/>
          <p:cNvSpPr txBox="1">
            <a:spLocks noChangeArrowheads="1"/>
          </p:cNvSpPr>
          <p:nvPr/>
        </p:nvSpPr>
        <p:spPr bwMode="auto">
          <a:xfrm>
            <a:off x="533400" y="4267200"/>
            <a:ext cx="6019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U(C)S  = Unconditioned Stimulus</a:t>
            </a:r>
          </a:p>
          <a:p>
            <a:pPr eaLnBrk="1" hangingPunct="1">
              <a:spcBef>
                <a:spcPct val="50000"/>
              </a:spcBef>
            </a:pPr>
            <a:r>
              <a:rPr lang="en-GB" altLang="en-US" sz="2400"/>
              <a:t>U(C)R  = Unconditioned Response</a:t>
            </a:r>
          </a:p>
          <a:p>
            <a:pPr eaLnBrk="1" hangingPunct="1">
              <a:spcBef>
                <a:spcPct val="50000"/>
              </a:spcBef>
            </a:pPr>
            <a:r>
              <a:rPr lang="en-GB" altLang="en-US" sz="2400"/>
              <a:t>CS       = Conditioned Stimulus</a:t>
            </a:r>
          </a:p>
          <a:p>
            <a:pPr eaLnBrk="1" hangingPunct="1">
              <a:spcBef>
                <a:spcPct val="50000"/>
              </a:spcBef>
            </a:pPr>
            <a:r>
              <a:rPr lang="en-GB" altLang="en-US" sz="2400"/>
              <a:t>CR       = Conditioned Response</a:t>
            </a:r>
          </a:p>
        </p:txBody>
      </p:sp>
      <p:pic>
        <p:nvPicPr>
          <p:cNvPr id="181259" name="Picture 11" descr="kk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990600"/>
            <a:ext cx="31877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60" name="Picture 12" descr="kk2"/>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1119188"/>
            <a:ext cx="3186112"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61" name="Picture 13" descr="kk3"/>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081088" y="990600"/>
            <a:ext cx="3186112"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62" name="Picture 14" descr="kk4"/>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1082675" y="990600"/>
            <a:ext cx="318452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126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8125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126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8126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126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812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981200" y="-762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What does an RL-agent do ?</a:t>
            </a:r>
          </a:p>
        </p:txBody>
      </p:sp>
      <p:sp>
        <p:nvSpPr>
          <p:cNvPr id="218117" name="Text Box 5"/>
          <p:cNvSpPr txBox="1">
            <a:spLocks noChangeArrowheads="1"/>
          </p:cNvSpPr>
          <p:nvPr/>
        </p:nvSpPr>
        <p:spPr bwMode="auto">
          <a:xfrm>
            <a:off x="381000" y="609600"/>
            <a:ext cx="8305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An RL-agent explores the </a:t>
            </a:r>
            <a:r>
              <a:rPr lang="en-GB" altLang="en-US" sz="2400">
                <a:solidFill>
                  <a:schemeClr val="hlink"/>
                </a:solidFill>
              </a:rPr>
              <a:t>state</a:t>
            </a:r>
            <a:r>
              <a:rPr lang="en-GB" altLang="en-US" sz="2400"/>
              <a:t> space trying to accumulate as much </a:t>
            </a:r>
            <a:r>
              <a:rPr lang="en-GB" altLang="en-US" sz="2400">
                <a:solidFill>
                  <a:schemeClr val="hlink"/>
                </a:solidFill>
              </a:rPr>
              <a:t>reward</a:t>
            </a:r>
            <a:r>
              <a:rPr lang="en-GB" altLang="en-US" sz="2400"/>
              <a:t> as possible. It follows a behavioral </a:t>
            </a:r>
            <a:r>
              <a:rPr lang="en-GB" altLang="en-US" sz="2400">
                <a:solidFill>
                  <a:schemeClr val="hlink"/>
                </a:solidFill>
              </a:rPr>
              <a:t>policy</a:t>
            </a:r>
            <a:r>
              <a:rPr lang="en-GB" altLang="en-US" sz="2400"/>
              <a:t> performing </a:t>
            </a:r>
            <a:r>
              <a:rPr lang="en-GB" altLang="en-US" sz="2400">
                <a:solidFill>
                  <a:schemeClr val="hlink"/>
                </a:solidFill>
              </a:rPr>
              <a:t>actions</a:t>
            </a:r>
            <a:r>
              <a:rPr lang="en-GB" altLang="en-US" sz="2400"/>
              <a:t> (which usually will lead the agent from one state to the next).</a:t>
            </a:r>
          </a:p>
          <a:p>
            <a:pPr eaLnBrk="1" hangingPunct="1">
              <a:spcBef>
                <a:spcPct val="50000"/>
              </a:spcBef>
            </a:pPr>
            <a:r>
              <a:rPr lang="en-GB" altLang="en-US" sz="2400">
                <a:solidFill>
                  <a:schemeClr val="hlink"/>
                </a:solidFill>
              </a:rPr>
              <a:t>For the Prediction Problem:</a:t>
            </a:r>
            <a:r>
              <a:rPr lang="en-GB" altLang="en-US" sz="2400"/>
              <a:t> It updates the </a:t>
            </a:r>
            <a:r>
              <a:rPr lang="en-GB" altLang="en-US" sz="2400">
                <a:solidFill>
                  <a:schemeClr val="hlink"/>
                </a:solidFill>
              </a:rPr>
              <a:t>value</a:t>
            </a:r>
            <a:r>
              <a:rPr lang="en-GB" altLang="en-US" sz="2400"/>
              <a:t> of each given state by assessing how much future (!) reward can be obtained when moving onwards from this state (State Space). It does not change the policy, rather it </a:t>
            </a:r>
            <a:r>
              <a:rPr lang="en-GB" altLang="en-US" sz="2400" i="1"/>
              <a:t>evaluates</a:t>
            </a:r>
            <a:r>
              <a:rPr lang="en-GB" altLang="en-US" sz="2400"/>
              <a:t> it. (</a:t>
            </a:r>
            <a:r>
              <a:rPr lang="en-GB" altLang="en-US" sz="2400">
                <a:solidFill>
                  <a:schemeClr val="hlink"/>
                </a:solidFill>
              </a:rPr>
              <a:t>Policy Evaluation</a:t>
            </a:r>
            <a:r>
              <a:rPr lang="en-GB"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8117">
                                            <p:txEl>
                                              <p:pRg st="1" end="1"/>
                                            </p:txEl>
                                          </p:spTgt>
                                        </p:tgtEl>
                                        <p:attrNameLst>
                                          <p:attrName>style.visibility</p:attrName>
                                        </p:attrNameLst>
                                      </p:cBhvr>
                                      <p:to>
                                        <p:strVal val="visible"/>
                                      </p:to>
                                    </p:set>
                                    <p:anim calcmode="lin" valueType="num">
                                      <p:cBhvr additive="base">
                                        <p:cTn id="7" dur="500" fill="hold"/>
                                        <p:tgtEl>
                                          <p:spTgt spid="2181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81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76200" y="4406900"/>
            <a:ext cx="9144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For the Control Problem:</a:t>
            </a:r>
            <a:r>
              <a:rPr lang="en-GB" altLang="en-US" sz="2400"/>
              <a:t> It updates the </a:t>
            </a:r>
            <a:r>
              <a:rPr lang="en-GB" altLang="en-US" sz="2400">
                <a:solidFill>
                  <a:schemeClr val="hlink"/>
                </a:solidFill>
              </a:rPr>
              <a:t>value</a:t>
            </a:r>
            <a:r>
              <a:rPr lang="en-GB" altLang="en-US" sz="2400"/>
              <a:t> of each given action at a given state and of by assessing how much future reward can be obtained when performing this action at that state (State-Action Space</a:t>
            </a:r>
            <a:r>
              <a:rPr lang="en-GB" altLang="en-US"/>
              <a:t>, which is larger than the State Space</a:t>
            </a:r>
            <a:r>
              <a:rPr lang="en-GB" altLang="en-US" sz="2400"/>
              <a:t>). and all following actions at the following state moving onwards.</a:t>
            </a:r>
            <a:endParaRPr lang="de-DE" altLang="en-US" sz="2400"/>
          </a:p>
        </p:txBody>
      </p:sp>
      <p:sp>
        <p:nvSpPr>
          <p:cNvPr id="320517" name="Text Box 5"/>
          <p:cNvSpPr txBox="1">
            <a:spLocks noChangeArrowheads="1"/>
          </p:cNvSpPr>
          <p:nvPr/>
        </p:nvSpPr>
        <p:spPr bwMode="auto">
          <a:xfrm>
            <a:off x="76200" y="6324600"/>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Guess: Will we have to evaluate ALL states and actions onwards?</a:t>
            </a:r>
          </a:p>
        </p:txBody>
      </p:sp>
      <p:graphicFrame>
        <p:nvGraphicFramePr>
          <p:cNvPr id="23556" name="Object 7"/>
          <p:cNvGraphicFramePr>
            <a:graphicFrameLocks noChangeAspect="1"/>
          </p:cNvGraphicFramePr>
          <p:nvPr/>
        </p:nvGraphicFramePr>
        <p:xfrm>
          <a:off x="2209800" y="76200"/>
          <a:ext cx="4784725" cy="4159250"/>
        </p:xfrm>
        <a:graphic>
          <a:graphicData uri="http://schemas.openxmlformats.org/presentationml/2006/ole">
            <mc:AlternateContent xmlns:mc="http://schemas.openxmlformats.org/markup-compatibility/2006">
              <mc:Choice xmlns:v="urn:schemas-microsoft-com:vml" Requires="v">
                <p:oleObj spid="_x0000_s23560" name="CorelDRAW" r:id="rId3" imgW="4784821" imgH="4159676" progId="CorelDRAW.Graphic.12">
                  <p:embed/>
                </p:oleObj>
              </mc:Choice>
              <mc:Fallback>
                <p:oleObj name="CorelDRAW" r:id="rId3" imgW="4784821" imgH="4159676" progId="CorelDRAW.Graphic.1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76200"/>
                        <a:ext cx="4784725"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0517"/>
                                        </p:tgtEl>
                                        <p:attrNameLst>
                                          <p:attrName>style.visibility</p:attrName>
                                        </p:attrNameLst>
                                      </p:cBhvr>
                                      <p:to>
                                        <p:strVal val="visible"/>
                                      </p:to>
                                    </p:set>
                                    <p:anim calcmode="lin" valueType="num">
                                      <p:cBhvr>
                                        <p:cTn id="7" dur="1000" fill="hold"/>
                                        <p:tgtEl>
                                          <p:spTgt spid="320517"/>
                                        </p:tgtEl>
                                        <p:attrNameLst>
                                          <p:attrName>ppt_w</p:attrName>
                                        </p:attrNameLst>
                                      </p:cBhvr>
                                      <p:tavLst>
                                        <p:tav tm="0">
                                          <p:val>
                                            <p:fltVal val="0"/>
                                          </p:val>
                                        </p:tav>
                                        <p:tav tm="100000">
                                          <p:val>
                                            <p:strVal val="#ppt_w"/>
                                          </p:val>
                                        </p:tav>
                                      </p:tavLst>
                                    </p:anim>
                                    <p:anim calcmode="lin" valueType="num">
                                      <p:cBhvr>
                                        <p:cTn id="8" dur="1000" fill="hold"/>
                                        <p:tgtEl>
                                          <p:spTgt spid="320517"/>
                                        </p:tgtEl>
                                        <p:attrNameLst>
                                          <p:attrName>ppt_h</p:attrName>
                                        </p:attrNameLst>
                                      </p:cBhvr>
                                      <p:tavLst>
                                        <p:tav tm="0">
                                          <p:val>
                                            <p:fltVal val="0"/>
                                          </p:val>
                                        </p:tav>
                                        <p:tav tm="100000">
                                          <p:val>
                                            <p:strVal val="#ppt_h"/>
                                          </p:val>
                                        </p:tav>
                                      </p:tavLst>
                                    </p:anim>
                                    <p:anim calcmode="lin" valueType="num">
                                      <p:cBhvr>
                                        <p:cTn id="9" dur="1000" fill="hold"/>
                                        <p:tgtEl>
                                          <p:spTgt spid="32051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05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381000" y="762000"/>
            <a:ext cx="8382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Exploration – Exploitation Dilemma:</a:t>
            </a:r>
            <a:r>
              <a:rPr lang="en-GB" altLang="en-US" sz="2400"/>
              <a:t> The agent wants to get as much cumulative reward (also often called </a:t>
            </a:r>
            <a:r>
              <a:rPr lang="en-GB" altLang="en-US" sz="2400" i="1">
                <a:solidFill>
                  <a:schemeClr val="hlink"/>
                </a:solidFill>
              </a:rPr>
              <a:t>return</a:t>
            </a:r>
            <a:r>
              <a:rPr lang="en-GB" altLang="en-US" sz="2400"/>
              <a:t>) as possible. For this it should always perform the most rewarding action “exploiting” its (learned) knowledge of the state space. This way it might however miss an action which leads (a bit further on) to a much more rewarding path. Hence the agent must also “explore” into unknown parts of the state space. </a:t>
            </a:r>
            <a:r>
              <a:rPr lang="en-GB" altLang="en-US" sz="2400">
                <a:solidFill>
                  <a:schemeClr val="hlink"/>
                </a:solidFill>
              </a:rPr>
              <a:t>The agent must, thus, balance its policy to include exploitation and exploration.</a:t>
            </a:r>
          </a:p>
        </p:txBody>
      </p:sp>
      <p:sp>
        <p:nvSpPr>
          <p:cNvPr id="24579" name="Text Box 5"/>
          <p:cNvSpPr txBox="1">
            <a:spLocks noChangeArrowheads="1"/>
          </p:cNvSpPr>
          <p:nvPr/>
        </p:nvSpPr>
        <p:spPr bwMode="auto">
          <a:xfrm>
            <a:off x="1981200" y="1524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What does an RL-agent do ?</a:t>
            </a:r>
          </a:p>
        </p:txBody>
      </p:sp>
      <p:sp>
        <p:nvSpPr>
          <p:cNvPr id="222214" name="Text Box 6"/>
          <p:cNvSpPr txBox="1">
            <a:spLocks noChangeArrowheads="1"/>
          </p:cNvSpPr>
          <p:nvPr/>
        </p:nvSpPr>
        <p:spPr bwMode="auto">
          <a:xfrm>
            <a:off x="3963988" y="4298950"/>
            <a:ext cx="1674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Policies</a:t>
            </a:r>
          </a:p>
        </p:txBody>
      </p:sp>
      <p:sp>
        <p:nvSpPr>
          <p:cNvPr id="222215" name="Rectangle 7"/>
          <p:cNvSpPr>
            <a:spLocks noChangeArrowheads="1"/>
          </p:cNvSpPr>
          <p:nvPr/>
        </p:nvSpPr>
        <p:spPr bwMode="auto">
          <a:xfrm>
            <a:off x="304800" y="498475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FontTx/>
              <a:buAutoNum type="arabicParenR"/>
            </a:pPr>
            <a:r>
              <a:rPr lang="en-GB" altLang="en-US" sz="2400">
                <a:solidFill>
                  <a:schemeClr val="hlink"/>
                </a:solidFill>
              </a:rPr>
              <a:t>Greedy Policy:</a:t>
            </a:r>
            <a:r>
              <a:rPr lang="en-GB" altLang="en-US" sz="2400"/>
              <a:t> The agent always exploits and selects the most rewarding action. This is sub-optimal as the agent never finds better new paths.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14"/>
                                        </p:tgtEl>
                                        <p:attrNameLst>
                                          <p:attrName>style.visibility</p:attrName>
                                        </p:attrNameLst>
                                      </p:cBhvr>
                                      <p:to>
                                        <p:strVal val="visible"/>
                                      </p:to>
                                    </p:set>
                                    <p:anim calcmode="lin" valueType="num">
                                      <p:cBhvr additive="base">
                                        <p:cTn id="7" dur="500" fill="hold"/>
                                        <p:tgtEl>
                                          <p:spTgt spid="222214"/>
                                        </p:tgtEl>
                                        <p:attrNameLst>
                                          <p:attrName>ppt_x</p:attrName>
                                        </p:attrNameLst>
                                      </p:cBhvr>
                                      <p:tavLst>
                                        <p:tav tm="0">
                                          <p:val>
                                            <p:strVal val="#ppt_x"/>
                                          </p:val>
                                        </p:tav>
                                        <p:tav tm="100000">
                                          <p:val>
                                            <p:strVal val="#ppt_x"/>
                                          </p:val>
                                        </p:tav>
                                      </p:tavLst>
                                    </p:anim>
                                    <p:anim calcmode="lin" valueType="num">
                                      <p:cBhvr additive="base">
                                        <p:cTn id="8" dur="500" fill="hold"/>
                                        <p:tgtEl>
                                          <p:spTgt spid="2222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2215"/>
                                        </p:tgtEl>
                                        <p:attrNameLst>
                                          <p:attrName>style.visibility</p:attrName>
                                        </p:attrNameLst>
                                      </p:cBhvr>
                                      <p:to>
                                        <p:strVal val="visible"/>
                                      </p:to>
                                    </p:set>
                                    <p:anim calcmode="lin" valueType="num">
                                      <p:cBhvr additive="base">
                                        <p:cTn id="11" dur="500" fill="hold"/>
                                        <p:tgtEl>
                                          <p:spTgt spid="222215"/>
                                        </p:tgtEl>
                                        <p:attrNameLst>
                                          <p:attrName>ppt_x</p:attrName>
                                        </p:attrNameLst>
                                      </p:cBhvr>
                                      <p:tavLst>
                                        <p:tav tm="0">
                                          <p:val>
                                            <p:strVal val="#ppt_x"/>
                                          </p:val>
                                        </p:tav>
                                        <p:tav tm="100000">
                                          <p:val>
                                            <p:strVal val="#ppt_x"/>
                                          </p:val>
                                        </p:tav>
                                      </p:tavLst>
                                    </p:anim>
                                    <p:anim calcmode="lin" valueType="num">
                                      <p:cBhvr additive="base">
                                        <p:cTn id="12" dur="500" fill="hold"/>
                                        <p:tgtEl>
                                          <p:spTgt spid="222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4" grpId="0"/>
      <p:bldP spid="2222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3886200" y="0"/>
            <a:ext cx="160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Policies</a:t>
            </a:r>
          </a:p>
        </p:txBody>
      </p:sp>
      <p:sp>
        <p:nvSpPr>
          <p:cNvPr id="220165" name="Text Box 5"/>
          <p:cNvSpPr txBox="1">
            <a:spLocks noChangeArrowheads="1"/>
          </p:cNvSpPr>
          <p:nvPr/>
        </p:nvSpPr>
        <p:spPr bwMode="auto">
          <a:xfrm>
            <a:off x="533400" y="762000"/>
            <a:ext cx="79248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Clr>
                <a:schemeClr val="tx1"/>
              </a:buClr>
              <a:buFontTx/>
              <a:buAutoNum type="arabicParenR" startAt="2"/>
            </a:pPr>
            <a:r>
              <a:rPr lang="en-GB" altLang="en-US" sz="2400">
                <a:solidFill>
                  <a:schemeClr val="hlink"/>
                </a:solidFill>
                <a:latin typeface="Symbol" pitchFamily="18" charset="2"/>
              </a:rPr>
              <a:t>e</a:t>
            </a:r>
            <a:r>
              <a:rPr lang="en-GB" altLang="en-US" sz="2400">
                <a:solidFill>
                  <a:schemeClr val="hlink"/>
                </a:solidFill>
              </a:rPr>
              <a:t>-Greedy Policy:</a:t>
            </a:r>
            <a:r>
              <a:rPr lang="en-GB" altLang="en-US" sz="2400"/>
              <a:t> With a small probability </a:t>
            </a:r>
            <a:r>
              <a:rPr lang="en-GB" altLang="en-US" sz="2400">
                <a:latin typeface="Symbol" pitchFamily="18" charset="2"/>
              </a:rPr>
              <a:t>e</a:t>
            </a:r>
            <a:r>
              <a:rPr lang="en-GB" altLang="en-US" sz="2400"/>
              <a:t> the agent will choose a non-optimal action. *All non-optimal actions are chosen with </a:t>
            </a:r>
            <a:r>
              <a:rPr lang="en-GB" altLang="en-US" sz="2400" i="1"/>
              <a:t>equal</a:t>
            </a:r>
            <a:r>
              <a:rPr lang="en-GB" altLang="en-US" sz="2400"/>
              <a:t> probability.* This can take very long as it is not known how big </a:t>
            </a:r>
            <a:r>
              <a:rPr lang="en-GB" altLang="en-US" sz="2400">
                <a:latin typeface="Symbol" pitchFamily="18" charset="2"/>
              </a:rPr>
              <a:t>e</a:t>
            </a:r>
            <a:r>
              <a:rPr lang="en-GB" altLang="en-US" sz="2400"/>
              <a:t> should be. One can also “anneal” the system by gradually lowering </a:t>
            </a:r>
            <a:r>
              <a:rPr lang="en-GB" altLang="en-US" sz="2400">
                <a:latin typeface="Symbol" pitchFamily="18" charset="2"/>
              </a:rPr>
              <a:t>e</a:t>
            </a:r>
            <a:r>
              <a:rPr lang="en-GB" altLang="en-US" sz="2400"/>
              <a:t> to become more and more greedy.</a:t>
            </a:r>
          </a:p>
          <a:p>
            <a:pPr eaLnBrk="1" hangingPunct="1">
              <a:spcBef>
                <a:spcPct val="50000"/>
              </a:spcBef>
              <a:buClr>
                <a:schemeClr val="tx1"/>
              </a:buClr>
              <a:buFontTx/>
              <a:buAutoNum type="arabicParenR" startAt="2"/>
            </a:pPr>
            <a:r>
              <a:rPr lang="en-GB" altLang="en-US" sz="2400">
                <a:solidFill>
                  <a:schemeClr val="hlink"/>
                </a:solidFill>
              </a:rPr>
              <a:t>Softmax Policy:</a:t>
            </a:r>
            <a:r>
              <a:rPr lang="en-GB" altLang="en-US" sz="2400"/>
              <a:t> </a:t>
            </a:r>
            <a:r>
              <a:rPr lang="en-GB" altLang="en-US" sz="2400">
                <a:latin typeface="Symbol" pitchFamily="18" charset="2"/>
              </a:rPr>
              <a:t>e</a:t>
            </a:r>
            <a:r>
              <a:rPr lang="en-GB" altLang="en-US" sz="2400"/>
              <a:t>-greedy can be problematic because of (*). Softmax ranks the actions according to their values and chooses roughly following the ranking using for example:</a:t>
            </a:r>
          </a:p>
        </p:txBody>
      </p:sp>
      <p:grpSp>
        <p:nvGrpSpPr>
          <p:cNvPr id="220169" name="Group 9"/>
          <p:cNvGrpSpPr>
            <a:grpSpLocks/>
          </p:cNvGrpSpPr>
          <p:nvPr/>
        </p:nvGrpSpPr>
        <p:grpSpPr bwMode="auto">
          <a:xfrm>
            <a:off x="1828800" y="4711700"/>
            <a:ext cx="7086600" cy="1917700"/>
            <a:chOff x="1296" y="2900"/>
            <a:chExt cx="4464" cy="1208"/>
          </a:xfrm>
        </p:grpSpPr>
        <p:pic>
          <p:nvPicPr>
            <p:cNvPr id="25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928"/>
              <a:ext cx="1104" cy="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Text Box 7"/>
            <p:cNvSpPr txBox="1">
              <a:spLocks noChangeArrowheads="1"/>
            </p:cNvSpPr>
            <p:nvPr/>
          </p:nvSpPr>
          <p:spPr bwMode="auto">
            <a:xfrm>
              <a:off x="2640" y="2900"/>
              <a:ext cx="312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where </a:t>
              </a:r>
              <a:r>
                <a:rPr lang="en-GB" altLang="en-US" sz="2400" i="1"/>
                <a:t>Q</a:t>
              </a:r>
              <a:r>
                <a:rPr lang="en-GB" altLang="en-US" sz="2400" i="1" baseline="-25000"/>
                <a:t>a</a:t>
              </a:r>
              <a:r>
                <a:rPr lang="en-GB" altLang="en-US" sz="2400"/>
                <a:t> is value of the currently to be evaluated action </a:t>
              </a:r>
              <a:r>
                <a:rPr lang="en-GB" altLang="en-US" sz="2400" i="1"/>
                <a:t>a</a:t>
              </a:r>
              <a:r>
                <a:rPr lang="en-GB" altLang="en-US" sz="2400"/>
                <a:t> and </a:t>
              </a:r>
              <a:r>
                <a:rPr lang="en-GB" altLang="en-US" sz="2400" i="1"/>
                <a:t>T</a:t>
              </a:r>
              <a:r>
                <a:rPr lang="en-GB" altLang="en-US" sz="2400"/>
                <a:t>  is a temperature parameter. For large </a:t>
              </a:r>
              <a:r>
                <a:rPr lang="en-GB" altLang="en-US" sz="2400" i="1"/>
                <a:t>T</a:t>
              </a:r>
              <a:r>
                <a:rPr lang="en-GB" altLang="en-US" sz="2400"/>
                <a:t> all actions have approx. equal probability to get selected.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0165">
                                            <p:txEl>
                                              <p:pRg st="1" end="1"/>
                                            </p:txEl>
                                          </p:spTgt>
                                        </p:tgtEl>
                                        <p:attrNameLst>
                                          <p:attrName>style.visibility</p:attrName>
                                        </p:attrNameLst>
                                      </p:cBhvr>
                                      <p:to>
                                        <p:strVal val="visible"/>
                                      </p:to>
                                    </p:set>
                                    <p:anim calcmode="lin" valueType="num">
                                      <p:cBhvr additive="base">
                                        <p:cTn id="7" dur="500" fill="hold"/>
                                        <p:tgtEl>
                                          <p:spTgt spid="22016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016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0169"/>
                                        </p:tgtEl>
                                        <p:attrNameLst>
                                          <p:attrName>style.visibility</p:attrName>
                                        </p:attrNameLst>
                                      </p:cBhvr>
                                      <p:to>
                                        <p:strVal val="visible"/>
                                      </p:to>
                                    </p:set>
                                    <p:anim calcmode="lin" valueType="num">
                                      <p:cBhvr additive="base">
                                        <p:cTn id="11" dur="500" fill="hold"/>
                                        <p:tgtEl>
                                          <p:spTgt spid="220169"/>
                                        </p:tgtEl>
                                        <p:attrNameLst>
                                          <p:attrName>ppt_x</p:attrName>
                                        </p:attrNameLst>
                                      </p:cBhvr>
                                      <p:tavLst>
                                        <p:tav tm="0">
                                          <p:val>
                                            <p:strVal val="#ppt_x"/>
                                          </p:val>
                                        </p:tav>
                                        <p:tav tm="100000">
                                          <p:val>
                                            <p:strVal val="#ppt_x"/>
                                          </p:val>
                                        </p:tav>
                                      </p:tavLst>
                                    </p:anim>
                                    <p:anim calcmode="lin" valueType="num">
                                      <p:cBhvr additive="base">
                                        <p:cTn id="12" dur="500" fill="hold"/>
                                        <p:tgtEl>
                                          <p:spTgt spid="220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26633"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Overview over different methods – Reinforcement Learning</a:t>
            </a:r>
          </a:p>
        </p:txBody>
      </p:sp>
      <p:sp>
        <p:nvSpPr>
          <p:cNvPr id="26628" name="Rectangle 4"/>
          <p:cNvSpPr>
            <a:spLocks noChangeArrowheads="1"/>
          </p:cNvSpPr>
          <p:nvPr/>
        </p:nvSpPr>
        <p:spPr bwMode="auto">
          <a:xfrm>
            <a:off x="5562600" y="15240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26629" name="Line 6"/>
          <p:cNvSpPr>
            <a:spLocks noChangeShapeType="1"/>
          </p:cNvSpPr>
          <p:nvPr/>
        </p:nvSpPr>
        <p:spPr bwMode="auto">
          <a:xfrm flipH="1">
            <a:off x="4343400" y="2209800"/>
            <a:ext cx="1143000" cy="685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txBox="1">
            <a:spLocks noChangeArrowheads="1"/>
          </p:cNvSpPr>
          <p:nvPr/>
        </p:nvSpPr>
        <p:spPr bwMode="auto">
          <a:xfrm>
            <a:off x="457200" y="2835275"/>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Back to the question:  To get the value of a given state, will we have to evaluate ALL states and actions onwards?</a:t>
            </a:r>
          </a:p>
        </p:txBody>
      </p:sp>
      <p:sp>
        <p:nvSpPr>
          <p:cNvPr id="226309" name="Text Box 5"/>
          <p:cNvSpPr txBox="1">
            <a:spLocks noChangeArrowheads="1"/>
          </p:cNvSpPr>
          <p:nvPr/>
        </p:nvSpPr>
        <p:spPr bwMode="auto">
          <a:xfrm>
            <a:off x="457200" y="3857625"/>
            <a:ext cx="792480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folHlink"/>
                </a:solidFill>
              </a:rPr>
              <a:t>There is no unique answer to this! Different methods exist which assign the value of a state by using differently many (weighted) values of subsequent states. We will discuss a few but concentrate on the most commonly used TD-algorithm(s).</a:t>
            </a:r>
          </a:p>
          <a:p>
            <a:pPr eaLnBrk="1" hangingPunct="1">
              <a:spcBef>
                <a:spcPct val="50000"/>
              </a:spcBef>
            </a:pPr>
            <a:r>
              <a:rPr lang="en-GB" altLang="en-US" sz="2400">
                <a:solidFill>
                  <a:schemeClr val="folHlink"/>
                </a:solidFill>
              </a:rPr>
              <a:t>	</a:t>
            </a:r>
            <a:r>
              <a:rPr lang="en-GB" altLang="en-US" sz="2800">
                <a:solidFill>
                  <a:schemeClr val="hlink"/>
                </a:solidFill>
              </a:rPr>
              <a:t>Temporal Difference (TD) Learning</a:t>
            </a:r>
          </a:p>
        </p:txBody>
      </p:sp>
      <p:sp>
        <p:nvSpPr>
          <p:cNvPr id="27652" name="Text Box 6"/>
          <p:cNvSpPr txBox="1">
            <a:spLocks noChangeArrowheads="1"/>
          </p:cNvSpPr>
          <p:nvPr/>
        </p:nvSpPr>
        <p:spPr bwMode="auto">
          <a:xfrm>
            <a:off x="1122363" y="152400"/>
            <a:ext cx="6802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Towards TD-learning – Pictorial View</a:t>
            </a:r>
          </a:p>
        </p:txBody>
      </p:sp>
      <p:sp>
        <p:nvSpPr>
          <p:cNvPr id="27653" name="Text Box 7"/>
          <p:cNvSpPr txBox="1">
            <a:spLocks noChangeArrowheads="1"/>
          </p:cNvSpPr>
          <p:nvPr/>
        </p:nvSpPr>
        <p:spPr bwMode="auto">
          <a:xfrm>
            <a:off x="228600" y="871538"/>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solidFill>
                  <a:schemeClr val="hlink"/>
                </a:solidFill>
              </a:rPr>
              <a:t>In the following slides we will treat “Policy evaluation”:</a:t>
            </a:r>
            <a:r>
              <a:rPr lang="en-GB" altLang="en-US" sz="2400"/>
              <a:t> We define some given policy and want to </a:t>
            </a:r>
            <a:r>
              <a:rPr lang="en-GB" altLang="en-US" sz="2400" i="1"/>
              <a:t>evaluate the state space.</a:t>
            </a:r>
            <a:r>
              <a:rPr lang="en-GB" altLang="en-US" sz="2400"/>
              <a:t> We are at the moment still not interested in evaluating actions or in improving policies.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additive="base">
                                        <p:cTn id="7" dur="500" fill="hold"/>
                                        <p:tgtEl>
                                          <p:spTgt spid="226308"/>
                                        </p:tgtEl>
                                        <p:attrNameLst>
                                          <p:attrName>ppt_x</p:attrName>
                                        </p:attrNameLst>
                                      </p:cBhvr>
                                      <p:tavLst>
                                        <p:tav tm="0">
                                          <p:val>
                                            <p:strVal val="#ppt_x"/>
                                          </p:val>
                                        </p:tav>
                                        <p:tav tm="100000">
                                          <p:val>
                                            <p:strVal val="#ppt_x"/>
                                          </p:val>
                                        </p:tav>
                                      </p:tavLst>
                                    </p:anim>
                                    <p:anim calcmode="lin" valueType="num">
                                      <p:cBhvr additive="base">
                                        <p:cTn id="8" dur="500" fill="hold"/>
                                        <p:tgtEl>
                                          <p:spTgt spid="2263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6309"/>
                                        </p:tgtEl>
                                        <p:attrNameLst>
                                          <p:attrName>style.visibility</p:attrName>
                                        </p:attrNameLst>
                                      </p:cBhvr>
                                      <p:to>
                                        <p:strVal val="visible"/>
                                      </p:to>
                                    </p:set>
                                    <p:anim calcmode="lin" valueType="num">
                                      <p:cBhvr additive="base">
                                        <p:cTn id="13" dur="500" fill="hold"/>
                                        <p:tgtEl>
                                          <p:spTgt spid="226309"/>
                                        </p:tgtEl>
                                        <p:attrNameLst>
                                          <p:attrName>ppt_x</p:attrName>
                                        </p:attrNameLst>
                                      </p:cBhvr>
                                      <p:tavLst>
                                        <p:tav tm="0">
                                          <p:val>
                                            <p:strVal val="#ppt_x"/>
                                          </p:val>
                                        </p:tav>
                                        <p:tav tm="100000">
                                          <p:val>
                                            <p:strVal val="#ppt_x"/>
                                          </p:val>
                                        </p:tav>
                                      </p:tavLst>
                                    </p:anim>
                                    <p:anim calcmode="lin" valueType="num">
                                      <p:cBhvr additive="base">
                                        <p:cTn id="14" dur="500" fill="hold"/>
                                        <p:tgtEl>
                                          <p:spTgt spid="226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p:bldP spid="2263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660525" y="533400"/>
          <a:ext cx="5730875" cy="3840163"/>
        </p:xfrm>
        <a:graphic>
          <a:graphicData uri="http://schemas.openxmlformats.org/presentationml/2006/ole">
            <mc:AlternateContent xmlns:mc="http://schemas.openxmlformats.org/markup-compatibility/2006">
              <mc:Choice xmlns:v="urn:schemas-microsoft-com:vml" Requires="v">
                <p:oleObj spid="_x0000_s28682" name="CorelDRAW" r:id="rId4" imgW="7043928" imgH="4032809" progId="CorelDRAW.Graphic.12">
                  <p:embed/>
                </p:oleObj>
              </mc:Choice>
              <mc:Fallback>
                <p:oleObj name="CorelDRAW" r:id="rId4" imgW="7043928" imgH="4032809"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525" y="533400"/>
                        <a:ext cx="573087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Text Box 5"/>
          <p:cNvSpPr txBox="1">
            <a:spLocks noChangeArrowheads="1"/>
          </p:cNvSpPr>
          <p:nvPr/>
        </p:nvSpPr>
        <p:spPr bwMode="auto">
          <a:xfrm>
            <a:off x="304800" y="76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Lets, for example, evaluate just state 4:</a:t>
            </a:r>
          </a:p>
        </p:txBody>
      </p:sp>
      <p:sp>
        <p:nvSpPr>
          <p:cNvPr id="234502" name="Text Box 6"/>
          <p:cNvSpPr txBox="1">
            <a:spLocks noChangeArrowheads="1"/>
          </p:cNvSpPr>
          <p:nvPr/>
        </p:nvSpPr>
        <p:spPr bwMode="auto">
          <a:xfrm>
            <a:off x="0" y="4267200"/>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Most simplistically and very slow: </a:t>
            </a:r>
            <a:r>
              <a:rPr lang="en-GB" altLang="en-US" sz="2000">
                <a:solidFill>
                  <a:schemeClr val="hlink"/>
                </a:solidFill>
              </a:rPr>
              <a:t>Exhaustive Search:</a:t>
            </a:r>
            <a:r>
              <a:rPr lang="en-GB" altLang="en-US" sz="2000"/>
              <a:t> Update of state 4 takes all direct target states and all secondary, ternary, etc. states into account until reaching the terminal states and weights all of them with their corresponding action probabilities.</a:t>
            </a:r>
          </a:p>
        </p:txBody>
      </p:sp>
      <p:sp>
        <p:nvSpPr>
          <p:cNvPr id="234503" name="Text Box 7"/>
          <p:cNvSpPr txBox="1">
            <a:spLocks noChangeArrowheads="1"/>
          </p:cNvSpPr>
          <p:nvPr/>
        </p:nvSpPr>
        <p:spPr bwMode="auto">
          <a:xfrm>
            <a:off x="0" y="5699125"/>
            <a:ext cx="9296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Mostly of historical and theoretical relevance: </a:t>
            </a:r>
            <a:r>
              <a:rPr lang="en-GB" altLang="en-US" sz="2000">
                <a:solidFill>
                  <a:schemeClr val="hlink"/>
                </a:solidFill>
              </a:rPr>
              <a:t>Dynamic Programming:</a:t>
            </a:r>
            <a:r>
              <a:rPr lang="en-GB" altLang="en-US" sz="2000"/>
              <a:t> Update of state 4 takes all direct target states (9,10,11) into account and weights their rewards with the probabilities of their triggering actions p(a5), p(a7), p(a9). </a:t>
            </a:r>
          </a:p>
        </p:txBody>
      </p:sp>
      <p:sp>
        <p:nvSpPr>
          <p:cNvPr id="28678" name="Text Box 8"/>
          <p:cNvSpPr txBox="1">
            <a:spLocks noChangeArrowheads="1"/>
          </p:cNvSpPr>
          <p:nvPr/>
        </p:nvSpPr>
        <p:spPr bwMode="auto">
          <a:xfrm>
            <a:off x="228600" y="11430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Tree backup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anim calcmode="lin" valueType="num">
                                      <p:cBhvr additive="base">
                                        <p:cTn id="7" dur="500" fill="hold"/>
                                        <p:tgtEl>
                                          <p:spTgt spid="234502"/>
                                        </p:tgtEl>
                                        <p:attrNameLst>
                                          <p:attrName>ppt_x</p:attrName>
                                        </p:attrNameLst>
                                      </p:cBhvr>
                                      <p:tavLst>
                                        <p:tav tm="0">
                                          <p:val>
                                            <p:strVal val="#ppt_x"/>
                                          </p:val>
                                        </p:tav>
                                        <p:tav tm="100000">
                                          <p:val>
                                            <p:strVal val="#ppt_x"/>
                                          </p:val>
                                        </p:tav>
                                      </p:tavLst>
                                    </p:anim>
                                    <p:anim calcmode="lin" valueType="num">
                                      <p:cBhvr additive="base">
                                        <p:cTn id="8" dur="500" fill="hold"/>
                                        <p:tgtEl>
                                          <p:spTgt spid="2345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4503"/>
                                        </p:tgtEl>
                                        <p:attrNameLst>
                                          <p:attrName>style.visibility</p:attrName>
                                        </p:attrNameLst>
                                      </p:cBhvr>
                                      <p:to>
                                        <p:strVal val="visible"/>
                                      </p:to>
                                    </p:set>
                                    <p:anim calcmode="lin" valueType="num">
                                      <p:cBhvr additive="base">
                                        <p:cTn id="13" dur="500" fill="hold"/>
                                        <p:tgtEl>
                                          <p:spTgt spid="234503"/>
                                        </p:tgtEl>
                                        <p:attrNameLst>
                                          <p:attrName>ppt_x</p:attrName>
                                        </p:attrNameLst>
                                      </p:cBhvr>
                                      <p:tavLst>
                                        <p:tav tm="0">
                                          <p:val>
                                            <p:strVal val="#ppt_x"/>
                                          </p:val>
                                        </p:tav>
                                        <p:tav tm="100000">
                                          <p:val>
                                            <p:strVal val="#ppt_x"/>
                                          </p:val>
                                        </p:tav>
                                      </p:tavLst>
                                    </p:anim>
                                    <p:anim calcmode="lin" valueType="num">
                                      <p:cBhvr additive="base">
                                        <p:cTn id="14" dur="500" fill="hold"/>
                                        <p:tgtEl>
                                          <p:spTgt spid="234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p:bldP spid="2345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3"/>
          <p:cNvGraphicFramePr>
            <a:graphicFrameLocks noChangeAspect="1"/>
          </p:cNvGraphicFramePr>
          <p:nvPr/>
        </p:nvGraphicFramePr>
        <p:xfrm>
          <a:off x="974725" y="381000"/>
          <a:ext cx="7102475" cy="4759325"/>
        </p:xfrm>
        <a:graphic>
          <a:graphicData uri="http://schemas.openxmlformats.org/presentationml/2006/ole">
            <mc:AlternateContent xmlns:mc="http://schemas.openxmlformats.org/markup-compatibility/2006">
              <mc:Choice xmlns:v="urn:schemas-microsoft-com:vml" Requires="v">
                <p:oleObj spid="_x0000_s29708" name="CorelDRAW" r:id="rId4" imgW="7043928" imgH="4032809" progId="CorelDRAW.Graphic.12">
                  <p:embed/>
                </p:oleObj>
              </mc:Choice>
              <mc:Fallback>
                <p:oleObj name="CorelDRAW" r:id="rId4" imgW="7043928" imgH="4032809" progId="CorelDRAW.Graphic.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381000"/>
                        <a:ext cx="7102475"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9" name="Object 6"/>
          <p:cNvGraphicFramePr>
            <a:graphicFrameLocks noChangeAspect="1"/>
          </p:cNvGraphicFramePr>
          <p:nvPr/>
        </p:nvGraphicFramePr>
        <p:xfrm>
          <a:off x="2987675" y="782638"/>
          <a:ext cx="1649413" cy="3917950"/>
        </p:xfrm>
        <a:graphic>
          <a:graphicData uri="http://schemas.openxmlformats.org/presentationml/2006/ole">
            <mc:AlternateContent xmlns:mc="http://schemas.openxmlformats.org/markup-compatibility/2006">
              <mc:Choice xmlns:v="urn:schemas-microsoft-com:vml" Requires="v">
                <p:oleObj spid="_x0000_s29709" name="CorelDRAW" r:id="rId6" imgW="1635633" imgH="3320186" progId="CorelDRAW.Graphic.12">
                  <p:embed/>
                </p:oleObj>
              </mc:Choice>
              <mc:Fallback>
                <p:oleObj name="CorelDRAW" r:id="rId6" imgW="1635633" imgH="3320186" progId="CorelDRAW.Graphic.1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782638"/>
                        <a:ext cx="1649413"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0" name="Text Box 7"/>
          <p:cNvSpPr txBox="1">
            <a:spLocks noChangeArrowheads="1"/>
          </p:cNvSpPr>
          <p:nvPr/>
        </p:nvSpPr>
        <p:spPr bwMode="auto">
          <a:xfrm>
            <a:off x="457200" y="5257800"/>
            <a:ext cx="81534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Full linear backup: </a:t>
            </a:r>
            <a:r>
              <a:rPr lang="en-GB" altLang="en-US" sz="2800">
                <a:solidFill>
                  <a:schemeClr val="hlink"/>
                </a:solidFill>
              </a:rPr>
              <a:t>Monte Carlo [= TD(1)]:</a:t>
            </a:r>
            <a:r>
              <a:rPr lang="en-GB" altLang="en-US" sz="2400"/>
              <a:t> </a:t>
            </a:r>
            <a:r>
              <a:rPr lang="en-GB" altLang="en-US" sz="2400">
                <a:solidFill>
                  <a:srgbClr val="3366FF"/>
                </a:solidFill>
              </a:rPr>
              <a:t>Sequence C </a:t>
            </a:r>
            <a:r>
              <a:rPr lang="en-GB" altLang="en-US" sz="2400"/>
              <a:t> </a:t>
            </a:r>
            <a:r>
              <a:rPr lang="en-GB" altLang="en-US" sz="2400">
                <a:solidFill>
                  <a:srgbClr val="3366FF"/>
                </a:solidFill>
              </a:rPr>
              <a:t>(4,10,13,15):</a:t>
            </a:r>
            <a:r>
              <a:rPr lang="en-GB" altLang="en-US" sz="2400"/>
              <a:t> Update of state 4 (and 10 and 13) can commence as soon as terminal state 15 is reached.</a:t>
            </a:r>
          </a:p>
        </p:txBody>
      </p:sp>
      <p:sp>
        <p:nvSpPr>
          <p:cNvPr id="29701" name="Text Box 9"/>
          <p:cNvSpPr txBox="1">
            <a:spLocks noChangeArrowheads="1"/>
          </p:cNvSpPr>
          <p:nvPr/>
        </p:nvSpPr>
        <p:spPr bwMode="auto">
          <a:xfrm>
            <a:off x="228600" y="12192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Linear backup methods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9"/>
          <p:cNvGraphicFramePr>
            <a:graphicFrameLocks noChangeAspect="1"/>
          </p:cNvGraphicFramePr>
          <p:nvPr/>
        </p:nvGraphicFramePr>
        <p:xfrm>
          <a:off x="974725" y="381000"/>
          <a:ext cx="7102475" cy="4759325"/>
        </p:xfrm>
        <a:graphic>
          <a:graphicData uri="http://schemas.openxmlformats.org/presentationml/2006/ole">
            <mc:AlternateContent xmlns:mc="http://schemas.openxmlformats.org/markup-compatibility/2006">
              <mc:Choice xmlns:v="urn:schemas-microsoft-com:vml" Requires="v">
                <p:oleObj spid="_x0000_s30732" name="CorelDRAW" r:id="rId4" imgW="7043928" imgH="4032809" progId="CorelDRAW.Graphic.12">
                  <p:embed/>
                </p:oleObj>
              </mc:Choice>
              <mc:Fallback>
                <p:oleObj name="CorelDRAW" r:id="rId4" imgW="7043928" imgH="4032809" progId="CorelDRAW.Graphic.1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381000"/>
                        <a:ext cx="7102475"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10"/>
          <p:cNvGraphicFramePr>
            <a:graphicFrameLocks noChangeAspect="1"/>
          </p:cNvGraphicFramePr>
          <p:nvPr/>
        </p:nvGraphicFramePr>
        <p:xfrm>
          <a:off x="3756025" y="3392488"/>
          <a:ext cx="739775" cy="1166812"/>
        </p:xfrm>
        <a:graphic>
          <a:graphicData uri="http://schemas.openxmlformats.org/presentationml/2006/ole">
            <mc:AlternateContent xmlns:mc="http://schemas.openxmlformats.org/markup-compatibility/2006">
              <mc:Choice xmlns:v="urn:schemas-microsoft-com:vml" Requires="v">
                <p:oleObj spid="_x0000_s30733" name="CorelDRAW" r:id="rId6" imgW="733044" imgH="989686" progId="CorelDRAW.Graphic.12">
                  <p:embed/>
                </p:oleObj>
              </mc:Choice>
              <mc:Fallback>
                <p:oleObj name="CorelDRAW" r:id="rId6" imgW="733044" imgH="989686" progId="CorelDRAW.Graphic.1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6025" y="3392488"/>
                        <a:ext cx="739775"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Text Box 14"/>
          <p:cNvSpPr txBox="1">
            <a:spLocks noChangeArrowheads="1"/>
          </p:cNvSpPr>
          <p:nvPr/>
        </p:nvSpPr>
        <p:spPr bwMode="auto">
          <a:xfrm>
            <a:off x="457200" y="5410200"/>
            <a:ext cx="82296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Single step linear backup: </a:t>
            </a:r>
            <a:r>
              <a:rPr lang="en-GB" altLang="en-US" sz="2800">
                <a:solidFill>
                  <a:schemeClr val="hlink"/>
                </a:solidFill>
              </a:rPr>
              <a:t>TD(0):</a:t>
            </a:r>
            <a:r>
              <a:rPr lang="en-GB" altLang="en-US" sz="2400"/>
              <a:t> </a:t>
            </a:r>
            <a:r>
              <a:rPr lang="en-GB" altLang="en-US" sz="2400">
                <a:solidFill>
                  <a:schemeClr val="hlink"/>
                </a:solidFill>
              </a:rPr>
              <a:t>Sequence A:</a:t>
            </a:r>
            <a:r>
              <a:rPr lang="en-GB" altLang="en-US" sz="2400"/>
              <a:t> </a:t>
            </a:r>
            <a:r>
              <a:rPr lang="en-GB" altLang="en-US" sz="2400">
                <a:solidFill>
                  <a:schemeClr val="hlink"/>
                </a:solidFill>
              </a:rPr>
              <a:t>(4,10)</a:t>
            </a:r>
            <a:r>
              <a:rPr lang="en-GB" altLang="en-US" sz="2400"/>
              <a:t> Update of state 4 can commence as soon as state 10 is reached. This is the most important algorithm.</a:t>
            </a:r>
          </a:p>
        </p:txBody>
      </p:sp>
      <p:sp>
        <p:nvSpPr>
          <p:cNvPr id="30725" name="Text Box 15"/>
          <p:cNvSpPr txBox="1">
            <a:spLocks noChangeArrowheads="1"/>
          </p:cNvSpPr>
          <p:nvPr/>
        </p:nvSpPr>
        <p:spPr bwMode="auto">
          <a:xfrm>
            <a:off x="228600" y="12192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Linear backup methods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3"/>
          <p:cNvGraphicFramePr>
            <a:graphicFrameLocks noChangeAspect="1"/>
          </p:cNvGraphicFramePr>
          <p:nvPr/>
        </p:nvGraphicFramePr>
        <p:xfrm>
          <a:off x="974725" y="381000"/>
          <a:ext cx="7102475" cy="4759325"/>
        </p:xfrm>
        <a:graphic>
          <a:graphicData uri="http://schemas.openxmlformats.org/presentationml/2006/ole">
            <mc:AlternateContent xmlns:mc="http://schemas.openxmlformats.org/markup-compatibility/2006">
              <mc:Choice xmlns:v="urn:schemas-microsoft-com:vml" Requires="v">
                <p:oleObj spid="_x0000_s31764" name="CorelDRAW" r:id="rId4" imgW="7043928" imgH="4032809" progId="CorelDRAW.Graphic.12">
                  <p:embed/>
                </p:oleObj>
              </mc:Choice>
              <mc:Fallback>
                <p:oleObj name="CorelDRAW" r:id="rId4" imgW="7043928" imgH="4032809" progId="CorelDRAW.Graphic.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381000"/>
                        <a:ext cx="7102475"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4"/>
          <p:cNvGraphicFramePr>
            <a:graphicFrameLocks noChangeAspect="1"/>
          </p:cNvGraphicFramePr>
          <p:nvPr/>
        </p:nvGraphicFramePr>
        <p:xfrm>
          <a:off x="3756025" y="3392488"/>
          <a:ext cx="739775" cy="1166812"/>
        </p:xfrm>
        <a:graphic>
          <a:graphicData uri="http://schemas.openxmlformats.org/presentationml/2006/ole">
            <mc:AlternateContent xmlns:mc="http://schemas.openxmlformats.org/markup-compatibility/2006">
              <mc:Choice xmlns:v="urn:schemas-microsoft-com:vml" Requires="v">
                <p:oleObj spid="_x0000_s31765" name="CorelDRAW" r:id="rId6" imgW="733044" imgH="989686" progId="CorelDRAW.Graphic.12">
                  <p:embed/>
                </p:oleObj>
              </mc:Choice>
              <mc:Fallback>
                <p:oleObj name="CorelDRAW" r:id="rId6" imgW="733044" imgH="989686" progId="CorelDRAW.Graphic.12">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6025" y="3392488"/>
                        <a:ext cx="739775"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5"/>
          <p:cNvGraphicFramePr>
            <a:graphicFrameLocks noChangeAspect="1"/>
          </p:cNvGraphicFramePr>
          <p:nvPr/>
        </p:nvGraphicFramePr>
        <p:xfrm>
          <a:off x="2009775" y="1920875"/>
          <a:ext cx="1978025" cy="2728913"/>
        </p:xfrm>
        <a:graphic>
          <a:graphicData uri="http://schemas.openxmlformats.org/presentationml/2006/ole">
            <mc:AlternateContent xmlns:mc="http://schemas.openxmlformats.org/markup-compatibility/2006">
              <mc:Choice xmlns:v="urn:schemas-microsoft-com:vml" Requires="v">
                <p:oleObj spid="_x0000_s31766" name="CorelDRAW" r:id="rId8" imgW="1961007" imgH="2311603" progId="CorelDRAW.Graphic.12">
                  <p:embed/>
                </p:oleObj>
              </mc:Choice>
              <mc:Fallback>
                <p:oleObj name="CorelDRAW" r:id="rId8" imgW="1961007" imgH="2311603" progId="CorelDRAW.Graphic.1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1920875"/>
                        <a:ext cx="1978025"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6"/>
          <p:cNvGraphicFramePr>
            <a:graphicFrameLocks noChangeAspect="1"/>
          </p:cNvGraphicFramePr>
          <p:nvPr/>
        </p:nvGraphicFramePr>
        <p:xfrm>
          <a:off x="2987675" y="782638"/>
          <a:ext cx="1649413" cy="3917950"/>
        </p:xfrm>
        <a:graphic>
          <a:graphicData uri="http://schemas.openxmlformats.org/presentationml/2006/ole">
            <mc:AlternateContent xmlns:mc="http://schemas.openxmlformats.org/markup-compatibility/2006">
              <mc:Choice xmlns:v="urn:schemas-microsoft-com:vml" Requires="v">
                <p:oleObj spid="_x0000_s31767" name="CorelDRAW" r:id="rId10" imgW="1635633" imgH="3320186" progId="CorelDRAW.Graphic.12">
                  <p:embed/>
                </p:oleObj>
              </mc:Choice>
              <mc:Fallback>
                <p:oleObj name="CorelDRAW" r:id="rId10" imgW="1635633" imgH="3320186" progId="CorelDRAW.Graphic.12">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782638"/>
                        <a:ext cx="1649413"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Text Box 7"/>
          <p:cNvSpPr txBox="1">
            <a:spLocks noChangeArrowheads="1"/>
          </p:cNvSpPr>
          <p:nvPr/>
        </p:nvSpPr>
        <p:spPr bwMode="auto">
          <a:xfrm>
            <a:off x="228600" y="5334000"/>
            <a:ext cx="86106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Weighted linear backup: </a:t>
            </a:r>
            <a:r>
              <a:rPr lang="en-GB" altLang="en-US" sz="2800">
                <a:solidFill>
                  <a:schemeClr val="hlink"/>
                </a:solidFill>
              </a:rPr>
              <a:t>TD(</a:t>
            </a:r>
            <a:r>
              <a:rPr lang="en-GB" altLang="en-US" sz="2800">
                <a:solidFill>
                  <a:schemeClr val="hlink"/>
                </a:solidFill>
                <a:latin typeface="Symbol" pitchFamily="18" charset="2"/>
              </a:rPr>
              <a:t>l</a:t>
            </a:r>
            <a:r>
              <a:rPr lang="en-GB" altLang="en-US" sz="2800">
                <a:solidFill>
                  <a:schemeClr val="hlink"/>
                </a:solidFill>
              </a:rPr>
              <a:t>):</a:t>
            </a:r>
            <a:r>
              <a:rPr lang="en-GB" altLang="en-US" sz="2400"/>
              <a:t> Sequences </a:t>
            </a:r>
            <a:r>
              <a:rPr lang="en-GB" altLang="en-US" sz="2400">
                <a:solidFill>
                  <a:schemeClr val="hlink"/>
                </a:solidFill>
              </a:rPr>
              <a:t>A</a:t>
            </a:r>
            <a:r>
              <a:rPr lang="en-GB" altLang="en-US" sz="2400"/>
              <a:t>, </a:t>
            </a:r>
            <a:r>
              <a:rPr lang="en-GB" altLang="en-US" sz="2400">
                <a:solidFill>
                  <a:srgbClr val="00CC66"/>
                </a:solidFill>
              </a:rPr>
              <a:t>B</a:t>
            </a:r>
            <a:r>
              <a:rPr lang="en-GB" altLang="en-US" sz="2400"/>
              <a:t>, </a:t>
            </a:r>
            <a:r>
              <a:rPr lang="en-GB" altLang="en-US" sz="2400">
                <a:solidFill>
                  <a:srgbClr val="3366FF"/>
                </a:solidFill>
              </a:rPr>
              <a:t>C: </a:t>
            </a:r>
            <a:r>
              <a:rPr lang="en-GB" altLang="en-US" sz="2400"/>
              <a:t>Update of state 4 uses a weighted average of all linear sequences</a:t>
            </a:r>
          </a:p>
          <a:p>
            <a:pPr eaLnBrk="1" hangingPunct="1"/>
            <a:r>
              <a:rPr lang="en-GB" altLang="en-US" sz="2400"/>
              <a:t>until terminal state 15.</a:t>
            </a:r>
          </a:p>
        </p:txBody>
      </p:sp>
      <p:sp>
        <p:nvSpPr>
          <p:cNvPr id="31751" name="Text Box 8"/>
          <p:cNvSpPr txBox="1">
            <a:spLocks noChangeArrowheads="1"/>
          </p:cNvSpPr>
          <p:nvPr/>
        </p:nvSpPr>
        <p:spPr bwMode="auto">
          <a:xfrm>
            <a:off x="228600" y="12192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Linear backup methods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utobein"/>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00113" y="1041400"/>
            <a:ext cx="7200900" cy="548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3"/>
          <p:cNvSpPr txBox="1">
            <a:spLocks noChangeArrowheads="1"/>
          </p:cNvSpPr>
          <p:nvPr/>
        </p:nvSpPr>
        <p:spPr bwMode="auto">
          <a:xfrm>
            <a:off x="1747838" y="234950"/>
            <a:ext cx="59356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400" b="1">
                <a:latin typeface="Arial" pitchFamily="34" charset="0"/>
              </a:rPr>
              <a:t>Less “classical” but also Conditioning !</a:t>
            </a:r>
          </a:p>
          <a:p>
            <a:pPr algn="ctr" eaLnBrk="1" hangingPunct="1"/>
            <a:r>
              <a:rPr lang="en-GB" altLang="en-US" sz="2400" b="1">
                <a:latin typeface="Arial" pitchFamily="34" charset="0"/>
              </a:rPr>
              <a:t>(Example from a car advertisement)</a:t>
            </a:r>
          </a:p>
        </p:txBody>
      </p:sp>
      <p:sp>
        <p:nvSpPr>
          <p:cNvPr id="5124" name="Text Box 4"/>
          <p:cNvSpPr txBox="1">
            <a:spLocks noChangeArrowheads="1"/>
          </p:cNvSpPr>
          <p:nvPr/>
        </p:nvSpPr>
        <p:spPr bwMode="auto">
          <a:xfrm>
            <a:off x="5257800" y="1752600"/>
            <a:ext cx="3505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Learning the association                 </a:t>
            </a:r>
          </a:p>
          <a:p>
            <a:pPr eaLnBrk="1" hangingPunct="1">
              <a:spcBef>
                <a:spcPct val="50000"/>
              </a:spcBef>
            </a:pPr>
            <a:r>
              <a:rPr lang="en-GB" altLang="en-US" sz="2400"/>
              <a:t>     CS  </a:t>
            </a:r>
            <a:r>
              <a:rPr lang="en-GB" altLang="en-US" sz="2400">
                <a:latin typeface="Times New Roman" pitchFamily="18" charset="0"/>
                <a:cs typeface="Times New Roman" pitchFamily="18" charset="0"/>
              </a:rPr>
              <a:t>→</a:t>
            </a:r>
            <a:r>
              <a:rPr lang="en-GB" altLang="en-US" sz="2400"/>
              <a:t> U(C)R</a:t>
            </a:r>
          </a:p>
        </p:txBody>
      </p:sp>
      <p:sp>
        <p:nvSpPr>
          <p:cNvPr id="5125" name="Text Box 5"/>
          <p:cNvSpPr txBox="1">
            <a:spLocks noChangeArrowheads="1"/>
          </p:cNvSpPr>
          <p:nvPr/>
        </p:nvSpPr>
        <p:spPr bwMode="auto">
          <a:xfrm>
            <a:off x="5029200" y="2895600"/>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Porsche  </a:t>
            </a:r>
            <a:r>
              <a:rPr lang="en-GB" altLang="en-US" sz="2400">
                <a:latin typeface="Times New Roman" pitchFamily="18" charset="0"/>
                <a:cs typeface="Times New Roman" pitchFamily="18" charset="0"/>
              </a:rPr>
              <a:t>→ </a:t>
            </a:r>
            <a:r>
              <a:rPr lang="en-GB" altLang="en-US" sz="2400"/>
              <a:t> Good Feeling</a:t>
            </a:r>
            <a:endParaRPr lang="en-GB" altLang="en-US" sz="2400">
              <a:latin typeface="Times New Roman" pitchFamily="18" charset="0"/>
              <a:cs typeface="Times New Roman" pitchFamily="18" charset="0"/>
            </a:endParaRPr>
          </a:p>
        </p:txBody>
      </p:sp>
      <p:pic>
        <p:nvPicPr>
          <p:cNvPr id="18330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3808">
            <a:off x="2759075" y="3192463"/>
            <a:ext cx="179546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3304"/>
                                        </p:tgtEl>
                                        <p:attrNameLst>
                                          <p:attrName>style.visibility</p:attrName>
                                        </p:attrNameLst>
                                      </p:cBhvr>
                                      <p:to>
                                        <p:strVal val="visible"/>
                                      </p:to>
                                    </p:set>
                                    <p:anim calcmode="lin" valueType="num">
                                      <p:cBhvr additive="base">
                                        <p:cTn id="7" dur="500" fill="hold"/>
                                        <p:tgtEl>
                                          <p:spTgt spid="183304"/>
                                        </p:tgtEl>
                                        <p:attrNameLst>
                                          <p:attrName>ppt_x</p:attrName>
                                        </p:attrNameLst>
                                      </p:cBhvr>
                                      <p:tavLst>
                                        <p:tav tm="0">
                                          <p:val>
                                            <p:strVal val="#ppt_x"/>
                                          </p:val>
                                        </p:tav>
                                        <p:tav tm="100000">
                                          <p:val>
                                            <p:strVal val="#ppt_x"/>
                                          </p:val>
                                        </p:tav>
                                      </p:tavLst>
                                    </p:anim>
                                    <p:anim calcmode="lin" valueType="num">
                                      <p:cBhvr additive="base">
                                        <p:cTn id="8" dur="500" fill="hold"/>
                                        <p:tgtEl>
                                          <p:spTgt spid="183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1"/>
          <p:cNvSpPr txBox="1">
            <a:spLocks noChangeArrowheads="1"/>
          </p:cNvSpPr>
          <p:nvPr/>
        </p:nvSpPr>
        <p:spPr bwMode="auto">
          <a:xfrm>
            <a:off x="381000" y="2286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Why are we calling these methods “</a:t>
            </a:r>
            <a:r>
              <a:rPr lang="en-GB" altLang="en-US" sz="2400">
                <a:solidFill>
                  <a:schemeClr val="hlink"/>
                </a:solidFill>
              </a:rPr>
              <a:t>backups</a:t>
            </a:r>
            <a:r>
              <a:rPr lang="en-GB" altLang="en-US" sz="2400"/>
              <a:t>” ? Because we move to one or more next states, take their rewards&amp;values, and then </a:t>
            </a:r>
            <a:r>
              <a:rPr lang="en-GB" altLang="en-US" sz="2400" i="1"/>
              <a:t>move back</a:t>
            </a:r>
            <a:r>
              <a:rPr lang="en-GB" altLang="en-US" sz="2400"/>
              <a:t> to the state which we would like to update and do so!</a:t>
            </a:r>
          </a:p>
        </p:txBody>
      </p:sp>
      <p:grpSp>
        <p:nvGrpSpPr>
          <p:cNvPr id="224270" name="Group 14"/>
          <p:cNvGrpSpPr>
            <a:grpSpLocks/>
          </p:cNvGrpSpPr>
          <p:nvPr/>
        </p:nvGrpSpPr>
        <p:grpSpPr bwMode="auto">
          <a:xfrm>
            <a:off x="533400" y="1981200"/>
            <a:ext cx="8229600" cy="4130675"/>
            <a:chOff x="336" y="1248"/>
            <a:chExt cx="5184" cy="2602"/>
          </a:xfrm>
        </p:grpSpPr>
        <p:sp>
          <p:nvSpPr>
            <p:cNvPr id="32772" name="Text Box 12"/>
            <p:cNvSpPr txBox="1">
              <a:spLocks noChangeArrowheads="1"/>
            </p:cNvSpPr>
            <p:nvPr/>
          </p:nvSpPr>
          <p:spPr bwMode="auto">
            <a:xfrm>
              <a:off x="336" y="1584"/>
              <a:ext cx="5184" cy="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Note: RL has been developed largely in the context of machine learning. Hence all mathematically rigorous formalisms for RL comes from this field.</a:t>
              </a:r>
            </a:p>
            <a:p>
              <a:pPr eaLnBrk="1" hangingPunct="1">
                <a:spcBef>
                  <a:spcPct val="50000"/>
                </a:spcBef>
              </a:pPr>
              <a:r>
                <a:rPr lang="en-GB" altLang="en-US" sz="2000"/>
                <a:t>A rigorous transfer to neuronal model is a more recent development.</a:t>
              </a:r>
            </a:p>
            <a:p>
              <a:pPr eaLnBrk="1" hangingPunct="1">
                <a:spcBef>
                  <a:spcPct val="50000"/>
                </a:spcBef>
              </a:pPr>
              <a:r>
                <a:rPr lang="en-GB" altLang="en-US" sz="2000"/>
                <a:t>Thus, in the following we will use the machine learning formalism to derive the math and in parts relate this to neuronal models later.</a:t>
              </a:r>
            </a:p>
            <a:p>
              <a:pPr eaLnBrk="1" hangingPunct="1">
                <a:spcBef>
                  <a:spcPct val="50000"/>
                </a:spcBef>
              </a:pPr>
              <a:r>
                <a:rPr lang="en-GB" altLang="en-US" sz="2000"/>
                <a:t>This difference is visible from using</a:t>
              </a:r>
            </a:p>
            <a:p>
              <a:pPr eaLnBrk="1" hangingPunct="1">
                <a:spcBef>
                  <a:spcPct val="50000"/>
                </a:spcBef>
              </a:pPr>
              <a:r>
                <a:rPr lang="en-GB" altLang="en-US" sz="2000">
                  <a:solidFill>
                    <a:schemeClr val="hlink"/>
                  </a:solidFill>
                </a:rPr>
                <a:t>STATES s</a:t>
              </a:r>
              <a:r>
                <a:rPr lang="en-GB" altLang="en-US" sz="2000" baseline="-25000">
                  <a:solidFill>
                    <a:schemeClr val="hlink"/>
                  </a:solidFill>
                </a:rPr>
                <a:t>t</a:t>
              </a:r>
              <a:r>
                <a:rPr lang="en-GB" altLang="en-US" sz="2000">
                  <a:solidFill>
                    <a:schemeClr val="hlink"/>
                  </a:solidFill>
                </a:rPr>
                <a:t> for the machine learning</a:t>
              </a:r>
              <a:r>
                <a:rPr lang="en-GB" altLang="en-US" sz="2000"/>
                <a:t> </a:t>
              </a:r>
              <a:r>
                <a:rPr lang="en-GB" altLang="en-US" sz="2000">
                  <a:solidFill>
                    <a:schemeClr val="hlink"/>
                  </a:solidFill>
                </a:rPr>
                <a:t>formalism and</a:t>
              </a:r>
            </a:p>
            <a:p>
              <a:pPr eaLnBrk="1" hangingPunct="1">
                <a:spcBef>
                  <a:spcPct val="50000"/>
                </a:spcBef>
              </a:pPr>
              <a:r>
                <a:rPr lang="en-GB" altLang="en-US" sz="2000">
                  <a:solidFill>
                    <a:schemeClr val="hlink"/>
                  </a:solidFill>
                </a:rPr>
                <a:t>TIME t when talking about neurons.</a:t>
              </a:r>
            </a:p>
          </p:txBody>
        </p:sp>
        <p:sp>
          <p:nvSpPr>
            <p:cNvPr id="32773" name="Text Box 13"/>
            <p:cNvSpPr txBox="1">
              <a:spLocks noChangeArrowheads="1"/>
            </p:cNvSpPr>
            <p:nvPr/>
          </p:nvSpPr>
          <p:spPr bwMode="auto">
            <a:xfrm>
              <a:off x="384" y="1248"/>
              <a:ext cx="30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hlink"/>
                  </a:solidFill>
                </a:rPr>
                <a:t>For the following: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4270"/>
                                        </p:tgtEl>
                                        <p:attrNameLst>
                                          <p:attrName>style.visibility</p:attrName>
                                        </p:attrNameLst>
                                      </p:cBhvr>
                                      <p:to>
                                        <p:strVal val="visible"/>
                                      </p:to>
                                    </p:set>
                                    <p:anim calcmode="lin" valueType="num">
                                      <p:cBhvr additive="base">
                                        <p:cTn id="7" dur="500" fill="hold"/>
                                        <p:tgtEl>
                                          <p:spTgt spid="224270"/>
                                        </p:tgtEl>
                                        <p:attrNameLst>
                                          <p:attrName>ppt_x</p:attrName>
                                        </p:attrNameLst>
                                      </p:cBhvr>
                                      <p:tavLst>
                                        <p:tav tm="0">
                                          <p:val>
                                            <p:strVal val="#ppt_x"/>
                                          </p:val>
                                        </p:tav>
                                        <p:tav tm="100000">
                                          <p:val>
                                            <p:strVal val="#ppt_x"/>
                                          </p:val>
                                        </p:tav>
                                      </p:tavLst>
                                    </p:anim>
                                    <p:anim calcmode="lin" valueType="num">
                                      <p:cBhvr additive="base">
                                        <p:cTn id="8" dur="500" fill="hold"/>
                                        <p:tgtEl>
                                          <p:spTgt spid="224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52400" y="76200"/>
            <a:ext cx="8839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Formalising RL: </a:t>
            </a:r>
            <a:r>
              <a:rPr lang="en-GB" altLang="en-US" sz="3200">
                <a:solidFill>
                  <a:schemeClr val="hlink"/>
                </a:solidFill>
              </a:rPr>
              <a:t>Policy Evaluation</a:t>
            </a:r>
            <a:r>
              <a:rPr lang="en-GB" altLang="en-US" sz="2800"/>
              <a:t> with goal to find the optimal value function of the state space</a:t>
            </a:r>
          </a:p>
        </p:txBody>
      </p:sp>
      <p:sp>
        <p:nvSpPr>
          <p:cNvPr id="33795" name="Text Box 6"/>
          <p:cNvSpPr txBox="1">
            <a:spLocks noChangeArrowheads="1"/>
          </p:cNvSpPr>
          <p:nvPr/>
        </p:nvSpPr>
        <p:spPr bwMode="auto">
          <a:xfrm>
            <a:off x="304800" y="1127125"/>
            <a:ext cx="8534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We consider a sequence s</a:t>
            </a:r>
            <a:r>
              <a:rPr lang="en-GB" altLang="en-US" sz="2000" baseline="-25000"/>
              <a:t>t</a:t>
            </a:r>
            <a:r>
              <a:rPr lang="en-GB" altLang="en-US" sz="2000"/>
              <a:t>, r</a:t>
            </a:r>
            <a:r>
              <a:rPr lang="en-GB" altLang="en-US" sz="2000" baseline="-25000"/>
              <a:t>t+1</a:t>
            </a:r>
            <a:r>
              <a:rPr lang="en-GB" altLang="en-US" sz="2000"/>
              <a:t>, s</a:t>
            </a:r>
            <a:r>
              <a:rPr lang="en-GB" altLang="en-US" sz="2000" baseline="-25000"/>
              <a:t>t+1</a:t>
            </a:r>
            <a:r>
              <a:rPr lang="en-GB" altLang="en-US" sz="2000"/>
              <a:t>, r</a:t>
            </a:r>
            <a:r>
              <a:rPr lang="en-GB" altLang="en-US" sz="2000" baseline="-25000"/>
              <a:t>t+2</a:t>
            </a:r>
            <a:r>
              <a:rPr lang="en-GB" altLang="en-US" sz="2000"/>
              <a:t>, . . . , r</a:t>
            </a:r>
            <a:r>
              <a:rPr lang="en-GB" altLang="en-US" sz="2000" baseline="-25000"/>
              <a:t>T</a:t>
            </a:r>
            <a:r>
              <a:rPr lang="en-GB" altLang="en-US" sz="2000"/>
              <a:t> , s</a:t>
            </a:r>
            <a:r>
              <a:rPr lang="en-GB" altLang="en-US" sz="2000" baseline="-25000"/>
              <a:t>T</a:t>
            </a:r>
            <a:r>
              <a:rPr lang="en-GB" altLang="en-US" sz="2000"/>
              <a:t> . Note, rewards occur downstream (in the future) from a visited state. Thus, r</a:t>
            </a:r>
            <a:r>
              <a:rPr lang="en-GB" altLang="en-US" sz="2000" baseline="-25000"/>
              <a:t>t+1</a:t>
            </a:r>
            <a:r>
              <a:rPr lang="en-GB" altLang="en-US" sz="2000"/>
              <a:t> is the next </a:t>
            </a:r>
            <a:r>
              <a:rPr lang="en-GB" altLang="en-US" sz="2000" i="1"/>
              <a:t>future </a:t>
            </a:r>
            <a:r>
              <a:rPr lang="en-GB" altLang="en-US" sz="2000"/>
              <a:t>reward which can be reached starting from state s</a:t>
            </a:r>
            <a:r>
              <a:rPr lang="en-GB" altLang="en-US" sz="2000" baseline="-25000"/>
              <a:t>t</a:t>
            </a:r>
            <a:r>
              <a:rPr lang="en-GB" altLang="en-US" sz="2000"/>
              <a:t>. The </a:t>
            </a:r>
            <a:r>
              <a:rPr lang="en-GB" altLang="en-US" sz="2000">
                <a:solidFill>
                  <a:schemeClr val="hlink"/>
                </a:solidFill>
              </a:rPr>
              <a:t>complete return</a:t>
            </a:r>
            <a:r>
              <a:rPr lang="en-GB" altLang="en-US" sz="2000"/>
              <a:t> R</a:t>
            </a:r>
            <a:r>
              <a:rPr lang="en-GB" altLang="en-US" sz="2000" baseline="-25000"/>
              <a:t>t</a:t>
            </a:r>
            <a:r>
              <a:rPr lang="en-GB" altLang="en-US" sz="2000"/>
              <a:t> to be expected in the future from state s</a:t>
            </a:r>
            <a:r>
              <a:rPr lang="en-GB" altLang="en-US" sz="2000" baseline="-25000"/>
              <a:t>t</a:t>
            </a:r>
            <a:r>
              <a:rPr lang="en-GB" altLang="en-US" sz="2000"/>
              <a:t> is, thus, given by:</a:t>
            </a:r>
          </a:p>
        </p:txBody>
      </p:sp>
      <p:sp>
        <p:nvSpPr>
          <p:cNvPr id="33796" name="Text Box 7"/>
          <p:cNvSpPr txBox="1">
            <a:spLocks noChangeArrowheads="1"/>
          </p:cNvSpPr>
          <p:nvPr/>
        </p:nvSpPr>
        <p:spPr bwMode="auto">
          <a:xfrm>
            <a:off x="304800" y="3124200"/>
            <a:ext cx="8305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where </a:t>
            </a:r>
            <a:r>
              <a:rPr lang="en-GB" altLang="en-US" sz="2000">
                <a:latin typeface="Symbol" pitchFamily="18" charset="2"/>
              </a:rPr>
              <a:t>g</a:t>
            </a:r>
            <a:r>
              <a:rPr lang="en-GB" altLang="en-US" sz="2000">
                <a:cs typeface="Tahoma" pitchFamily="34" charset="0"/>
              </a:rPr>
              <a:t>≤</a:t>
            </a:r>
            <a:r>
              <a:rPr lang="en-GB" altLang="en-US" sz="2000"/>
              <a:t>1 is a discount factor. This accounts for the fact that rewards in the far future should be valued less.</a:t>
            </a:r>
          </a:p>
          <a:p>
            <a:pPr eaLnBrk="1" hangingPunct="1"/>
            <a:r>
              <a:rPr lang="en-GB" altLang="en-US" sz="2000"/>
              <a:t>Reinforcement learning assumes that the value of a state V(s) is directly equivalent to the expected return E</a:t>
            </a:r>
            <a:r>
              <a:rPr lang="en-GB" altLang="en-US" sz="2000" baseline="-25000">
                <a:latin typeface="Symbol" pitchFamily="18" charset="2"/>
              </a:rPr>
              <a:t>p</a:t>
            </a:r>
            <a:r>
              <a:rPr lang="en-GB" altLang="en-US" sz="2000"/>
              <a:t> at this state, where  </a:t>
            </a:r>
            <a:r>
              <a:rPr lang="en-GB" altLang="en-US" sz="2000">
                <a:latin typeface="Symbol" pitchFamily="18" charset="2"/>
              </a:rPr>
              <a:t>p</a:t>
            </a:r>
            <a:r>
              <a:rPr lang="en-GB" altLang="en-US" sz="2000"/>
              <a:t> denotes the (here unspecified) action policy to be followed.</a:t>
            </a:r>
          </a:p>
        </p:txBody>
      </p:sp>
      <p:sp>
        <p:nvSpPr>
          <p:cNvPr id="33797" name="Text Box 9"/>
          <p:cNvSpPr txBox="1">
            <a:spLocks noChangeArrowheads="1"/>
          </p:cNvSpPr>
          <p:nvPr/>
        </p:nvSpPr>
        <p:spPr bwMode="auto">
          <a:xfrm>
            <a:off x="457200" y="54102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Thus, the value of state s</a:t>
            </a:r>
            <a:r>
              <a:rPr lang="en-GB" altLang="en-US" sz="2000" baseline="-25000"/>
              <a:t>t</a:t>
            </a:r>
            <a:r>
              <a:rPr lang="en-GB" altLang="en-US" sz="2000"/>
              <a:t> can be iteratively updated with:</a:t>
            </a:r>
          </a:p>
        </p:txBody>
      </p:sp>
      <p:pic>
        <p:nvPicPr>
          <p:cNvPr id="337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427288"/>
            <a:ext cx="6172200"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702175"/>
            <a:ext cx="35814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773738"/>
            <a:ext cx="5029200"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81000" y="228600"/>
            <a:ext cx="8534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We use </a:t>
            </a:r>
            <a:r>
              <a:rPr lang="en-GB" altLang="en-US" sz="2000">
                <a:latin typeface="Symbol" pitchFamily="18" charset="2"/>
              </a:rPr>
              <a:t>a</a:t>
            </a:r>
            <a:r>
              <a:rPr lang="en-GB" altLang="en-US" sz="2000"/>
              <a:t> as a step-size parameter, which is not of great importance here, though, and can be held constant.</a:t>
            </a:r>
          </a:p>
          <a:p>
            <a:pPr eaLnBrk="1" hangingPunct="1"/>
            <a:r>
              <a:rPr lang="en-GB" altLang="en-US" sz="2000"/>
              <a:t>Note, if V(s</a:t>
            </a:r>
            <a:r>
              <a:rPr lang="en-GB" altLang="en-US" sz="2000" baseline="-25000"/>
              <a:t>t</a:t>
            </a:r>
            <a:r>
              <a:rPr lang="en-GB" altLang="en-US" sz="2000"/>
              <a:t>) correctly predicts the expected complete return R</a:t>
            </a:r>
            <a:r>
              <a:rPr lang="en-GB" altLang="en-US" sz="2000" baseline="-25000"/>
              <a:t>t</a:t>
            </a:r>
            <a:r>
              <a:rPr lang="en-GB" altLang="en-US" sz="2000"/>
              <a:t>, the update will be zero and we have found the final value. This method is called </a:t>
            </a:r>
            <a:r>
              <a:rPr lang="en-GB" altLang="en-US" sz="2000" i="1">
                <a:solidFill>
                  <a:schemeClr val="hlink"/>
                </a:solidFill>
              </a:rPr>
              <a:t>constant-</a:t>
            </a:r>
            <a:r>
              <a:rPr lang="en-GB" altLang="en-US" sz="2000" i="1">
                <a:solidFill>
                  <a:schemeClr val="hlink"/>
                </a:solidFill>
                <a:latin typeface="Symbol" pitchFamily="18" charset="2"/>
              </a:rPr>
              <a:t>a</a:t>
            </a:r>
            <a:r>
              <a:rPr lang="en-GB" altLang="en-US" sz="2000">
                <a:solidFill>
                  <a:schemeClr val="hlink"/>
                </a:solidFill>
              </a:rPr>
              <a:t> </a:t>
            </a:r>
            <a:r>
              <a:rPr lang="en-GB" altLang="en-US" sz="2000" i="1">
                <a:solidFill>
                  <a:schemeClr val="hlink"/>
                </a:solidFill>
              </a:rPr>
              <a:t>Monte Carlo </a:t>
            </a:r>
            <a:r>
              <a:rPr lang="en-GB" altLang="en-US" sz="2000">
                <a:solidFill>
                  <a:schemeClr val="hlink"/>
                </a:solidFill>
              </a:rPr>
              <a:t>update</a:t>
            </a:r>
            <a:r>
              <a:rPr lang="en-GB" altLang="en-US" sz="2000"/>
              <a:t>. It requires to wait until a sequence has reached its terminal state (see some slides before!) before the update can commence. For long sequences this may be problematic. Thus, one should try to use an incremental  procedure instead. We define a different update rule with:</a:t>
            </a:r>
          </a:p>
        </p:txBody>
      </p:sp>
      <p:sp>
        <p:nvSpPr>
          <p:cNvPr id="34819" name="Text Box 6"/>
          <p:cNvSpPr txBox="1">
            <a:spLocks noChangeArrowheads="1"/>
          </p:cNvSpPr>
          <p:nvPr/>
        </p:nvSpPr>
        <p:spPr bwMode="auto">
          <a:xfrm>
            <a:off x="381000" y="3581400"/>
            <a:ext cx="4724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The elegant trick is to assume that, if the process converges, the value of the next state V(s</a:t>
            </a:r>
            <a:r>
              <a:rPr lang="en-GB" altLang="en-US" sz="2000" baseline="-25000"/>
              <a:t>t+1</a:t>
            </a:r>
            <a:r>
              <a:rPr lang="en-GB" altLang="en-US" sz="2000"/>
              <a:t>) should be an accurate estimate of the expected return downstream to this state (i.e., downstream to s</a:t>
            </a:r>
            <a:r>
              <a:rPr lang="en-GB" altLang="en-US" sz="2000" baseline="-25000"/>
              <a:t>t+1</a:t>
            </a:r>
            <a:r>
              <a:rPr lang="en-GB" altLang="en-US" sz="2000"/>
              <a:t>). Thus, we would hope that the following holds:</a:t>
            </a:r>
          </a:p>
        </p:txBody>
      </p:sp>
      <p:sp>
        <p:nvSpPr>
          <p:cNvPr id="34820" name="Text Box 8"/>
          <p:cNvSpPr txBox="1">
            <a:spLocks noChangeArrowheads="1"/>
          </p:cNvSpPr>
          <p:nvPr/>
        </p:nvSpPr>
        <p:spPr bwMode="auto">
          <a:xfrm>
            <a:off x="304800" y="5927725"/>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Indeed, proofs exist that under certain boundary conditions this procedure, known as </a:t>
            </a:r>
            <a:r>
              <a:rPr lang="en-GB" altLang="en-US" sz="2000" i="1"/>
              <a:t>TD(0)</a:t>
            </a:r>
            <a:r>
              <a:rPr lang="en-GB" altLang="en-US" sz="2000"/>
              <a:t>, converges to the optimal value function for all states. </a:t>
            </a:r>
          </a:p>
        </p:txBody>
      </p:sp>
      <p:pic>
        <p:nvPicPr>
          <p:cNvPr id="3482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2971800"/>
            <a:ext cx="6561137"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5280025"/>
            <a:ext cx="3733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8611" name="Group 19"/>
          <p:cNvGrpSpPr>
            <a:grpSpLocks/>
          </p:cNvGrpSpPr>
          <p:nvPr/>
        </p:nvGrpSpPr>
        <p:grpSpPr bwMode="auto">
          <a:xfrm>
            <a:off x="5334000" y="3581400"/>
            <a:ext cx="2362200" cy="1600200"/>
            <a:chOff x="3360" y="2256"/>
            <a:chExt cx="1488" cy="1008"/>
          </a:xfrm>
        </p:grpSpPr>
        <p:sp>
          <p:nvSpPr>
            <p:cNvPr id="34824" name="Text Box 16"/>
            <p:cNvSpPr txBox="1">
              <a:spLocks noChangeArrowheads="1"/>
            </p:cNvSpPr>
            <p:nvPr/>
          </p:nvSpPr>
          <p:spPr bwMode="auto">
            <a:xfrm>
              <a:off x="3456" y="2438"/>
              <a:ext cx="139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b="1">
                  <a:solidFill>
                    <a:schemeClr val="hlink"/>
                  </a:solidFill>
                </a:rPr>
                <a:t>This is why it is called TD (temp. diff.) Learning</a:t>
              </a:r>
            </a:p>
          </p:txBody>
        </p:sp>
        <p:pic>
          <p:nvPicPr>
            <p:cNvPr id="3482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256"/>
              <a:ext cx="1476"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38611"/>
                                        </p:tgtEl>
                                        <p:attrNameLst>
                                          <p:attrName>style.visibility</p:attrName>
                                        </p:attrNameLst>
                                      </p:cBhvr>
                                      <p:to>
                                        <p:strVal val="visible"/>
                                      </p:to>
                                    </p:set>
                                    <p:anim calcmode="lin" valueType="num">
                                      <p:cBhvr>
                                        <p:cTn id="7" dur="1000" fill="hold"/>
                                        <p:tgtEl>
                                          <p:spTgt spid="238611"/>
                                        </p:tgtEl>
                                        <p:attrNameLst>
                                          <p:attrName>ppt_w</p:attrName>
                                        </p:attrNameLst>
                                      </p:cBhvr>
                                      <p:tavLst>
                                        <p:tav tm="0">
                                          <p:val>
                                            <p:fltVal val="0"/>
                                          </p:val>
                                        </p:tav>
                                        <p:tav tm="100000">
                                          <p:val>
                                            <p:strVal val="#ppt_w"/>
                                          </p:val>
                                        </p:tav>
                                      </p:tavLst>
                                    </p:anim>
                                    <p:anim calcmode="lin" valueType="num">
                                      <p:cBhvr>
                                        <p:cTn id="8" dur="1000" fill="hold"/>
                                        <p:tgtEl>
                                          <p:spTgt spid="238611"/>
                                        </p:tgtEl>
                                        <p:attrNameLst>
                                          <p:attrName>ppt_h</p:attrName>
                                        </p:attrNameLst>
                                      </p:cBhvr>
                                      <p:tavLst>
                                        <p:tav tm="0">
                                          <p:val>
                                            <p:fltVal val="0"/>
                                          </p:val>
                                        </p:tav>
                                        <p:tav tm="100000">
                                          <p:val>
                                            <p:strVal val="#ppt_h"/>
                                          </p:val>
                                        </p:tav>
                                      </p:tavLst>
                                    </p:anim>
                                    <p:anim calcmode="lin" valueType="num">
                                      <p:cBhvr>
                                        <p:cTn id="9" dur="1000" fill="hold"/>
                                        <p:tgtEl>
                                          <p:spTgt spid="2386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86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304800" y="212725"/>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In principle the same procedure can be applied all the way downstream writing:</a:t>
            </a:r>
          </a:p>
        </p:txBody>
      </p:sp>
      <p:sp>
        <p:nvSpPr>
          <p:cNvPr id="35843" name="Text Box 7"/>
          <p:cNvSpPr txBox="1">
            <a:spLocks noChangeArrowheads="1"/>
          </p:cNvSpPr>
          <p:nvPr/>
        </p:nvSpPr>
        <p:spPr bwMode="auto">
          <a:xfrm>
            <a:off x="304800" y="1828800"/>
            <a:ext cx="8610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Thus, we could update the value of state s</a:t>
            </a:r>
            <a:r>
              <a:rPr lang="en-GB" altLang="en-US" sz="2000" baseline="-25000"/>
              <a:t>t</a:t>
            </a:r>
            <a:r>
              <a:rPr lang="en-GB" altLang="en-US" sz="2000"/>
              <a:t> by moving downstream to some future state s</a:t>
            </a:r>
            <a:r>
              <a:rPr lang="en-GB" altLang="en-US" sz="2000" baseline="-25000"/>
              <a:t>t+n−1</a:t>
            </a:r>
            <a:r>
              <a:rPr lang="en-GB" altLang="en-US" sz="2000"/>
              <a:t> accumulating all rewards along the way including the last future reward r</a:t>
            </a:r>
            <a:r>
              <a:rPr lang="en-GB" altLang="en-US" sz="2000" baseline="-25000"/>
              <a:t>t+n</a:t>
            </a:r>
            <a:r>
              <a:rPr lang="en-GB" altLang="en-US" sz="2000"/>
              <a:t> and then approximating the missing bit until the terminal state by the estimated value of state s</a:t>
            </a:r>
            <a:r>
              <a:rPr lang="en-GB" altLang="en-US" sz="2000" baseline="-25000"/>
              <a:t>t+n</a:t>
            </a:r>
            <a:r>
              <a:rPr lang="en-GB" altLang="en-US" sz="2000"/>
              <a:t> given as V(s</a:t>
            </a:r>
            <a:r>
              <a:rPr lang="en-GB" altLang="en-US" sz="2000" baseline="-25000"/>
              <a:t>t+n</a:t>
            </a:r>
            <a:r>
              <a:rPr lang="en-GB" altLang="en-US" sz="2000"/>
              <a:t>). Furthermore, we can even take different such update rules and average their results in the following way:</a:t>
            </a:r>
          </a:p>
        </p:txBody>
      </p:sp>
      <p:pic>
        <p:nvPicPr>
          <p:cNvPr id="3584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92175"/>
            <a:ext cx="86106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911600"/>
            <a:ext cx="5334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Text Box 11"/>
          <p:cNvSpPr txBox="1">
            <a:spLocks noChangeArrowheads="1"/>
          </p:cNvSpPr>
          <p:nvPr/>
        </p:nvSpPr>
        <p:spPr bwMode="auto">
          <a:xfrm>
            <a:off x="304800" y="5791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where 0</a:t>
            </a:r>
            <a:r>
              <a:rPr lang="en-GB" altLang="en-US" sz="2000">
                <a:cs typeface="Tahoma" pitchFamily="34" charset="0"/>
              </a:rPr>
              <a:t>≤</a:t>
            </a:r>
            <a:r>
              <a:rPr lang="en-GB" altLang="en-US" sz="2000">
                <a:latin typeface="Symbol" pitchFamily="18" charset="2"/>
                <a:cs typeface="Tahoma" pitchFamily="34" charset="0"/>
              </a:rPr>
              <a:t>l</a:t>
            </a:r>
            <a:r>
              <a:rPr lang="en-GB" altLang="en-US" sz="2000">
                <a:cs typeface="Tahoma" pitchFamily="34" charset="0"/>
              </a:rPr>
              <a:t>≤</a:t>
            </a:r>
            <a:r>
              <a:rPr lang="en-GB" altLang="en-US" sz="2000"/>
              <a:t>1. This is the most general formalism for a TD-rule known as </a:t>
            </a:r>
            <a:r>
              <a:rPr lang="en-GB" altLang="en-US" sz="2000" i="1">
                <a:solidFill>
                  <a:schemeClr val="hlink"/>
                </a:solidFill>
              </a:rPr>
              <a:t>forward TD(</a:t>
            </a:r>
            <a:r>
              <a:rPr lang="en-GB" altLang="en-US" sz="2000" i="1">
                <a:solidFill>
                  <a:schemeClr val="hlink"/>
                </a:solidFill>
                <a:latin typeface="Symbol" pitchFamily="18" charset="2"/>
              </a:rPr>
              <a:t>l</a:t>
            </a:r>
            <a:r>
              <a:rPr lang="en-GB" altLang="en-US" sz="2000" i="1">
                <a:solidFill>
                  <a:schemeClr val="hlink"/>
                </a:solidFill>
              </a:rPr>
              <a:t>)-algorithm</a:t>
            </a:r>
            <a:r>
              <a:rPr lang="en-GB" altLang="en-US" sz="2000"/>
              <a:t>, where we assume an infinitely long sequence.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974725" y="381000"/>
          <a:ext cx="7102475" cy="4759325"/>
        </p:xfrm>
        <a:graphic>
          <a:graphicData uri="http://schemas.openxmlformats.org/presentationml/2006/ole">
            <mc:AlternateContent xmlns:mc="http://schemas.openxmlformats.org/markup-compatibility/2006">
              <mc:Choice xmlns:v="urn:schemas-microsoft-com:vml" Requires="v">
                <p:oleObj spid="_x0000_s36884" name="CorelDRAW" r:id="rId4" imgW="7043928" imgH="4032809" progId="CorelDRAW.Graphic.12">
                  <p:embed/>
                </p:oleObj>
              </mc:Choice>
              <mc:Fallback>
                <p:oleObj name="CorelDRAW" r:id="rId4" imgW="7043928" imgH="4032809"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381000"/>
                        <a:ext cx="7102475"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7" name="Object 3"/>
          <p:cNvGraphicFramePr>
            <a:graphicFrameLocks noChangeAspect="1"/>
          </p:cNvGraphicFramePr>
          <p:nvPr/>
        </p:nvGraphicFramePr>
        <p:xfrm>
          <a:off x="3756025" y="3392488"/>
          <a:ext cx="739775" cy="1166812"/>
        </p:xfrm>
        <a:graphic>
          <a:graphicData uri="http://schemas.openxmlformats.org/presentationml/2006/ole">
            <mc:AlternateContent xmlns:mc="http://schemas.openxmlformats.org/markup-compatibility/2006">
              <mc:Choice xmlns:v="urn:schemas-microsoft-com:vml" Requires="v">
                <p:oleObj spid="_x0000_s36885" name="CorelDRAW" r:id="rId6" imgW="733044" imgH="989686" progId="CorelDRAW.Graphic.12">
                  <p:embed/>
                </p:oleObj>
              </mc:Choice>
              <mc:Fallback>
                <p:oleObj name="CorelDRAW" r:id="rId6" imgW="733044" imgH="989686" progId="CorelDRAW.Graphic.1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6025" y="3392488"/>
                        <a:ext cx="739775"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2009775" y="1920875"/>
          <a:ext cx="1978025" cy="2728913"/>
        </p:xfrm>
        <a:graphic>
          <a:graphicData uri="http://schemas.openxmlformats.org/presentationml/2006/ole">
            <mc:AlternateContent xmlns:mc="http://schemas.openxmlformats.org/markup-compatibility/2006">
              <mc:Choice xmlns:v="urn:schemas-microsoft-com:vml" Requires="v">
                <p:oleObj spid="_x0000_s36886" name="CorelDRAW" r:id="rId8" imgW="1961007" imgH="2311603" progId="CorelDRAW.Graphic.12">
                  <p:embed/>
                </p:oleObj>
              </mc:Choice>
              <mc:Fallback>
                <p:oleObj name="CorelDRAW" r:id="rId8" imgW="1961007" imgH="2311603" progId="CorelDRAW.Graphic.12">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1920875"/>
                        <a:ext cx="1978025"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2987675" y="782638"/>
          <a:ext cx="1649413" cy="3917950"/>
        </p:xfrm>
        <a:graphic>
          <a:graphicData uri="http://schemas.openxmlformats.org/presentationml/2006/ole">
            <mc:AlternateContent xmlns:mc="http://schemas.openxmlformats.org/markup-compatibility/2006">
              <mc:Choice xmlns:v="urn:schemas-microsoft-com:vml" Requires="v">
                <p:oleObj spid="_x0000_s36887" name="CorelDRAW" r:id="rId10" imgW="1635633" imgH="3320186" progId="CorelDRAW.Graphic.12">
                  <p:embed/>
                </p:oleObj>
              </mc:Choice>
              <mc:Fallback>
                <p:oleObj name="CorelDRAW" r:id="rId10" imgW="1635633" imgH="3320186" progId="CorelDRAW.Graphic.12">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782638"/>
                        <a:ext cx="1649413"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Text Box 6"/>
          <p:cNvSpPr txBox="1">
            <a:spLocks noChangeArrowheads="1"/>
          </p:cNvSpPr>
          <p:nvPr/>
        </p:nvSpPr>
        <p:spPr bwMode="auto">
          <a:xfrm>
            <a:off x="228600" y="5334000"/>
            <a:ext cx="86106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Weighted linear backup: </a:t>
            </a:r>
            <a:r>
              <a:rPr lang="en-GB" altLang="en-US" sz="2800">
                <a:solidFill>
                  <a:schemeClr val="hlink"/>
                </a:solidFill>
              </a:rPr>
              <a:t>TD(</a:t>
            </a:r>
            <a:r>
              <a:rPr lang="en-GB" altLang="en-US" sz="2800">
                <a:solidFill>
                  <a:schemeClr val="hlink"/>
                </a:solidFill>
                <a:latin typeface="Symbol" pitchFamily="18" charset="2"/>
              </a:rPr>
              <a:t>l</a:t>
            </a:r>
            <a:r>
              <a:rPr lang="en-GB" altLang="en-US" sz="2800">
                <a:solidFill>
                  <a:schemeClr val="hlink"/>
                </a:solidFill>
              </a:rPr>
              <a:t>):</a:t>
            </a:r>
            <a:r>
              <a:rPr lang="en-GB" altLang="en-US" sz="2400"/>
              <a:t> Sequences </a:t>
            </a:r>
            <a:r>
              <a:rPr lang="en-GB" altLang="en-US" sz="2400">
                <a:solidFill>
                  <a:schemeClr val="hlink"/>
                </a:solidFill>
              </a:rPr>
              <a:t>A</a:t>
            </a:r>
            <a:r>
              <a:rPr lang="en-GB" altLang="en-US" sz="2400"/>
              <a:t>, </a:t>
            </a:r>
            <a:r>
              <a:rPr lang="en-GB" altLang="en-US" sz="2400">
                <a:solidFill>
                  <a:srgbClr val="00CC66"/>
                </a:solidFill>
              </a:rPr>
              <a:t>B</a:t>
            </a:r>
            <a:r>
              <a:rPr lang="en-GB" altLang="en-US" sz="2400"/>
              <a:t>, </a:t>
            </a:r>
            <a:r>
              <a:rPr lang="en-GB" altLang="en-US" sz="2400">
                <a:solidFill>
                  <a:srgbClr val="3366FF"/>
                </a:solidFill>
              </a:rPr>
              <a:t>C: </a:t>
            </a:r>
            <a:r>
              <a:rPr lang="en-GB" altLang="en-US" sz="2400"/>
              <a:t>Update of state 4 uses a weighted average of all linear sequences</a:t>
            </a:r>
          </a:p>
          <a:p>
            <a:pPr eaLnBrk="1" hangingPunct="1"/>
            <a:r>
              <a:rPr lang="en-GB" altLang="en-US" sz="2400"/>
              <a:t>until terminal state 15.</a:t>
            </a:r>
          </a:p>
        </p:txBody>
      </p:sp>
      <p:sp>
        <p:nvSpPr>
          <p:cNvPr id="36871" name="Text Box 7"/>
          <p:cNvSpPr txBox="1">
            <a:spLocks noChangeArrowheads="1"/>
          </p:cNvSpPr>
          <p:nvPr/>
        </p:nvSpPr>
        <p:spPr bwMode="auto">
          <a:xfrm>
            <a:off x="228600" y="12192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Linear backup methods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81000" y="152400"/>
            <a:ext cx="8458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The disadvantage of this formalism is still that, for all </a:t>
            </a:r>
            <a:r>
              <a:rPr lang="en-GB" altLang="en-US" sz="2000">
                <a:latin typeface="Symbol" pitchFamily="18" charset="2"/>
              </a:rPr>
              <a:t>l</a:t>
            </a:r>
            <a:r>
              <a:rPr lang="en-GB" altLang="en-US" sz="2000"/>
              <a:t> &gt; 0, we have to wait until we have reached the terminal state until update of the value of state s</a:t>
            </a:r>
            <a:r>
              <a:rPr lang="en-GB" altLang="en-US" sz="2000" baseline="-25000"/>
              <a:t>t</a:t>
            </a:r>
            <a:r>
              <a:rPr lang="en-GB" altLang="en-US" sz="2000"/>
              <a:t> can commence.</a:t>
            </a:r>
          </a:p>
          <a:p>
            <a:pPr eaLnBrk="1" hangingPunct="1"/>
            <a:r>
              <a:rPr lang="en-GB" altLang="en-US" sz="2000"/>
              <a:t>There is a way to overcome this problem by introducing </a:t>
            </a:r>
            <a:r>
              <a:rPr lang="en-GB" altLang="en-US" sz="2000" i="1">
                <a:solidFill>
                  <a:schemeClr val="hlink"/>
                </a:solidFill>
              </a:rPr>
              <a:t>eligibility traces</a:t>
            </a:r>
            <a:r>
              <a:rPr lang="en-GB" altLang="en-US" sz="2000" i="1"/>
              <a:t> </a:t>
            </a:r>
            <a:r>
              <a:rPr lang="en-GB" altLang="en-US" sz="2000"/>
              <a:t>(Compare to ISO/ICO before!).</a:t>
            </a:r>
          </a:p>
        </p:txBody>
      </p:sp>
      <p:sp>
        <p:nvSpPr>
          <p:cNvPr id="37891" name="Text Box 5"/>
          <p:cNvSpPr txBox="1">
            <a:spLocks noChangeArrowheads="1"/>
          </p:cNvSpPr>
          <p:nvPr/>
        </p:nvSpPr>
        <p:spPr bwMode="auto">
          <a:xfrm>
            <a:off x="381000" y="1752600"/>
            <a:ext cx="845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Let us assume that we came from state A and now we are currently visiting state B. B’s value can be updated by the TD(0) rule after we have moved on by only a single step to, say, state C. We define the incremental update as before as:</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743200"/>
            <a:ext cx="44767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Text Box 7"/>
          <p:cNvSpPr txBox="1">
            <a:spLocks noChangeArrowheads="1"/>
          </p:cNvSpPr>
          <p:nvPr/>
        </p:nvSpPr>
        <p:spPr bwMode="auto">
          <a:xfrm>
            <a:off x="304800" y="3276600"/>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Normally we would only assign a new value to state B by performing</a:t>
            </a:r>
          </a:p>
          <a:p>
            <a:pPr eaLnBrk="1" hangingPunct="1"/>
            <a:r>
              <a:rPr lang="en-GB" altLang="en-US" sz="2000"/>
              <a:t>V(s</a:t>
            </a:r>
            <a:r>
              <a:rPr lang="en-GB" altLang="en-US" sz="2000" baseline="-25000"/>
              <a:t>B</a:t>
            </a:r>
            <a:r>
              <a:rPr lang="en-GB" altLang="en-US" sz="2000"/>
              <a:t>) </a:t>
            </a:r>
            <a:r>
              <a:rPr lang="en-GB" altLang="en-US" sz="2000">
                <a:latin typeface="Times New Roman" pitchFamily="18" charset="0"/>
                <a:cs typeface="Times New Roman" pitchFamily="18" charset="0"/>
              </a:rPr>
              <a:t>←</a:t>
            </a:r>
            <a:r>
              <a:rPr lang="en-GB" altLang="en-US" sz="2000"/>
              <a:t> V(s</a:t>
            </a:r>
            <a:r>
              <a:rPr lang="en-GB" altLang="en-US" sz="2000" baseline="-25000"/>
              <a:t>B</a:t>
            </a:r>
            <a:r>
              <a:rPr lang="en-GB" altLang="en-US" sz="2000"/>
              <a:t>) + </a:t>
            </a:r>
            <a:r>
              <a:rPr lang="en-GB" altLang="en-US" sz="2000">
                <a:latin typeface="Symbol" pitchFamily="18" charset="2"/>
              </a:rPr>
              <a:t>ad</a:t>
            </a:r>
            <a:r>
              <a:rPr lang="en-GB" altLang="en-US" sz="2000" baseline="-25000"/>
              <a:t>B</a:t>
            </a:r>
            <a:r>
              <a:rPr lang="en-GB" altLang="en-US" sz="2000"/>
              <a:t>, not considering any other previously visited states. In using eligibility traces we do something different and assign new values to </a:t>
            </a:r>
            <a:r>
              <a:rPr lang="en-GB" altLang="en-US" sz="2000" i="1"/>
              <a:t>all </a:t>
            </a:r>
            <a:r>
              <a:rPr lang="en-GB" altLang="en-US" sz="2000"/>
              <a:t>previously visited states, making sure that changes at states long in the past are much smaller than those at states visited just recently. To this end we define the eligibility trace of a state as:</a:t>
            </a:r>
          </a:p>
        </p:txBody>
      </p:sp>
      <p:pic>
        <p:nvPicPr>
          <p:cNvPr id="3789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105400"/>
            <a:ext cx="5257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5" name="Text Box 9"/>
          <p:cNvSpPr txBox="1">
            <a:spLocks noChangeArrowheads="1"/>
          </p:cNvSpPr>
          <p:nvPr/>
        </p:nvSpPr>
        <p:spPr bwMode="auto">
          <a:xfrm>
            <a:off x="5715000" y="5029200"/>
            <a:ext cx="320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Thus, the eligibility trace of the currently visited state is incremented by one, while the eligibility</a:t>
            </a:r>
          </a:p>
        </p:txBody>
      </p:sp>
      <p:sp>
        <p:nvSpPr>
          <p:cNvPr id="37896" name="Text Box 10"/>
          <p:cNvSpPr txBox="1">
            <a:spLocks noChangeArrowheads="1"/>
          </p:cNvSpPr>
          <p:nvPr/>
        </p:nvSpPr>
        <p:spPr bwMode="auto">
          <a:xfrm>
            <a:off x="2743200" y="6400800"/>
            <a:ext cx="586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traces of all other states decay with a factor of </a:t>
            </a:r>
            <a:r>
              <a:rPr lang="en-GB" altLang="en-US" sz="2000">
                <a:latin typeface="Symbol" pitchFamily="18" charset="2"/>
              </a:rPr>
              <a:t>gl</a:t>
            </a:r>
            <a:r>
              <a:rPr lang="en-GB" altLang="en-US" sz="2000"/>
              <a:t>.</a:t>
            </a:r>
            <a:endParaRPr lang="en-GB" altLang="en-US"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6"/>
          <p:cNvSpPr txBox="1">
            <a:spLocks noChangeArrowheads="1"/>
          </p:cNvSpPr>
          <p:nvPr/>
        </p:nvSpPr>
        <p:spPr bwMode="auto">
          <a:xfrm>
            <a:off x="304800" y="2286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Instead of just updating the most recently left state s</a:t>
            </a:r>
            <a:r>
              <a:rPr lang="en-GB" altLang="en-US" sz="2000" baseline="-25000"/>
              <a:t>t</a:t>
            </a:r>
            <a:r>
              <a:rPr lang="en-GB" altLang="en-US" sz="2000"/>
              <a:t> we will now loop through all states visited in the past of this trial which still have an eligibility trace larger than zero and update them according to:</a:t>
            </a:r>
          </a:p>
        </p:txBody>
      </p:sp>
      <p:pic>
        <p:nvPicPr>
          <p:cNvPr id="389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436245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916" name="Group 11"/>
          <p:cNvGrpSpPr>
            <a:grpSpLocks/>
          </p:cNvGrpSpPr>
          <p:nvPr/>
        </p:nvGrpSpPr>
        <p:grpSpPr bwMode="auto">
          <a:xfrm>
            <a:off x="381000" y="2209800"/>
            <a:ext cx="8534400" cy="3444875"/>
            <a:chOff x="240" y="1584"/>
            <a:chExt cx="5376" cy="2170"/>
          </a:xfrm>
        </p:grpSpPr>
        <p:sp>
          <p:nvSpPr>
            <p:cNvPr id="38918" name="Text Box 8"/>
            <p:cNvSpPr txBox="1">
              <a:spLocks noChangeArrowheads="1"/>
            </p:cNvSpPr>
            <p:nvPr/>
          </p:nvSpPr>
          <p:spPr bwMode="auto">
            <a:xfrm>
              <a:off x="240" y="1584"/>
              <a:ext cx="5376" cy="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In our example we will, thus, also update the value of state A by</a:t>
              </a:r>
            </a:p>
            <a:p>
              <a:pPr eaLnBrk="1" hangingPunct="1"/>
              <a:r>
                <a:rPr lang="en-GB" altLang="en-US" sz="2000"/>
                <a:t>V(s</a:t>
              </a:r>
              <a:r>
                <a:rPr lang="en-GB" altLang="en-US" sz="2000" baseline="-25000"/>
                <a:t>A</a:t>
              </a:r>
              <a:r>
                <a:rPr lang="en-GB" altLang="en-US" sz="2000"/>
                <a:t>) ← V(s</a:t>
              </a:r>
              <a:r>
                <a:rPr lang="en-GB" altLang="en-US" sz="2000" baseline="-25000"/>
                <a:t>A</a:t>
              </a:r>
              <a:r>
                <a:rPr lang="en-GB" altLang="en-US" sz="2000"/>
                <a:t>)+ </a:t>
              </a:r>
              <a:r>
                <a:rPr lang="en-GB" altLang="en-US" sz="2000">
                  <a:latin typeface="Symbol" pitchFamily="18" charset="2"/>
                </a:rPr>
                <a:t>ad</a:t>
              </a:r>
              <a:r>
                <a:rPr lang="en-GB" altLang="en-US" sz="2000" baseline="-25000"/>
                <a:t>B</a:t>
              </a:r>
              <a:r>
                <a:rPr lang="en-GB" altLang="en-US" sz="2000"/>
                <a:t> x</a:t>
              </a:r>
              <a:r>
                <a:rPr lang="en-GB" altLang="en-US" sz="2000" baseline="-25000"/>
                <a:t>B</a:t>
              </a:r>
              <a:r>
                <a:rPr lang="en-GB" altLang="en-US" sz="2000"/>
                <a:t>(A). This means we are using the TD-error </a:t>
              </a:r>
              <a:r>
                <a:rPr lang="en-GB" altLang="en-US" sz="2000">
                  <a:latin typeface="Symbol" pitchFamily="18" charset="2"/>
                </a:rPr>
                <a:t>d</a:t>
              </a:r>
              <a:r>
                <a:rPr lang="en-GB" altLang="en-US" sz="2000" baseline="-25000"/>
                <a:t>B</a:t>
              </a:r>
              <a:r>
                <a:rPr lang="en-GB" altLang="en-US" sz="2000"/>
                <a:t> from the state transition B </a:t>
              </a:r>
              <a:r>
                <a:rPr lang="en-GB" altLang="en-US" sz="2000">
                  <a:latin typeface="Times New Roman" pitchFamily="18" charset="0"/>
                  <a:cs typeface="Times New Roman" pitchFamily="18" charset="0"/>
                </a:rPr>
                <a:t>→</a:t>
              </a:r>
              <a:r>
                <a:rPr lang="en-GB" altLang="en-US" sz="2000"/>
                <a:t> C weight it with the currently existing numerical value of the eligibility trace of state A given by x</a:t>
              </a:r>
              <a:r>
                <a:rPr lang="en-GB" altLang="en-US" sz="2000" baseline="-25000"/>
                <a:t>B</a:t>
              </a:r>
              <a:r>
                <a:rPr lang="en-GB" altLang="en-US" sz="2000"/>
                <a:t>(A) and use this to correct the value of state A “a little bit”. This procedure requires always only a single newly computed TD-error using the computationally very cheap TD(0)-rule, and all updates can be performed on-line when moving through the state space without having to wait for the terminal state. The whole procedure is known as </a:t>
              </a:r>
              <a:r>
                <a:rPr lang="en-GB" altLang="en-US" sz="2000" i="1">
                  <a:solidFill>
                    <a:schemeClr val="hlink"/>
                  </a:solidFill>
                </a:rPr>
                <a:t>backward TD(</a:t>
              </a:r>
              <a:r>
                <a:rPr lang="en-GB" altLang="en-US" sz="2000" i="1">
                  <a:solidFill>
                    <a:schemeClr val="hlink"/>
                  </a:solidFill>
                  <a:latin typeface="Symbol" pitchFamily="18" charset="2"/>
                </a:rPr>
                <a:t>l</a:t>
              </a:r>
              <a:r>
                <a:rPr lang="en-GB" altLang="en-US" sz="2000" i="1">
                  <a:solidFill>
                    <a:schemeClr val="hlink"/>
                  </a:solidFill>
                </a:rPr>
                <a:t>)-algorithm</a:t>
              </a:r>
              <a:r>
                <a:rPr lang="en-GB" altLang="en-US" sz="2000" i="1"/>
                <a:t> </a:t>
              </a:r>
              <a:r>
                <a:rPr lang="en-GB" altLang="en-US" sz="2000"/>
                <a:t>and it can be shown that it is mathematically equivalent to forward TD(</a:t>
              </a:r>
              <a:r>
                <a:rPr lang="en-GB" altLang="en-US" sz="2000">
                  <a:latin typeface="Symbol" pitchFamily="18" charset="2"/>
                </a:rPr>
                <a:t>l</a:t>
              </a:r>
              <a:r>
                <a:rPr lang="en-GB" altLang="en-US" sz="2000"/>
                <a:t>) described above.</a:t>
              </a:r>
            </a:p>
          </p:txBody>
        </p:sp>
        <p:sp>
          <p:nvSpPr>
            <p:cNvPr id="38919" name="Line 9"/>
            <p:cNvSpPr>
              <a:spLocks noChangeShapeType="1"/>
            </p:cNvSpPr>
            <p:nvPr/>
          </p:nvSpPr>
          <p:spPr bwMode="auto">
            <a:xfrm>
              <a:off x="1680" y="18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 name="Line 10"/>
            <p:cNvSpPr>
              <a:spLocks noChangeShapeType="1"/>
            </p:cNvSpPr>
            <p:nvPr/>
          </p:nvSpPr>
          <p:spPr bwMode="auto">
            <a:xfrm>
              <a:off x="3600" y="22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917" name="Text Box 12"/>
          <p:cNvSpPr txBox="1">
            <a:spLocks noChangeArrowheads="1"/>
          </p:cNvSpPr>
          <p:nvPr/>
        </p:nvSpPr>
        <p:spPr bwMode="auto">
          <a:xfrm>
            <a:off x="381000" y="57150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Rigorous proofs exist the TD-learning will always find the optimal value function (can be slow, though).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TDdev4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4394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5" descr="TDdev4e-1_ada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43400"/>
            <a:ext cx="4394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6" descr="TDdev4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
            <a:ext cx="4394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8"/>
          <p:cNvSpPr txBox="1">
            <a:spLocks noChangeArrowheads="1"/>
          </p:cNvSpPr>
          <p:nvPr/>
        </p:nvSpPr>
        <p:spPr bwMode="auto">
          <a:xfrm>
            <a:off x="5562600" y="304800"/>
            <a:ext cx="3048000" cy="588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altLang="en-US" sz="2000" b="1"/>
              <a:t>TD(0) on a 9x9 grid</a:t>
            </a:r>
          </a:p>
          <a:p>
            <a:pPr eaLnBrk="1" hangingPunct="1"/>
            <a:r>
              <a:rPr lang="de-DE" altLang="en-US"/>
              <a:t>Asymptotic convergence of one weight.</a:t>
            </a:r>
          </a:p>
          <a:p>
            <a:pPr eaLnBrk="1" hangingPunct="1"/>
            <a:endParaRPr lang="de-DE" altLang="en-US"/>
          </a:p>
          <a:p>
            <a:pPr eaLnBrk="1" hangingPunct="1"/>
            <a:r>
              <a:rPr lang="de-DE" altLang="en-US"/>
              <a:t>Learning Rate 0.004</a:t>
            </a:r>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r>
              <a:rPr lang="de-DE" altLang="en-US"/>
              <a:t>Learning Rate   0.4</a:t>
            </a:r>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endParaRPr lang="de-DE" altLang="en-US"/>
          </a:p>
          <a:p>
            <a:pPr eaLnBrk="1" hangingPunct="1"/>
            <a:r>
              <a:rPr lang="de-DE" altLang="en-US"/>
              <a:t>Learning Rate   0.4</a:t>
            </a:r>
          </a:p>
          <a:p>
            <a:pPr eaLnBrk="1" hangingPunct="1"/>
            <a:r>
              <a:rPr lang="de-DE" altLang="en-US"/>
              <a:t>and dropping over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40970"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3"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Reinforcement Learning – Relations to Brain Function </a:t>
            </a:r>
            <a:r>
              <a:rPr lang="en-GB" altLang="en-US" sz="2400" b="1">
                <a:solidFill>
                  <a:schemeClr val="tx2"/>
                </a:solidFill>
                <a:latin typeface="Engravers MT" pitchFamily="18" charset="0"/>
              </a:rPr>
              <a:t>I</a:t>
            </a:r>
          </a:p>
        </p:txBody>
      </p:sp>
      <p:sp>
        <p:nvSpPr>
          <p:cNvPr id="40964" name="Rectangle 4"/>
          <p:cNvSpPr>
            <a:spLocks noChangeArrowheads="1"/>
          </p:cNvSpPr>
          <p:nvPr/>
        </p:nvSpPr>
        <p:spPr bwMode="auto">
          <a:xfrm>
            <a:off x="5715000" y="19812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40965" name="Line 5"/>
          <p:cNvSpPr>
            <a:spLocks noChangeShapeType="1"/>
          </p:cNvSpPr>
          <p:nvPr/>
        </p:nvSpPr>
        <p:spPr bwMode="auto">
          <a:xfrm flipH="1">
            <a:off x="3733800" y="2438400"/>
            <a:ext cx="1981200" cy="12192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Line 6"/>
          <p:cNvSpPr>
            <a:spLocks noChangeShapeType="1"/>
          </p:cNvSpPr>
          <p:nvPr/>
        </p:nvSpPr>
        <p:spPr bwMode="auto">
          <a:xfrm flipH="1">
            <a:off x="4038600" y="2590800"/>
            <a:ext cx="1828800" cy="1447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883" name="Group 3"/>
          <p:cNvGrpSpPr>
            <a:grpSpLocks/>
          </p:cNvGrpSpPr>
          <p:nvPr/>
        </p:nvGrpSpPr>
        <p:grpSpPr bwMode="auto">
          <a:xfrm>
            <a:off x="539750" y="4851400"/>
            <a:ext cx="2736850" cy="2616200"/>
            <a:chOff x="340" y="2070"/>
            <a:chExt cx="1724" cy="1648"/>
          </a:xfrm>
        </p:grpSpPr>
        <p:grpSp>
          <p:nvGrpSpPr>
            <p:cNvPr id="42005" name="Group 4"/>
            <p:cNvGrpSpPr>
              <a:grpSpLocks/>
            </p:cNvGrpSpPr>
            <p:nvPr/>
          </p:nvGrpSpPr>
          <p:grpSpPr bwMode="auto">
            <a:xfrm>
              <a:off x="917" y="2070"/>
              <a:ext cx="1147" cy="390"/>
              <a:chOff x="599" y="2024"/>
              <a:chExt cx="1147" cy="390"/>
            </a:xfrm>
          </p:grpSpPr>
          <p:sp>
            <p:nvSpPr>
              <p:cNvPr id="42007" name="Text Box 5"/>
              <p:cNvSpPr txBox="1">
                <a:spLocks noChangeArrowheads="1"/>
              </p:cNvSpPr>
              <p:nvPr/>
            </p:nvSpPr>
            <p:spPr bwMode="auto">
              <a:xfrm>
                <a:off x="599" y="2126"/>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latin typeface="Arial" pitchFamily="34" charset="0"/>
                  </a:rPr>
                  <a:t>Trace</a:t>
                </a:r>
              </a:p>
            </p:txBody>
          </p:sp>
          <p:sp>
            <p:nvSpPr>
              <p:cNvPr id="42008" name="Line 6"/>
              <p:cNvSpPr>
                <a:spLocks noChangeShapeType="1"/>
              </p:cNvSpPr>
              <p:nvPr/>
            </p:nvSpPr>
            <p:spPr bwMode="auto">
              <a:xfrm flipV="1">
                <a:off x="1156" y="2024"/>
                <a:ext cx="590" cy="27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006" name="Text Box 7"/>
            <p:cNvSpPr txBox="1">
              <a:spLocks noChangeArrowheads="1"/>
            </p:cNvSpPr>
            <p:nvPr/>
          </p:nvSpPr>
          <p:spPr bwMode="auto">
            <a:xfrm>
              <a:off x="340" y="343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GB" altLang="en-US" sz="2400" b="1">
                <a:latin typeface="Arial" pitchFamily="34" charset="0"/>
              </a:endParaRPr>
            </a:p>
          </p:txBody>
        </p:sp>
      </p:grpSp>
      <p:sp>
        <p:nvSpPr>
          <p:cNvPr id="250889" name="Line 9"/>
          <p:cNvSpPr>
            <a:spLocks noChangeShapeType="1"/>
          </p:cNvSpPr>
          <p:nvPr/>
        </p:nvSpPr>
        <p:spPr bwMode="auto">
          <a:xfrm>
            <a:off x="2843213" y="2962275"/>
            <a:ext cx="0" cy="50323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0890" name="Group 10"/>
          <p:cNvGrpSpPr>
            <a:grpSpLocks/>
          </p:cNvGrpSpPr>
          <p:nvPr/>
        </p:nvGrpSpPr>
        <p:grpSpPr bwMode="auto">
          <a:xfrm>
            <a:off x="5148263" y="2962275"/>
            <a:ext cx="2160587" cy="2160588"/>
            <a:chOff x="3243" y="1117"/>
            <a:chExt cx="1361" cy="1361"/>
          </a:xfrm>
        </p:grpSpPr>
        <p:sp>
          <p:nvSpPr>
            <p:cNvPr id="42003" name="Freeform 11"/>
            <p:cNvSpPr>
              <a:spLocks/>
            </p:cNvSpPr>
            <p:nvPr/>
          </p:nvSpPr>
          <p:spPr bwMode="auto">
            <a:xfrm>
              <a:off x="3243" y="1117"/>
              <a:ext cx="1361" cy="181"/>
            </a:xfrm>
            <a:custGeom>
              <a:avLst/>
              <a:gdLst>
                <a:gd name="T0" fmla="*/ 0 w 1361"/>
                <a:gd name="T1" fmla="*/ 0 h 181"/>
                <a:gd name="T2" fmla="*/ 0 w 1361"/>
                <a:gd name="T3" fmla="*/ 181 h 181"/>
                <a:gd name="T4" fmla="*/ 1361 w 1361"/>
                <a:gd name="T5" fmla="*/ 181 h 181"/>
                <a:gd name="T6" fmla="*/ 1361 w 1361"/>
                <a:gd name="T7" fmla="*/ 0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1" h="181">
                  <a:moveTo>
                    <a:pt x="0" y="0"/>
                  </a:moveTo>
                  <a:lnTo>
                    <a:pt x="0" y="181"/>
                  </a:lnTo>
                  <a:lnTo>
                    <a:pt x="1361" y="181"/>
                  </a:lnTo>
                  <a:lnTo>
                    <a:pt x="1361" y="0"/>
                  </a:lnTo>
                </a:path>
              </a:pathLst>
            </a:custGeom>
            <a:noFill/>
            <a:ln w="38100" cap="flat" cmpd="sng">
              <a:solidFill>
                <a:srgbClr val="FF3300"/>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12"/>
            <p:cNvSpPr>
              <a:spLocks noChangeShapeType="1"/>
            </p:cNvSpPr>
            <p:nvPr/>
          </p:nvSpPr>
          <p:spPr bwMode="auto">
            <a:xfrm flipH="1">
              <a:off x="4059" y="1344"/>
              <a:ext cx="363" cy="113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0893" name="Freeform 13"/>
          <p:cNvSpPr>
            <a:spLocks/>
          </p:cNvSpPr>
          <p:nvPr/>
        </p:nvSpPr>
        <p:spPr bwMode="auto">
          <a:xfrm>
            <a:off x="4140200" y="3105150"/>
            <a:ext cx="3960813" cy="1873250"/>
          </a:xfrm>
          <a:custGeom>
            <a:avLst/>
            <a:gdLst>
              <a:gd name="T0" fmla="*/ 3960813 w 2495"/>
              <a:gd name="T1" fmla="*/ 0 h 1180"/>
              <a:gd name="T2" fmla="*/ 3960813 w 2495"/>
              <a:gd name="T3" fmla="*/ 865188 h 1180"/>
              <a:gd name="T4" fmla="*/ 0 w 2495"/>
              <a:gd name="T5" fmla="*/ 1873250 h 1180"/>
              <a:gd name="T6" fmla="*/ 0 60000 65536"/>
              <a:gd name="T7" fmla="*/ 0 60000 65536"/>
              <a:gd name="T8" fmla="*/ 0 60000 65536"/>
            </a:gdLst>
            <a:ahLst/>
            <a:cxnLst>
              <a:cxn ang="T6">
                <a:pos x="T0" y="T1"/>
              </a:cxn>
              <a:cxn ang="T7">
                <a:pos x="T2" y="T3"/>
              </a:cxn>
              <a:cxn ang="T8">
                <a:pos x="T4" y="T5"/>
              </a:cxn>
            </a:cxnLst>
            <a:rect l="0" t="0" r="r" b="b"/>
            <a:pathLst>
              <a:path w="2495" h="1180">
                <a:moveTo>
                  <a:pt x="2495" y="0"/>
                </a:moveTo>
                <a:lnTo>
                  <a:pt x="2495" y="545"/>
                </a:lnTo>
                <a:lnTo>
                  <a:pt x="0" y="1180"/>
                </a:lnTo>
              </a:path>
            </a:pathLst>
          </a:custGeom>
          <a:noFill/>
          <a:ln w="381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0905" name="Group 25"/>
          <p:cNvGrpSpPr>
            <a:grpSpLocks/>
          </p:cNvGrpSpPr>
          <p:nvPr/>
        </p:nvGrpSpPr>
        <p:grpSpPr bwMode="auto">
          <a:xfrm>
            <a:off x="2627313" y="3527425"/>
            <a:ext cx="4902200" cy="3178175"/>
            <a:chOff x="1655" y="2222"/>
            <a:chExt cx="3088" cy="2002"/>
          </a:xfrm>
        </p:grpSpPr>
        <p:graphicFrame>
          <p:nvGraphicFramePr>
            <p:cNvPr id="42001" name="Object 2"/>
            <p:cNvGraphicFramePr>
              <a:graphicFrameLocks noChangeAspect="1"/>
            </p:cNvGraphicFramePr>
            <p:nvPr/>
          </p:nvGraphicFramePr>
          <p:xfrm>
            <a:off x="1701" y="2222"/>
            <a:ext cx="3042" cy="2002"/>
          </p:xfrm>
          <a:graphic>
            <a:graphicData uri="http://schemas.openxmlformats.org/presentationml/2006/ole">
              <mc:AlternateContent xmlns:mc="http://schemas.openxmlformats.org/markup-compatibility/2006">
                <mc:Choice xmlns:v="urn:schemas-microsoft-com:vml" Requires="v">
                  <p:oleObj spid="_x0000_s42012" name="CorelDRAW" r:id="rId4" imgW="2889504" imgH="1355750" progId="CorelDRAW.Graphic.12">
                    <p:embed/>
                  </p:oleObj>
                </mc:Choice>
                <mc:Fallback>
                  <p:oleObj name="CorelDRAW" r:id="rId4" imgW="2889504" imgH="135575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 y="2222"/>
                          <a:ext cx="3042" cy="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2" name="Rectangle 14"/>
            <p:cNvSpPr>
              <a:spLocks noChangeArrowheads="1"/>
            </p:cNvSpPr>
            <p:nvPr/>
          </p:nvSpPr>
          <p:spPr bwMode="auto">
            <a:xfrm>
              <a:off x="1655" y="3453"/>
              <a:ext cx="318"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400">
                  <a:latin typeface="Arial" pitchFamily="34" charset="0"/>
                </a:rPr>
                <a:t>u</a:t>
              </a:r>
              <a:r>
                <a:rPr lang="en-GB" altLang="en-US" sz="2800" baseline="-25000">
                  <a:latin typeface="Arial" pitchFamily="34" charset="0"/>
                </a:rPr>
                <a:t>1</a:t>
              </a:r>
              <a:endParaRPr lang="en-US" altLang="en-US" sz="2800" baseline="-25000">
                <a:latin typeface="Arial" pitchFamily="34" charset="0"/>
              </a:endParaRPr>
            </a:p>
          </p:txBody>
        </p:sp>
      </p:grpSp>
      <p:sp>
        <p:nvSpPr>
          <p:cNvPr id="41991" name="Text Box 16"/>
          <p:cNvSpPr txBox="1">
            <a:spLocks noChangeArrowheads="1"/>
          </p:cNvSpPr>
          <p:nvPr/>
        </p:nvSpPr>
        <p:spPr bwMode="auto">
          <a:xfrm>
            <a:off x="1524000" y="76200"/>
            <a:ext cx="6634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a:t>How to implement TD in a Neuronal Way</a:t>
            </a:r>
          </a:p>
        </p:txBody>
      </p:sp>
      <p:pic>
        <p:nvPicPr>
          <p:cNvPr id="41992"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312863"/>
            <a:ext cx="563880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3"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685800"/>
            <a:ext cx="4495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4" name="Text Box 19"/>
          <p:cNvSpPr txBox="1">
            <a:spLocks noChangeArrowheads="1"/>
          </p:cNvSpPr>
          <p:nvPr/>
        </p:nvSpPr>
        <p:spPr bwMode="auto">
          <a:xfrm>
            <a:off x="838200" y="814388"/>
            <a:ext cx="210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Now we have:</a:t>
            </a:r>
          </a:p>
        </p:txBody>
      </p:sp>
      <p:grpSp>
        <p:nvGrpSpPr>
          <p:cNvPr id="250903" name="Group 23"/>
          <p:cNvGrpSpPr>
            <a:grpSpLocks/>
          </p:cNvGrpSpPr>
          <p:nvPr/>
        </p:nvGrpSpPr>
        <p:grpSpPr bwMode="auto">
          <a:xfrm>
            <a:off x="0" y="1676400"/>
            <a:ext cx="8316913" cy="1292225"/>
            <a:chOff x="0" y="1056"/>
            <a:chExt cx="5239" cy="814"/>
          </a:xfrm>
        </p:grpSpPr>
        <p:pic>
          <p:nvPicPr>
            <p:cNvPr id="4199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1576"/>
              <a:ext cx="494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00" name="Text Box 20"/>
            <p:cNvSpPr txBox="1">
              <a:spLocks noChangeArrowheads="1"/>
            </p:cNvSpPr>
            <p:nvPr/>
          </p:nvSpPr>
          <p:spPr bwMode="auto">
            <a:xfrm>
              <a:off x="0" y="1056"/>
              <a:ext cx="151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We had defined:</a:t>
              </a:r>
            </a:p>
            <a:p>
              <a:pPr eaLnBrk="1" hangingPunct="1"/>
              <a:r>
                <a:rPr lang="en-GB" altLang="en-US" sz="2400"/>
                <a:t>(first lecture!)</a:t>
              </a:r>
            </a:p>
          </p:txBody>
        </p:sp>
      </p:grpSp>
      <p:grpSp>
        <p:nvGrpSpPr>
          <p:cNvPr id="250904" name="Group 24"/>
          <p:cNvGrpSpPr>
            <a:grpSpLocks/>
          </p:cNvGrpSpPr>
          <p:nvPr/>
        </p:nvGrpSpPr>
        <p:grpSpPr bwMode="auto">
          <a:xfrm>
            <a:off x="2590800" y="1219200"/>
            <a:ext cx="5105400" cy="1295400"/>
            <a:chOff x="1632" y="768"/>
            <a:chExt cx="3216" cy="816"/>
          </a:xfrm>
        </p:grpSpPr>
        <p:sp>
          <p:nvSpPr>
            <p:cNvPr id="41997" name="Line 21"/>
            <p:cNvSpPr>
              <a:spLocks noChangeShapeType="1"/>
            </p:cNvSpPr>
            <p:nvPr/>
          </p:nvSpPr>
          <p:spPr bwMode="auto">
            <a:xfrm flipH="1">
              <a:off x="1632" y="768"/>
              <a:ext cx="2064" cy="816"/>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998" name="Line 22"/>
            <p:cNvSpPr>
              <a:spLocks noChangeShapeType="1"/>
            </p:cNvSpPr>
            <p:nvPr/>
          </p:nvSpPr>
          <p:spPr bwMode="auto">
            <a:xfrm>
              <a:off x="4176" y="816"/>
              <a:ext cx="672" cy="72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50903"/>
                                        </p:tgtEl>
                                        <p:attrNameLst>
                                          <p:attrName>style.visibility</p:attrName>
                                        </p:attrNameLst>
                                      </p:cBhvr>
                                      <p:to>
                                        <p:strVal val="visible"/>
                                      </p:to>
                                    </p:set>
                                    <p:anim calcmode="lin" valueType="num">
                                      <p:cBhvr>
                                        <p:cTn id="7" dur="1000" fill="hold"/>
                                        <p:tgtEl>
                                          <p:spTgt spid="250903"/>
                                        </p:tgtEl>
                                        <p:attrNameLst>
                                          <p:attrName>ppt_w</p:attrName>
                                        </p:attrNameLst>
                                      </p:cBhvr>
                                      <p:tavLst>
                                        <p:tav tm="0">
                                          <p:val>
                                            <p:fltVal val="0"/>
                                          </p:val>
                                        </p:tav>
                                        <p:tav tm="100000">
                                          <p:val>
                                            <p:strVal val="#ppt_w"/>
                                          </p:val>
                                        </p:tav>
                                      </p:tavLst>
                                    </p:anim>
                                    <p:anim calcmode="lin" valueType="num">
                                      <p:cBhvr>
                                        <p:cTn id="8" dur="1000" fill="hold"/>
                                        <p:tgtEl>
                                          <p:spTgt spid="250903"/>
                                        </p:tgtEl>
                                        <p:attrNameLst>
                                          <p:attrName>ppt_h</p:attrName>
                                        </p:attrNameLst>
                                      </p:cBhvr>
                                      <p:tavLst>
                                        <p:tav tm="0">
                                          <p:val>
                                            <p:fltVal val="0"/>
                                          </p:val>
                                        </p:tav>
                                        <p:tav tm="100000">
                                          <p:val>
                                            <p:strVal val="#ppt_h"/>
                                          </p:val>
                                        </p:tav>
                                      </p:tavLst>
                                    </p:anim>
                                    <p:anim calcmode="lin" valueType="num">
                                      <p:cBhvr>
                                        <p:cTn id="9" dur="1000" fill="hold"/>
                                        <p:tgtEl>
                                          <p:spTgt spid="2509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09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50904"/>
                                        </p:tgtEl>
                                        <p:attrNameLst>
                                          <p:attrName>style.visibility</p:attrName>
                                        </p:attrNameLst>
                                      </p:cBhvr>
                                      <p:to>
                                        <p:strVal val="visible"/>
                                      </p:to>
                                    </p:set>
                                    <p:animEffect transition="in" filter="wipe(up)">
                                      <p:cBhvr>
                                        <p:cTn id="15" dur="500"/>
                                        <p:tgtEl>
                                          <p:spTgt spid="2509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50905"/>
                                        </p:tgtEl>
                                        <p:attrNameLst>
                                          <p:attrName>style.visibility</p:attrName>
                                        </p:attrNameLst>
                                      </p:cBhvr>
                                      <p:to>
                                        <p:strVal val="visible"/>
                                      </p:to>
                                    </p:set>
                                    <p:animEffect transition="in" filter="dissolve">
                                      <p:cBhvr>
                                        <p:cTn id="20" dur="500"/>
                                        <p:tgtEl>
                                          <p:spTgt spid="2509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50889"/>
                                        </p:tgtEl>
                                        <p:attrNameLst>
                                          <p:attrName>style.visibility</p:attrName>
                                        </p:attrNameLst>
                                      </p:cBhvr>
                                      <p:to>
                                        <p:strVal val="visible"/>
                                      </p:to>
                                    </p:set>
                                    <p:animEffect transition="in" filter="wipe(up)">
                                      <p:cBhvr>
                                        <p:cTn id="25" dur="500"/>
                                        <p:tgtEl>
                                          <p:spTgt spid="2508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50890"/>
                                        </p:tgtEl>
                                        <p:attrNameLst>
                                          <p:attrName>style.visibility</p:attrName>
                                        </p:attrNameLst>
                                      </p:cBhvr>
                                      <p:to>
                                        <p:strVal val="visible"/>
                                      </p:to>
                                    </p:set>
                                    <p:animEffect transition="in" filter="wipe(up)">
                                      <p:cBhvr>
                                        <p:cTn id="30" dur="500"/>
                                        <p:tgtEl>
                                          <p:spTgt spid="2508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50893"/>
                                        </p:tgtEl>
                                        <p:attrNameLst>
                                          <p:attrName>style.visibility</p:attrName>
                                        </p:attrNameLst>
                                      </p:cBhvr>
                                      <p:to>
                                        <p:strVal val="visible"/>
                                      </p:to>
                                    </p:set>
                                    <p:animEffect transition="in" filter="wipe(right)">
                                      <p:cBhvr>
                                        <p:cTn id="35" dur="500"/>
                                        <p:tgtEl>
                                          <p:spTgt spid="2508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50883"/>
                                        </p:tgtEl>
                                        <p:attrNameLst>
                                          <p:attrName>style.visibility</p:attrName>
                                        </p:attrNameLst>
                                      </p:cBhvr>
                                      <p:to>
                                        <p:strVal val="visible"/>
                                      </p:to>
                                    </p:set>
                                    <p:animEffect transition="in" filter="dissolve">
                                      <p:cBhvr>
                                        <p:cTn id="40" dur="500"/>
                                        <p:tgtEl>
                                          <p:spTgt spid="25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9" grpId="0" animBg="1"/>
      <p:bldP spid="2508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Text Box 4"/>
          <p:cNvSpPr txBox="1">
            <a:spLocks noChangeArrowheads="1"/>
          </p:cNvSpPr>
          <p:nvPr/>
        </p:nvSpPr>
        <p:spPr bwMode="auto">
          <a:xfrm>
            <a:off x="76200" y="0"/>
            <a:ext cx="8915400"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b="1"/>
              <a:t>Why would we want to go back to CC at all??</a:t>
            </a:r>
          </a:p>
          <a:p>
            <a:pPr eaLnBrk="1" hangingPunct="1"/>
            <a:endParaRPr lang="en-GB" altLang="en-US" sz="2800" b="1"/>
          </a:p>
          <a:p>
            <a:pPr eaLnBrk="1" hangingPunct="1"/>
            <a:r>
              <a:rPr lang="en-GB" altLang="en-US" sz="2400"/>
              <a:t>   So far: We had treated Temporal Sequence Learning in time-    </a:t>
            </a:r>
          </a:p>
          <a:p>
            <a:pPr eaLnBrk="1" hangingPunct="1"/>
            <a:r>
              <a:rPr lang="en-GB" altLang="en-US" sz="2400"/>
              <a:t>   continuous systems (ISO, ICO, etc.)</a:t>
            </a:r>
          </a:p>
          <a:p>
            <a:pPr eaLnBrk="1" hangingPunct="1"/>
            <a:r>
              <a:rPr lang="en-GB" altLang="en-US" sz="2400"/>
              <a:t>   Now: We will treat this in time-discrete systems.</a:t>
            </a:r>
          </a:p>
          <a:p>
            <a:pPr eaLnBrk="1" hangingPunct="1"/>
            <a:endParaRPr lang="en-GB" altLang="en-US" sz="2400"/>
          </a:p>
          <a:p>
            <a:pPr eaLnBrk="1" hangingPunct="1"/>
            <a:r>
              <a:rPr lang="en-GB" altLang="en-US" sz="2400"/>
              <a:t>   ISO/ICO so far did </a:t>
            </a:r>
            <a:r>
              <a:rPr lang="en-GB" altLang="en-US" sz="2400">
                <a:solidFill>
                  <a:schemeClr val="hlink"/>
                </a:solidFill>
              </a:rPr>
              <a:t>NOT</a:t>
            </a:r>
            <a:r>
              <a:rPr lang="en-GB" altLang="en-US" sz="2400"/>
              <a:t> allow us to learn:</a:t>
            </a:r>
          </a:p>
          <a:p>
            <a:pPr eaLnBrk="1" hangingPunct="1"/>
            <a:endParaRPr lang="en-GB" altLang="en-US" sz="2400"/>
          </a:p>
          <a:p>
            <a:pPr eaLnBrk="1" hangingPunct="1"/>
            <a:r>
              <a:rPr lang="en-GB" altLang="en-US" sz="2400"/>
              <a:t>	GOAL DIRECTED BEHAVIOR</a:t>
            </a:r>
          </a:p>
          <a:p>
            <a:pPr eaLnBrk="1" hangingPunct="1"/>
            <a:endParaRPr lang="en-GB" altLang="en-US" sz="2400"/>
          </a:p>
          <a:p>
            <a:pPr eaLnBrk="1" hangingPunct="1"/>
            <a:r>
              <a:rPr lang="en-GB" altLang="en-US" sz="2400"/>
              <a:t>   ISO/ICO performed:</a:t>
            </a:r>
          </a:p>
          <a:p>
            <a:pPr eaLnBrk="1" hangingPunct="1"/>
            <a:endParaRPr lang="en-GB" altLang="en-US" sz="2400"/>
          </a:p>
          <a:p>
            <a:pPr eaLnBrk="1" hangingPunct="1"/>
            <a:r>
              <a:rPr lang="en-GB" altLang="en-US" sz="2400"/>
              <a:t>	DISTURBANCE COMPENSATION (Homeostasis Learning)</a:t>
            </a:r>
          </a:p>
          <a:p>
            <a:pPr eaLnBrk="1" hangingPunct="1"/>
            <a:endParaRPr lang="en-GB" altLang="en-US" sz="2400"/>
          </a:p>
          <a:p>
            <a:pPr eaLnBrk="1" hangingPunct="1"/>
            <a:r>
              <a:rPr lang="en-GB" altLang="en-US" sz="2400"/>
              <a:t>   The new RL= formalism to be introduced now will indeed </a:t>
            </a:r>
          </a:p>
          <a:p>
            <a:pPr eaLnBrk="1" hangingPunct="1"/>
            <a:r>
              <a:rPr lang="en-GB" altLang="en-US" sz="2400"/>
              <a:t>   allow us to reach a goal:</a:t>
            </a:r>
          </a:p>
          <a:p>
            <a:pPr eaLnBrk="1" hangingPunct="1"/>
            <a:endParaRPr lang="en-GB" altLang="en-US" sz="2400"/>
          </a:p>
          <a:p>
            <a:pPr eaLnBrk="1" hangingPunct="1"/>
            <a:r>
              <a:rPr lang="en-GB" altLang="en-US" sz="2400"/>
              <a:t>	LEARNING BY EXPERIENCE TO REACH A GOAL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7396">
                                            <p:txEl>
                                              <p:pRg st="6" end="6"/>
                                            </p:txEl>
                                          </p:spTgt>
                                        </p:tgtEl>
                                        <p:attrNameLst>
                                          <p:attrName>style.visibility</p:attrName>
                                        </p:attrNameLst>
                                      </p:cBhvr>
                                      <p:to>
                                        <p:strVal val="visible"/>
                                      </p:to>
                                    </p:set>
                                    <p:anim calcmode="lin" valueType="num">
                                      <p:cBhvr additive="base">
                                        <p:cTn id="7" dur="500" fill="hold"/>
                                        <p:tgtEl>
                                          <p:spTgt spid="18739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396">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7396">
                                            <p:txEl>
                                              <p:pRg st="8" end="8"/>
                                            </p:txEl>
                                          </p:spTgt>
                                        </p:tgtEl>
                                        <p:attrNameLst>
                                          <p:attrName>style.visibility</p:attrName>
                                        </p:attrNameLst>
                                      </p:cBhvr>
                                      <p:to>
                                        <p:strVal val="visible"/>
                                      </p:to>
                                    </p:set>
                                    <p:anim calcmode="lin" valueType="num">
                                      <p:cBhvr additive="base">
                                        <p:cTn id="11" dur="500" fill="hold"/>
                                        <p:tgtEl>
                                          <p:spTgt spid="187396">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739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87396">
                                            <p:txEl>
                                              <p:pRg st="10" end="10"/>
                                            </p:txEl>
                                          </p:spTgt>
                                        </p:tgtEl>
                                        <p:attrNameLst>
                                          <p:attrName>style.visibility</p:attrName>
                                        </p:attrNameLst>
                                      </p:cBhvr>
                                      <p:to>
                                        <p:strVal val="visible"/>
                                      </p:to>
                                    </p:set>
                                    <p:anim calcmode="lin" valueType="num">
                                      <p:cBhvr additive="base">
                                        <p:cTn id="17" dur="500" fill="hold"/>
                                        <p:tgtEl>
                                          <p:spTgt spid="187396">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7396">
                                            <p:txEl>
                                              <p:pRg st="10" end="1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7396">
                                            <p:txEl>
                                              <p:pRg st="12" end="12"/>
                                            </p:txEl>
                                          </p:spTgt>
                                        </p:tgtEl>
                                        <p:attrNameLst>
                                          <p:attrName>style.visibility</p:attrName>
                                        </p:attrNameLst>
                                      </p:cBhvr>
                                      <p:to>
                                        <p:strVal val="visible"/>
                                      </p:to>
                                    </p:set>
                                    <p:anim calcmode="lin" valueType="num">
                                      <p:cBhvr additive="base">
                                        <p:cTn id="21" dur="500" fill="hold"/>
                                        <p:tgtEl>
                                          <p:spTgt spid="187396">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739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87396">
                                            <p:txEl>
                                              <p:pRg st="14" end="14"/>
                                            </p:txEl>
                                          </p:spTgt>
                                        </p:tgtEl>
                                        <p:attrNameLst>
                                          <p:attrName>style.visibility</p:attrName>
                                        </p:attrNameLst>
                                      </p:cBhvr>
                                      <p:to>
                                        <p:strVal val="visible"/>
                                      </p:to>
                                    </p:set>
                                    <p:anim calcmode="lin" valueType="num">
                                      <p:cBhvr additive="base">
                                        <p:cTn id="27" dur="500" fill="hold"/>
                                        <p:tgtEl>
                                          <p:spTgt spid="187396">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7396">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7396">
                                            <p:txEl>
                                              <p:pRg st="15" end="15"/>
                                            </p:txEl>
                                          </p:spTgt>
                                        </p:tgtEl>
                                        <p:attrNameLst>
                                          <p:attrName>style.visibility</p:attrName>
                                        </p:attrNameLst>
                                      </p:cBhvr>
                                      <p:to>
                                        <p:strVal val="visible"/>
                                      </p:to>
                                    </p:set>
                                    <p:anim calcmode="lin" valueType="num">
                                      <p:cBhvr additive="base">
                                        <p:cTn id="31" dur="500" fill="hold"/>
                                        <p:tgtEl>
                                          <p:spTgt spid="187396">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7396">
                                            <p:txEl>
                                              <p:pRg st="15" end="1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7396">
                                            <p:txEl>
                                              <p:pRg st="17" end="17"/>
                                            </p:txEl>
                                          </p:spTgt>
                                        </p:tgtEl>
                                        <p:attrNameLst>
                                          <p:attrName>style.visibility</p:attrName>
                                        </p:attrNameLst>
                                      </p:cBhvr>
                                      <p:to>
                                        <p:strVal val="visible"/>
                                      </p:to>
                                    </p:set>
                                    <p:anim calcmode="lin" valueType="num">
                                      <p:cBhvr additive="base">
                                        <p:cTn id="35" dur="500" fill="hold"/>
                                        <p:tgtEl>
                                          <p:spTgt spid="187396">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7396">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13"/>
          <p:cNvGraphicFramePr>
            <a:graphicFrameLocks noChangeAspect="1"/>
          </p:cNvGraphicFramePr>
          <p:nvPr/>
        </p:nvGraphicFramePr>
        <p:xfrm>
          <a:off x="0" y="685800"/>
          <a:ext cx="6472238" cy="3962400"/>
        </p:xfrm>
        <a:graphic>
          <a:graphicData uri="http://schemas.openxmlformats.org/presentationml/2006/ole">
            <mc:AlternateContent xmlns:mc="http://schemas.openxmlformats.org/markup-compatibility/2006">
              <mc:Choice xmlns:v="urn:schemas-microsoft-com:vml" Requires="v">
                <p:oleObj spid="_x0000_s43027" name="CorelDRAW" r:id="rId4" imgW="3798570" imgH="1735226" progId="CorelDRAW.Graphic.12">
                  <p:embed/>
                </p:oleObj>
              </mc:Choice>
              <mc:Fallback>
                <p:oleObj name="CorelDRAW" r:id="rId4" imgW="3798570" imgH="1735226" progId="CorelDRAW.Graphic.1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85800"/>
                        <a:ext cx="647223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Text Box 5"/>
          <p:cNvSpPr txBox="1">
            <a:spLocks noChangeArrowheads="1"/>
          </p:cNvSpPr>
          <p:nvPr/>
        </p:nvSpPr>
        <p:spPr bwMode="auto">
          <a:xfrm>
            <a:off x="1524000" y="152400"/>
            <a:ext cx="6634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a:t>How to implement TD in a Neuronal Way</a:t>
            </a:r>
          </a:p>
        </p:txBody>
      </p:sp>
      <p:grpSp>
        <p:nvGrpSpPr>
          <p:cNvPr id="248849" name="Group 17"/>
          <p:cNvGrpSpPr>
            <a:grpSpLocks/>
          </p:cNvGrpSpPr>
          <p:nvPr/>
        </p:nvGrpSpPr>
        <p:grpSpPr bwMode="auto">
          <a:xfrm>
            <a:off x="5410200" y="2774950"/>
            <a:ext cx="2667000" cy="366713"/>
            <a:chOff x="3408" y="1748"/>
            <a:chExt cx="1680" cy="231"/>
          </a:xfrm>
        </p:grpSpPr>
        <p:sp>
          <p:nvSpPr>
            <p:cNvPr id="43019" name="Text Box 11"/>
            <p:cNvSpPr txBox="1">
              <a:spLocks noChangeArrowheads="1"/>
            </p:cNvSpPr>
            <p:nvPr/>
          </p:nvSpPr>
          <p:spPr bwMode="auto">
            <a:xfrm>
              <a:off x="4276" y="1748"/>
              <a:ext cx="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a:t>v(t+1)-v(t)</a:t>
              </a:r>
            </a:p>
          </p:txBody>
        </p:sp>
        <p:sp>
          <p:nvSpPr>
            <p:cNvPr id="43020" name="Line 12"/>
            <p:cNvSpPr>
              <a:spLocks noChangeShapeType="1"/>
            </p:cNvSpPr>
            <p:nvPr/>
          </p:nvSpPr>
          <p:spPr bwMode="auto">
            <a:xfrm flipH="1" flipV="1">
              <a:off x="3408" y="1776"/>
              <a:ext cx="864" cy="96"/>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48850" name="Group 18"/>
          <p:cNvGrpSpPr>
            <a:grpSpLocks/>
          </p:cNvGrpSpPr>
          <p:nvPr/>
        </p:nvGrpSpPr>
        <p:grpSpPr bwMode="auto">
          <a:xfrm>
            <a:off x="3276600" y="4668838"/>
            <a:ext cx="5410200" cy="2036762"/>
            <a:chOff x="2064" y="2941"/>
            <a:chExt cx="3408" cy="1283"/>
          </a:xfrm>
        </p:grpSpPr>
        <p:sp>
          <p:nvSpPr>
            <p:cNvPr id="43017" name="Text Box 8"/>
            <p:cNvSpPr txBox="1">
              <a:spLocks noChangeArrowheads="1"/>
            </p:cNvSpPr>
            <p:nvPr/>
          </p:nvSpPr>
          <p:spPr bwMode="auto">
            <a:xfrm>
              <a:off x="2064" y="3120"/>
              <a:ext cx="120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a:t>Note: v(t+1)-v(t) is acausal (future!). Make it “causal” by using delays.</a:t>
              </a:r>
            </a:p>
          </p:txBody>
        </p:sp>
        <p:graphicFrame>
          <p:nvGraphicFramePr>
            <p:cNvPr id="43018" name="Object 14"/>
            <p:cNvGraphicFramePr>
              <a:graphicFrameLocks noChangeAspect="1"/>
            </p:cNvGraphicFramePr>
            <p:nvPr/>
          </p:nvGraphicFramePr>
          <p:xfrm>
            <a:off x="3168" y="2941"/>
            <a:ext cx="2304" cy="1283"/>
          </p:xfrm>
          <a:graphic>
            <a:graphicData uri="http://schemas.openxmlformats.org/presentationml/2006/ole">
              <mc:AlternateContent xmlns:mc="http://schemas.openxmlformats.org/markup-compatibility/2006">
                <mc:Choice xmlns:v="urn:schemas-microsoft-com:vml" Requires="v">
                  <p:oleObj spid="_x0000_s43028" name="CorelDRAW" r:id="rId6" imgW="3845433" imgH="1684020" progId="CorelDRAW.Graphic.12">
                    <p:embed/>
                  </p:oleObj>
                </mc:Choice>
                <mc:Fallback>
                  <p:oleObj name="CorelDRAW" r:id="rId6" imgW="3845433" imgH="1684020" progId="CorelDRAW.Graphic.1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2941"/>
                          <a:ext cx="2304" cy="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48848" name="Group 16"/>
          <p:cNvGrpSpPr>
            <a:grpSpLocks/>
          </p:cNvGrpSpPr>
          <p:nvPr/>
        </p:nvGrpSpPr>
        <p:grpSpPr bwMode="auto">
          <a:xfrm>
            <a:off x="76200" y="3200400"/>
            <a:ext cx="2286000" cy="3521075"/>
            <a:chOff x="48" y="2016"/>
            <a:chExt cx="1440" cy="2218"/>
          </a:xfrm>
        </p:grpSpPr>
        <p:sp>
          <p:nvSpPr>
            <p:cNvPr id="43015" name="Text Box 10"/>
            <p:cNvSpPr txBox="1">
              <a:spLocks noChangeArrowheads="1"/>
            </p:cNvSpPr>
            <p:nvPr/>
          </p:nvSpPr>
          <p:spPr bwMode="auto">
            <a:xfrm>
              <a:off x="48" y="3216"/>
              <a:ext cx="1440"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solidFill>
                    <a:schemeClr val="hlink"/>
                  </a:solidFill>
                </a:rPr>
                <a:t>Serial-Compound</a:t>
              </a:r>
              <a:r>
                <a:rPr lang="en-GB" altLang="en-US" sz="2000"/>
                <a:t> representations X</a:t>
              </a:r>
              <a:r>
                <a:rPr lang="en-GB" altLang="en-US" sz="2000" baseline="-25000"/>
                <a:t>1</a:t>
              </a:r>
              <a:r>
                <a:rPr lang="en-GB" altLang="en-US" sz="2000"/>
                <a:t>,…X</a:t>
              </a:r>
              <a:r>
                <a:rPr lang="en-GB" altLang="en-US" sz="2000" baseline="-25000"/>
                <a:t>n</a:t>
              </a:r>
              <a:r>
                <a:rPr lang="en-GB" altLang="en-US" sz="2000"/>
                <a:t> for defining an eligibility trace.</a:t>
              </a:r>
            </a:p>
          </p:txBody>
        </p:sp>
        <p:sp>
          <p:nvSpPr>
            <p:cNvPr id="43016" name="Line 15"/>
            <p:cNvSpPr>
              <a:spLocks noChangeShapeType="1"/>
            </p:cNvSpPr>
            <p:nvPr/>
          </p:nvSpPr>
          <p:spPr bwMode="auto">
            <a:xfrm flipH="1" flipV="1">
              <a:off x="288" y="2016"/>
              <a:ext cx="384" cy="1104"/>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48849"/>
                                        </p:tgtEl>
                                        <p:attrNameLst>
                                          <p:attrName>style.visibility</p:attrName>
                                        </p:attrNameLst>
                                      </p:cBhvr>
                                      <p:to>
                                        <p:strVal val="visible"/>
                                      </p:to>
                                    </p:set>
                                    <p:anim calcmode="lin" valueType="num">
                                      <p:cBhvr>
                                        <p:cTn id="7" dur="1000" fill="hold"/>
                                        <p:tgtEl>
                                          <p:spTgt spid="248849"/>
                                        </p:tgtEl>
                                        <p:attrNameLst>
                                          <p:attrName>ppt_w</p:attrName>
                                        </p:attrNameLst>
                                      </p:cBhvr>
                                      <p:tavLst>
                                        <p:tav tm="0">
                                          <p:val>
                                            <p:fltVal val="0"/>
                                          </p:val>
                                        </p:tav>
                                        <p:tav tm="100000">
                                          <p:val>
                                            <p:strVal val="#ppt_w"/>
                                          </p:val>
                                        </p:tav>
                                      </p:tavLst>
                                    </p:anim>
                                    <p:anim calcmode="lin" valueType="num">
                                      <p:cBhvr>
                                        <p:cTn id="8" dur="1000" fill="hold"/>
                                        <p:tgtEl>
                                          <p:spTgt spid="248849"/>
                                        </p:tgtEl>
                                        <p:attrNameLst>
                                          <p:attrName>ppt_h</p:attrName>
                                        </p:attrNameLst>
                                      </p:cBhvr>
                                      <p:tavLst>
                                        <p:tav tm="0">
                                          <p:val>
                                            <p:fltVal val="0"/>
                                          </p:val>
                                        </p:tav>
                                        <p:tav tm="100000">
                                          <p:val>
                                            <p:strVal val="#ppt_h"/>
                                          </p:val>
                                        </p:tav>
                                      </p:tavLst>
                                    </p:anim>
                                    <p:anim calcmode="lin" valueType="num">
                                      <p:cBhvr>
                                        <p:cTn id="9" dur="1000" fill="hold"/>
                                        <p:tgtEl>
                                          <p:spTgt spid="2488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88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48848"/>
                                        </p:tgtEl>
                                        <p:attrNameLst>
                                          <p:attrName>style.visibility</p:attrName>
                                        </p:attrNameLst>
                                      </p:cBhvr>
                                      <p:to>
                                        <p:strVal val="visible"/>
                                      </p:to>
                                    </p:set>
                                    <p:anim calcmode="lin" valueType="num">
                                      <p:cBhvr additive="base">
                                        <p:cTn id="15" dur="500" fill="hold"/>
                                        <p:tgtEl>
                                          <p:spTgt spid="248848"/>
                                        </p:tgtEl>
                                        <p:attrNameLst>
                                          <p:attrName>ppt_x</p:attrName>
                                        </p:attrNameLst>
                                      </p:cBhvr>
                                      <p:tavLst>
                                        <p:tav tm="0">
                                          <p:val>
                                            <p:strVal val="#ppt_x"/>
                                          </p:val>
                                        </p:tav>
                                        <p:tav tm="100000">
                                          <p:val>
                                            <p:strVal val="#ppt_x"/>
                                          </p:val>
                                        </p:tav>
                                      </p:tavLst>
                                    </p:anim>
                                    <p:anim calcmode="lin" valueType="num">
                                      <p:cBhvr additive="base">
                                        <p:cTn id="16" dur="500" fill="hold"/>
                                        <p:tgtEl>
                                          <p:spTgt spid="24884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48850"/>
                                        </p:tgtEl>
                                        <p:attrNameLst>
                                          <p:attrName>style.visibility</p:attrName>
                                        </p:attrNameLst>
                                      </p:cBhvr>
                                      <p:to>
                                        <p:strVal val="visible"/>
                                      </p:to>
                                    </p:set>
                                    <p:animEffect transition="in" filter="dissolve">
                                      <p:cBhvr>
                                        <p:cTn id="21" dur="500"/>
                                        <p:tgtEl>
                                          <p:spTgt spid="24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609600" y="53975"/>
            <a:ext cx="780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How does this implementation behave:    w</a:t>
            </a:r>
            <a:r>
              <a:rPr lang="en-GB" altLang="en-US" sz="2400" baseline="-25000"/>
              <a:t>i</a:t>
            </a:r>
            <a:r>
              <a:rPr lang="en-GB" altLang="en-US" sz="2400"/>
              <a:t> ← w</a:t>
            </a:r>
            <a:r>
              <a:rPr lang="en-GB" altLang="en-US" sz="2400" baseline="-25000"/>
              <a:t>i</a:t>
            </a:r>
            <a:r>
              <a:rPr lang="en-GB" altLang="en-US" sz="2400"/>
              <a:t> + </a:t>
            </a:r>
            <a:r>
              <a:rPr lang="en-GB" altLang="en-US" sz="2400">
                <a:latin typeface="Symbol" pitchFamily="18" charset="2"/>
              </a:rPr>
              <a:t>md</a:t>
            </a:r>
            <a:r>
              <a:rPr lang="en-GB" altLang="en-US" sz="2400"/>
              <a:t>x</a:t>
            </a:r>
            <a:r>
              <a:rPr lang="en-GB" altLang="en-US" sz="2400" baseline="-25000"/>
              <a:t>i</a:t>
            </a:r>
            <a:r>
              <a:rPr lang="en-GB" altLang="en-US" sz="2400"/>
              <a:t> </a:t>
            </a:r>
          </a:p>
        </p:txBody>
      </p:sp>
      <p:graphicFrame>
        <p:nvGraphicFramePr>
          <p:cNvPr id="44035" name="Object 5"/>
          <p:cNvGraphicFramePr>
            <a:graphicFrameLocks noChangeAspect="1"/>
          </p:cNvGraphicFramePr>
          <p:nvPr/>
        </p:nvGraphicFramePr>
        <p:xfrm>
          <a:off x="152400" y="4840288"/>
          <a:ext cx="3200400" cy="1941512"/>
        </p:xfrm>
        <a:graphic>
          <a:graphicData uri="http://schemas.openxmlformats.org/presentationml/2006/ole">
            <mc:AlternateContent xmlns:mc="http://schemas.openxmlformats.org/markup-compatibility/2006">
              <mc:Choice xmlns:v="urn:schemas-microsoft-com:vml" Requires="v">
                <p:oleObj spid="_x0000_s44058" name="CorelDRAW" r:id="rId4" imgW="3798570" imgH="1735226" progId="CorelDRAW.Graphic.12">
                  <p:embed/>
                </p:oleObj>
              </mc:Choice>
              <mc:Fallback>
                <p:oleObj name="CorelDRAW" r:id="rId4" imgW="3798570" imgH="1735226" progId="CorelDRAW.Graphic.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840288"/>
                        <a:ext cx="3200400" cy="194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4" name="Object 6"/>
          <p:cNvGraphicFramePr>
            <a:graphicFrameLocks noChangeAspect="1"/>
          </p:cNvGraphicFramePr>
          <p:nvPr/>
        </p:nvGraphicFramePr>
        <p:xfrm>
          <a:off x="76200" y="763588"/>
          <a:ext cx="4991100" cy="3935412"/>
        </p:xfrm>
        <a:graphic>
          <a:graphicData uri="http://schemas.openxmlformats.org/presentationml/2006/ole">
            <mc:AlternateContent xmlns:mc="http://schemas.openxmlformats.org/markup-compatibility/2006">
              <mc:Choice xmlns:v="urn:schemas-microsoft-com:vml" Requires="v">
                <p:oleObj spid="_x0000_s44059" name="CorelDRAW" r:id="rId6" imgW="4038981" imgH="2559710" progId="CorelDRAW.Graphic.12">
                  <p:embed/>
                </p:oleObj>
              </mc:Choice>
              <mc:Fallback>
                <p:oleObj name="CorelDRAW" r:id="rId6" imgW="4038981" imgH="2559710" progId="CorelDRAW.Graphic.1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763588"/>
                        <a:ext cx="49911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2939" name="Group 11"/>
          <p:cNvGrpSpPr>
            <a:grpSpLocks/>
          </p:cNvGrpSpPr>
          <p:nvPr/>
        </p:nvGrpSpPr>
        <p:grpSpPr bwMode="auto">
          <a:xfrm>
            <a:off x="5257800" y="762000"/>
            <a:ext cx="3505200" cy="4038600"/>
            <a:chOff x="3312" y="480"/>
            <a:chExt cx="2208" cy="2544"/>
          </a:xfrm>
        </p:grpSpPr>
        <p:graphicFrame>
          <p:nvGraphicFramePr>
            <p:cNvPr id="44044" name="Object 7"/>
            <p:cNvGraphicFramePr>
              <a:graphicFrameLocks noChangeAspect="1"/>
            </p:cNvGraphicFramePr>
            <p:nvPr/>
          </p:nvGraphicFramePr>
          <p:xfrm>
            <a:off x="3459" y="480"/>
            <a:ext cx="2061" cy="2480"/>
          </p:xfrm>
          <a:graphic>
            <a:graphicData uri="http://schemas.openxmlformats.org/presentationml/2006/ole">
              <mc:AlternateContent xmlns:mc="http://schemas.openxmlformats.org/markup-compatibility/2006">
                <mc:Choice xmlns:v="urn:schemas-microsoft-com:vml" Requires="v">
                  <p:oleObj spid="_x0000_s44060" name="CorelDRAW" r:id="rId8" imgW="2648712" imgH="2561234" progId="CorelDRAW.Graphic.12">
                    <p:embed/>
                  </p:oleObj>
                </mc:Choice>
                <mc:Fallback>
                  <p:oleObj name="CorelDRAW" r:id="rId8" imgW="2648712" imgH="2561234" progId="CorelDRAW.Graphic.12">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9" y="480"/>
                          <a:ext cx="2061" cy="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5" name="Line 9"/>
            <p:cNvSpPr>
              <a:spLocks noChangeShapeType="1"/>
            </p:cNvSpPr>
            <p:nvPr/>
          </p:nvSpPr>
          <p:spPr bwMode="auto">
            <a:xfrm>
              <a:off x="3312" y="528"/>
              <a:ext cx="0" cy="24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52940" name="Group 12"/>
          <p:cNvGrpSpPr>
            <a:grpSpLocks/>
          </p:cNvGrpSpPr>
          <p:nvPr/>
        </p:nvGrpSpPr>
        <p:grpSpPr bwMode="auto">
          <a:xfrm>
            <a:off x="5257800" y="4953000"/>
            <a:ext cx="3657600" cy="1905000"/>
            <a:chOff x="3312" y="3120"/>
            <a:chExt cx="2304" cy="1200"/>
          </a:xfrm>
        </p:grpSpPr>
        <p:graphicFrame>
          <p:nvGraphicFramePr>
            <p:cNvPr id="44042" name="Object 8"/>
            <p:cNvGraphicFramePr>
              <a:graphicFrameLocks noChangeAspect="1"/>
            </p:cNvGraphicFramePr>
            <p:nvPr/>
          </p:nvGraphicFramePr>
          <p:xfrm>
            <a:off x="3408" y="3305"/>
            <a:ext cx="2163" cy="1015"/>
          </p:xfrm>
          <a:graphic>
            <a:graphicData uri="http://schemas.openxmlformats.org/presentationml/2006/ole">
              <mc:AlternateContent xmlns:mc="http://schemas.openxmlformats.org/markup-compatibility/2006">
                <mc:Choice xmlns:v="urn:schemas-microsoft-com:vml" Requires="v">
                  <p:oleObj spid="_x0000_s44061" name="CorelDRAW" r:id="rId10" imgW="2778633" imgH="1047598" progId="CorelDRAW.Graphic.12">
                    <p:embed/>
                  </p:oleObj>
                </mc:Choice>
                <mc:Fallback>
                  <p:oleObj name="CorelDRAW" r:id="rId10" imgW="2778633" imgH="1047598" progId="CorelDRAW.Graphic.12">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8" y="3305"/>
                          <a:ext cx="2163" cy="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3" name="Line 10"/>
            <p:cNvSpPr>
              <a:spLocks noChangeShapeType="1"/>
            </p:cNvSpPr>
            <p:nvPr/>
          </p:nvSpPr>
          <p:spPr bwMode="auto">
            <a:xfrm>
              <a:off x="3312" y="3120"/>
              <a:ext cx="23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52943" name="Group 15"/>
          <p:cNvGrpSpPr>
            <a:grpSpLocks/>
          </p:cNvGrpSpPr>
          <p:nvPr/>
        </p:nvGrpSpPr>
        <p:grpSpPr bwMode="auto">
          <a:xfrm>
            <a:off x="3565525" y="3581400"/>
            <a:ext cx="3597275" cy="2693988"/>
            <a:chOff x="2246" y="2256"/>
            <a:chExt cx="2266" cy="1697"/>
          </a:xfrm>
        </p:grpSpPr>
        <p:sp>
          <p:nvSpPr>
            <p:cNvPr id="44040" name="Line 13"/>
            <p:cNvSpPr>
              <a:spLocks noChangeShapeType="1"/>
            </p:cNvSpPr>
            <p:nvPr/>
          </p:nvSpPr>
          <p:spPr bwMode="auto">
            <a:xfrm flipV="1">
              <a:off x="2880" y="2256"/>
              <a:ext cx="1632" cy="96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041" name="Text Box 14"/>
            <p:cNvSpPr txBox="1">
              <a:spLocks noChangeArrowheads="1"/>
            </p:cNvSpPr>
            <p:nvPr/>
          </p:nvSpPr>
          <p:spPr bwMode="auto">
            <a:xfrm>
              <a:off x="2246" y="3203"/>
              <a:ext cx="97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a:solidFill>
                    <a:schemeClr val="hlink"/>
                  </a:solidFill>
                </a:rPr>
                <a:t>Forward shift because of acausal derivative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2934"/>
                                        </p:tgtEl>
                                        <p:attrNameLst>
                                          <p:attrName>style.visibility</p:attrName>
                                        </p:attrNameLst>
                                      </p:cBhvr>
                                      <p:to>
                                        <p:strVal val="visible"/>
                                      </p:to>
                                    </p:set>
                                    <p:animEffect transition="in" filter="dissolve">
                                      <p:cBhvr>
                                        <p:cTn id="7" dur="500"/>
                                        <p:tgtEl>
                                          <p:spTgt spid="252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2939"/>
                                        </p:tgtEl>
                                        <p:attrNameLst>
                                          <p:attrName>style.visibility</p:attrName>
                                        </p:attrNameLst>
                                      </p:cBhvr>
                                      <p:to>
                                        <p:strVal val="visible"/>
                                      </p:to>
                                    </p:set>
                                    <p:animEffect transition="in" filter="dissolve">
                                      <p:cBhvr>
                                        <p:cTn id="12" dur="500"/>
                                        <p:tgtEl>
                                          <p:spTgt spid="252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2943"/>
                                        </p:tgtEl>
                                        <p:attrNameLst>
                                          <p:attrName>style.visibility</p:attrName>
                                        </p:attrNameLst>
                                      </p:cBhvr>
                                      <p:to>
                                        <p:strVal val="visible"/>
                                      </p:to>
                                    </p:set>
                                    <p:animEffect transition="in" filter="wipe(left)">
                                      <p:cBhvr>
                                        <p:cTn id="17" dur="500"/>
                                        <p:tgtEl>
                                          <p:spTgt spid="252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52940"/>
                                        </p:tgtEl>
                                        <p:attrNameLst>
                                          <p:attrName>style.visibility</p:attrName>
                                        </p:attrNameLst>
                                      </p:cBhvr>
                                      <p:to>
                                        <p:strVal val="visible"/>
                                      </p:to>
                                    </p:set>
                                    <p:animEffect transition="in" filter="dissolve">
                                      <p:cBhvr>
                                        <p:cTn id="22" dur="500"/>
                                        <p:tgtEl>
                                          <p:spTgt spid="252940"/>
                                        </p:tgtEl>
                                      </p:cBhvr>
                                    </p:animEffect>
                                  </p:childTnLst>
                                </p:cTn>
                              </p:par>
                              <p:par>
                                <p:cTn id="23" presetID="1" presetClass="exit" presetSubtype="0" fill="hold" nodeType="withEffect">
                                  <p:stCondLst>
                                    <p:cond delay="0"/>
                                  </p:stCondLst>
                                  <p:childTnLst>
                                    <p:set>
                                      <p:cBhvr>
                                        <p:cTn id="24" dur="1" fill="hold">
                                          <p:stCondLst>
                                            <p:cond delay="0"/>
                                          </p:stCondLst>
                                        </p:cTn>
                                        <p:tgtEl>
                                          <p:spTgt spid="2529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2"/>
          <p:cNvSpPr txBox="1">
            <a:spLocks noChangeArrowheads="1"/>
          </p:cNvSpPr>
          <p:nvPr/>
        </p:nvSpPr>
        <p:spPr bwMode="auto">
          <a:xfrm>
            <a:off x="3278188" y="179388"/>
            <a:ext cx="2513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Observations</a:t>
            </a:r>
          </a:p>
        </p:txBody>
      </p:sp>
      <p:sp>
        <p:nvSpPr>
          <p:cNvPr id="45059" name="Text Box 13"/>
          <p:cNvSpPr txBox="1">
            <a:spLocks noChangeArrowheads="1"/>
          </p:cNvSpPr>
          <p:nvPr/>
        </p:nvSpPr>
        <p:spPr bwMode="auto">
          <a:xfrm>
            <a:off x="381000" y="1631950"/>
            <a:ext cx="2514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latin typeface="Symbol" pitchFamily="18" charset="2"/>
              </a:rPr>
              <a:t>d</a:t>
            </a:r>
            <a:r>
              <a:rPr lang="en-GB" altLang="en-US" sz="2400"/>
              <a:t>-error moves forward from the US to the CS.</a:t>
            </a:r>
          </a:p>
        </p:txBody>
      </p:sp>
      <p:graphicFrame>
        <p:nvGraphicFramePr>
          <p:cNvPr id="45060" name="Object 16"/>
          <p:cNvGraphicFramePr>
            <a:graphicFrameLocks noChangeAspect="1"/>
          </p:cNvGraphicFramePr>
          <p:nvPr/>
        </p:nvGraphicFramePr>
        <p:xfrm>
          <a:off x="2667000" y="1066800"/>
          <a:ext cx="5715000" cy="4849813"/>
        </p:xfrm>
        <a:graphic>
          <a:graphicData uri="http://schemas.openxmlformats.org/presentationml/2006/ole">
            <mc:AlternateContent xmlns:mc="http://schemas.openxmlformats.org/markup-compatibility/2006">
              <mc:Choice xmlns:v="urn:schemas-microsoft-com:vml" Requires="v">
                <p:oleObj spid="_x0000_s45065" name="CorelDRAW" r:id="rId4" imgW="2754630" imgH="1729740" progId="CorelDRAW.Graphic.12">
                  <p:embed/>
                </p:oleObj>
              </mc:Choice>
              <mc:Fallback>
                <p:oleObj name="CorelDRAW" r:id="rId4" imgW="2754630" imgH="1729740" progId="CorelDRAW.Graphic.1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066800"/>
                        <a:ext cx="5715000" cy="484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1" name="Text Box 17"/>
          <p:cNvSpPr txBox="1">
            <a:spLocks noChangeArrowheads="1"/>
          </p:cNvSpPr>
          <p:nvPr/>
        </p:nvSpPr>
        <p:spPr bwMode="auto">
          <a:xfrm>
            <a:off x="381000" y="3962400"/>
            <a:ext cx="2133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The reward expectation signal extends forward to the CS.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46090"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Reinforcement Learning – Relations to Brain Function </a:t>
            </a:r>
            <a:r>
              <a:rPr lang="en-GB" altLang="en-US" sz="2400" b="1">
                <a:solidFill>
                  <a:schemeClr val="tx2"/>
                </a:solidFill>
                <a:latin typeface="Engravers MT" pitchFamily="18" charset="0"/>
              </a:rPr>
              <a:t>II</a:t>
            </a:r>
          </a:p>
        </p:txBody>
      </p:sp>
      <p:sp>
        <p:nvSpPr>
          <p:cNvPr id="46084" name="Rectangle 4"/>
          <p:cNvSpPr>
            <a:spLocks noChangeArrowheads="1"/>
          </p:cNvSpPr>
          <p:nvPr/>
        </p:nvSpPr>
        <p:spPr bwMode="auto">
          <a:xfrm>
            <a:off x="5562600" y="15240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46085" name="Line 7"/>
          <p:cNvSpPr>
            <a:spLocks noChangeShapeType="1"/>
          </p:cNvSpPr>
          <p:nvPr/>
        </p:nvSpPr>
        <p:spPr bwMode="auto">
          <a:xfrm flipH="1">
            <a:off x="5105400" y="2438400"/>
            <a:ext cx="762000" cy="24384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6" name="Line 8"/>
          <p:cNvSpPr>
            <a:spLocks noChangeShapeType="1"/>
          </p:cNvSpPr>
          <p:nvPr/>
        </p:nvSpPr>
        <p:spPr bwMode="auto">
          <a:xfrm flipH="1">
            <a:off x="4038600" y="2438400"/>
            <a:ext cx="1676400" cy="2971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2133600" y="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solidFill>
                  <a:schemeClr val="hlink"/>
                </a:solidFill>
              </a:rPr>
              <a:t>TD-learning &amp; Brain Function</a:t>
            </a:r>
          </a:p>
        </p:txBody>
      </p:sp>
      <p:graphicFrame>
        <p:nvGraphicFramePr>
          <p:cNvPr id="47107" name="Object 5"/>
          <p:cNvGraphicFramePr>
            <a:graphicFrameLocks noChangeAspect="1"/>
          </p:cNvGraphicFramePr>
          <p:nvPr/>
        </p:nvGraphicFramePr>
        <p:xfrm>
          <a:off x="76200" y="627063"/>
          <a:ext cx="3319463" cy="2878137"/>
        </p:xfrm>
        <a:graphic>
          <a:graphicData uri="http://schemas.openxmlformats.org/presentationml/2006/ole">
            <mc:AlternateContent xmlns:mc="http://schemas.openxmlformats.org/markup-compatibility/2006">
              <mc:Choice xmlns:v="urn:schemas-microsoft-com:vml" Requires="v">
                <p:oleObj spid="_x0000_s47123" name="CorelDRAW" r:id="rId4" imgW="2219325" imgH="1560881" progId="CorelDRAW.Graphic.12">
                  <p:embed/>
                </p:oleObj>
              </mc:Choice>
              <mc:Fallback>
                <p:oleObj name="CorelDRAW" r:id="rId4" imgW="2219325" imgH="1560881" progId="CorelDRAW.Graphic.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627063"/>
                        <a:ext cx="3319463"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0" name="Object 6"/>
          <p:cNvGraphicFramePr>
            <a:graphicFrameLocks noChangeAspect="1"/>
          </p:cNvGraphicFramePr>
          <p:nvPr/>
        </p:nvGraphicFramePr>
        <p:xfrm>
          <a:off x="3505200" y="536575"/>
          <a:ext cx="3881438" cy="3044825"/>
        </p:xfrm>
        <a:graphic>
          <a:graphicData uri="http://schemas.openxmlformats.org/presentationml/2006/ole">
            <mc:AlternateContent xmlns:mc="http://schemas.openxmlformats.org/markup-compatibility/2006">
              <mc:Choice xmlns:v="urn:schemas-microsoft-com:vml" Requires="v">
                <p:oleObj spid="_x0000_s47124" name="CorelDRAW" r:id="rId6" imgW="2582418" imgH="1560881" progId="CorelDRAW.Graphic.12">
                  <p:embed/>
                </p:oleObj>
              </mc:Choice>
              <mc:Fallback>
                <p:oleObj name="CorelDRAW" r:id="rId6" imgW="2582418" imgH="1560881" progId="CorelDRAW.Graphic.1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36575"/>
                        <a:ext cx="3881438"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Text Box 8"/>
          <p:cNvSpPr txBox="1">
            <a:spLocks noChangeArrowheads="1"/>
          </p:cNvSpPr>
          <p:nvPr/>
        </p:nvSpPr>
        <p:spPr bwMode="auto">
          <a:xfrm>
            <a:off x="76200" y="4175125"/>
            <a:ext cx="2667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solidFill>
                  <a:schemeClr val="hlink"/>
                </a:solidFill>
              </a:rPr>
              <a:t>DA-responses in the basal ganglia pars compacta of the</a:t>
            </a:r>
          </a:p>
          <a:p>
            <a:pPr eaLnBrk="1" hangingPunct="1"/>
            <a:r>
              <a:rPr lang="en-GB" altLang="en-US" sz="2000">
                <a:solidFill>
                  <a:schemeClr val="hlink"/>
                </a:solidFill>
              </a:rPr>
              <a:t>substantia nigra and the medially adjoining ventral tegmental area (VTA).</a:t>
            </a:r>
            <a:endParaRPr lang="en-GB" altLang="en-US" sz="2800">
              <a:solidFill>
                <a:schemeClr val="hlink"/>
              </a:solidFill>
            </a:endParaRPr>
          </a:p>
        </p:txBody>
      </p:sp>
      <p:sp>
        <p:nvSpPr>
          <p:cNvPr id="246793" name="Text Box 9"/>
          <p:cNvSpPr txBox="1">
            <a:spLocks noChangeArrowheads="1"/>
          </p:cNvSpPr>
          <p:nvPr/>
        </p:nvSpPr>
        <p:spPr bwMode="auto">
          <a:xfrm>
            <a:off x="7391400" y="381000"/>
            <a:ext cx="17526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This neuron is supposed to represent the </a:t>
            </a:r>
            <a:r>
              <a:rPr lang="en-GB" altLang="en-US" sz="2000">
                <a:latin typeface="Symbol" pitchFamily="18" charset="2"/>
              </a:rPr>
              <a:t>d</a:t>
            </a:r>
            <a:r>
              <a:rPr lang="en-GB" altLang="en-US" sz="2000"/>
              <a:t>-error of TD-learning, which has moved forward as expected.</a:t>
            </a:r>
          </a:p>
        </p:txBody>
      </p:sp>
      <p:grpSp>
        <p:nvGrpSpPr>
          <p:cNvPr id="246796" name="Group 12"/>
          <p:cNvGrpSpPr>
            <a:grpSpLocks/>
          </p:cNvGrpSpPr>
          <p:nvPr/>
        </p:nvGrpSpPr>
        <p:grpSpPr bwMode="auto">
          <a:xfrm>
            <a:off x="2971800" y="3581400"/>
            <a:ext cx="5943600" cy="3276600"/>
            <a:chOff x="1872" y="2256"/>
            <a:chExt cx="3744" cy="2064"/>
          </a:xfrm>
        </p:grpSpPr>
        <p:graphicFrame>
          <p:nvGraphicFramePr>
            <p:cNvPr id="47112" name="Object 7"/>
            <p:cNvGraphicFramePr>
              <a:graphicFrameLocks noChangeAspect="1"/>
            </p:cNvGraphicFramePr>
            <p:nvPr/>
          </p:nvGraphicFramePr>
          <p:xfrm>
            <a:off x="1872" y="2256"/>
            <a:ext cx="2496" cy="2064"/>
          </p:xfrm>
          <a:graphic>
            <a:graphicData uri="http://schemas.openxmlformats.org/presentationml/2006/ole">
              <mc:AlternateContent xmlns:mc="http://schemas.openxmlformats.org/markup-compatibility/2006">
                <mc:Choice xmlns:v="urn:schemas-microsoft-com:vml" Requires="v">
                  <p:oleObj spid="_x0000_s47125" name="CorelDRAW" r:id="rId8" imgW="2545461" imgH="1571244" progId="CorelDRAW.Graphic.12">
                    <p:embed/>
                  </p:oleObj>
                </mc:Choice>
                <mc:Fallback>
                  <p:oleObj name="CorelDRAW" r:id="rId8" imgW="2545461" imgH="1571244" progId="CorelDRAW.Graphic.12">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 y="2256"/>
                          <a:ext cx="2496"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3" name="Text Box 11"/>
            <p:cNvSpPr txBox="1">
              <a:spLocks noChangeArrowheads="1"/>
            </p:cNvSpPr>
            <p:nvPr/>
          </p:nvSpPr>
          <p:spPr bwMode="auto">
            <a:xfrm>
              <a:off x="4512" y="3024"/>
              <a:ext cx="1104"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Omission of reward leads to inhibition as also predicted by the TD-rule.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790"/>
                                        </p:tgtEl>
                                        <p:attrNameLst>
                                          <p:attrName>style.visibility</p:attrName>
                                        </p:attrNameLst>
                                      </p:cBhvr>
                                      <p:to>
                                        <p:strVal val="visible"/>
                                      </p:to>
                                    </p:set>
                                    <p:animEffect transition="in" filter="dissolve">
                                      <p:cBhvr>
                                        <p:cTn id="7" dur="500"/>
                                        <p:tgtEl>
                                          <p:spTgt spid="24679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6793"/>
                                        </p:tgtEl>
                                        <p:attrNameLst>
                                          <p:attrName>style.visibility</p:attrName>
                                        </p:attrNameLst>
                                      </p:cBhvr>
                                      <p:to>
                                        <p:strVal val="visible"/>
                                      </p:to>
                                    </p:set>
                                    <p:animEffect transition="in" filter="dissolve">
                                      <p:cBhvr>
                                        <p:cTn id="10" dur="500"/>
                                        <p:tgtEl>
                                          <p:spTgt spid="2467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46796"/>
                                        </p:tgtEl>
                                        <p:attrNameLst>
                                          <p:attrName>style.visibility</p:attrName>
                                        </p:attrNameLst>
                                      </p:cBhvr>
                                      <p:to>
                                        <p:strVal val="visible"/>
                                      </p:to>
                                    </p:set>
                                    <p:animEffect transition="in" filter="dissolve">
                                      <p:cBhvr>
                                        <p:cTn id="15" dur="500"/>
                                        <p:tgtEl>
                                          <p:spTgt spid="246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2133600" y="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solidFill>
                  <a:schemeClr val="hlink"/>
                </a:solidFill>
              </a:rPr>
              <a:t>TD-learning &amp; Brain Function</a:t>
            </a:r>
          </a:p>
        </p:txBody>
      </p:sp>
      <p:graphicFrame>
        <p:nvGraphicFramePr>
          <p:cNvPr id="48131" name="Object 5"/>
          <p:cNvGraphicFramePr>
            <a:graphicFrameLocks noChangeAspect="1"/>
          </p:cNvGraphicFramePr>
          <p:nvPr/>
        </p:nvGraphicFramePr>
        <p:xfrm>
          <a:off x="152400" y="609600"/>
          <a:ext cx="5410200" cy="4117975"/>
        </p:xfrm>
        <a:graphic>
          <a:graphicData uri="http://schemas.openxmlformats.org/presentationml/2006/ole">
            <mc:AlternateContent xmlns:mc="http://schemas.openxmlformats.org/markup-compatibility/2006">
              <mc:Choice xmlns:v="urn:schemas-microsoft-com:vml" Requires="v">
                <p:oleObj spid="_x0000_s48142" name="CorelDRAW" r:id="rId4" imgW="2897886" imgH="1794662" progId="CorelDRAW.Graphic.12">
                  <p:embed/>
                </p:oleObj>
              </mc:Choice>
              <mc:Fallback>
                <p:oleObj name="CorelDRAW" r:id="rId4" imgW="2897886" imgH="1794662" progId="CorelDRAW.Graphic.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9600"/>
                        <a:ext cx="5410200"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Text Box 6"/>
          <p:cNvSpPr txBox="1">
            <a:spLocks noChangeArrowheads="1"/>
          </p:cNvSpPr>
          <p:nvPr/>
        </p:nvSpPr>
        <p:spPr bwMode="auto">
          <a:xfrm>
            <a:off x="228600" y="4953000"/>
            <a:ext cx="868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This neuron is supposed to represent the reward expectation signal v. It has extended forward (almost) to the CS (here called Tr) as expected from the TD-rule. Such neurons are found in the striatum, orbitofrontal cortex and amygdala.</a:t>
            </a:r>
          </a:p>
        </p:txBody>
      </p:sp>
      <p:grpSp>
        <p:nvGrpSpPr>
          <p:cNvPr id="257033" name="Group 9"/>
          <p:cNvGrpSpPr>
            <a:grpSpLocks/>
          </p:cNvGrpSpPr>
          <p:nvPr/>
        </p:nvGrpSpPr>
        <p:grpSpPr bwMode="auto">
          <a:xfrm>
            <a:off x="6019800" y="1404938"/>
            <a:ext cx="2590800" cy="2833687"/>
            <a:chOff x="3792" y="885"/>
            <a:chExt cx="1632" cy="1785"/>
          </a:xfrm>
        </p:grpSpPr>
        <p:graphicFrame>
          <p:nvGraphicFramePr>
            <p:cNvPr id="48134" name="Object 7"/>
            <p:cNvGraphicFramePr>
              <a:graphicFrameLocks noChangeAspect="1"/>
            </p:cNvGraphicFramePr>
            <p:nvPr/>
          </p:nvGraphicFramePr>
          <p:xfrm>
            <a:off x="3792" y="885"/>
            <a:ext cx="1585" cy="891"/>
          </p:xfrm>
          <a:graphic>
            <a:graphicData uri="http://schemas.openxmlformats.org/presentationml/2006/ole">
              <mc:AlternateContent xmlns:mc="http://schemas.openxmlformats.org/markup-compatibility/2006">
                <mc:Choice xmlns:v="urn:schemas-microsoft-com:vml" Requires="v">
                  <p:oleObj spid="_x0000_s48143" name="CorelDRAW" r:id="rId6" imgW="3509391" imgH="1507541" progId="CorelDRAW.Graphic.12">
                    <p:embed/>
                  </p:oleObj>
                </mc:Choice>
                <mc:Fallback>
                  <p:oleObj name="CorelDRAW" r:id="rId6" imgW="3509391" imgH="1507541" progId="CorelDRAW.Graphic.1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 y="885"/>
                          <a:ext cx="1585" cy="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5" name="Text Box 8"/>
            <p:cNvSpPr txBox="1">
              <a:spLocks noChangeArrowheads="1"/>
            </p:cNvSpPr>
            <p:nvPr/>
          </p:nvSpPr>
          <p:spPr bwMode="auto">
            <a:xfrm>
              <a:off x="3936" y="1920"/>
              <a:ext cx="148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a:t>This is even better visible from the population response of 68 striatal neurons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7033"/>
                                        </p:tgtEl>
                                        <p:attrNameLst>
                                          <p:attrName>style.visibility</p:attrName>
                                        </p:attrNameLst>
                                      </p:cBhvr>
                                      <p:to>
                                        <p:strVal val="visible"/>
                                      </p:to>
                                    </p:set>
                                    <p:animEffect transition="in" filter="dissolve">
                                      <p:cBhvr>
                                        <p:cTn id="7" dur="500"/>
                                        <p:tgtEl>
                                          <p:spTgt spid="257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r" eaLnBrk="1" hangingPunct="1">
              <a:spcBef>
                <a:spcPct val="50000"/>
              </a:spcBef>
            </a:pPr>
            <a:r>
              <a:rPr lang="en-GB" altLang="en-US" sz="2800">
                <a:solidFill>
                  <a:schemeClr val="hlink"/>
                </a:solidFill>
              </a:rPr>
              <a:t>TD-learning &amp; Brain Function Deficiencies</a:t>
            </a:r>
          </a:p>
        </p:txBody>
      </p:sp>
      <p:graphicFrame>
        <p:nvGraphicFramePr>
          <p:cNvPr id="49155" name="Object 5"/>
          <p:cNvGraphicFramePr>
            <a:graphicFrameLocks noChangeAspect="1"/>
          </p:cNvGraphicFramePr>
          <p:nvPr/>
        </p:nvGraphicFramePr>
        <p:xfrm>
          <a:off x="0" y="457200"/>
          <a:ext cx="3176588" cy="4343400"/>
        </p:xfrm>
        <a:graphic>
          <a:graphicData uri="http://schemas.openxmlformats.org/presentationml/2006/ole">
            <mc:AlternateContent xmlns:mc="http://schemas.openxmlformats.org/markup-compatibility/2006">
              <mc:Choice xmlns:v="urn:schemas-microsoft-com:vml" Requires="v">
                <p:oleObj spid="_x0000_s49172" name="CorelDRAW" r:id="rId4" imgW="2092071" imgH="2216810" progId="CorelDRAW.Graphic.12">
                  <p:embed/>
                </p:oleObj>
              </mc:Choice>
              <mc:Fallback>
                <p:oleObj name="CorelDRAW" r:id="rId4" imgW="2092071" imgH="2216810" progId="CorelDRAW.Graphic.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3176588"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Text Box 6"/>
          <p:cNvSpPr txBox="1">
            <a:spLocks noChangeArrowheads="1"/>
          </p:cNvSpPr>
          <p:nvPr/>
        </p:nvSpPr>
        <p:spPr bwMode="auto">
          <a:xfrm>
            <a:off x="76200" y="5164138"/>
            <a:ext cx="4114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a:t>Incompatible to a serial compound representation of the stimulus as the </a:t>
            </a:r>
            <a:r>
              <a:rPr lang="en-GB" altLang="en-US">
                <a:latin typeface="Symbol" pitchFamily="18" charset="2"/>
              </a:rPr>
              <a:t>d</a:t>
            </a:r>
            <a:r>
              <a:rPr lang="en-GB" altLang="en-US"/>
              <a:t>-error should move step by step forward, which is not found. Rather it shrinks at r and grows at the CS.</a:t>
            </a:r>
          </a:p>
        </p:txBody>
      </p:sp>
      <p:grpSp>
        <p:nvGrpSpPr>
          <p:cNvPr id="259089" name="Group 17"/>
          <p:cNvGrpSpPr>
            <a:grpSpLocks/>
          </p:cNvGrpSpPr>
          <p:nvPr/>
        </p:nvGrpSpPr>
        <p:grpSpPr bwMode="auto">
          <a:xfrm>
            <a:off x="3505200" y="654050"/>
            <a:ext cx="5638800" cy="6203950"/>
            <a:chOff x="2208" y="412"/>
            <a:chExt cx="3552" cy="3908"/>
          </a:xfrm>
        </p:grpSpPr>
        <p:pic>
          <p:nvPicPr>
            <p:cNvPr id="49167" name="Picture 11" descr="Basal_Ganglia_fig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480"/>
              <a:ext cx="2055"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Text Box 10"/>
            <p:cNvSpPr txBox="1">
              <a:spLocks noChangeArrowheads="1"/>
            </p:cNvSpPr>
            <p:nvPr/>
          </p:nvSpPr>
          <p:spPr bwMode="auto">
            <a:xfrm>
              <a:off x="4224" y="412"/>
              <a:ext cx="1536" cy="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US" altLang="en-US" sz="1600"/>
                <a:t>There are </a:t>
              </a:r>
              <a:r>
                <a:rPr lang="en-US" altLang="en-US" sz="1600">
                  <a:solidFill>
                    <a:schemeClr val="hlink"/>
                  </a:solidFill>
                </a:rPr>
                <a:t>short-latency Dopamine responses</a:t>
              </a:r>
              <a:r>
                <a:rPr lang="en-US" altLang="en-US" sz="1600"/>
                <a:t>! These signals could pro-mote the discovery of agency (i.e. those ini-tially unpredicted events that are caused by the agent) and subsequent identification of critical causative actions to re-select components of behavior and context that immediately pre-cede unpredicted sensory events. When the animal/agent is the cause of an event, re-peated trials should en-able the basal ganglia to converge on behavioral and contextual compo-nents that are critical for eliciting it, leading to the emergence of a novel action. </a:t>
              </a:r>
            </a:p>
          </p:txBody>
        </p:sp>
      </p:grpSp>
      <p:sp>
        <p:nvSpPr>
          <p:cNvPr id="49158" name="Line 12"/>
          <p:cNvSpPr>
            <a:spLocks noChangeShapeType="1"/>
          </p:cNvSpPr>
          <p:nvPr/>
        </p:nvSpPr>
        <p:spPr bwMode="auto">
          <a:xfrm>
            <a:off x="3352800" y="685800"/>
            <a:ext cx="0" cy="449580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59090" name="Group 18"/>
          <p:cNvGrpSpPr>
            <a:grpSpLocks/>
          </p:cNvGrpSpPr>
          <p:nvPr/>
        </p:nvGrpSpPr>
        <p:grpSpPr bwMode="auto">
          <a:xfrm>
            <a:off x="4611688" y="1708150"/>
            <a:ext cx="1789112" cy="4540250"/>
            <a:chOff x="2928" y="1008"/>
            <a:chExt cx="1127" cy="2860"/>
          </a:xfrm>
        </p:grpSpPr>
        <p:sp>
          <p:nvSpPr>
            <p:cNvPr id="49163" name="Line 13"/>
            <p:cNvSpPr>
              <a:spLocks noChangeShapeType="1"/>
            </p:cNvSpPr>
            <p:nvPr/>
          </p:nvSpPr>
          <p:spPr bwMode="auto">
            <a:xfrm>
              <a:off x="3575" y="1008"/>
              <a:ext cx="96" cy="24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9164" name="Group 16"/>
            <p:cNvGrpSpPr>
              <a:grpSpLocks/>
            </p:cNvGrpSpPr>
            <p:nvPr/>
          </p:nvGrpSpPr>
          <p:grpSpPr bwMode="auto">
            <a:xfrm>
              <a:off x="2928" y="3600"/>
              <a:ext cx="1127" cy="268"/>
              <a:chOff x="2905" y="3620"/>
              <a:chExt cx="1127" cy="268"/>
            </a:xfrm>
          </p:grpSpPr>
          <p:sp>
            <p:nvSpPr>
              <p:cNvPr id="49165" name="Line 14"/>
              <p:cNvSpPr>
                <a:spLocks noChangeShapeType="1"/>
              </p:cNvSpPr>
              <p:nvPr/>
            </p:nvSpPr>
            <p:spPr bwMode="auto">
              <a:xfrm>
                <a:off x="2905" y="3648"/>
                <a:ext cx="96" cy="24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6" name="Text Box 15"/>
              <p:cNvSpPr txBox="1">
                <a:spLocks noChangeArrowheads="1"/>
              </p:cNvSpPr>
              <p:nvPr/>
            </p:nvSpPr>
            <p:spPr bwMode="auto">
              <a:xfrm>
                <a:off x="3039" y="3620"/>
                <a:ext cx="9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altLang="en-US"/>
                  <a:t>=cause-effect</a:t>
                </a:r>
              </a:p>
            </p:txBody>
          </p:sp>
        </p:grpSp>
      </p:grpSp>
      <p:grpSp>
        <p:nvGrpSpPr>
          <p:cNvPr id="259094" name="Group 22"/>
          <p:cNvGrpSpPr>
            <a:grpSpLocks/>
          </p:cNvGrpSpPr>
          <p:nvPr/>
        </p:nvGrpSpPr>
        <p:grpSpPr bwMode="auto">
          <a:xfrm>
            <a:off x="1295400" y="1905000"/>
            <a:ext cx="4267200" cy="2514600"/>
            <a:chOff x="816" y="1200"/>
            <a:chExt cx="2688" cy="1584"/>
          </a:xfrm>
        </p:grpSpPr>
        <p:sp>
          <p:nvSpPr>
            <p:cNvPr id="49161" name="Rectangle 19"/>
            <p:cNvSpPr>
              <a:spLocks noChangeArrowheads="1"/>
            </p:cNvSpPr>
            <p:nvPr/>
          </p:nvSpPr>
          <p:spPr bwMode="auto">
            <a:xfrm rot="-2469933">
              <a:off x="816" y="2256"/>
              <a:ext cx="2592" cy="52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de-DE" altLang="en-US"/>
                <a:t>DA Signal leads to the learning of </a:t>
              </a:r>
            </a:p>
            <a:p>
              <a:pPr algn="ctr" eaLnBrk="1" hangingPunct="1"/>
              <a:r>
                <a:rPr lang="de-DE" altLang="en-US"/>
                <a:t>this self-triggered association!</a:t>
              </a:r>
            </a:p>
          </p:txBody>
        </p:sp>
        <p:sp>
          <p:nvSpPr>
            <p:cNvPr id="49162" name="Freeform 21"/>
            <p:cNvSpPr>
              <a:spLocks/>
            </p:cNvSpPr>
            <p:nvPr/>
          </p:nvSpPr>
          <p:spPr bwMode="auto">
            <a:xfrm>
              <a:off x="3168" y="1200"/>
              <a:ext cx="336" cy="384"/>
            </a:xfrm>
            <a:custGeom>
              <a:avLst/>
              <a:gdLst>
                <a:gd name="T0" fmla="*/ 336 w 336"/>
                <a:gd name="T1" fmla="*/ 384 h 384"/>
                <a:gd name="T2" fmla="*/ 0 w 336"/>
                <a:gd name="T3" fmla="*/ 240 h 384"/>
                <a:gd name="T4" fmla="*/ 336 w 336"/>
                <a:gd name="T5" fmla="*/ 0 h 384"/>
                <a:gd name="T6" fmla="*/ 0 60000 65536"/>
                <a:gd name="T7" fmla="*/ 0 60000 65536"/>
                <a:gd name="T8" fmla="*/ 0 60000 65536"/>
              </a:gdLst>
              <a:ahLst/>
              <a:cxnLst>
                <a:cxn ang="T6">
                  <a:pos x="T0" y="T1"/>
                </a:cxn>
                <a:cxn ang="T7">
                  <a:pos x="T2" y="T3"/>
                </a:cxn>
                <a:cxn ang="T8">
                  <a:pos x="T4" y="T5"/>
                </a:cxn>
              </a:cxnLst>
              <a:rect l="0" t="0" r="r" b="b"/>
              <a:pathLst>
                <a:path w="336" h="384">
                  <a:moveTo>
                    <a:pt x="336" y="384"/>
                  </a:moveTo>
                  <a:cubicBezTo>
                    <a:pt x="168" y="344"/>
                    <a:pt x="0" y="304"/>
                    <a:pt x="0" y="240"/>
                  </a:cubicBezTo>
                  <a:cubicBezTo>
                    <a:pt x="0" y="176"/>
                    <a:pt x="168" y="88"/>
                    <a:pt x="336" y="0"/>
                  </a:cubicBezTo>
                </a:path>
              </a:pathLst>
            </a:custGeom>
            <a:noFill/>
            <a:ln w="57150" cap="flat" cmpd="sng">
              <a:solidFill>
                <a:schemeClr val="hlink"/>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9089"/>
                                        </p:tgtEl>
                                        <p:attrNameLst>
                                          <p:attrName>style.visibility</p:attrName>
                                        </p:attrNameLst>
                                      </p:cBhvr>
                                      <p:to>
                                        <p:strVal val="visible"/>
                                      </p:to>
                                    </p:set>
                                    <p:anim calcmode="lin" valueType="num">
                                      <p:cBhvr additive="base">
                                        <p:cTn id="7" dur="500" fill="hold"/>
                                        <p:tgtEl>
                                          <p:spTgt spid="259089"/>
                                        </p:tgtEl>
                                        <p:attrNameLst>
                                          <p:attrName>ppt_x</p:attrName>
                                        </p:attrNameLst>
                                      </p:cBhvr>
                                      <p:tavLst>
                                        <p:tav tm="0">
                                          <p:val>
                                            <p:strVal val="#ppt_x"/>
                                          </p:val>
                                        </p:tav>
                                        <p:tav tm="100000">
                                          <p:val>
                                            <p:strVal val="#ppt_x"/>
                                          </p:val>
                                        </p:tav>
                                      </p:tavLst>
                                    </p:anim>
                                    <p:anim calcmode="lin" valueType="num">
                                      <p:cBhvr additive="base">
                                        <p:cTn id="8" dur="500" fill="hold"/>
                                        <p:tgtEl>
                                          <p:spTgt spid="2590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259090"/>
                                        </p:tgtEl>
                                        <p:attrNameLst>
                                          <p:attrName>style.visibility</p:attrName>
                                        </p:attrNameLst>
                                      </p:cBhvr>
                                      <p:to>
                                        <p:strVal val="visible"/>
                                      </p:to>
                                    </p:set>
                                    <p:anim calcmode="lin" valueType="num">
                                      <p:cBhvr>
                                        <p:cTn id="13" dur="1000" fill="hold"/>
                                        <p:tgtEl>
                                          <p:spTgt spid="259090"/>
                                        </p:tgtEl>
                                        <p:attrNameLst>
                                          <p:attrName>ppt_w</p:attrName>
                                        </p:attrNameLst>
                                      </p:cBhvr>
                                      <p:tavLst>
                                        <p:tav tm="0">
                                          <p:val>
                                            <p:fltVal val="0"/>
                                          </p:val>
                                        </p:tav>
                                        <p:tav tm="100000">
                                          <p:val>
                                            <p:strVal val="#ppt_w"/>
                                          </p:val>
                                        </p:tav>
                                      </p:tavLst>
                                    </p:anim>
                                    <p:anim calcmode="lin" valueType="num">
                                      <p:cBhvr>
                                        <p:cTn id="14" dur="1000" fill="hold"/>
                                        <p:tgtEl>
                                          <p:spTgt spid="259090"/>
                                        </p:tgtEl>
                                        <p:attrNameLst>
                                          <p:attrName>ppt_h</p:attrName>
                                        </p:attrNameLst>
                                      </p:cBhvr>
                                      <p:tavLst>
                                        <p:tav tm="0">
                                          <p:val>
                                            <p:fltVal val="0"/>
                                          </p:val>
                                        </p:tav>
                                        <p:tav tm="100000">
                                          <p:val>
                                            <p:strVal val="#ppt_h"/>
                                          </p:val>
                                        </p:tav>
                                      </p:tavLst>
                                    </p:anim>
                                    <p:anim calcmode="lin" valueType="num">
                                      <p:cBhvr>
                                        <p:cTn id="15" dur="1000" fill="hold"/>
                                        <p:tgtEl>
                                          <p:spTgt spid="259090"/>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590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259094"/>
                                        </p:tgtEl>
                                        <p:attrNameLst>
                                          <p:attrName>style.visibility</p:attrName>
                                        </p:attrNameLst>
                                      </p:cBhvr>
                                      <p:to>
                                        <p:strVal val="visible"/>
                                      </p:to>
                                    </p:set>
                                    <p:anim calcmode="lin" valueType="num">
                                      <p:cBhvr>
                                        <p:cTn id="21" dur="1000" fill="hold"/>
                                        <p:tgtEl>
                                          <p:spTgt spid="259094"/>
                                        </p:tgtEl>
                                        <p:attrNameLst>
                                          <p:attrName>ppt_w</p:attrName>
                                        </p:attrNameLst>
                                      </p:cBhvr>
                                      <p:tavLst>
                                        <p:tav tm="0">
                                          <p:val>
                                            <p:fltVal val="0"/>
                                          </p:val>
                                        </p:tav>
                                        <p:tav tm="100000">
                                          <p:val>
                                            <p:strVal val="#ppt_w"/>
                                          </p:val>
                                        </p:tav>
                                      </p:tavLst>
                                    </p:anim>
                                    <p:anim calcmode="lin" valueType="num">
                                      <p:cBhvr>
                                        <p:cTn id="22" dur="1000" fill="hold"/>
                                        <p:tgtEl>
                                          <p:spTgt spid="259094"/>
                                        </p:tgtEl>
                                        <p:attrNameLst>
                                          <p:attrName>ppt_h</p:attrName>
                                        </p:attrNameLst>
                                      </p:cBhvr>
                                      <p:tavLst>
                                        <p:tav tm="0">
                                          <p:val>
                                            <p:fltVal val="0"/>
                                          </p:val>
                                        </p:tav>
                                        <p:tav tm="100000">
                                          <p:val>
                                            <p:strVal val="#ppt_h"/>
                                          </p:val>
                                        </p:tav>
                                      </p:tavLst>
                                    </p:anim>
                                    <p:anim calcmode="lin" valueType="num">
                                      <p:cBhvr>
                                        <p:cTn id="23" dur="1000" fill="hold"/>
                                        <p:tgtEl>
                                          <p:spTgt spid="25909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5909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762000" y="2286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Reinforcement Learning – The Control Problem</a:t>
            </a:r>
          </a:p>
        </p:txBody>
      </p:sp>
      <p:sp>
        <p:nvSpPr>
          <p:cNvPr id="50179" name="Text Box 5"/>
          <p:cNvSpPr txBox="1">
            <a:spLocks noChangeArrowheads="1"/>
          </p:cNvSpPr>
          <p:nvPr/>
        </p:nvSpPr>
        <p:spPr bwMode="auto">
          <a:xfrm>
            <a:off x="304800" y="838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So far we have concentrated on evaluating an unchanging policy. Now comes the question of how to actually </a:t>
            </a:r>
            <a:r>
              <a:rPr lang="en-GB" altLang="en-US" sz="2400">
                <a:solidFill>
                  <a:schemeClr val="hlink"/>
                </a:solidFill>
              </a:rPr>
              <a:t>improve a policy </a:t>
            </a:r>
            <a:r>
              <a:rPr lang="en-GB" altLang="en-US" sz="2400">
                <a:solidFill>
                  <a:schemeClr val="hlink"/>
                </a:solidFill>
                <a:latin typeface="Symbol" pitchFamily="18" charset="2"/>
              </a:rPr>
              <a:t>p</a:t>
            </a:r>
            <a:r>
              <a:rPr lang="en-GB" altLang="en-US" sz="2400"/>
              <a:t> trying to find the </a:t>
            </a:r>
            <a:r>
              <a:rPr lang="en-GB" altLang="en-US" sz="2400">
                <a:solidFill>
                  <a:schemeClr val="hlink"/>
                </a:solidFill>
              </a:rPr>
              <a:t>optimal policy</a:t>
            </a:r>
            <a:r>
              <a:rPr lang="en-GB" altLang="en-US" sz="2400"/>
              <a:t>.</a:t>
            </a:r>
          </a:p>
        </p:txBody>
      </p:sp>
      <p:sp>
        <p:nvSpPr>
          <p:cNvPr id="50180" name="Text Box 6"/>
          <p:cNvSpPr txBox="1">
            <a:spLocks noChangeArrowheads="1"/>
          </p:cNvSpPr>
          <p:nvPr/>
        </p:nvSpPr>
        <p:spPr bwMode="auto">
          <a:xfrm>
            <a:off x="1752600" y="2667000"/>
            <a:ext cx="4724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We will discuss:</a:t>
            </a:r>
          </a:p>
          <a:p>
            <a:pPr eaLnBrk="1" hangingPunct="1">
              <a:spcBef>
                <a:spcPct val="50000"/>
              </a:spcBef>
              <a:buFontTx/>
              <a:buAutoNum type="arabicParenR"/>
            </a:pPr>
            <a:r>
              <a:rPr lang="en-GB" altLang="en-US" sz="2400"/>
              <a:t>Actor-Critic Architectures</a:t>
            </a:r>
          </a:p>
          <a:p>
            <a:pPr eaLnBrk="1" hangingPunct="1">
              <a:spcBef>
                <a:spcPct val="50000"/>
              </a:spcBef>
              <a:buFontTx/>
              <a:buAutoNum type="arabicParenR"/>
            </a:pPr>
            <a:r>
              <a:rPr lang="en-GB" altLang="en-US" sz="2400"/>
              <a:t>SARSA Learning</a:t>
            </a:r>
          </a:p>
          <a:p>
            <a:pPr eaLnBrk="1" hangingPunct="1">
              <a:spcBef>
                <a:spcPct val="50000"/>
              </a:spcBef>
              <a:buFontTx/>
              <a:buAutoNum type="arabicParenR"/>
            </a:pPr>
            <a:r>
              <a:rPr lang="en-GB" altLang="en-US" sz="2400"/>
              <a:t>Q-Learning</a:t>
            </a:r>
          </a:p>
        </p:txBody>
      </p:sp>
      <p:sp>
        <p:nvSpPr>
          <p:cNvPr id="50181" name="Text Box 7"/>
          <p:cNvSpPr txBox="1">
            <a:spLocks noChangeArrowheads="1"/>
          </p:cNvSpPr>
          <p:nvPr/>
        </p:nvSpPr>
        <p:spPr bwMode="auto">
          <a:xfrm>
            <a:off x="898525" y="5092700"/>
            <a:ext cx="4322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a:t>Abbreviation for policy:  </a:t>
            </a:r>
            <a:r>
              <a:rPr lang="en-GB" altLang="en-US" sz="4000">
                <a:latin typeface="Symbol" pitchFamily="18" charset="2"/>
              </a:rPr>
              <a:t>p</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51209"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Text Box 3"/>
          <p:cNvSpPr txBox="1">
            <a:spLocks noChangeArrowheads="1"/>
          </p:cNvSpPr>
          <p:nvPr/>
        </p:nvSpPr>
        <p:spPr bwMode="auto">
          <a:xfrm>
            <a:off x="1371600" y="92075"/>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Reinforcement Learning – Control Problem </a:t>
            </a:r>
            <a:r>
              <a:rPr lang="en-GB" altLang="en-US" sz="2400" b="1">
                <a:solidFill>
                  <a:schemeClr val="tx2"/>
                </a:solidFill>
                <a:latin typeface="Engravers MT" pitchFamily="18" charset="0"/>
              </a:rPr>
              <a:t>I</a:t>
            </a:r>
          </a:p>
        </p:txBody>
      </p:sp>
      <p:sp>
        <p:nvSpPr>
          <p:cNvPr id="51204" name="Rectangle 4"/>
          <p:cNvSpPr>
            <a:spLocks noChangeArrowheads="1"/>
          </p:cNvSpPr>
          <p:nvPr/>
        </p:nvSpPr>
        <p:spPr bwMode="auto">
          <a:xfrm>
            <a:off x="5715000" y="19812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51205" name="Line 6"/>
          <p:cNvSpPr>
            <a:spLocks noChangeShapeType="1"/>
          </p:cNvSpPr>
          <p:nvPr/>
        </p:nvSpPr>
        <p:spPr bwMode="auto">
          <a:xfrm flipH="1">
            <a:off x="2209800" y="2438400"/>
            <a:ext cx="3505200" cy="21336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3"/>
          <p:cNvGrpSpPr>
            <a:grpSpLocks/>
          </p:cNvGrpSpPr>
          <p:nvPr/>
        </p:nvGrpSpPr>
        <p:grpSpPr bwMode="auto">
          <a:xfrm>
            <a:off x="122238" y="762000"/>
            <a:ext cx="8793162" cy="5715000"/>
            <a:chOff x="77" y="480"/>
            <a:chExt cx="5539" cy="3600"/>
          </a:xfrm>
        </p:grpSpPr>
        <p:pic>
          <p:nvPicPr>
            <p:cNvPr id="52233" name="Picture 4" descr="01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 y="480"/>
              <a:ext cx="3105"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34" name="Group 5"/>
            <p:cNvGrpSpPr>
              <a:grpSpLocks/>
            </p:cNvGrpSpPr>
            <p:nvPr/>
          </p:nvGrpSpPr>
          <p:grpSpPr bwMode="auto">
            <a:xfrm>
              <a:off x="77" y="728"/>
              <a:ext cx="5539" cy="3352"/>
              <a:chOff x="77" y="728"/>
              <a:chExt cx="5539" cy="3352"/>
            </a:xfrm>
          </p:grpSpPr>
          <p:sp>
            <p:nvSpPr>
              <p:cNvPr id="52235" name="Text Box 6"/>
              <p:cNvSpPr txBox="1">
                <a:spLocks noChangeArrowheads="1"/>
              </p:cNvSpPr>
              <p:nvPr/>
            </p:nvSpPr>
            <p:spPr bwMode="auto">
              <a:xfrm rot="-1095546">
                <a:off x="912" y="2544"/>
                <a:ext cx="19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de-DE" altLang="en-US" sz="2400" b="1" u="sng">
                    <a:solidFill>
                      <a:srgbClr val="CC0099"/>
                    </a:solidFill>
                    <a:latin typeface="Times New Roman" pitchFamily="18" charset="0"/>
                  </a:rPr>
                  <a:t>This is a closed-loop</a:t>
                </a:r>
              </a:p>
              <a:p>
                <a:pPr algn="ctr"/>
                <a:r>
                  <a:rPr lang="de-DE" altLang="en-US" sz="2400" b="1" u="sng">
                    <a:solidFill>
                      <a:srgbClr val="CC0099"/>
                    </a:solidFill>
                    <a:latin typeface="Times New Roman" pitchFamily="18" charset="0"/>
                  </a:rPr>
                  <a:t>system before learning</a:t>
                </a:r>
              </a:p>
            </p:txBody>
          </p:sp>
          <p:pic>
            <p:nvPicPr>
              <p:cNvPr id="52236" name="Picture 7" descr="01_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 y="728"/>
                <a:ext cx="5539" cy="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2227" name="Rectangle 8"/>
          <p:cNvSpPr>
            <a:spLocks noChangeArrowheads="1"/>
          </p:cNvSpPr>
          <p:nvPr/>
        </p:nvSpPr>
        <p:spPr bwMode="auto">
          <a:xfrm>
            <a:off x="1258888" y="3644900"/>
            <a:ext cx="3457575" cy="1800225"/>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52228" name="Text Box 9"/>
          <p:cNvSpPr txBox="1">
            <a:spLocks noChangeArrowheads="1"/>
          </p:cNvSpPr>
          <p:nvPr/>
        </p:nvSpPr>
        <p:spPr bwMode="auto">
          <a:xfrm>
            <a:off x="684213" y="4508500"/>
            <a:ext cx="44989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GB" altLang="en-US" sz="2800" b="1" u="sng">
                <a:solidFill>
                  <a:srgbClr val="0000CC"/>
                </a:solidFill>
                <a:latin typeface="Times New Roman" pitchFamily="18" charset="0"/>
              </a:rPr>
              <a:t>The Basic Control Structure</a:t>
            </a:r>
          </a:p>
          <a:p>
            <a:r>
              <a:rPr lang="en-GB" altLang="en-US" sz="2800" b="1">
                <a:solidFill>
                  <a:srgbClr val="0000CC"/>
                </a:solidFill>
                <a:latin typeface="Times New Roman" pitchFamily="18" charset="0"/>
              </a:rPr>
              <a:t>Schematic diagram of </a:t>
            </a:r>
          </a:p>
          <a:p>
            <a:r>
              <a:rPr lang="en-GB" altLang="en-US" sz="2800" b="1">
                <a:solidFill>
                  <a:srgbClr val="0000CC"/>
                </a:solidFill>
                <a:latin typeface="Times New Roman" pitchFamily="18" charset="0"/>
              </a:rPr>
              <a:t>A pure reflex loop</a:t>
            </a:r>
          </a:p>
        </p:txBody>
      </p:sp>
      <p:sp>
        <p:nvSpPr>
          <p:cNvPr id="265226" name="Text Box 10"/>
          <p:cNvSpPr txBox="1">
            <a:spLocks noChangeArrowheads="1"/>
          </p:cNvSpPr>
          <p:nvPr/>
        </p:nvSpPr>
        <p:spPr bwMode="auto">
          <a:xfrm rot="-1988414">
            <a:off x="2282825" y="692150"/>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b="1">
                <a:solidFill>
                  <a:srgbClr val="FF3300"/>
                </a:solidFill>
                <a:latin typeface="Arial" pitchFamily="34" charset="0"/>
              </a:rPr>
              <a:t>Bump</a:t>
            </a:r>
          </a:p>
        </p:txBody>
      </p:sp>
      <p:sp>
        <p:nvSpPr>
          <p:cNvPr id="265227" name="Text Box 11"/>
          <p:cNvSpPr txBox="1">
            <a:spLocks noChangeArrowheads="1"/>
          </p:cNvSpPr>
          <p:nvPr/>
        </p:nvSpPr>
        <p:spPr bwMode="auto">
          <a:xfrm rot="2794948">
            <a:off x="7272338" y="657225"/>
            <a:ext cx="1692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b="1">
                <a:solidFill>
                  <a:srgbClr val="FF3300"/>
                </a:solidFill>
                <a:latin typeface="Arial" pitchFamily="34" charset="0"/>
              </a:rPr>
              <a:t>Retraction</a:t>
            </a:r>
          </a:p>
          <a:p>
            <a:pPr eaLnBrk="1" hangingPunct="1"/>
            <a:r>
              <a:rPr lang="en-GB" altLang="en-US" sz="2400" b="1">
                <a:solidFill>
                  <a:srgbClr val="FF3300"/>
                </a:solidFill>
                <a:latin typeface="Arial" pitchFamily="34" charset="0"/>
              </a:rPr>
              <a:t>reflex</a:t>
            </a:r>
          </a:p>
        </p:txBody>
      </p:sp>
      <p:sp>
        <p:nvSpPr>
          <p:cNvPr id="52231" name="Text Box 12"/>
          <p:cNvSpPr txBox="1">
            <a:spLocks noChangeArrowheads="1"/>
          </p:cNvSpPr>
          <p:nvPr/>
        </p:nvSpPr>
        <p:spPr bwMode="auto">
          <a:xfrm>
            <a:off x="6248400" y="3676650"/>
            <a:ext cx="2667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An old slide from some lectures earlier!</a:t>
            </a:r>
          </a:p>
          <a:p>
            <a:pPr eaLnBrk="1" hangingPunct="1">
              <a:spcBef>
                <a:spcPct val="50000"/>
              </a:spcBef>
            </a:pPr>
            <a:r>
              <a:rPr lang="en-GB" altLang="en-US" sz="2400">
                <a:solidFill>
                  <a:schemeClr val="hlink"/>
                </a:solidFill>
              </a:rPr>
              <a:t>Any recollections?</a:t>
            </a:r>
          </a:p>
          <a:p>
            <a:pPr algn="ctr" eaLnBrk="1" hangingPunct="1">
              <a:spcBef>
                <a:spcPct val="50000"/>
              </a:spcBef>
            </a:pPr>
            <a:r>
              <a:rPr lang="en-GB" altLang="en-US" sz="2400" b="1">
                <a:solidFill>
                  <a:schemeClr val="hlink"/>
                </a:solidFill>
                <a:sym typeface="Wingdings" pitchFamily="2" charset="2"/>
              </a:rPr>
              <a:t></a:t>
            </a:r>
            <a:r>
              <a:rPr lang="en-GB" altLang="en-US" sz="2400">
                <a:solidFill>
                  <a:schemeClr val="hlink"/>
                </a:solidFill>
                <a:sym typeface="Wingdings" pitchFamily="2" charset="2"/>
              </a:rPr>
              <a:t> ?</a:t>
            </a:r>
            <a:endParaRPr lang="en-GB" altLang="en-US" sz="2400">
              <a:solidFill>
                <a:schemeClr val="hlink"/>
              </a:solidFill>
            </a:endParaRPr>
          </a:p>
        </p:txBody>
      </p:sp>
      <p:sp>
        <p:nvSpPr>
          <p:cNvPr id="52232" name="Text Box 13"/>
          <p:cNvSpPr txBox="1">
            <a:spLocks noChangeArrowheads="1"/>
          </p:cNvSpPr>
          <p:nvPr/>
        </p:nvSpPr>
        <p:spPr bwMode="auto">
          <a:xfrm>
            <a:off x="152400" y="30163"/>
            <a:ext cx="3003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b="1">
                <a:solidFill>
                  <a:schemeClr val="hlink"/>
                </a:solidFill>
              </a:rPr>
              <a:t>Control Loops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26"/>
                                        </p:tgtEl>
                                        <p:attrNameLst>
                                          <p:attrName>style.visibility</p:attrName>
                                        </p:attrNameLst>
                                      </p:cBhvr>
                                      <p:to>
                                        <p:strVal val="visible"/>
                                      </p:to>
                                    </p:set>
                                    <p:anim calcmode="lin" valueType="num">
                                      <p:cBhvr additive="base">
                                        <p:cTn id="7" dur="500" fill="hold"/>
                                        <p:tgtEl>
                                          <p:spTgt spid="265226"/>
                                        </p:tgtEl>
                                        <p:attrNameLst>
                                          <p:attrName>ppt_x</p:attrName>
                                        </p:attrNameLst>
                                      </p:cBhvr>
                                      <p:tavLst>
                                        <p:tav tm="0">
                                          <p:val>
                                            <p:strVal val="#ppt_x"/>
                                          </p:val>
                                        </p:tav>
                                        <p:tav tm="100000">
                                          <p:val>
                                            <p:strVal val="#ppt_x"/>
                                          </p:val>
                                        </p:tav>
                                      </p:tavLst>
                                    </p:anim>
                                    <p:anim calcmode="lin" valueType="num">
                                      <p:cBhvr additive="base">
                                        <p:cTn id="8" dur="500" fill="hold"/>
                                        <p:tgtEl>
                                          <p:spTgt spid="26522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500"/>
                                  </p:stCondLst>
                                  <p:childTnLst>
                                    <p:set>
                                      <p:cBhvr>
                                        <p:cTn id="11" dur="1" fill="hold">
                                          <p:stCondLst>
                                            <p:cond delay="0"/>
                                          </p:stCondLst>
                                        </p:cTn>
                                        <p:tgtEl>
                                          <p:spTgt spid="265227"/>
                                        </p:tgtEl>
                                        <p:attrNameLst>
                                          <p:attrName>style.visibility</p:attrName>
                                        </p:attrNameLst>
                                      </p:cBhvr>
                                      <p:to>
                                        <p:strVal val="visible"/>
                                      </p:to>
                                    </p:set>
                                    <p:anim calcmode="lin" valueType="num">
                                      <p:cBhvr additive="base">
                                        <p:cTn id="12" dur="500" fill="hold"/>
                                        <p:tgtEl>
                                          <p:spTgt spid="265227"/>
                                        </p:tgtEl>
                                        <p:attrNameLst>
                                          <p:attrName>ppt_x</p:attrName>
                                        </p:attrNameLst>
                                      </p:cBhvr>
                                      <p:tavLst>
                                        <p:tav tm="0">
                                          <p:val>
                                            <p:strVal val="#ppt_x"/>
                                          </p:val>
                                        </p:tav>
                                        <p:tav tm="100000">
                                          <p:val>
                                            <p:strVal val="#ppt_x"/>
                                          </p:val>
                                        </p:tav>
                                      </p:tavLst>
                                    </p:anim>
                                    <p:anim calcmode="lin" valueType="num">
                                      <p:cBhvr additive="base">
                                        <p:cTn id="13" dur="500" fill="hold"/>
                                        <p:tgtEl>
                                          <p:spTgt spid="265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6" grpId="0" autoUpdateAnimBg="0"/>
      <p:bldP spid="2652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7180"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Overview over different methods – Reinforcement Learning</a:t>
            </a:r>
          </a:p>
        </p:txBody>
      </p:sp>
      <p:sp>
        <p:nvSpPr>
          <p:cNvPr id="7172" name="Rectangle 4"/>
          <p:cNvSpPr>
            <a:spLocks noChangeArrowheads="1"/>
          </p:cNvSpPr>
          <p:nvPr/>
        </p:nvSpPr>
        <p:spPr bwMode="auto">
          <a:xfrm>
            <a:off x="5562600" y="15240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7173" name="Line 5"/>
          <p:cNvSpPr>
            <a:spLocks noChangeShapeType="1"/>
          </p:cNvSpPr>
          <p:nvPr/>
        </p:nvSpPr>
        <p:spPr bwMode="auto">
          <a:xfrm flipH="1">
            <a:off x="4572000" y="1981200"/>
            <a:ext cx="838200" cy="2286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10"/>
          <p:cNvSpPr>
            <a:spLocks noChangeShapeType="1"/>
          </p:cNvSpPr>
          <p:nvPr/>
        </p:nvSpPr>
        <p:spPr bwMode="auto">
          <a:xfrm flipH="1">
            <a:off x="4343400" y="2209800"/>
            <a:ext cx="1143000" cy="685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Line 11"/>
          <p:cNvSpPr>
            <a:spLocks noChangeShapeType="1"/>
          </p:cNvSpPr>
          <p:nvPr/>
        </p:nvSpPr>
        <p:spPr bwMode="auto">
          <a:xfrm flipH="1">
            <a:off x="4191000" y="2438400"/>
            <a:ext cx="1676400" cy="2971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12"/>
          <p:cNvSpPr>
            <a:spLocks noChangeShapeType="1"/>
          </p:cNvSpPr>
          <p:nvPr/>
        </p:nvSpPr>
        <p:spPr bwMode="auto">
          <a:xfrm flipH="1">
            <a:off x="5410200" y="2514600"/>
            <a:ext cx="609600" cy="24384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3217863" y="106363"/>
            <a:ext cx="2649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Control Loops</a:t>
            </a:r>
          </a:p>
        </p:txBody>
      </p:sp>
      <p:graphicFrame>
        <p:nvGraphicFramePr>
          <p:cNvPr id="53251" name="Object 5"/>
          <p:cNvGraphicFramePr>
            <a:graphicFrameLocks noChangeAspect="1"/>
          </p:cNvGraphicFramePr>
          <p:nvPr/>
        </p:nvGraphicFramePr>
        <p:xfrm>
          <a:off x="1295400" y="1600200"/>
          <a:ext cx="6619875" cy="2289175"/>
        </p:xfrm>
        <a:graphic>
          <a:graphicData uri="http://schemas.openxmlformats.org/presentationml/2006/ole">
            <mc:AlternateContent xmlns:mc="http://schemas.openxmlformats.org/markup-compatibility/2006">
              <mc:Choice xmlns:v="urn:schemas-microsoft-com:vml" Requires="v">
                <p:oleObj spid="_x0000_s53256" name="CorelDRAW" r:id="rId4" imgW="6620637" imgH="1680972" progId="CorelDRAW.Graphic.12">
                  <p:embed/>
                </p:oleObj>
              </mc:Choice>
              <mc:Fallback>
                <p:oleObj name="CorelDRAW" r:id="rId4" imgW="6620637" imgH="1680972" progId="CorelDRAW.Graphic.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00200"/>
                        <a:ext cx="66198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Text Box 6"/>
          <p:cNvSpPr txBox="1">
            <a:spLocks noChangeArrowheads="1"/>
          </p:cNvSpPr>
          <p:nvPr/>
        </p:nvSpPr>
        <p:spPr bwMode="auto">
          <a:xfrm>
            <a:off x="1050925" y="4587875"/>
            <a:ext cx="7102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A basic </a:t>
            </a:r>
            <a:r>
              <a:rPr lang="en-GB" altLang="en-US" sz="2000">
                <a:solidFill>
                  <a:schemeClr val="hlink"/>
                </a:solidFill>
              </a:rPr>
              <a:t>feedback–loop controller</a:t>
            </a:r>
            <a:r>
              <a:rPr lang="en-GB" altLang="en-US" sz="2000"/>
              <a:t> (Reflex) as in the slide before.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4"/>
          <p:cNvGraphicFramePr>
            <a:graphicFrameLocks noChangeAspect="1"/>
          </p:cNvGraphicFramePr>
          <p:nvPr/>
        </p:nvGraphicFramePr>
        <p:xfrm>
          <a:off x="822325" y="685800"/>
          <a:ext cx="7712075" cy="3802063"/>
        </p:xfrm>
        <a:graphic>
          <a:graphicData uri="http://schemas.openxmlformats.org/presentationml/2006/ole">
            <mc:AlternateContent xmlns:mc="http://schemas.openxmlformats.org/markup-compatibility/2006">
              <mc:Choice xmlns:v="urn:schemas-microsoft-com:vml" Requires="v">
                <p:oleObj spid="_x0000_s54280" name="CorelDRAW" r:id="rId4" imgW="6738366" imgH="2531974" progId="CorelDRAW.Graphic.12">
                  <p:embed/>
                </p:oleObj>
              </mc:Choice>
              <mc:Fallback>
                <p:oleObj name="CorelDRAW" r:id="rId4" imgW="6738366" imgH="2531974" progId="CorelDRAW.Graphic.1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25" y="685800"/>
                        <a:ext cx="7712075"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5" name="Text Box 5"/>
          <p:cNvSpPr txBox="1">
            <a:spLocks noChangeArrowheads="1"/>
          </p:cNvSpPr>
          <p:nvPr/>
        </p:nvSpPr>
        <p:spPr bwMode="auto">
          <a:xfrm>
            <a:off x="3352800" y="106363"/>
            <a:ext cx="2649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Control Loops</a:t>
            </a:r>
          </a:p>
        </p:txBody>
      </p:sp>
      <p:sp>
        <p:nvSpPr>
          <p:cNvPr id="54276" name="Text Box 6"/>
          <p:cNvSpPr txBox="1">
            <a:spLocks noChangeArrowheads="1"/>
          </p:cNvSpPr>
          <p:nvPr/>
        </p:nvSpPr>
        <p:spPr bwMode="auto">
          <a:xfrm>
            <a:off x="533400" y="4800600"/>
            <a:ext cx="8229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a:t>An </a:t>
            </a:r>
            <a:r>
              <a:rPr lang="en-GB" altLang="en-US">
                <a:solidFill>
                  <a:schemeClr val="hlink"/>
                </a:solidFill>
              </a:rPr>
              <a:t>Actor-Critic Architecture</a:t>
            </a:r>
            <a:r>
              <a:rPr lang="en-GB" altLang="en-US"/>
              <a:t>: The Critic produces </a:t>
            </a:r>
            <a:r>
              <a:rPr lang="en-GB" altLang="en-US" i="1"/>
              <a:t>evaluative</a:t>
            </a:r>
            <a:r>
              <a:rPr lang="en-GB" altLang="en-US"/>
              <a:t>, reinforcement feedback for the Actor by observing the consequences of its actions. The Critic takes the form of a </a:t>
            </a:r>
            <a:r>
              <a:rPr lang="en-GB" altLang="en-US">
                <a:solidFill>
                  <a:schemeClr val="hlink"/>
                </a:solidFill>
              </a:rPr>
              <a:t>TD-error</a:t>
            </a:r>
            <a:r>
              <a:rPr lang="en-GB" altLang="en-US"/>
              <a:t> which gives an indication if things have gone better or worse than expected with the preceding action. Thus, this TD-error can be used to evaluate the preceding action: If the error is positive the tendency to select this action should be strengthened or else, lessened.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257800"/>
            <a:ext cx="5257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990600"/>
            <a:ext cx="4143375"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0" name="Text Box 7"/>
          <p:cNvSpPr txBox="1">
            <a:spLocks noChangeArrowheads="1"/>
          </p:cNvSpPr>
          <p:nvPr/>
        </p:nvSpPr>
        <p:spPr bwMode="auto">
          <a:xfrm>
            <a:off x="1219200" y="2286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Example of an Actor-Critic Procedure</a:t>
            </a:r>
          </a:p>
        </p:txBody>
      </p:sp>
      <p:sp>
        <p:nvSpPr>
          <p:cNvPr id="55301" name="Text Box 8"/>
          <p:cNvSpPr txBox="1">
            <a:spLocks noChangeArrowheads="1"/>
          </p:cNvSpPr>
          <p:nvPr/>
        </p:nvSpPr>
        <p:spPr bwMode="auto">
          <a:xfrm>
            <a:off x="457200" y="1066800"/>
            <a:ext cx="3048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Action selection here follows the Gibb’s Softmax method:</a:t>
            </a:r>
          </a:p>
        </p:txBody>
      </p:sp>
      <p:sp>
        <p:nvSpPr>
          <p:cNvPr id="55302" name="Text Box 9"/>
          <p:cNvSpPr txBox="1">
            <a:spLocks noChangeArrowheads="1"/>
          </p:cNvSpPr>
          <p:nvPr/>
        </p:nvSpPr>
        <p:spPr bwMode="auto">
          <a:xfrm>
            <a:off x="517525" y="2317750"/>
            <a:ext cx="8474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where p(s,a) are the values of the modifiable (by the Critic!) policy parameters of the actor, indicating the tendency to select action a when being in state s.</a:t>
            </a:r>
          </a:p>
        </p:txBody>
      </p:sp>
      <p:pic>
        <p:nvPicPr>
          <p:cNvPr id="5530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038600"/>
            <a:ext cx="47244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4" name="Text Box 11"/>
          <p:cNvSpPr txBox="1">
            <a:spLocks noChangeArrowheads="1"/>
          </p:cNvSpPr>
          <p:nvPr/>
        </p:nvSpPr>
        <p:spPr bwMode="auto">
          <a:xfrm>
            <a:off x="609600" y="3429000"/>
            <a:ext cx="762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We can now modify p for a given state action pair at time t with:</a:t>
            </a:r>
          </a:p>
        </p:txBody>
      </p:sp>
      <p:sp>
        <p:nvSpPr>
          <p:cNvPr id="55305" name="Text Box 12"/>
          <p:cNvSpPr txBox="1">
            <a:spLocks noChangeArrowheads="1"/>
          </p:cNvSpPr>
          <p:nvPr/>
        </p:nvSpPr>
        <p:spPr bwMode="auto">
          <a:xfrm>
            <a:off x="685800" y="4860925"/>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where </a:t>
            </a:r>
            <a:r>
              <a:rPr lang="en-GB" altLang="en-US" sz="2000">
                <a:latin typeface="Symbol" pitchFamily="18" charset="2"/>
              </a:rPr>
              <a:t>d</a:t>
            </a:r>
            <a:r>
              <a:rPr lang="en-GB" altLang="en-US" sz="2000" baseline="-25000"/>
              <a:t>t</a:t>
            </a:r>
            <a:r>
              <a:rPr lang="en-GB" altLang="en-US" sz="2000"/>
              <a:t> is the </a:t>
            </a:r>
            <a:r>
              <a:rPr lang="en-GB" altLang="en-US" sz="2000">
                <a:latin typeface="Symbol" pitchFamily="18" charset="2"/>
              </a:rPr>
              <a:t>d</a:t>
            </a:r>
            <a:r>
              <a:rPr lang="en-GB" altLang="en-US" sz="2000"/>
              <a:t>-error of the TD-Critic.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56330"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3"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Reinforcement Learning – Control </a:t>
            </a:r>
            <a:r>
              <a:rPr lang="en-GB" altLang="en-US" sz="2400" b="1">
                <a:solidFill>
                  <a:schemeClr val="tx2"/>
                </a:solidFill>
                <a:latin typeface="Engravers MT" pitchFamily="18" charset="0"/>
              </a:rPr>
              <a:t>I</a:t>
            </a:r>
            <a:r>
              <a:rPr lang="en-GB" altLang="en-US" sz="2400" b="1">
                <a:solidFill>
                  <a:schemeClr val="tx2"/>
                </a:solidFill>
                <a:latin typeface="Arial" pitchFamily="34" charset="0"/>
              </a:rPr>
              <a:t> &amp; Brain Function </a:t>
            </a:r>
            <a:r>
              <a:rPr lang="en-GB" altLang="en-US" sz="2400" b="1">
                <a:solidFill>
                  <a:schemeClr val="tx2"/>
                </a:solidFill>
                <a:latin typeface="Engravers MT" pitchFamily="18" charset="0"/>
              </a:rPr>
              <a:t>III</a:t>
            </a:r>
          </a:p>
        </p:txBody>
      </p:sp>
      <p:sp>
        <p:nvSpPr>
          <p:cNvPr id="56324" name="Rectangle 4"/>
          <p:cNvSpPr>
            <a:spLocks noChangeArrowheads="1"/>
          </p:cNvSpPr>
          <p:nvPr/>
        </p:nvSpPr>
        <p:spPr bwMode="auto">
          <a:xfrm>
            <a:off x="5562600" y="15240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56325" name="Line 5"/>
          <p:cNvSpPr>
            <a:spLocks noChangeShapeType="1"/>
          </p:cNvSpPr>
          <p:nvPr/>
        </p:nvSpPr>
        <p:spPr bwMode="auto">
          <a:xfrm flipH="1">
            <a:off x="3048000" y="2286000"/>
            <a:ext cx="2438400" cy="22860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6"/>
          <p:cNvSpPr>
            <a:spLocks noChangeShapeType="1"/>
          </p:cNvSpPr>
          <p:nvPr/>
        </p:nvSpPr>
        <p:spPr bwMode="auto">
          <a:xfrm flipH="1">
            <a:off x="4038600" y="2438400"/>
            <a:ext cx="1676400" cy="2971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212725" y="914400"/>
          <a:ext cx="5349875" cy="5119688"/>
        </p:xfrm>
        <a:graphic>
          <a:graphicData uri="http://schemas.openxmlformats.org/presentationml/2006/ole">
            <mc:AlternateContent xmlns:mc="http://schemas.openxmlformats.org/markup-compatibility/2006">
              <mc:Choice xmlns:v="urn:schemas-microsoft-com:vml" Requires="v">
                <p:oleObj spid="_x0000_s57353" name="CorelDRAW" r:id="rId4" imgW="4603623" imgH="3780739" progId="CorelDRAW.Graphic.12">
                  <p:embed/>
                </p:oleObj>
              </mc:Choice>
              <mc:Fallback>
                <p:oleObj name="CorelDRAW" r:id="rId4" imgW="4603623" imgH="3780739" progId="CorelDRAW.Graphic.1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14400"/>
                        <a:ext cx="5349875" cy="511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7" name="Text Box 5"/>
          <p:cNvSpPr txBox="1">
            <a:spLocks noChangeArrowheads="1"/>
          </p:cNvSpPr>
          <p:nvPr/>
        </p:nvSpPr>
        <p:spPr bwMode="auto">
          <a:xfrm>
            <a:off x="1905000" y="762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solidFill>
                  <a:schemeClr val="hlink"/>
                </a:solidFill>
              </a:rPr>
              <a:t>Actor-Critics and the Basal Ganglia</a:t>
            </a:r>
          </a:p>
        </p:txBody>
      </p:sp>
      <p:sp>
        <p:nvSpPr>
          <p:cNvPr id="57348" name="Text Box 6"/>
          <p:cNvSpPr txBox="1">
            <a:spLocks noChangeArrowheads="1"/>
          </p:cNvSpPr>
          <p:nvPr/>
        </p:nvSpPr>
        <p:spPr bwMode="auto">
          <a:xfrm>
            <a:off x="5562600" y="4724400"/>
            <a:ext cx="3657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1600"/>
              <a:t>VP=ventral pallidum,</a:t>
            </a:r>
          </a:p>
          <a:p>
            <a:pPr eaLnBrk="1" hangingPunct="1"/>
            <a:r>
              <a:rPr lang="en-GB" altLang="en-US" sz="1600"/>
              <a:t>SNr=substantia nigra pars reticulata,</a:t>
            </a:r>
          </a:p>
          <a:p>
            <a:pPr eaLnBrk="1" hangingPunct="1"/>
            <a:r>
              <a:rPr lang="en-GB" altLang="en-US" sz="1600"/>
              <a:t>SNc=substantia nigra pars compacta,</a:t>
            </a:r>
          </a:p>
          <a:p>
            <a:pPr eaLnBrk="1" hangingPunct="1"/>
            <a:r>
              <a:rPr lang="en-GB" altLang="en-US" sz="1600"/>
              <a:t>GPi=globus pallidus pars interna,</a:t>
            </a:r>
          </a:p>
          <a:p>
            <a:pPr eaLnBrk="1" hangingPunct="1"/>
            <a:r>
              <a:rPr lang="en-GB" altLang="en-US" sz="1600"/>
              <a:t>GPe=globus pallidus pars externa,</a:t>
            </a:r>
          </a:p>
          <a:p>
            <a:pPr eaLnBrk="1" hangingPunct="1"/>
            <a:r>
              <a:rPr lang="en-GB" altLang="en-US" sz="1600"/>
              <a:t>VTA=ventral tegmental area,</a:t>
            </a:r>
          </a:p>
          <a:p>
            <a:pPr eaLnBrk="1" hangingPunct="1"/>
            <a:r>
              <a:rPr lang="en-GB" altLang="en-US" sz="1600"/>
              <a:t>RRA=retrorubral area, STN=subthalamic nucleus.</a:t>
            </a:r>
          </a:p>
        </p:txBody>
      </p:sp>
      <p:sp>
        <p:nvSpPr>
          <p:cNvPr id="57349" name="Text Box 7"/>
          <p:cNvSpPr txBox="1">
            <a:spLocks noChangeArrowheads="1"/>
          </p:cNvSpPr>
          <p:nvPr/>
        </p:nvSpPr>
        <p:spPr bwMode="auto">
          <a:xfrm>
            <a:off x="4419600" y="990600"/>
            <a:ext cx="4191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The basal ganglia are a brain structure involved in </a:t>
            </a:r>
            <a:r>
              <a:rPr lang="en-GB" altLang="en-US" sz="2000">
                <a:solidFill>
                  <a:schemeClr val="hlink"/>
                </a:solidFill>
              </a:rPr>
              <a:t>motor control</a:t>
            </a:r>
            <a:r>
              <a:rPr lang="en-GB" altLang="en-US" sz="2000"/>
              <a:t>. It has been suggested that they learn by ways of an </a:t>
            </a:r>
            <a:r>
              <a:rPr lang="en-GB" altLang="en-US" sz="2000">
                <a:solidFill>
                  <a:schemeClr val="hlink"/>
                </a:solidFill>
              </a:rPr>
              <a:t>Actor-Critic mechanism.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Text Box 4"/>
          <p:cNvSpPr txBox="1">
            <a:spLocks noChangeArrowheads="1"/>
          </p:cNvSpPr>
          <p:nvPr/>
        </p:nvSpPr>
        <p:spPr bwMode="auto">
          <a:xfrm>
            <a:off x="304800" y="4572000"/>
            <a:ext cx="8610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a:t>So called striosomal modules fulfil the functions of the adaptive Critic. The prediction-error (</a:t>
            </a:r>
            <a:r>
              <a:rPr lang="en-GB" altLang="en-US">
                <a:latin typeface="Symbol" pitchFamily="18" charset="2"/>
              </a:rPr>
              <a:t>d</a:t>
            </a:r>
            <a:r>
              <a:rPr lang="en-GB" altLang="en-US"/>
              <a:t>) characteristics of the DA-neurons of the Critic are generated by: 1) Equating the reward r with excitatory input from the lateral hypothalamus. 2) Equating the term v(t) with indirect excitation at the DA-neurons which is initiated from striatal striosomes and channelled through the subthalamic nucleus onto the DA neurons. 3) Equating the term v(t−1) with direct, long-lasting inhibition from striatal striosomes onto the DA-neurons. </a:t>
            </a:r>
            <a:r>
              <a:rPr lang="en-GB" altLang="en-US">
                <a:solidFill>
                  <a:schemeClr val="hlink"/>
                </a:solidFill>
              </a:rPr>
              <a:t>There are many problems with this simplistic view though: timing, mismatch to anatomy, etc.</a:t>
            </a:r>
          </a:p>
        </p:txBody>
      </p:sp>
      <p:graphicFrame>
        <p:nvGraphicFramePr>
          <p:cNvPr id="58371" name="Object 6"/>
          <p:cNvGraphicFramePr>
            <a:graphicFrameLocks noChangeAspect="1"/>
          </p:cNvGraphicFramePr>
          <p:nvPr/>
        </p:nvGraphicFramePr>
        <p:xfrm>
          <a:off x="909638" y="1143000"/>
          <a:ext cx="2900362" cy="2127250"/>
        </p:xfrm>
        <a:graphic>
          <a:graphicData uri="http://schemas.openxmlformats.org/presentationml/2006/ole">
            <mc:AlternateContent xmlns:mc="http://schemas.openxmlformats.org/markup-compatibility/2006">
              <mc:Choice xmlns:v="urn:schemas-microsoft-com:vml" Requires="v">
                <p:oleObj spid="_x0000_s58389" name="CorelDRAW" r:id="rId4" imgW="2293620" imgH="1079602" progId="CorelDRAW.Graphic.12">
                  <p:embed/>
                </p:oleObj>
              </mc:Choice>
              <mc:Fallback>
                <p:oleObj name="CorelDRAW" r:id="rId4" imgW="2293620" imgH="1079602" progId="CorelDRAW.Graphic.1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8" y="1143000"/>
                        <a:ext cx="2900362"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Text Box 7"/>
          <p:cNvSpPr txBox="1">
            <a:spLocks noChangeArrowheads="1"/>
          </p:cNvSpPr>
          <p:nvPr/>
        </p:nvSpPr>
        <p:spPr bwMode="auto">
          <a:xfrm>
            <a:off x="228600" y="3429000"/>
            <a:ext cx="434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1600"/>
              <a:t>Cortex=C, striatum=S, STN=subthalamic Nucleus, DA=dopamine system, r=reward.</a:t>
            </a:r>
          </a:p>
        </p:txBody>
      </p:sp>
      <p:sp>
        <p:nvSpPr>
          <p:cNvPr id="58373" name="Text Box 8"/>
          <p:cNvSpPr txBox="1">
            <a:spLocks noChangeArrowheads="1"/>
          </p:cNvSpPr>
          <p:nvPr/>
        </p:nvSpPr>
        <p:spPr bwMode="auto">
          <a:xfrm>
            <a:off x="457200" y="762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solidFill>
                  <a:schemeClr val="hlink"/>
                </a:solidFill>
              </a:rPr>
              <a:t>Actor-Critics and the Basal Ganglia: The Critic</a:t>
            </a:r>
          </a:p>
        </p:txBody>
      </p:sp>
      <p:grpSp>
        <p:nvGrpSpPr>
          <p:cNvPr id="285708" name="Group 12"/>
          <p:cNvGrpSpPr>
            <a:grpSpLocks/>
          </p:cNvGrpSpPr>
          <p:nvPr/>
        </p:nvGrpSpPr>
        <p:grpSpPr bwMode="auto">
          <a:xfrm>
            <a:off x="990600" y="2057400"/>
            <a:ext cx="6934200" cy="1752600"/>
            <a:chOff x="624" y="1296"/>
            <a:chExt cx="4368" cy="1104"/>
          </a:xfrm>
        </p:grpSpPr>
        <p:sp>
          <p:nvSpPr>
            <p:cNvPr id="58381" name="Oval 10"/>
            <p:cNvSpPr>
              <a:spLocks noChangeArrowheads="1"/>
            </p:cNvSpPr>
            <p:nvPr/>
          </p:nvSpPr>
          <p:spPr bwMode="auto">
            <a:xfrm>
              <a:off x="624" y="1296"/>
              <a:ext cx="432" cy="432"/>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58382" name="Oval 11"/>
            <p:cNvSpPr>
              <a:spLocks noChangeArrowheads="1"/>
            </p:cNvSpPr>
            <p:nvPr/>
          </p:nvSpPr>
          <p:spPr bwMode="auto">
            <a:xfrm>
              <a:off x="3504" y="1728"/>
              <a:ext cx="1488" cy="672"/>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grpSp>
      <p:sp>
        <p:nvSpPr>
          <p:cNvPr id="285709" name="Line 13"/>
          <p:cNvSpPr>
            <a:spLocks noChangeShapeType="1"/>
          </p:cNvSpPr>
          <p:nvPr/>
        </p:nvSpPr>
        <p:spPr bwMode="auto">
          <a:xfrm flipH="1" flipV="1">
            <a:off x="3733800" y="2971800"/>
            <a:ext cx="3657600" cy="2286000"/>
          </a:xfrm>
          <a:prstGeom prst="line">
            <a:avLst/>
          </a:prstGeom>
          <a:noFill/>
          <a:ln w="9525">
            <a:solidFill>
              <a:srgbClr val="33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10" name="Line 14"/>
          <p:cNvSpPr>
            <a:spLocks noChangeShapeType="1"/>
          </p:cNvSpPr>
          <p:nvPr/>
        </p:nvSpPr>
        <p:spPr bwMode="auto">
          <a:xfrm flipH="1" flipV="1">
            <a:off x="2819400" y="2438400"/>
            <a:ext cx="3810000" cy="3276600"/>
          </a:xfrm>
          <a:prstGeom prst="line">
            <a:avLst/>
          </a:prstGeom>
          <a:noFill/>
          <a:ln w="9525">
            <a:solidFill>
              <a:srgbClr val="33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11" name="Line 15"/>
          <p:cNvSpPr>
            <a:spLocks noChangeShapeType="1"/>
          </p:cNvSpPr>
          <p:nvPr/>
        </p:nvSpPr>
        <p:spPr bwMode="auto">
          <a:xfrm flipH="1" flipV="1">
            <a:off x="2514600" y="3200400"/>
            <a:ext cx="2362200" cy="2819400"/>
          </a:xfrm>
          <a:prstGeom prst="line">
            <a:avLst/>
          </a:prstGeom>
          <a:noFill/>
          <a:ln w="9525">
            <a:solidFill>
              <a:srgbClr val="33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8378" name="Object 16"/>
          <p:cNvGraphicFramePr>
            <a:graphicFrameLocks noChangeAspect="1"/>
          </p:cNvGraphicFramePr>
          <p:nvPr/>
        </p:nvGraphicFramePr>
        <p:xfrm>
          <a:off x="4724400" y="1066800"/>
          <a:ext cx="4191000" cy="3141663"/>
        </p:xfrm>
        <a:graphic>
          <a:graphicData uri="http://schemas.openxmlformats.org/presentationml/2006/ole">
            <mc:AlternateContent xmlns:mc="http://schemas.openxmlformats.org/markup-compatibility/2006">
              <mc:Choice xmlns:v="urn:schemas-microsoft-com:vml" Requires="v">
                <p:oleObj spid="_x0000_s58390" name="CorelDRAW" r:id="rId6" imgW="3410331" imgH="2556358" progId="CorelDRAW.Graphic.12">
                  <p:embed/>
                </p:oleObj>
              </mc:Choice>
              <mc:Fallback>
                <p:oleObj name="CorelDRAW" r:id="rId6" imgW="3410331" imgH="2556358" progId="CorelDRAW.Graphic.12">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066800"/>
                        <a:ext cx="41910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9" name="Text Box 17"/>
          <p:cNvSpPr txBox="1">
            <a:spLocks noChangeArrowheads="1"/>
          </p:cNvSpPr>
          <p:nvPr/>
        </p:nvSpPr>
        <p:spPr bwMode="auto">
          <a:xfrm>
            <a:off x="6096000" y="990600"/>
            <a:ext cx="428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C</a:t>
            </a:r>
          </a:p>
        </p:txBody>
      </p:sp>
      <p:sp>
        <p:nvSpPr>
          <p:cNvPr id="58380" name="Text Box 18"/>
          <p:cNvSpPr txBox="1">
            <a:spLocks noChangeArrowheads="1"/>
          </p:cNvSpPr>
          <p:nvPr/>
        </p:nvSpPr>
        <p:spPr bwMode="auto">
          <a:xfrm>
            <a:off x="7772400" y="533400"/>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200"/>
              <a:t>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85708"/>
                                        </p:tgtEl>
                                        <p:attrNameLst>
                                          <p:attrName>style.visibility</p:attrName>
                                        </p:attrNameLst>
                                      </p:cBhvr>
                                      <p:to>
                                        <p:strVal val="visible"/>
                                      </p:to>
                                    </p:set>
                                    <p:anim calcmode="lin" valueType="num">
                                      <p:cBhvr>
                                        <p:cTn id="7" dur="1000" fill="hold"/>
                                        <p:tgtEl>
                                          <p:spTgt spid="285708"/>
                                        </p:tgtEl>
                                        <p:attrNameLst>
                                          <p:attrName>ppt_w</p:attrName>
                                        </p:attrNameLst>
                                      </p:cBhvr>
                                      <p:tavLst>
                                        <p:tav tm="0">
                                          <p:val>
                                            <p:fltVal val="0"/>
                                          </p:val>
                                        </p:tav>
                                        <p:tav tm="100000">
                                          <p:val>
                                            <p:strVal val="#ppt_w"/>
                                          </p:val>
                                        </p:tav>
                                      </p:tavLst>
                                    </p:anim>
                                    <p:anim calcmode="lin" valueType="num">
                                      <p:cBhvr>
                                        <p:cTn id="8" dur="1000" fill="hold"/>
                                        <p:tgtEl>
                                          <p:spTgt spid="285708"/>
                                        </p:tgtEl>
                                        <p:attrNameLst>
                                          <p:attrName>ppt_h</p:attrName>
                                        </p:attrNameLst>
                                      </p:cBhvr>
                                      <p:tavLst>
                                        <p:tav tm="0">
                                          <p:val>
                                            <p:fltVal val="0"/>
                                          </p:val>
                                        </p:tav>
                                        <p:tav tm="100000">
                                          <p:val>
                                            <p:strVal val="#ppt_h"/>
                                          </p:val>
                                        </p:tav>
                                      </p:tavLst>
                                    </p:anim>
                                    <p:anim calcmode="lin" valueType="num">
                                      <p:cBhvr>
                                        <p:cTn id="9" dur="1000" fill="hold"/>
                                        <p:tgtEl>
                                          <p:spTgt spid="28570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570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85700"/>
                                        </p:tgtEl>
                                        <p:attrNameLst>
                                          <p:attrName>style.visibility</p:attrName>
                                        </p:attrNameLst>
                                      </p:cBhvr>
                                      <p:to>
                                        <p:strVal val="visible"/>
                                      </p:to>
                                    </p:set>
                                    <p:anim calcmode="lin" valueType="num">
                                      <p:cBhvr additive="base">
                                        <p:cTn id="15" dur="500" fill="hold"/>
                                        <p:tgtEl>
                                          <p:spTgt spid="285700"/>
                                        </p:tgtEl>
                                        <p:attrNameLst>
                                          <p:attrName>ppt_x</p:attrName>
                                        </p:attrNameLst>
                                      </p:cBhvr>
                                      <p:tavLst>
                                        <p:tav tm="0">
                                          <p:val>
                                            <p:strVal val="#ppt_x"/>
                                          </p:val>
                                        </p:tav>
                                        <p:tav tm="100000">
                                          <p:val>
                                            <p:strVal val="#ppt_x"/>
                                          </p:val>
                                        </p:tav>
                                      </p:tavLst>
                                    </p:anim>
                                    <p:anim calcmode="lin" valueType="num">
                                      <p:cBhvr additive="base">
                                        <p:cTn id="16" dur="500" fill="hold"/>
                                        <p:tgtEl>
                                          <p:spTgt spid="285700"/>
                                        </p:tgtEl>
                                        <p:attrNameLst>
                                          <p:attrName>ppt_y</p:attrName>
                                        </p:attrNameLst>
                                      </p:cBhvr>
                                      <p:tavLst>
                                        <p:tav tm="0">
                                          <p:val>
                                            <p:strVal val="1+#ppt_h/2"/>
                                          </p:val>
                                        </p:tav>
                                        <p:tav tm="100000">
                                          <p:val>
                                            <p:strVal val="#ppt_y"/>
                                          </p:val>
                                        </p:tav>
                                      </p:tavLst>
                                    </p:anim>
                                  </p:childTnLst>
                                </p:cTn>
                              </p:par>
                              <p:par>
                                <p:cTn id="17" presetID="1" presetClass="exit" presetSubtype="0" fill="hold" nodeType="withEffect">
                                  <p:stCondLst>
                                    <p:cond delay="0"/>
                                  </p:stCondLst>
                                  <p:childTnLst>
                                    <p:set>
                                      <p:cBhvr>
                                        <p:cTn id="18" dur="1" fill="hold">
                                          <p:stCondLst>
                                            <p:cond delay="0"/>
                                          </p:stCondLst>
                                        </p:cTn>
                                        <p:tgtEl>
                                          <p:spTgt spid="285708"/>
                                        </p:tgtEl>
                                        <p:attrNameLst>
                                          <p:attrName>style.visibility</p:attrName>
                                        </p:attrNameLst>
                                      </p:cBhvr>
                                      <p:to>
                                        <p:strVal val="hidden"/>
                                      </p:to>
                                    </p:set>
                                  </p:childTnLst>
                                </p:cTn>
                              </p:par>
                            </p:childTnLst>
                          </p:cTn>
                        </p:par>
                        <p:par>
                          <p:cTn id="19" fill="hold" nodeType="afterGroup">
                            <p:stCondLst>
                              <p:cond delay="500"/>
                            </p:stCondLst>
                            <p:childTnLst>
                              <p:par>
                                <p:cTn id="20" presetID="22" presetClass="entr" presetSubtype="4" fill="hold" grpId="0" nodeType="afterEffect">
                                  <p:stCondLst>
                                    <p:cond delay="1000"/>
                                  </p:stCondLst>
                                  <p:childTnLst>
                                    <p:set>
                                      <p:cBhvr>
                                        <p:cTn id="21" dur="1" fill="hold">
                                          <p:stCondLst>
                                            <p:cond delay="0"/>
                                          </p:stCondLst>
                                        </p:cTn>
                                        <p:tgtEl>
                                          <p:spTgt spid="285709"/>
                                        </p:tgtEl>
                                        <p:attrNameLst>
                                          <p:attrName>style.visibility</p:attrName>
                                        </p:attrNameLst>
                                      </p:cBhvr>
                                      <p:to>
                                        <p:strVal val="visible"/>
                                      </p:to>
                                    </p:set>
                                    <p:animEffect transition="in" filter="wipe(down)">
                                      <p:cBhvr>
                                        <p:cTn id="22" dur="500"/>
                                        <p:tgtEl>
                                          <p:spTgt spid="285709"/>
                                        </p:tgtEl>
                                      </p:cBhvr>
                                    </p:animEffect>
                                  </p:childTnLst>
                                </p:cTn>
                              </p:par>
                            </p:childTnLst>
                          </p:cTn>
                        </p:par>
                        <p:par>
                          <p:cTn id="23" fill="hold" nodeType="afterGroup">
                            <p:stCondLst>
                              <p:cond delay="2000"/>
                            </p:stCondLst>
                            <p:childTnLst>
                              <p:par>
                                <p:cTn id="24" presetID="22" presetClass="entr" presetSubtype="4" fill="hold" grpId="0" nodeType="afterEffect">
                                  <p:stCondLst>
                                    <p:cond delay="1000"/>
                                  </p:stCondLst>
                                  <p:childTnLst>
                                    <p:set>
                                      <p:cBhvr>
                                        <p:cTn id="25" dur="1" fill="hold">
                                          <p:stCondLst>
                                            <p:cond delay="0"/>
                                          </p:stCondLst>
                                        </p:cTn>
                                        <p:tgtEl>
                                          <p:spTgt spid="285710"/>
                                        </p:tgtEl>
                                        <p:attrNameLst>
                                          <p:attrName>style.visibility</p:attrName>
                                        </p:attrNameLst>
                                      </p:cBhvr>
                                      <p:to>
                                        <p:strVal val="visible"/>
                                      </p:to>
                                    </p:set>
                                    <p:animEffect transition="in" filter="wipe(down)">
                                      <p:cBhvr>
                                        <p:cTn id="26" dur="500"/>
                                        <p:tgtEl>
                                          <p:spTgt spid="285710"/>
                                        </p:tgtEl>
                                      </p:cBhvr>
                                    </p:animEffect>
                                  </p:childTnLst>
                                </p:cTn>
                              </p:par>
                            </p:childTnLst>
                          </p:cTn>
                        </p:par>
                        <p:par>
                          <p:cTn id="27" fill="hold" nodeType="afterGroup">
                            <p:stCondLst>
                              <p:cond delay="3500"/>
                            </p:stCondLst>
                            <p:childTnLst>
                              <p:par>
                                <p:cTn id="28" presetID="22" presetClass="entr" presetSubtype="4" fill="hold" grpId="0" nodeType="afterEffect">
                                  <p:stCondLst>
                                    <p:cond delay="1000"/>
                                  </p:stCondLst>
                                  <p:childTnLst>
                                    <p:set>
                                      <p:cBhvr>
                                        <p:cTn id="29" dur="1" fill="hold">
                                          <p:stCondLst>
                                            <p:cond delay="0"/>
                                          </p:stCondLst>
                                        </p:cTn>
                                        <p:tgtEl>
                                          <p:spTgt spid="285711"/>
                                        </p:tgtEl>
                                        <p:attrNameLst>
                                          <p:attrName>style.visibility</p:attrName>
                                        </p:attrNameLst>
                                      </p:cBhvr>
                                      <p:to>
                                        <p:strVal val="visible"/>
                                      </p:to>
                                    </p:set>
                                    <p:animEffect transition="in" filter="wipe(down)">
                                      <p:cBhvr>
                                        <p:cTn id="30" dur="5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p:bldP spid="285709" grpId="0" animBg="1"/>
      <p:bldP spid="285710" grpId="0" animBg="1"/>
      <p:bldP spid="2857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59402"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              Reinforcement Learning – Control Problem </a:t>
            </a:r>
            <a:r>
              <a:rPr lang="en-GB" altLang="en-US" sz="2400" b="1">
                <a:solidFill>
                  <a:schemeClr val="tx2"/>
                </a:solidFill>
                <a:latin typeface="Engravers MT" pitchFamily="18" charset="0"/>
              </a:rPr>
              <a:t>II</a:t>
            </a:r>
          </a:p>
        </p:txBody>
      </p:sp>
      <p:sp>
        <p:nvSpPr>
          <p:cNvPr id="59396" name="Rectangle 4"/>
          <p:cNvSpPr>
            <a:spLocks noChangeArrowheads="1"/>
          </p:cNvSpPr>
          <p:nvPr/>
        </p:nvSpPr>
        <p:spPr bwMode="auto">
          <a:xfrm>
            <a:off x="3505200" y="1752600"/>
            <a:ext cx="20574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You are here !</a:t>
            </a:r>
            <a:endParaRPr lang="en-US" altLang="en-US" sz="2000" b="1">
              <a:latin typeface="Arial" pitchFamily="34" charset="0"/>
            </a:endParaRPr>
          </a:p>
        </p:txBody>
      </p:sp>
      <p:sp>
        <p:nvSpPr>
          <p:cNvPr id="59397" name="Line 5"/>
          <p:cNvSpPr>
            <a:spLocks noChangeShapeType="1"/>
          </p:cNvSpPr>
          <p:nvPr/>
        </p:nvSpPr>
        <p:spPr bwMode="auto">
          <a:xfrm flipH="1">
            <a:off x="1371600" y="2286000"/>
            <a:ext cx="2209800" cy="26670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8" name="Line 6"/>
          <p:cNvSpPr>
            <a:spLocks noChangeShapeType="1"/>
          </p:cNvSpPr>
          <p:nvPr/>
        </p:nvSpPr>
        <p:spPr bwMode="auto">
          <a:xfrm flipH="1">
            <a:off x="1219200" y="2514600"/>
            <a:ext cx="2514600" cy="2971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3276600" y="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SARSA-Learning</a:t>
            </a:r>
          </a:p>
        </p:txBody>
      </p:sp>
      <p:sp>
        <p:nvSpPr>
          <p:cNvPr id="60419" name="Text Box 5"/>
          <p:cNvSpPr txBox="1">
            <a:spLocks noChangeArrowheads="1"/>
          </p:cNvSpPr>
          <p:nvPr/>
        </p:nvSpPr>
        <p:spPr bwMode="auto">
          <a:xfrm>
            <a:off x="381000" y="6858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It is also possible to directly evaluate actions by assigning “Value” (Q-values and not V-values!) to state-action pairs and not just to states.</a:t>
            </a:r>
          </a:p>
        </p:txBody>
      </p:sp>
      <p:sp>
        <p:nvSpPr>
          <p:cNvPr id="60420" name="Text Box 6"/>
          <p:cNvSpPr txBox="1">
            <a:spLocks noChangeArrowheads="1"/>
          </p:cNvSpPr>
          <p:nvPr/>
        </p:nvSpPr>
        <p:spPr bwMode="auto">
          <a:xfrm>
            <a:off x="304800" y="18446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Interestingly one can use exactly the same mathematical formalism and write:</a:t>
            </a:r>
          </a:p>
        </p:txBody>
      </p:sp>
      <p:grpSp>
        <p:nvGrpSpPr>
          <p:cNvPr id="60421" name="Group 9"/>
          <p:cNvGrpSpPr>
            <a:grpSpLocks/>
          </p:cNvGrpSpPr>
          <p:nvPr/>
        </p:nvGrpSpPr>
        <p:grpSpPr bwMode="auto">
          <a:xfrm>
            <a:off x="228600" y="2667000"/>
            <a:ext cx="8853488" cy="549275"/>
            <a:chOff x="141" y="2066"/>
            <a:chExt cx="5577" cy="346"/>
          </a:xfrm>
        </p:grpSpPr>
        <p:pic>
          <p:nvPicPr>
            <p:cNvPr id="604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 y="2142"/>
              <a:ext cx="5475"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8" name="Text Box 8"/>
            <p:cNvSpPr txBox="1">
              <a:spLocks noChangeArrowheads="1"/>
            </p:cNvSpPr>
            <p:nvPr/>
          </p:nvSpPr>
          <p:spPr bwMode="auto">
            <a:xfrm>
              <a:off x="5522" y="2066"/>
              <a:ext cx="1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3000">
                  <a:latin typeface="Symbol" pitchFamily="18" charset="2"/>
                </a:rPr>
                <a:t>]</a:t>
              </a:r>
            </a:p>
          </p:txBody>
        </p:sp>
      </p:grpSp>
      <p:grpSp>
        <p:nvGrpSpPr>
          <p:cNvPr id="287760" name="Group 16"/>
          <p:cNvGrpSpPr>
            <a:grpSpLocks/>
          </p:cNvGrpSpPr>
          <p:nvPr/>
        </p:nvGrpSpPr>
        <p:grpSpPr bwMode="auto">
          <a:xfrm>
            <a:off x="609600" y="3352800"/>
            <a:ext cx="8458200" cy="3276600"/>
            <a:chOff x="384" y="2112"/>
            <a:chExt cx="5328" cy="2064"/>
          </a:xfrm>
        </p:grpSpPr>
        <p:graphicFrame>
          <p:nvGraphicFramePr>
            <p:cNvPr id="60423" name="Object 12"/>
            <p:cNvGraphicFramePr>
              <a:graphicFrameLocks noChangeAspect="1"/>
            </p:cNvGraphicFramePr>
            <p:nvPr/>
          </p:nvGraphicFramePr>
          <p:xfrm>
            <a:off x="384" y="2158"/>
            <a:ext cx="2880" cy="1972"/>
          </p:xfrm>
          <a:graphic>
            <a:graphicData uri="http://schemas.openxmlformats.org/presentationml/2006/ole">
              <mc:AlternateContent xmlns:mc="http://schemas.openxmlformats.org/markup-compatibility/2006">
                <mc:Choice xmlns:v="urn:schemas-microsoft-com:vml" Requires="v">
                  <p:oleObj spid="_x0000_s60432" name="CorelDRAW" r:id="rId5" imgW="6182106" imgH="3434486" progId="CorelDRAW.Graphic.12">
                    <p:embed/>
                  </p:oleObj>
                </mc:Choice>
                <mc:Fallback>
                  <p:oleObj name="CorelDRAW" r:id="rId5" imgW="6182106" imgH="3434486" progId="CorelDRAW.Graphic.1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158"/>
                          <a:ext cx="2880" cy="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4" name="Text Box 13"/>
            <p:cNvSpPr txBox="1">
              <a:spLocks noChangeArrowheads="1"/>
            </p:cNvSpPr>
            <p:nvPr/>
          </p:nvSpPr>
          <p:spPr bwMode="auto">
            <a:xfrm>
              <a:off x="3456" y="2112"/>
              <a:ext cx="201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The Q-value of state-action pair s</a:t>
              </a:r>
              <a:r>
                <a:rPr lang="en-GB" altLang="en-US" sz="2000" baseline="-25000"/>
                <a:t>t</a:t>
              </a:r>
              <a:r>
                <a:rPr lang="en-GB" altLang="en-US" sz="2000"/>
                <a:t>,a</a:t>
              </a:r>
              <a:r>
                <a:rPr lang="en-GB" altLang="en-US" sz="2000" baseline="-25000"/>
                <a:t>t</a:t>
              </a:r>
              <a:r>
                <a:rPr lang="en-GB" altLang="en-US" sz="2000"/>
                <a:t> will be updated using the reward at the next state and the Q-value of the next </a:t>
              </a:r>
              <a:r>
                <a:rPr lang="en-GB" altLang="en-US" sz="2000" i="1"/>
                <a:t>used</a:t>
              </a:r>
              <a:r>
                <a:rPr lang="en-GB" altLang="en-US" sz="2000"/>
                <a:t> state-action pair s</a:t>
              </a:r>
              <a:r>
                <a:rPr lang="en-GB" altLang="en-US" sz="2000" baseline="-25000"/>
                <a:t>t+1</a:t>
              </a:r>
              <a:r>
                <a:rPr lang="en-GB" altLang="en-US" sz="2000"/>
                <a:t>,a</a:t>
              </a:r>
              <a:r>
                <a:rPr lang="en-GB" altLang="en-US" sz="2000" baseline="-25000"/>
                <a:t>t+1</a:t>
              </a:r>
              <a:r>
                <a:rPr lang="en-GB" altLang="en-US" sz="2000"/>
                <a:t>.</a:t>
              </a:r>
            </a:p>
          </p:txBody>
        </p:sp>
        <p:sp>
          <p:nvSpPr>
            <p:cNvPr id="60425" name="Text Box 14"/>
            <p:cNvSpPr txBox="1">
              <a:spLocks noChangeArrowheads="1"/>
            </p:cNvSpPr>
            <p:nvPr/>
          </p:nvSpPr>
          <p:spPr bwMode="auto">
            <a:xfrm>
              <a:off x="2208" y="3552"/>
              <a:ext cx="32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b="1"/>
                <a:t>SARSA = state-action-reward-state-action</a:t>
              </a:r>
            </a:p>
          </p:txBody>
        </p:sp>
        <p:sp>
          <p:nvSpPr>
            <p:cNvPr id="60426" name="Text Box 15"/>
            <p:cNvSpPr txBox="1">
              <a:spLocks noChangeArrowheads="1"/>
            </p:cNvSpPr>
            <p:nvPr/>
          </p:nvSpPr>
          <p:spPr bwMode="auto">
            <a:xfrm>
              <a:off x="3600" y="3888"/>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t>On-policy update!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7760"/>
                                        </p:tgtEl>
                                        <p:attrNameLst>
                                          <p:attrName>style.visibility</p:attrName>
                                        </p:attrNameLst>
                                      </p:cBhvr>
                                      <p:to>
                                        <p:strVal val="visible"/>
                                      </p:to>
                                    </p:set>
                                    <p:animEffect transition="in" filter="dissolve">
                                      <p:cBhvr>
                                        <p:cTn id="7" dur="500"/>
                                        <p:tgtEl>
                                          <p:spTgt spid="287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5"/>
          <p:cNvSpPr txBox="1">
            <a:spLocks noChangeArrowheads="1"/>
          </p:cNvSpPr>
          <p:nvPr/>
        </p:nvSpPr>
        <p:spPr bwMode="auto">
          <a:xfrm>
            <a:off x="3810000" y="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Q-Learning</a:t>
            </a:r>
          </a:p>
        </p:txBody>
      </p:sp>
      <p:grpSp>
        <p:nvGrpSpPr>
          <p:cNvPr id="61443" name="Group 8"/>
          <p:cNvGrpSpPr>
            <a:grpSpLocks/>
          </p:cNvGrpSpPr>
          <p:nvPr/>
        </p:nvGrpSpPr>
        <p:grpSpPr bwMode="auto">
          <a:xfrm>
            <a:off x="228600" y="914400"/>
            <a:ext cx="8610600" cy="657225"/>
            <a:chOff x="-768" y="1824"/>
            <a:chExt cx="6186" cy="462"/>
          </a:xfrm>
        </p:grpSpPr>
        <p:pic>
          <p:nvPicPr>
            <p:cNvPr id="614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1824"/>
              <a:ext cx="5202"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5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 y="1824"/>
              <a:ext cx="95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444" name="Text Box 9"/>
          <p:cNvSpPr txBox="1">
            <a:spLocks noChangeArrowheads="1"/>
          </p:cNvSpPr>
          <p:nvPr/>
        </p:nvSpPr>
        <p:spPr bwMode="auto">
          <a:xfrm>
            <a:off x="152400" y="14478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t>Note the difference! Called off-policy update.</a:t>
            </a:r>
          </a:p>
        </p:txBody>
      </p:sp>
      <p:grpSp>
        <p:nvGrpSpPr>
          <p:cNvPr id="291855" name="Group 15"/>
          <p:cNvGrpSpPr>
            <a:grpSpLocks/>
          </p:cNvGrpSpPr>
          <p:nvPr/>
        </p:nvGrpSpPr>
        <p:grpSpPr bwMode="auto">
          <a:xfrm>
            <a:off x="381000" y="2093913"/>
            <a:ext cx="8534400" cy="4535487"/>
            <a:chOff x="240" y="1319"/>
            <a:chExt cx="5376" cy="2857"/>
          </a:xfrm>
        </p:grpSpPr>
        <p:graphicFrame>
          <p:nvGraphicFramePr>
            <p:cNvPr id="61446" name="Object 14"/>
            <p:cNvGraphicFramePr>
              <a:graphicFrameLocks noChangeAspect="1"/>
            </p:cNvGraphicFramePr>
            <p:nvPr/>
          </p:nvGraphicFramePr>
          <p:xfrm>
            <a:off x="240" y="1319"/>
            <a:ext cx="5066" cy="2857"/>
          </p:xfrm>
          <a:graphic>
            <a:graphicData uri="http://schemas.openxmlformats.org/presentationml/2006/ole">
              <mc:AlternateContent xmlns:mc="http://schemas.openxmlformats.org/markup-compatibility/2006">
                <mc:Choice xmlns:v="urn:schemas-microsoft-com:vml" Requires="v">
                  <p:oleObj spid="_x0000_s61454" name="CorelDRAW" r:id="rId6" imgW="7813548" imgH="3434486" progId="CorelDRAW.Graphic.12">
                    <p:embed/>
                  </p:oleObj>
                </mc:Choice>
                <mc:Fallback>
                  <p:oleObj name="CorelDRAW" r:id="rId6" imgW="7813548" imgH="3434486" progId="CorelDRAW.Graphic.1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319"/>
                          <a:ext cx="5066" cy="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7" name="Line 12"/>
            <p:cNvSpPr>
              <a:spLocks noChangeShapeType="1"/>
            </p:cNvSpPr>
            <p:nvPr/>
          </p:nvSpPr>
          <p:spPr bwMode="auto">
            <a:xfrm flipH="1">
              <a:off x="3360" y="2352"/>
              <a:ext cx="1200" cy="72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48" name="Text Box 13"/>
            <p:cNvSpPr txBox="1">
              <a:spLocks noChangeArrowheads="1"/>
            </p:cNvSpPr>
            <p:nvPr/>
          </p:nvSpPr>
          <p:spPr bwMode="auto">
            <a:xfrm>
              <a:off x="4608" y="1824"/>
              <a:ext cx="1008" cy="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a:t>Even if the agent will not go to the ‘blue’ state but to the ‘black’ one, it will nonethe-less use the ‘blue’ Q-value for update of the ‘red’ state-action pair.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1855"/>
                                        </p:tgtEl>
                                        <p:attrNameLst>
                                          <p:attrName>style.visibility</p:attrName>
                                        </p:attrNameLst>
                                      </p:cBhvr>
                                      <p:to>
                                        <p:strVal val="visible"/>
                                      </p:to>
                                    </p:set>
                                    <p:animEffect transition="in" filter="dissolve">
                                      <p:cBhvr>
                                        <p:cTn id="7" dur="500"/>
                                        <p:tgtEl>
                                          <p:spTgt spid="291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3" name="Text Box 5"/>
          <p:cNvSpPr txBox="1">
            <a:spLocks noChangeArrowheads="1"/>
          </p:cNvSpPr>
          <p:nvPr/>
        </p:nvSpPr>
        <p:spPr bwMode="auto">
          <a:xfrm>
            <a:off x="685800" y="381000"/>
            <a:ext cx="7924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Notes:</a:t>
            </a:r>
          </a:p>
          <a:p>
            <a:pPr eaLnBrk="1" hangingPunct="1">
              <a:spcBef>
                <a:spcPct val="50000"/>
              </a:spcBef>
              <a:buFontTx/>
              <a:buAutoNum type="arabicParenR"/>
            </a:pPr>
            <a:r>
              <a:rPr lang="en-GB" altLang="en-US" sz="2400"/>
              <a:t>For SARSA and Q-learning rigorous proofs exist that they will always converge to the optimal policy.</a:t>
            </a:r>
          </a:p>
          <a:p>
            <a:pPr eaLnBrk="1" hangingPunct="1">
              <a:spcBef>
                <a:spcPct val="50000"/>
              </a:spcBef>
              <a:buFontTx/>
              <a:buAutoNum type="arabicParenR"/>
            </a:pPr>
            <a:r>
              <a:rPr lang="en-GB" altLang="en-US" sz="2400"/>
              <a:t>Q-learning is the </a:t>
            </a:r>
            <a:r>
              <a:rPr lang="en-GB" altLang="en-US" sz="2400">
                <a:solidFill>
                  <a:schemeClr val="hlink"/>
                </a:solidFill>
              </a:rPr>
              <a:t>most widely used method</a:t>
            </a:r>
            <a:r>
              <a:rPr lang="en-GB" altLang="en-US" sz="2400"/>
              <a:t> for policy optimization.</a:t>
            </a:r>
          </a:p>
          <a:p>
            <a:pPr eaLnBrk="1" hangingPunct="1">
              <a:spcBef>
                <a:spcPct val="50000"/>
              </a:spcBef>
              <a:buFontTx/>
              <a:buAutoNum type="arabicParenR"/>
            </a:pPr>
            <a:r>
              <a:rPr lang="en-GB" altLang="en-US" sz="2400"/>
              <a:t>For </a:t>
            </a:r>
            <a:r>
              <a:rPr lang="en-GB" altLang="en-US" sz="2400" i="1"/>
              <a:t>regular</a:t>
            </a:r>
            <a:r>
              <a:rPr lang="en-GB" altLang="en-US" sz="2400"/>
              <a:t> state-action spaces in a </a:t>
            </a:r>
            <a:r>
              <a:rPr lang="en-GB" altLang="en-US" sz="2400" i="1"/>
              <a:t>fully Markovian</a:t>
            </a:r>
            <a:r>
              <a:rPr lang="en-GB" altLang="en-US" sz="2400"/>
              <a:t> system </a:t>
            </a:r>
            <a:r>
              <a:rPr lang="en-GB" altLang="en-US" sz="2400">
                <a:solidFill>
                  <a:schemeClr val="hlink"/>
                </a:solidFill>
              </a:rPr>
              <a:t>Q-learning converges faster</a:t>
            </a:r>
            <a:r>
              <a:rPr lang="en-GB" altLang="en-US" sz="2400"/>
              <a:t> than SARSA. </a:t>
            </a:r>
          </a:p>
        </p:txBody>
      </p:sp>
      <p:sp>
        <p:nvSpPr>
          <p:cNvPr id="293894" name="Text Box 6"/>
          <p:cNvSpPr txBox="1">
            <a:spLocks noChangeArrowheads="1"/>
          </p:cNvSpPr>
          <p:nvPr/>
        </p:nvSpPr>
        <p:spPr bwMode="auto">
          <a:xfrm>
            <a:off x="533400" y="3886200"/>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i="1"/>
              <a:t>Regular state-action spaces:</a:t>
            </a:r>
            <a:r>
              <a:rPr lang="en-GB" altLang="en-US" sz="2000"/>
              <a:t> States tile the state space in a </a:t>
            </a:r>
            <a:r>
              <a:rPr lang="en-GB" altLang="en-US" sz="2000">
                <a:solidFill>
                  <a:schemeClr val="hlink"/>
                </a:solidFill>
              </a:rPr>
              <a:t>non-overlapping way</a:t>
            </a:r>
            <a:r>
              <a:rPr lang="en-GB" altLang="en-US" sz="2000"/>
              <a:t>. System is </a:t>
            </a:r>
            <a:r>
              <a:rPr lang="en-GB" altLang="en-US" sz="2000">
                <a:solidFill>
                  <a:schemeClr val="hlink"/>
                </a:solidFill>
              </a:rPr>
              <a:t>fully deterministic</a:t>
            </a:r>
            <a:r>
              <a:rPr lang="en-GB" altLang="en-US" sz="2000"/>
              <a:t> (Hence rewards and values are associated to state-action pairs in a deterministic way.). </a:t>
            </a:r>
            <a:r>
              <a:rPr lang="en-GB" altLang="en-US" sz="2000">
                <a:solidFill>
                  <a:schemeClr val="hlink"/>
                </a:solidFill>
              </a:rPr>
              <a:t>Actions cover the space fully</a:t>
            </a:r>
            <a:r>
              <a:rPr lang="en-GB" altLang="en-US" sz="2000"/>
              <a:t>. </a:t>
            </a:r>
          </a:p>
        </p:txBody>
      </p:sp>
      <p:sp>
        <p:nvSpPr>
          <p:cNvPr id="293895" name="Text Box 7"/>
          <p:cNvSpPr txBox="1">
            <a:spLocks noChangeArrowheads="1"/>
          </p:cNvSpPr>
          <p:nvPr/>
        </p:nvSpPr>
        <p:spPr bwMode="auto">
          <a:xfrm>
            <a:off x="152400" y="5502275"/>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Note: In real world applications (e.g. robotics) there are </a:t>
            </a:r>
            <a:r>
              <a:rPr lang="en-GB" altLang="en-US" sz="2400">
                <a:solidFill>
                  <a:schemeClr val="hlink"/>
                </a:solidFill>
              </a:rPr>
              <a:t>many</a:t>
            </a:r>
            <a:r>
              <a:rPr lang="en-GB" altLang="en-US" sz="2400"/>
              <a:t> RL-systems, which are not regular and not fully Markovian.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3893">
                                            <p:txEl>
                                              <p:pRg st="2" end="2"/>
                                            </p:txEl>
                                          </p:spTgt>
                                        </p:tgtEl>
                                        <p:attrNameLst>
                                          <p:attrName>style.visibility</p:attrName>
                                        </p:attrNameLst>
                                      </p:cBhvr>
                                      <p:to>
                                        <p:strVal val="visible"/>
                                      </p:to>
                                    </p:set>
                                    <p:anim calcmode="lin" valueType="num">
                                      <p:cBhvr additive="base">
                                        <p:cTn id="7" dur="500" fill="hold"/>
                                        <p:tgtEl>
                                          <p:spTgt spid="29389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38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3893">
                                            <p:txEl>
                                              <p:pRg st="3" end="3"/>
                                            </p:txEl>
                                          </p:spTgt>
                                        </p:tgtEl>
                                        <p:attrNameLst>
                                          <p:attrName>style.visibility</p:attrName>
                                        </p:attrNameLst>
                                      </p:cBhvr>
                                      <p:to>
                                        <p:strVal val="visible"/>
                                      </p:to>
                                    </p:set>
                                    <p:anim calcmode="lin" valueType="num">
                                      <p:cBhvr additive="base">
                                        <p:cTn id="13" dur="500" fill="hold"/>
                                        <p:tgtEl>
                                          <p:spTgt spid="29389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3893">
                                            <p:txEl>
                                              <p:pRg st="3" end="3"/>
                                            </p:txEl>
                                          </p:spTgt>
                                        </p:tgtEl>
                                        <p:attrNameLst>
                                          <p:attrName>ppt_y</p:attrName>
                                        </p:attrNameLst>
                                      </p:cBhvr>
                                      <p:tavLst>
                                        <p:tav tm="0">
                                          <p:val>
                                            <p:strVal val="1+#ppt_h/2"/>
                                          </p:val>
                                        </p:tav>
                                        <p:tav tm="100000">
                                          <p:val>
                                            <p:strVal val="#ppt_y"/>
                                          </p:val>
                                        </p:tav>
                                      </p:tavLst>
                                    </p:anim>
                                  </p:childTnLst>
                                </p:cTn>
                              </p:par>
                              <p:par>
                                <p:cTn id="15" presetID="9" presetClass="entr" presetSubtype="0" fill="hold" grpId="0" nodeType="withEffect">
                                  <p:stCondLst>
                                    <p:cond delay="0"/>
                                  </p:stCondLst>
                                  <p:childTnLst>
                                    <p:set>
                                      <p:cBhvr>
                                        <p:cTn id="16" dur="1" fill="hold">
                                          <p:stCondLst>
                                            <p:cond delay="0"/>
                                          </p:stCondLst>
                                        </p:cTn>
                                        <p:tgtEl>
                                          <p:spTgt spid="293894"/>
                                        </p:tgtEl>
                                        <p:attrNameLst>
                                          <p:attrName>style.visibility</p:attrName>
                                        </p:attrNameLst>
                                      </p:cBhvr>
                                      <p:to>
                                        <p:strVal val="visible"/>
                                      </p:to>
                                    </p:set>
                                    <p:animEffect transition="in" filter="dissolve">
                                      <p:cBhvr>
                                        <p:cTn id="17" dur="3000"/>
                                        <p:tgtEl>
                                          <p:spTgt spid="2938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293895"/>
                                        </p:tgtEl>
                                        <p:attrNameLst>
                                          <p:attrName>style.visibility</p:attrName>
                                        </p:attrNameLst>
                                      </p:cBhvr>
                                      <p:to>
                                        <p:strVal val="visible"/>
                                      </p:to>
                                    </p:set>
                                    <p:anim calcmode="lin" valueType="num">
                                      <p:cBhvr>
                                        <p:cTn id="22" dur="1000" fill="hold"/>
                                        <p:tgtEl>
                                          <p:spTgt spid="293895"/>
                                        </p:tgtEl>
                                        <p:attrNameLst>
                                          <p:attrName>ppt_w</p:attrName>
                                        </p:attrNameLst>
                                      </p:cBhvr>
                                      <p:tavLst>
                                        <p:tav tm="0">
                                          <p:val>
                                            <p:fltVal val="0"/>
                                          </p:val>
                                        </p:tav>
                                        <p:tav tm="100000">
                                          <p:val>
                                            <p:strVal val="#ppt_w"/>
                                          </p:val>
                                        </p:tav>
                                      </p:tavLst>
                                    </p:anim>
                                    <p:anim calcmode="lin" valueType="num">
                                      <p:cBhvr>
                                        <p:cTn id="23" dur="1000" fill="hold"/>
                                        <p:tgtEl>
                                          <p:spTgt spid="293895"/>
                                        </p:tgtEl>
                                        <p:attrNameLst>
                                          <p:attrName>ppt_h</p:attrName>
                                        </p:attrNameLst>
                                      </p:cBhvr>
                                      <p:tavLst>
                                        <p:tav tm="0">
                                          <p:val>
                                            <p:fltVal val="0"/>
                                          </p:val>
                                        </p:tav>
                                        <p:tav tm="100000">
                                          <p:val>
                                            <p:strVal val="#ppt_h"/>
                                          </p:val>
                                        </p:tav>
                                      </p:tavLst>
                                    </p:anim>
                                    <p:anim calcmode="lin" valueType="num">
                                      <p:cBhvr>
                                        <p:cTn id="24" dur="1000" fill="hold"/>
                                        <p:tgtEl>
                                          <p:spTgt spid="293895"/>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938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0" y="625475"/>
          <a:ext cx="9144000" cy="6259513"/>
        </p:xfrm>
        <a:graphic>
          <a:graphicData uri="http://schemas.openxmlformats.org/presentationml/2006/ole">
            <mc:AlternateContent xmlns:mc="http://schemas.openxmlformats.org/markup-compatibility/2006">
              <mc:Choice xmlns:v="urn:schemas-microsoft-com:vml" Requires="v">
                <p:oleObj spid="_x0000_s8204" name="CorelDRAW" r:id="rId4" imgW="9752760" imgH="7187760" progId="CorelDRAW.Graphic.12">
                  <p:embed/>
                </p:oleObj>
              </mc:Choice>
              <mc:Fallback>
                <p:oleObj name="CorelDRAW" r:id="rId4" imgW="9752760" imgH="7187760" progId="CorelDRAW.Graphic.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5475"/>
                        <a:ext cx="9144000"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Text Box 3"/>
          <p:cNvSpPr txBox="1">
            <a:spLocks noChangeArrowheads="1"/>
          </p:cNvSpPr>
          <p:nvPr/>
        </p:nvSpPr>
        <p:spPr bwMode="auto">
          <a:xfrm>
            <a:off x="152400" y="92075"/>
            <a:ext cx="899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b="1">
                <a:solidFill>
                  <a:schemeClr val="tx2"/>
                </a:solidFill>
                <a:latin typeface="Arial" pitchFamily="34" charset="0"/>
              </a:rPr>
              <a:t>Overview over different methods – Reinforcement Learning</a:t>
            </a:r>
          </a:p>
        </p:txBody>
      </p:sp>
      <p:sp>
        <p:nvSpPr>
          <p:cNvPr id="8196" name="Rectangle 4"/>
          <p:cNvSpPr>
            <a:spLocks noChangeArrowheads="1"/>
          </p:cNvSpPr>
          <p:nvPr/>
        </p:nvSpPr>
        <p:spPr bwMode="auto">
          <a:xfrm>
            <a:off x="3733800" y="2667000"/>
            <a:ext cx="2971800" cy="838200"/>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n-GB" altLang="en-US" sz="2000" b="1">
                <a:latin typeface="Arial" pitchFamily="34" charset="0"/>
              </a:rPr>
              <a:t>And later also here !</a:t>
            </a:r>
            <a:endParaRPr lang="en-US" altLang="en-US" sz="2000" b="1">
              <a:latin typeface="Arial" pitchFamily="34" charset="0"/>
            </a:endParaRPr>
          </a:p>
        </p:txBody>
      </p:sp>
      <p:sp>
        <p:nvSpPr>
          <p:cNvPr id="8197" name="Line 5"/>
          <p:cNvSpPr>
            <a:spLocks noChangeShapeType="1"/>
          </p:cNvSpPr>
          <p:nvPr/>
        </p:nvSpPr>
        <p:spPr bwMode="auto">
          <a:xfrm flipH="1">
            <a:off x="1447800" y="3124200"/>
            <a:ext cx="2286000" cy="7620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flipH="1">
            <a:off x="1295400" y="3200400"/>
            <a:ext cx="2362200" cy="22860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flipH="1">
            <a:off x="2971800" y="3124200"/>
            <a:ext cx="762000" cy="12192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flipH="1">
            <a:off x="1371600" y="3124200"/>
            <a:ext cx="2362200" cy="182880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971800" y="762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Problems of RL</a:t>
            </a:r>
          </a:p>
        </p:txBody>
      </p:sp>
      <p:sp>
        <p:nvSpPr>
          <p:cNvPr id="63491" name="Text Box 5"/>
          <p:cNvSpPr txBox="1">
            <a:spLocks noChangeArrowheads="1"/>
          </p:cNvSpPr>
          <p:nvPr/>
        </p:nvSpPr>
        <p:spPr bwMode="auto">
          <a:xfrm>
            <a:off x="228600" y="838200"/>
            <a:ext cx="8610600"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altLang="en-US" b="1"/>
              <a:t>Curse of Dimensionality</a:t>
            </a:r>
          </a:p>
          <a:p>
            <a:pPr eaLnBrk="1" hangingPunct="1"/>
            <a:r>
              <a:rPr lang="de-DE" altLang="en-US"/>
              <a:t>In real world problems ist difficult/impossible to define discrete state-action spaces.</a:t>
            </a:r>
            <a:endParaRPr lang="de-DE" altLang="en-US" b="1"/>
          </a:p>
          <a:p>
            <a:pPr eaLnBrk="1" hangingPunct="1"/>
            <a:endParaRPr lang="de-DE" altLang="en-US" b="1"/>
          </a:p>
          <a:p>
            <a:pPr eaLnBrk="1" hangingPunct="1"/>
            <a:r>
              <a:rPr lang="de-DE" altLang="en-US" b="1"/>
              <a:t>(Temporal) Credit Assignment Problem</a:t>
            </a:r>
          </a:p>
          <a:p>
            <a:pPr eaLnBrk="1" hangingPunct="1"/>
            <a:r>
              <a:rPr lang="de-DE" altLang="en-US"/>
              <a:t>RL cannot handle large state action spaces as the reward gets too much dilited along the way. </a:t>
            </a:r>
          </a:p>
          <a:p>
            <a:pPr eaLnBrk="1" hangingPunct="1"/>
            <a:endParaRPr lang="de-DE" altLang="en-US" b="1"/>
          </a:p>
          <a:p>
            <a:pPr eaLnBrk="1" hangingPunct="1"/>
            <a:r>
              <a:rPr lang="de-DE" altLang="en-US" b="1"/>
              <a:t>Partial Observability Problem</a:t>
            </a:r>
          </a:p>
          <a:p>
            <a:pPr eaLnBrk="1" hangingPunct="1"/>
            <a:r>
              <a:rPr lang="de-DE" altLang="en-US"/>
              <a:t>In a real-world scenario an RL-agent will often not know exactly in what state it will end up after performing an action. Furthermore states must be history independent.  </a:t>
            </a:r>
          </a:p>
          <a:p>
            <a:pPr eaLnBrk="1" hangingPunct="1"/>
            <a:endParaRPr lang="de-DE" altLang="en-US"/>
          </a:p>
          <a:p>
            <a:pPr eaLnBrk="1" hangingPunct="1"/>
            <a:r>
              <a:rPr lang="de-DE" altLang="en-US" b="1"/>
              <a:t>State-Action Space Tiling</a:t>
            </a:r>
          </a:p>
          <a:p>
            <a:pPr eaLnBrk="1" hangingPunct="1"/>
            <a:r>
              <a:rPr lang="de-DE" altLang="en-US"/>
              <a:t>Deciding about the actual state- and action-space tiling is difficult as it is often critical for the convergence of RL-methods. Alternatively one could employ a continuous version of RL, but these methods are equally difficult to handle. </a:t>
            </a:r>
          </a:p>
          <a:p>
            <a:pPr eaLnBrk="1" hangingPunct="1"/>
            <a:endParaRPr lang="de-DE" altLang="en-US"/>
          </a:p>
          <a:p>
            <a:pPr eaLnBrk="1" hangingPunct="1"/>
            <a:r>
              <a:rPr lang="de-DE" altLang="en-US" b="1"/>
              <a:t>Non-Stationary Environments</a:t>
            </a:r>
          </a:p>
          <a:p>
            <a:pPr eaLnBrk="1" hangingPunct="1"/>
            <a:r>
              <a:rPr lang="de-DE" altLang="en-US"/>
              <a:t>As for other learning methods, RL will only work quasi stationary environments.</a:t>
            </a:r>
          </a:p>
          <a:p>
            <a:pPr eaLnBrk="1" hangingPunct="1"/>
            <a:endParaRPr lang="de-DE"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971800" y="762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a:t>Problems of RL</a:t>
            </a:r>
          </a:p>
        </p:txBody>
      </p:sp>
      <p:sp>
        <p:nvSpPr>
          <p:cNvPr id="64515" name="Text Box 3"/>
          <p:cNvSpPr txBox="1">
            <a:spLocks noChangeArrowheads="1"/>
          </p:cNvSpPr>
          <p:nvPr/>
        </p:nvSpPr>
        <p:spPr bwMode="auto">
          <a:xfrm>
            <a:off x="228600" y="762000"/>
            <a:ext cx="8610600"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altLang="en-US" b="1"/>
              <a:t>Credit Structuring Problem</a:t>
            </a:r>
          </a:p>
          <a:p>
            <a:pPr eaLnBrk="1" hangingPunct="1"/>
            <a:r>
              <a:rPr lang="de-DE" altLang="en-US"/>
              <a:t>One also needs to decide about the reward-structure, which will affect the learning. Several possible strategies exist: </a:t>
            </a:r>
          </a:p>
          <a:p>
            <a:pPr eaLnBrk="1" hangingPunct="1"/>
            <a:r>
              <a:rPr lang="de-DE" altLang="en-US" b="1"/>
              <a:t>external evaluative feedback</a:t>
            </a:r>
            <a:r>
              <a:rPr lang="de-DE" altLang="en-US"/>
              <a:t>: The designer of the RL-system places rewards and punishments </a:t>
            </a:r>
            <a:r>
              <a:rPr lang="de-DE" altLang="en-US" i="1"/>
              <a:t>by hand</a:t>
            </a:r>
            <a:r>
              <a:rPr lang="de-DE" altLang="en-US"/>
              <a:t>. This strategy generally works only in very limited scenarios because it essentially requires detailed knowledge about the RL-agent's world. </a:t>
            </a:r>
          </a:p>
          <a:p>
            <a:pPr eaLnBrk="1" hangingPunct="1"/>
            <a:r>
              <a:rPr lang="de-DE" altLang="en-US" b="1"/>
              <a:t>internal evaluative feedback</a:t>
            </a:r>
            <a:r>
              <a:rPr lang="de-DE" altLang="en-US"/>
              <a:t>: Here the RL-agent will be equipped with sensors that can measure physical aspects of the world (as opposed to 'measuring' numerical rewards). The designer then only decides, which of these physical influences are rewarding and which not. </a:t>
            </a:r>
          </a:p>
          <a:p>
            <a:pPr eaLnBrk="1" hangingPunct="1"/>
            <a:endParaRPr lang="de-DE" altLang="en-US" b="1"/>
          </a:p>
          <a:p>
            <a:pPr eaLnBrk="1" hangingPunct="1"/>
            <a:r>
              <a:rPr lang="de-DE" altLang="en-US" b="1"/>
              <a:t>Exploration-Exploitation Dilemma</a:t>
            </a:r>
          </a:p>
          <a:p>
            <a:pPr eaLnBrk="1" hangingPunct="1"/>
            <a:r>
              <a:rPr lang="de-DE" altLang="en-US"/>
              <a:t>RL-agents need to explore their environment in order to assess its reward structure. After some exploration the agent might have found a set of apparently rewarding actions. However, how can the agent be sure that the found actions where actually the best? Hence, when should an agent continue to explore or else, when should it just exploit its existing knowledge? Mostly heuristic strategies are employed for example </a:t>
            </a:r>
            <a:r>
              <a:rPr lang="de-DE" altLang="en-US" i="1">
                <a:hlinkClick r:id="rId3" tooltip="Simulated Annealing"/>
              </a:rPr>
              <a:t>annealing-like</a:t>
            </a:r>
            <a:r>
              <a:rPr lang="de-DE" altLang="en-US"/>
              <a:t> procedures, where the naive agent starts with exploration and its exploration-drive gradually diminishes over time, turning it more towards exploitation. </a:t>
            </a:r>
            <a:endParaRPr lang="de-DE" altLang="en-US" sz="1600" b="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914400" y="228600"/>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(Action -)Value Function Approximation</a:t>
            </a:r>
          </a:p>
        </p:txBody>
      </p:sp>
      <p:sp>
        <p:nvSpPr>
          <p:cNvPr id="65539" name="Text Box 3"/>
          <p:cNvSpPr txBox="1">
            <a:spLocks noChangeArrowheads="1"/>
          </p:cNvSpPr>
          <p:nvPr/>
        </p:nvSpPr>
        <p:spPr bwMode="auto">
          <a:xfrm>
            <a:off x="381000" y="990600"/>
            <a:ext cx="83820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In  order to reduce the temporal credit assignment problem methods have been devised to approximate the value function using so-called </a:t>
            </a:r>
            <a:r>
              <a:rPr lang="en-GB" altLang="en-US" sz="2000">
                <a:solidFill>
                  <a:schemeClr val="hlink"/>
                </a:solidFill>
              </a:rPr>
              <a:t>features</a:t>
            </a:r>
            <a:r>
              <a:rPr lang="en-GB" altLang="en-US" sz="2000"/>
              <a:t> to define an augmented state-action space.</a:t>
            </a:r>
          </a:p>
          <a:p>
            <a:pPr eaLnBrk="1" hangingPunct="1">
              <a:spcBef>
                <a:spcPct val="50000"/>
              </a:spcBef>
            </a:pPr>
            <a:r>
              <a:rPr lang="en-GB" altLang="en-US" sz="2000"/>
              <a:t>Most commonly one can use </a:t>
            </a:r>
            <a:r>
              <a:rPr lang="en-GB" altLang="en-US" sz="2000">
                <a:solidFill>
                  <a:schemeClr val="hlink"/>
                </a:solidFill>
              </a:rPr>
              <a:t>large, overlapping features</a:t>
            </a:r>
            <a:r>
              <a:rPr lang="en-GB" altLang="en-US" sz="2000"/>
              <a:t> (like “receptive fields”) and thereby coarse-grain the state space.</a:t>
            </a:r>
          </a:p>
        </p:txBody>
      </p:sp>
      <p:grpSp>
        <p:nvGrpSpPr>
          <p:cNvPr id="297992" name="Group 8"/>
          <p:cNvGrpSpPr>
            <a:grpSpLocks/>
          </p:cNvGrpSpPr>
          <p:nvPr/>
        </p:nvGrpSpPr>
        <p:grpSpPr bwMode="auto">
          <a:xfrm>
            <a:off x="762000" y="2819400"/>
            <a:ext cx="7559675" cy="3040063"/>
            <a:chOff x="480" y="1824"/>
            <a:chExt cx="4762" cy="1915"/>
          </a:xfrm>
        </p:grpSpPr>
        <p:graphicFrame>
          <p:nvGraphicFramePr>
            <p:cNvPr id="65542" name="Object 4"/>
            <p:cNvGraphicFramePr>
              <a:graphicFrameLocks noChangeAspect="1"/>
            </p:cNvGraphicFramePr>
            <p:nvPr/>
          </p:nvGraphicFramePr>
          <p:xfrm>
            <a:off x="480" y="1824"/>
            <a:ext cx="2448" cy="1915"/>
          </p:xfrm>
          <a:graphic>
            <a:graphicData uri="http://schemas.openxmlformats.org/presentationml/2006/ole">
              <mc:AlternateContent xmlns:mc="http://schemas.openxmlformats.org/markup-compatibility/2006">
                <mc:Choice xmlns:v="urn:schemas-microsoft-com:vml" Requires="v">
                  <p:oleObj spid="_x0000_s65547" name="CorelDRAW" r:id="rId4" imgW="6440424" imgH="4441850" progId="CorelDRAW.Graphic.12">
                    <p:embed/>
                  </p:oleObj>
                </mc:Choice>
                <mc:Fallback>
                  <p:oleObj name="CorelDRAW" r:id="rId4" imgW="6440424" imgH="4441850" progId="CorelDRAW.Graphic.1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824"/>
                          <a:ext cx="2448" cy="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3" name="Text Box 5"/>
            <p:cNvSpPr txBox="1">
              <a:spLocks noChangeArrowheads="1"/>
            </p:cNvSpPr>
            <p:nvPr/>
          </p:nvSpPr>
          <p:spPr bwMode="auto">
            <a:xfrm>
              <a:off x="3264" y="1872"/>
              <a:ext cx="1978"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a:t>Black: Regular non-overlapping state space (here 100 states).</a:t>
              </a:r>
            </a:p>
            <a:p>
              <a:pPr eaLnBrk="1" hangingPunct="1"/>
              <a:endParaRPr lang="en-GB" altLang="en-US"/>
            </a:p>
            <a:p>
              <a:pPr eaLnBrk="1" hangingPunct="1"/>
              <a:r>
                <a:rPr lang="en-GB" altLang="en-US">
                  <a:solidFill>
                    <a:schemeClr val="hlink"/>
                  </a:solidFill>
                </a:rPr>
                <a:t>Red:</a:t>
              </a:r>
              <a:r>
                <a:rPr lang="en-GB" altLang="en-US">
                  <a:solidFill>
                    <a:schemeClr val="bg2"/>
                  </a:solidFill>
                </a:rPr>
                <a:t> Value function approximation using here 17 features, only.</a:t>
              </a:r>
            </a:p>
          </p:txBody>
        </p:sp>
      </p:grpSp>
      <p:sp>
        <p:nvSpPr>
          <p:cNvPr id="297991" name="Text Box 7"/>
          <p:cNvSpPr txBox="1">
            <a:spLocks noChangeArrowheads="1"/>
          </p:cNvSpPr>
          <p:nvPr/>
        </p:nvSpPr>
        <p:spPr bwMode="auto">
          <a:xfrm>
            <a:off x="228600" y="59436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Note: Rigorous convergence proof do </a:t>
            </a:r>
            <a:r>
              <a:rPr lang="en-GB" altLang="en-US" sz="2400" i="1">
                <a:solidFill>
                  <a:schemeClr val="hlink"/>
                </a:solidFill>
              </a:rPr>
              <a:t>in general</a:t>
            </a:r>
            <a:r>
              <a:rPr lang="en-GB" altLang="en-US" sz="2400">
                <a:solidFill>
                  <a:schemeClr val="hlink"/>
                </a:solidFill>
              </a:rPr>
              <a:t> not anymore exist for Function Approximation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7992"/>
                                        </p:tgtEl>
                                        <p:attrNameLst>
                                          <p:attrName>style.visibility</p:attrName>
                                        </p:attrNameLst>
                                      </p:cBhvr>
                                      <p:to>
                                        <p:strVal val="visible"/>
                                      </p:to>
                                    </p:set>
                                    <p:animEffect transition="in" filter="dissolve">
                                      <p:cBhvr>
                                        <p:cTn id="7" dur="500"/>
                                        <p:tgtEl>
                                          <p:spTgt spid="297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97991"/>
                                        </p:tgtEl>
                                        <p:attrNameLst>
                                          <p:attrName>style.visibility</p:attrName>
                                        </p:attrNameLst>
                                      </p:cBhvr>
                                      <p:to>
                                        <p:strVal val="visible"/>
                                      </p:to>
                                    </p:set>
                                    <p:anim calcmode="lin" valueType="num">
                                      <p:cBhvr>
                                        <p:cTn id="12" dur="1000" fill="hold"/>
                                        <p:tgtEl>
                                          <p:spTgt spid="297991"/>
                                        </p:tgtEl>
                                        <p:attrNameLst>
                                          <p:attrName>ppt_w</p:attrName>
                                        </p:attrNameLst>
                                      </p:cBhvr>
                                      <p:tavLst>
                                        <p:tav tm="0">
                                          <p:val>
                                            <p:fltVal val="0"/>
                                          </p:val>
                                        </p:tav>
                                        <p:tav tm="100000">
                                          <p:val>
                                            <p:strVal val="#ppt_w"/>
                                          </p:val>
                                        </p:tav>
                                      </p:tavLst>
                                    </p:anim>
                                    <p:anim calcmode="lin" valueType="num">
                                      <p:cBhvr>
                                        <p:cTn id="13" dur="1000" fill="hold"/>
                                        <p:tgtEl>
                                          <p:spTgt spid="297991"/>
                                        </p:tgtEl>
                                        <p:attrNameLst>
                                          <p:attrName>ppt_h</p:attrName>
                                        </p:attrNameLst>
                                      </p:cBhvr>
                                      <p:tavLst>
                                        <p:tav tm="0">
                                          <p:val>
                                            <p:fltVal val="0"/>
                                          </p:val>
                                        </p:tav>
                                        <p:tav tm="100000">
                                          <p:val>
                                            <p:strVal val="#ppt_h"/>
                                          </p:val>
                                        </p:tav>
                                      </p:tavLst>
                                    </p:anim>
                                    <p:anim calcmode="lin" valueType="num">
                                      <p:cBhvr>
                                        <p:cTn id="14" dur="1000" fill="hold"/>
                                        <p:tgtEl>
                                          <p:spTgt spid="29799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979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1219200" y="2286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An Example: Path-finding in simulated rats</a:t>
            </a:r>
          </a:p>
        </p:txBody>
      </p:sp>
      <p:sp>
        <p:nvSpPr>
          <p:cNvPr id="66563" name="Text Box 4"/>
          <p:cNvSpPr txBox="1">
            <a:spLocks noChangeArrowheads="1"/>
          </p:cNvSpPr>
          <p:nvPr/>
        </p:nvSpPr>
        <p:spPr bwMode="auto">
          <a:xfrm>
            <a:off x="152400" y="914400"/>
            <a:ext cx="876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solidFill>
                  <a:schemeClr val="hlink"/>
                </a:solidFill>
              </a:rPr>
              <a:t>Goal</a:t>
            </a:r>
            <a:r>
              <a:rPr lang="en-GB" altLang="en-US" sz="2000"/>
              <a:t>: A simulated rat should find a reward in an arena.</a:t>
            </a:r>
          </a:p>
          <a:p>
            <a:pPr eaLnBrk="1" hangingPunct="1">
              <a:spcBef>
                <a:spcPct val="50000"/>
              </a:spcBef>
            </a:pPr>
            <a:r>
              <a:rPr lang="en-GB" altLang="en-US" sz="2000"/>
              <a:t>This is a </a:t>
            </a:r>
            <a:r>
              <a:rPr lang="en-GB" altLang="en-US" sz="2000">
                <a:solidFill>
                  <a:schemeClr val="hlink"/>
                </a:solidFill>
              </a:rPr>
              <a:t>non-regular RL-system</a:t>
            </a:r>
            <a:r>
              <a:rPr lang="en-GB" altLang="en-US" sz="2000"/>
              <a:t>, because</a:t>
            </a:r>
          </a:p>
          <a:p>
            <a:pPr eaLnBrk="1" hangingPunct="1">
              <a:spcBef>
                <a:spcPct val="50000"/>
              </a:spcBef>
              <a:buFontTx/>
              <a:buAutoNum type="arabicParenR"/>
            </a:pPr>
            <a:r>
              <a:rPr lang="en-GB" altLang="en-US" sz="2000"/>
              <a:t>Rats prefer </a:t>
            </a:r>
            <a:r>
              <a:rPr lang="en-GB" altLang="en-US" sz="2000">
                <a:solidFill>
                  <a:schemeClr val="hlink"/>
                </a:solidFill>
              </a:rPr>
              <a:t>straight runs</a:t>
            </a:r>
            <a:r>
              <a:rPr lang="en-GB" altLang="en-US" sz="2000"/>
              <a:t> (hence states are often “jumped-over” by the simulated rat). Actions do not cover the state space fully.</a:t>
            </a:r>
          </a:p>
        </p:txBody>
      </p:sp>
      <p:sp>
        <p:nvSpPr>
          <p:cNvPr id="66564" name="Text Box 5"/>
          <p:cNvSpPr txBox="1">
            <a:spLocks noChangeArrowheads="1"/>
          </p:cNvSpPr>
          <p:nvPr/>
        </p:nvSpPr>
        <p:spPr bwMode="auto">
          <a:xfrm>
            <a:off x="152400" y="2971800"/>
            <a:ext cx="46482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914400" indent="-45720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FontTx/>
              <a:buAutoNum type="arabicParenR" startAt="2"/>
            </a:pPr>
            <a:r>
              <a:rPr lang="en-GB" altLang="en-US" sz="2000"/>
              <a:t>Rats (probably) use their hippocampal </a:t>
            </a:r>
            <a:r>
              <a:rPr lang="en-GB" altLang="en-US" sz="2000">
                <a:solidFill>
                  <a:schemeClr val="hlink"/>
                </a:solidFill>
              </a:rPr>
              <a:t>Place-Fields</a:t>
            </a:r>
            <a:r>
              <a:rPr lang="en-GB" altLang="en-US" sz="2000"/>
              <a:t> to learn such task. These place fields have </a:t>
            </a:r>
            <a:r>
              <a:rPr lang="en-GB" altLang="en-US" sz="2000">
                <a:solidFill>
                  <a:schemeClr val="hlink"/>
                </a:solidFill>
              </a:rPr>
              <a:t>different sizes</a:t>
            </a:r>
            <a:r>
              <a:rPr lang="en-GB" altLang="en-US" sz="2000"/>
              <a:t> and cover the space in an </a:t>
            </a:r>
            <a:r>
              <a:rPr lang="en-GB" altLang="en-US" sz="2000">
                <a:solidFill>
                  <a:schemeClr val="hlink"/>
                </a:solidFill>
              </a:rPr>
              <a:t>overlapping</a:t>
            </a:r>
            <a:r>
              <a:rPr lang="en-GB" altLang="en-US" sz="2000"/>
              <a:t> way. Furthermore, they fire to some degree </a:t>
            </a:r>
            <a:r>
              <a:rPr lang="en-GB" altLang="en-US" sz="2000">
                <a:solidFill>
                  <a:schemeClr val="hlink"/>
                </a:solidFill>
              </a:rPr>
              <a:t>stochastically</a:t>
            </a:r>
            <a:r>
              <a:rPr lang="en-GB" altLang="en-US" sz="2000"/>
              <a:t>. </a:t>
            </a:r>
          </a:p>
          <a:p>
            <a:pPr lvl="1" eaLnBrk="1" hangingPunct="1">
              <a:spcBef>
                <a:spcPct val="50000"/>
              </a:spcBef>
            </a:pPr>
            <a:r>
              <a:rPr lang="en-GB" altLang="en-US" sz="2000"/>
              <a:t>Hence they represent an </a:t>
            </a:r>
            <a:r>
              <a:rPr lang="en-GB" altLang="en-US" sz="2000">
                <a:solidFill>
                  <a:schemeClr val="hlink"/>
                </a:solidFill>
              </a:rPr>
              <a:t>Action Value Function Approximation</a:t>
            </a:r>
            <a:r>
              <a:rPr lang="en-GB" altLang="en-US" sz="2000"/>
              <a:t> system.</a:t>
            </a:r>
          </a:p>
        </p:txBody>
      </p:sp>
      <p:pic>
        <p:nvPicPr>
          <p:cNvPr id="66565" name="Picture 8" descr="place_ce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833688"/>
            <a:ext cx="4267200"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Text Box 9"/>
          <p:cNvSpPr txBox="1">
            <a:spLocks noChangeArrowheads="1"/>
          </p:cNvSpPr>
          <p:nvPr/>
        </p:nvSpPr>
        <p:spPr bwMode="auto">
          <a:xfrm>
            <a:off x="5486400" y="6324600"/>
            <a:ext cx="332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altLang="en-US"/>
              <a:t>Place field activity in an areana</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10"/>
          <p:cNvGraphicFramePr>
            <a:graphicFrameLocks noChangeAspect="1"/>
          </p:cNvGraphicFramePr>
          <p:nvPr/>
        </p:nvGraphicFramePr>
        <p:xfrm>
          <a:off x="228600" y="838200"/>
          <a:ext cx="3657600" cy="3278188"/>
        </p:xfrm>
        <a:graphic>
          <a:graphicData uri="http://schemas.openxmlformats.org/presentationml/2006/ole">
            <mc:AlternateContent xmlns:mc="http://schemas.openxmlformats.org/markup-compatibility/2006">
              <mc:Choice xmlns:v="urn:schemas-microsoft-com:vml" Requires="v">
                <p:oleObj spid="_x0000_s67607" name="CorelDRAW" r:id="rId4" imgW="1654302" imgH="1096975" progId="CorelDRAW.Graphic.12">
                  <p:embed/>
                </p:oleObj>
              </mc:Choice>
              <mc:Fallback>
                <p:oleObj name="CorelDRAW" r:id="rId4" imgW="1654302" imgH="1096975" progId="CorelDRAW.Graphic.1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38200"/>
                        <a:ext cx="3657600"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7" name="Text Box 11"/>
          <p:cNvSpPr txBox="1">
            <a:spLocks noChangeArrowheads="1"/>
          </p:cNvSpPr>
          <p:nvPr/>
        </p:nvSpPr>
        <p:spPr bwMode="auto">
          <a:xfrm>
            <a:off x="152400" y="203200"/>
            <a:ext cx="2181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solidFill>
                  <a:schemeClr val="hlink"/>
                </a:solidFill>
              </a:rPr>
              <a:t>Place field system</a:t>
            </a:r>
          </a:p>
        </p:txBody>
      </p:sp>
      <p:grpSp>
        <p:nvGrpSpPr>
          <p:cNvPr id="302093" name="Group 13"/>
          <p:cNvGrpSpPr>
            <a:grpSpLocks/>
          </p:cNvGrpSpPr>
          <p:nvPr/>
        </p:nvGrpSpPr>
        <p:grpSpPr bwMode="auto">
          <a:xfrm>
            <a:off x="4495800" y="152400"/>
            <a:ext cx="4495800" cy="4419600"/>
            <a:chOff x="2832" y="96"/>
            <a:chExt cx="2832" cy="2784"/>
          </a:xfrm>
        </p:grpSpPr>
        <p:graphicFrame>
          <p:nvGraphicFramePr>
            <p:cNvPr id="67593" name="Object 8"/>
            <p:cNvGraphicFramePr>
              <a:graphicFrameLocks noChangeAspect="1"/>
            </p:cNvGraphicFramePr>
            <p:nvPr/>
          </p:nvGraphicFramePr>
          <p:xfrm>
            <a:off x="2832" y="480"/>
            <a:ext cx="2832" cy="2400"/>
          </p:xfrm>
          <a:graphic>
            <a:graphicData uri="http://schemas.openxmlformats.org/presentationml/2006/ole">
              <mc:AlternateContent xmlns:mc="http://schemas.openxmlformats.org/markup-compatibility/2006">
                <mc:Choice xmlns:v="urn:schemas-microsoft-com:vml" Requires="v">
                  <p:oleObj spid="_x0000_s67608" name="CorelDRAW" r:id="rId6" imgW="2585847" imgH="1619098" progId="CorelDRAW.Graphic.12">
                    <p:embed/>
                  </p:oleObj>
                </mc:Choice>
                <mc:Fallback>
                  <p:oleObj name="CorelDRAW" r:id="rId6" imgW="2585847" imgH="1619098" progId="CorelDRAW.Graphic.12">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480"/>
                          <a:ext cx="2832"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4" name="Text Box 12"/>
            <p:cNvSpPr txBox="1">
              <a:spLocks noChangeArrowheads="1"/>
            </p:cNvSpPr>
            <p:nvPr/>
          </p:nvSpPr>
          <p:spPr bwMode="auto">
            <a:xfrm>
              <a:off x="3120" y="96"/>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solidFill>
                    <a:schemeClr val="hlink"/>
                  </a:solidFill>
                </a:rPr>
                <a:t>Path generation and Learning</a:t>
              </a:r>
            </a:p>
          </p:txBody>
        </p:sp>
      </p:grpSp>
      <p:grpSp>
        <p:nvGrpSpPr>
          <p:cNvPr id="302095" name="Group 15"/>
          <p:cNvGrpSpPr>
            <a:grpSpLocks/>
          </p:cNvGrpSpPr>
          <p:nvPr/>
        </p:nvGrpSpPr>
        <p:grpSpPr bwMode="auto">
          <a:xfrm>
            <a:off x="304800" y="4724400"/>
            <a:ext cx="8458200" cy="2133600"/>
            <a:chOff x="192" y="2976"/>
            <a:chExt cx="5328" cy="1344"/>
          </a:xfrm>
        </p:grpSpPr>
        <p:graphicFrame>
          <p:nvGraphicFramePr>
            <p:cNvPr id="67590" name="Object 6"/>
            <p:cNvGraphicFramePr>
              <a:graphicFrameLocks noChangeAspect="1"/>
            </p:cNvGraphicFramePr>
            <p:nvPr/>
          </p:nvGraphicFramePr>
          <p:xfrm>
            <a:off x="192" y="2976"/>
            <a:ext cx="1877" cy="1292"/>
          </p:xfrm>
          <a:graphic>
            <a:graphicData uri="http://schemas.openxmlformats.org/presentationml/2006/ole">
              <mc:AlternateContent xmlns:mc="http://schemas.openxmlformats.org/markup-compatibility/2006">
                <mc:Choice xmlns:v="urn:schemas-microsoft-com:vml" Requires="v">
                  <p:oleObj spid="_x0000_s67609" name="CorelDRAW" r:id="rId8" imgW="1312926" imgH="750722" progId="CorelDRAW.Graphic.12">
                    <p:embed/>
                  </p:oleObj>
                </mc:Choice>
                <mc:Fallback>
                  <p:oleObj name="CorelDRAW" r:id="rId8" imgW="1312926" imgH="750722" progId="CorelDRAW.Graphic.12">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 y="2976"/>
                          <a:ext cx="1877" cy="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2337" y="2976"/>
            <a:ext cx="1839" cy="1344"/>
          </p:xfrm>
          <a:graphic>
            <a:graphicData uri="http://schemas.openxmlformats.org/presentationml/2006/ole">
              <mc:AlternateContent xmlns:mc="http://schemas.openxmlformats.org/markup-compatibility/2006">
                <mc:Choice xmlns:v="urn:schemas-microsoft-com:vml" Requires="v">
                  <p:oleObj spid="_x0000_s67610" name="CorelDRAW" r:id="rId10" imgW="1241679" imgH="750722" progId="CorelDRAW.Graphic.12">
                    <p:embed/>
                  </p:oleObj>
                </mc:Choice>
                <mc:Fallback>
                  <p:oleObj name="CorelDRAW" r:id="rId10" imgW="1241679" imgH="750722" progId="CorelDRAW.Graphic.12">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7" y="2976"/>
                          <a:ext cx="1839"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2" name="Text Box 14"/>
            <p:cNvSpPr txBox="1">
              <a:spLocks noChangeArrowheads="1"/>
            </p:cNvSpPr>
            <p:nvPr/>
          </p:nvSpPr>
          <p:spPr bwMode="auto">
            <a:xfrm>
              <a:off x="4320" y="3168"/>
              <a:ext cx="120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solidFill>
                    <a:schemeClr val="hlink"/>
                  </a:solidFill>
                </a:rPr>
                <a:t>Real (left) and generated (right) path examples.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2093"/>
                                        </p:tgtEl>
                                        <p:attrNameLst>
                                          <p:attrName>style.visibility</p:attrName>
                                        </p:attrNameLst>
                                      </p:cBhvr>
                                      <p:to>
                                        <p:strVal val="visible"/>
                                      </p:to>
                                    </p:set>
                                    <p:animEffect transition="in" filter="dissolve">
                                      <p:cBhvr>
                                        <p:cTn id="7" dur="500"/>
                                        <p:tgtEl>
                                          <p:spTgt spid="302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02095"/>
                                        </p:tgtEl>
                                        <p:attrNameLst>
                                          <p:attrName>style.visibility</p:attrName>
                                        </p:attrNameLst>
                                      </p:cBhvr>
                                      <p:to>
                                        <p:strVal val="visible"/>
                                      </p:to>
                                    </p:set>
                                    <p:anim calcmode="lin" valueType="num">
                                      <p:cBhvr>
                                        <p:cTn id="12" dur="1000" fill="hold"/>
                                        <p:tgtEl>
                                          <p:spTgt spid="302095"/>
                                        </p:tgtEl>
                                        <p:attrNameLst>
                                          <p:attrName>ppt_w</p:attrName>
                                        </p:attrNameLst>
                                      </p:cBhvr>
                                      <p:tavLst>
                                        <p:tav tm="0">
                                          <p:val>
                                            <p:fltVal val="0"/>
                                          </p:val>
                                        </p:tav>
                                        <p:tav tm="100000">
                                          <p:val>
                                            <p:strVal val="#ppt_w"/>
                                          </p:val>
                                        </p:tav>
                                      </p:tavLst>
                                    </p:anim>
                                    <p:anim calcmode="lin" valueType="num">
                                      <p:cBhvr>
                                        <p:cTn id="13" dur="1000" fill="hold"/>
                                        <p:tgtEl>
                                          <p:spTgt spid="302095"/>
                                        </p:tgtEl>
                                        <p:attrNameLst>
                                          <p:attrName>ppt_h</p:attrName>
                                        </p:attrNameLst>
                                      </p:cBhvr>
                                      <p:tavLst>
                                        <p:tav tm="0">
                                          <p:val>
                                            <p:fltVal val="0"/>
                                          </p:val>
                                        </p:tav>
                                        <p:tav tm="100000">
                                          <p:val>
                                            <p:strVal val="#ppt_h"/>
                                          </p:val>
                                        </p:tav>
                                      </p:tavLst>
                                    </p:anim>
                                    <p:anim calcmode="lin" valueType="num">
                                      <p:cBhvr>
                                        <p:cTn id="14" dur="1000" fill="hold"/>
                                        <p:tgtEl>
                                          <p:spTgt spid="30209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020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600200" y="2286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Equations used for Function Approximation</a:t>
            </a:r>
          </a:p>
        </p:txBody>
      </p:sp>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47800"/>
            <a:ext cx="71628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2" name="Text Box 4"/>
          <p:cNvSpPr txBox="1">
            <a:spLocks noChangeArrowheads="1"/>
          </p:cNvSpPr>
          <p:nvPr/>
        </p:nvSpPr>
        <p:spPr bwMode="auto">
          <a:xfrm>
            <a:off x="152400" y="7620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We use </a:t>
            </a:r>
            <a:r>
              <a:rPr lang="en-GB" altLang="en-US" sz="2000">
                <a:solidFill>
                  <a:schemeClr val="hlink"/>
                </a:solidFill>
              </a:rPr>
              <a:t>SARSA</a:t>
            </a:r>
            <a:r>
              <a:rPr lang="en-GB" altLang="en-US" sz="2000"/>
              <a:t> as Q-learning is know to be more divergent in systems with function approximation:</a:t>
            </a:r>
          </a:p>
        </p:txBody>
      </p:sp>
      <p:pic>
        <p:nvPicPr>
          <p:cNvPr id="686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90800"/>
            <a:ext cx="47879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4" name="Text Box 6"/>
          <p:cNvSpPr txBox="1">
            <a:spLocks noChangeArrowheads="1"/>
          </p:cNvSpPr>
          <p:nvPr/>
        </p:nvSpPr>
        <p:spPr bwMode="auto">
          <a:xfrm>
            <a:off x="152400" y="35052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where </a:t>
            </a:r>
            <a:r>
              <a:rPr lang="en-GB" altLang="en-US" sz="2000">
                <a:solidFill>
                  <a:schemeClr val="hlink"/>
                </a:solidFill>
                <a:latin typeface="Symbol" pitchFamily="18" charset="2"/>
              </a:rPr>
              <a:t>F</a:t>
            </a:r>
            <a:r>
              <a:rPr lang="en-GB" altLang="en-US" sz="2000" baseline="-25000">
                <a:solidFill>
                  <a:schemeClr val="hlink"/>
                </a:solidFill>
              </a:rPr>
              <a:t>i</a:t>
            </a:r>
            <a:r>
              <a:rPr lang="en-GB" altLang="en-US" sz="2000">
                <a:solidFill>
                  <a:schemeClr val="hlink"/>
                </a:solidFill>
              </a:rPr>
              <a:t>(s</a:t>
            </a:r>
            <a:r>
              <a:rPr lang="en-GB" altLang="en-US" sz="2000" baseline="-25000">
                <a:solidFill>
                  <a:schemeClr val="hlink"/>
                </a:solidFill>
              </a:rPr>
              <a:t>t</a:t>
            </a:r>
            <a:r>
              <a:rPr lang="en-GB" altLang="en-US" sz="2000">
                <a:solidFill>
                  <a:schemeClr val="hlink"/>
                </a:solidFill>
              </a:rPr>
              <a:t>) are the features</a:t>
            </a:r>
            <a:r>
              <a:rPr lang="en-GB" altLang="en-US" sz="2000"/>
              <a:t> over the state space, and </a:t>
            </a:r>
            <a:r>
              <a:rPr lang="en-GB" altLang="en-US" sz="2000">
                <a:solidFill>
                  <a:schemeClr val="hlink"/>
                </a:solidFill>
                <a:latin typeface="Symbol" pitchFamily="18" charset="2"/>
              </a:rPr>
              <a:t>q</a:t>
            </a:r>
            <a:r>
              <a:rPr lang="en-GB" altLang="en-US" sz="2000" baseline="-25000">
                <a:solidFill>
                  <a:schemeClr val="hlink"/>
                </a:solidFill>
              </a:rPr>
              <a:t>i,a</a:t>
            </a:r>
            <a:r>
              <a:rPr lang="en-GB" altLang="en-US" sz="2000" baseline="-40000">
                <a:solidFill>
                  <a:schemeClr val="hlink"/>
                </a:solidFill>
              </a:rPr>
              <a:t>t</a:t>
            </a:r>
            <a:r>
              <a:rPr lang="en-GB" altLang="en-US" sz="2000">
                <a:solidFill>
                  <a:schemeClr val="hlink"/>
                </a:solidFill>
              </a:rPr>
              <a:t> are the adaptable weights</a:t>
            </a:r>
            <a:r>
              <a:rPr lang="en-GB" altLang="en-US" sz="2000"/>
              <a:t> binding features to actions.</a:t>
            </a:r>
          </a:p>
        </p:txBody>
      </p:sp>
      <p:sp>
        <p:nvSpPr>
          <p:cNvPr id="68615" name="Text Box 7"/>
          <p:cNvSpPr txBox="1">
            <a:spLocks noChangeArrowheads="1"/>
          </p:cNvSpPr>
          <p:nvPr/>
        </p:nvSpPr>
        <p:spPr bwMode="auto">
          <a:xfrm>
            <a:off x="152400" y="44196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We assume that a place cell i produces spikes with a scaled Gaussian-shaped probability distribution:</a:t>
            </a:r>
          </a:p>
        </p:txBody>
      </p:sp>
      <p:pic>
        <p:nvPicPr>
          <p:cNvPr id="686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029200"/>
            <a:ext cx="30480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7" name="Text Box 9"/>
          <p:cNvSpPr txBox="1">
            <a:spLocks noChangeArrowheads="1"/>
          </p:cNvSpPr>
          <p:nvPr/>
        </p:nvSpPr>
        <p:spPr bwMode="auto">
          <a:xfrm>
            <a:off x="152400" y="2133600"/>
            <a:ext cx="7245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For function approximation, we define </a:t>
            </a:r>
            <a:r>
              <a:rPr lang="en-GB" altLang="en-US" sz="2000">
                <a:solidFill>
                  <a:schemeClr val="hlink"/>
                </a:solidFill>
              </a:rPr>
              <a:t>normalized Q-values</a:t>
            </a:r>
            <a:r>
              <a:rPr lang="en-GB" altLang="en-US" sz="2000"/>
              <a:t> by:</a:t>
            </a:r>
          </a:p>
        </p:txBody>
      </p:sp>
      <p:sp>
        <p:nvSpPr>
          <p:cNvPr id="68618" name="Text Box 10"/>
          <p:cNvSpPr txBox="1">
            <a:spLocks noChangeArrowheads="1"/>
          </p:cNvSpPr>
          <p:nvPr/>
        </p:nvSpPr>
        <p:spPr bwMode="auto">
          <a:xfrm>
            <a:off x="152400" y="5715000"/>
            <a:ext cx="8550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where </a:t>
            </a:r>
            <a:r>
              <a:rPr lang="en-GB" altLang="en-US" sz="2000">
                <a:latin typeface="Symbol" pitchFamily="18" charset="2"/>
              </a:rPr>
              <a:t>d</a:t>
            </a:r>
            <a:r>
              <a:rPr lang="en-GB" altLang="en-US" sz="2000" baseline="-25000"/>
              <a:t>i</a:t>
            </a:r>
            <a:r>
              <a:rPr lang="en-GB" altLang="en-US" sz="2000"/>
              <a:t> is the distance from the i-th place field centre to the sample point (x,y) on the rat’s trajectory, </a:t>
            </a:r>
            <a:r>
              <a:rPr lang="en-GB" altLang="en-US" sz="2000">
                <a:latin typeface="Symbol" pitchFamily="18" charset="2"/>
              </a:rPr>
              <a:t>s</a:t>
            </a:r>
            <a:r>
              <a:rPr lang="en-GB" altLang="en-US" sz="2000"/>
              <a:t> defines the width of the place field, and A is a scaling factor.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ChangeArrowheads="1"/>
          </p:cNvSpPr>
          <p:nvPr/>
        </p:nvSpPr>
        <p:spPr bwMode="auto">
          <a:xfrm>
            <a:off x="228600" y="3641725"/>
            <a:ext cx="85344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n-US" altLang="en-US"/>
          </a:p>
        </p:txBody>
      </p:sp>
      <p:sp>
        <p:nvSpPr>
          <p:cNvPr id="69635" name="Text Box 4"/>
          <p:cNvSpPr txBox="1">
            <a:spLocks noChangeArrowheads="1"/>
          </p:cNvSpPr>
          <p:nvPr/>
        </p:nvSpPr>
        <p:spPr bwMode="auto">
          <a:xfrm>
            <a:off x="228600" y="441325"/>
            <a:ext cx="8763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We then use the actual place field spiking to determine the values for features </a:t>
            </a:r>
            <a:r>
              <a:rPr lang="en-GB" altLang="en-US" sz="2000">
                <a:latin typeface="Symbol" pitchFamily="18" charset="2"/>
              </a:rPr>
              <a:t>F</a:t>
            </a:r>
            <a:r>
              <a:rPr lang="en-GB" altLang="en-US" sz="2000" baseline="-25000"/>
              <a:t>i</a:t>
            </a:r>
            <a:r>
              <a:rPr lang="en-GB" altLang="en-US" sz="2000"/>
              <a:t>, i = 1, .., n, which take the value of 1, if place cell i spikes at the given moment on the given point of the trajectory of the model animal, otherwise it is zero:</a:t>
            </a:r>
          </a:p>
        </p:txBody>
      </p:sp>
      <p:pic>
        <p:nvPicPr>
          <p:cNvPr id="696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85975"/>
            <a:ext cx="5257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7" name="Rectangle 6"/>
          <p:cNvSpPr>
            <a:spLocks noChangeArrowheads="1"/>
          </p:cNvSpPr>
          <p:nvPr/>
        </p:nvSpPr>
        <p:spPr bwMode="auto">
          <a:xfrm>
            <a:off x="381000" y="3235325"/>
            <a:ext cx="4894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solidFill>
                  <a:schemeClr val="hlink"/>
                </a:solidFill>
              </a:rPr>
              <a:t>SARSA learning then can be described by:</a:t>
            </a:r>
          </a:p>
        </p:txBody>
      </p:sp>
      <p:pic>
        <p:nvPicPr>
          <p:cNvPr id="6963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68725"/>
            <a:ext cx="807720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9" name="Text Box 8"/>
          <p:cNvSpPr txBox="1">
            <a:spLocks noChangeArrowheads="1"/>
          </p:cNvSpPr>
          <p:nvPr/>
        </p:nvSpPr>
        <p:spPr bwMode="auto">
          <a:xfrm>
            <a:off x="304800" y="4632325"/>
            <a:ext cx="8534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t>Where </a:t>
            </a:r>
            <a:r>
              <a:rPr lang="en-GB" altLang="en-US" sz="2000">
                <a:latin typeface="Symbol" pitchFamily="18" charset="2"/>
              </a:rPr>
              <a:t>q</a:t>
            </a:r>
            <a:r>
              <a:rPr lang="en-GB" altLang="en-US" sz="2000" baseline="-25000"/>
              <a:t>i,a</a:t>
            </a:r>
            <a:r>
              <a:rPr lang="en-GB" altLang="en-US" sz="2000" baseline="-40000"/>
              <a:t>t</a:t>
            </a:r>
            <a:r>
              <a:rPr lang="en-GB" altLang="en-US" sz="2000"/>
              <a:t> is the weight from the </a:t>
            </a:r>
            <a:r>
              <a:rPr lang="en-GB" altLang="en-US" sz="2000" i="1"/>
              <a:t>i</a:t>
            </a:r>
            <a:r>
              <a:rPr lang="en-GB" altLang="en-US" sz="2000"/>
              <a:t>-th place cell to action(-cell) </a:t>
            </a:r>
            <a:r>
              <a:rPr lang="en-GB" altLang="en-US" sz="2000" i="1"/>
              <a:t>a</a:t>
            </a:r>
            <a:r>
              <a:rPr lang="en-GB" altLang="en-US" sz="2000"/>
              <a:t>, and state </a:t>
            </a:r>
            <a:r>
              <a:rPr lang="en-GB" altLang="en-US" sz="2000" i="1"/>
              <a:t>s</a:t>
            </a:r>
            <a:r>
              <a:rPr lang="en-GB" altLang="en-US" sz="2000" i="1" baseline="-25000"/>
              <a:t>t</a:t>
            </a:r>
            <a:r>
              <a:rPr lang="en-GB" altLang="en-US" sz="2000"/>
              <a:t> is defined by (x</a:t>
            </a:r>
            <a:r>
              <a:rPr lang="en-GB" altLang="en-US" sz="2000" baseline="-25000"/>
              <a:t>t</a:t>
            </a:r>
            <a:r>
              <a:rPr lang="en-GB" altLang="en-US" sz="2000"/>
              <a:t>,y</a:t>
            </a:r>
            <a:r>
              <a:rPr lang="en-GB" altLang="en-US" sz="2000" baseline="-25000"/>
              <a:t>t</a:t>
            </a:r>
            <a:r>
              <a:rPr lang="en-GB" altLang="en-US" sz="2000"/>
              <a:t>), which are the actual coordinates of the model animal in the field.</a:t>
            </a:r>
          </a:p>
          <a:p>
            <a:pPr eaLnBrk="1" hangingPunct="1">
              <a:spcBef>
                <a:spcPct val="50000"/>
              </a:spcBef>
            </a:pPr>
            <a:endParaRPr lang="en-GB" altLang="en-US" sz="20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11"/>
          <p:cNvGrpSpPr>
            <a:grpSpLocks/>
          </p:cNvGrpSpPr>
          <p:nvPr/>
        </p:nvGrpSpPr>
        <p:grpSpPr bwMode="auto">
          <a:xfrm>
            <a:off x="1066800" y="1143000"/>
            <a:ext cx="7467600" cy="3581400"/>
            <a:chOff x="96" y="1056"/>
            <a:chExt cx="5520" cy="2640"/>
          </a:xfrm>
        </p:grpSpPr>
        <p:graphicFrame>
          <p:nvGraphicFramePr>
            <p:cNvPr id="70668" name="Object 3"/>
            <p:cNvGraphicFramePr>
              <a:graphicFrameLocks noChangeAspect="1"/>
            </p:cNvGraphicFramePr>
            <p:nvPr/>
          </p:nvGraphicFramePr>
          <p:xfrm>
            <a:off x="912" y="1248"/>
            <a:ext cx="2208" cy="1909"/>
          </p:xfrm>
          <a:graphic>
            <a:graphicData uri="http://schemas.openxmlformats.org/presentationml/2006/ole">
              <mc:AlternateContent xmlns:mc="http://schemas.openxmlformats.org/markup-compatibility/2006">
                <mc:Choice xmlns:v="urn:schemas-microsoft-com:vml" Requires="v">
                  <p:oleObj spid="_x0000_s70683" name="CorelDRAW" r:id="rId4" imgW="1287780" imgH="1028700" progId="CorelDRAW.Graphic.12">
                    <p:embed/>
                  </p:oleObj>
                </mc:Choice>
                <mc:Fallback>
                  <p:oleObj name="CorelDRAW" r:id="rId4" imgW="1287780" imgH="1028700" progId="CorelDRAW.Graphic.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1248"/>
                          <a:ext cx="2208" cy="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9" name="Object 4"/>
            <p:cNvGraphicFramePr>
              <a:graphicFrameLocks noChangeAspect="1"/>
            </p:cNvGraphicFramePr>
            <p:nvPr/>
          </p:nvGraphicFramePr>
          <p:xfrm>
            <a:off x="3456" y="1248"/>
            <a:ext cx="2160" cy="1920"/>
          </p:xfrm>
          <a:graphic>
            <a:graphicData uri="http://schemas.openxmlformats.org/presentationml/2006/ole">
              <mc:AlternateContent xmlns:mc="http://schemas.openxmlformats.org/markup-compatibility/2006">
                <mc:Choice xmlns:v="urn:schemas-microsoft-com:vml" Requires="v">
                  <p:oleObj spid="_x0000_s70684" name="CorelDRAW" r:id="rId6" imgW="1287780" imgH="1028700" progId="CorelDRAW.Graphic.12">
                    <p:embed/>
                  </p:oleObj>
                </mc:Choice>
                <mc:Fallback>
                  <p:oleObj name="CorelDRAW" r:id="rId6" imgW="1287780" imgH="1028700" progId="CorelDRAW.Graphic.12">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1248"/>
                          <a:ext cx="2160" cy="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70" name="Object 5"/>
            <p:cNvGraphicFramePr>
              <a:graphicFrameLocks noChangeAspect="1"/>
            </p:cNvGraphicFramePr>
            <p:nvPr/>
          </p:nvGraphicFramePr>
          <p:xfrm>
            <a:off x="96" y="1056"/>
            <a:ext cx="3168" cy="2640"/>
          </p:xfrm>
          <a:graphic>
            <a:graphicData uri="http://schemas.openxmlformats.org/presentationml/2006/ole">
              <mc:AlternateContent xmlns:mc="http://schemas.openxmlformats.org/markup-compatibility/2006">
                <mc:Choice xmlns:v="urn:schemas-microsoft-com:vml" Requires="v">
                  <p:oleObj spid="_x0000_s70685" name="CorelDRAW" r:id="rId8" imgW="1889760" imgH="1329842" progId="CorelDRAW.Graphic.12">
                    <p:embed/>
                  </p:oleObj>
                </mc:Choice>
                <mc:Fallback>
                  <p:oleObj name="CorelDRAW" r:id="rId8" imgW="1889760" imgH="1329842" progId="CorelDRAW.Graphic.1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 y="1056"/>
                          <a:ext cx="3168" cy="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0659" name="Text Box 6"/>
          <p:cNvSpPr txBox="1">
            <a:spLocks noChangeArrowheads="1"/>
          </p:cNvSpPr>
          <p:nvPr/>
        </p:nvSpPr>
        <p:spPr bwMode="auto">
          <a:xfrm>
            <a:off x="2743200" y="381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With</a:t>
            </a:r>
          </a:p>
        </p:txBody>
      </p:sp>
      <p:sp>
        <p:nvSpPr>
          <p:cNvPr id="70660" name="Text Box 7"/>
          <p:cNvSpPr txBox="1">
            <a:spLocks noChangeArrowheads="1"/>
          </p:cNvSpPr>
          <p:nvPr/>
        </p:nvSpPr>
        <p:spPr bwMode="auto">
          <a:xfrm>
            <a:off x="5943600" y="3810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Without</a:t>
            </a:r>
          </a:p>
        </p:txBody>
      </p:sp>
      <p:sp>
        <p:nvSpPr>
          <p:cNvPr id="70661" name="Text Box 8"/>
          <p:cNvSpPr txBox="1">
            <a:spLocks noChangeArrowheads="1"/>
          </p:cNvSpPr>
          <p:nvPr/>
        </p:nvSpPr>
        <p:spPr bwMode="auto">
          <a:xfrm>
            <a:off x="3048000" y="9144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Function Approximation</a:t>
            </a:r>
          </a:p>
        </p:txBody>
      </p:sp>
      <p:sp>
        <p:nvSpPr>
          <p:cNvPr id="70662" name="Text Box 9"/>
          <p:cNvSpPr txBox="1">
            <a:spLocks noChangeArrowheads="1"/>
          </p:cNvSpPr>
          <p:nvPr/>
        </p:nvSpPr>
        <p:spPr bwMode="auto">
          <a:xfrm>
            <a:off x="228600" y="1524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600">
                <a:solidFill>
                  <a:schemeClr val="hlink"/>
                </a:solidFill>
              </a:rPr>
              <a:t>Results</a:t>
            </a:r>
          </a:p>
        </p:txBody>
      </p:sp>
      <p:sp>
        <p:nvSpPr>
          <p:cNvPr id="70663" name="Text Box 10"/>
          <p:cNvSpPr txBox="1">
            <a:spLocks noChangeArrowheads="1"/>
          </p:cNvSpPr>
          <p:nvPr/>
        </p:nvSpPr>
        <p:spPr bwMode="auto">
          <a:xfrm>
            <a:off x="228600" y="49530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With function approximation one obtains </a:t>
            </a:r>
            <a:r>
              <a:rPr lang="en-GB" altLang="en-US" sz="2400">
                <a:solidFill>
                  <a:schemeClr val="hlink"/>
                </a:solidFill>
              </a:rPr>
              <a:t>much faster convergence</a:t>
            </a:r>
            <a:r>
              <a:rPr lang="en-GB" altLang="en-US" sz="2400"/>
              <a:t>.</a:t>
            </a:r>
          </a:p>
        </p:txBody>
      </p:sp>
      <p:grpSp>
        <p:nvGrpSpPr>
          <p:cNvPr id="308238" name="Group 14"/>
          <p:cNvGrpSpPr>
            <a:grpSpLocks/>
          </p:cNvGrpSpPr>
          <p:nvPr/>
        </p:nvGrpSpPr>
        <p:grpSpPr bwMode="auto">
          <a:xfrm>
            <a:off x="6172200" y="4648200"/>
            <a:ext cx="1897063" cy="1966913"/>
            <a:chOff x="3888" y="2928"/>
            <a:chExt cx="1195" cy="1239"/>
          </a:xfrm>
        </p:grpSpPr>
        <p:graphicFrame>
          <p:nvGraphicFramePr>
            <p:cNvPr id="70666" name="Object 12"/>
            <p:cNvGraphicFramePr>
              <a:graphicFrameLocks noChangeAspect="1"/>
            </p:cNvGraphicFramePr>
            <p:nvPr/>
          </p:nvGraphicFramePr>
          <p:xfrm>
            <a:off x="3888" y="2928"/>
            <a:ext cx="1195" cy="955"/>
          </p:xfrm>
          <a:graphic>
            <a:graphicData uri="http://schemas.openxmlformats.org/presentationml/2006/ole">
              <mc:AlternateContent xmlns:mc="http://schemas.openxmlformats.org/markup-compatibility/2006">
                <mc:Choice xmlns:v="urn:schemas-microsoft-com:vml" Requires="v">
                  <p:oleObj spid="_x0000_s70686" name="CorelDRAW" r:id="rId10" imgW="1287780" imgH="1028700" progId="CorelDRAW.Graphic.12">
                    <p:embed/>
                  </p:oleObj>
                </mc:Choice>
                <mc:Fallback>
                  <p:oleObj name="CorelDRAW" r:id="rId10" imgW="1287780" imgH="1028700" progId="CorelDRAW.Graphic.12">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8" y="2928"/>
                          <a:ext cx="1195"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7" name="Text Box 13"/>
            <p:cNvSpPr txBox="1">
              <a:spLocks noChangeArrowheads="1"/>
            </p:cNvSpPr>
            <p:nvPr/>
          </p:nvSpPr>
          <p:spPr bwMode="auto">
            <a:xfrm>
              <a:off x="3984" y="3936"/>
              <a:ext cx="9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a:solidFill>
                    <a:schemeClr val="hlink"/>
                  </a:solidFill>
                </a:rPr>
                <a:t>Divergent run</a:t>
              </a:r>
            </a:p>
          </p:txBody>
        </p:sp>
      </p:grpSp>
      <p:sp>
        <p:nvSpPr>
          <p:cNvPr id="308239" name="Text Box 15"/>
          <p:cNvSpPr txBox="1">
            <a:spLocks noChangeArrowheads="1"/>
          </p:cNvSpPr>
          <p:nvPr/>
        </p:nvSpPr>
        <p:spPr bwMode="auto">
          <a:xfrm>
            <a:off x="304800" y="58674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t>However, this system does </a:t>
            </a:r>
            <a:r>
              <a:rPr lang="en-GB" altLang="en-US" sz="2400">
                <a:solidFill>
                  <a:schemeClr val="hlink"/>
                </a:solidFill>
              </a:rPr>
              <a:t>not always converge</a:t>
            </a:r>
            <a:r>
              <a:rPr lang="en-GB" altLang="en-US" sz="2400"/>
              <a:t> anymore.</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08239"/>
                                        </p:tgtEl>
                                        <p:attrNameLst>
                                          <p:attrName>style.visibility</p:attrName>
                                        </p:attrNameLst>
                                      </p:cBhvr>
                                      <p:to>
                                        <p:strVal val="visible"/>
                                      </p:to>
                                    </p:set>
                                    <p:anim calcmode="lin" valueType="num">
                                      <p:cBhvr>
                                        <p:cTn id="7" dur="1000" fill="hold"/>
                                        <p:tgtEl>
                                          <p:spTgt spid="308239"/>
                                        </p:tgtEl>
                                        <p:attrNameLst>
                                          <p:attrName>ppt_w</p:attrName>
                                        </p:attrNameLst>
                                      </p:cBhvr>
                                      <p:tavLst>
                                        <p:tav tm="0">
                                          <p:val>
                                            <p:fltVal val="0"/>
                                          </p:val>
                                        </p:tav>
                                        <p:tav tm="100000">
                                          <p:val>
                                            <p:strVal val="#ppt_w"/>
                                          </p:val>
                                        </p:tav>
                                      </p:tavLst>
                                    </p:anim>
                                    <p:anim calcmode="lin" valueType="num">
                                      <p:cBhvr>
                                        <p:cTn id="8" dur="1000" fill="hold"/>
                                        <p:tgtEl>
                                          <p:spTgt spid="308239"/>
                                        </p:tgtEl>
                                        <p:attrNameLst>
                                          <p:attrName>ppt_h</p:attrName>
                                        </p:attrNameLst>
                                      </p:cBhvr>
                                      <p:tavLst>
                                        <p:tav tm="0">
                                          <p:val>
                                            <p:fltVal val="0"/>
                                          </p:val>
                                        </p:tav>
                                        <p:tav tm="100000">
                                          <p:val>
                                            <p:strVal val="#ppt_h"/>
                                          </p:val>
                                        </p:tav>
                                      </p:tavLst>
                                    </p:anim>
                                    <p:anim calcmode="lin" valueType="num">
                                      <p:cBhvr>
                                        <p:cTn id="9" dur="1000" fill="hold"/>
                                        <p:tgtEl>
                                          <p:spTgt spid="3082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8239"/>
                                        </p:tgtEl>
                                        <p:attrNameLst>
                                          <p:attrName>ppt_y</p:attrName>
                                        </p:attrNameLst>
                                      </p:cBhvr>
                                      <p:tavLst>
                                        <p:tav tm="0" fmla="#ppt_y+(sin(-2*pi*(1-$))*-#ppt_x+cos(-2*pi*(1-$))*(1-#ppt_y))*(1-$)">
                                          <p:val>
                                            <p:fltVal val="0"/>
                                          </p:val>
                                        </p:tav>
                                        <p:tav tm="100000">
                                          <p:val>
                                            <p:fltVal val="1"/>
                                          </p:val>
                                        </p:tav>
                                      </p:tavLst>
                                    </p:anim>
                                  </p:childTnLst>
                                </p:cTn>
                              </p:par>
                              <p:par>
                                <p:cTn id="11" presetID="9" presetClass="entr" presetSubtype="0" fill="hold" nodeType="withEffect">
                                  <p:stCondLst>
                                    <p:cond delay="0"/>
                                  </p:stCondLst>
                                  <p:childTnLst>
                                    <p:set>
                                      <p:cBhvr>
                                        <p:cTn id="12" dur="1" fill="hold">
                                          <p:stCondLst>
                                            <p:cond delay="0"/>
                                          </p:stCondLst>
                                        </p:cTn>
                                        <p:tgtEl>
                                          <p:spTgt spid="308238"/>
                                        </p:tgtEl>
                                        <p:attrNameLst>
                                          <p:attrName>style.visibility</p:attrName>
                                        </p:attrNameLst>
                                      </p:cBhvr>
                                      <p:to>
                                        <p:strVal val="visible"/>
                                      </p:to>
                                    </p:set>
                                    <p:animEffect transition="in" filter="dissolve">
                                      <p:cBhvr>
                                        <p:cTn id="13" dur="500"/>
                                        <p:tgtEl>
                                          <p:spTgt spid="30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200400" y="228600"/>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RL versus CL</a:t>
            </a:r>
          </a:p>
        </p:txBody>
      </p:sp>
      <p:sp>
        <p:nvSpPr>
          <p:cNvPr id="71683" name="Text Box 5"/>
          <p:cNvSpPr txBox="1">
            <a:spLocks noChangeArrowheads="1"/>
          </p:cNvSpPr>
          <p:nvPr/>
        </p:nvSpPr>
        <p:spPr bwMode="auto">
          <a:xfrm>
            <a:off x="609600" y="9906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Reinforcement learning and correlation based (hebbian) learning in comparison:</a:t>
            </a:r>
          </a:p>
        </p:txBody>
      </p:sp>
      <p:sp>
        <p:nvSpPr>
          <p:cNvPr id="71684" name="Text Box 6"/>
          <p:cNvSpPr txBox="1">
            <a:spLocks noChangeArrowheads="1"/>
          </p:cNvSpPr>
          <p:nvPr/>
        </p:nvSpPr>
        <p:spPr bwMode="auto">
          <a:xfrm>
            <a:off x="457200" y="1905000"/>
            <a:ext cx="3733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RL:</a:t>
            </a:r>
          </a:p>
          <a:p>
            <a:pPr eaLnBrk="1" hangingPunct="1">
              <a:spcBef>
                <a:spcPct val="50000"/>
              </a:spcBef>
              <a:buFontTx/>
              <a:buAutoNum type="arabicParenR"/>
            </a:pPr>
            <a:r>
              <a:rPr lang="en-GB" altLang="en-US" sz="2000"/>
              <a:t>Evaluative Feedback (rewards)</a:t>
            </a:r>
          </a:p>
          <a:p>
            <a:pPr eaLnBrk="1" hangingPunct="1">
              <a:spcBef>
                <a:spcPct val="50000"/>
              </a:spcBef>
              <a:buFontTx/>
              <a:buAutoNum type="arabicParenR"/>
            </a:pPr>
            <a:r>
              <a:rPr lang="en-GB" altLang="en-US" sz="2000"/>
              <a:t>Network emulation (TD-rule, basal ganglia)</a:t>
            </a:r>
          </a:p>
          <a:p>
            <a:pPr eaLnBrk="1" hangingPunct="1">
              <a:spcBef>
                <a:spcPct val="50000"/>
              </a:spcBef>
              <a:buFontTx/>
              <a:buAutoNum type="arabicParenR"/>
            </a:pPr>
            <a:r>
              <a:rPr lang="en-GB" altLang="en-US" sz="2000"/>
              <a:t>Goal directed action learning possible.</a:t>
            </a:r>
          </a:p>
        </p:txBody>
      </p:sp>
      <p:sp>
        <p:nvSpPr>
          <p:cNvPr id="71685" name="Text Box 7"/>
          <p:cNvSpPr txBox="1">
            <a:spLocks noChangeArrowheads="1"/>
          </p:cNvSpPr>
          <p:nvPr/>
        </p:nvSpPr>
        <p:spPr bwMode="auto">
          <a:xfrm>
            <a:off x="4800600" y="1905000"/>
            <a:ext cx="3733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CL:</a:t>
            </a:r>
          </a:p>
          <a:p>
            <a:pPr eaLnBrk="1" hangingPunct="1">
              <a:spcBef>
                <a:spcPct val="50000"/>
              </a:spcBef>
              <a:buFontTx/>
              <a:buAutoNum type="arabicParenR"/>
            </a:pPr>
            <a:r>
              <a:rPr lang="en-GB" altLang="en-US" sz="2000"/>
              <a:t>Non-evaluative Feedback (correlations only)</a:t>
            </a:r>
          </a:p>
          <a:p>
            <a:pPr eaLnBrk="1" hangingPunct="1">
              <a:spcBef>
                <a:spcPct val="50000"/>
              </a:spcBef>
              <a:buFontTx/>
              <a:buAutoNum type="arabicParenR"/>
            </a:pPr>
            <a:r>
              <a:rPr lang="en-GB" altLang="en-US" sz="2000"/>
              <a:t>Single cell emulation ([diff.] Hebb rule, STDP)</a:t>
            </a:r>
          </a:p>
          <a:p>
            <a:pPr eaLnBrk="1" hangingPunct="1">
              <a:spcBef>
                <a:spcPct val="50000"/>
              </a:spcBef>
              <a:buFontTx/>
              <a:buAutoNum type="arabicParenR"/>
            </a:pPr>
            <a:r>
              <a:rPr lang="en-GB" altLang="en-US" sz="2000"/>
              <a:t>Only homestasis action learning possible </a:t>
            </a:r>
            <a:r>
              <a:rPr lang="en-GB" altLang="en-US" sz="2000">
                <a:solidFill>
                  <a:schemeClr val="hlink"/>
                </a:solidFill>
              </a:rPr>
              <a:t>(?)</a:t>
            </a:r>
          </a:p>
        </p:txBody>
      </p:sp>
      <p:sp>
        <p:nvSpPr>
          <p:cNvPr id="71686" name="Text Box 8"/>
          <p:cNvSpPr txBox="1">
            <a:spLocks noChangeArrowheads="1"/>
          </p:cNvSpPr>
          <p:nvPr/>
        </p:nvSpPr>
        <p:spPr bwMode="auto">
          <a:xfrm>
            <a:off x="381000" y="49530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400">
                <a:solidFill>
                  <a:schemeClr val="hlink"/>
                </a:solidFill>
              </a:rPr>
              <a:t>It can be proved that Hebbian learning which uses a </a:t>
            </a:r>
            <a:r>
              <a:rPr lang="en-GB" altLang="en-US" sz="2400"/>
              <a:t>third factor</a:t>
            </a:r>
            <a:r>
              <a:rPr lang="en-GB" altLang="en-US" sz="2400">
                <a:solidFill>
                  <a:schemeClr val="hlink"/>
                </a:solidFill>
              </a:rPr>
              <a:t> (Dopamine, e.g ISO3-rule) can be used to emulate RL (more specifically: the TD-rule) in a fully equivalent way.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04800" y="152400"/>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800"/>
              <a:t>Neural-SARSA (n-SARSA)</a:t>
            </a:r>
          </a:p>
        </p:txBody>
      </p:sp>
      <p:grpSp>
        <p:nvGrpSpPr>
          <p:cNvPr id="316435" name="Group 19"/>
          <p:cNvGrpSpPr>
            <a:grpSpLocks/>
          </p:cNvGrpSpPr>
          <p:nvPr/>
        </p:nvGrpSpPr>
        <p:grpSpPr bwMode="auto">
          <a:xfrm>
            <a:off x="0" y="2784475"/>
            <a:ext cx="9144000" cy="4073525"/>
            <a:chOff x="0" y="1754"/>
            <a:chExt cx="5760" cy="2566"/>
          </a:xfrm>
        </p:grpSpPr>
        <p:pic>
          <p:nvPicPr>
            <p:cNvPr id="72719" name="Picture 3" descr="Action_fiel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754"/>
              <a:ext cx="5760" cy="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0" name="Text Box 7"/>
            <p:cNvSpPr txBox="1">
              <a:spLocks noChangeArrowheads="1"/>
            </p:cNvSpPr>
            <p:nvPr/>
          </p:nvSpPr>
          <p:spPr bwMode="auto">
            <a:xfrm>
              <a:off x="3744" y="2208"/>
              <a:ext cx="177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This shows the convergence result of a 25-state neuronal implementation using this rule.</a:t>
              </a:r>
            </a:p>
          </p:txBody>
        </p:sp>
      </p:grpSp>
      <p:grpSp>
        <p:nvGrpSpPr>
          <p:cNvPr id="72708" name="Group 11"/>
          <p:cNvGrpSpPr>
            <a:grpSpLocks/>
          </p:cNvGrpSpPr>
          <p:nvPr/>
        </p:nvGrpSpPr>
        <p:grpSpPr bwMode="auto">
          <a:xfrm>
            <a:off x="6477000" y="152400"/>
            <a:ext cx="2438400" cy="2308225"/>
            <a:chOff x="4080" y="96"/>
            <a:chExt cx="1536" cy="1454"/>
          </a:xfrm>
        </p:grpSpPr>
        <p:graphicFrame>
          <p:nvGraphicFramePr>
            <p:cNvPr id="72715" name="Object 6"/>
            <p:cNvGraphicFramePr>
              <a:graphicFrameLocks noChangeAspect="1"/>
            </p:cNvGraphicFramePr>
            <p:nvPr/>
          </p:nvGraphicFramePr>
          <p:xfrm>
            <a:off x="4080" y="96"/>
            <a:ext cx="1536" cy="1454"/>
          </p:xfrm>
          <a:graphic>
            <a:graphicData uri="http://schemas.openxmlformats.org/presentationml/2006/ole">
              <mc:AlternateContent xmlns:mc="http://schemas.openxmlformats.org/markup-compatibility/2006">
                <mc:Choice xmlns:v="urn:schemas-microsoft-com:vml" Requires="v">
                  <p:oleObj spid="_x0000_s72727" name="PHOTO-PAINT" r:id="rId5" imgW="3019048" imgH="2857143" progId="CorelPhotoPaint.Image.12">
                    <p:embed/>
                  </p:oleObj>
                </mc:Choice>
                <mc:Fallback>
                  <p:oleObj name="PHOTO-PAINT" r:id="rId5" imgW="3019048" imgH="2857143" progId="CorelPhotoPaint.Image.1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96"/>
                          <a:ext cx="1536"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6" name="Text Box 8"/>
            <p:cNvSpPr txBox="1">
              <a:spLocks noChangeArrowheads="1"/>
            </p:cNvSpPr>
            <p:nvPr/>
          </p:nvSpPr>
          <p:spPr bwMode="auto">
            <a:xfrm>
              <a:off x="4368" y="672"/>
              <a:ext cx="2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latin typeface="Symbol" pitchFamily="18" charset="2"/>
                </a:rPr>
                <a:t>w</a:t>
              </a:r>
              <a:r>
                <a:rPr lang="en-GB" altLang="en-US" sz="2400" baseline="-25000"/>
                <a:t>i</a:t>
              </a:r>
            </a:p>
          </p:txBody>
        </p:sp>
        <p:sp>
          <p:nvSpPr>
            <p:cNvPr id="72717" name="Text Box 9"/>
            <p:cNvSpPr txBox="1">
              <a:spLocks noChangeArrowheads="1"/>
            </p:cNvSpPr>
            <p:nvPr/>
          </p:nvSpPr>
          <p:spPr bwMode="auto">
            <a:xfrm>
              <a:off x="4800" y="672"/>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latin typeface="Symbol" pitchFamily="18" charset="2"/>
                </a:rPr>
                <a:t>w</a:t>
              </a:r>
              <a:r>
                <a:rPr lang="en-GB" altLang="en-US" sz="2400" baseline="-25000"/>
                <a:t>i+1</a:t>
              </a:r>
            </a:p>
          </p:txBody>
        </p:sp>
        <p:sp>
          <p:nvSpPr>
            <p:cNvPr id="72718" name="Text Box 10"/>
            <p:cNvSpPr txBox="1">
              <a:spLocks noChangeArrowheads="1"/>
            </p:cNvSpPr>
            <p:nvPr/>
          </p:nvSpPr>
          <p:spPr bwMode="auto">
            <a:xfrm>
              <a:off x="5088" y="912"/>
              <a:ext cx="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latin typeface="Symbol" pitchFamily="18" charset="2"/>
                </a:rPr>
                <a:t>w</a:t>
              </a:r>
              <a:r>
                <a:rPr lang="en-GB" altLang="en-US" sz="2400" baseline="-25000"/>
                <a:t>r</a:t>
              </a:r>
            </a:p>
          </p:txBody>
        </p:sp>
      </p:grpSp>
      <p:pic>
        <p:nvPicPr>
          <p:cNvPr id="72709"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838200"/>
            <a:ext cx="3781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6434" name="Group 18"/>
          <p:cNvGrpSpPr>
            <a:grpSpLocks/>
          </p:cNvGrpSpPr>
          <p:nvPr/>
        </p:nvGrpSpPr>
        <p:grpSpPr bwMode="auto">
          <a:xfrm>
            <a:off x="76200" y="457200"/>
            <a:ext cx="6858000" cy="2193925"/>
            <a:chOff x="48" y="288"/>
            <a:chExt cx="4320" cy="1382"/>
          </a:xfrm>
        </p:grpSpPr>
        <p:sp>
          <p:nvSpPr>
            <p:cNvPr id="72711" name="Text Box 5"/>
            <p:cNvSpPr txBox="1">
              <a:spLocks noChangeArrowheads="1"/>
            </p:cNvSpPr>
            <p:nvPr/>
          </p:nvSpPr>
          <p:spPr bwMode="auto">
            <a:xfrm>
              <a:off x="48" y="998"/>
              <a:ext cx="34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2000"/>
                <a:t>When using an appropriate timing of the third factor M and “humps” for the u-functions one gets exactly the TD values at </a:t>
              </a:r>
              <a:r>
                <a:rPr lang="en-GB" altLang="en-US" sz="2400">
                  <a:latin typeface="Symbol" pitchFamily="18" charset="2"/>
                </a:rPr>
                <a:t>w</a:t>
              </a:r>
              <a:r>
                <a:rPr lang="en-GB" altLang="en-US" sz="2400" baseline="-25000"/>
                <a:t>i</a:t>
              </a:r>
            </a:p>
          </p:txBody>
        </p:sp>
        <p:grpSp>
          <p:nvGrpSpPr>
            <p:cNvPr id="72712" name="Group 17"/>
            <p:cNvGrpSpPr>
              <a:grpSpLocks/>
            </p:cNvGrpSpPr>
            <p:nvPr/>
          </p:nvGrpSpPr>
          <p:grpSpPr bwMode="auto">
            <a:xfrm>
              <a:off x="3456" y="288"/>
              <a:ext cx="912" cy="505"/>
              <a:chOff x="3504" y="288"/>
              <a:chExt cx="912" cy="505"/>
            </a:xfrm>
          </p:grpSpPr>
          <p:graphicFrame>
            <p:nvGraphicFramePr>
              <p:cNvPr id="72713" name="Object 14"/>
              <p:cNvGraphicFramePr>
                <a:graphicFrameLocks noChangeAspect="1"/>
              </p:cNvGraphicFramePr>
              <p:nvPr/>
            </p:nvGraphicFramePr>
            <p:xfrm>
              <a:off x="3504" y="288"/>
              <a:ext cx="766" cy="505"/>
            </p:xfrm>
            <a:graphic>
              <a:graphicData uri="http://schemas.openxmlformats.org/presentationml/2006/ole">
                <mc:AlternateContent xmlns:mc="http://schemas.openxmlformats.org/markup-compatibility/2006">
                  <mc:Choice xmlns:v="urn:schemas-microsoft-com:vml" Requires="v">
                    <p:oleObj spid="_x0000_s72728" name="CorelDRAW" r:id="rId8" imgW="4870323" imgH="3211068" progId="CorelDRAW.Graphic.12">
                      <p:embed/>
                    </p:oleObj>
                  </mc:Choice>
                  <mc:Fallback>
                    <p:oleObj name="CorelDRAW" r:id="rId8" imgW="4870323" imgH="3211068" progId="CorelDRAW.Graphic.12">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4" y="288"/>
                            <a:ext cx="766"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4" name="Line 16"/>
              <p:cNvSpPr>
                <a:spLocks noChangeShapeType="1"/>
              </p:cNvSpPr>
              <p:nvPr/>
            </p:nvSpPr>
            <p:spPr bwMode="auto">
              <a:xfrm flipH="1" flipV="1">
                <a:off x="4080" y="528"/>
                <a:ext cx="336" cy="48"/>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6434"/>
                                        </p:tgtEl>
                                        <p:attrNameLst>
                                          <p:attrName>style.visibility</p:attrName>
                                        </p:attrNameLst>
                                      </p:cBhvr>
                                      <p:to>
                                        <p:strVal val="visible"/>
                                      </p:to>
                                    </p:set>
                                    <p:anim calcmode="lin" valueType="num">
                                      <p:cBhvr additive="base">
                                        <p:cTn id="7" dur="500" fill="hold"/>
                                        <p:tgtEl>
                                          <p:spTgt spid="316434"/>
                                        </p:tgtEl>
                                        <p:attrNameLst>
                                          <p:attrName>ppt_x</p:attrName>
                                        </p:attrNameLst>
                                      </p:cBhvr>
                                      <p:tavLst>
                                        <p:tav tm="0">
                                          <p:val>
                                            <p:strVal val="#ppt_x"/>
                                          </p:val>
                                        </p:tav>
                                        <p:tav tm="100000">
                                          <p:val>
                                            <p:strVal val="#ppt_x"/>
                                          </p:val>
                                        </p:tav>
                                      </p:tavLst>
                                    </p:anim>
                                    <p:anim calcmode="lin" valueType="num">
                                      <p:cBhvr additive="base">
                                        <p:cTn id="8" dur="500" fill="hold"/>
                                        <p:tgtEl>
                                          <p:spTgt spid="3164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16435"/>
                                        </p:tgtEl>
                                        <p:attrNameLst>
                                          <p:attrName>style.visibility</p:attrName>
                                        </p:attrNameLst>
                                      </p:cBhvr>
                                      <p:to>
                                        <p:strVal val="visible"/>
                                      </p:to>
                                    </p:set>
                                    <p:animEffect transition="in" filter="dissolve">
                                      <p:cBhvr>
                                        <p:cTn id="13" dur="500"/>
                                        <p:tgtEl>
                                          <p:spTgt spid="31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04800" y="822325"/>
            <a:ext cx="8710613" cy="49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400"/>
              <a:t>US = </a:t>
            </a:r>
            <a:r>
              <a:rPr lang="en-GB" altLang="en-US" sz="2400">
                <a:solidFill>
                  <a:schemeClr val="hlink"/>
                </a:solidFill>
              </a:rPr>
              <a:t>r,R</a:t>
            </a:r>
            <a:r>
              <a:rPr lang="en-GB" altLang="en-US" sz="2400"/>
              <a:t> = “Reward”                 (similar to X</a:t>
            </a:r>
            <a:r>
              <a:rPr lang="en-GB" altLang="en-US" sz="2400" baseline="-25000"/>
              <a:t>0</a:t>
            </a:r>
            <a:r>
              <a:rPr lang="en-GB" altLang="en-US" sz="2400"/>
              <a:t> in ISO/ICO)</a:t>
            </a:r>
          </a:p>
          <a:p>
            <a:pPr eaLnBrk="1" hangingPunct="1"/>
            <a:endParaRPr lang="en-GB" altLang="en-US" sz="2400"/>
          </a:p>
          <a:p>
            <a:pPr eaLnBrk="1" hangingPunct="1"/>
            <a:r>
              <a:rPr lang="en-GB" altLang="en-US" sz="2400"/>
              <a:t>CS =  </a:t>
            </a:r>
            <a:r>
              <a:rPr lang="en-GB" altLang="en-US" sz="2400">
                <a:solidFill>
                  <a:schemeClr val="hlink"/>
                </a:solidFill>
              </a:rPr>
              <a:t>s,u</a:t>
            </a:r>
            <a:r>
              <a:rPr lang="en-GB" altLang="en-US" sz="2400"/>
              <a:t> = Stimulus = “State</a:t>
            </a:r>
            <a:r>
              <a:rPr lang="en-GB" altLang="en-US" sz="2400" baseline="30000"/>
              <a:t>1</a:t>
            </a:r>
            <a:r>
              <a:rPr lang="en-GB" altLang="en-US" sz="2400"/>
              <a:t>”  (similar to X</a:t>
            </a:r>
            <a:r>
              <a:rPr lang="en-GB" altLang="en-US" sz="2400" baseline="-25000"/>
              <a:t>1</a:t>
            </a:r>
            <a:r>
              <a:rPr lang="en-GB" altLang="en-US" sz="2400"/>
              <a:t> in ISO/ICO)</a:t>
            </a:r>
          </a:p>
          <a:p>
            <a:pPr eaLnBrk="1" hangingPunct="1"/>
            <a:endParaRPr lang="en-GB" altLang="en-US" sz="2400"/>
          </a:p>
          <a:p>
            <a:pPr eaLnBrk="1" hangingPunct="1"/>
            <a:r>
              <a:rPr lang="en-GB" altLang="en-US" sz="2400"/>
              <a:t>CR = </a:t>
            </a:r>
            <a:r>
              <a:rPr lang="en-GB" altLang="en-US" sz="2400">
                <a:solidFill>
                  <a:schemeClr val="hlink"/>
                </a:solidFill>
              </a:rPr>
              <a:t>v,V</a:t>
            </a:r>
            <a:r>
              <a:rPr lang="en-GB" altLang="en-US" sz="2400"/>
              <a:t> = (Strength of the) Expected Reward = “Value”</a:t>
            </a:r>
          </a:p>
          <a:p>
            <a:pPr eaLnBrk="1" hangingPunct="1"/>
            <a:endParaRPr lang="en-GB" altLang="en-US" sz="2400"/>
          </a:p>
          <a:p>
            <a:pPr eaLnBrk="1" hangingPunct="1"/>
            <a:r>
              <a:rPr lang="en-GB" altLang="en-US" sz="2400"/>
              <a:t>UR = --- (not required in mathematical formalisms of RL)</a:t>
            </a:r>
          </a:p>
          <a:p>
            <a:pPr eaLnBrk="1" hangingPunct="1"/>
            <a:endParaRPr lang="en-GB" altLang="en-US" sz="2400"/>
          </a:p>
          <a:p>
            <a:pPr eaLnBrk="1" hangingPunct="1"/>
            <a:r>
              <a:rPr lang="en-GB" altLang="en-US" sz="2400"/>
              <a:t>Weight = </a:t>
            </a:r>
            <a:r>
              <a:rPr lang="en-GB" altLang="en-US" sz="2800">
                <a:solidFill>
                  <a:schemeClr val="hlink"/>
                </a:solidFill>
                <a:latin typeface="Symbol" pitchFamily="18" charset="2"/>
              </a:rPr>
              <a:t>w</a:t>
            </a:r>
            <a:r>
              <a:rPr lang="en-GB" altLang="en-US" sz="2400"/>
              <a:t> = weight used for calculating the value; e.g. v=</a:t>
            </a:r>
            <a:r>
              <a:rPr lang="en-GB" altLang="en-US" sz="2400">
                <a:latin typeface="Symbol" pitchFamily="18" charset="2"/>
              </a:rPr>
              <a:t>w</a:t>
            </a:r>
            <a:r>
              <a:rPr lang="en-GB" altLang="en-US" sz="2400"/>
              <a:t>u</a:t>
            </a:r>
          </a:p>
          <a:p>
            <a:pPr eaLnBrk="1" hangingPunct="1"/>
            <a:endParaRPr lang="en-GB" altLang="en-US" sz="2400"/>
          </a:p>
          <a:p>
            <a:pPr eaLnBrk="1" hangingPunct="1"/>
            <a:r>
              <a:rPr lang="en-GB" altLang="en-US" sz="2400"/>
              <a:t>Action = </a:t>
            </a:r>
            <a:r>
              <a:rPr lang="en-GB" altLang="en-US" sz="2400">
                <a:solidFill>
                  <a:schemeClr val="hlink"/>
                </a:solidFill>
              </a:rPr>
              <a:t>a</a:t>
            </a:r>
            <a:r>
              <a:rPr lang="en-GB" altLang="en-US" sz="2400"/>
              <a:t> = “Action”</a:t>
            </a:r>
          </a:p>
          <a:p>
            <a:pPr eaLnBrk="1" hangingPunct="1"/>
            <a:endParaRPr lang="en-GB" altLang="en-US" sz="2400"/>
          </a:p>
          <a:p>
            <a:pPr eaLnBrk="1" hangingPunct="1"/>
            <a:r>
              <a:rPr lang="en-GB" altLang="en-US" sz="2400"/>
              <a:t>Policy = </a:t>
            </a:r>
            <a:r>
              <a:rPr lang="en-GB" altLang="en-US" sz="2400">
                <a:solidFill>
                  <a:schemeClr val="hlink"/>
                </a:solidFill>
                <a:latin typeface="Symbol" pitchFamily="18" charset="2"/>
              </a:rPr>
              <a:t>p</a:t>
            </a:r>
            <a:r>
              <a:rPr lang="en-GB" altLang="en-US" sz="2400"/>
              <a:t> = “Policy”</a:t>
            </a:r>
          </a:p>
        </p:txBody>
      </p:sp>
      <p:sp>
        <p:nvSpPr>
          <p:cNvPr id="9219" name="Text Box 5"/>
          <p:cNvSpPr txBox="1">
            <a:spLocks noChangeArrowheads="1"/>
          </p:cNvSpPr>
          <p:nvPr/>
        </p:nvSpPr>
        <p:spPr bwMode="auto">
          <a:xfrm>
            <a:off x="228600" y="5943600"/>
            <a:ext cx="861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baseline="30000"/>
              <a:t>1</a:t>
            </a:r>
            <a:r>
              <a:rPr lang="en-GB" altLang="en-US"/>
              <a:t> Note: The notion of a “state” really only makes sense as soon as there is more than one state.</a:t>
            </a:r>
          </a:p>
        </p:txBody>
      </p:sp>
      <p:sp>
        <p:nvSpPr>
          <p:cNvPr id="9220" name="Text Box 6"/>
          <p:cNvSpPr txBox="1">
            <a:spLocks noChangeArrowheads="1"/>
          </p:cNvSpPr>
          <p:nvPr/>
        </p:nvSpPr>
        <p:spPr bwMode="auto">
          <a:xfrm>
            <a:off x="4114800" y="4860925"/>
            <a:ext cx="4892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000">
                <a:solidFill>
                  <a:schemeClr val="folHlink"/>
                </a:solidFill>
              </a:rPr>
              <a:t>“…” = Notation from Sutton &amp; Barto 1998, </a:t>
            </a:r>
            <a:r>
              <a:rPr lang="en-GB" altLang="en-US" sz="2000">
                <a:solidFill>
                  <a:schemeClr val="hlink"/>
                </a:solidFill>
              </a:rPr>
              <a:t>red</a:t>
            </a:r>
            <a:r>
              <a:rPr lang="en-GB" altLang="en-US" sz="2000">
                <a:solidFill>
                  <a:schemeClr val="folHlink"/>
                </a:solidFill>
              </a:rPr>
              <a:t> from S&amp;B as well as from Dayan and Abbott.</a:t>
            </a:r>
          </a:p>
        </p:txBody>
      </p:sp>
      <p:sp>
        <p:nvSpPr>
          <p:cNvPr id="9221" name="Text Box 7"/>
          <p:cNvSpPr txBox="1">
            <a:spLocks noChangeArrowheads="1"/>
          </p:cNvSpPr>
          <p:nvPr/>
        </p:nvSpPr>
        <p:spPr bwMode="auto">
          <a:xfrm>
            <a:off x="3352800" y="15240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b="1"/>
              <a:t>Notation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898525" y="414338"/>
            <a:ext cx="7788275"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n-US" sz="2800"/>
              <a:t>A note on “Value” and “Reward Expectation”</a:t>
            </a:r>
          </a:p>
          <a:p>
            <a:pPr eaLnBrk="1" hangingPunct="1"/>
            <a:endParaRPr lang="en-GB" altLang="en-US" sz="2800"/>
          </a:p>
          <a:p>
            <a:pPr eaLnBrk="1" hangingPunct="1"/>
            <a:r>
              <a:rPr lang="en-GB" altLang="en-US" sz="2400"/>
              <a:t>If you are at a certain state then you would value this state according to how much reward you can expect when moving on from this state to the end-point of your trial.</a:t>
            </a:r>
          </a:p>
          <a:p>
            <a:pPr eaLnBrk="1" hangingPunct="1"/>
            <a:endParaRPr lang="en-GB" altLang="en-US" sz="2400"/>
          </a:p>
          <a:p>
            <a:pPr eaLnBrk="1" hangingPunct="1"/>
            <a:r>
              <a:rPr lang="en-GB" altLang="en-US" sz="2400"/>
              <a:t>Hence:</a:t>
            </a:r>
          </a:p>
          <a:p>
            <a:pPr eaLnBrk="1" hangingPunct="1"/>
            <a:endParaRPr lang="en-GB" altLang="en-US" sz="2400"/>
          </a:p>
          <a:p>
            <a:pPr eaLnBrk="1" hangingPunct="1"/>
            <a:r>
              <a:rPr lang="en-GB" altLang="en-US" sz="2400"/>
              <a:t>	</a:t>
            </a:r>
            <a:r>
              <a:rPr lang="en-GB" altLang="en-US" sz="2400">
                <a:solidFill>
                  <a:schemeClr val="hlink"/>
                </a:solidFill>
              </a:rPr>
              <a:t>Value = Expected Reward !</a:t>
            </a:r>
          </a:p>
          <a:p>
            <a:pPr eaLnBrk="1" hangingPunct="1"/>
            <a:endParaRPr lang="en-GB" altLang="en-US" sz="2400">
              <a:solidFill>
                <a:schemeClr val="hlink"/>
              </a:solidFill>
            </a:endParaRPr>
          </a:p>
          <a:p>
            <a:pPr eaLnBrk="1" hangingPunct="1"/>
            <a:endParaRPr lang="en-GB" altLang="en-US" sz="2400"/>
          </a:p>
          <a:p>
            <a:pPr eaLnBrk="1" hangingPunct="1"/>
            <a:r>
              <a:rPr lang="en-GB" altLang="en-US" sz="2000"/>
              <a:t>More accurately:</a:t>
            </a:r>
          </a:p>
          <a:p>
            <a:pPr eaLnBrk="1" hangingPunct="1"/>
            <a:endParaRPr lang="en-GB" altLang="en-US" sz="2000"/>
          </a:p>
          <a:p>
            <a:pPr eaLnBrk="1" hangingPunct="1"/>
            <a:r>
              <a:rPr lang="en-GB" altLang="en-US" sz="2000"/>
              <a:t>	Value = Expected cumulative future discounted reward. </a:t>
            </a:r>
          </a:p>
          <a:p>
            <a:pPr eaLnBrk="1" hangingPunct="1"/>
            <a:r>
              <a:rPr lang="en-GB" altLang="en-US" sz="2000"/>
              <a:t>					(for this, see later!)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09600" y="1371600"/>
            <a:ext cx="7924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Tahoma" pitchFamily="34" charset="0"/>
              </a:defRPr>
            </a:lvl1pPr>
            <a:lvl2pPr marL="914400" indent="-45720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buFontTx/>
              <a:buAutoNum type="arabicParenR"/>
            </a:pPr>
            <a:r>
              <a:rPr lang="en-GB" altLang="en-US" sz="2400">
                <a:solidFill>
                  <a:schemeClr val="hlink"/>
                </a:solidFill>
              </a:rPr>
              <a:t>Rescorla-Wagner Rule:</a:t>
            </a:r>
            <a:r>
              <a:rPr lang="en-GB" altLang="en-US" sz="2400"/>
              <a:t> Allows for explaining several types of conditioning experiments.</a:t>
            </a:r>
          </a:p>
          <a:p>
            <a:pPr eaLnBrk="1" hangingPunct="1">
              <a:spcBef>
                <a:spcPct val="50000"/>
              </a:spcBef>
              <a:buFontTx/>
              <a:buAutoNum type="arabicParenR"/>
            </a:pPr>
            <a:r>
              <a:rPr lang="en-GB" altLang="en-US" sz="2400">
                <a:solidFill>
                  <a:schemeClr val="hlink"/>
                </a:solidFill>
              </a:rPr>
              <a:t>TD-rule</a:t>
            </a:r>
            <a:r>
              <a:rPr lang="en-GB" altLang="en-US" sz="2400"/>
              <a:t> (TD-algorithm) allows measuring the value of states and allows accumulating rewards. Thereby it generalizes the Resc.-Wagner rule.</a:t>
            </a:r>
          </a:p>
          <a:p>
            <a:pPr eaLnBrk="1" hangingPunct="1">
              <a:spcBef>
                <a:spcPct val="50000"/>
              </a:spcBef>
              <a:buFontTx/>
              <a:buAutoNum type="arabicParenR"/>
            </a:pPr>
            <a:r>
              <a:rPr lang="en-GB" altLang="en-US" sz="2400">
                <a:solidFill>
                  <a:schemeClr val="hlink"/>
                </a:solidFill>
              </a:rPr>
              <a:t>TD-algorithm</a:t>
            </a:r>
            <a:r>
              <a:rPr lang="en-GB" altLang="en-US" sz="2400"/>
              <a:t> can be extended to allow measuring the value of actions and thereby control behavior either by ways of</a:t>
            </a:r>
          </a:p>
          <a:p>
            <a:pPr lvl="1" eaLnBrk="1" hangingPunct="1">
              <a:spcBef>
                <a:spcPct val="50000"/>
              </a:spcBef>
              <a:buFontTx/>
              <a:buAutoNum type="alphaLcParenR"/>
            </a:pPr>
            <a:r>
              <a:rPr lang="en-GB" altLang="en-US" sz="2400">
                <a:solidFill>
                  <a:schemeClr val="hlink"/>
                </a:solidFill>
              </a:rPr>
              <a:t>Q or SARSA learning</a:t>
            </a:r>
            <a:r>
              <a:rPr lang="en-GB" altLang="en-US" sz="2400"/>
              <a:t> or with</a:t>
            </a:r>
          </a:p>
          <a:p>
            <a:pPr lvl="1" eaLnBrk="1" hangingPunct="1">
              <a:spcBef>
                <a:spcPct val="50000"/>
              </a:spcBef>
              <a:buFontTx/>
              <a:buAutoNum type="alphaLcParenR"/>
            </a:pPr>
            <a:r>
              <a:rPr lang="en-GB" altLang="en-US" sz="2400">
                <a:solidFill>
                  <a:schemeClr val="hlink"/>
                </a:solidFill>
              </a:rPr>
              <a:t>Actor-Critic Architectures</a:t>
            </a:r>
          </a:p>
        </p:txBody>
      </p:sp>
      <p:sp>
        <p:nvSpPr>
          <p:cNvPr id="11267" name="Text Box 6"/>
          <p:cNvSpPr txBox="1">
            <a:spLocks noChangeArrowheads="1"/>
          </p:cNvSpPr>
          <p:nvPr/>
        </p:nvSpPr>
        <p:spPr bwMode="auto">
          <a:xfrm>
            <a:off x="2895600" y="457200"/>
            <a:ext cx="373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n-US" sz="3200" b="1"/>
              <a:t>Types of Rules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6434</TotalTime>
  <Words>5059</Words>
  <Application>Microsoft Office PowerPoint</Application>
  <PresentationFormat>On-screen Show (4:3)</PresentationFormat>
  <Paragraphs>492</Paragraphs>
  <Slides>69</Slides>
  <Notes>67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8" baseType="lpstr">
      <vt:lpstr>Arial</vt:lpstr>
      <vt:lpstr>Engravers MT</vt:lpstr>
      <vt:lpstr>Symbol</vt:lpstr>
      <vt:lpstr>Tahoma</vt:lpstr>
      <vt:lpstr>Times New Roman</vt:lpstr>
      <vt:lpstr>Wingdings</vt:lpstr>
      <vt:lpstr>Blends</vt:lpstr>
      <vt:lpstr>CorelDRAW</vt:lpstr>
      <vt:lpstr>PHOTO-PAINT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Worgott</dc:creator>
  <cp:lastModifiedBy>Florentin Wörgötter</cp:lastModifiedBy>
  <cp:revision>152</cp:revision>
  <dcterms:created xsi:type="dcterms:W3CDTF">1601-01-01T00:00:00Z</dcterms:created>
  <dcterms:modified xsi:type="dcterms:W3CDTF">2017-12-05T02:29:58Z</dcterms:modified>
</cp:coreProperties>
</file>