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8AF6-D577-4122-BAB0-FEE4B59349C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3DF1-DCED-4301-8252-D8D8B28A6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08CE8BF-D846-488D-B2DA-F6109B8176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764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37B5-95B9-47BB-962E-7AFBB93F40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D62B-AC31-426D-B284-DA2F0E9E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1"/>
          <p:cNvGrpSpPr>
            <a:grpSpLocks/>
          </p:cNvGrpSpPr>
          <p:nvPr/>
        </p:nvGrpSpPr>
        <p:grpSpPr bwMode="auto">
          <a:xfrm>
            <a:off x="2063751" y="1531938"/>
            <a:ext cx="8064501" cy="1320800"/>
            <a:chOff x="340" y="965"/>
            <a:chExt cx="5080" cy="679"/>
          </a:xfrm>
        </p:grpSpPr>
        <p:sp>
          <p:nvSpPr>
            <p:cNvPr id="68622" name="Text Box 2"/>
            <p:cNvSpPr txBox="1">
              <a:spLocks noChangeArrowheads="1"/>
            </p:cNvSpPr>
            <p:nvPr/>
          </p:nvSpPr>
          <p:spPr bwMode="auto">
            <a:xfrm>
              <a:off x="2200" y="1010"/>
              <a:ext cx="1314" cy="634"/>
            </a:xfrm>
            <a:prstGeom prst="rect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de-DE" altLang="en-US" sz="2400" b="1">
                  <a:solidFill>
                    <a:srgbClr val="FFFFFF"/>
                  </a:solidFill>
                  <a:latin typeface="Calibri" panose="020F0502020204030204" pitchFamily="34" charset="0"/>
                </a:rPr>
                <a:t>simplified Gabor filter</a:t>
              </a:r>
            </a:p>
          </p:txBody>
        </p:sp>
        <p:sp>
          <p:nvSpPr>
            <p:cNvPr id="68623" name="Oval 3"/>
            <p:cNvSpPr>
              <a:spLocks noChangeArrowheads="1"/>
            </p:cNvSpPr>
            <p:nvPr/>
          </p:nvSpPr>
          <p:spPr bwMode="auto">
            <a:xfrm>
              <a:off x="385" y="1101"/>
              <a:ext cx="997" cy="453"/>
            </a:xfrm>
            <a:prstGeom prst="ellipse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4" name="Text Box 4"/>
            <p:cNvSpPr txBox="1">
              <a:spLocks noChangeArrowheads="1"/>
            </p:cNvSpPr>
            <p:nvPr/>
          </p:nvSpPr>
          <p:spPr bwMode="auto">
            <a:xfrm>
              <a:off x="340" y="1146"/>
              <a:ext cx="108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de-DE" altLang="en-US" sz="3200" b="1">
                  <a:solidFill>
                    <a:srgbClr val="FFFFFF"/>
                  </a:solidFill>
                </a:rPr>
                <a:t>Input</a:t>
              </a:r>
            </a:p>
          </p:txBody>
        </p:sp>
        <p:sp>
          <p:nvSpPr>
            <p:cNvPr id="68625" name="Oval 5"/>
            <p:cNvSpPr>
              <a:spLocks noChangeArrowheads="1"/>
            </p:cNvSpPr>
            <p:nvPr/>
          </p:nvSpPr>
          <p:spPr bwMode="auto">
            <a:xfrm>
              <a:off x="4377" y="1101"/>
              <a:ext cx="997" cy="453"/>
            </a:xfrm>
            <a:prstGeom prst="ellipse">
              <a:avLst/>
            </a:prstGeom>
            <a:solidFill>
              <a:srgbClr val="4F81BD"/>
            </a:solidFill>
            <a:ln w="25560" cap="sq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26" name="Text Box 6"/>
            <p:cNvSpPr txBox="1">
              <a:spLocks noChangeArrowheads="1"/>
            </p:cNvSpPr>
            <p:nvPr/>
          </p:nvSpPr>
          <p:spPr bwMode="auto">
            <a:xfrm>
              <a:off x="4332" y="1146"/>
              <a:ext cx="108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de-DE" altLang="en-US" sz="3200" b="1">
                  <a:solidFill>
                    <a:srgbClr val="FFFFFF"/>
                  </a:solidFill>
                </a:rPr>
                <a:t>Output</a:t>
              </a:r>
            </a:p>
          </p:txBody>
        </p:sp>
        <p:sp>
          <p:nvSpPr>
            <p:cNvPr id="68627" name="Text Box 7"/>
            <p:cNvSpPr txBox="1">
              <a:spLocks noChangeArrowheads="1"/>
            </p:cNvSpPr>
            <p:nvPr/>
          </p:nvSpPr>
          <p:spPr bwMode="auto">
            <a:xfrm>
              <a:off x="1564" y="965"/>
              <a:ext cx="45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de-DE" altLang="en-US" sz="2800">
                  <a:solidFill>
                    <a:srgbClr val="000000"/>
                  </a:solidFill>
                </a:rPr>
                <a:t>f(x)</a:t>
              </a:r>
            </a:p>
          </p:txBody>
        </p:sp>
        <p:cxnSp>
          <p:nvCxnSpPr>
            <p:cNvPr id="68628" name="AutoShape 8"/>
            <p:cNvCxnSpPr>
              <a:cxnSpLocks noChangeShapeType="1"/>
            </p:cNvCxnSpPr>
            <p:nvPr/>
          </p:nvCxnSpPr>
          <p:spPr bwMode="auto">
            <a:xfrm>
              <a:off x="1429" y="1374"/>
              <a:ext cx="724" cy="0"/>
            </a:xfrm>
            <a:prstGeom prst="straightConnector1">
              <a:avLst/>
            </a:prstGeom>
            <a:noFill/>
            <a:ln w="381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29" name="AutoShape 9"/>
            <p:cNvCxnSpPr>
              <a:cxnSpLocks noChangeShapeType="1"/>
            </p:cNvCxnSpPr>
            <p:nvPr/>
          </p:nvCxnSpPr>
          <p:spPr bwMode="auto">
            <a:xfrm>
              <a:off x="3560" y="1374"/>
              <a:ext cx="725" cy="0"/>
            </a:xfrm>
            <a:prstGeom prst="straightConnector1">
              <a:avLst/>
            </a:prstGeom>
            <a:noFill/>
            <a:ln w="381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30" name="Text Box 10"/>
            <p:cNvSpPr txBox="1">
              <a:spLocks noChangeArrowheads="1"/>
            </p:cNvSpPr>
            <p:nvPr/>
          </p:nvSpPr>
          <p:spPr bwMode="auto">
            <a:xfrm>
              <a:off x="3651" y="965"/>
              <a:ext cx="58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de-DE" altLang="en-US" sz="2800">
                  <a:solidFill>
                    <a:srgbClr val="000000"/>
                  </a:solidFill>
                </a:rPr>
                <a:t>h(x)</a:t>
              </a:r>
            </a:p>
          </p:txBody>
        </p:sp>
      </p:grpSp>
      <p:sp>
        <p:nvSpPr>
          <p:cNvPr id="68611" name="Text Box 11"/>
          <p:cNvSpPr txBox="1">
            <a:spLocks noChangeArrowheads="1"/>
          </p:cNvSpPr>
          <p:nvPr/>
        </p:nvSpPr>
        <p:spPr bwMode="auto">
          <a:xfrm>
            <a:off x="1558926" y="105569"/>
            <a:ext cx="91090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Excercise</a:t>
            </a:r>
            <a:r>
              <a:rPr lang="de-DE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graphically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„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compute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“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convolution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blue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curve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f(x)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with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red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rectangular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shaped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approximation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g(x)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 sine-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wave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Gabor </a:t>
            </a:r>
            <a:r>
              <a:rPr lang="de-DE" alt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function</a:t>
            </a:r>
            <a:r>
              <a:rPr lang="de-DE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de-DE" alt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861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8" t="7690" b="15382"/>
          <a:stretch>
            <a:fillRect/>
          </a:stretch>
        </p:blipFill>
        <p:spPr bwMode="auto">
          <a:xfrm>
            <a:off x="1558926" y="3141663"/>
            <a:ext cx="30321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7878" t="7690" b="153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3" name="Rectangle 13"/>
          <p:cNvSpPr>
            <a:spLocks noChangeArrowheads="1"/>
          </p:cNvSpPr>
          <p:nvPr/>
        </p:nvSpPr>
        <p:spPr bwMode="auto">
          <a:xfrm>
            <a:off x="1558926" y="3213100"/>
            <a:ext cx="828675" cy="64770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r="23183" b="25932"/>
          <a:stretch>
            <a:fillRect/>
          </a:stretch>
        </p:blipFill>
        <p:spPr bwMode="auto">
          <a:xfrm>
            <a:off x="4727576" y="3213101"/>
            <a:ext cx="279241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1104" r="23183" b="259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61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9" b="73087"/>
          <a:stretch>
            <a:fillRect/>
          </a:stretch>
        </p:blipFill>
        <p:spPr bwMode="auto">
          <a:xfrm>
            <a:off x="1558926" y="5661026"/>
            <a:ext cx="291306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65359" b="7308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6" name="Rectangle 16"/>
          <p:cNvSpPr>
            <a:spLocks noChangeArrowheads="1"/>
          </p:cNvSpPr>
          <p:nvPr/>
        </p:nvSpPr>
        <p:spPr bwMode="auto">
          <a:xfrm>
            <a:off x="3216275" y="2924175"/>
            <a:ext cx="1474788" cy="649288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7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b="49858"/>
          <a:stretch>
            <a:fillRect/>
          </a:stretch>
        </p:blipFill>
        <p:spPr bwMode="auto">
          <a:xfrm>
            <a:off x="5016501" y="5157789"/>
            <a:ext cx="2447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8531" b="498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8" name="Rectangle 18"/>
          <p:cNvSpPr>
            <a:spLocks noChangeArrowheads="1"/>
          </p:cNvSpPr>
          <p:nvPr/>
        </p:nvSpPr>
        <p:spPr bwMode="auto">
          <a:xfrm>
            <a:off x="6527800" y="3141663"/>
            <a:ext cx="1081088" cy="7921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9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59"/>
          <a:stretch>
            <a:fillRect/>
          </a:stretch>
        </p:blipFill>
        <p:spPr bwMode="auto">
          <a:xfrm>
            <a:off x="5553075" y="4508501"/>
            <a:ext cx="687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94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20" name="Text Box 20"/>
          <p:cNvSpPr txBox="1">
            <a:spLocks noChangeArrowheads="1"/>
          </p:cNvSpPr>
          <p:nvPr/>
        </p:nvSpPr>
        <p:spPr bwMode="auto">
          <a:xfrm>
            <a:off x="6311901" y="4581525"/>
            <a:ext cx="18002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>
                <a:solidFill>
                  <a:srgbClr val="FF0000"/>
                </a:solidFill>
              </a:rPr>
              <a:t>more realistic</a:t>
            </a:r>
          </a:p>
        </p:txBody>
      </p:sp>
      <p:pic>
        <p:nvPicPr>
          <p:cNvPr id="68621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t="1767" r="15645" b="83232"/>
          <a:stretch>
            <a:fillRect/>
          </a:stretch>
        </p:blipFill>
        <p:spPr bwMode="auto">
          <a:xfrm>
            <a:off x="7824788" y="3465513"/>
            <a:ext cx="28432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607" t="1767" r="15645" b="832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455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50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91" y="3082924"/>
            <a:ext cx="2816225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50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18" y="2544272"/>
            <a:ext cx="3856038" cy="37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17577" y="2003801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Hermann </a:t>
            </a:r>
            <a:r>
              <a:rPr lang="de-DE" sz="2400" dirty="0" err="1" smtClean="0"/>
              <a:t>Grid</a:t>
            </a:r>
            <a:r>
              <a:rPr lang="de-DE" sz="2400" dirty="0" smtClean="0"/>
              <a:t> Illusion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4873" y="203308"/>
            <a:ext cx="102477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rgbClr val="FF0000"/>
                </a:solidFill>
              </a:rPr>
              <a:t>Excercise</a:t>
            </a:r>
            <a:r>
              <a:rPr lang="de-DE" sz="2000" b="1" dirty="0" smtClean="0">
                <a:solidFill>
                  <a:srgbClr val="FF0000"/>
                </a:solidFill>
              </a:rPr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illusions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Hermann </a:t>
            </a:r>
            <a:r>
              <a:rPr lang="de-DE" dirty="0" err="1" smtClean="0"/>
              <a:t>Grid</a:t>
            </a:r>
            <a:r>
              <a:rPr lang="de-DE" dirty="0" smtClean="0"/>
              <a:t> Illusion </a:t>
            </a:r>
            <a:r>
              <a:rPr lang="de-DE" dirty="0" err="1" smtClean="0"/>
              <a:t>disappear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vision</a:t>
            </a:r>
            <a:r>
              <a:rPr lang="de-DE" dirty="0" smtClean="0"/>
              <a:t> 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white</a:t>
            </a:r>
            <a:r>
              <a:rPr lang="de-DE" dirty="0" smtClean="0"/>
              <a:t> </a:t>
            </a:r>
            <a:r>
              <a:rPr lang="de-DE" dirty="0" err="1" smtClean="0"/>
              <a:t>crossings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err="1" smtClean="0"/>
              <a:t>the</a:t>
            </a:r>
            <a:r>
              <a:rPr lang="de-DE" smtClean="0"/>
              <a:t> corresponding </a:t>
            </a:r>
            <a:r>
              <a:rPr lang="de-DE" dirty="0" err="1" smtClean="0"/>
              <a:t>Convolutions</a:t>
            </a:r>
            <a:r>
              <a:rPr lang="de-DE" dirty="0" smtClean="0"/>
              <a:t> Kernel </a:t>
            </a:r>
            <a:r>
              <a:rPr lang="de-DE" dirty="0" err="1" smtClean="0"/>
              <a:t>look</a:t>
            </a:r>
            <a:r>
              <a:rPr lang="de-DE" smtClean="0"/>
              <a:t>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Uni Goettingen, Drittes Physikalisches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 Wörgötter</dc:creator>
  <cp:lastModifiedBy>Florentin Wörgötter</cp:lastModifiedBy>
  <cp:revision>5</cp:revision>
  <dcterms:created xsi:type="dcterms:W3CDTF">2017-10-18T06:12:13Z</dcterms:created>
  <dcterms:modified xsi:type="dcterms:W3CDTF">2017-10-23T01:16:53Z</dcterms:modified>
</cp:coreProperties>
</file>