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2"/>
    <p:sldMasterId id="2147483664" r:id="rId3"/>
  </p:sldMasterIdLst>
  <p:notesMasterIdLst>
    <p:notesMasterId r:id="rId19"/>
  </p:notesMasterIdLst>
  <p:handoutMasterIdLst>
    <p:handoutMasterId r:id="rId20"/>
  </p:handoutMasterIdLst>
  <p:sldIdLst>
    <p:sldId id="256" r:id="rId4"/>
    <p:sldId id="260" r:id="rId5"/>
    <p:sldId id="261" r:id="rId6"/>
    <p:sldId id="262" r:id="rId7"/>
    <p:sldId id="268" r:id="rId8"/>
    <p:sldId id="263" r:id="rId9"/>
    <p:sldId id="267" r:id="rId10"/>
    <p:sldId id="265" r:id="rId11"/>
    <p:sldId id="266" r:id="rId12"/>
    <p:sldId id="269" r:id="rId13"/>
    <p:sldId id="271" r:id="rId14"/>
    <p:sldId id="272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FF"/>
    <a:srgbClr val="CCFF99"/>
    <a:srgbClr val="9AEDEA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7" autoAdjust="0"/>
    <p:restoredTop sz="83977" autoAdjust="0"/>
  </p:normalViewPr>
  <p:slideViewPr>
    <p:cSldViewPr>
      <p:cViewPr>
        <p:scale>
          <a:sx n="80" d="100"/>
          <a:sy n="80" d="100"/>
        </p:scale>
        <p:origin x="-234" y="-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351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09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1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6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6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0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8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5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-27384"/>
            <a:ext cx="7842448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07504" y="908720"/>
            <a:ext cx="8064896" cy="5544615"/>
          </a:xfrm>
        </p:spPr>
        <p:txBody>
          <a:bodyPr>
            <a:noAutofit/>
          </a:bodyPr>
          <a:lstStyle>
            <a:lvl1pPr marL="342900" indent="-342900">
              <a:buClr>
                <a:srgbClr val="009ED6"/>
              </a:buClr>
              <a:buFont typeface="Wingdings" panose="05000000000000000000" pitchFamily="2" charset="2"/>
              <a:buChar char="u"/>
              <a:defRPr sz="18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pPr marL="174625" indent="-174625"/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520259"/>
            <a:ext cx="2133600" cy="365125"/>
          </a:xfrm>
        </p:spPr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520259"/>
            <a:ext cx="2895600" cy="365125"/>
          </a:xfrm>
        </p:spPr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520259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7433-B534-8649-9BF6-7C8A0E1EF544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123-F0EA-D84D-A3AE-E580B87A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4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01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39952" y="3048000"/>
            <a:ext cx="4775448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520259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07504" y="980728"/>
            <a:ext cx="8064896" cy="5472607"/>
          </a:xfrm>
        </p:spPr>
        <p:txBody>
          <a:bodyPr>
            <a:noAutofit/>
          </a:bodyPr>
          <a:lstStyle>
            <a:lvl1pPr marL="357188" indent="-357188">
              <a:buClr>
                <a:srgbClr val="00B0F0"/>
              </a:buClr>
              <a:buFont typeface="Wingdings" panose="05000000000000000000" pitchFamily="2" charset="2"/>
              <a:buChar char="u"/>
              <a:defRPr sz="200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defRPr>
            </a:lvl1pPr>
          </a:lstStyle>
          <a:p>
            <a:pPr marL="174625" indent="-174625"/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-27384"/>
            <a:ext cx="7842448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0" y="-27384"/>
            <a:ext cx="7842448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en-US" sz="4000" kern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+mj-cs"/>
              </a:defRPr>
            </a:lvl1pPr>
          </a:lstStyle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 txBox="1">
            <a:spLocks/>
          </p:cNvSpPr>
          <p:nvPr userDrawn="1"/>
        </p:nvSpPr>
        <p:spPr>
          <a:xfrm>
            <a:off x="0" y="-27384"/>
            <a:ext cx="7842448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en-US" sz="4000" kern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-27384"/>
            <a:ext cx="7842448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7384"/>
            <a:ext cx="7842448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856984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49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664" y="6520259"/>
            <a:ext cx="60486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530333" y="-3874150"/>
            <a:ext cx="155340" cy="9433049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530335" y="1803157"/>
            <a:ext cx="155340" cy="94330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8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kumimoji="1" lang="en-US" sz="4000" kern="1200" dirty="0" smtClean="0">
          <a:solidFill>
            <a:schemeClr val="tx1"/>
          </a:solidFill>
          <a:latin typeface="ＭＳ ゴシック" panose="020B0609070205080204" pitchFamily="49" charset="-128"/>
          <a:ea typeface="ＭＳ ゴシック" panose="020B0609070205080204" pitchFamily="49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9ED6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96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kumimoji="1" lang="en-US" sz="4000" kern="1200" dirty="0" smtClean="0">
          <a:solidFill>
            <a:schemeClr val="tx1"/>
          </a:solidFill>
          <a:latin typeface="ＭＳ ゴシック" panose="020B0609070205080204" pitchFamily="49" charset="-128"/>
          <a:ea typeface="ＭＳ ゴシック" panose="020B0609070205080204" pitchFamily="49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9ED6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19672" y="2286000"/>
            <a:ext cx="7151352" cy="128701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ICT</a:t>
            </a:r>
            <a:r>
              <a:rPr kumimoji="1" lang="ja-JP" altLang="en-US" dirty="0"/>
              <a:t>を活用する新しい地域交通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システムのサービスデザイン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1982688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Name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462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/>
              <a:t>　新サービスデザイン</a:t>
            </a:r>
            <a:endParaRPr lang="en-US" sz="4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783F2986-B0F4-4A27-9B16-BF52458218DF}"/>
              </a:ext>
            </a:extLst>
          </p:cNvPr>
          <p:cNvSpPr txBox="1"/>
          <p:nvPr/>
        </p:nvSpPr>
        <p:spPr>
          <a:xfrm>
            <a:off x="251520" y="2010320"/>
            <a:ext cx="90730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9ED6"/>
              </a:buClr>
              <a:buFont typeface="Wingdings" charset="2"/>
              <a:buChar char="u"/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外部リソースを利用したサービス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（</a:t>
            </a:r>
            <a:r>
              <a:rPr lang="ja-JP" altLang="en-US" sz="2400" dirty="0"/>
              <a:t>自動車を利用したボランティア・ツーリズム </a:t>
            </a: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）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charset="2"/>
              <a:buChar char="u"/>
            </a:pP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charset="2"/>
              <a:buChar char="u"/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地域リソースを最適化するサービス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（マイカー及びシェアカーの相乗り）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charset="2"/>
              <a:buChar char="u"/>
            </a:pP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panose="05000000000000000000" pitchFamily="2" charset="2"/>
              <a:buChar char="u"/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地域内の価値交換を通じてコミュニティを構築するサービス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（カーシェアリングを含めた、物やサービスの交換</a:t>
            </a:r>
            <a:r>
              <a:rPr kumimoji="1" lang="ja-JP" altLang="en-US" sz="2400" dirty="0" smtClean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）</a:t>
            </a:r>
            <a:endParaRPr kumimoji="1" lang="en-US" altLang="ja-JP" sz="2400" dirty="0" smtClean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panose="05000000000000000000" pitchFamily="2" charset="2"/>
              <a:buChar char="u"/>
            </a:pPr>
            <a:r>
              <a:rPr kumimoji="1" lang="ja-JP" altLang="en-US" sz="2400" dirty="0" smtClean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その他のサービス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charset="2"/>
              <a:buChar char="u"/>
            </a:pP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charset="2"/>
              <a:buChar char="u"/>
            </a:pP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9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88FEFDA4-7590-4F56-BE9F-9F8E6AA3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0CCF16AD-C62B-41D2-8B97-CF72D507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7664" y="6520259"/>
            <a:ext cx="6048672" cy="365125"/>
          </a:xfrm>
        </p:spPr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53F5B1FF-03E4-467A-812D-0D0E9099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="" xmlns:a16="http://schemas.microsoft.com/office/drawing/2014/main" id="{D6FB9F5F-EE47-43D7-B9E5-C0CF7256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6409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自動車を利用したボランティア・ツーリズム </a:t>
            </a:r>
            <a:r>
              <a:rPr lang="en-US" altLang="ja-JP" sz="3200" dirty="0"/>
              <a:t>(1)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BEE417FF-462A-45E1-9FAA-B9D742BD6B20}"/>
              </a:ext>
            </a:extLst>
          </p:cNvPr>
          <p:cNvSpPr txBox="1"/>
          <p:nvPr/>
        </p:nvSpPr>
        <p:spPr>
          <a:xfrm>
            <a:off x="107504" y="980728"/>
            <a:ext cx="88569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buClr>
                <a:srgbClr val="009ED6"/>
              </a:buClr>
              <a:buFont typeface="Wingdings" panose="05000000000000000000" pitchFamily="2" charset="2"/>
              <a:buChar char="u"/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概要：全国からドライバーのボランティアを募る。地元の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移動困難者のために運転手として貢献するとともに、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地元の観光を楽しむ。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charset="2"/>
              <a:buChar char="u"/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現況：地方では公共交通機関が少なく、高齢者や車を持たな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い人は移動に困っており、一部ではカーシェアリング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や乗り合い等を行なっているが、ドライバー数自体が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少ない。一方、全国ではボランティアを通して地方に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貢献するとともに、地方を深く理解したい人は多い。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panose="05000000000000000000" pitchFamily="2" charset="2"/>
              <a:buChar char="u"/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メリット：交通の利便性向上とともに、地元と全国の人々の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　　交流・コミュニケーションを図れる。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charset="2"/>
              <a:buChar char="u"/>
            </a:pP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charset="2"/>
              <a:buChar char="u"/>
            </a:pP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grpSp>
        <p:nvGrpSpPr>
          <p:cNvPr id="17" name="図形グループ 16"/>
          <p:cNvGrpSpPr/>
          <p:nvPr/>
        </p:nvGrpSpPr>
        <p:grpSpPr>
          <a:xfrm>
            <a:off x="755576" y="4680257"/>
            <a:ext cx="6264696" cy="1773079"/>
            <a:chOff x="1691680" y="4293096"/>
            <a:chExt cx="6199336" cy="2097614"/>
          </a:xfrm>
        </p:grpSpPr>
        <p:pic>
          <p:nvPicPr>
            <p:cNvPr id="5" name="図 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1680" y="4293096"/>
              <a:ext cx="6199336" cy="2097614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8" name="円/楕円 7"/>
            <p:cNvSpPr>
              <a:spLocks noChangeAspect="1"/>
            </p:cNvSpPr>
            <p:nvPr/>
          </p:nvSpPr>
          <p:spPr>
            <a:xfrm>
              <a:off x="5940152" y="519321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図形グループ 14"/>
            <p:cNvGrpSpPr/>
            <p:nvPr/>
          </p:nvGrpSpPr>
          <p:grpSpPr>
            <a:xfrm>
              <a:off x="2639086" y="4674718"/>
              <a:ext cx="3790497" cy="1433443"/>
              <a:chOff x="2639086" y="4674718"/>
              <a:chExt cx="3790497" cy="1433443"/>
            </a:xfrm>
          </p:grpSpPr>
          <p:sp>
            <p:nvSpPr>
              <p:cNvPr id="11" name="右カーブ矢印 10"/>
              <p:cNvSpPr/>
              <p:nvPr/>
            </p:nvSpPr>
            <p:spPr>
              <a:xfrm rot="-8100000">
                <a:off x="5847612" y="5346777"/>
                <a:ext cx="432048" cy="731894"/>
              </a:xfrm>
              <a:prstGeom prst="curvedRightArrow">
                <a:avLst/>
              </a:prstGeom>
              <a:solidFill>
                <a:srgbClr val="9AED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右カーブ矢印 11"/>
              <p:cNvSpPr/>
              <p:nvPr/>
            </p:nvSpPr>
            <p:spPr>
              <a:xfrm rot="2700000">
                <a:off x="5889727" y="4542401"/>
                <a:ext cx="347819" cy="612454"/>
              </a:xfrm>
              <a:prstGeom prst="curvedRightArrow">
                <a:avLst/>
              </a:prstGeom>
              <a:solidFill>
                <a:srgbClr val="9AED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左カーブ矢印 12"/>
              <p:cNvSpPr/>
              <p:nvPr/>
            </p:nvSpPr>
            <p:spPr>
              <a:xfrm rot="15000000">
                <a:off x="4738320" y="4284936"/>
                <a:ext cx="468065" cy="1907799"/>
              </a:xfrm>
              <a:prstGeom prst="curvedLeftArrow">
                <a:avLst>
                  <a:gd name="adj1" fmla="val 26410"/>
                  <a:gd name="adj2" fmla="val 50000"/>
                  <a:gd name="adj3" fmla="val 21982"/>
                </a:avLst>
              </a:prstGeom>
              <a:solidFill>
                <a:srgbClr val="9AED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右カーブ矢印 13"/>
              <p:cNvSpPr/>
              <p:nvPr/>
            </p:nvSpPr>
            <p:spPr>
              <a:xfrm rot="-6000000">
                <a:off x="4078048" y="4168282"/>
                <a:ext cx="500917" cy="3378841"/>
              </a:xfrm>
              <a:prstGeom prst="curvedRightArrow">
                <a:avLst>
                  <a:gd name="adj1" fmla="val 41977"/>
                  <a:gd name="adj2" fmla="val 90152"/>
                  <a:gd name="adj3" fmla="val 25000"/>
                </a:avLst>
              </a:prstGeom>
              <a:solidFill>
                <a:srgbClr val="9AED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013176"/>
            <a:ext cx="160333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0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88FEFDA4-7590-4F56-BE9F-9F8E6AA3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0CCF16AD-C62B-41D2-8B97-CF72D507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7664" y="6520259"/>
            <a:ext cx="6048672" cy="365125"/>
          </a:xfrm>
        </p:spPr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53F5B1FF-03E4-467A-812D-0D0E9099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="" xmlns:a16="http://schemas.microsoft.com/office/drawing/2014/main" id="{D6FB9F5F-EE47-43D7-B9E5-C0CF7256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6409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自動車を利用したボランティア・ツーリズム </a:t>
            </a:r>
            <a:r>
              <a:rPr lang="en-US" altLang="ja-JP" sz="3200" dirty="0"/>
              <a:t>(2)</a:t>
            </a:r>
            <a:endParaRPr kumimoji="1" lang="ja-JP" altLang="en-US" sz="3200" dirty="0"/>
          </a:p>
        </p:txBody>
      </p:sp>
      <p:pic>
        <p:nvPicPr>
          <p:cNvPr id="2051" name="Picture 3" descr="C:\Users\yoshihisatanimura\AppData\Local\Microsoft\Windows\INetCache\IE\HJTWNZZE\car-cartoon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908720"/>
            <a:ext cx="1347103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yoshihisatanimura\AppData\Local\Microsoft\Windows\INetCache\IE\DQ3YKAMO\Car_pictogram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616" y="3068960"/>
            <a:ext cx="1103784" cy="5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yoshihisatanimura\AppData\Local\Microsoft\Windows\INetCache\IE\HJTWNZZE\lgi01d201403220200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92088" cy="94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"/>
          <p:cNvSpPr>
            <a:spLocks noChangeAspect="1" noEditPoints="1" noChangeArrowheads="1"/>
          </p:cNvSpPr>
          <p:nvPr/>
        </p:nvSpPr>
        <p:spPr bwMode="auto">
          <a:xfrm>
            <a:off x="3563888" y="2390324"/>
            <a:ext cx="1227584" cy="82265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055" name="Picture 7" descr="C:\Users\yoshihisatanimura\AppData\Local\Microsoft\Windows\INetCache\IE\DQ3YKAMO\Group_people_icon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37349"/>
            <a:ext cx="1041545" cy="69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995934" y="1988840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u="sng" dirty="0">
                <a:solidFill>
                  <a:srgbClr val="0070C0"/>
                </a:solidFill>
              </a:rPr>
              <a:t>旅行ボランティア</a:t>
            </a:r>
            <a:endParaRPr lang="en-US" altLang="ja-JP" b="1" u="sng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21201" y="3473250"/>
            <a:ext cx="201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u="sng" dirty="0">
                <a:solidFill>
                  <a:srgbClr val="0070C0"/>
                </a:solidFill>
              </a:rPr>
              <a:t>レンタカー会社</a:t>
            </a:r>
            <a:r>
              <a:rPr lang="en-US" altLang="ja-JP" b="1" u="sng" dirty="0">
                <a:solidFill>
                  <a:srgbClr val="0070C0"/>
                </a:solidFill>
              </a:rPr>
              <a:t>(※)</a:t>
            </a:r>
            <a:endParaRPr lang="ja-JP" altLang="en-US" b="1" u="sng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544" y="1844824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u="sng" dirty="0">
                <a:solidFill>
                  <a:srgbClr val="0070C0"/>
                </a:solidFill>
              </a:rPr>
              <a:t>移動困難者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52613" y="3356992"/>
            <a:ext cx="2111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u="sng" dirty="0">
                <a:solidFill>
                  <a:srgbClr val="0070C0"/>
                </a:solidFill>
              </a:rPr>
              <a:t>事務局・運営チーム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1979712" y="1412775"/>
            <a:ext cx="4860000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016256" y="1565026"/>
            <a:ext cx="486000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452320" y="2420888"/>
            <a:ext cx="0" cy="720080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452320" y="2484185"/>
            <a:ext cx="1795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割安なレンタカー</a:t>
            </a:r>
            <a:endParaRPr lang="en-US" altLang="ja-JP" sz="1600" dirty="0"/>
          </a:p>
          <a:p>
            <a:r>
              <a:rPr lang="ja-JP" altLang="en-US" sz="1600" dirty="0"/>
              <a:t>（車持込ない場合）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241048" y="107422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送迎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644008" y="2010326"/>
            <a:ext cx="159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希望・マッチング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275856" y="1565026"/>
            <a:ext cx="2497800" cy="279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ガイド・語り部（希望により）</a:t>
            </a:r>
            <a:endParaRPr lang="en-US" altLang="ja-JP" sz="1600" dirty="0"/>
          </a:p>
        </p:txBody>
      </p:sp>
      <p:sp>
        <p:nvSpPr>
          <p:cNvPr id="48" name="Rectangle 47"/>
          <p:cNvSpPr/>
          <p:nvPr/>
        </p:nvSpPr>
        <p:spPr>
          <a:xfrm>
            <a:off x="2195736" y="2564904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手数料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582821" y="330647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顧客紹介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16200000">
            <a:off x="5760232" y="1628841"/>
            <a:ext cx="540000" cy="1260000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7800000">
            <a:off x="2509889" y="1755163"/>
            <a:ext cx="540000" cy="1260000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436096" y="3140968"/>
            <a:ext cx="1296144" cy="36277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339752" y="2018148"/>
            <a:ext cx="159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希望・マッチング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7800000">
            <a:off x="2493711" y="1898621"/>
            <a:ext cx="540000" cy="12600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523049" y="2132856"/>
            <a:ext cx="1137183" cy="49818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580112" y="2533546"/>
            <a:ext cx="1313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情報・燃料代</a:t>
            </a:r>
            <a:endParaRPr lang="en-US" altLang="ja-JP" sz="1600" dirty="0"/>
          </a:p>
          <a:p>
            <a:r>
              <a:rPr lang="ja-JP" altLang="en-US" sz="1600" dirty="0"/>
              <a:t>（車持込時）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9552" y="3337828"/>
            <a:ext cx="2363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(※</a:t>
            </a:r>
            <a:r>
              <a:rPr lang="ja-JP" altLang="en-US" sz="1400" dirty="0"/>
              <a:t>カーシェアリングの場合、</a:t>
            </a:r>
            <a:endParaRPr lang="en-US" altLang="ja-JP" sz="1400" dirty="0"/>
          </a:p>
          <a:p>
            <a:r>
              <a:rPr lang="ja-JP" altLang="en-US" sz="1400" dirty="0"/>
              <a:t>事務局自体が車貸出可能）</a:t>
            </a: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09" y="3933056"/>
            <a:ext cx="719179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4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BEE417FF-462A-45E1-9FAA-B9D742BD6B20}"/>
              </a:ext>
            </a:extLst>
          </p:cNvPr>
          <p:cNvSpPr txBox="1"/>
          <p:nvPr/>
        </p:nvSpPr>
        <p:spPr>
          <a:xfrm>
            <a:off x="107504" y="908720"/>
            <a:ext cx="8856984" cy="451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ts val="2300"/>
              </a:lnSpc>
              <a:buClr>
                <a:srgbClr val="009ED6"/>
              </a:buClr>
              <a:buFont typeface="Wingdings" panose="05000000000000000000" pitchFamily="2" charset="2"/>
              <a:buChar char="u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概要：マイカー及びシェアカーの相乗り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lnSpc>
                <a:spcPts val="2300"/>
              </a:lnSpc>
              <a:buClr>
                <a:srgbClr val="009ED6"/>
              </a:buClr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　→お年寄りが使える方法を検討中</a:t>
            </a:r>
            <a:r>
              <a:rPr kumimoji="1" lang="ja-JP" altLang="en-US" sz="16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（電子掲示板等）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lnSpc>
                <a:spcPts val="2300"/>
              </a:lnSpc>
              <a:buClr>
                <a:srgbClr val="009ED6"/>
              </a:buClr>
              <a:buFont typeface="Wingdings" charset="2"/>
              <a:buChar char="u"/>
            </a:pP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lnSpc>
                <a:spcPts val="2300"/>
              </a:lnSpc>
              <a:buClr>
                <a:srgbClr val="009ED6"/>
              </a:buClr>
              <a:buFont typeface="Wingdings" charset="2"/>
              <a:buChar char="u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現況：公共バス及びミニバスは、利用率低かつ利便性悪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lnSpc>
                <a:spcPts val="2300"/>
              </a:lnSpc>
              <a:buClr>
                <a:srgbClr val="009ED6"/>
              </a:buClr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 タクシーは、料金が高い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lnSpc>
                <a:spcPts val="2300"/>
              </a:lnSpc>
              <a:buClr>
                <a:srgbClr val="009ED6"/>
              </a:buClr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 シェアカーは、台数が少ない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lnSpc>
                <a:spcPts val="2300"/>
              </a:lnSpc>
              <a:buClr>
                <a:srgbClr val="009ED6"/>
              </a:buClr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 　マイカーは、個人利用のみで、移動効率低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lnSpc>
                <a:spcPts val="2300"/>
              </a:lnSpc>
              <a:buClr>
                <a:srgbClr val="009ED6"/>
              </a:buClr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　→安価かつ維持可能な移動手段が必要！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lnSpc>
                <a:spcPts val="2300"/>
              </a:lnSpc>
              <a:buClr>
                <a:srgbClr val="009ED6"/>
              </a:buClr>
              <a:buFont typeface="Wingdings" panose="05000000000000000000" pitchFamily="2" charset="2"/>
              <a:buChar char="u"/>
            </a:pP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lnSpc>
                <a:spcPts val="2300"/>
              </a:lnSpc>
              <a:buClr>
                <a:srgbClr val="009ED6"/>
              </a:buClr>
              <a:buFont typeface="Wingdings" panose="05000000000000000000" pitchFamily="2" charset="2"/>
              <a:buChar char="u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メリット：移動効率が高いため、安価に移動手段を利用可能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lnSpc>
                <a:spcPts val="2300"/>
              </a:lnSpc>
              <a:buClr>
                <a:srgbClr val="009ED6"/>
              </a:buClr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　　地域内の自助努力で維持可能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lnSpc>
                <a:spcPts val="2300"/>
              </a:lnSpc>
              <a:buClr>
                <a:srgbClr val="009ED6"/>
              </a:buClr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　　住民同士のコミュニケーション増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lnSpc>
                <a:spcPts val="2300"/>
              </a:lnSpc>
              <a:buClr>
                <a:srgbClr val="009ED6"/>
              </a:buClr>
              <a:buFont typeface="Wingdings" charset="2"/>
              <a:buChar char="u"/>
            </a:pP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lnSpc>
                <a:spcPts val="2300"/>
              </a:lnSpc>
              <a:buClr>
                <a:srgbClr val="009ED6"/>
              </a:buClr>
              <a:buFont typeface="Wingdings" charset="2"/>
              <a:buChar char="u"/>
            </a:pP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lnSpc>
                <a:spcPts val="2300"/>
              </a:lnSpc>
              <a:buClr>
                <a:srgbClr val="009ED6"/>
              </a:buClr>
            </a:pP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="" xmlns:a16="http://schemas.microsoft.com/office/drawing/2014/main" id="{D0C07B1B-A245-4C3A-8CD8-3876B5686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918" y="978555"/>
            <a:ext cx="1287780" cy="982980"/>
          </a:xfrm>
          <a:prstGeom prst="rect">
            <a:avLst/>
          </a:prstGeom>
        </p:spPr>
      </p:pic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88FEFDA4-7590-4F56-BE9F-9F8E6AA3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0CCF16AD-C62B-41D2-8B97-CF72D507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7664" y="6520259"/>
            <a:ext cx="6048672" cy="365125"/>
          </a:xfrm>
        </p:spPr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53F5B1FF-03E4-467A-812D-0D0E9099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="" xmlns:a16="http://schemas.microsoft.com/office/drawing/2014/main" id="{D6FB9F5F-EE47-43D7-B9E5-C0CF7256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6409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マイカー及びシェアカーの相乗り</a:t>
            </a:r>
          </a:p>
        </p:txBody>
      </p:sp>
      <p:graphicFrame>
        <p:nvGraphicFramePr>
          <p:cNvPr id="16" name="オブジェクト 15">
            <a:extLst>
              <a:ext uri="{FF2B5EF4-FFF2-40B4-BE49-F238E27FC236}">
                <a16:creationId xmlns="" xmlns:a16="http://schemas.microsoft.com/office/drawing/2014/main" id="{0930A4BE-A050-4827-8B0A-467DE3664D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081328"/>
              </p:ext>
            </p:extLst>
          </p:nvPr>
        </p:nvGraphicFramePr>
        <p:xfrm>
          <a:off x="873944" y="4775795"/>
          <a:ext cx="783907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5" imgW="7839174" imgH="1533525" progId="Excel.Sheet.12">
                  <p:embed/>
                </p:oleObj>
              </mc:Choice>
              <mc:Fallback>
                <p:oleObj name="Worksheet" r:id="rId5" imgW="7839174" imgH="1533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3944" y="4775795"/>
                        <a:ext cx="7839075" cy="15335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5DB8335E-7478-4590-970B-790A957CFEF1}"/>
              </a:ext>
            </a:extLst>
          </p:cNvPr>
          <p:cNvSpPr txBox="1"/>
          <p:nvPr/>
        </p:nvSpPr>
        <p:spPr>
          <a:xfrm>
            <a:off x="277168" y="5373216"/>
            <a:ext cx="5437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「人」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の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軸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="" xmlns:a16="http://schemas.microsoft.com/office/drawing/2014/main" id="{67CF7286-27F8-48BA-B9BF-1A468395523F}"/>
              </a:ext>
            </a:extLst>
          </p:cNvPr>
          <p:cNvSpPr txBox="1"/>
          <p:nvPr/>
        </p:nvSpPr>
        <p:spPr>
          <a:xfrm>
            <a:off x="5013626" y="448937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「移動手段」の軸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BA48593A-BE24-4DB9-9012-17C8D0097ABB}"/>
              </a:ext>
            </a:extLst>
          </p:cNvPr>
          <p:cNvSpPr/>
          <p:nvPr/>
        </p:nvSpPr>
        <p:spPr>
          <a:xfrm>
            <a:off x="2771800" y="5373216"/>
            <a:ext cx="2376264" cy="648072"/>
          </a:xfrm>
          <a:prstGeom prst="rect">
            <a:avLst/>
          </a:prstGeom>
          <a:noFill/>
          <a:ln w="38100">
            <a:solidFill>
              <a:srgbClr val="33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="" xmlns:a16="http://schemas.microsoft.com/office/drawing/2014/main" id="{1CB84B99-5945-4D8B-AD8D-7F94415C573C}"/>
              </a:ext>
            </a:extLst>
          </p:cNvPr>
          <p:cNvCxnSpPr>
            <a:cxnSpLocks/>
          </p:cNvCxnSpPr>
          <p:nvPr/>
        </p:nvCxnSpPr>
        <p:spPr>
          <a:xfrm>
            <a:off x="2843808" y="4653136"/>
            <a:ext cx="0" cy="720080"/>
          </a:xfrm>
          <a:prstGeom prst="straightConnector1">
            <a:avLst/>
          </a:prstGeom>
          <a:ln w="31750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DFDF68D8-D12F-45CD-BA6F-B4D564DAC865}"/>
              </a:ext>
            </a:extLst>
          </p:cNvPr>
          <p:cNvSpPr txBox="1"/>
          <p:nvPr/>
        </p:nvSpPr>
        <p:spPr>
          <a:xfrm>
            <a:off x="2079015" y="4427238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3366FF"/>
                </a:solidFill>
              </a:rPr>
              <a:t>提供するサービス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7FC7E570-4499-4F20-9147-5127E2045A3E}"/>
              </a:ext>
            </a:extLst>
          </p:cNvPr>
          <p:cNvSpPr txBox="1"/>
          <p:nvPr/>
        </p:nvSpPr>
        <p:spPr>
          <a:xfrm>
            <a:off x="7740352" y="1969095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相乗り</a:t>
            </a:r>
          </a:p>
        </p:txBody>
      </p:sp>
    </p:spTree>
    <p:extLst>
      <p:ext uri="{BB962C8B-B14F-4D97-AF65-F5344CB8AC3E}">
        <p14:creationId xmlns:p14="http://schemas.microsoft.com/office/powerpoint/2010/main" val="25089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88FEFDA4-7590-4F56-BE9F-9F8E6AA3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0CCF16AD-C62B-41D2-8B97-CF72D507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7664" y="6520259"/>
            <a:ext cx="6048672" cy="365125"/>
          </a:xfrm>
        </p:spPr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53F5B1FF-03E4-467A-812D-0D0E9099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="" xmlns:a16="http://schemas.microsoft.com/office/drawing/2014/main" id="{D6FB9F5F-EE47-43D7-B9E5-C0CF7256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64095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カーシェアリングを含めた、物やサービスの交換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BEE417FF-462A-45E1-9FAA-B9D742BD6B20}"/>
              </a:ext>
            </a:extLst>
          </p:cNvPr>
          <p:cNvSpPr txBox="1"/>
          <p:nvPr/>
        </p:nvSpPr>
        <p:spPr>
          <a:xfrm>
            <a:off x="107504" y="980728"/>
            <a:ext cx="90364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buClr>
                <a:srgbClr val="009ED6"/>
              </a:buClr>
              <a:buFont typeface="Wingdings" panose="05000000000000000000" pitchFamily="2" charset="2"/>
              <a:buChar char="u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概要：カーシェアリングを含めた価値交換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→コミュニティ内で、物やサービスを交換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→お年寄りが使える価値交換方法を検討中</a:t>
            </a:r>
            <a:r>
              <a:rPr kumimoji="1"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cf. </a:t>
            </a:r>
            <a:r>
              <a:rPr kumimoji="1"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ポイント制など）</a:t>
            </a:r>
            <a:endParaRPr kumimoji="1"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charset="2"/>
              <a:buChar char="u"/>
            </a:pP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charset="2"/>
              <a:buChar char="u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現況：カーシェアリングは強いコミュニティで成功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震災後、多くの地縁、血縁、社縁が分断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コミュニティの結びつきが弱体化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三陸沿岸には、物々交換して助け合う文化あり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　→支え合いが、信頼、善意、感謝を生む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charset="2"/>
              <a:buChar char="u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メリット：住民同士のコミュニケーション増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　　 強いコミュニティの構築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　　 カーシェアリングを維持可能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　　　　　 　移動手段の維持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charset="2"/>
              <a:buChar char="u"/>
            </a:pP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charset="2"/>
              <a:buChar char="u"/>
            </a:pP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="" xmlns:a16="http://schemas.microsoft.com/office/drawing/2014/main" id="{52340A84-11BD-4098-A4A0-B9B0FF92A6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17" t="10225" r="13183" b="29920"/>
          <a:stretch/>
        </p:blipFill>
        <p:spPr>
          <a:xfrm>
            <a:off x="6656276" y="2276872"/>
            <a:ext cx="2232248" cy="15841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="" xmlns:a16="http://schemas.microsoft.com/office/drawing/2014/main" id="{83695EFE-B59B-44B3-A7C0-262CA06C3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985" y="5146819"/>
            <a:ext cx="1287780" cy="98298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="" xmlns:a16="http://schemas.microsoft.com/office/drawing/2014/main" id="{196FC5F3-5D2B-4602-8222-F3EEA8BE1124}"/>
              </a:ext>
            </a:extLst>
          </p:cNvPr>
          <p:cNvSpPr txBox="1"/>
          <p:nvPr/>
        </p:nvSpPr>
        <p:spPr>
          <a:xfrm rot="20106926">
            <a:off x="5583959" y="493634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価値交換</a:t>
            </a:r>
          </a:p>
        </p:txBody>
      </p:sp>
      <p:sp>
        <p:nvSpPr>
          <p:cNvPr id="14" name="矢印: 上下 13">
            <a:extLst>
              <a:ext uri="{FF2B5EF4-FFF2-40B4-BE49-F238E27FC236}">
                <a16:creationId xmlns="" xmlns:a16="http://schemas.microsoft.com/office/drawing/2014/main" id="{2C442B59-AAF1-4253-BE06-1D73DBE46F8D}"/>
              </a:ext>
            </a:extLst>
          </p:cNvPr>
          <p:cNvSpPr/>
          <p:nvPr/>
        </p:nvSpPr>
        <p:spPr>
          <a:xfrm rot="3743538">
            <a:off x="6072535" y="4944534"/>
            <a:ext cx="288032" cy="89940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="" xmlns:a16="http://schemas.microsoft.com/office/drawing/2014/main" id="{1E592ABC-2108-43D7-B4A7-934BD9767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874" y="4149080"/>
            <a:ext cx="2152650" cy="18954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2BDB36D1-C540-4ABA-B4EE-0C095B332A80}"/>
              </a:ext>
            </a:extLst>
          </p:cNvPr>
          <p:cNvSpPr txBox="1"/>
          <p:nvPr/>
        </p:nvSpPr>
        <p:spPr>
          <a:xfrm>
            <a:off x="4174035" y="6145559"/>
            <a:ext cx="2270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サービス（カーシェアリング）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9E7A5937-DA57-499A-B422-78DA830C562E}"/>
              </a:ext>
            </a:extLst>
          </p:cNvPr>
          <p:cNvSpPr txBox="1"/>
          <p:nvPr/>
        </p:nvSpPr>
        <p:spPr>
          <a:xfrm>
            <a:off x="7380312" y="607355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海産物（牡蠣）</a:t>
            </a:r>
          </a:p>
        </p:txBody>
      </p:sp>
    </p:spTree>
    <p:extLst>
      <p:ext uri="{BB962C8B-B14F-4D97-AF65-F5344CB8AC3E}">
        <p14:creationId xmlns:p14="http://schemas.microsoft.com/office/powerpoint/2010/main" val="41562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88FEFDA4-7590-4F56-BE9F-9F8E6AA3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0CCF16AD-C62B-41D2-8B97-CF72D507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7664" y="6520259"/>
            <a:ext cx="6048672" cy="365125"/>
          </a:xfrm>
        </p:spPr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53F5B1FF-03E4-467A-812D-0D0E9099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="" xmlns:a16="http://schemas.microsoft.com/office/drawing/2014/main" id="{D6FB9F5F-EE47-43D7-B9E5-C0CF7256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6409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その他のアイデア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BEE417FF-462A-45E1-9FAA-B9D742BD6B20}"/>
              </a:ext>
            </a:extLst>
          </p:cNvPr>
          <p:cNvSpPr txBox="1"/>
          <p:nvPr/>
        </p:nvSpPr>
        <p:spPr>
          <a:xfrm>
            <a:off x="179512" y="2132856"/>
            <a:ext cx="42484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9ED6"/>
              </a:buClr>
              <a:buFont typeface="Wingdings" charset="2"/>
              <a:buChar char="u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シャトルバス</a:t>
            </a:r>
            <a:r>
              <a:rPr kumimoji="1" lang="en-US" altLang="ja-JP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/</a:t>
            </a: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オンデマンドバス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16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定時に病院やスーパーなどの施設を巡回するシャトルバスや、利用者に応じて経路を変えるオンデマンドバスの</a:t>
            </a:r>
            <a:r>
              <a:rPr kumimoji="1" lang="ja-JP" altLang="en-US" sz="1600" dirty="0" smtClean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導入</a:t>
            </a:r>
            <a:endParaRPr kumimoji="1" lang="en-US" altLang="ja-JP" sz="16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endParaRPr kumimoji="1" lang="en-US" altLang="ja-JP" sz="2000" dirty="0" smtClean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charset="2"/>
              <a:buChar char="u"/>
            </a:pPr>
            <a:r>
              <a:rPr kumimoji="1" lang="ja-JP" altLang="en-US" sz="2000" dirty="0" smtClean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観光</a:t>
            </a: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バス</a:t>
            </a:r>
            <a:r>
              <a:rPr kumimoji="1" lang="en-US" altLang="ja-JP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×</a:t>
            </a: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公共交通バス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16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中長距離の移動手段として観光バスと公共交通バスを統合。インバウンドによる地域活性化と移動問題の解消。</a:t>
            </a:r>
            <a:endParaRPr kumimoji="1" lang="en-US" altLang="ja-JP" sz="16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23528" y="1111024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dirty="0"/>
              <a:t>安価な移動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5076056" y="1106261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dirty="0"/>
              <a:t>コミュニティ構築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BEE417FF-462A-45E1-9FAA-B9D742BD6B20}"/>
              </a:ext>
            </a:extLst>
          </p:cNvPr>
          <p:cNvSpPr txBox="1"/>
          <p:nvPr/>
        </p:nvSpPr>
        <p:spPr>
          <a:xfrm>
            <a:off x="4895528" y="2127389"/>
            <a:ext cx="424847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buClr>
                <a:srgbClr val="009ED6"/>
              </a:buClr>
              <a:buFont typeface="Wingdings" panose="05000000000000000000" pitchFamily="2" charset="2"/>
              <a:buChar char="u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集会所に電子黒板の設置</a:t>
            </a:r>
            <a:endParaRPr kumimoji="1" lang="en-US" altLang="ja-JP" sz="28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16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集会所に電子掲示板を置き、カーシェアなどの情報を配信する。電話やビラなどではなく情報を得るために集会所に来てもらう</a:t>
            </a:r>
            <a:r>
              <a:rPr kumimoji="1" lang="ja-JP" altLang="en-US" sz="1600" dirty="0" smtClean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。</a:t>
            </a:r>
            <a:endParaRPr kumimoji="1" lang="en-US" altLang="ja-JP" sz="1600" dirty="0" smtClean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endParaRPr kumimoji="1" lang="en-US" altLang="ja-JP" sz="16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endParaRPr kumimoji="1" lang="en-US" altLang="ja-JP" sz="1600" dirty="0" smtClean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endParaRPr kumimoji="1" lang="en-US" altLang="ja-JP" sz="16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endParaRPr kumimoji="1" lang="en-US" altLang="ja-JP" sz="1600" dirty="0" smtClean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endParaRPr kumimoji="1" lang="en-US" altLang="ja-JP" sz="16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endParaRPr kumimoji="1" lang="en-US" altLang="ja-JP" sz="16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charset="2"/>
              <a:buChar char="u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買い物のシェア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16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車で買い物に行ける人が、買い物を困難とする人の分も購入し、集会所で分配する。買い物をお願いした人は何らかの価値を提供。</a:t>
            </a:r>
            <a:endParaRPr kumimoji="1" lang="en-US" altLang="ja-JP" sz="16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endParaRPr kumimoji="1" lang="en-US" altLang="ja-JP" sz="16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endParaRPr kumimoji="1" lang="en-US" altLang="ja-JP" sz="16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739507" y="3354300"/>
            <a:ext cx="2273498" cy="1350027"/>
            <a:chOff x="4473145" y="3037155"/>
            <a:chExt cx="4258963" cy="2529016"/>
          </a:xfrm>
        </p:grpSpPr>
        <p:sp>
          <p:nvSpPr>
            <p:cNvPr id="20" name="角丸四角形 19"/>
            <p:cNvSpPr/>
            <p:nvPr/>
          </p:nvSpPr>
          <p:spPr>
            <a:xfrm rot="16200000">
              <a:off x="5338119" y="2172181"/>
              <a:ext cx="2529016" cy="42589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535827" y="2603160"/>
              <a:ext cx="2133599" cy="3397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59" y="4704327"/>
            <a:ext cx="2243137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7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88FEFDA4-7590-4F56-BE9F-9F8E6AA3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0CCF16AD-C62B-41D2-8B97-CF72D507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7664" y="6520259"/>
            <a:ext cx="6048672" cy="365125"/>
          </a:xfrm>
        </p:spPr>
        <p:txBody>
          <a:bodyPr/>
          <a:lstStyle/>
          <a:p>
            <a:r>
              <a:rPr lang="en-US" altLang="ja-JP" dirty="0"/>
              <a:t>FBL/PBL </a:t>
            </a:r>
            <a:r>
              <a:rPr lang="ja-JP" altLang="en-US" dirty="0"/>
              <a:t>地域交通システム</a:t>
            </a:r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53F5B1FF-03E4-467A-812D-0D0E9099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="" xmlns:a16="http://schemas.microsoft.com/office/drawing/2014/main" id="{D6FB9F5F-EE47-43D7-B9E5-C0CF7256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64095"/>
          </a:xfrm>
        </p:spPr>
        <p:txBody>
          <a:bodyPr>
            <a:normAutofit/>
          </a:bodyPr>
          <a:lstStyle/>
          <a:p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BEE417FF-462A-45E1-9FAA-B9D742BD6B20}"/>
              </a:ext>
            </a:extLst>
          </p:cNvPr>
          <p:cNvSpPr txBox="1"/>
          <p:nvPr/>
        </p:nvSpPr>
        <p:spPr>
          <a:xfrm>
            <a:off x="107504" y="980728"/>
            <a:ext cx="914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目的</a:t>
            </a: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：交通システムの有効活用による地方コミュニティの活性化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2955B02A-1751-4FF0-8DE4-E0F227134466}"/>
              </a:ext>
            </a:extLst>
          </p:cNvPr>
          <p:cNvSpPr txBox="1"/>
          <p:nvPr/>
        </p:nvSpPr>
        <p:spPr>
          <a:xfrm>
            <a:off x="107504" y="1662565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地方では過疎化や高齢化が特に深刻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しかしその解決に向けたリソースは限られている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1257300" lvl="2" indent="-3429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コミュニティ同士の連携が不可欠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1714500" lvl="3" indent="-3429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人や物の流れ：交通の観点からアプローチ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="" xmlns:a16="http://schemas.microsoft.com/office/drawing/2014/main" id="{667C4A5F-5522-4D6A-BB99-C466251D0732}"/>
              </a:ext>
            </a:extLst>
          </p:cNvPr>
          <p:cNvGrpSpPr/>
          <p:nvPr/>
        </p:nvGrpSpPr>
        <p:grpSpPr>
          <a:xfrm>
            <a:off x="278160" y="3452397"/>
            <a:ext cx="8587680" cy="2847690"/>
            <a:chOff x="251520" y="3625824"/>
            <a:chExt cx="8587680" cy="2847690"/>
          </a:xfrm>
        </p:grpSpPr>
        <p:grpSp>
          <p:nvGrpSpPr>
            <p:cNvPr id="21" name="グループ化 20">
              <a:extLst>
                <a:ext uri="{FF2B5EF4-FFF2-40B4-BE49-F238E27FC236}">
                  <a16:creationId xmlns="" xmlns:a16="http://schemas.microsoft.com/office/drawing/2014/main" id="{9C908313-8123-4D47-9861-C942143D52CB}"/>
                </a:ext>
              </a:extLst>
            </p:cNvPr>
            <p:cNvGrpSpPr/>
            <p:nvPr/>
          </p:nvGrpSpPr>
          <p:grpSpPr>
            <a:xfrm>
              <a:off x="251520" y="3683540"/>
              <a:ext cx="4162425" cy="2789974"/>
              <a:chOff x="251520" y="3650001"/>
              <a:chExt cx="4162425" cy="2789974"/>
            </a:xfrm>
          </p:grpSpPr>
          <p:pic>
            <p:nvPicPr>
              <p:cNvPr id="1026" name="Picture 2" descr="http://creva.biz/biz/wp-content/uploads/2014/04/getstarted_sns.jpg">
                <a:extLst>
                  <a:ext uri="{FF2B5EF4-FFF2-40B4-BE49-F238E27FC236}">
                    <a16:creationId xmlns="" xmlns:a16="http://schemas.microsoft.com/office/drawing/2014/main" id="{BBDF2FD0-FEFA-4EE5-9850-9A6EAC56C8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3650001"/>
                <a:ext cx="4162425" cy="2562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正方形/長方形 19">
                <a:extLst>
                  <a:ext uri="{FF2B5EF4-FFF2-40B4-BE49-F238E27FC236}">
                    <a16:creationId xmlns="" xmlns:a16="http://schemas.microsoft.com/office/drawing/2014/main" id="{46285DA3-8F15-45EA-B5AE-339FF2965BE9}"/>
                  </a:ext>
                </a:extLst>
              </p:cNvPr>
              <p:cNvSpPr/>
              <p:nvPr/>
            </p:nvSpPr>
            <p:spPr>
              <a:xfrm>
                <a:off x="3045793" y="6132198"/>
                <a:ext cx="136815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ja-JP" altLang="en-US" sz="1400" dirty="0"/>
                  <a:t>http://creva.biz</a:t>
                </a:r>
              </a:p>
            </p:txBody>
          </p:sp>
        </p:grpSp>
        <p:sp>
          <p:nvSpPr>
            <p:cNvPr id="24" name="テキスト ボックス 23">
              <a:extLst>
                <a:ext uri="{FF2B5EF4-FFF2-40B4-BE49-F238E27FC236}">
                  <a16:creationId xmlns="" xmlns:a16="http://schemas.microsoft.com/office/drawing/2014/main" id="{AB192C87-9996-42A4-997E-2BE33F5D7431}"/>
                </a:ext>
              </a:extLst>
            </p:cNvPr>
            <p:cNvSpPr txBox="1"/>
            <p:nvPr/>
          </p:nvSpPr>
          <p:spPr>
            <a:xfrm>
              <a:off x="4572000" y="3625824"/>
              <a:ext cx="42672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00B0F0"/>
                </a:buClr>
                <a:buFont typeface="Wingdings" panose="05000000000000000000" pitchFamily="2" charset="2"/>
                <a:buChar char="ü"/>
              </a:pPr>
              <a:r>
                <a:rPr kumimoji="1" lang="ja-JP" altLang="en-US" sz="2400" u="sng" dirty="0">
                  <a:latin typeface="Arial" panose="020B0604020202020204" pitchFamily="34" charset="0"/>
                  <a:ea typeface="ＭＳ ゴシック" panose="020B0609070205080204" pitchFamily="49" charset="-128"/>
                  <a:cs typeface="Arial" panose="020B0604020202020204" pitchFamily="34" charset="0"/>
                </a:rPr>
                <a:t>コミュニティをつなぐ手段</a:t>
              </a:r>
              <a:endParaRPr kumimoji="1" lang="en-US" altLang="ja-JP" sz="2400" u="sng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  <a:p>
              <a:pPr marL="342900" indent="-342900">
                <a:buClr>
                  <a:srgbClr val="00B0F0"/>
                </a:buClr>
                <a:buFont typeface="Wingdings" panose="05000000000000000000" pitchFamily="2" charset="2"/>
                <a:buChar char="u"/>
              </a:pPr>
              <a:r>
                <a:rPr kumimoji="1" lang="ja-JP" altLang="en-US" sz="2400" dirty="0">
                  <a:solidFill>
                    <a:srgbClr val="C00000"/>
                  </a:solidFill>
                  <a:latin typeface="Arial" panose="020B0604020202020204" pitchFamily="34" charset="0"/>
                  <a:ea typeface="ＭＳ ゴシック" panose="020B0609070205080204" pitchFamily="49" charset="-128"/>
                  <a:cs typeface="Arial" panose="020B0604020202020204" pitchFamily="34" charset="0"/>
                </a:rPr>
                <a:t>交通　←　まずはここから</a:t>
              </a:r>
              <a:endParaRPr kumimoji="1" lang="en-US" altLang="ja-JP" sz="2400" dirty="0">
                <a:solidFill>
                  <a:srgbClr val="C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  <a:p>
              <a:pPr marL="342900" indent="-342900">
                <a:buClr>
                  <a:srgbClr val="00B0F0"/>
                </a:buClr>
                <a:buFont typeface="Wingdings" panose="05000000000000000000" pitchFamily="2" charset="2"/>
                <a:buChar char="u"/>
              </a:pPr>
              <a:r>
                <a:rPr kumimoji="1" lang="ja-JP" altLang="en-US" sz="2400" dirty="0">
                  <a:latin typeface="Arial" panose="020B0604020202020204" pitchFamily="34" charset="0"/>
                  <a:ea typeface="ＭＳ ゴシック" panose="020B0609070205080204" pitchFamily="49" charset="-128"/>
                  <a:cs typeface="Arial" panose="020B0604020202020204" pitchFamily="34" charset="0"/>
                </a:rPr>
                <a:t>通信</a:t>
              </a:r>
              <a:endParaRPr kumimoji="1" lang="en-US" altLang="ja-JP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  <a:p>
              <a:pPr marL="342900" indent="-342900">
                <a:buClr>
                  <a:srgbClr val="00B0F0"/>
                </a:buClr>
                <a:buFont typeface="Wingdings" panose="05000000000000000000" pitchFamily="2" charset="2"/>
                <a:buChar char="u"/>
              </a:pPr>
              <a:r>
                <a:rPr kumimoji="1" lang="ja-JP" altLang="en-US" sz="2400" dirty="0">
                  <a:latin typeface="Arial" panose="020B0604020202020204" pitchFamily="34" charset="0"/>
                  <a:ea typeface="ＭＳ ゴシック" panose="020B0609070205080204" pitchFamily="49" charset="-128"/>
                  <a:cs typeface="Arial" panose="020B0604020202020204" pitchFamily="34" charset="0"/>
                </a:rPr>
                <a:t>データ</a:t>
              </a:r>
              <a:endParaRPr kumimoji="1" lang="en-US" altLang="ja-JP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  <a:p>
              <a:pPr>
                <a:buClr>
                  <a:srgbClr val="00B0F0"/>
                </a:buClr>
              </a:pPr>
              <a:r>
                <a:rPr kumimoji="1" lang="ja-JP" altLang="en-US" sz="2400" dirty="0">
                  <a:latin typeface="Arial" panose="020B0604020202020204" pitchFamily="34" charset="0"/>
                  <a:ea typeface="ＭＳ ゴシック" panose="020B0609070205080204" pitchFamily="49" charset="-128"/>
                  <a:cs typeface="Arial" panose="020B0604020202020204" pitchFamily="34" charset="0"/>
                </a:rPr>
                <a:t>　　・</a:t>
              </a:r>
              <a:endParaRPr kumimoji="1" lang="en-US" altLang="ja-JP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  <a:p>
              <a:pPr>
                <a:buClr>
                  <a:srgbClr val="00B0F0"/>
                </a:buClr>
              </a:pPr>
              <a:r>
                <a:rPr kumimoji="1" lang="ja-JP" altLang="en-US" sz="2400" dirty="0">
                  <a:latin typeface="Arial" panose="020B0604020202020204" pitchFamily="34" charset="0"/>
                  <a:ea typeface="ＭＳ ゴシック" panose="020B0609070205080204" pitchFamily="49" charset="-128"/>
                  <a:cs typeface="Arial" panose="020B0604020202020204" pitchFamily="34" charset="0"/>
                </a:rPr>
                <a:t>　　・</a:t>
              </a:r>
              <a:endParaRPr kumimoji="1" lang="en-US" altLang="ja-JP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  <a:p>
              <a:pPr>
                <a:buClr>
                  <a:srgbClr val="00B0F0"/>
                </a:buClr>
              </a:pPr>
              <a:r>
                <a:rPr kumimoji="1" lang="ja-JP" altLang="en-US" sz="2400" dirty="0">
                  <a:latin typeface="Arial" panose="020B0604020202020204" pitchFamily="34" charset="0"/>
                  <a:ea typeface="ＭＳ ゴシック" panose="020B0609070205080204" pitchFamily="49" charset="-128"/>
                  <a:cs typeface="Arial" panose="020B0604020202020204" pitchFamily="34" charset="0"/>
                </a:rPr>
                <a:t>　　・</a:t>
              </a:r>
              <a:endParaRPr kumimoji="1" lang="en-US" altLang="ja-JP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53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88FEFDA4-7590-4F56-BE9F-9F8E6AA3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0CCF16AD-C62B-41D2-8B97-CF72D507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7664" y="6520259"/>
            <a:ext cx="6048672" cy="365125"/>
          </a:xfrm>
        </p:spPr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53F5B1FF-03E4-467A-812D-0D0E9099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="" xmlns:a16="http://schemas.microsoft.com/office/drawing/2014/main" id="{D6FB9F5F-EE47-43D7-B9E5-C0CF7256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6409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課題に対するアプローチ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BEE417FF-462A-45E1-9FAA-B9D742BD6B20}"/>
              </a:ext>
            </a:extLst>
          </p:cNvPr>
          <p:cNvSpPr txBox="1"/>
          <p:nvPr/>
        </p:nvSpPr>
        <p:spPr>
          <a:xfrm>
            <a:off x="107504" y="980728"/>
            <a:ext cx="903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ED6"/>
              </a:buClr>
            </a:pPr>
            <a:r>
              <a:rPr kumimoji="1" lang="ja-JP" altLang="en-US" sz="2400" u="sng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方針</a:t>
            </a: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：宮城県石巻市周辺を題材とした交通サービスをデザイン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9ED6"/>
              </a:buClr>
              <a:buFont typeface="Wingdings" panose="05000000000000000000" pitchFamily="2" charset="2"/>
              <a:buChar char="Ø"/>
            </a:pPr>
            <a:r>
              <a:rPr kumimoji="1" lang="ja-JP" altLang="en-US" sz="2400" dirty="0">
                <a:solidFill>
                  <a:srgbClr val="C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地方の生活では自家用車がほぼ必須</a:t>
            </a:r>
            <a:endParaRPr kumimoji="1" lang="en-US" altLang="ja-JP" sz="2400" dirty="0">
              <a:solidFill>
                <a:srgbClr val="C00000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1257300" lvl="2" indent="-342900">
              <a:buClr>
                <a:srgbClr val="009ED6"/>
              </a:buClr>
              <a:buFont typeface="Wingdings" panose="05000000000000000000" pitchFamily="2" charset="2"/>
              <a:buChar char="Ø"/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しかし</a:t>
            </a:r>
            <a:r>
              <a:rPr kumimoji="1" lang="ja-JP" altLang="en-US" sz="2400" dirty="0">
                <a:solidFill>
                  <a:srgbClr val="C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高齢化で運転できない方も多数</a:t>
            </a:r>
            <a:endParaRPr kumimoji="1" lang="en-US" altLang="ja-JP" sz="2400" dirty="0">
              <a:solidFill>
                <a:srgbClr val="C00000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1714500" lvl="3" indent="-342900">
              <a:buClr>
                <a:srgbClr val="009ED6"/>
              </a:buClr>
              <a:buFont typeface="Wingdings" panose="05000000000000000000" pitchFamily="2" charset="2"/>
              <a:buChar char="Ø"/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カーシェア等の新たな取り組みもあるが・・・？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="" xmlns:a16="http://schemas.microsoft.com/office/drawing/2014/main" id="{BB563893-6887-4925-A2C7-1840BE138587}"/>
              </a:ext>
            </a:extLst>
          </p:cNvPr>
          <p:cNvGrpSpPr/>
          <p:nvPr/>
        </p:nvGrpSpPr>
        <p:grpSpPr>
          <a:xfrm>
            <a:off x="62136" y="2885409"/>
            <a:ext cx="8777064" cy="3299828"/>
            <a:chOff x="62136" y="2996952"/>
            <a:chExt cx="8777064" cy="3299828"/>
          </a:xfrm>
        </p:grpSpPr>
        <p:sp>
          <p:nvSpPr>
            <p:cNvPr id="9" name="テキスト ボックス 8">
              <a:extLst>
                <a:ext uri="{FF2B5EF4-FFF2-40B4-BE49-F238E27FC236}">
                  <a16:creationId xmlns="" xmlns:a16="http://schemas.microsoft.com/office/drawing/2014/main" id="{288D3E28-208A-40FE-9E63-2C0270447906}"/>
                </a:ext>
              </a:extLst>
            </p:cNvPr>
            <p:cNvSpPr txBox="1"/>
            <p:nvPr/>
          </p:nvSpPr>
          <p:spPr>
            <a:xfrm>
              <a:off x="107504" y="2996952"/>
              <a:ext cx="87316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9ED6"/>
                </a:buClr>
              </a:pPr>
              <a:r>
                <a:rPr kumimoji="1" lang="ja-JP" altLang="en-US" sz="2400" u="sng" dirty="0">
                  <a:latin typeface="Arial" panose="020B0604020202020204" pitchFamily="34" charset="0"/>
                  <a:ea typeface="ＭＳ ゴシック" panose="020B0609070205080204" pitchFamily="49" charset="-128"/>
                  <a:cs typeface="Arial" panose="020B0604020202020204" pitchFamily="34" charset="0"/>
                </a:rPr>
                <a:t>東日本大震災との関係</a:t>
              </a:r>
              <a:endParaRPr kumimoji="1" lang="en-US" altLang="ja-JP" sz="2400" u="sng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  <a:p>
              <a:pPr marL="342900" indent="-342900">
                <a:buClr>
                  <a:srgbClr val="009ED6"/>
                </a:buClr>
                <a:buFont typeface="Wingdings" panose="05000000000000000000" pitchFamily="2" charset="2"/>
                <a:buChar char="u"/>
              </a:pPr>
              <a:r>
                <a:rPr kumimoji="1" lang="ja-JP" altLang="en-US" sz="2400" dirty="0">
                  <a:latin typeface="Arial" panose="020B0604020202020204" pitchFamily="34" charset="0"/>
                  <a:ea typeface="ＭＳ ゴシック" panose="020B0609070205080204" pitchFamily="49" charset="-128"/>
                  <a:cs typeface="Arial" panose="020B0604020202020204" pitchFamily="34" charset="0"/>
                </a:rPr>
                <a:t>震災により地方の抱える問題が加速・顕在化</a:t>
              </a:r>
              <a:endParaRPr kumimoji="1" lang="en-US" altLang="ja-JP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  <a:p>
              <a:pPr marL="800100" lvl="1" indent="-342900">
                <a:buClr>
                  <a:srgbClr val="009ED6"/>
                </a:buClr>
                <a:buFont typeface="Wingdings" panose="05000000000000000000" pitchFamily="2" charset="2"/>
                <a:buChar char="Ø"/>
              </a:pPr>
              <a:r>
                <a:rPr kumimoji="1" lang="ja-JP" altLang="en-US" sz="2400" dirty="0">
                  <a:solidFill>
                    <a:srgbClr val="C00000"/>
                  </a:solidFill>
                  <a:latin typeface="Arial" panose="020B0604020202020204" pitchFamily="34" charset="0"/>
                  <a:ea typeface="ＭＳ ゴシック" panose="020B0609070205080204" pitchFamily="49" charset="-128"/>
                  <a:cs typeface="Arial" panose="020B0604020202020204" pitchFamily="34" charset="0"/>
                </a:rPr>
                <a:t>他の地方が将来直面する問題の先例</a:t>
              </a:r>
              <a:r>
                <a:rPr kumimoji="1" lang="ja-JP" altLang="en-US" sz="2400" dirty="0">
                  <a:latin typeface="Arial" panose="020B0604020202020204" pitchFamily="34" charset="0"/>
                  <a:ea typeface="ＭＳ ゴシック" panose="020B0609070205080204" pitchFamily="49" charset="-128"/>
                  <a:cs typeface="Arial" panose="020B0604020202020204" pitchFamily="34" charset="0"/>
                </a:rPr>
                <a:t>となりうる</a:t>
              </a:r>
              <a:endParaRPr kumimoji="1" lang="en-US" altLang="ja-JP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="" xmlns:a16="http://schemas.microsoft.com/office/drawing/2014/main" id="{86549122-54E4-420B-A199-6DAFDFEFAA9A}"/>
                </a:ext>
              </a:extLst>
            </p:cNvPr>
            <p:cNvGrpSpPr/>
            <p:nvPr/>
          </p:nvGrpSpPr>
          <p:grpSpPr>
            <a:xfrm>
              <a:off x="62136" y="4197673"/>
              <a:ext cx="8776085" cy="2099107"/>
              <a:chOff x="62136" y="4221088"/>
              <a:chExt cx="8776085" cy="2099107"/>
            </a:xfrm>
          </p:grpSpPr>
          <p:grpSp>
            <p:nvGrpSpPr>
              <p:cNvPr id="17" name="グループ化 16">
                <a:extLst>
                  <a:ext uri="{FF2B5EF4-FFF2-40B4-BE49-F238E27FC236}">
                    <a16:creationId xmlns="" xmlns:a16="http://schemas.microsoft.com/office/drawing/2014/main" id="{DFC1D581-1792-42AA-AFE3-3D3F54B90D20}"/>
                  </a:ext>
                </a:extLst>
              </p:cNvPr>
              <p:cNvGrpSpPr/>
              <p:nvPr/>
            </p:nvGrpSpPr>
            <p:grpSpPr>
              <a:xfrm>
                <a:off x="62136" y="4282222"/>
                <a:ext cx="4149824" cy="2037973"/>
                <a:chOff x="323528" y="4221088"/>
                <a:chExt cx="4149824" cy="2037973"/>
              </a:xfrm>
            </p:grpSpPr>
            <p:grpSp>
              <p:nvGrpSpPr>
                <p:cNvPr id="14" name="グループ化 13">
                  <a:extLst>
                    <a:ext uri="{FF2B5EF4-FFF2-40B4-BE49-F238E27FC236}">
                      <a16:creationId xmlns="" xmlns:a16="http://schemas.microsoft.com/office/drawing/2014/main" id="{3B093B4A-8A6E-4BAC-8AB5-49443715F19F}"/>
                    </a:ext>
                  </a:extLst>
                </p:cNvPr>
                <p:cNvGrpSpPr/>
                <p:nvPr/>
              </p:nvGrpSpPr>
              <p:grpSpPr>
                <a:xfrm>
                  <a:off x="1678360" y="4437112"/>
                  <a:ext cx="1512168" cy="1296144"/>
                  <a:chOff x="2015716" y="5157192"/>
                  <a:chExt cx="1188132" cy="1008112"/>
                </a:xfrm>
              </p:grpSpPr>
              <p:sp>
                <p:nvSpPr>
                  <p:cNvPr id="11" name="矢印: 折線 10">
                    <a:extLst>
                      <a:ext uri="{FF2B5EF4-FFF2-40B4-BE49-F238E27FC236}">
                        <a16:creationId xmlns="" xmlns:a16="http://schemas.microsoft.com/office/drawing/2014/main" id="{571AD7AB-B1F5-4F6D-BC4D-5D5F245BFCC0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1907704" y="5265204"/>
                    <a:ext cx="1008112" cy="792088"/>
                  </a:xfrm>
                  <a:prstGeom prst="bentArrow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矢印: 折線 11">
                    <a:extLst>
                      <a:ext uri="{FF2B5EF4-FFF2-40B4-BE49-F238E27FC236}">
                        <a16:creationId xmlns="" xmlns:a16="http://schemas.microsoft.com/office/drawing/2014/main" id="{72113EAB-01D8-4660-86EF-DCA284456B06}"/>
                      </a:ext>
                    </a:extLst>
                  </p:cNvPr>
                  <p:cNvSpPr/>
                  <p:nvPr/>
                </p:nvSpPr>
                <p:spPr>
                  <a:xfrm rot="5400000" flipV="1">
                    <a:off x="2303748" y="5265204"/>
                    <a:ext cx="1008112" cy="792088"/>
                  </a:xfrm>
                  <a:prstGeom prst="bentArrow">
                    <a:avLst/>
                  </a:prstGeom>
                  <a:solidFill>
                    <a:schemeClr val="bg1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" name="楕円 4">
                  <a:extLst>
                    <a:ext uri="{FF2B5EF4-FFF2-40B4-BE49-F238E27FC236}">
                      <a16:creationId xmlns="" xmlns:a16="http://schemas.microsoft.com/office/drawing/2014/main" id="{AE96E1FF-660C-49FB-A4AF-008D57B1765B}"/>
                    </a:ext>
                  </a:extLst>
                </p:cNvPr>
                <p:cNvSpPr/>
                <p:nvPr/>
              </p:nvSpPr>
              <p:spPr>
                <a:xfrm>
                  <a:off x="323528" y="4293096"/>
                  <a:ext cx="1728192" cy="5760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地方問題</a:t>
                  </a:r>
                </a:p>
              </p:txBody>
            </p:sp>
            <p:sp>
              <p:nvSpPr>
                <p:cNvPr id="10" name="楕円 9">
                  <a:extLst>
                    <a:ext uri="{FF2B5EF4-FFF2-40B4-BE49-F238E27FC236}">
                      <a16:creationId xmlns="" xmlns:a16="http://schemas.microsoft.com/office/drawing/2014/main" id="{C2AAB69E-7270-4BBF-B8AC-8BAC39C03FB3}"/>
                    </a:ext>
                  </a:extLst>
                </p:cNvPr>
                <p:cNvSpPr/>
                <p:nvPr/>
              </p:nvSpPr>
              <p:spPr>
                <a:xfrm>
                  <a:off x="2817168" y="4221088"/>
                  <a:ext cx="1656184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東日本</a:t>
                  </a:r>
                  <a:r>
                    <a:rPr kumimoji="1" lang="en-US" altLang="ja-JP" sz="20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/>
                  </a:r>
                  <a:br>
                    <a:rPr kumimoji="1" lang="en-US" altLang="ja-JP" sz="20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</a:br>
                  <a:r>
                    <a:rPr kumimoji="1" lang="ja-JP" altLang="en-US" sz="20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大震災</a:t>
                  </a:r>
                </a:p>
              </p:txBody>
            </p:sp>
            <p:sp>
              <p:nvSpPr>
                <p:cNvPr id="16" name="テキスト ボックス 15">
                  <a:extLst>
                    <a:ext uri="{FF2B5EF4-FFF2-40B4-BE49-F238E27FC236}">
                      <a16:creationId xmlns="" xmlns:a16="http://schemas.microsoft.com/office/drawing/2014/main" id="{655EC5CD-8A76-49B4-852B-03A8BC5BAFE5}"/>
                    </a:ext>
                  </a:extLst>
                </p:cNvPr>
                <p:cNvSpPr txBox="1"/>
                <p:nvPr/>
              </p:nvSpPr>
              <p:spPr>
                <a:xfrm>
                  <a:off x="647564" y="5766618"/>
                  <a:ext cx="3573760" cy="49244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txBody>
                <a:bodyPr wrap="square" rtlCol="0">
                  <a:spAutoFit/>
                </a:bodyPr>
                <a:lstStyle/>
                <a:p>
                  <a:pPr algn="ctr">
                    <a:buClr>
                      <a:srgbClr val="009ED6"/>
                    </a:buClr>
                  </a:pPr>
                  <a:r>
                    <a:rPr kumimoji="1" lang="ja-JP" altLang="en-US" sz="2400" dirty="0">
                      <a:latin typeface="Arial" panose="020B0604020202020204" pitchFamily="34" charset="0"/>
                      <a:ea typeface="ＭＳ ゴシック" panose="020B0609070205080204" pitchFamily="49" charset="-128"/>
                      <a:cs typeface="Arial" panose="020B0604020202020204" pitchFamily="34" charset="0"/>
                    </a:rPr>
                    <a:t>地方問題の加速・顕在化</a:t>
                  </a:r>
                  <a:endParaRPr kumimoji="1" lang="en-US" altLang="ja-JP" sz="2400" dirty="0">
                    <a:latin typeface="Arial" panose="020B0604020202020204" pitchFamily="34" charset="0"/>
                    <a:ea typeface="ＭＳ ゴシック" panose="020B0609070205080204" pitchFamily="49" charset="-128"/>
                    <a:cs typeface="Arial" panose="020B0604020202020204" pitchFamily="34" charset="0"/>
                  </a:endParaRPr>
                </a:p>
                <a:p>
                  <a:pPr algn="ctr">
                    <a:buClr>
                      <a:srgbClr val="009ED6"/>
                    </a:buClr>
                  </a:pPr>
                  <a:endParaRPr kumimoji="1" lang="en-US" altLang="ja-JP" sz="200" dirty="0">
                    <a:latin typeface="Arial" panose="020B0604020202020204" pitchFamily="34" charset="0"/>
                    <a:ea typeface="ＭＳ ゴシック" panose="020B0609070205080204" pitchFamily="49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" name="右中かっこ 17">
                <a:extLst>
                  <a:ext uri="{FF2B5EF4-FFF2-40B4-BE49-F238E27FC236}">
                    <a16:creationId xmlns="" xmlns:a16="http://schemas.microsoft.com/office/drawing/2014/main" id="{3A22DFF0-7E77-4A7F-B856-FEF1562696C1}"/>
                  </a:ext>
                </a:extLst>
              </p:cNvPr>
              <p:cNvSpPr/>
              <p:nvPr/>
            </p:nvSpPr>
            <p:spPr>
              <a:xfrm>
                <a:off x="4202587" y="4221088"/>
                <a:ext cx="684566" cy="2099107"/>
              </a:xfrm>
              <a:prstGeom prst="rightBrac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="" xmlns:a16="http://schemas.microsoft.com/office/drawing/2014/main" id="{59F18D5D-0B3B-4885-B30C-51C0E87FB38F}"/>
                  </a:ext>
                </a:extLst>
              </p:cNvPr>
              <p:cNvSpPr txBox="1"/>
              <p:nvPr/>
            </p:nvSpPr>
            <p:spPr>
              <a:xfrm>
                <a:off x="4877780" y="4885710"/>
                <a:ext cx="39604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rgbClr val="009ED6"/>
                  </a:buClr>
                </a:pPr>
                <a:r>
                  <a:rPr kumimoji="1" lang="ja-JP" altLang="en-US" sz="2400" dirty="0">
                    <a:latin typeface="Arial" panose="020B0604020202020204" pitchFamily="34" charset="0"/>
                    <a:ea typeface="ＭＳ ゴシック" panose="020B0609070205080204" pitchFamily="49" charset="-128"/>
                    <a:cs typeface="Arial" panose="020B0604020202020204" pitchFamily="34" charset="0"/>
                  </a:rPr>
                  <a:t>被災地周辺の活性化は</a:t>
                </a:r>
                <a:r>
                  <a:rPr kumimoji="1" lang="en-US" altLang="ja-JP" sz="2400" dirty="0">
                    <a:latin typeface="Arial" panose="020B0604020202020204" pitchFamily="34" charset="0"/>
                    <a:ea typeface="ＭＳ ゴシック" panose="020B0609070205080204" pitchFamily="49" charset="-128"/>
                    <a:cs typeface="Arial" panose="020B0604020202020204" pitchFamily="34" charset="0"/>
                  </a:rPr>
                  <a:t/>
                </a:r>
                <a:br>
                  <a:rPr kumimoji="1" lang="en-US" altLang="ja-JP" sz="2400" dirty="0">
                    <a:latin typeface="Arial" panose="020B0604020202020204" pitchFamily="34" charset="0"/>
                    <a:ea typeface="ＭＳ ゴシック" panose="020B0609070205080204" pitchFamily="49" charset="-128"/>
                    <a:cs typeface="Arial" panose="020B0604020202020204" pitchFamily="34" charset="0"/>
                  </a:rPr>
                </a:br>
                <a:r>
                  <a:rPr kumimoji="1" lang="ja-JP" alt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ea typeface="ＭＳ ゴシック" panose="020B0609070205080204" pitchFamily="49" charset="-128"/>
                    <a:cs typeface="Arial" panose="020B0604020202020204" pitchFamily="34" charset="0"/>
                  </a:rPr>
                  <a:t>他の地方の活性化にも貢献</a:t>
                </a:r>
                <a:endParaRPr kumimoji="1" lang="en-US" altLang="ja-JP" sz="2400" dirty="0">
                  <a:solidFill>
                    <a:srgbClr val="C00000"/>
                  </a:solidFill>
                  <a:latin typeface="Arial" panose="020B0604020202020204" pitchFamily="34" charset="0"/>
                  <a:ea typeface="ＭＳ ゴシック" panose="020B0609070205080204" pitchFamily="49" charset="-128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6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88FEFDA4-7590-4F56-BE9F-9F8E6AA3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0CCF16AD-C62B-41D2-8B97-CF72D507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7664" y="6520259"/>
            <a:ext cx="6048672" cy="365125"/>
          </a:xfrm>
        </p:spPr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53F5B1FF-03E4-467A-812D-0D0E9099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="" xmlns:a16="http://schemas.microsoft.com/office/drawing/2014/main" id="{D6FB9F5F-EE47-43D7-B9E5-C0CF7256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6409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これまでの活動</a:t>
            </a:r>
            <a:r>
              <a:rPr kumimoji="1" lang="en-US" altLang="ja-JP" dirty="0"/>
              <a:t> + </a:t>
            </a:r>
            <a:r>
              <a:rPr kumimoji="1" lang="ja-JP" altLang="en-US" dirty="0"/>
              <a:t>今後の予定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BEE417FF-462A-45E1-9FAA-B9D742BD6B20}"/>
              </a:ext>
            </a:extLst>
          </p:cNvPr>
          <p:cNvSpPr txBox="1"/>
          <p:nvPr/>
        </p:nvSpPr>
        <p:spPr>
          <a:xfrm>
            <a:off x="107504" y="980728"/>
            <a:ext cx="8731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9ED6"/>
              </a:buClr>
              <a:buFont typeface="Wingdings" panose="05000000000000000000" pitchFamily="2" charset="2"/>
              <a:buChar char="u"/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第一回講義：概論（</a:t>
            </a:r>
            <a:r>
              <a:rPr kumimoji="1" lang="en-US" altLang="ja-JP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5/21</a:t>
            </a: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）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9ED6"/>
              </a:buClr>
              <a:buFont typeface="Wingdings" panose="05000000000000000000" pitchFamily="2" charset="2"/>
              <a:buChar char="ü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課題概要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9ED6"/>
              </a:buClr>
              <a:buFont typeface="Wingdings" panose="05000000000000000000" pitchFamily="2" charset="2"/>
              <a:buChar char="ü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石巻市周辺の交通事情に関する説明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9ED6"/>
              </a:buClr>
              <a:buFont typeface="Wingdings" panose="05000000000000000000" pitchFamily="2" charset="2"/>
              <a:buChar char="ü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不便益という考え方について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panose="05000000000000000000" pitchFamily="2" charset="2"/>
              <a:buChar char="u"/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第二回講義：仙台・石巻市周辺の視察</a:t>
            </a:r>
            <a:r>
              <a:rPr kumimoji="1" lang="en-US" altLang="ja-JP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(6/3, 6/4)</a:t>
            </a:r>
          </a:p>
          <a:p>
            <a:pPr marL="800100" lvl="1" indent="-342900">
              <a:buClr>
                <a:srgbClr val="009ED6"/>
              </a:buClr>
              <a:buFont typeface="Wingdings" panose="05000000000000000000" pitchFamily="2" charset="2"/>
              <a:buChar char="ü"/>
            </a:pPr>
            <a:r>
              <a:rPr kumimoji="1" lang="en-US" altLang="ja-JP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NTT</a:t>
            </a: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データ東北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9ED6"/>
              </a:buClr>
              <a:buFont typeface="Wingdings" panose="05000000000000000000" pitchFamily="2" charset="2"/>
              <a:buChar char="ü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日本カーシェアリング協会（</a:t>
            </a:r>
            <a:r>
              <a:rPr kumimoji="1" lang="en-US" altLang="ja-JP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@</a:t>
            </a: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石巻市）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9ED6"/>
              </a:buClr>
              <a:buFont typeface="Wingdings" panose="05000000000000000000" pitchFamily="2" charset="2"/>
              <a:buChar char="ü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復興住宅への訪問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6CE47EFA-BC4A-4E2F-972A-FFACCBC133D2}"/>
              </a:ext>
            </a:extLst>
          </p:cNvPr>
          <p:cNvSpPr txBox="1"/>
          <p:nvPr/>
        </p:nvSpPr>
        <p:spPr>
          <a:xfrm>
            <a:off x="107504" y="3658384"/>
            <a:ext cx="8731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9ED6"/>
              </a:buClr>
              <a:buFont typeface="Wingdings" panose="05000000000000000000" pitchFamily="2" charset="2"/>
              <a:buChar char="u"/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第三回講義：視察を基にしたアイディア出し</a:t>
            </a:r>
            <a:r>
              <a:rPr kumimoji="1" lang="en-US" altLang="ja-JP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(6/11)</a:t>
            </a:r>
          </a:p>
          <a:p>
            <a:pPr marL="800100" lvl="1" indent="-342900">
              <a:buClr>
                <a:srgbClr val="009ED6"/>
              </a:buClr>
              <a:buFont typeface="Wingdings" panose="05000000000000000000" pitchFamily="2" charset="2"/>
              <a:buChar char="ü"/>
            </a:pPr>
            <a:r>
              <a:rPr kumimoji="1" lang="en-US" altLang="ja-JP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2</a:t>
            </a: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 </a:t>
            </a:r>
            <a:r>
              <a:rPr kumimoji="1" lang="ja-JP" altLang="en-US" sz="2000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つの</a:t>
            </a: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班に分かれてサービス（の方針）を提案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1257300" lvl="2" indent="-342900">
              <a:buClr>
                <a:srgbClr val="009ED6"/>
              </a:buClr>
              <a:buFont typeface="Wingdings" panose="05000000000000000000" pitchFamily="2" charset="2"/>
              <a:buChar char="Ø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互いに発表し合い議論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8">
            <a:extLst>
              <a:ext uri="{FF2B5EF4-FFF2-40B4-BE49-F238E27FC236}">
                <a16:creationId xmlns="" xmlns:a16="http://schemas.microsoft.com/office/drawing/2014/main" id="{6CE47EFA-BC4A-4E2F-972A-FFACCBC133D2}"/>
              </a:ext>
            </a:extLst>
          </p:cNvPr>
          <p:cNvSpPr txBox="1"/>
          <p:nvPr/>
        </p:nvSpPr>
        <p:spPr>
          <a:xfrm>
            <a:off x="107504" y="5129314"/>
            <a:ext cx="8731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9ED6"/>
              </a:buClr>
              <a:buFont typeface="Wingdings" panose="05000000000000000000" pitchFamily="2" charset="2"/>
              <a:buChar char="u"/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第四回講義：</a:t>
            </a:r>
            <a:r>
              <a:rPr lang="ja-JP" altLang="en-US" sz="2400" dirty="0"/>
              <a:t>アイディエーション精緻化</a:t>
            </a:r>
            <a:r>
              <a:rPr lang="en-US" altLang="ja-JP" sz="2400" dirty="0"/>
              <a:t>(7/2)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9ED6"/>
              </a:buClr>
              <a:buFont typeface="Wingdings" panose="05000000000000000000" pitchFamily="2" charset="2"/>
              <a:buChar char="ü"/>
            </a:pPr>
            <a:r>
              <a:rPr lang="ja-JP" altLang="en-US" dirty="0"/>
              <a:t>最終報告会に向けた準備</a:t>
            </a:r>
          </a:p>
        </p:txBody>
      </p:sp>
      <p:sp>
        <p:nvSpPr>
          <p:cNvPr id="12" name="テキスト ボックス 9">
            <a:extLst>
              <a:ext uri="{FF2B5EF4-FFF2-40B4-BE49-F238E27FC236}">
                <a16:creationId xmlns="" xmlns:a16="http://schemas.microsoft.com/office/drawing/2014/main" id="{FCF9A9FB-8819-44E2-AAB4-13381A0C0245}"/>
              </a:ext>
            </a:extLst>
          </p:cNvPr>
          <p:cNvSpPr txBox="1"/>
          <p:nvPr/>
        </p:nvSpPr>
        <p:spPr>
          <a:xfrm>
            <a:off x="206152" y="4701626"/>
            <a:ext cx="8731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9ED6"/>
              </a:buClr>
              <a:buFont typeface="Arial" charset="0"/>
              <a:buChar char="•"/>
            </a:pPr>
            <a:r>
              <a:rPr kumimoji="1" lang="ja-JP" altLang="en-US" sz="2400" dirty="0">
                <a:solidFill>
                  <a:srgbClr val="C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中間報告会（</a:t>
            </a:r>
            <a:r>
              <a:rPr kumimoji="1" lang="en-US" altLang="ja-JP" sz="2400" dirty="0">
                <a:solidFill>
                  <a:srgbClr val="C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6/26</a:t>
            </a:r>
            <a:r>
              <a:rPr kumimoji="1" lang="ja-JP" altLang="en-US" sz="2400" dirty="0">
                <a:solidFill>
                  <a:srgbClr val="C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）</a:t>
            </a:r>
            <a:endParaRPr kumimoji="1" lang="en-US" altLang="ja-JP" sz="2400" dirty="0">
              <a:solidFill>
                <a:srgbClr val="C00000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9">
            <a:extLst>
              <a:ext uri="{FF2B5EF4-FFF2-40B4-BE49-F238E27FC236}">
                <a16:creationId xmlns="" xmlns:a16="http://schemas.microsoft.com/office/drawing/2014/main" id="{FCF9A9FB-8819-44E2-AAB4-13381A0C0245}"/>
              </a:ext>
            </a:extLst>
          </p:cNvPr>
          <p:cNvSpPr txBox="1"/>
          <p:nvPr/>
        </p:nvSpPr>
        <p:spPr>
          <a:xfrm>
            <a:off x="206152" y="5798633"/>
            <a:ext cx="8731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9ED6"/>
              </a:buClr>
              <a:buFont typeface="Arial" charset="0"/>
              <a:buChar char="•"/>
            </a:pPr>
            <a:r>
              <a:rPr kumimoji="1" lang="ja-JP" altLang="en-US" sz="2400" dirty="0">
                <a:solidFill>
                  <a:srgbClr val="C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最終報告会（</a:t>
            </a:r>
            <a:r>
              <a:rPr kumimoji="1" lang="en-US" altLang="ja-JP" sz="2400" dirty="0">
                <a:solidFill>
                  <a:srgbClr val="C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7/ 16</a:t>
            </a:r>
            <a:r>
              <a:rPr kumimoji="1" lang="ja-JP" altLang="en-US" sz="2400" dirty="0">
                <a:solidFill>
                  <a:srgbClr val="C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）</a:t>
            </a:r>
            <a:endParaRPr kumimoji="1" lang="en-US" altLang="ja-JP" sz="2400" dirty="0">
              <a:solidFill>
                <a:srgbClr val="C00000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13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88FEFDA4-7590-4F56-BE9F-9F8E6AA3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0CCF16AD-C62B-41D2-8B97-CF72D507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7664" y="6520259"/>
            <a:ext cx="6048672" cy="365125"/>
          </a:xfrm>
        </p:spPr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53F5B1FF-03E4-467A-812D-0D0E9099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="" xmlns:a16="http://schemas.microsoft.com/office/drawing/2014/main" id="{D6FB9F5F-EE47-43D7-B9E5-C0CF7256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64095"/>
          </a:xfrm>
        </p:spPr>
        <p:txBody>
          <a:bodyPr>
            <a:normAutofit/>
          </a:bodyPr>
          <a:lstStyle/>
          <a:p>
            <a:pPr>
              <a:buClr>
                <a:srgbClr val="009ED6"/>
              </a:buClr>
            </a:pPr>
            <a:r>
              <a:rPr lang="ja-JP" altLang="en-US" dirty="0"/>
              <a:t>仙台・石巻市周辺の視察</a:t>
            </a:r>
            <a:r>
              <a:rPr lang="en-US" altLang="ja-JP" dirty="0"/>
              <a:t>(6/3, 6/4)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FCF9A9FB-8819-44E2-AAB4-13381A0C0245}"/>
              </a:ext>
            </a:extLst>
          </p:cNvPr>
          <p:cNvSpPr txBox="1"/>
          <p:nvPr/>
        </p:nvSpPr>
        <p:spPr>
          <a:xfrm>
            <a:off x="5270122" y="2223735"/>
            <a:ext cx="28709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9ED6"/>
              </a:buClr>
            </a:pPr>
            <a:r>
              <a:rPr kumimoji="1" lang="ja-JP" altLang="en-US" sz="3200" dirty="0">
                <a:solidFill>
                  <a:srgbClr val="C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視察中の</a:t>
            </a:r>
            <a:endParaRPr kumimoji="1" lang="en-US" altLang="ja-JP" sz="3200" dirty="0">
              <a:solidFill>
                <a:srgbClr val="C00000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ctr">
              <a:buClr>
                <a:srgbClr val="009ED6"/>
              </a:buClr>
            </a:pPr>
            <a:r>
              <a:rPr kumimoji="1" lang="ja-JP" altLang="en-US" sz="3200" dirty="0">
                <a:solidFill>
                  <a:srgbClr val="C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写真が</a:t>
            </a:r>
            <a:endParaRPr kumimoji="1" lang="en-US" altLang="ja-JP" sz="3200" dirty="0">
              <a:solidFill>
                <a:srgbClr val="C00000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ctr">
              <a:buClr>
                <a:srgbClr val="009ED6"/>
              </a:buClr>
            </a:pPr>
            <a:r>
              <a:rPr kumimoji="1" lang="ja-JP" altLang="en-US" sz="3200" dirty="0">
                <a:solidFill>
                  <a:srgbClr val="C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あれば</a:t>
            </a:r>
            <a:endParaRPr kumimoji="1" lang="en-US" altLang="ja-JP" sz="3200" dirty="0">
              <a:solidFill>
                <a:srgbClr val="C00000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ctr">
              <a:buClr>
                <a:srgbClr val="009ED6"/>
              </a:buClr>
            </a:pPr>
            <a:r>
              <a:rPr kumimoji="1" lang="ja-JP" altLang="en-US" sz="3200" dirty="0">
                <a:solidFill>
                  <a:srgbClr val="C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この</a:t>
            </a:r>
            <a:endParaRPr kumimoji="1" lang="en-US" altLang="ja-JP" sz="3200" dirty="0">
              <a:solidFill>
                <a:srgbClr val="C00000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ctr">
              <a:buClr>
                <a:srgbClr val="009ED6"/>
              </a:buClr>
            </a:pPr>
            <a:r>
              <a:rPr kumimoji="1" lang="ja-JP" altLang="en-US" sz="3200" dirty="0">
                <a:solidFill>
                  <a:srgbClr val="C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スペースに</a:t>
            </a:r>
            <a:endParaRPr kumimoji="1" lang="en-US" altLang="ja-JP" sz="2800" dirty="0">
              <a:solidFill>
                <a:srgbClr val="C00000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107504" y="980728"/>
            <a:ext cx="4536504" cy="5040560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is-IS" dirty="0"/>
              <a:t>6/3(土)</a:t>
            </a:r>
          </a:p>
          <a:p>
            <a:r>
              <a:rPr lang="en-US" altLang="ja-JP" dirty="0"/>
              <a:t>NTT</a:t>
            </a:r>
            <a:r>
              <a:rPr lang="ja-JP" altLang="en-US" dirty="0"/>
              <a:t>データ東北</a:t>
            </a:r>
            <a:endParaRPr lang="en-US" altLang="ja-JP" dirty="0"/>
          </a:p>
          <a:p>
            <a:r>
              <a:rPr lang="ja-JP" altLang="en-US" dirty="0"/>
              <a:t>仙台駅周辺視察</a:t>
            </a:r>
          </a:p>
          <a:p>
            <a:r>
              <a:rPr lang="ja-JP" altLang="en-US" dirty="0"/>
              <a:t>懇親会＠石巻</a:t>
            </a:r>
            <a:endParaRPr lang="en-US" altLang="ja-JP" dirty="0"/>
          </a:p>
          <a:p>
            <a:endParaRPr lang="ja-JP" altLang="en-US" dirty="0"/>
          </a:p>
          <a:p>
            <a:pPr marL="0" indent="0">
              <a:buNone/>
            </a:pPr>
            <a:r>
              <a:rPr lang="bg-BG" dirty="0"/>
              <a:t>6/4(</a:t>
            </a:r>
            <a:r>
              <a:rPr lang="bg-BG" dirty="0" err="1"/>
              <a:t>日</a:t>
            </a:r>
            <a:r>
              <a:rPr lang="bg-BG" dirty="0"/>
              <a:t>)</a:t>
            </a:r>
          </a:p>
          <a:p>
            <a:r>
              <a:rPr lang="ja-JP" altLang="en-US" dirty="0"/>
              <a:t>吉野町復興住宅視察</a:t>
            </a:r>
          </a:p>
          <a:p>
            <a:r>
              <a:rPr lang="ja-JP" altLang="en-US" dirty="0"/>
              <a:t>カーシェア利用者との座談会</a:t>
            </a:r>
            <a:endParaRPr lang="en-US" altLang="ja-JP" dirty="0"/>
          </a:p>
          <a:p>
            <a:r>
              <a:rPr lang="ja-JP" altLang="en-US" dirty="0"/>
              <a:t>中央復興住宅視察</a:t>
            </a:r>
            <a:endParaRPr lang="en-US" altLang="ja-JP" dirty="0"/>
          </a:p>
          <a:p>
            <a:endParaRPr lang="ja-JP" altLang="en-US" dirty="0"/>
          </a:p>
          <a:p>
            <a:r>
              <a:rPr lang="ja-JP" altLang="en-US" dirty="0"/>
              <a:t>カーシェアリング協会アンケート調査同行</a:t>
            </a:r>
            <a:endParaRPr lang="en-US" altLang="ja-JP" dirty="0"/>
          </a:p>
          <a:p>
            <a:r>
              <a:rPr lang="ja-JP" altLang="en-US" dirty="0"/>
              <a:t>石巻市内　視察・調査</a:t>
            </a:r>
          </a:p>
        </p:txBody>
      </p:sp>
    </p:spTree>
    <p:extLst>
      <p:ext uri="{BB962C8B-B14F-4D97-AF65-F5344CB8AC3E}">
        <p14:creationId xmlns:p14="http://schemas.microsoft.com/office/powerpoint/2010/main" val="184363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88FEFDA4-7590-4F56-BE9F-9F8E6AA3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0CCF16AD-C62B-41D2-8B97-CF72D507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7664" y="6520259"/>
            <a:ext cx="6048672" cy="365125"/>
          </a:xfrm>
        </p:spPr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53F5B1FF-03E4-467A-812D-0D0E9099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="" xmlns:a16="http://schemas.microsoft.com/office/drawing/2014/main" id="{D6FB9F5F-EE47-43D7-B9E5-C0CF7256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6409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これまでの活動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BEE417FF-462A-45E1-9FAA-B9D742BD6B20}"/>
              </a:ext>
            </a:extLst>
          </p:cNvPr>
          <p:cNvSpPr txBox="1"/>
          <p:nvPr/>
        </p:nvSpPr>
        <p:spPr>
          <a:xfrm>
            <a:off x="107504" y="980728"/>
            <a:ext cx="8731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9ED6"/>
              </a:buClr>
              <a:buFont typeface="Wingdings" panose="05000000000000000000" pitchFamily="2" charset="2"/>
              <a:buChar char="u"/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第一回講義：概論（</a:t>
            </a:r>
            <a:r>
              <a:rPr kumimoji="1" lang="en-US" altLang="ja-JP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5/21</a:t>
            </a: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）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9ED6"/>
              </a:buClr>
              <a:buFont typeface="Wingdings" panose="05000000000000000000" pitchFamily="2" charset="2"/>
              <a:buChar char="ü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課題概要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9ED6"/>
              </a:buClr>
              <a:buFont typeface="Wingdings" panose="05000000000000000000" pitchFamily="2" charset="2"/>
              <a:buChar char="ü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石巻市周辺の交通事情に関する説明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9ED6"/>
              </a:buClr>
              <a:buFont typeface="Wingdings" panose="05000000000000000000" pitchFamily="2" charset="2"/>
              <a:buChar char="ü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不便益という考え方について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9ED6"/>
              </a:buClr>
              <a:buFont typeface="Wingdings" panose="05000000000000000000" pitchFamily="2" charset="2"/>
              <a:buChar char="u"/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第二回講義：仙台・石巻市周辺の視察</a:t>
            </a:r>
            <a:r>
              <a:rPr kumimoji="1" lang="en-US" altLang="ja-JP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(6/3, 6/4)</a:t>
            </a:r>
          </a:p>
          <a:p>
            <a:pPr marL="800100" lvl="1" indent="-342900">
              <a:buClr>
                <a:srgbClr val="009ED6"/>
              </a:buClr>
              <a:buFont typeface="Wingdings" panose="05000000000000000000" pitchFamily="2" charset="2"/>
              <a:buChar char="ü"/>
            </a:pPr>
            <a:r>
              <a:rPr kumimoji="1" lang="en-US" altLang="ja-JP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NTT</a:t>
            </a: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データ東北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9ED6"/>
              </a:buClr>
              <a:buFont typeface="Wingdings" panose="05000000000000000000" pitchFamily="2" charset="2"/>
              <a:buChar char="ü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日本カーシェアリング協会（</a:t>
            </a:r>
            <a:r>
              <a:rPr kumimoji="1" lang="en-US" altLang="ja-JP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@</a:t>
            </a: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石巻市）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9ED6"/>
              </a:buClr>
              <a:buFont typeface="Wingdings" panose="05000000000000000000" pitchFamily="2" charset="2"/>
              <a:buChar char="ü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復興住宅への訪問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6CE47EFA-BC4A-4E2F-972A-FFACCBC133D2}"/>
              </a:ext>
            </a:extLst>
          </p:cNvPr>
          <p:cNvSpPr txBox="1"/>
          <p:nvPr/>
        </p:nvSpPr>
        <p:spPr>
          <a:xfrm>
            <a:off x="107504" y="5326459"/>
            <a:ext cx="8731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9ED6"/>
              </a:buClr>
              <a:buFont typeface="Wingdings" panose="05000000000000000000" pitchFamily="2" charset="2"/>
              <a:buChar char="u"/>
            </a:pPr>
            <a:r>
              <a:rPr kumimoji="1" lang="ja-JP" altLang="en-US" sz="24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第三回講義：視察を基にしたアイディア出し</a:t>
            </a:r>
            <a:endParaRPr kumimoji="1" lang="en-US" altLang="ja-JP" sz="24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9ED6"/>
              </a:buClr>
              <a:buFont typeface="Wingdings" panose="05000000000000000000" pitchFamily="2" charset="2"/>
              <a:buChar char="ü"/>
            </a:pPr>
            <a:r>
              <a:rPr kumimoji="1" lang="en-US" altLang="ja-JP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2</a:t>
            </a: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 </a:t>
            </a:r>
            <a:r>
              <a:rPr kumimoji="1" lang="ja-JP" altLang="en-US" sz="2000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つの</a:t>
            </a: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班に分かれてサービス（の方針）を提案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1257300" lvl="2" indent="-342900">
              <a:buClr>
                <a:srgbClr val="009ED6"/>
              </a:buClr>
              <a:buFont typeface="Wingdings" panose="05000000000000000000" pitchFamily="2" charset="2"/>
              <a:buChar char="Ø"/>
            </a:pPr>
            <a:r>
              <a:rPr kumimoji="1" lang="ja-JP" altLang="en-US" sz="2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互いに発表し合い議論</a:t>
            </a:r>
            <a:endParaRPr kumimoji="1" lang="en-US" altLang="ja-JP" sz="2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FCF9A9FB-8819-44E2-AAB4-13381A0C0245}"/>
              </a:ext>
            </a:extLst>
          </p:cNvPr>
          <p:cNvSpPr txBox="1"/>
          <p:nvPr/>
        </p:nvSpPr>
        <p:spPr>
          <a:xfrm>
            <a:off x="206152" y="4200034"/>
            <a:ext cx="8731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9ED6"/>
              </a:buClr>
            </a:pPr>
            <a:r>
              <a:rPr kumimoji="1" lang="ja-JP" altLang="en-US" sz="3200" dirty="0">
                <a:solidFill>
                  <a:srgbClr val="C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視察中の写真があればこのスペースに</a:t>
            </a:r>
            <a:endParaRPr kumimoji="1" lang="en-US" altLang="ja-JP" sz="2800" dirty="0">
              <a:solidFill>
                <a:srgbClr val="C00000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9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これまでの活動＋今後の予定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altLang="ja-JP" dirty="0"/>
              <a:t>#1</a:t>
            </a:r>
            <a:r>
              <a:rPr lang="ja-JP" altLang="en-US" dirty="0"/>
              <a:t>～</a:t>
            </a:r>
            <a:r>
              <a:rPr lang="en-US" altLang="ja-JP" dirty="0"/>
              <a:t>3</a:t>
            </a:r>
            <a:r>
              <a:rPr lang="ja-JP" altLang="en-US" dirty="0"/>
              <a:t>（</a:t>
            </a:r>
            <a:r>
              <a:rPr lang="en-US" altLang="ja-JP" dirty="0"/>
              <a:t>5/21</a:t>
            </a:r>
            <a:r>
              <a:rPr lang="ja-JP" altLang="en-US" dirty="0"/>
              <a:t>）　</a:t>
            </a:r>
          </a:p>
          <a:p>
            <a:r>
              <a:rPr lang="ja-JP" altLang="en-US" dirty="0"/>
              <a:t>実習課題と背景の説明</a:t>
            </a:r>
            <a:endParaRPr lang="en-US" altLang="ja-JP" dirty="0"/>
          </a:p>
          <a:p>
            <a:r>
              <a:rPr lang="ja-JP" altLang="en-US" dirty="0"/>
              <a:t>設計論としての不便益</a:t>
            </a:r>
            <a:endParaRPr lang="en-US" altLang="ja-JP" dirty="0"/>
          </a:p>
          <a:p>
            <a:r>
              <a:rPr lang="ja-JP" altLang="en-US" dirty="0"/>
              <a:t>発想支援法</a:t>
            </a:r>
            <a:r>
              <a:rPr lang="en-US" altLang="ja-JP" dirty="0"/>
              <a:t>(</a:t>
            </a:r>
            <a:r>
              <a:rPr lang="ja-JP" altLang="en-US" dirty="0"/>
              <a:t>ブレストバトル</a:t>
            </a:r>
            <a:r>
              <a:rPr lang="en-US" altLang="ja-JP" dirty="0"/>
              <a:t>)</a:t>
            </a:r>
            <a:endParaRPr lang="ja-JP" altLang="en-US" dirty="0"/>
          </a:p>
          <a:p>
            <a:endParaRPr lang="ja-JP" altLang="en-US" dirty="0"/>
          </a:p>
          <a:p>
            <a:pPr marL="0" indent="0">
              <a:buNone/>
            </a:pPr>
            <a:r>
              <a:rPr lang="en-US" altLang="ja-JP" dirty="0"/>
              <a:t>#4</a:t>
            </a:r>
            <a:r>
              <a:rPr lang="ja-JP" altLang="en-US" dirty="0"/>
              <a:t>～</a:t>
            </a:r>
            <a:r>
              <a:rPr lang="en-US" altLang="ja-JP" dirty="0"/>
              <a:t>8</a:t>
            </a:r>
            <a:r>
              <a:rPr lang="ja-JP" altLang="en-US" dirty="0"/>
              <a:t>（</a:t>
            </a:r>
            <a:r>
              <a:rPr lang="en-US" altLang="ja-JP" dirty="0"/>
              <a:t>6/ 3 - 4</a:t>
            </a:r>
            <a:r>
              <a:rPr lang="ja-JP" altLang="en-US" dirty="0"/>
              <a:t>）</a:t>
            </a:r>
          </a:p>
          <a:p>
            <a:r>
              <a:rPr lang="ja-JP" altLang="en-US" dirty="0"/>
              <a:t>仙台</a:t>
            </a:r>
            <a:r>
              <a:rPr lang="en-US" altLang="ja-JP" dirty="0"/>
              <a:t>/</a:t>
            </a:r>
            <a:r>
              <a:rPr lang="ja-JP" altLang="en-US" dirty="0"/>
              <a:t>石巻の視察と調査</a:t>
            </a:r>
          </a:p>
          <a:p>
            <a:endParaRPr lang="ja-JP" altLang="en-US" dirty="0"/>
          </a:p>
          <a:p>
            <a:pPr marL="0" indent="0">
              <a:buNone/>
            </a:pPr>
            <a:r>
              <a:rPr lang="en-US" altLang="ja-JP" dirty="0"/>
              <a:t># 9</a:t>
            </a:r>
            <a:r>
              <a:rPr lang="ja-JP" altLang="en-US" dirty="0"/>
              <a:t>～</a:t>
            </a:r>
            <a:r>
              <a:rPr lang="en-US" altLang="ja-JP" dirty="0"/>
              <a:t>11</a:t>
            </a:r>
            <a:r>
              <a:rPr lang="ja-JP" altLang="en-US" dirty="0"/>
              <a:t>（</a:t>
            </a:r>
            <a:r>
              <a:rPr lang="en-US" altLang="ja-JP" dirty="0"/>
              <a:t>6/11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発散的アイディエーション</a:t>
            </a:r>
            <a:endParaRPr lang="en-US" altLang="ja-JP" dirty="0"/>
          </a:p>
          <a:p>
            <a:endParaRPr lang="ja-JP" altLang="en-US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#12</a:t>
            </a:r>
            <a:r>
              <a:rPr lang="ja-JP" altLang="en-US" dirty="0"/>
              <a:t>（</a:t>
            </a:r>
            <a:r>
              <a:rPr lang="en-US" altLang="ja-JP" dirty="0"/>
              <a:t>6/26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中間報告会</a:t>
            </a:r>
          </a:p>
          <a:p>
            <a:endParaRPr lang="ja-JP" altLang="en-US" dirty="0"/>
          </a:p>
          <a:p>
            <a:pPr marL="0" indent="0">
              <a:buNone/>
            </a:pPr>
            <a:r>
              <a:rPr lang="en-US" altLang="ja-JP" dirty="0"/>
              <a:t>#13</a:t>
            </a:r>
            <a:r>
              <a:rPr lang="ja-JP" altLang="en-US" dirty="0"/>
              <a:t>～</a:t>
            </a:r>
            <a:r>
              <a:rPr lang="en-US" altLang="ja-JP" dirty="0"/>
              <a:t>14</a:t>
            </a:r>
            <a:r>
              <a:rPr lang="ja-JP" altLang="en-US" dirty="0"/>
              <a:t>（</a:t>
            </a:r>
            <a:r>
              <a:rPr lang="en-US" altLang="ja-JP" dirty="0"/>
              <a:t>7/ 2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アイディエーション精緻化</a:t>
            </a:r>
            <a:endParaRPr lang="en-US" altLang="ja-JP" dirty="0"/>
          </a:p>
          <a:p>
            <a:r>
              <a:rPr lang="ja-JP" altLang="en-US" dirty="0"/>
              <a:t>最終報告会に向けた準備</a:t>
            </a:r>
          </a:p>
          <a:p>
            <a:endParaRPr lang="ja-JP" altLang="en-US" dirty="0"/>
          </a:p>
          <a:p>
            <a:pPr marL="0" indent="0">
              <a:buNone/>
            </a:pPr>
            <a:r>
              <a:rPr lang="en-US" altLang="ja-JP" dirty="0"/>
              <a:t>#15</a:t>
            </a:r>
            <a:r>
              <a:rPr lang="ja-JP" altLang="en-US" dirty="0"/>
              <a:t>（</a:t>
            </a:r>
            <a:r>
              <a:rPr lang="en-US" altLang="ja-JP" dirty="0"/>
              <a:t>7/16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最終報告会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4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仙台</a:t>
            </a:r>
            <a:r>
              <a:rPr lang="en-US" altLang="ja-JP" dirty="0"/>
              <a:t>/</a:t>
            </a:r>
            <a:r>
              <a:rPr lang="ja-JP" altLang="en-US" dirty="0"/>
              <a:t>石巻の視察と調査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is-IS" dirty="0"/>
              <a:t>6/3(土)</a:t>
            </a:r>
          </a:p>
          <a:p>
            <a:r>
              <a:rPr lang="en-US" altLang="ja-JP" dirty="0"/>
              <a:t>NTT</a:t>
            </a:r>
            <a:r>
              <a:rPr lang="ja-JP" altLang="en-US" dirty="0"/>
              <a:t>データ東北</a:t>
            </a:r>
            <a:endParaRPr lang="en-US" altLang="ja-JP" dirty="0"/>
          </a:p>
          <a:p>
            <a:r>
              <a:rPr lang="ja-JP" altLang="en-US" dirty="0"/>
              <a:t>仙台駅周辺視察</a:t>
            </a:r>
          </a:p>
          <a:p>
            <a:r>
              <a:rPr lang="ja-JP" altLang="en-US" dirty="0"/>
              <a:t>懇親会＠石巻</a:t>
            </a:r>
            <a:endParaRPr lang="en-US" altLang="ja-JP" dirty="0"/>
          </a:p>
          <a:p>
            <a:endParaRPr lang="ja-JP" altLang="en-US" dirty="0"/>
          </a:p>
          <a:p>
            <a:pPr marL="0" indent="0">
              <a:buNone/>
            </a:pPr>
            <a:r>
              <a:rPr lang="bg-BG" dirty="0"/>
              <a:t>6/4(</a:t>
            </a:r>
            <a:r>
              <a:rPr lang="bg-BG" dirty="0" err="1"/>
              <a:t>日</a:t>
            </a:r>
            <a:r>
              <a:rPr lang="bg-BG" dirty="0"/>
              <a:t>)</a:t>
            </a:r>
          </a:p>
          <a:p>
            <a:r>
              <a:rPr lang="ja-JP" altLang="en-US" dirty="0"/>
              <a:t>吉野町復興住宅視察</a:t>
            </a:r>
          </a:p>
          <a:p>
            <a:r>
              <a:rPr lang="ja-JP" altLang="en-US" dirty="0"/>
              <a:t>カーシェア利用者との座談会</a:t>
            </a:r>
            <a:endParaRPr lang="en-US" altLang="ja-JP" dirty="0"/>
          </a:p>
          <a:p>
            <a:r>
              <a:rPr lang="ja-JP" altLang="en-US" dirty="0"/>
              <a:t>中央復興住宅視察</a:t>
            </a:r>
            <a:endParaRPr lang="en-US" altLang="ja-JP" dirty="0"/>
          </a:p>
          <a:p>
            <a:endParaRPr lang="ja-JP" altLang="en-US" dirty="0"/>
          </a:p>
          <a:p>
            <a:r>
              <a:rPr lang="ja-JP" altLang="en-US" dirty="0"/>
              <a:t>カーシェアリング協会アンケート調査同行</a:t>
            </a:r>
            <a:endParaRPr lang="en-US" altLang="ja-JP" dirty="0"/>
          </a:p>
          <a:p>
            <a:r>
              <a:rPr lang="ja-JP" altLang="en-US" dirty="0"/>
              <a:t>石巻市内　視察・調査</a:t>
            </a:r>
          </a:p>
        </p:txBody>
      </p:sp>
    </p:spTree>
    <p:extLst>
      <p:ext uri="{BB962C8B-B14F-4D97-AF65-F5344CB8AC3E}">
        <p14:creationId xmlns:p14="http://schemas.microsoft.com/office/powerpoint/2010/main" val="575443772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00206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TS101674557</Template>
  <TotalTime>0</TotalTime>
  <Words>851</Words>
  <Application>Microsoft Office PowerPoint</Application>
  <PresentationFormat>画面に合わせる (4:3)</PresentationFormat>
  <Paragraphs>251</Paragraphs>
  <Slides>15</Slides>
  <Notes>5</Notes>
  <HiddenSlides>0</HiddenSlides>
  <MMClips>0</MMClips>
  <ScaleCrop>false</ScaleCrop>
  <HeadingPairs>
    <vt:vector size="6" baseType="variant">
      <vt:variant>
        <vt:lpstr>テーマ</vt:lpstr>
      </vt:variant>
      <vt:variant>
        <vt:i4>2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Training</vt:lpstr>
      <vt:lpstr>1_Training</vt:lpstr>
      <vt:lpstr>Worksheet</vt:lpstr>
      <vt:lpstr>ICTを活用する新しい地域交通 システムのサービスデザイン</vt:lpstr>
      <vt:lpstr>概要</vt:lpstr>
      <vt:lpstr>課題に対するアプローチ</vt:lpstr>
      <vt:lpstr>これまでの活動 + 今後の予定</vt:lpstr>
      <vt:lpstr>仙台・石巻市周辺の視察(6/3, 6/4)</vt:lpstr>
      <vt:lpstr>PowerPoint プレゼンテーション</vt:lpstr>
      <vt:lpstr>これまでの活動</vt:lpstr>
      <vt:lpstr>これまでの活動＋今後の予定</vt:lpstr>
      <vt:lpstr>仙台/石巻の視察と調査</vt:lpstr>
      <vt:lpstr>PowerPoint プレゼンテーション</vt:lpstr>
      <vt:lpstr>自動車を利用したボランティア・ツーリズム (1)</vt:lpstr>
      <vt:lpstr>自動車を利用したボランティア・ツーリズム (2)</vt:lpstr>
      <vt:lpstr>マイカー及びシェアカーの相乗り</vt:lpstr>
      <vt:lpstr>カーシェアリングを含めた、物やサービスの交換</vt:lpstr>
      <vt:lpstr>その他のアイデア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2014-10-07T01:40:38Z</dcterms:created>
  <dcterms:modified xsi:type="dcterms:W3CDTF">2017-06-21T01:20:05Z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