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1pPr>
    <a:lvl2pPr marL="1296502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2pPr>
    <a:lvl3pPr marL="2593004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3pPr>
    <a:lvl4pPr marL="3889507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4pPr>
    <a:lvl5pPr marL="5186009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5pPr>
    <a:lvl6pPr marL="6482512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6pPr>
    <a:lvl7pPr marL="7779013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7pPr>
    <a:lvl8pPr marL="9075516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8pPr>
    <a:lvl9pPr marL="10372018" algn="l" defTabSz="2593004" rtl="0" eaLnBrk="1" latinLnBrk="0" hangingPunct="1">
      <a:defRPr kumimoji="1"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2" userDrawn="1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780" y="90"/>
      </p:cViewPr>
      <p:guideLst>
        <p:guide orient="horz" pos="9582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2" y="9406422"/>
            <a:ext cx="18178781" cy="6490570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2" y="17158653"/>
            <a:ext cx="14970761" cy="77382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9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93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89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8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82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77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07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37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2736474" y="8915773"/>
            <a:ext cx="13262785" cy="18989469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948114" y="8915773"/>
            <a:ext cx="39431912" cy="18989469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91"/>
            <a:ext cx="18178781" cy="6013939"/>
          </a:xfrm>
        </p:spPr>
        <p:txBody>
          <a:bodyPr anchor="t"/>
          <a:lstStyle>
            <a:lvl1pPr algn="l">
              <a:defRPr sz="113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1" cy="6623742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29650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5930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8950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1860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48251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77901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07551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37201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948113" y="51931562"/>
            <a:ext cx="26347350" cy="146878905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9651909" y="51931562"/>
            <a:ext cx="26347350" cy="146878905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2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343" y="6777953"/>
            <a:ext cx="9449550" cy="282472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96502" indent="0">
              <a:buNone/>
              <a:defRPr sz="5700" b="1"/>
            </a:lvl2pPr>
            <a:lvl3pPr marL="2593004" indent="0">
              <a:buNone/>
              <a:defRPr sz="5200" b="1"/>
            </a:lvl3pPr>
            <a:lvl4pPr marL="3889507" indent="0">
              <a:buNone/>
              <a:defRPr sz="4500" b="1"/>
            </a:lvl4pPr>
            <a:lvl5pPr marL="5186009" indent="0">
              <a:buNone/>
              <a:defRPr sz="4500" b="1"/>
            </a:lvl5pPr>
            <a:lvl6pPr marL="6482512" indent="0">
              <a:buNone/>
              <a:defRPr sz="4500" b="1"/>
            </a:lvl6pPr>
            <a:lvl7pPr marL="7779013" indent="0">
              <a:buNone/>
              <a:defRPr sz="4500" b="1"/>
            </a:lvl7pPr>
            <a:lvl8pPr marL="9075516" indent="0">
              <a:buNone/>
              <a:defRPr sz="4500" b="1"/>
            </a:lvl8pPr>
            <a:lvl9pPr marL="10372018" indent="0">
              <a:buNone/>
              <a:defRPr sz="45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343" y="9602680"/>
            <a:ext cx="9449550" cy="17446035"/>
          </a:xfrm>
        </p:spPr>
        <p:txBody>
          <a:bodyPr/>
          <a:lstStyle>
            <a:lvl1pPr>
              <a:defRPr sz="6800"/>
            </a:lvl1pPr>
            <a:lvl2pPr>
              <a:defRPr sz="57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4201" y="6777953"/>
            <a:ext cx="9453262" cy="282472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296502" indent="0">
              <a:buNone/>
              <a:defRPr sz="5700" b="1"/>
            </a:lvl2pPr>
            <a:lvl3pPr marL="2593004" indent="0">
              <a:buNone/>
              <a:defRPr sz="5200" b="1"/>
            </a:lvl3pPr>
            <a:lvl4pPr marL="3889507" indent="0">
              <a:buNone/>
              <a:defRPr sz="4500" b="1"/>
            </a:lvl4pPr>
            <a:lvl5pPr marL="5186009" indent="0">
              <a:buNone/>
              <a:defRPr sz="4500" b="1"/>
            </a:lvl5pPr>
            <a:lvl6pPr marL="6482512" indent="0">
              <a:buNone/>
              <a:defRPr sz="4500" b="1"/>
            </a:lvl6pPr>
            <a:lvl7pPr marL="7779013" indent="0">
              <a:buNone/>
              <a:defRPr sz="4500" b="1"/>
            </a:lvl7pPr>
            <a:lvl8pPr marL="9075516" indent="0">
              <a:buNone/>
              <a:defRPr sz="4500" b="1"/>
            </a:lvl8pPr>
            <a:lvl9pPr marL="10372018" indent="0">
              <a:buNone/>
              <a:defRPr sz="45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4201" y="9602680"/>
            <a:ext cx="9453262" cy="17446035"/>
          </a:xfrm>
        </p:spPr>
        <p:txBody>
          <a:bodyPr/>
          <a:lstStyle>
            <a:lvl1pPr>
              <a:defRPr sz="6800"/>
            </a:lvl1pPr>
            <a:lvl2pPr>
              <a:defRPr sz="57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4" y="1205591"/>
            <a:ext cx="7036111" cy="5130773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1646" y="1205597"/>
            <a:ext cx="11955816" cy="25843120"/>
          </a:xfrm>
        </p:spPr>
        <p:txBody>
          <a:bodyPr/>
          <a:lstStyle>
            <a:lvl1pPr>
              <a:defRPr sz="9000"/>
            </a:lvl1pPr>
            <a:lvl2pPr>
              <a:defRPr sz="8000"/>
            </a:lvl2pPr>
            <a:lvl3pPr>
              <a:defRPr sz="68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344" y="6336370"/>
            <a:ext cx="7036111" cy="20712347"/>
          </a:xfrm>
        </p:spPr>
        <p:txBody>
          <a:bodyPr/>
          <a:lstStyle>
            <a:lvl1pPr marL="0" indent="0">
              <a:buNone/>
              <a:defRPr sz="4000"/>
            </a:lvl1pPr>
            <a:lvl2pPr marL="1296502" indent="0">
              <a:buNone/>
              <a:defRPr sz="3500"/>
            </a:lvl2pPr>
            <a:lvl3pPr marL="2593004" indent="0">
              <a:buNone/>
              <a:defRPr sz="2900"/>
            </a:lvl3pPr>
            <a:lvl4pPr marL="3889507" indent="0">
              <a:buNone/>
              <a:defRPr sz="2500"/>
            </a:lvl4pPr>
            <a:lvl5pPr marL="5186009" indent="0">
              <a:buNone/>
              <a:defRPr sz="2500"/>
            </a:lvl5pPr>
            <a:lvl6pPr marL="6482512" indent="0">
              <a:buNone/>
              <a:defRPr sz="2500"/>
            </a:lvl6pPr>
            <a:lvl7pPr marL="7779013" indent="0">
              <a:buNone/>
              <a:defRPr sz="2500"/>
            </a:lvl7pPr>
            <a:lvl8pPr marL="9075516" indent="0">
              <a:buNone/>
              <a:defRPr sz="2500"/>
            </a:lvl8pPr>
            <a:lvl9pPr marL="10372018" indent="0">
              <a:buNone/>
              <a:defRPr sz="25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4" y="21195987"/>
            <a:ext cx="12832080" cy="2502305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964" y="2705573"/>
            <a:ext cx="12832080" cy="18167985"/>
          </a:xfrm>
        </p:spPr>
        <p:txBody>
          <a:bodyPr/>
          <a:lstStyle>
            <a:lvl1pPr marL="0" indent="0">
              <a:buNone/>
              <a:defRPr sz="9000"/>
            </a:lvl1pPr>
            <a:lvl2pPr marL="1296502" indent="0">
              <a:buNone/>
              <a:defRPr sz="8000"/>
            </a:lvl2pPr>
            <a:lvl3pPr marL="2593004" indent="0">
              <a:buNone/>
              <a:defRPr sz="6800"/>
            </a:lvl3pPr>
            <a:lvl4pPr marL="3889507" indent="0">
              <a:buNone/>
              <a:defRPr sz="5700"/>
            </a:lvl4pPr>
            <a:lvl5pPr marL="5186009" indent="0">
              <a:buNone/>
              <a:defRPr sz="5700"/>
            </a:lvl5pPr>
            <a:lvl6pPr marL="6482512" indent="0">
              <a:buNone/>
              <a:defRPr sz="5700"/>
            </a:lvl6pPr>
            <a:lvl7pPr marL="7779013" indent="0">
              <a:buNone/>
              <a:defRPr sz="5700"/>
            </a:lvl7pPr>
            <a:lvl8pPr marL="9075516" indent="0">
              <a:buNone/>
              <a:defRPr sz="5700"/>
            </a:lvl8pPr>
            <a:lvl9pPr marL="10372018" indent="0">
              <a:buNone/>
              <a:defRPr sz="5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964" y="23698291"/>
            <a:ext cx="12832080" cy="3553689"/>
          </a:xfrm>
        </p:spPr>
        <p:txBody>
          <a:bodyPr/>
          <a:lstStyle>
            <a:lvl1pPr marL="0" indent="0">
              <a:buNone/>
              <a:defRPr sz="4000"/>
            </a:lvl1pPr>
            <a:lvl2pPr marL="1296502" indent="0">
              <a:buNone/>
              <a:defRPr sz="3500"/>
            </a:lvl2pPr>
            <a:lvl3pPr marL="2593004" indent="0">
              <a:buNone/>
              <a:defRPr sz="2900"/>
            </a:lvl3pPr>
            <a:lvl4pPr marL="3889507" indent="0">
              <a:buNone/>
              <a:defRPr sz="2500"/>
            </a:lvl4pPr>
            <a:lvl5pPr marL="5186009" indent="0">
              <a:buNone/>
              <a:defRPr sz="2500"/>
            </a:lvl5pPr>
            <a:lvl6pPr marL="6482512" indent="0">
              <a:buNone/>
              <a:defRPr sz="2500"/>
            </a:lvl6pPr>
            <a:lvl7pPr marL="7779013" indent="0">
              <a:buNone/>
              <a:defRPr sz="2500"/>
            </a:lvl7pPr>
            <a:lvl8pPr marL="9075516" indent="0">
              <a:buNone/>
              <a:defRPr sz="2500"/>
            </a:lvl8pPr>
            <a:lvl9pPr marL="10372018" indent="0">
              <a:buNone/>
              <a:defRPr sz="25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069342" y="1212604"/>
            <a:ext cx="19248120" cy="5046663"/>
          </a:xfrm>
          <a:prstGeom prst="rect">
            <a:avLst/>
          </a:prstGeom>
        </p:spPr>
        <p:txBody>
          <a:bodyPr vert="horz" lIns="259300" tIns="129651" rIns="259300" bIns="129651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342" y="7065331"/>
            <a:ext cx="19248120" cy="19983383"/>
          </a:xfrm>
          <a:prstGeom prst="rect">
            <a:avLst/>
          </a:prstGeom>
        </p:spPr>
        <p:txBody>
          <a:bodyPr vert="horz" lIns="259300" tIns="129651" rIns="259300" bIns="129651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342" y="28065057"/>
            <a:ext cx="4990253" cy="1612128"/>
          </a:xfrm>
          <a:prstGeom prst="rect">
            <a:avLst/>
          </a:prstGeom>
        </p:spPr>
        <p:txBody>
          <a:bodyPr vert="horz" lIns="259300" tIns="129651" rIns="259300" bIns="129651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7157" y="28065057"/>
            <a:ext cx="6772487" cy="1612128"/>
          </a:xfrm>
          <a:prstGeom prst="rect">
            <a:avLst/>
          </a:prstGeom>
        </p:spPr>
        <p:txBody>
          <a:bodyPr vert="horz" lIns="259300" tIns="129651" rIns="259300" bIns="129651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7210" y="28065057"/>
            <a:ext cx="4990253" cy="1612128"/>
          </a:xfrm>
          <a:prstGeom prst="rect">
            <a:avLst/>
          </a:prstGeom>
        </p:spPr>
        <p:txBody>
          <a:bodyPr vert="horz" lIns="259300" tIns="129651" rIns="259300" bIns="129651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93004" rtl="0" eaLnBrk="1" latinLnBrk="0" hangingPunct="1">
        <a:spcBef>
          <a:spcPct val="0"/>
        </a:spcBef>
        <a:buNone/>
        <a:defRPr kumimoji="1" sz="1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378" indent="-972378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106816" indent="-810315" algn="l" defTabSz="2593004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41255" indent="-648250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4537758" indent="-648250" algn="l" defTabSz="2593004" rtl="0" eaLnBrk="1" latinLnBrk="0" hangingPunct="1">
        <a:spcBef>
          <a:spcPct val="20000"/>
        </a:spcBef>
        <a:buFont typeface="Arial" pitchFamily="34" charset="0"/>
        <a:buChar char="–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34260" indent="-648250" algn="l" defTabSz="2593004" rtl="0" eaLnBrk="1" latinLnBrk="0" hangingPunct="1">
        <a:spcBef>
          <a:spcPct val="20000"/>
        </a:spcBef>
        <a:buFont typeface="Arial" pitchFamily="34" charset="0"/>
        <a:buChar char="»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30762" indent="-648250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27264" indent="-648250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23767" indent="-648250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020269" indent="-648250" algn="l" defTabSz="2593004" rtl="0" eaLnBrk="1" latinLnBrk="0" hangingPunct="1">
        <a:spcBef>
          <a:spcPct val="20000"/>
        </a:spcBef>
        <a:buFont typeface="Arial" pitchFamily="34" charset="0"/>
        <a:buChar char="•"/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96502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593004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889507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186009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482512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79013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075516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372018" algn="l" defTabSz="2593004" rtl="0" eaLnBrk="1" latinLnBrk="0" hangingPunct="1"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0FDCF6F3-A30B-4845-B6FF-306479B5C757}"/>
              </a:ext>
            </a:extLst>
          </p:cNvPr>
          <p:cNvSpPr/>
          <p:nvPr/>
        </p:nvSpPr>
        <p:spPr>
          <a:xfrm>
            <a:off x="162124" y="104750"/>
            <a:ext cx="21062552" cy="30099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FB3AE52-437C-4E22-B2AA-9148D6EE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3517"/>
            <a:ext cx="15949984" cy="2592000"/>
          </a:xfrm>
        </p:spPr>
        <p:txBody>
          <a:bodyPr>
            <a:noAutofit/>
          </a:bodyPr>
          <a:lstStyle/>
          <a:p>
            <a:r>
              <a:rPr kumimoji="1" lang="en-US" altLang="ja-JP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ICT</a:t>
            </a:r>
            <a:r>
              <a:rPr kumimoji="1" lang="ja-JP" altLang="en-US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を活用する新しい地域交通</a:t>
            </a:r>
            <a:br>
              <a:rPr kumimoji="1" lang="en-US" altLang="ja-JP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システムのサービスデザイン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9115F1-D34E-4B5F-83D2-7990C1FC0D3F}"/>
              </a:ext>
            </a:extLst>
          </p:cNvPr>
          <p:cNvSpPr txBox="1"/>
          <p:nvPr/>
        </p:nvSpPr>
        <p:spPr>
          <a:xfrm>
            <a:off x="16166008" y="209134"/>
            <a:ext cx="53080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鈴木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慶昭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広瀬貴之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高橋憲生 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梅杰</a:t>
            </a: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谷村嘉久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松谷恭太</a:t>
            </a:r>
            <a:r>
              <a:rPr lang="ja-JP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ja-JP" altLang="ja-JP" sz="8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平井良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暉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吉井健</a:t>
            </a:r>
            <a:endParaRPr lang="ja-JP" altLang="ja-JP" sz="8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7672D6D-45A1-45C0-B95B-0A630741828C}"/>
              </a:ext>
            </a:extLst>
          </p:cNvPr>
          <p:cNvSpPr txBox="1"/>
          <p:nvPr/>
        </p:nvSpPr>
        <p:spPr>
          <a:xfrm>
            <a:off x="216130" y="3270853"/>
            <a:ext cx="20954540" cy="643253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ja-JP" altLang="en-US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交通システムの有効活用による地域コミュニティの活性化</a:t>
            </a:r>
            <a:endParaRPr kumimoji="1" lang="en-US" altLang="ja-JP" sz="48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82302" lvl="1" indent="-6858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今後，地方問題の解決にはコミュニティ間の連携が不可欠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684463" lvl="2" indent="-708025"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1976438" algn="l"/>
              </a:tabLst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まずは人と物の流れ（＝交通）からアプローチ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宮城県石巻市周辺を題材とした交通サービスのデザイン</a:t>
            </a:r>
            <a:endParaRPr lang="en-US" altLang="ja-JP" sz="48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82302" lvl="1" indent="-6858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生活に自家用車が不可欠な一方，高齢化で運転できない人多数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81200" lvl="2" indent="-7239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地域開発や地域産品のアピールが弱く，活性化を推し進めにくい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981200" lvl="2" indent="-7239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東日本大震災により，地方問題が加速・顕在化した地域でもある</a:t>
            </a:r>
          </a:p>
          <a:p>
            <a:pPr marL="3958741" lvl="3" indent="-6858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ja-JP" altLang="en-US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本課題への取り組みは，同様の問題を抱える地域の</a:t>
            </a:r>
            <a:br>
              <a:rPr lang="en-US" altLang="ja-JP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活性化に向けたモデルケースにもなりうる</a:t>
            </a:r>
            <a:endParaRPr lang="en-US" altLang="ja-JP" sz="48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7" y="23451790"/>
            <a:ext cx="8968355" cy="672652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6" y="9927903"/>
            <a:ext cx="8968355" cy="67265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7" y="16701003"/>
            <a:ext cx="8968355" cy="6726525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E0A15AC-529F-4779-B408-61563ED1576E}"/>
              </a:ext>
            </a:extLst>
          </p:cNvPr>
          <p:cNvSpPr/>
          <p:nvPr/>
        </p:nvSpPr>
        <p:spPr>
          <a:xfrm>
            <a:off x="216130" y="9811395"/>
            <a:ext cx="9505268" cy="203678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20A471F-01E3-4BE7-8003-4E39C0F619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08" y="9927493"/>
            <a:ext cx="8970880" cy="672842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99F9A13-3923-4441-85EF-C0BEF7A96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08" y="16700593"/>
            <a:ext cx="8970880" cy="672842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61B82CB-AEF3-4056-9CC2-E4A66DE94B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08" y="23449424"/>
            <a:ext cx="8972056" cy="6729302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1874E61-28B2-4382-B73E-A7710363080F}"/>
              </a:ext>
            </a:extLst>
          </p:cNvPr>
          <p:cNvSpPr/>
          <p:nvPr/>
        </p:nvSpPr>
        <p:spPr>
          <a:xfrm>
            <a:off x="11665402" y="9861621"/>
            <a:ext cx="9505268" cy="203678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6E6A504-F25E-441A-8B2F-05C1DC62ACEA}"/>
              </a:ext>
            </a:extLst>
          </p:cNvPr>
          <p:cNvGrpSpPr/>
          <p:nvPr/>
        </p:nvGrpSpPr>
        <p:grpSpPr>
          <a:xfrm>
            <a:off x="9826387" y="10536545"/>
            <a:ext cx="1734027" cy="18917559"/>
            <a:chOff x="9785149" y="11071535"/>
            <a:chExt cx="1734027" cy="18917559"/>
          </a:xfrm>
        </p:grpSpPr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FA0DD48B-1EE0-484F-BADC-27100E2BB7B0}"/>
                </a:ext>
              </a:extLst>
            </p:cNvPr>
            <p:cNvSpPr/>
            <p:nvPr/>
          </p:nvSpPr>
          <p:spPr>
            <a:xfrm>
              <a:off x="9896144" y="11071535"/>
              <a:ext cx="1584070" cy="1008112"/>
            </a:xfrm>
            <a:prstGeom prst="rightArrow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F0092AEA-C85A-400C-8085-B53A704F441F}"/>
                </a:ext>
              </a:extLst>
            </p:cNvPr>
            <p:cNvSpPr/>
            <p:nvPr/>
          </p:nvSpPr>
          <p:spPr>
            <a:xfrm flipH="1">
              <a:off x="9824110" y="21247973"/>
              <a:ext cx="1584070" cy="1008112"/>
            </a:xfrm>
            <a:prstGeom prst="rightArrow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0D5C90-DA7B-4AA0-AB34-EF295D9EDAC4}"/>
                </a:ext>
              </a:extLst>
            </p:cNvPr>
            <p:cNvSpPr txBox="1"/>
            <p:nvPr/>
          </p:nvSpPr>
          <p:spPr>
            <a:xfrm>
              <a:off x="9785149" y="22247902"/>
              <a:ext cx="1661993" cy="77411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rgbClr val="C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ボランティアツーリズム</a:t>
              </a:r>
              <a:r>
                <a:rPr lang="ja-JP" altLang="en-US" sz="4800" dirty="0">
                  <a:solidFill>
                    <a:srgbClr val="C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と相乗りによる人材活用</a:t>
              </a:r>
              <a:endParaRPr kumimoji="1" lang="ja-JP" altLang="en-US" sz="4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E708CAC-D690-49D2-9393-4653A64D6605}"/>
                </a:ext>
              </a:extLst>
            </p:cNvPr>
            <p:cNvSpPr txBox="1"/>
            <p:nvPr/>
          </p:nvSpPr>
          <p:spPr>
            <a:xfrm>
              <a:off x="9857183" y="12121758"/>
              <a:ext cx="1661993" cy="90142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rgbClr val="C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食べ歩き市場とその導線改善による石巻観光の活性化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135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Wingdings</vt:lpstr>
      <vt:lpstr>Office テーマ</vt:lpstr>
      <vt:lpstr>ICTを活用する新しい地域交通 システムのサービスデザイン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TAKAYUKI HIROSE</cp:lastModifiedBy>
  <cp:revision>61</cp:revision>
  <dcterms:created xsi:type="dcterms:W3CDTF">2013-06-11T08:36:10Z</dcterms:created>
  <dcterms:modified xsi:type="dcterms:W3CDTF">2017-08-10T10:06:34Z</dcterms:modified>
</cp:coreProperties>
</file>