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87926A-5764-43A2-B025-5D4E2DA9E660}">
  <a:tblStyle styleId="{EC87926A-5764-43A2-B025-5D4E2DA9E6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7d3509a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7d3509a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7d3509a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7d3509a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7d3509a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7d3509a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Ashritha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These are models without tuning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7d3509a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7d3509a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cb78064c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cb78064c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7d3509a4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7d3509a4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7d3509a4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7d3509a4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7d3509a4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7d3509a4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4caf562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4caf562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4caf562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4caf562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4caf5624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4caf562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4caf5624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4caf5624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caf5624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4caf562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7d3509a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7d3509a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7d3509a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7d3509a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7d3509a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7d3509a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House Price Prediction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Authors: Ashritha Eswaran, Ishita Malhotra, Jie Sing Yoo</a:t>
            </a:r>
            <a:endParaRPr i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13"/>
            <a:ext cx="544830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676600" y="1780613"/>
            <a:ext cx="31557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</a:t>
            </a:r>
            <a:r>
              <a:rPr baseline="30000" lang="en"/>
              <a:t>2   </a:t>
            </a:r>
            <a:r>
              <a:rPr lang="en"/>
              <a:t>Score: </a:t>
            </a:r>
            <a:r>
              <a:rPr b="1" lang="en"/>
              <a:t>0.6634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Root Mean Squared Error: </a:t>
            </a:r>
            <a:r>
              <a:rPr b="1" lang="en"/>
              <a:t>66.9916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676600" y="1999650"/>
            <a:ext cx="31557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</a:t>
            </a:r>
            <a:r>
              <a:rPr baseline="30000" lang="en"/>
              <a:t>2   </a:t>
            </a:r>
            <a:r>
              <a:rPr lang="en"/>
              <a:t>Score: </a:t>
            </a:r>
            <a:r>
              <a:rPr b="1" lang="en"/>
              <a:t>0.8147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Root Mean Squared Error: </a:t>
            </a:r>
            <a:r>
              <a:rPr b="1" lang="en"/>
              <a:t>49.6992</a:t>
            </a:r>
            <a:endParaRPr b="1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0" y="1292788"/>
            <a:ext cx="5371800" cy="333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Regressor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598950" y="1832975"/>
            <a:ext cx="31557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</a:t>
            </a:r>
            <a:r>
              <a:rPr baseline="30000" lang="en"/>
              <a:t>2   </a:t>
            </a:r>
            <a:r>
              <a:rPr lang="en"/>
              <a:t>Score: </a:t>
            </a:r>
            <a:r>
              <a:rPr b="1" lang="en"/>
              <a:t>0.8334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Root Mean Squared Error: </a:t>
            </a:r>
            <a:r>
              <a:rPr b="1" lang="en"/>
              <a:t>47.1268</a:t>
            </a:r>
            <a:endParaRPr b="1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00" y="1303050"/>
            <a:ext cx="5137525" cy="32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Tuning with XGB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7450"/>
            <a:ext cx="55054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5598950" y="1832975"/>
            <a:ext cx="31557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</a:t>
            </a:r>
            <a:r>
              <a:rPr baseline="30000" lang="en"/>
              <a:t>2   </a:t>
            </a:r>
            <a:r>
              <a:rPr lang="en"/>
              <a:t>Score: </a:t>
            </a:r>
            <a:r>
              <a:rPr b="1" lang="en"/>
              <a:t>0.8409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Root Mean Squared Error: </a:t>
            </a:r>
            <a:r>
              <a:rPr b="1" lang="en"/>
              <a:t>46.0555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36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Features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70" y="944050"/>
            <a:ext cx="6824680" cy="38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133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1169100" y="897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{EC87926A-5764-43A2-B025-5D4E2DA9E660}</a:tableStyleId>
              </a:tblPr>
              <a:tblGrid>
                <a:gridCol w="1648925"/>
                <a:gridCol w="1648925"/>
                <a:gridCol w="1648925"/>
                <a:gridCol w="1648925"/>
              </a:tblGrid>
              <a:tr h="5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Tuned?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0.5973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73.2715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0.6634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66.9916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0.8147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49.6992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0.8334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47.1268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0.8292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47.7170</a:t>
                      </a:r>
                      <a:endParaRPr b="1"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3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0.8409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46.0555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38150"/>
            <a:ext cx="81321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Using </a:t>
            </a:r>
            <a:r>
              <a:rPr b="1" lang="en" sz="1600">
                <a:solidFill>
                  <a:srgbClr val="595959"/>
                </a:solidFill>
              </a:rPr>
              <a:t>Rooms_per_household, People_per_family, Bedroom_per_house</a:t>
            </a:r>
            <a:r>
              <a:rPr lang="en" sz="1600">
                <a:solidFill>
                  <a:srgbClr val="595959"/>
                </a:solidFill>
              </a:rPr>
              <a:t>, we can predict median house value in 1000s with an accuracy of ~84%!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Using these predictions, we can </a:t>
            </a:r>
            <a:r>
              <a:rPr b="1" lang="en" sz="1600"/>
              <a:t>advise buyers</a:t>
            </a:r>
            <a:r>
              <a:rPr lang="en" sz="1600"/>
              <a:t> whether or not listed California house prices are </a:t>
            </a:r>
            <a:r>
              <a:rPr b="1" lang="en" sz="1600"/>
              <a:t>reasonable and aid them</a:t>
            </a:r>
            <a:r>
              <a:rPr lang="en" sz="1600"/>
              <a:t> in their real estate process.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example, if a house has 4 bedrooms and the household wants 2 rooms, we can predict the median house value from these features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Then, we can compare our </a:t>
            </a:r>
            <a:r>
              <a:rPr b="1" lang="en" sz="1600"/>
              <a:t>predicted median house value</a:t>
            </a:r>
            <a:r>
              <a:rPr lang="en" sz="1600"/>
              <a:t> with the </a:t>
            </a:r>
            <a:r>
              <a:rPr b="1" lang="en" sz="1600"/>
              <a:t>real estate listing</a:t>
            </a:r>
            <a:r>
              <a:rPr lang="en" sz="1600"/>
              <a:t>!</a:t>
            </a:r>
            <a:endParaRPr sz="16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0" y="3771900"/>
            <a:ext cx="1221575" cy="12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2950" y="3846900"/>
            <a:ext cx="1034850" cy="11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261100" y="27068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Any Questions?</a:t>
            </a:r>
            <a:endParaRPr b="1"/>
          </a:p>
        </p:txBody>
      </p:sp>
      <p:sp>
        <p:nvSpPr>
          <p:cNvPr id="190" name="Google Shape;190;p29"/>
          <p:cNvSpPr txBox="1"/>
          <p:nvPr/>
        </p:nvSpPr>
        <p:spPr>
          <a:xfrm>
            <a:off x="577700" y="1463550"/>
            <a:ext cx="815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31515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b="1" sz="6000">
              <a:solidFill>
                <a:srgbClr val="A3151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20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0521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Problem Statement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Processing &amp; Curation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EDA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Models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Prediction Models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Key Takeaways</a:t>
            </a:r>
            <a:endParaRPr sz="20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750" y="1358576"/>
            <a:ext cx="4052075" cy="276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52284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Given </a:t>
            </a:r>
            <a:r>
              <a:rPr b="1" lang="en" sz="1400">
                <a:solidFill>
                  <a:srgbClr val="595959"/>
                </a:solidFill>
              </a:rPr>
              <a:t>skyrocketing house values</a:t>
            </a:r>
            <a:r>
              <a:rPr lang="en" sz="1400">
                <a:solidFill>
                  <a:srgbClr val="595959"/>
                </a:solidFill>
              </a:rPr>
              <a:t> in California, how can we provide </a:t>
            </a:r>
            <a:r>
              <a:rPr b="1" lang="en" sz="1400">
                <a:solidFill>
                  <a:srgbClr val="595959"/>
                </a:solidFill>
              </a:rPr>
              <a:t>meaningful</a:t>
            </a:r>
            <a:r>
              <a:rPr b="1" lang="en" sz="1400">
                <a:solidFill>
                  <a:srgbClr val="595959"/>
                </a:solidFill>
              </a:rPr>
              <a:t> recommendations</a:t>
            </a:r>
            <a:r>
              <a:rPr lang="en" sz="1400">
                <a:solidFill>
                  <a:srgbClr val="595959"/>
                </a:solidFill>
              </a:rPr>
              <a:t> to people looking for housing in California?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★"/>
            </a:pPr>
            <a:r>
              <a:rPr lang="en" sz="1400">
                <a:solidFill>
                  <a:srgbClr val="595959"/>
                </a:solidFill>
              </a:rPr>
              <a:t>Predict house values using various regression models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★"/>
            </a:pPr>
            <a:r>
              <a:rPr lang="en" sz="1400">
                <a:solidFill>
                  <a:srgbClr val="595959"/>
                </a:solidFill>
              </a:rPr>
              <a:t>Feature Selection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Char char="★"/>
            </a:pPr>
            <a:r>
              <a:rPr lang="en" sz="1400">
                <a:solidFill>
                  <a:srgbClr val="595959"/>
                </a:solidFill>
              </a:rPr>
              <a:t>Hyperparameter Tuning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063" y="2073998"/>
            <a:ext cx="1397462" cy="27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001" y="925251"/>
            <a:ext cx="924774" cy="10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1075" y="925250"/>
            <a:ext cx="1596626" cy="15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13" y="1425175"/>
            <a:ext cx="8589376" cy="195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 flipH="1" rot="10800000">
            <a:off x="4093375" y="3440600"/>
            <a:ext cx="10200" cy="952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2550475" y="4307675"/>
            <a:ext cx="30861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609275" y="4307675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column contains null values!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 flipH="1" rot="-5400000">
            <a:off x="6890225" y="3611075"/>
            <a:ext cx="835800" cy="51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/>
          <p:nvPr/>
        </p:nvSpPr>
        <p:spPr>
          <a:xfrm>
            <a:off x="7061600" y="4286250"/>
            <a:ext cx="1532400" cy="56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061600" y="4257850"/>
            <a:ext cx="16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Categorical Variable: 5 groups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8293900" y="664375"/>
            <a:ext cx="0" cy="717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/>
          <p:nvPr/>
        </p:nvSpPr>
        <p:spPr>
          <a:xfrm>
            <a:off x="7575950" y="300050"/>
            <a:ext cx="1392900" cy="56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7565375" y="384050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Target Variable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322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Curation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409775"/>
            <a:ext cx="36327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n" sz="1700"/>
              <a:t>Our data processing involved looking at </a:t>
            </a:r>
            <a:r>
              <a:rPr b="1" lang="en" sz="1700"/>
              <a:t>different data types</a:t>
            </a:r>
            <a:r>
              <a:rPr lang="en" sz="1700"/>
              <a:t>, the </a:t>
            </a:r>
            <a:r>
              <a:rPr b="1" lang="en" sz="1700"/>
              <a:t>missing values</a:t>
            </a:r>
            <a:r>
              <a:rPr lang="en" sz="1700"/>
              <a:t> in total_bedrooms, and </a:t>
            </a:r>
            <a:r>
              <a:rPr b="1" lang="en" sz="1700"/>
              <a:t>data distribution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★"/>
            </a:pPr>
            <a:r>
              <a:rPr lang="en" sz="1700"/>
              <a:t>Utilized </a:t>
            </a:r>
            <a:r>
              <a:rPr b="1" lang="en" sz="1700"/>
              <a:t>label encoding</a:t>
            </a:r>
            <a:r>
              <a:rPr lang="en" sz="1700"/>
              <a:t> for our ocean_proximity categorical variable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★"/>
            </a:pPr>
            <a:r>
              <a:rPr b="1" lang="en" sz="1700"/>
              <a:t>Scaled</a:t>
            </a:r>
            <a:r>
              <a:rPr lang="en" sz="1700"/>
              <a:t> our data using StandardScaler()</a:t>
            </a:r>
            <a:endParaRPr sz="170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8130" l="10898" r="7767" t="8130"/>
          <a:stretch/>
        </p:blipFill>
        <p:spPr>
          <a:xfrm>
            <a:off x="7790380" y="263775"/>
            <a:ext cx="949670" cy="9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982025" y="1409775"/>
            <a:ext cx="349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Open Sans"/>
              <a:buChar char="★"/>
            </a:pPr>
            <a:r>
              <a:rPr lang="en" sz="17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Missing Values Handling</a:t>
            </a:r>
            <a:endParaRPr sz="17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Linear Relationship between Rooms (x-axis) and Total_Bedrooms (y-axis)</a:t>
            </a:r>
            <a:endParaRPr sz="16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100" y="2922775"/>
            <a:ext cx="2973325" cy="17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181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875" y="181550"/>
            <a:ext cx="769424" cy="10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437850" y="888938"/>
            <a:ext cx="77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Char char="★"/>
            </a:pPr>
            <a:r>
              <a:rPr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Our EDA involved </a:t>
            </a:r>
            <a:r>
              <a:rPr b="1"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understanding the data and how features were correlated with each other and the target variable.</a:t>
            </a:r>
            <a:r>
              <a:rPr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It also involved doing </a:t>
            </a:r>
            <a:r>
              <a:rPr b="1"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necessary transformations</a:t>
            </a:r>
            <a:r>
              <a:rPr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of existing variables to make </a:t>
            </a:r>
            <a:r>
              <a:rPr b="1"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new features</a:t>
            </a:r>
            <a:r>
              <a:rPr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100" y="1905950"/>
            <a:ext cx="6357793" cy="29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164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Results + New Features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812525" y="4521400"/>
            <a:ext cx="7654200" cy="400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Open Sans"/>
              <a:buChar char="★"/>
            </a:pPr>
            <a:r>
              <a:rPr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New Features: </a:t>
            </a:r>
            <a:r>
              <a:rPr b="1" lang="en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Rooms_per_household, People_per_family, Bedroom_per_house</a:t>
            </a:r>
            <a:endParaRPr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962" y="839088"/>
            <a:ext cx="6788088" cy="34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56175" y="242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Framework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57775" y="949675"/>
            <a:ext cx="86955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5600"/>
              <a:t>Target variable (Median House Value) is a large number</a:t>
            </a:r>
            <a:endParaRPr sz="5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 sz="5600"/>
              <a:t>Divided values by 1000</a:t>
            </a:r>
            <a:r>
              <a:rPr lang="en" sz="5600"/>
              <a:t> to get more reasonable RMSEs</a:t>
            </a:r>
            <a:endParaRPr sz="5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★"/>
            </a:pPr>
            <a:r>
              <a:rPr b="1" lang="en" sz="5600"/>
              <a:t>Scaled data </a:t>
            </a:r>
            <a:r>
              <a:rPr lang="en" sz="5600"/>
              <a:t>before applying models</a:t>
            </a:r>
            <a:endParaRPr sz="5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★"/>
            </a:pPr>
            <a:r>
              <a:rPr b="1" lang="en" sz="5600"/>
              <a:t>70-30 </a:t>
            </a:r>
            <a:r>
              <a:rPr lang="en" sz="5600"/>
              <a:t>Train Test Split</a:t>
            </a:r>
            <a:endParaRPr sz="5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★"/>
            </a:pPr>
            <a:r>
              <a:rPr lang="en" sz="5600"/>
              <a:t>Models Tuned	</a:t>
            </a:r>
            <a:endParaRPr sz="5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 sz="5600"/>
              <a:t>Linear Regression</a:t>
            </a:r>
            <a:endParaRPr b="1" sz="5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 sz="5600"/>
              <a:t>Decision Tree Regressor</a:t>
            </a:r>
            <a:endParaRPr b="1" sz="5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 sz="5600"/>
              <a:t>Random Forest Regressor</a:t>
            </a:r>
            <a:endParaRPr b="1" sz="5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 sz="5600"/>
              <a:t>XGBoost Regressor</a:t>
            </a:r>
            <a:endParaRPr b="1" sz="5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★"/>
            </a:pPr>
            <a:r>
              <a:rPr lang="en" sz="5600"/>
              <a:t>Hyperparameter Tuning</a:t>
            </a:r>
            <a:endParaRPr sz="5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RandomizedSearchCV</a:t>
            </a:r>
            <a:endParaRPr sz="5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Cross Validation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050" y="2266275"/>
            <a:ext cx="4989425" cy="23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676725" y="2177375"/>
            <a:ext cx="31557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</a:t>
            </a:r>
            <a:r>
              <a:rPr baseline="30000" lang="en"/>
              <a:t>2   </a:t>
            </a:r>
            <a:r>
              <a:rPr lang="en"/>
              <a:t>Score: </a:t>
            </a:r>
            <a:r>
              <a:rPr b="1" lang="en"/>
              <a:t>0.5973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Root Mean Squared Error: </a:t>
            </a:r>
            <a:r>
              <a:rPr b="1" lang="en"/>
              <a:t>73.2715</a:t>
            </a:r>
            <a:endParaRPr b="1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22213"/>
            <a:ext cx="52101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