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PT Sans Narrow"/>
      <p:regular r:id="rId30"/>
      <p:bold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E01EA43-9F93-49C6-9B5B-A317C42EE611}">
  <a:tblStyle styleId="{DE01EA43-9F93-49C6-9B5B-A317C42EE61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TSansNarrow-bold.fntdata"/><Relationship Id="rId30" Type="http://schemas.openxmlformats.org/officeDocument/2006/relationships/font" Target="fonts/PTSansNarrow-regular.fntdata"/><Relationship Id="rId11" Type="http://schemas.openxmlformats.org/officeDocument/2006/relationships/slide" Target="slides/slide5.xml"/><Relationship Id="rId33" Type="http://schemas.openxmlformats.org/officeDocument/2006/relationships/font" Target="fonts/OpenSans-bold.fntdata"/><Relationship Id="rId10" Type="http://schemas.openxmlformats.org/officeDocument/2006/relationships/slide" Target="slides/slide4.xml"/><Relationship Id="rId32" Type="http://schemas.openxmlformats.org/officeDocument/2006/relationships/font" Target="fonts/OpenSans-regular.fntdata"/><Relationship Id="rId13" Type="http://schemas.openxmlformats.org/officeDocument/2006/relationships/slide" Target="slides/slide7.xml"/><Relationship Id="rId35" Type="http://schemas.openxmlformats.org/officeDocument/2006/relationships/font" Target="fonts/OpenSans-boldItalic.fntdata"/><Relationship Id="rId12" Type="http://schemas.openxmlformats.org/officeDocument/2006/relationships/slide" Target="slides/slide6.xml"/><Relationship Id="rId34" Type="http://schemas.openxmlformats.org/officeDocument/2006/relationships/font" Target="fonts/OpenSans-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Sun: Hello, we are group 21, and our presentation is on identifying authorship of ancient Hebrew texts.</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725bfc20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725bfc20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Jie. A third embedding is created by BERT. As BERT is mostly trained on English, we </a:t>
            </a:r>
            <a:r>
              <a:rPr lang="en" sz="1200">
                <a:solidFill>
                  <a:srgbClr val="695D46"/>
                </a:solidFill>
                <a:latin typeface="Open Sans"/>
                <a:ea typeface="Open Sans"/>
                <a:cs typeface="Open Sans"/>
                <a:sym typeface="Open Sans"/>
              </a:rPr>
              <a:t>used the King James Version of the Hebrew Bible. This allows us to pick up the linguistic features of the texts, in english.TSNE plots shows that the English embeedings indeed suggest multiple authors for the Pentateurch</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725bfc20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725bfc20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Jie. We will further investigate the authorship classification with our embeddings.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725bfc20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725bfc20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Rowana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identify the number of unique authors, we compared 2 different unsupervised techniques. The first method is spectral clustering. For some quick background, spectral clustering reduces dimensionality by considering the eigenspace of the normalized Laplacian matrix to cluster in. </a:t>
            </a:r>
            <a:r>
              <a:rPr lang="en">
                <a:solidFill>
                  <a:schemeClr val="dk1"/>
                </a:solidFill>
              </a:rPr>
              <a:t>C</a:t>
            </a:r>
            <a:r>
              <a:rPr lang="en">
                <a:solidFill>
                  <a:schemeClr val="dk1"/>
                </a:solidFill>
              </a:rPr>
              <a:t>ompared to clustering in the original data space, </a:t>
            </a:r>
            <a:r>
              <a:rPr lang="en"/>
              <a:t>t</a:t>
            </a:r>
            <a:r>
              <a:rPr lang="en"/>
              <a:t>his improves the efficiency of the clustering method used, which in our cases was k-means.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Selecting an appropriate k is a challenging part of unsupervised learning, but spectral clustering provides a heuristic to determine the </a:t>
            </a:r>
            <a:r>
              <a:rPr lang="en"/>
              <a:t>number</a:t>
            </a:r>
            <a:r>
              <a:rPr lang="en"/>
              <a:t> of clusters. The method suggests selecting k based on the number of smallest eigenvalues of the Laplacian that are below a point of convergence.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plots below, we can see what this looks like in practice when clustering books with single authors. As we augment our data to include additional books, we can see that with each additional book, there is a corresponding eigenvalue present below the point of convergence.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have some examples of what this looks like for a few texts with known authorships. When we cluster verses in Obadiah, which is written by a single author, we see that there is only one eigenvalue below the point at which all other values converge. This corresponds to a </a:t>
            </a:r>
            <a:r>
              <a:rPr lang="en"/>
              <a:t>single</a:t>
            </a:r>
            <a:r>
              <a:rPr lang="en"/>
              <a:t> </a:t>
            </a:r>
            <a:r>
              <a:rPr lang="en"/>
              <a:t>cluster</a:t>
            </a:r>
            <a:r>
              <a:rPr lang="en"/>
              <a:t>, which seems to make sense. When we look at the </a:t>
            </a:r>
            <a:r>
              <a:rPr lang="en"/>
              <a:t>eigenvalues</a:t>
            </a:r>
            <a:r>
              <a:rPr lang="en"/>
              <a:t> for a text composed of Obadiah &amp; Amos, so two different authors, we see two corresponding </a:t>
            </a:r>
            <a:r>
              <a:rPr lang="en"/>
              <a:t>eigenvalues</a:t>
            </a:r>
            <a:r>
              <a:rPr lang="en"/>
              <a:t> below the point of convergence. And when we augment the text with a </a:t>
            </a:r>
            <a:r>
              <a:rPr lang="en"/>
              <a:t>third book, we see a third eigenvalue below the point of convergence.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3f03f6ce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3f03f6ce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a:t>
            </a:r>
            <a:r>
              <a:rPr lang="en">
                <a:solidFill>
                  <a:schemeClr val="dk1"/>
                </a:solidFill>
              </a:rPr>
              <a:t>owana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Using this heuristic on the first 5 books, we found that the skip gram embedding indicates there are 2 major authors and 1 minor author, the LSTM embedding indicates 4 authors, and BERT indicates 2 major authors and 1 minor author.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725bfc20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725bfc20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a:t>
            </a:r>
            <a:r>
              <a:rPr lang="en">
                <a:solidFill>
                  <a:schemeClr val="dk1"/>
                </a:solidFill>
              </a:rPr>
              <a:t>owana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also compared our spectral clustering results with hierarchical clustering methods, and found similar results. Skip-gram however seems to indicate only two authors here.</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725bfc20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d725bfc20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Nellie 1:15? </a:t>
            </a:r>
            <a:r>
              <a:rPr lang="en"/>
              <a:t>Next we’ll talk about some of the ways we validated our embeddings and clustering labels.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d725bfc20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d725bfc20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a:t>
            </a:r>
            <a:r>
              <a:rPr lang="en">
                <a:solidFill>
                  <a:schemeClr val="dk1"/>
                </a:solidFill>
              </a:rPr>
              <a:t>ellie: To evaluate the strength of the relationships between the embeddings, we built a simple feed forward network through which we could pass our embeddings whatever author labels we had and get the test set accuracy. We first used this method to generate test prediction accuracies between each embedding and the labels in the documentary hypothesis.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3f03f6ce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d3f03f6ce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a:t>
            </a:r>
            <a:r>
              <a:rPr lang="en">
                <a:solidFill>
                  <a:schemeClr val="dk1"/>
                </a:solidFill>
              </a:rPr>
              <a:t>ellie: We then used a similar feed forward network to test the ability of each embedding to predict labels we knew - we randomly combined two books from the Bible for which we were confident in the author and determined how well each embedding could predict the known authors.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d3f1ccd7ed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d3f1ccd7e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a:t>
            </a:r>
            <a:r>
              <a:rPr lang="en">
                <a:solidFill>
                  <a:schemeClr val="dk1"/>
                </a:solidFill>
              </a:rPr>
              <a:t>ellie: Here is an overview of the accuracy scores for each embedding with each type of validation we performed. While since there are 2 authors in each example prev BERT NUMBERS .61 .56 .88 .56</a:t>
            </a:r>
            <a:br>
              <a:rPr lang="en">
                <a:solidFill>
                  <a:schemeClr val="dk1"/>
                </a:solidFill>
              </a:rPr>
            </a:b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d8804319d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d8804319d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Jie. </a:t>
            </a:r>
            <a:r>
              <a:rPr lang="en"/>
              <a:t>To summarize,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83dbe80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83dbe80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Sun: As an ancient text that goes back thousands of years, the exact authorship of the Hebrew Bible is unknown. Our goal is to identify the different writing styles, and thus potential authors, that exist in the first five books of the Bible, also known as the Pentateuch, or the Torah in the Jewish faith tradition.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8804319d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d8804319d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methods provide different, but similar, estimations on the number of authors for the first 5 books. We have also generated the predictions at the verse level, and compared that against the documented biblical references. These results can be used for future researches.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d3f1ccd7ed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d3f1ccd7ed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multiple methods to obtain embeddings and validate the results made our study more robust. In particular, spectral clustering allows us to derive convincing number of clusters using eigenvalues.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d3f1ccd7ed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d3f1ccd7ed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However, the ancient hebrew corpus is still limited, thus impacting the quality of our embeddings. In addition, since the embeddings represent overall features of the text, we cannot tell if the classifications are attributed to either different authors, or different content, or both.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d3f1ccd7ed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d3f1ccd7ed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improve, we can train on a </a:t>
            </a:r>
            <a:r>
              <a:rPr lang="en"/>
              <a:t>large</a:t>
            </a:r>
            <a:r>
              <a:rPr lang="en"/>
              <a:t> corpus if possible. Or, build models to see which word or phrases are activated for a specific classification. Traditional ways of informing embeddings with linguistic context should be incorporated to </a:t>
            </a:r>
            <a:r>
              <a:rPr lang="en"/>
              <a:t>make</a:t>
            </a:r>
            <a:r>
              <a:rPr lang="en"/>
              <a:t> more sense of how embeddings work.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83dbe80f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83dbe80f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Sun: </a:t>
            </a:r>
            <a:r>
              <a:rPr lang="en" sz="1200">
                <a:solidFill>
                  <a:schemeClr val="dk1"/>
                </a:solidFill>
                <a:latin typeface="Calibri"/>
                <a:ea typeface="Calibri"/>
                <a:cs typeface="Calibri"/>
                <a:sym typeface="Calibri"/>
              </a:rPr>
              <a:t>The Pentateuch consists of the books of Genesis, Exodus, Leviticus, Numbers and Deuteronomy.  In the Judeo-Christian faith traditions, the authorship is attributed to prophet Moses</a:t>
            </a:r>
            <a:r>
              <a:rPr lang="en">
                <a:solidFill>
                  <a:schemeClr val="dk1"/>
                </a:solidFill>
              </a:rPr>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8a1da1a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8a1da1a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Sun: However, scholars have hypothesized that there are actually five different authors of the Torah. This is called the documentary hypothesis. While the exact persons of the authorship are unknown, scholars have proposed that the Torah is sourced from 4 different documents, which were later then compiled by a series of redactors.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83dbe80f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83dbe80f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Sun: Since the true authors are unknown, we cannot use a supervised learning approach. We also cannot use state-of-the-art models like BERT that have not been trained on ancient Hebrew.</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725bfc20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725bfc20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Sun: So, our approach will be to create verse embeddings using Skip-gram, LSTM, and BERT. BERT will be trained on the King James Version of the Bible in English. Then, we will use unsupervised classification methods on these verse embeddings, namely spectral and hierarchical clustering.</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725bfc20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725bfc20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Rowana: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compared three different embedding methods to see which performs best.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725bfc20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725bfc20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Rowana 1:15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embedding is based on skip grams with a window size of 2. By considering positive and negative cases, we </a:t>
            </a:r>
            <a:r>
              <a:rPr lang="en"/>
              <a:t>hoped to </a:t>
            </a:r>
            <a:r>
              <a:rPr lang="en"/>
              <a:t>capture unique phrasing patterns that could differentiate each author’s writing style.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Once we had the word level embeddings, our next challenge was to aggregate these to verse level embeddings. First we tried taking the mean across the words per verse. However, this method loses word order information within the verse, and so we also considered </a:t>
            </a:r>
            <a:r>
              <a:rPr lang="en"/>
              <a:t>concatenating</a:t>
            </a:r>
            <a:r>
              <a:rPr lang="en"/>
              <a:t> the words to achieve the verse level embeddings.  As you can see, in the PCA plots, the </a:t>
            </a:r>
            <a:r>
              <a:rPr lang="en"/>
              <a:t>concatenated</a:t>
            </a:r>
            <a:r>
              <a:rPr lang="en"/>
              <a:t> embedding has more structure and clustering </a:t>
            </a:r>
            <a:r>
              <a:rPr lang="en"/>
              <a:t>patterns when visualized along the first two components.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725bfc20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725bfc20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Nellie: Next we trained an LSTM autoencoder </a:t>
            </a:r>
            <a:r>
              <a:rPr lang="en"/>
              <a:t>with one bidirectional LSTM layer as the encoder and decoder. We’ve visualized the first two principal components on the left which capture 76% of the explained variance in the data, and the first two tSNE components on the right, which should evidence of some local neighborhood structures that include verses from all five books.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6.png"/><Relationship Id="rId5"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IDENTIFYING AUTHORSHIP OF ANCIENT HEBREW TEXTS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40000" lnSpcReduction="20000"/>
          </a:bodyPr>
          <a:lstStyle/>
          <a:p>
            <a:pPr indent="0" lvl="0" marL="0" rtl="0" algn="ctr">
              <a:spcBef>
                <a:spcPts val="0"/>
              </a:spcBef>
              <a:spcAft>
                <a:spcPts val="0"/>
              </a:spcAft>
              <a:buNone/>
            </a:pPr>
            <a:r>
              <a:rPr lang="en"/>
              <a:t>Jie Sun</a:t>
            </a:r>
            <a:endParaRPr/>
          </a:p>
          <a:p>
            <a:pPr indent="0" lvl="0" marL="0" rtl="0" algn="ctr">
              <a:spcBef>
                <a:spcPts val="0"/>
              </a:spcBef>
              <a:spcAft>
                <a:spcPts val="0"/>
              </a:spcAft>
              <a:buNone/>
            </a:pPr>
            <a:r>
              <a:rPr lang="en"/>
              <a:t>Sun Kim</a:t>
            </a:r>
            <a:endParaRPr/>
          </a:p>
          <a:p>
            <a:pPr indent="0" lvl="0" marL="0" rtl="0" algn="ctr">
              <a:spcBef>
                <a:spcPts val="0"/>
              </a:spcBef>
              <a:spcAft>
                <a:spcPts val="0"/>
              </a:spcAft>
              <a:buNone/>
            </a:pPr>
            <a:r>
              <a:rPr lang="en"/>
              <a:t>Nellie Ponarul</a:t>
            </a:r>
            <a:endParaRPr/>
          </a:p>
          <a:p>
            <a:pPr indent="0" lvl="0" marL="0" rtl="0" algn="ctr">
              <a:spcBef>
                <a:spcPts val="0"/>
              </a:spcBef>
              <a:spcAft>
                <a:spcPts val="0"/>
              </a:spcAft>
              <a:buNone/>
            </a:pPr>
            <a:r>
              <a:rPr lang="en"/>
              <a:t>Rowana Ahmed</a:t>
            </a:r>
            <a:endParaRPr/>
          </a:p>
          <a:p>
            <a:pPr indent="0" lvl="0" marL="0" rtl="0" algn="ctr">
              <a:spcBef>
                <a:spcPts val="0"/>
              </a:spcBef>
              <a:spcAft>
                <a:spcPts val="0"/>
              </a:spcAft>
              <a:buNone/>
            </a:pPr>
            <a:r>
              <a:rPr b="1" lang="en"/>
              <a:t>Group 21</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Texts to Embeddings - BERT</a:t>
            </a:r>
            <a:endParaRPr/>
          </a:p>
        </p:txBody>
      </p:sp>
      <p:sp>
        <p:nvSpPr>
          <p:cNvPr id="169" name="Google Shape;169;p22"/>
          <p:cNvSpPr txBox="1"/>
          <p:nvPr>
            <p:ph idx="1" type="body"/>
          </p:nvPr>
        </p:nvSpPr>
        <p:spPr>
          <a:xfrm>
            <a:off x="311700" y="1152425"/>
            <a:ext cx="8520600" cy="3302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200"/>
              <a:t>BERT allows us to use transfer learning in NLP. </a:t>
            </a:r>
            <a:endParaRPr sz="1200"/>
          </a:p>
          <a:p>
            <a:pPr indent="-330200" lvl="0" marL="457200" rtl="0" algn="l">
              <a:spcBef>
                <a:spcPts val="0"/>
              </a:spcBef>
              <a:spcAft>
                <a:spcPts val="0"/>
              </a:spcAft>
              <a:buSzPts val="1600"/>
              <a:buChar char="●"/>
            </a:pPr>
            <a:r>
              <a:rPr lang="en" sz="1200"/>
              <a:t>As BERT is mostly trained on the English language, we used the King James Version of the Hebrew Bible, as a </a:t>
            </a:r>
            <a:r>
              <a:rPr lang="en" sz="1200"/>
              <a:t>meaningful</a:t>
            </a:r>
            <a:r>
              <a:rPr lang="en" sz="1200"/>
              <a:t> comparison against the embeddings on the Hebrew text </a:t>
            </a:r>
            <a:endParaRPr sz="1200"/>
          </a:p>
          <a:p>
            <a:pPr indent="-304800" lvl="1" marL="914400" rtl="0" algn="l">
              <a:spcBef>
                <a:spcPts val="0"/>
              </a:spcBef>
              <a:spcAft>
                <a:spcPts val="0"/>
              </a:spcAft>
              <a:buSzPts val="1200"/>
              <a:buChar char="○"/>
            </a:pPr>
            <a:r>
              <a:rPr lang="en" sz="1200"/>
              <a:t>Easier to pick up the linguistic features </a:t>
            </a:r>
            <a:endParaRPr sz="1200"/>
          </a:p>
          <a:p>
            <a:pPr indent="0" lvl="0" marL="0" rtl="0" algn="l">
              <a:spcBef>
                <a:spcPts val="1200"/>
              </a:spcBef>
              <a:spcAft>
                <a:spcPts val="0"/>
              </a:spcAft>
              <a:buNone/>
            </a:pPr>
            <a:r>
              <a:rPr lang="en" sz="1000"/>
              <a:t>10</a:t>
            </a:r>
            <a:r>
              <a:rPr lang="en" sz="1000"/>
              <a:t>% of variance in data explained by first two principal components </a:t>
            </a:r>
            <a:endParaRPr sz="1000"/>
          </a:p>
          <a:p>
            <a:pPr indent="0" lvl="0" marL="457200" rtl="0" algn="l">
              <a:spcBef>
                <a:spcPts val="1200"/>
              </a:spcBef>
              <a:spcAft>
                <a:spcPts val="1200"/>
              </a:spcAft>
              <a:buNone/>
            </a:pPr>
            <a:r>
              <a:t/>
            </a:r>
            <a:endParaRPr sz="1200"/>
          </a:p>
        </p:txBody>
      </p:sp>
      <p:pic>
        <p:nvPicPr>
          <p:cNvPr id="170" name="Google Shape;170;p22"/>
          <p:cNvPicPr preferRelativeResize="0"/>
          <p:nvPr/>
        </p:nvPicPr>
        <p:blipFill>
          <a:blip r:embed="rId3">
            <a:alphaModFix/>
          </a:blip>
          <a:stretch>
            <a:fillRect/>
          </a:stretch>
        </p:blipFill>
        <p:spPr>
          <a:xfrm>
            <a:off x="656850" y="2571750"/>
            <a:ext cx="3723142" cy="2419600"/>
          </a:xfrm>
          <a:prstGeom prst="rect">
            <a:avLst/>
          </a:prstGeom>
          <a:noFill/>
          <a:ln>
            <a:noFill/>
          </a:ln>
        </p:spPr>
      </p:pic>
      <p:pic>
        <p:nvPicPr>
          <p:cNvPr id="171" name="Google Shape;171;p22"/>
          <p:cNvPicPr preferRelativeResize="0"/>
          <p:nvPr/>
        </p:nvPicPr>
        <p:blipFill>
          <a:blip r:embed="rId4">
            <a:alphaModFix/>
          </a:blip>
          <a:stretch>
            <a:fillRect/>
          </a:stretch>
        </p:blipFill>
        <p:spPr>
          <a:xfrm>
            <a:off x="4752952" y="2571750"/>
            <a:ext cx="3661999" cy="2419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1200"/>
              </a:spcAft>
              <a:buNone/>
            </a:pPr>
            <a:r>
              <a:rPr lang="en"/>
              <a:t>E</a:t>
            </a:r>
            <a:r>
              <a:rPr lang="en"/>
              <a:t>mbeddings to Unsupervised Classification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Spectral Clustering Background</a:t>
            </a:r>
            <a:endParaRPr/>
          </a:p>
        </p:txBody>
      </p:sp>
      <p:sp>
        <p:nvSpPr>
          <p:cNvPr id="182" name="Google Shape;182;p24"/>
          <p:cNvSpPr txBox="1"/>
          <p:nvPr/>
        </p:nvSpPr>
        <p:spPr>
          <a:xfrm>
            <a:off x="723300" y="1366250"/>
            <a:ext cx="79344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Improves efficiency of </a:t>
            </a:r>
            <a:r>
              <a:rPr lang="en">
                <a:latin typeface="Open Sans"/>
                <a:ea typeface="Open Sans"/>
                <a:cs typeface="Open Sans"/>
                <a:sym typeface="Open Sans"/>
              </a:rPr>
              <a:t>clustering</a:t>
            </a:r>
            <a:r>
              <a:rPr lang="en">
                <a:latin typeface="Open Sans"/>
                <a:ea typeface="Open Sans"/>
                <a:cs typeface="Open Sans"/>
                <a:sym typeface="Open Sans"/>
              </a:rPr>
              <a:t> by considering reduced eigenspace of the normalized Laplacian matrix</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
                <a:latin typeface="Open Sans"/>
                <a:ea typeface="Open Sans"/>
                <a:cs typeface="Open Sans"/>
                <a:sym typeface="Open Sans"/>
              </a:rPr>
              <a:t>L</a:t>
            </a:r>
            <a:r>
              <a:rPr baseline="-25000" lang="en">
                <a:latin typeface="Open Sans"/>
                <a:ea typeface="Open Sans"/>
                <a:cs typeface="Open Sans"/>
                <a:sym typeface="Open Sans"/>
              </a:rPr>
              <a:t>norm</a:t>
            </a:r>
            <a:r>
              <a:rPr lang="en">
                <a:latin typeface="Open Sans"/>
                <a:ea typeface="Open Sans"/>
                <a:cs typeface="Open Sans"/>
                <a:sym typeface="Open Sans"/>
              </a:rPr>
              <a:t> = I - D</a:t>
            </a:r>
            <a:r>
              <a:rPr baseline="30000" lang="en">
                <a:latin typeface="Open Sans"/>
                <a:ea typeface="Open Sans"/>
                <a:cs typeface="Open Sans"/>
                <a:sym typeface="Open Sans"/>
              </a:rPr>
              <a:t>-1</a:t>
            </a:r>
            <a:r>
              <a:rPr lang="en">
                <a:latin typeface="Open Sans"/>
                <a:ea typeface="Open Sans"/>
                <a:cs typeface="Open Sans"/>
                <a:sym typeface="Open Sans"/>
              </a:rPr>
              <a:t>W, where W is a </a:t>
            </a:r>
            <a:r>
              <a:rPr lang="en">
                <a:latin typeface="Open Sans"/>
                <a:ea typeface="Open Sans"/>
                <a:cs typeface="Open Sans"/>
                <a:sym typeface="Open Sans"/>
              </a:rPr>
              <a:t>similarity</a:t>
            </a:r>
            <a:r>
              <a:rPr lang="en">
                <a:latin typeface="Open Sans"/>
                <a:ea typeface="Open Sans"/>
                <a:cs typeface="Open Sans"/>
                <a:sym typeface="Open Sans"/>
              </a:rPr>
              <a:t> matrix and D is the diagonal matrix summing the rows of W</a:t>
            </a:r>
            <a:endParaRPr>
              <a:latin typeface="Open Sans"/>
              <a:ea typeface="Open Sans"/>
              <a:cs typeface="Open Sans"/>
              <a:sym typeface="Open Sans"/>
            </a:endParaRPr>
          </a:p>
          <a:p>
            <a:pPr indent="0" lvl="0" marL="13716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Spectral clustering provides a heuristic to determine an appropriate k to use for clustering.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183" name="Google Shape;183;p24"/>
          <p:cNvPicPr preferRelativeResize="0"/>
          <p:nvPr/>
        </p:nvPicPr>
        <p:blipFill>
          <a:blip r:embed="rId3">
            <a:alphaModFix/>
          </a:blip>
          <a:stretch>
            <a:fillRect/>
          </a:stretch>
        </p:blipFill>
        <p:spPr>
          <a:xfrm>
            <a:off x="891325" y="3245625"/>
            <a:ext cx="2254700" cy="1488950"/>
          </a:xfrm>
          <a:prstGeom prst="rect">
            <a:avLst/>
          </a:prstGeom>
          <a:noFill/>
          <a:ln>
            <a:noFill/>
          </a:ln>
        </p:spPr>
      </p:pic>
      <p:pic>
        <p:nvPicPr>
          <p:cNvPr id="184" name="Google Shape;184;p24"/>
          <p:cNvPicPr preferRelativeResize="0"/>
          <p:nvPr/>
        </p:nvPicPr>
        <p:blipFill>
          <a:blip r:embed="rId4">
            <a:alphaModFix/>
          </a:blip>
          <a:stretch>
            <a:fillRect/>
          </a:stretch>
        </p:blipFill>
        <p:spPr>
          <a:xfrm>
            <a:off x="3430025" y="3245625"/>
            <a:ext cx="2254700" cy="1488953"/>
          </a:xfrm>
          <a:prstGeom prst="rect">
            <a:avLst/>
          </a:prstGeom>
          <a:noFill/>
          <a:ln>
            <a:noFill/>
          </a:ln>
        </p:spPr>
      </p:pic>
      <p:pic>
        <p:nvPicPr>
          <p:cNvPr id="185" name="Google Shape;185;p24"/>
          <p:cNvPicPr preferRelativeResize="0"/>
          <p:nvPr/>
        </p:nvPicPr>
        <p:blipFill>
          <a:blip r:embed="rId5">
            <a:alphaModFix/>
          </a:blip>
          <a:stretch>
            <a:fillRect/>
          </a:stretch>
        </p:blipFill>
        <p:spPr>
          <a:xfrm>
            <a:off x="6028325" y="3223225"/>
            <a:ext cx="2322525" cy="1533750"/>
          </a:xfrm>
          <a:prstGeom prst="rect">
            <a:avLst/>
          </a:prstGeom>
          <a:noFill/>
          <a:ln>
            <a:noFill/>
          </a:ln>
        </p:spPr>
      </p:pic>
      <p:sp>
        <p:nvSpPr>
          <p:cNvPr id="186" name="Google Shape;186;p24"/>
          <p:cNvSpPr txBox="1"/>
          <p:nvPr/>
        </p:nvSpPr>
        <p:spPr>
          <a:xfrm>
            <a:off x="1771300" y="3864950"/>
            <a:ext cx="105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6FA8DC"/>
                </a:solidFill>
                <a:latin typeface="Open Sans"/>
                <a:ea typeface="Open Sans"/>
                <a:cs typeface="Open Sans"/>
                <a:sym typeface="Open Sans"/>
              </a:rPr>
              <a:t>Obadiah</a:t>
            </a:r>
            <a:endParaRPr sz="1200">
              <a:solidFill>
                <a:srgbClr val="6FA8DC"/>
              </a:solidFill>
              <a:latin typeface="Open Sans"/>
              <a:ea typeface="Open Sans"/>
              <a:cs typeface="Open Sans"/>
              <a:sym typeface="Open Sans"/>
            </a:endParaRPr>
          </a:p>
        </p:txBody>
      </p:sp>
      <p:sp>
        <p:nvSpPr>
          <p:cNvPr id="187" name="Google Shape;187;p24"/>
          <p:cNvSpPr txBox="1"/>
          <p:nvPr/>
        </p:nvSpPr>
        <p:spPr>
          <a:xfrm>
            <a:off x="4393175" y="3805450"/>
            <a:ext cx="1052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6FA8DC"/>
                </a:solidFill>
                <a:latin typeface="Open Sans"/>
                <a:ea typeface="Open Sans"/>
                <a:cs typeface="Open Sans"/>
                <a:sym typeface="Open Sans"/>
              </a:rPr>
              <a:t>Obadiah &amp; Amos</a:t>
            </a:r>
            <a:endParaRPr sz="1200">
              <a:solidFill>
                <a:srgbClr val="6FA8DC"/>
              </a:solidFill>
              <a:latin typeface="Open Sans"/>
              <a:ea typeface="Open Sans"/>
              <a:cs typeface="Open Sans"/>
              <a:sym typeface="Open Sans"/>
            </a:endParaRPr>
          </a:p>
        </p:txBody>
      </p:sp>
      <p:sp>
        <p:nvSpPr>
          <p:cNvPr id="188" name="Google Shape;188;p24"/>
          <p:cNvSpPr txBox="1"/>
          <p:nvPr/>
        </p:nvSpPr>
        <p:spPr>
          <a:xfrm>
            <a:off x="7051575" y="3683350"/>
            <a:ext cx="1052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6FA8DC"/>
                </a:solidFill>
                <a:latin typeface="Open Sans"/>
                <a:ea typeface="Open Sans"/>
                <a:cs typeface="Open Sans"/>
                <a:sym typeface="Open Sans"/>
              </a:rPr>
              <a:t>Obadiah, Amos, &amp;</a:t>
            </a:r>
            <a:endParaRPr sz="1200">
              <a:solidFill>
                <a:srgbClr val="6FA8DC"/>
              </a:solidFill>
              <a:latin typeface="Open Sans"/>
              <a:ea typeface="Open Sans"/>
              <a:cs typeface="Open Sans"/>
              <a:sym typeface="Open Sans"/>
            </a:endParaRPr>
          </a:p>
          <a:p>
            <a:pPr indent="0" lvl="0" marL="0" rtl="0" algn="l">
              <a:spcBef>
                <a:spcPts val="0"/>
              </a:spcBef>
              <a:spcAft>
                <a:spcPts val="0"/>
              </a:spcAft>
              <a:buNone/>
            </a:pPr>
            <a:r>
              <a:rPr lang="en" sz="1200">
                <a:solidFill>
                  <a:srgbClr val="6FA8DC"/>
                </a:solidFill>
                <a:latin typeface="Open Sans"/>
                <a:ea typeface="Open Sans"/>
                <a:cs typeface="Open Sans"/>
                <a:sym typeface="Open Sans"/>
              </a:rPr>
              <a:t>Ezekiel</a:t>
            </a:r>
            <a:endParaRPr sz="1200">
              <a:solidFill>
                <a:srgbClr val="6FA8DC"/>
              </a:solidFill>
              <a:latin typeface="Open Sans"/>
              <a:ea typeface="Open Sans"/>
              <a:cs typeface="Open Sans"/>
              <a:sym typeface="Open Sans"/>
            </a:endParaRPr>
          </a:p>
        </p:txBody>
      </p:sp>
      <p:sp>
        <p:nvSpPr>
          <p:cNvPr id="189" name="Google Shape;189;p24"/>
          <p:cNvSpPr/>
          <p:nvPr/>
        </p:nvSpPr>
        <p:spPr>
          <a:xfrm>
            <a:off x="3660350" y="3601900"/>
            <a:ext cx="131400" cy="81600"/>
          </a:xfrm>
          <a:prstGeom prst="ellipse">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4"/>
          <p:cNvSpPr/>
          <p:nvPr/>
        </p:nvSpPr>
        <p:spPr>
          <a:xfrm>
            <a:off x="3625950" y="4492200"/>
            <a:ext cx="131400" cy="81600"/>
          </a:xfrm>
          <a:prstGeom prst="ellipse">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4"/>
          <p:cNvSpPr/>
          <p:nvPr/>
        </p:nvSpPr>
        <p:spPr>
          <a:xfrm>
            <a:off x="1111350" y="4492200"/>
            <a:ext cx="131400" cy="81600"/>
          </a:xfrm>
          <a:prstGeom prst="ellipse">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p:nvPr/>
        </p:nvSpPr>
        <p:spPr>
          <a:xfrm>
            <a:off x="6216750" y="4521425"/>
            <a:ext cx="131400" cy="81600"/>
          </a:xfrm>
          <a:prstGeom prst="ellipse">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4"/>
          <p:cNvSpPr/>
          <p:nvPr/>
        </p:nvSpPr>
        <p:spPr>
          <a:xfrm>
            <a:off x="6216750" y="3577800"/>
            <a:ext cx="131400" cy="81600"/>
          </a:xfrm>
          <a:prstGeom prst="ellipse">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4"/>
          <p:cNvSpPr/>
          <p:nvPr/>
        </p:nvSpPr>
        <p:spPr>
          <a:xfrm>
            <a:off x="6216750" y="3501600"/>
            <a:ext cx="131400" cy="81600"/>
          </a:xfrm>
          <a:prstGeom prst="ellipse">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Spectral Clustering</a:t>
            </a:r>
            <a:endParaRPr/>
          </a:p>
        </p:txBody>
      </p:sp>
      <p:sp>
        <p:nvSpPr>
          <p:cNvPr id="200" name="Google Shape;200;p25"/>
          <p:cNvSpPr txBox="1"/>
          <p:nvPr>
            <p:ph idx="1" type="body"/>
          </p:nvPr>
        </p:nvSpPr>
        <p:spPr>
          <a:xfrm>
            <a:off x="311700" y="1485500"/>
            <a:ext cx="2588100" cy="330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Skip-gram (cosine)</a:t>
            </a:r>
            <a:endParaRPr/>
          </a:p>
          <a:p>
            <a:pPr indent="0" lvl="0" marL="0" rtl="0" algn="ctr">
              <a:spcBef>
                <a:spcPts val="1200"/>
              </a:spcBef>
              <a:spcAft>
                <a:spcPts val="0"/>
              </a:spcAft>
              <a:buNone/>
            </a:pPr>
            <a:r>
              <a:rPr lang="en" sz="1400"/>
              <a:t>K = 3 (or 2)</a:t>
            </a:r>
            <a:endParaRPr sz="1400"/>
          </a:p>
          <a:p>
            <a:pPr indent="0" lvl="0" marL="0" rtl="0" algn="l">
              <a:spcBef>
                <a:spcPts val="1200"/>
              </a:spcBef>
              <a:spcAft>
                <a:spcPts val="1200"/>
              </a:spcAft>
              <a:buNone/>
            </a:pPr>
            <a:r>
              <a:t/>
            </a:r>
            <a:endParaRPr/>
          </a:p>
        </p:txBody>
      </p:sp>
      <p:sp>
        <p:nvSpPr>
          <p:cNvPr id="201" name="Google Shape;201;p25"/>
          <p:cNvSpPr txBox="1"/>
          <p:nvPr>
            <p:ph idx="1" type="body"/>
          </p:nvPr>
        </p:nvSpPr>
        <p:spPr>
          <a:xfrm>
            <a:off x="3227000" y="1485500"/>
            <a:ext cx="2588100" cy="330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LSTM (euclid)</a:t>
            </a:r>
            <a:endParaRPr/>
          </a:p>
          <a:p>
            <a:pPr indent="0" lvl="0" marL="0" rtl="0" algn="ctr">
              <a:spcBef>
                <a:spcPts val="1200"/>
              </a:spcBef>
              <a:spcAft>
                <a:spcPts val="1200"/>
              </a:spcAft>
              <a:buNone/>
            </a:pPr>
            <a:r>
              <a:rPr lang="en" sz="1400"/>
              <a:t>K = 4</a:t>
            </a:r>
            <a:endParaRPr sz="1400"/>
          </a:p>
        </p:txBody>
      </p:sp>
      <p:sp>
        <p:nvSpPr>
          <p:cNvPr id="202" name="Google Shape;202;p25"/>
          <p:cNvSpPr txBox="1"/>
          <p:nvPr>
            <p:ph idx="1" type="body"/>
          </p:nvPr>
        </p:nvSpPr>
        <p:spPr>
          <a:xfrm>
            <a:off x="6054800" y="1485500"/>
            <a:ext cx="2850300" cy="330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BERT (euclid)</a:t>
            </a:r>
            <a:endParaRPr/>
          </a:p>
          <a:p>
            <a:pPr indent="0" lvl="0" marL="0" rtl="0" algn="ctr">
              <a:spcBef>
                <a:spcPts val="1200"/>
              </a:spcBef>
              <a:spcAft>
                <a:spcPts val="1200"/>
              </a:spcAft>
              <a:buNone/>
            </a:pPr>
            <a:r>
              <a:rPr lang="en" sz="1400"/>
              <a:t>K = 2 (or 3)</a:t>
            </a:r>
            <a:endParaRPr sz="1400"/>
          </a:p>
        </p:txBody>
      </p:sp>
      <p:pic>
        <p:nvPicPr>
          <p:cNvPr id="203" name="Google Shape;203;p25"/>
          <p:cNvPicPr preferRelativeResize="0"/>
          <p:nvPr/>
        </p:nvPicPr>
        <p:blipFill>
          <a:blip r:embed="rId3">
            <a:alphaModFix/>
          </a:blip>
          <a:stretch>
            <a:fillRect/>
          </a:stretch>
        </p:blipFill>
        <p:spPr>
          <a:xfrm>
            <a:off x="3052150" y="2446228"/>
            <a:ext cx="2850300" cy="1886709"/>
          </a:xfrm>
          <a:prstGeom prst="rect">
            <a:avLst/>
          </a:prstGeom>
          <a:noFill/>
          <a:ln>
            <a:noFill/>
          </a:ln>
        </p:spPr>
      </p:pic>
      <p:pic>
        <p:nvPicPr>
          <p:cNvPr id="204" name="Google Shape;204;p25"/>
          <p:cNvPicPr preferRelativeResize="0"/>
          <p:nvPr/>
        </p:nvPicPr>
        <p:blipFill>
          <a:blip r:embed="rId4">
            <a:alphaModFix/>
          </a:blip>
          <a:stretch>
            <a:fillRect/>
          </a:stretch>
        </p:blipFill>
        <p:spPr>
          <a:xfrm>
            <a:off x="186000" y="2491387"/>
            <a:ext cx="2713800" cy="1796381"/>
          </a:xfrm>
          <a:prstGeom prst="rect">
            <a:avLst/>
          </a:prstGeom>
          <a:noFill/>
          <a:ln>
            <a:noFill/>
          </a:ln>
        </p:spPr>
      </p:pic>
      <p:pic>
        <p:nvPicPr>
          <p:cNvPr id="205" name="Google Shape;205;p25"/>
          <p:cNvPicPr preferRelativeResize="0"/>
          <p:nvPr/>
        </p:nvPicPr>
        <p:blipFill>
          <a:blip r:embed="rId5">
            <a:alphaModFix/>
          </a:blip>
          <a:stretch>
            <a:fillRect/>
          </a:stretch>
        </p:blipFill>
        <p:spPr>
          <a:xfrm>
            <a:off x="5972698" y="2479526"/>
            <a:ext cx="2932603" cy="1886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Hierarchical Clustering</a:t>
            </a:r>
            <a:endParaRPr/>
          </a:p>
        </p:txBody>
      </p:sp>
      <p:sp>
        <p:nvSpPr>
          <p:cNvPr id="211" name="Google Shape;211;p26"/>
          <p:cNvSpPr txBox="1"/>
          <p:nvPr>
            <p:ph idx="1" type="body"/>
          </p:nvPr>
        </p:nvSpPr>
        <p:spPr>
          <a:xfrm>
            <a:off x="311700" y="1266325"/>
            <a:ext cx="25881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Skip-gram</a:t>
            </a:r>
            <a:endParaRPr/>
          </a:p>
          <a:p>
            <a:pPr indent="0" lvl="0" marL="0" rtl="0" algn="l">
              <a:spcBef>
                <a:spcPts val="1200"/>
              </a:spcBef>
              <a:spcAft>
                <a:spcPts val="1200"/>
              </a:spcAft>
              <a:buNone/>
            </a:pPr>
            <a:r>
              <a:rPr lang="en"/>
              <a:t>2 well separated clusters</a:t>
            </a:r>
            <a:endParaRPr/>
          </a:p>
        </p:txBody>
      </p:sp>
      <p:sp>
        <p:nvSpPr>
          <p:cNvPr id="212" name="Google Shape;212;p26"/>
          <p:cNvSpPr txBox="1"/>
          <p:nvPr>
            <p:ph idx="1" type="body"/>
          </p:nvPr>
        </p:nvSpPr>
        <p:spPr>
          <a:xfrm>
            <a:off x="3219675" y="1266325"/>
            <a:ext cx="25881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LSTM</a:t>
            </a:r>
            <a:endParaRPr/>
          </a:p>
          <a:p>
            <a:pPr indent="0" lvl="0" marL="0" rtl="0" algn="l">
              <a:spcBef>
                <a:spcPts val="1200"/>
              </a:spcBef>
              <a:spcAft>
                <a:spcPts val="1200"/>
              </a:spcAft>
              <a:buNone/>
            </a:pPr>
            <a:r>
              <a:rPr lang="en"/>
              <a:t>4 somewhat well separated clusters</a:t>
            </a:r>
            <a:endParaRPr/>
          </a:p>
        </p:txBody>
      </p:sp>
      <p:sp>
        <p:nvSpPr>
          <p:cNvPr id="213" name="Google Shape;213;p26"/>
          <p:cNvSpPr txBox="1"/>
          <p:nvPr>
            <p:ph idx="1" type="body"/>
          </p:nvPr>
        </p:nvSpPr>
        <p:spPr>
          <a:xfrm>
            <a:off x="6054800" y="1266325"/>
            <a:ext cx="28503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BERT</a:t>
            </a:r>
            <a:endParaRPr/>
          </a:p>
          <a:p>
            <a:pPr indent="0" lvl="0" marL="0" rtl="0" algn="l">
              <a:spcBef>
                <a:spcPts val="1200"/>
              </a:spcBef>
              <a:spcAft>
                <a:spcPts val="0"/>
              </a:spcAft>
              <a:buNone/>
            </a:pPr>
            <a:r>
              <a:rPr lang="en" sz="1600"/>
              <a:t>2 well separated clusters, and 1 cluster can potentially be further split into 2 clusters</a:t>
            </a:r>
            <a:endParaRPr sz="1600"/>
          </a:p>
          <a:p>
            <a:pPr indent="0" lvl="0" marL="0" rtl="0" algn="l">
              <a:spcBef>
                <a:spcPts val="1200"/>
              </a:spcBef>
              <a:spcAft>
                <a:spcPts val="1200"/>
              </a:spcAft>
              <a:buNone/>
            </a:pPr>
            <a:r>
              <a:t/>
            </a:r>
            <a:endParaRPr/>
          </a:p>
        </p:txBody>
      </p:sp>
      <p:pic>
        <p:nvPicPr>
          <p:cNvPr id="214" name="Google Shape;214;p26"/>
          <p:cNvPicPr preferRelativeResize="0"/>
          <p:nvPr/>
        </p:nvPicPr>
        <p:blipFill>
          <a:blip r:embed="rId3">
            <a:alphaModFix/>
          </a:blip>
          <a:stretch>
            <a:fillRect/>
          </a:stretch>
        </p:blipFill>
        <p:spPr>
          <a:xfrm>
            <a:off x="35750" y="3290700"/>
            <a:ext cx="2923974" cy="1466644"/>
          </a:xfrm>
          <a:prstGeom prst="rect">
            <a:avLst/>
          </a:prstGeom>
          <a:noFill/>
          <a:ln>
            <a:noFill/>
          </a:ln>
        </p:spPr>
      </p:pic>
      <p:pic>
        <p:nvPicPr>
          <p:cNvPr id="215" name="Google Shape;215;p26"/>
          <p:cNvPicPr preferRelativeResize="0"/>
          <p:nvPr/>
        </p:nvPicPr>
        <p:blipFill>
          <a:blip r:embed="rId4">
            <a:alphaModFix/>
          </a:blip>
          <a:stretch>
            <a:fillRect/>
          </a:stretch>
        </p:blipFill>
        <p:spPr>
          <a:xfrm>
            <a:off x="3103300" y="3292500"/>
            <a:ext cx="2923974" cy="1476151"/>
          </a:xfrm>
          <a:prstGeom prst="rect">
            <a:avLst/>
          </a:prstGeom>
          <a:noFill/>
          <a:ln>
            <a:noFill/>
          </a:ln>
        </p:spPr>
      </p:pic>
      <p:pic>
        <p:nvPicPr>
          <p:cNvPr id="216" name="Google Shape;216;p26"/>
          <p:cNvPicPr preferRelativeResize="0"/>
          <p:nvPr/>
        </p:nvPicPr>
        <p:blipFill>
          <a:blip r:embed="rId5">
            <a:alphaModFix/>
          </a:blip>
          <a:stretch>
            <a:fillRect/>
          </a:stretch>
        </p:blipFill>
        <p:spPr>
          <a:xfrm>
            <a:off x="6127650" y="3284250"/>
            <a:ext cx="2918612" cy="1476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Validation of Embedding &amp; Clustering Process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of Embeddings - Supervised Label Prediction</a:t>
            </a:r>
            <a:endParaRPr/>
          </a:p>
        </p:txBody>
      </p:sp>
      <p:sp>
        <p:nvSpPr>
          <p:cNvPr id="227" name="Google Shape;227;p28"/>
          <p:cNvSpPr txBox="1"/>
          <p:nvPr>
            <p:ph idx="1" type="body"/>
          </p:nvPr>
        </p:nvSpPr>
        <p:spPr>
          <a:xfrm>
            <a:off x="311700" y="1494925"/>
            <a:ext cx="8568300" cy="15912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28571"/>
              <a:buChar char="●"/>
            </a:pPr>
            <a:r>
              <a:rPr lang="en"/>
              <a:t>Idea: Assess how well embeddings capture </a:t>
            </a:r>
            <a:r>
              <a:rPr lang="en"/>
              <a:t>stylistic</a:t>
            </a:r>
            <a:r>
              <a:rPr lang="en"/>
              <a:t> </a:t>
            </a:r>
            <a:r>
              <a:rPr lang="en"/>
              <a:t>elements that would be unique to an author by training a FFNN on labeled verses</a:t>
            </a:r>
            <a:endParaRPr sz="1400"/>
          </a:p>
          <a:p>
            <a:pPr indent="-325755" lvl="0" marL="457200" rtl="0" algn="l">
              <a:spcBef>
                <a:spcPts val="0"/>
              </a:spcBef>
              <a:spcAft>
                <a:spcPts val="0"/>
              </a:spcAft>
              <a:buSzPct val="128571"/>
              <a:buChar char="●"/>
            </a:pPr>
            <a:r>
              <a:rPr lang="en" sz="1400"/>
              <a:t>For each embedding type:</a:t>
            </a:r>
            <a:endParaRPr sz="1400"/>
          </a:p>
          <a:p>
            <a:pPr indent="-304165" lvl="1" marL="914400" rtl="0" algn="l">
              <a:spcBef>
                <a:spcPts val="0"/>
              </a:spcBef>
              <a:spcAft>
                <a:spcPts val="0"/>
              </a:spcAft>
              <a:buSzPct val="100000"/>
              <a:buChar char="○"/>
            </a:pPr>
            <a:r>
              <a:rPr lang="en"/>
              <a:t>Take ~1000 verses from Genesis </a:t>
            </a:r>
            <a:endParaRPr/>
          </a:p>
          <a:p>
            <a:pPr indent="-304165" lvl="1" marL="914400" rtl="0" algn="l">
              <a:spcBef>
                <a:spcPts val="0"/>
              </a:spcBef>
              <a:spcAft>
                <a:spcPts val="0"/>
              </a:spcAft>
              <a:buSzPct val="100000"/>
              <a:buChar char="○"/>
            </a:pPr>
            <a:r>
              <a:rPr lang="en"/>
              <a:t>Assuming the documentary hypothesis labels (JE, P, D, &amp; R) are true, train a FFNN on a portion of the verses</a:t>
            </a:r>
            <a:endParaRPr/>
          </a:p>
          <a:p>
            <a:pPr indent="-304165" lvl="1" marL="914400" rtl="0" algn="l">
              <a:spcBef>
                <a:spcPts val="0"/>
              </a:spcBef>
              <a:spcAft>
                <a:spcPts val="0"/>
              </a:spcAft>
              <a:buSzPct val="100000"/>
              <a:buChar char="○"/>
            </a:pPr>
            <a:r>
              <a:rPr lang="en"/>
              <a:t>Test the prediction accuracy on the remaining verses not used to train</a:t>
            </a:r>
            <a:endParaRPr/>
          </a:p>
        </p:txBody>
      </p:sp>
      <p:grpSp>
        <p:nvGrpSpPr>
          <p:cNvPr id="228" name="Google Shape;228;p28"/>
          <p:cNvGrpSpPr/>
          <p:nvPr/>
        </p:nvGrpSpPr>
        <p:grpSpPr>
          <a:xfrm>
            <a:off x="1170576" y="3145225"/>
            <a:ext cx="6434823" cy="1785600"/>
            <a:chOff x="1489851" y="1785450"/>
            <a:chExt cx="6434823" cy="1785600"/>
          </a:xfrm>
        </p:grpSpPr>
        <p:sp>
          <p:nvSpPr>
            <p:cNvPr id="229" name="Google Shape;229;p28"/>
            <p:cNvSpPr/>
            <p:nvPr/>
          </p:nvSpPr>
          <p:spPr>
            <a:xfrm>
              <a:off x="1489851" y="2186024"/>
              <a:ext cx="1252200" cy="9840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 Embedding</a:t>
              </a:r>
              <a:endParaRPr>
                <a:solidFill>
                  <a:schemeClr val="lt1"/>
                </a:solidFill>
              </a:endParaRPr>
            </a:p>
          </p:txBody>
        </p:sp>
        <p:sp>
          <p:nvSpPr>
            <p:cNvPr id="230" name="Google Shape;230;p28"/>
            <p:cNvSpPr/>
            <p:nvPr/>
          </p:nvSpPr>
          <p:spPr>
            <a:xfrm>
              <a:off x="3321786" y="1785450"/>
              <a:ext cx="730200" cy="1785600"/>
            </a:xfrm>
            <a:prstGeom prst="roundRect">
              <a:avLst>
                <a:gd fmla="val 0"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Dense Layer</a:t>
              </a:r>
              <a:endParaRPr>
                <a:solidFill>
                  <a:srgbClr val="FFFFFF"/>
                </a:solidFill>
              </a:endParaRPr>
            </a:p>
          </p:txBody>
        </p:sp>
        <p:sp>
          <p:nvSpPr>
            <p:cNvPr id="231" name="Google Shape;231;p28"/>
            <p:cNvSpPr/>
            <p:nvPr/>
          </p:nvSpPr>
          <p:spPr>
            <a:xfrm>
              <a:off x="4747911" y="1950938"/>
              <a:ext cx="788100" cy="14538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Output Layer</a:t>
              </a:r>
              <a:endParaRPr>
                <a:solidFill>
                  <a:srgbClr val="FFFFFF"/>
                </a:solidFill>
              </a:endParaRPr>
            </a:p>
          </p:txBody>
        </p:sp>
        <p:cxnSp>
          <p:nvCxnSpPr>
            <p:cNvPr id="232" name="Google Shape;232;p28"/>
            <p:cNvCxnSpPr>
              <a:stCxn id="229" idx="3"/>
              <a:endCxn id="230" idx="1"/>
            </p:cNvCxnSpPr>
            <p:nvPr/>
          </p:nvCxnSpPr>
          <p:spPr>
            <a:xfrm>
              <a:off x="2742051" y="2678024"/>
              <a:ext cx="579600" cy="300"/>
            </a:xfrm>
            <a:prstGeom prst="straightConnector1">
              <a:avLst/>
            </a:prstGeom>
            <a:noFill/>
            <a:ln cap="flat" cmpd="sng" w="9525">
              <a:solidFill>
                <a:schemeClr val="dk2"/>
              </a:solidFill>
              <a:prstDash val="solid"/>
              <a:round/>
              <a:headEnd len="med" w="med" type="none"/>
              <a:tailEnd len="med" w="med" type="triangle"/>
            </a:ln>
          </p:spPr>
        </p:cxnSp>
        <p:cxnSp>
          <p:nvCxnSpPr>
            <p:cNvPr id="233" name="Google Shape;233;p28"/>
            <p:cNvCxnSpPr>
              <a:endCxn id="231" idx="1"/>
            </p:cNvCxnSpPr>
            <p:nvPr/>
          </p:nvCxnSpPr>
          <p:spPr>
            <a:xfrm>
              <a:off x="4048311" y="2677838"/>
              <a:ext cx="699600" cy="0"/>
            </a:xfrm>
            <a:prstGeom prst="straightConnector1">
              <a:avLst/>
            </a:prstGeom>
            <a:noFill/>
            <a:ln cap="flat" cmpd="sng" w="9525">
              <a:solidFill>
                <a:schemeClr val="dk2"/>
              </a:solidFill>
              <a:prstDash val="solid"/>
              <a:round/>
              <a:headEnd len="med" w="med" type="none"/>
              <a:tailEnd len="med" w="med" type="triangle"/>
            </a:ln>
          </p:spPr>
        </p:cxnSp>
        <p:sp>
          <p:nvSpPr>
            <p:cNvPr id="234" name="Google Shape;234;p28"/>
            <p:cNvSpPr/>
            <p:nvPr/>
          </p:nvSpPr>
          <p:spPr>
            <a:xfrm>
              <a:off x="6324774" y="1798486"/>
              <a:ext cx="1599900" cy="11322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Number of authors + softmax activation</a:t>
              </a:r>
              <a:endParaRPr/>
            </a:p>
          </p:txBody>
        </p:sp>
        <p:cxnSp>
          <p:nvCxnSpPr>
            <p:cNvPr id="235" name="Google Shape;235;p28"/>
            <p:cNvCxnSpPr>
              <a:stCxn id="234" idx="2"/>
              <a:endCxn id="231" idx="3"/>
            </p:cNvCxnSpPr>
            <p:nvPr/>
          </p:nvCxnSpPr>
          <p:spPr>
            <a:xfrm flipH="1">
              <a:off x="5536074" y="2364586"/>
              <a:ext cx="788700" cy="313200"/>
            </a:xfrm>
            <a:prstGeom prst="straightConnector1">
              <a:avLst/>
            </a:prstGeom>
            <a:noFill/>
            <a:ln cap="flat" cmpd="sng" w="9525">
              <a:solidFill>
                <a:schemeClr val="dk2"/>
              </a:solidFill>
              <a:prstDash val="solid"/>
              <a:round/>
              <a:headEnd len="med" w="med" type="none"/>
              <a:tailEnd len="med" w="med" type="triangle"/>
            </a:ln>
          </p:spPr>
        </p:cxn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of Embeddings &amp; Clustering - </a:t>
            </a:r>
            <a:endParaRPr/>
          </a:p>
          <a:p>
            <a:pPr indent="0" lvl="0" marL="0" rtl="0" algn="l">
              <a:spcBef>
                <a:spcPts val="0"/>
              </a:spcBef>
              <a:spcAft>
                <a:spcPts val="0"/>
              </a:spcAft>
              <a:buNone/>
            </a:pPr>
            <a:r>
              <a:rPr lang="en"/>
              <a:t>Artificial Text Generation</a:t>
            </a:r>
            <a:endParaRPr/>
          </a:p>
        </p:txBody>
      </p:sp>
      <p:sp>
        <p:nvSpPr>
          <p:cNvPr id="241" name="Google Shape;241;p29"/>
          <p:cNvSpPr txBox="1"/>
          <p:nvPr>
            <p:ph idx="1" type="body"/>
          </p:nvPr>
        </p:nvSpPr>
        <p:spPr>
          <a:xfrm>
            <a:off x="311700" y="14949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Idea: Create a document written by multiple known authors and determine how well our embeddings capture the stylistic differences between authors and clustering method groups verses</a:t>
            </a:r>
            <a:endParaRPr/>
          </a:p>
          <a:p>
            <a:pPr indent="-342900" lvl="0" marL="457200" rtl="0" algn="l">
              <a:spcBef>
                <a:spcPts val="0"/>
              </a:spcBef>
              <a:spcAft>
                <a:spcPts val="0"/>
              </a:spcAft>
              <a:buSzPts val="1800"/>
              <a:buChar char="●"/>
            </a:pPr>
            <a:r>
              <a:rPr lang="en"/>
              <a:t>Process:</a:t>
            </a:r>
            <a:endParaRPr/>
          </a:p>
          <a:p>
            <a:pPr indent="-317500" lvl="1" marL="914400" rtl="0" algn="l">
              <a:spcBef>
                <a:spcPts val="0"/>
              </a:spcBef>
              <a:spcAft>
                <a:spcPts val="0"/>
              </a:spcAft>
              <a:buSzPts val="1400"/>
              <a:buChar char="○"/>
            </a:pPr>
            <a:r>
              <a:rPr lang="en"/>
              <a:t>Take n number of books from the Bible</a:t>
            </a:r>
            <a:endParaRPr/>
          </a:p>
          <a:p>
            <a:pPr indent="-317500" lvl="1" marL="914400" rtl="0" algn="l">
              <a:spcBef>
                <a:spcPts val="0"/>
              </a:spcBef>
              <a:spcAft>
                <a:spcPts val="0"/>
              </a:spcAft>
              <a:buSzPts val="1400"/>
              <a:buChar char="○"/>
            </a:pPr>
            <a:r>
              <a:rPr lang="en"/>
              <a:t>For each iteration</a:t>
            </a:r>
            <a:endParaRPr/>
          </a:p>
          <a:p>
            <a:pPr indent="-317500" lvl="2" marL="1371600" rtl="0" algn="l">
              <a:spcBef>
                <a:spcPts val="0"/>
              </a:spcBef>
              <a:spcAft>
                <a:spcPts val="0"/>
              </a:spcAft>
              <a:buSzPts val="1400"/>
              <a:buChar char="■"/>
            </a:pPr>
            <a:r>
              <a:rPr lang="en"/>
              <a:t>Take a section from one of the books of the Bible</a:t>
            </a:r>
            <a:endParaRPr/>
          </a:p>
          <a:p>
            <a:pPr indent="-317500" lvl="2" marL="1371600" rtl="0" algn="l">
              <a:spcBef>
                <a:spcPts val="0"/>
              </a:spcBef>
              <a:spcAft>
                <a:spcPts val="0"/>
              </a:spcAft>
              <a:buSzPts val="1400"/>
              <a:buChar char="■"/>
            </a:pPr>
            <a:r>
              <a:rPr lang="en"/>
              <a:t>Append to artificial text </a:t>
            </a:r>
            <a:endParaRPr/>
          </a:p>
          <a:p>
            <a:pPr indent="-317500" lvl="1" marL="914400" rtl="0" algn="l">
              <a:spcBef>
                <a:spcPts val="0"/>
              </a:spcBef>
              <a:spcAft>
                <a:spcPts val="0"/>
              </a:spcAft>
              <a:buSzPts val="1400"/>
              <a:buChar char="○"/>
            </a:pPr>
            <a:r>
              <a:rPr lang="en"/>
              <a:t>Train embeddings on mixed text and perform clustering to get predicted number of authors</a:t>
            </a:r>
            <a:endParaRPr/>
          </a:p>
          <a:p>
            <a:pPr indent="-317500" lvl="1" marL="914400" rtl="0" algn="l">
              <a:spcBef>
                <a:spcPts val="0"/>
              </a:spcBef>
              <a:spcAft>
                <a:spcPts val="0"/>
              </a:spcAft>
              <a:buSzPts val="1400"/>
              <a:buChar char="○"/>
            </a:pPr>
            <a:r>
              <a:rPr lang="en"/>
              <a:t>Compare clustering labels to assumed authors</a:t>
            </a:r>
            <a:endParaRPr/>
          </a:p>
        </p:txBody>
      </p:sp>
      <p:pic>
        <p:nvPicPr>
          <p:cNvPr id="242" name="Google Shape;242;p29"/>
          <p:cNvPicPr preferRelativeResize="0"/>
          <p:nvPr/>
        </p:nvPicPr>
        <p:blipFill>
          <a:blip r:embed="rId3">
            <a:alphaModFix/>
          </a:blip>
          <a:stretch>
            <a:fillRect/>
          </a:stretch>
        </p:blipFill>
        <p:spPr>
          <a:xfrm>
            <a:off x="6384100" y="2553863"/>
            <a:ext cx="2120201" cy="1184825"/>
          </a:xfrm>
          <a:prstGeom prst="rect">
            <a:avLst/>
          </a:prstGeom>
          <a:noFill/>
          <a:ln>
            <a:noFill/>
          </a:ln>
        </p:spPr>
      </p:pic>
      <p:sp>
        <p:nvSpPr>
          <p:cNvPr id="243" name="Google Shape;243;p29"/>
          <p:cNvSpPr/>
          <p:nvPr/>
        </p:nvSpPr>
        <p:spPr>
          <a:xfrm>
            <a:off x="6487825" y="3010125"/>
            <a:ext cx="1921500" cy="2046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9"/>
          <p:cNvSpPr/>
          <p:nvPr/>
        </p:nvSpPr>
        <p:spPr>
          <a:xfrm>
            <a:off x="6487825" y="3238725"/>
            <a:ext cx="1921500" cy="2046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Validations</a:t>
            </a:r>
            <a:endParaRPr/>
          </a:p>
        </p:txBody>
      </p:sp>
      <p:graphicFrame>
        <p:nvGraphicFramePr>
          <p:cNvPr id="250" name="Google Shape;250;p30"/>
          <p:cNvGraphicFramePr/>
          <p:nvPr/>
        </p:nvGraphicFramePr>
        <p:xfrm>
          <a:off x="493263" y="1152395"/>
          <a:ext cx="3000000" cy="3000000"/>
        </p:xfrm>
        <a:graphic>
          <a:graphicData uri="http://schemas.openxmlformats.org/drawingml/2006/table">
            <a:tbl>
              <a:tblPr>
                <a:noFill/>
                <a:tableStyleId>{DE01EA43-9F93-49C6-9B5B-A317C42EE611}</a:tableStyleId>
              </a:tblPr>
              <a:tblGrid>
                <a:gridCol w="1354550"/>
                <a:gridCol w="1354550"/>
                <a:gridCol w="1354550"/>
                <a:gridCol w="1354550"/>
                <a:gridCol w="1354550"/>
                <a:gridCol w="1354550"/>
              </a:tblGrid>
              <a:tr h="1184575">
                <a:tc>
                  <a:txBody>
                    <a:bodyPr/>
                    <a:lstStyle/>
                    <a:p>
                      <a:pPr indent="0" lvl="0" marL="0" rtl="0" algn="l">
                        <a:spcBef>
                          <a:spcPts val="0"/>
                        </a:spcBef>
                        <a:spcAft>
                          <a:spcPts val="0"/>
                        </a:spcAft>
                        <a:buNone/>
                      </a:pPr>
                      <a:r>
                        <a:rPr lang="en"/>
                        <a:t>Embedding</a:t>
                      </a:r>
                      <a:endParaRPr/>
                    </a:p>
                  </a:txBody>
                  <a:tcPr marT="91425" marB="91425" marR="91425" marL="91425"/>
                </a:tc>
                <a:tc>
                  <a:txBody>
                    <a:bodyPr/>
                    <a:lstStyle/>
                    <a:p>
                      <a:pPr indent="0" lvl="0" marL="0" rtl="0" algn="l">
                        <a:spcBef>
                          <a:spcPts val="0"/>
                        </a:spcBef>
                        <a:spcAft>
                          <a:spcPts val="0"/>
                        </a:spcAft>
                        <a:buNone/>
                      </a:pPr>
                      <a:r>
                        <a:rPr lang="en"/>
                        <a:t>Embedded Text</a:t>
                      </a:r>
                      <a:endParaRPr/>
                    </a:p>
                  </a:txBody>
                  <a:tcPr marT="91425" marB="91425" marR="91425" marL="91425"/>
                </a:tc>
                <a:tc>
                  <a:txBody>
                    <a:bodyPr/>
                    <a:lstStyle/>
                    <a:p>
                      <a:pPr indent="0" lvl="0" marL="0" rtl="0" algn="l">
                        <a:spcBef>
                          <a:spcPts val="0"/>
                        </a:spcBef>
                        <a:spcAft>
                          <a:spcPts val="0"/>
                        </a:spcAft>
                        <a:buNone/>
                      </a:pPr>
                      <a:r>
                        <a:rPr lang="en"/>
                        <a:t>Artificial Text FFNN Test Set Accuracy</a:t>
                      </a:r>
                      <a:endParaRPr/>
                    </a:p>
                    <a:p>
                      <a:pPr indent="0" lvl="0" marL="0" rtl="0" algn="l">
                        <a:spcBef>
                          <a:spcPts val="0"/>
                        </a:spcBef>
                        <a:spcAft>
                          <a:spcPts val="0"/>
                        </a:spcAft>
                        <a:buNone/>
                      </a:pPr>
                      <a:r>
                        <a:rPr lang="en"/>
                        <a:t>(2 authors)</a:t>
                      </a:r>
                      <a:endParaRPr/>
                    </a:p>
                  </a:txBody>
                  <a:tcPr marT="91425" marB="91425" marR="91425" marL="91425"/>
                </a:tc>
                <a:tc>
                  <a:txBody>
                    <a:bodyPr/>
                    <a:lstStyle/>
                    <a:p>
                      <a:pPr indent="0" lvl="0" marL="0" rtl="0" algn="l">
                        <a:spcBef>
                          <a:spcPts val="0"/>
                        </a:spcBef>
                        <a:spcAft>
                          <a:spcPts val="0"/>
                        </a:spcAft>
                        <a:buNone/>
                      </a:pPr>
                      <a:r>
                        <a:rPr lang="en"/>
                        <a:t>K Means Accuracy</a:t>
                      </a:r>
                      <a:endParaRPr/>
                    </a:p>
                    <a:p>
                      <a:pPr indent="0" lvl="0" marL="0" rtl="0" algn="l">
                        <a:spcBef>
                          <a:spcPts val="0"/>
                        </a:spcBef>
                        <a:spcAft>
                          <a:spcPts val="0"/>
                        </a:spcAft>
                        <a:buNone/>
                      </a:pPr>
                      <a:r>
                        <a:rPr lang="en"/>
                        <a:t>(2 authors)</a:t>
                      </a:r>
                      <a:endParaRPr/>
                    </a:p>
                  </a:txBody>
                  <a:tcPr marT="91425" marB="91425" marR="91425" marL="91425"/>
                </a:tc>
                <a:tc>
                  <a:txBody>
                    <a:bodyPr/>
                    <a:lstStyle/>
                    <a:p>
                      <a:pPr indent="0" lvl="0" marL="0" rtl="0" algn="l">
                        <a:spcBef>
                          <a:spcPts val="0"/>
                        </a:spcBef>
                        <a:spcAft>
                          <a:spcPts val="0"/>
                        </a:spcAft>
                        <a:buNone/>
                      </a:pPr>
                      <a:r>
                        <a:rPr lang="en"/>
                        <a:t>Ward’s Method Clustering Accuracy</a:t>
                      </a:r>
                      <a:endParaRPr/>
                    </a:p>
                    <a:p>
                      <a:pPr indent="0" lvl="0" marL="0" rtl="0" algn="l">
                        <a:spcBef>
                          <a:spcPts val="0"/>
                        </a:spcBef>
                        <a:spcAft>
                          <a:spcPts val="0"/>
                        </a:spcAft>
                        <a:buNone/>
                      </a:pPr>
                      <a:r>
                        <a:rPr lang="en"/>
                        <a:t>(2 authors)</a:t>
                      </a:r>
                      <a:endParaRPr/>
                    </a:p>
                  </a:txBody>
                  <a:tcPr marT="91425" marB="91425" marR="91425" marL="91425"/>
                </a:tc>
                <a:tc>
                  <a:txBody>
                    <a:bodyPr/>
                    <a:lstStyle/>
                    <a:p>
                      <a:pPr indent="0" lvl="0" marL="0" rtl="0" algn="l">
                        <a:spcBef>
                          <a:spcPts val="0"/>
                        </a:spcBef>
                        <a:spcAft>
                          <a:spcPts val="0"/>
                        </a:spcAft>
                        <a:buNone/>
                      </a:pPr>
                      <a:r>
                        <a:rPr lang="en"/>
                        <a:t>Documentary Hypothesis Validation Accuracy </a:t>
                      </a:r>
                      <a:endParaRPr/>
                    </a:p>
                    <a:p>
                      <a:pPr indent="0" lvl="0" marL="0" rtl="0" algn="l">
                        <a:spcBef>
                          <a:spcPts val="0"/>
                        </a:spcBef>
                        <a:spcAft>
                          <a:spcPts val="0"/>
                        </a:spcAft>
                        <a:buNone/>
                      </a:pPr>
                      <a:r>
                        <a:rPr lang="en"/>
                        <a:t>(4 authors)</a:t>
                      </a:r>
                      <a:endParaRPr/>
                    </a:p>
                  </a:txBody>
                  <a:tcPr marT="91425" marB="91425" marR="91425" marL="91425"/>
                </a:tc>
              </a:tr>
              <a:tr h="577825">
                <a:tc>
                  <a:txBody>
                    <a:bodyPr/>
                    <a:lstStyle/>
                    <a:p>
                      <a:pPr indent="0" lvl="0" marL="0" rtl="0" algn="l">
                        <a:spcBef>
                          <a:spcPts val="0"/>
                        </a:spcBef>
                        <a:spcAft>
                          <a:spcPts val="0"/>
                        </a:spcAft>
                        <a:buNone/>
                      </a:pPr>
                      <a:r>
                        <a:rPr lang="en"/>
                        <a:t>Skip Gram</a:t>
                      </a:r>
                      <a:endParaRPr/>
                    </a:p>
                  </a:txBody>
                  <a:tcPr marT="91425" marB="91425" marR="91425" marL="91425"/>
                </a:tc>
                <a:tc>
                  <a:txBody>
                    <a:bodyPr/>
                    <a:lstStyle/>
                    <a:p>
                      <a:pPr indent="0" lvl="0" marL="0" rtl="0" algn="l">
                        <a:spcBef>
                          <a:spcPts val="0"/>
                        </a:spcBef>
                        <a:spcAft>
                          <a:spcPts val="0"/>
                        </a:spcAft>
                        <a:buNone/>
                      </a:pPr>
                      <a:r>
                        <a:rPr lang="en"/>
                        <a:t>Ancient Hebrew</a:t>
                      </a:r>
                      <a:endParaRPr/>
                    </a:p>
                  </a:txBody>
                  <a:tcPr marT="91425" marB="91425" marR="91425" marL="91425"/>
                </a:tc>
                <a:tc>
                  <a:txBody>
                    <a:bodyPr/>
                    <a:lstStyle/>
                    <a:p>
                      <a:pPr indent="0" lvl="0" marL="0" rtl="0" algn="l">
                        <a:spcBef>
                          <a:spcPts val="0"/>
                        </a:spcBef>
                        <a:spcAft>
                          <a:spcPts val="0"/>
                        </a:spcAft>
                        <a:buNone/>
                      </a:pPr>
                      <a:r>
                        <a:rPr lang="en"/>
                        <a:t>71%</a:t>
                      </a:r>
                      <a:endParaRPr/>
                    </a:p>
                  </a:txBody>
                  <a:tcPr marT="91425" marB="91425" marR="91425" marL="91425"/>
                </a:tc>
                <a:tc>
                  <a:txBody>
                    <a:bodyPr/>
                    <a:lstStyle/>
                    <a:p>
                      <a:pPr indent="0" lvl="0" marL="0" rtl="0" algn="l">
                        <a:spcBef>
                          <a:spcPts val="0"/>
                        </a:spcBef>
                        <a:spcAft>
                          <a:spcPts val="0"/>
                        </a:spcAft>
                        <a:buNone/>
                      </a:pPr>
                      <a:r>
                        <a:rPr lang="en"/>
                        <a:t>53%</a:t>
                      </a:r>
                      <a:endParaRPr/>
                    </a:p>
                  </a:txBody>
                  <a:tcPr marT="91425" marB="91425" marR="91425" marL="91425"/>
                </a:tc>
                <a:tc>
                  <a:txBody>
                    <a:bodyPr/>
                    <a:lstStyle/>
                    <a:p>
                      <a:pPr indent="0" lvl="0" marL="0" rtl="0" algn="l">
                        <a:spcBef>
                          <a:spcPts val="0"/>
                        </a:spcBef>
                        <a:spcAft>
                          <a:spcPts val="0"/>
                        </a:spcAft>
                        <a:buNone/>
                      </a:pPr>
                      <a:r>
                        <a:rPr lang="en"/>
                        <a:t>53%</a:t>
                      </a:r>
                      <a:endParaRPr/>
                    </a:p>
                  </a:txBody>
                  <a:tcPr marT="91425" marB="91425" marR="91425" marL="91425"/>
                </a:tc>
                <a:tc>
                  <a:txBody>
                    <a:bodyPr/>
                    <a:lstStyle/>
                    <a:p>
                      <a:pPr indent="0" lvl="0" marL="0" rtl="0" algn="l">
                        <a:spcBef>
                          <a:spcPts val="0"/>
                        </a:spcBef>
                        <a:spcAft>
                          <a:spcPts val="0"/>
                        </a:spcAft>
                        <a:buNone/>
                      </a:pPr>
                      <a:r>
                        <a:rPr lang="en"/>
                        <a:t>60%</a:t>
                      </a:r>
                      <a:endParaRPr/>
                    </a:p>
                  </a:txBody>
                  <a:tcPr marT="91425" marB="91425" marR="91425" marL="91425"/>
                </a:tc>
              </a:tr>
              <a:tr h="577825">
                <a:tc>
                  <a:txBody>
                    <a:bodyPr/>
                    <a:lstStyle/>
                    <a:p>
                      <a:pPr indent="0" lvl="0" marL="0" rtl="0" algn="l">
                        <a:spcBef>
                          <a:spcPts val="0"/>
                        </a:spcBef>
                        <a:spcAft>
                          <a:spcPts val="0"/>
                        </a:spcAft>
                        <a:buNone/>
                      </a:pPr>
                      <a:r>
                        <a:rPr lang="en"/>
                        <a:t>LSTM</a:t>
                      </a:r>
                      <a:endParaRPr/>
                    </a:p>
                  </a:txBody>
                  <a:tcPr marT="91425" marB="91425" marR="91425" marL="91425"/>
                </a:tc>
                <a:tc>
                  <a:txBody>
                    <a:bodyPr/>
                    <a:lstStyle/>
                    <a:p>
                      <a:pPr indent="0" lvl="0" marL="0" rtl="0" algn="l">
                        <a:spcBef>
                          <a:spcPts val="0"/>
                        </a:spcBef>
                        <a:spcAft>
                          <a:spcPts val="0"/>
                        </a:spcAft>
                        <a:buNone/>
                      </a:pPr>
                      <a:r>
                        <a:rPr lang="en"/>
                        <a:t>Ancient Hebrew</a:t>
                      </a:r>
                      <a:endParaRPr/>
                    </a:p>
                  </a:txBody>
                  <a:tcPr marT="91425" marB="91425" marR="91425" marL="91425"/>
                </a:tc>
                <a:tc>
                  <a:txBody>
                    <a:bodyPr/>
                    <a:lstStyle/>
                    <a:p>
                      <a:pPr indent="0" lvl="0" marL="0" rtl="0" algn="l">
                        <a:spcBef>
                          <a:spcPts val="0"/>
                        </a:spcBef>
                        <a:spcAft>
                          <a:spcPts val="0"/>
                        </a:spcAft>
                        <a:buNone/>
                      </a:pPr>
                      <a:r>
                        <a:rPr lang="en"/>
                        <a:t>58%</a:t>
                      </a:r>
                      <a:endParaRPr/>
                    </a:p>
                  </a:txBody>
                  <a:tcPr marT="91425" marB="91425" marR="91425" marL="91425"/>
                </a:tc>
                <a:tc>
                  <a:txBody>
                    <a:bodyPr/>
                    <a:lstStyle/>
                    <a:p>
                      <a:pPr indent="0" lvl="0" marL="0" rtl="0" algn="l">
                        <a:spcBef>
                          <a:spcPts val="0"/>
                        </a:spcBef>
                        <a:spcAft>
                          <a:spcPts val="0"/>
                        </a:spcAft>
                        <a:buNone/>
                      </a:pPr>
                      <a:r>
                        <a:rPr lang="en"/>
                        <a:t>53%</a:t>
                      </a:r>
                      <a:endParaRPr/>
                    </a:p>
                  </a:txBody>
                  <a:tcPr marT="91425" marB="91425" marR="91425" marL="91425"/>
                </a:tc>
                <a:tc>
                  <a:txBody>
                    <a:bodyPr/>
                    <a:lstStyle/>
                    <a:p>
                      <a:pPr indent="0" lvl="0" marL="0" rtl="0" algn="l">
                        <a:spcBef>
                          <a:spcPts val="0"/>
                        </a:spcBef>
                        <a:spcAft>
                          <a:spcPts val="0"/>
                        </a:spcAft>
                        <a:buNone/>
                      </a:pPr>
                      <a:r>
                        <a:rPr lang="en"/>
                        <a:t>52%</a:t>
                      </a:r>
                      <a:endParaRPr/>
                    </a:p>
                  </a:txBody>
                  <a:tcPr marT="91425" marB="91425" marR="91425" marL="91425"/>
                </a:tc>
                <a:tc>
                  <a:txBody>
                    <a:bodyPr/>
                    <a:lstStyle/>
                    <a:p>
                      <a:pPr indent="0" lvl="0" marL="0" rtl="0" algn="l">
                        <a:spcBef>
                          <a:spcPts val="0"/>
                        </a:spcBef>
                        <a:spcAft>
                          <a:spcPts val="0"/>
                        </a:spcAft>
                        <a:buNone/>
                      </a:pPr>
                      <a:r>
                        <a:rPr lang="en"/>
                        <a:t>60%</a:t>
                      </a:r>
                      <a:endParaRPr/>
                    </a:p>
                  </a:txBody>
                  <a:tcPr marT="91425" marB="91425" marR="91425" marL="91425"/>
                </a:tc>
              </a:tr>
              <a:tr h="780075">
                <a:tc>
                  <a:txBody>
                    <a:bodyPr/>
                    <a:lstStyle/>
                    <a:p>
                      <a:pPr indent="0" lvl="0" marL="0" rtl="0" algn="l">
                        <a:spcBef>
                          <a:spcPts val="0"/>
                        </a:spcBef>
                        <a:spcAft>
                          <a:spcPts val="0"/>
                        </a:spcAft>
                        <a:buNone/>
                      </a:pPr>
                      <a:r>
                        <a:rPr lang="en"/>
                        <a:t>BERT</a:t>
                      </a:r>
                      <a:endParaRPr/>
                    </a:p>
                  </a:txBody>
                  <a:tcPr marT="91425" marB="91425" marR="91425" marL="91425"/>
                </a:tc>
                <a:tc>
                  <a:txBody>
                    <a:bodyPr/>
                    <a:lstStyle/>
                    <a:p>
                      <a:pPr indent="0" lvl="0" marL="0" rtl="0" algn="l">
                        <a:spcBef>
                          <a:spcPts val="0"/>
                        </a:spcBef>
                        <a:spcAft>
                          <a:spcPts val="0"/>
                        </a:spcAft>
                        <a:buNone/>
                      </a:pPr>
                      <a:r>
                        <a:rPr lang="en"/>
                        <a:t>King James Bible Translation</a:t>
                      </a:r>
                      <a:endParaRPr/>
                    </a:p>
                  </a:txBody>
                  <a:tcPr marT="91425" marB="91425" marR="91425" marL="91425"/>
                </a:tc>
                <a:tc>
                  <a:txBody>
                    <a:bodyPr/>
                    <a:lstStyle/>
                    <a:p>
                      <a:pPr indent="0" lvl="0" marL="0" rtl="0" algn="l">
                        <a:spcBef>
                          <a:spcPts val="0"/>
                        </a:spcBef>
                        <a:spcAft>
                          <a:spcPts val="0"/>
                        </a:spcAft>
                        <a:buNone/>
                      </a:pPr>
                      <a:r>
                        <a:rPr lang="en"/>
                        <a:t>88%</a:t>
                      </a:r>
                      <a:endParaRPr/>
                    </a:p>
                  </a:txBody>
                  <a:tcPr marT="91425" marB="91425" marR="91425" marL="91425"/>
                </a:tc>
                <a:tc>
                  <a:txBody>
                    <a:bodyPr/>
                    <a:lstStyle/>
                    <a:p>
                      <a:pPr indent="0" lvl="0" marL="0" rtl="0" algn="l">
                        <a:spcBef>
                          <a:spcPts val="0"/>
                        </a:spcBef>
                        <a:spcAft>
                          <a:spcPts val="0"/>
                        </a:spcAft>
                        <a:buNone/>
                      </a:pPr>
                      <a:r>
                        <a:rPr lang="en"/>
                        <a:t>61%</a:t>
                      </a:r>
                      <a:endParaRPr/>
                    </a:p>
                  </a:txBody>
                  <a:tcPr marT="91425" marB="91425" marR="91425" marL="91425"/>
                </a:tc>
                <a:tc>
                  <a:txBody>
                    <a:bodyPr/>
                    <a:lstStyle/>
                    <a:p>
                      <a:pPr indent="0" lvl="0" marL="0" rtl="0" algn="l">
                        <a:spcBef>
                          <a:spcPts val="0"/>
                        </a:spcBef>
                        <a:spcAft>
                          <a:spcPts val="0"/>
                        </a:spcAft>
                        <a:buNone/>
                      </a:pPr>
                      <a:r>
                        <a:rPr lang="en"/>
                        <a:t>56%</a:t>
                      </a:r>
                      <a:endParaRPr/>
                    </a:p>
                  </a:txBody>
                  <a:tcPr marT="91425" marB="91425" marR="91425" marL="91425"/>
                </a:tc>
                <a:tc>
                  <a:txBody>
                    <a:bodyPr/>
                    <a:lstStyle/>
                    <a:p>
                      <a:pPr indent="0" lvl="0" marL="0" rtl="0" algn="l">
                        <a:spcBef>
                          <a:spcPts val="0"/>
                        </a:spcBef>
                        <a:spcAft>
                          <a:spcPts val="0"/>
                        </a:spcAft>
                        <a:buNone/>
                      </a:pPr>
                      <a:r>
                        <a:rPr lang="en"/>
                        <a:t>56%</a:t>
                      </a:r>
                      <a:endParaRPr/>
                    </a:p>
                  </a:txBody>
                  <a:tcPr marT="91425" marB="91425" marR="91425" marL="91425"/>
                </a:tc>
              </a:tr>
            </a:tbl>
          </a:graphicData>
        </a:graphic>
      </p:graphicFrame>
      <p:sp>
        <p:nvSpPr>
          <p:cNvPr id="251" name="Google Shape;251;p30"/>
          <p:cNvSpPr txBox="1"/>
          <p:nvPr/>
        </p:nvSpPr>
        <p:spPr>
          <a:xfrm>
            <a:off x="1630425" y="4528650"/>
            <a:ext cx="5853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i="1" lang="en" sz="1200">
                <a:solidFill>
                  <a:schemeClr val="dk2"/>
                </a:solidFill>
                <a:latin typeface="Open Sans"/>
                <a:ea typeface="Open Sans"/>
                <a:cs typeface="Open Sans"/>
                <a:sym typeface="Open Sans"/>
              </a:rPr>
              <a:t>Artificial Text Generated using Deuteronomy and Leviticus (2 authors)</a:t>
            </a:r>
            <a:endParaRPr i="1" sz="800">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1"/>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Results Summary &amp; Discussion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wrote the Bible?</a:t>
            </a:r>
            <a:endParaRPr/>
          </a:p>
        </p:txBody>
      </p:sp>
      <p:sp>
        <p:nvSpPr>
          <p:cNvPr id="73" name="Google Shape;73;p14"/>
          <p:cNvSpPr txBox="1"/>
          <p:nvPr>
            <p:ph idx="1" type="body"/>
          </p:nvPr>
        </p:nvSpPr>
        <p:spPr>
          <a:xfrm>
            <a:off x="311700" y="1647325"/>
            <a:ext cx="5672100" cy="29640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Char char="●"/>
            </a:pPr>
            <a:r>
              <a:rPr lang="en" sz="2200"/>
              <a:t>Problem: </a:t>
            </a:r>
            <a:r>
              <a:rPr lang="en" sz="2200"/>
              <a:t>True number of authors is unknown</a:t>
            </a:r>
            <a:endParaRPr sz="2200"/>
          </a:p>
          <a:p>
            <a:pPr indent="0" lvl="0" marL="457200" rtl="0" algn="l">
              <a:spcBef>
                <a:spcPts val="1200"/>
              </a:spcBef>
              <a:spcAft>
                <a:spcPts val="0"/>
              </a:spcAft>
              <a:buNone/>
            </a:pPr>
            <a:r>
              <a:t/>
            </a:r>
            <a:endParaRPr sz="1200"/>
          </a:p>
          <a:p>
            <a:pPr indent="-368300" lvl="0" marL="457200" rtl="0" algn="l">
              <a:spcBef>
                <a:spcPts val="1200"/>
              </a:spcBef>
              <a:spcAft>
                <a:spcPts val="0"/>
              </a:spcAft>
              <a:buSzPts val="2200"/>
              <a:buChar char="●"/>
            </a:pPr>
            <a:r>
              <a:rPr lang="en" sz="2200"/>
              <a:t>Our goal: Determine how many distinct styles are in the Torah, which may correlate to different authors.</a:t>
            </a:r>
            <a:endParaRPr sz="2200"/>
          </a:p>
          <a:p>
            <a:pPr indent="0" lvl="0" marL="457200" rtl="0" algn="l">
              <a:spcBef>
                <a:spcPts val="1200"/>
              </a:spcBef>
              <a:spcAft>
                <a:spcPts val="1200"/>
              </a:spcAft>
              <a:buNone/>
            </a:pPr>
            <a:r>
              <a:t/>
            </a:r>
            <a:endParaRPr sz="2200"/>
          </a:p>
        </p:txBody>
      </p:sp>
      <p:pic>
        <p:nvPicPr>
          <p:cNvPr id="74" name="Google Shape;74;p14"/>
          <p:cNvPicPr preferRelativeResize="0"/>
          <p:nvPr/>
        </p:nvPicPr>
        <p:blipFill>
          <a:blip r:embed="rId3">
            <a:alphaModFix/>
          </a:blip>
          <a:stretch>
            <a:fillRect/>
          </a:stretch>
        </p:blipFill>
        <p:spPr>
          <a:xfrm>
            <a:off x="6025200" y="1696850"/>
            <a:ext cx="1905000" cy="1905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Number of Authors for Books I - V Predicted by Each Embedding</a:t>
            </a:r>
            <a:endParaRPr/>
          </a:p>
        </p:txBody>
      </p:sp>
      <p:sp>
        <p:nvSpPr>
          <p:cNvPr id="262" name="Google Shape;262;p32"/>
          <p:cNvSpPr txBox="1"/>
          <p:nvPr>
            <p:ph idx="1" type="body"/>
          </p:nvPr>
        </p:nvSpPr>
        <p:spPr>
          <a:xfrm>
            <a:off x="311700" y="1558250"/>
            <a:ext cx="3891600" cy="33027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b="1" lang="en" sz="2100"/>
              <a:t>SkipGram:</a:t>
            </a:r>
            <a:r>
              <a:rPr lang="en" sz="2100"/>
              <a:t> 3 authors</a:t>
            </a:r>
            <a:endParaRPr sz="2100"/>
          </a:p>
          <a:p>
            <a:pPr indent="-361950" lvl="0" marL="457200" rtl="0" algn="l">
              <a:spcBef>
                <a:spcPts val="0"/>
              </a:spcBef>
              <a:spcAft>
                <a:spcPts val="0"/>
              </a:spcAft>
              <a:buSzPts val="2100"/>
              <a:buChar char="●"/>
            </a:pPr>
            <a:r>
              <a:rPr b="1" lang="en" sz="2100"/>
              <a:t>LSTM Autoencoder: </a:t>
            </a:r>
            <a:r>
              <a:rPr lang="en" sz="2100"/>
              <a:t>3 authors (possible 4th minor author)</a:t>
            </a:r>
            <a:endParaRPr sz="2100"/>
          </a:p>
          <a:p>
            <a:pPr indent="-361950" lvl="0" marL="457200" rtl="0" algn="l">
              <a:spcBef>
                <a:spcPts val="0"/>
              </a:spcBef>
              <a:spcAft>
                <a:spcPts val="0"/>
              </a:spcAft>
              <a:buSzPts val="2100"/>
              <a:buChar char="●"/>
            </a:pPr>
            <a:r>
              <a:rPr b="1" lang="en" sz="2100"/>
              <a:t>BERT: </a:t>
            </a:r>
            <a:r>
              <a:rPr lang="en" sz="2100"/>
              <a:t>2 authors (possible 3rd minor author)</a:t>
            </a:r>
            <a:endParaRPr sz="2100"/>
          </a:p>
        </p:txBody>
      </p:sp>
      <p:pic>
        <p:nvPicPr>
          <p:cNvPr id="263" name="Google Shape;263;p32"/>
          <p:cNvPicPr preferRelativeResize="0"/>
          <p:nvPr/>
        </p:nvPicPr>
        <p:blipFill>
          <a:blip r:embed="rId3">
            <a:alphaModFix/>
          </a:blip>
          <a:stretch>
            <a:fillRect/>
          </a:stretch>
        </p:blipFill>
        <p:spPr>
          <a:xfrm>
            <a:off x="4203300" y="1408050"/>
            <a:ext cx="4543626" cy="3214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Strengths</a:t>
            </a:r>
            <a:endParaRPr/>
          </a:p>
        </p:txBody>
      </p:sp>
      <p:sp>
        <p:nvSpPr>
          <p:cNvPr id="269" name="Google Shape;269;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Multiple methods to create embeddings, with both Hebrew and English text.</a:t>
            </a:r>
            <a:endParaRPr/>
          </a:p>
          <a:p>
            <a:pPr indent="-342900" lvl="0" marL="457200" rtl="0" algn="l">
              <a:spcBef>
                <a:spcPts val="0"/>
              </a:spcBef>
              <a:spcAft>
                <a:spcPts val="0"/>
              </a:spcAft>
              <a:buSzPts val="1800"/>
              <a:buChar char="●"/>
            </a:pPr>
            <a:r>
              <a:rPr lang="en"/>
              <a:t>Novel classification technique (i.e. </a:t>
            </a:r>
            <a:r>
              <a:rPr b="1" lang="en"/>
              <a:t>spectral clustering</a:t>
            </a:r>
            <a:r>
              <a:rPr lang="en"/>
              <a:t>).</a:t>
            </a:r>
            <a:endParaRPr/>
          </a:p>
          <a:p>
            <a:pPr indent="-342900" lvl="0" marL="457200" rtl="0" algn="l">
              <a:spcBef>
                <a:spcPts val="0"/>
              </a:spcBef>
              <a:spcAft>
                <a:spcPts val="0"/>
              </a:spcAft>
              <a:buSzPts val="1800"/>
              <a:buChar char="●"/>
            </a:pPr>
            <a:r>
              <a:rPr lang="en"/>
              <a:t>Comprehensive validation methods: artificial text, k-means, Ward’s method clustering. </a:t>
            </a:r>
            <a:endParaRPr/>
          </a:p>
          <a:p>
            <a:pPr indent="-342900" lvl="0" marL="457200" rtl="0" algn="l">
              <a:spcBef>
                <a:spcPts val="0"/>
              </a:spcBef>
              <a:spcAft>
                <a:spcPts val="0"/>
              </a:spcAft>
              <a:buSzPts val="1800"/>
              <a:buChar char="●"/>
            </a:pPr>
            <a:r>
              <a:rPr lang="en"/>
              <a:t>Sensible outcome for the number of authors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275" name="Google Shape;275;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Limited corpus</a:t>
            </a:r>
            <a:endParaRPr/>
          </a:p>
          <a:p>
            <a:pPr indent="-342900" lvl="0" marL="457200" rtl="0" algn="l">
              <a:spcBef>
                <a:spcPts val="0"/>
              </a:spcBef>
              <a:spcAft>
                <a:spcPts val="0"/>
              </a:spcAft>
              <a:buSzPts val="1800"/>
              <a:buChar char="●"/>
            </a:pPr>
            <a:r>
              <a:rPr lang="en"/>
              <a:t>Embeddings cannot differentiate the differences in content or style, thus the classification could be attributed to either different authors, or different contents, or both.</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can we make our models better?</a:t>
            </a:r>
            <a:endParaRPr/>
          </a:p>
        </p:txBody>
      </p:sp>
      <p:sp>
        <p:nvSpPr>
          <p:cNvPr id="281" name="Google Shape;281;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en" sz="2500"/>
              <a:t>Train on a larger corpus of Ancient Hebrew (if it exists)</a:t>
            </a:r>
            <a:endParaRPr sz="2500"/>
          </a:p>
          <a:p>
            <a:pPr indent="-387350" lvl="0" marL="457200" rtl="0" algn="l">
              <a:spcBef>
                <a:spcPts val="0"/>
              </a:spcBef>
              <a:spcAft>
                <a:spcPts val="0"/>
              </a:spcAft>
              <a:buSzPts val="2500"/>
              <a:buChar char="●"/>
            </a:pPr>
            <a:r>
              <a:rPr lang="en" sz="2500"/>
              <a:t>Inform embeddings with language-specific context </a:t>
            </a:r>
            <a:endParaRPr sz="2500"/>
          </a:p>
          <a:p>
            <a:pPr indent="-361950" lvl="1" marL="914400" rtl="0" algn="l">
              <a:spcBef>
                <a:spcPts val="0"/>
              </a:spcBef>
              <a:spcAft>
                <a:spcPts val="0"/>
              </a:spcAft>
              <a:buSzPts val="2100"/>
              <a:buChar char="○"/>
            </a:pPr>
            <a:r>
              <a:rPr lang="en" sz="2100"/>
              <a:t>Koppel and Akiva used manual synonym embeddings</a:t>
            </a:r>
            <a:endParaRPr sz="2100"/>
          </a:p>
          <a:p>
            <a:pPr indent="-361950" lvl="1" marL="914400" rtl="0" algn="l">
              <a:spcBef>
                <a:spcPts val="0"/>
              </a:spcBef>
              <a:spcAft>
                <a:spcPts val="0"/>
              </a:spcAft>
              <a:buSzPts val="2100"/>
              <a:buChar char="○"/>
            </a:pPr>
            <a:r>
              <a:rPr lang="en" sz="2100"/>
              <a:t>Can build a RNN model to see what word or phrases are activated for a specific classification</a:t>
            </a:r>
            <a:endParaRPr sz="21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Pentateuch</a:t>
            </a:r>
            <a:endParaRPr/>
          </a:p>
        </p:txBody>
      </p:sp>
      <p:sp>
        <p:nvSpPr>
          <p:cNvPr id="80" name="Google Shape;80;p15"/>
          <p:cNvSpPr txBox="1"/>
          <p:nvPr>
            <p:ph idx="1" type="body"/>
          </p:nvPr>
        </p:nvSpPr>
        <p:spPr>
          <a:xfrm>
            <a:off x="3287100" y="1266325"/>
            <a:ext cx="5545200" cy="328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The Pentateuch (Torah) is comprised of </a:t>
            </a:r>
            <a:r>
              <a:rPr b="1" lang="en"/>
              <a:t>first five books</a:t>
            </a:r>
            <a:r>
              <a:rPr lang="en"/>
              <a:t> of the Bible which are generally attributed to </a:t>
            </a:r>
            <a:r>
              <a:rPr b="1" lang="en"/>
              <a:t>Moses</a:t>
            </a:r>
            <a:endParaRPr b="1"/>
          </a:p>
          <a:p>
            <a:pPr indent="-317500" lvl="1" marL="914400" rtl="0" algn="l">
              <a:spcBef>
                <a:spcPts val="0"/>
              </a:spcBef>
              <a:spcAft>
                <a:spcPts val="0"/>
              </a:spcAft>
              <a:buSzPts val="1400"/>
              <a:buChar char="○"/>
            </a:pPr>
            <a:r>
              <a:rPr lang="en"/>
              <a:t>Genesis, Exodus, Leviticus, Numbers and Deuteronomy</a:t>
            </a:r>
            <a:endParaRPr b="1"/>
          </a:p>
        </p:txBody>
      </p:sp>
      <p:pic>
        <p:nvPicPr>
          <p:cNvPr id="81" name="Google Shape;81;p15"/>
          <p:cNvPicPr preferRelativeResize="0"/>
          <p:nvPr/>
        </p:nvPicPr>
        <p:blipFill>
          <a:blip r:embed="rId3">
            <a:alphaModFix/>
          </a:blip>
          <a:stretch>
            <a:fillRect/>
          </a:stretch>
        </p:blipFill>
        <p:spPr>
          <a:xfrm>
            <a:off x="759050" y="1632902"/>
            <a:ext cx="2220625" cy="2737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Documentary Hypothesis</a:t>
            </a:r>
            <a:endParaRPr/>
          </a:p>
        </p:txBody>
      </p:sp>
      <p:sp>
        <p:nvSpPr>
          <p:cNvPr id="87" name="Google Shape;87;p16"/>
          <p:cNvSpPr txBox="1"/>
          <p:nvPr>
            <p:ph idx="1" type="body"/>
          </p:nvPr>
        </p:nvSpPr>
        <p:spPr>
          <a:xfrm>
            <a:off x="5353675" y="1400775"/>
            <a:ext cx="3478500" cy="2718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Biblical experts’ theory explaining the origins and compositions of the Pentateuch</a:t>
            </a:r>
            <a:endParaRPr b="1"/>
          </a:p>
        </p:txBody>
      </p:sp>
      <p:pic>
        <p:nvPicPr>
          <p:cNvPr id="88" name="Google Shape;88;p16"/>
          <p:cNvPicPr preferRelativeResize="0"/>
          <p:nvPr/>
        </p:nvPicPr>
        <p:blipFill>
          <a:blip r:embed="rId3">
            <a:alphaModFix/>
          </a:blip>
          <a:stretch>
            <a:fillRect/>
          </a:stretch>
        </p:blipFill>
        <p:spPr>
          <a:xfrm>
            <a:off x="468500" y="1436188"/>
            <a:ext cx="4885175" cy="2718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Challenges</a:t>
            </a:r>
            <a:endParaRPr/>
          </a:p>
        </p:txBody>
      </p:sp>
      <p:sp>
        <p:nvSpPr>
          <p:cNvPr id="94" name="Google Shape;94;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Since true authors are unknown, we cannot use a supervised approach to find our answer</a:t>
            </a:r>
            <a:endParaRPr sz="2100"/>
          </a:p>
          <a:p>
            <a:pPr indent="-361950" lvl="0" marL="457200" rtl="0" algn="l">
              <a:spcBef>
                <a:spcPts val="0"/>
              </a:spcBef>
              <a:spcAft>
                <a:spcPts val="0"/>
              </a:spcAft>
              <a:buSzPts val="2100"/>
              <a:buChar char="●"/>
            </a:pPr>
            <a:r>
              <a:rPr lang="en" sz="2100"/>
              <a:t>SOTA models like BERT are not trained on Ancient Hebrew</a:t>
            </a:r>
            <a:endParaRPr sz="2100"/>
          </a:p>
          <a:p>
            <a:pPr indent="0" lvl="0" marL="0" rtl="0" algn="l">
              <a:spcBef>
                <a:spcPts val="1200"/>
              </a:spcBef>
              <a:spcAft>
                <a:spcPts val="0"/>
              </a:spcAft>
              <a:buNone/>
            </a:pPr>
            <a:r>
              <a:t/>
            </a:r>
            <a:endParaRPr sz="2100"/>
          </a:p>
          <a:p>
            <a:pPr indent="0" lvl="0" marL="0" rtl="0" algn="l">
              <a:spcBef>
                <a:spcPts val="1200"/>
              </a:spcBef>
              <a:spcAft>
                <a:spcPts val="1200"/>
              </a:spcAft>
              <a:buNone/>
            </a:pPr>
            <a:r>
              <a:t/>
            </a:r>
            <a:endParaRPr/>
          </a:p>
        </p:txBody>
      </p:sp>
      <p:pic>
        <p:nvPicPr>
          <p:cNvPr id="95" name="Google Shape;95;p17"/>
          <p:cNvPicPr preferRelativeResize="0"/>
          <p:nvPr/>
        </p:nvPicPr>
        <p:blipFill>
          <a:blip r:embed="rId3">
            <a:alphaModFix/>
          </a:blip>
          <a:stretch>
            <a:fillRect/>
          </a:stretch>
        </p:blipFill>
        <p:spPr>
          <a:xfrm>
            <a:off x="731125" y="2708300"/>
            <a:ext cx="7681749" cy="1051950"/>
          </a:xfrm>
          <a:prstGeom prst="rect">
            <a:avLst/>
          </a:prstGeom>
          <a:noFill/>
          <a:ln cap="flat" cmpd="sng" w="9525">
            <a:solidFill>
              <a:schemeClr val="dk1"/>
            </a:solidFill>
            <a:prstDash val="solid"/>
            <a:round/>
            <a:headEnd len="sm" w="sm" type="none"/>
            <a:tailEnd len="sm" w="sm" type="none"/>
          </a:ln>
        </p:spPr>
      </p:pic>
      <p:sp>
        <p:nvSpPr>
          <p:cNvPr id="96" name="Google Shape;96;p17"/>
          <p:cNvSpPr txBox="1"/>
          <p:nvPr/>
        </p:nvSpPr>
        <p:spPr>
          <a:xfrm>
            <a:off x="3028950" y="3819350"/>
            <a:ext cx="308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Open Sans"/>
                <a:ea typeface="Open Sans"/>
                <a:cs typeface="Open Sans"/>
                <a:sym typeface="Open Sans"/>
              </a:rPr>
              <a:t>Latin encoded Ancient Hebrew</a:t>
            </a:r>
            <a:endParaRPr i="1">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Approach</a:t>
            </a:r>
            <a:endParaRPr/>
          </a:p>
        </p:txBody>
      </p:sp>
      <p:sp>
        <p:nvSpPr>
          <p:cNvPr id="102" name="Google Shape;102;p18"/>
          <p:cNvSpPr txBox="1"/>
          <p:nvPr>
            <p:ph idx="1" type="body"/>
          </p:nvPr>
        </p:nvSpPr>
        <p:spPr>
          <a:xfrm>
            <a:off x="311700" y="1095925"/>
            <a:ext cx="8520600" cy="347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Based on approach by Koppel and Akiva &amp; validated with </a:t>
            </a:r>
            <a:r>
              <a:rPr i="1" lang="en"/>
              <a:t>artificial</a:t>
            </a:r>
            <a:r>
              <a:rPr i="1" lang="en"/>
              <a:t> texts:</a:t>
            </a:r>
            <a:endParaRPr i="1"/>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9144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3" name="Google Shape;103;p18"/>
          <p:cNvPicPr preferRelativeResize="0"/>
          <p:nvPr/>
        </p:nvPicPr>
        <p:blipFill rotWithShape="1">
          <a:blip r:embed="rId3">
            <a:alphaModFix/>
          </a:blip>
          <a:srcRect b="0" l="0" r="50648" t="0"/>
          <a:stretch/>
        </p:blipFill>
        <p:spPr>
          <a:xfrm>
            <a:off x="785400" y="2361825"/>
            <a:ext cx="2549325" cy="707400"/>
          </a:xfrm>
          <a:prstGeom prst="rect">
            <a:avLst/>
          </a:prstGeom>
          <a:noFill/>
          <a:ln cap="flat" cmpd="sng" w="9525">
            <a:solidFill>
              <a:srgbClr val="6FA8DC"/>
            </a:solidFill>
            <a:prstDash val="solid"/>
            <a:round/>
            <a:headEnd len="sm" w="sm" type="none"/>
            <a:tailEnd len="sm" w="sm" type="none"/>
          </a:ln>
        </p:spPr>
      </p:pic>
      <p:sp>
        <p:nvSpPr>
          <p:cNvPr id="104" name="Google Shape;104;p18"/>
          <p:cNvSpPr txBox="1"/>
          <p:nvPr/>
        </p:nvSpPr>
        <p:spPr>
          <a:xfrm>
            <a:off x="1647713" y="1973725"/>
            <a:ext cx="67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FA8DC"/>
                </a:solidFill>
                <a:latin typeface="Open Sans"/>
                <a:ea typeface="Open Sans"/>
                <a:cs typeface="Open Sans"/>
                <a:sym typeface="Open Sans"/>
              </a:rPr>
              <a:t>Text</a:t>
            </a:r>
            <a:endParaRPr b="1">
              <a:solidFill>
                <a:srgbClr val="6FA8DC"/>
              </a:solidFill>
              <a:latin typeface="Open Sans"/>
              <a:ea typeface="Open Sans"/>
              <a:cs typeface="Open Sans"/>
              <a:sym typeface="Open Sans"/>
            </a:endParaRPr>
          </a:p>
        </p:txBody>
      </p:sp>
      <p:sp>
        <p:nvSpPr>
          <p:cNvPr id="105" name="Google Shape;105;p18"/>
          <p:cNvSpPr txBox="1"/>
          <p:nvPr/>
        </p:nvSpPr>
        <p:spPr>
          <a:xfrm>
            <a:off x="4357420" y="2011325"/>
            <a:ext cx="17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FA8DC"/>
                </a:solidFill>
                <a:latin typeface="Open Sans"/>
                <a:ea typeface="Open Sans"/>
                <a:cs typeface="Open Sans"/>
                <a:sym typeface="Open Sans"/>
              </a:rPr>
              <a:t>Verse Embedding</a:t>
            </a:r>
            <a:endParaRPr b="1">
              <a:solidFill>
                <a:srgbClr val="6FA8DC"/>
              </a:solidFill>
              <a:latin typeface="Open Sans"/>
              <a:ea typeface="Open Sans"/>
              <a:cs typeface="Open Sans"/>
              <a:sym typeface="Open Sans"/>
            </a:endParaRPr>
          </a:p>
        </p:txBody>
      </p:sp>
      <p:sp>
        <p:nvSpPr>
          <p:cNvPr id="106" name="Google Shape;106;p18"/>
          <p:cNvSpPr txBox="1"/>
          <p:nvPr/>
        </p:nvSpPr>
        <p:spPr>
          <a:xfrm>
            <a:off x="4301175" y="2343025"/>
            <a:ext cx="1841100" cy="800400"/>
          </a:xfrm>
          <a:prstGeom prst="rect">
            <a:avLst/>
          </a:prstGeom>
          <a:noFill/>
          <a:ln cap="flat" cmpd="sng" w="9525">
            <a:solidFill>
              <a:srgbClr val="6FA8DC"/>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F1C232"/>
                </a:solidFill>
              </a:rPr>
              <a:t>Gen 1:1 [</a:t>
            </a:r>
            <a:r>
              <a:rPr lang="en" sz="800">
                <a:solidFill>
                  <a:srgbClr val="F1C232"/>
                </a:solidFill>
                <a:highlight>
                  <a:srgbClr val="FFFFFF"/>
                </a:highlight>
              </a:rPr>
              <a:t>-0.025, -0.011, -0.002, ...]</a:t>
            </a:r>
            <a:endParaRPr sz="800">
              <a:solidFill>
                <a:srgbClr val="F1C232"/>
              </a:solidFill>
              <a:highlight>
                <a:srgbClr val="FFFFFF"/>
              </a:highlight>
            </a:endParaRPr>
          </a:p>
          <a:p>
            <a:pPr indent="0" lvl="0" marL="0" rtl="0" algn="l">
              <a:spcBef>
                <a:spcPts val="0"/>
              </a:spcBef>
              <a:spcAft>
                <a:spcPts val="0"/>
              </a:spcAft>
              <a:buNone/>
            </a:pPr>
            <a:r>
              <a:rPr lang="en" sz="800">
                <a:solidFill>
                  <a:srgbClr val="F1C232"/>
                </a:solidFill>
              </a:rPr>
              <a:t>Gen 1:2 [</a:t>
            </a:r>
            <a:r>
              <a:rPr lang="en" sz="800">
                <a:solidFill>
                  <a:srgbClr val="F1C232"/>
                </a:solidFill>
                <a:highlight>
                  <a:srgbClr val="FFFFFF"/>
                </a:highlight>
              </a:rPr>
              <a:t>-0.035, -0.016, -0.003, ...]</a:t>
            </a:r>
            <a:endParaRPr sz="800">
              <a:solidFill>
                <a:srgbClr val="F1C232"/>
              </a:solidFill>
              <a:highlight>
                <a:srgbClr val="FFFFFF"/>
              </a:highlight>
            </a:endParaRPr>
          </a:p>
          <a:p>
            <a:pPr indent="0" lvl="0" marL="0" rtl="0" algn="l">
              <a:spcBef>
                <a:spcPts val="0"/>
              </a:spcBef>
              <a:spcAft>
                <a:spcPts val="0"/>
              </a:spcAft>
              <a:buNone/>
            </a:pPr>
            <a:r>
              <a:rPr lang="en" sz="800">
                <a:solidFill>
                  <a:srgbClr val="6AA84F"/>
                </a:solidFill>
              </a:rPr>
              <a:t>Gen 1:3 [</a:t>
            </a:r>
            <a:r>
              <a:rPr lang="en" sz="800">
                <a:solidFill>
                  <a:srgbClr val="6AA84F"/>
                </a:solidFill>
                <a:highlight>
                  <a:srgbClr val="FFFFFF"/>
                </a:highlight>
              </a:rPr>
              <a:t>-0.956, -0.047, -0.102, …]</a:t>
            </a:r>
            <a:endParaRPr sz="800">
              <a:solidFill>
                <a:srgbClr val="6AA84F"/>
              </a:solidFill>
              <a:highlight>
                <a:srgbClr val="FFFFFF"/>
              </a:highlight>
            </a:endParaRPr>
          </a:p>
          <a:p>
            <a:pPr indent="0" lvl="0" marL="0" rtl="0" algn="l">
              <a:spcBef>
                <a:spcPts val="0"/>
              </a:spcBef>
              <a:spcAft>
                <a:spcPts val="0"/>
              </a:spcAft>
              <a:buNone/>
            </a:pPr>
            <a:r>
              <a:rPr lang="en" sz="800">
                <a:solidFill>
                  <a:srgbClr val="F1C232"/>
                </a:solidFill>
              </a:rPr>
              <a:t>Gen 1:4 [</a:t>
            </a:r>
            <a:r>
              <a:rPr lang="en" sz="800">
                <a:solidFill>
                  <a:srgbClr val="F1C232"/>
                </a:solidFill>
                <a:highlight>
                  <a:srgbClr val="FFFFFF"/>
                </a:highlight>
              </a:rPr>
              <a:t>-0.021, -0.017, -0.002, ...]</a:t>
            </a:r>
            <a:endParaRPr sz="800">
              <a:solidFill>
                <a:srgbClr val="F1C232"/>
              </a:solidFill>
              <a:highlight>
                <a:srgbClr val="FFFFFF"/>
              </a:highlight>
            </a:endParaRPr>
          </a:p>
          <a:p>
            <a:pPr indent="0" lvl="0" marL="0" rtl="0" algn="l">
              <a:spcBef>
                <a:spcPts val="0"/>
              </a:spcBef>
              <a:spcAft>
                <a:spcPts val="0"/>
              </a:spcAft>
              <a:buNone/>
            </a:pPr>
            <a:r>
              <a:rPr lang="en" sz="800">
                <a:solidFill>
                  <a:srgbClr val="6AA84F"/>
                </a:solidFill>
              </a:rPr>
              <a:t>Gen 1:5 [</a:t>
            </a:r>
            <a:r>
              <a:rPr lang="en" sz="800">
                <a:solidFill>
                  <a:srgbClr val="6AA84F"/>
                </a:solidFill>
                <a:highlight>
                  <a:srgbClr val="FFFFFF"/>
                </a:highlight>
              </a:rPr>
              <a:t>-0.998, -0.052, -0.092, ...]</a:t>
            </a:r>
            <a:endParaRPr sz="800">
              <a:solidFill>
                <a:srgbClr val="6AA84F"/>
              </a:solidFill>
              <a:highlight>
                <a:srgbClr val="FFFFFF"/>
              </a:highlight>
            </a:endParaRPr>
          </a:p>
        </p:txBody>
      </p:sp>
      <p:cxnSp>
        <p:nvCxnSpPr>
          <p:cNvPr id="107" name="Google Shape;107;p18"/>
          <p:cNvCxnSpPr/>
          <p:nvPr/>
        </p:nvCxnSpPr>
        <p:spPr>
          <a:xfrm flipH="1" rot="10800000">
            <a:off x="3397350" y="2701300"/>
            <a:ext cx="774600" cy="7200"/>
          </a:xfrm>
          <a:prstGeom prst="straightConnector1">
            <a:avLst/>
          </a:prstGeom>
          <a:noFill/>
          <a:ln cap="flat" cmpd="sng" w="9525">
            <a:solidFill>
              <a:srgbClr val="6FA8DC"/>
            </a:solidFill>
            <a:prstDash val="solid"/>
            <a:round/>
            <a:headEnd len="med" w="med" type="none"/>
            <a:tailEnd len="med" w="med" type="triangle"/>
          </a:ln>
        </p:spPr>
      </p:cxnSp>
      <p:sp>
        <p:nvSpPr>
          <p:cNvPr id="108" name="Google Shape;108;p18"/>
          <p:cNvSpPr txBox="1"/>
          <p:nvPr/>
        </p:nvSpPr>
        <p:spPr>
          <a:xfrm>
            <a:off x="3163550" y="3124975"/>
            <a:ext cx="1928700" cy="646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i="1" lang="en" sz="1000">
                <a:solidFill>
                  <a:srgbClr val="3D85C6"/>
                </a:solidFill>
                <a:latin typeface="Open Sans"/>
                <a:ea typeface="Open Sans"/>
                <a:cs typeface="Open Sans"/>
                <a:sym typeface="Open Sans"/>
              </a:rPr>
              <a:t>Skip Gram (with Hebrew texts)</a:t>
            </a:r>
            <a:endParaRPr i="1" sz="1000">
              <a:solidFill>
                <a:srgbClr val="3D85C6"/>
              </a:solidFill>
              <a:latin typeface="Open Sans"/>
              <a:ea typeface="Open Sans"/>
              <a:cs typeface="Open Sans"/>
              <a:sym typeface="Open Sans"/>
            </a:endParaRPr>
          </a:p>
          <a:p>
            <a:pPr indent="0" lvl="0" marL="0" rtl="0" algn="l">
              <a:lnSpc>
                <a:spcPct val="100000"/>
              </a:lnSpc>
              <a:spcBef>
                <a:spcPts val="0"/>
              </a:spcBef>
              <a:spcAft>
                <a:spcPts val="0"/>
              </a:spcAft>
              <a:buNone/>
            </a:pPr>
            <a:r>
              <a:rPr i="1" lang="en" sz="1000">
                <a:solidFill>
                  <a:srgbClr val="3D85C6"/>
                </a:solidFill>
                <a:latin typeface="Open Sans"/>
                <a:ea typeface="Open Sans"/>
                <a:cs typeface="Open Sans"/>
                <a:sym typeface="Open Sans"/>
              </a:rPr>
              <a:t>LSTM (with Hebrew texts)</a:t>
            </a:r>
            <a:endParaRPr i="1" sz="1000">
              <a:solidFill>
                <a:srgbClr val="3D85C6"/>
              </a:solidFill>
              <a:latin typeface="Open Sans"/>
              <a:ea typeface="Open Sans"/>
              <a:cs typeface="Open Sans"/>
              <a:sym typeface="Open Sans"/>
            </a:endParaRPr>
          </a:p>
          <a:p>
            <a:pPr indent="0" lvl="0" marL="0" rtl="0" algn="l">
              <a:lnSpc>
                <a:spcPct val="100000"/>
              </a:lnSpc>
              <a:spcBef>
                <a:spcPts val="0"/>
              </a:spcBef>
              <a:spcAft>
                <a:spcPts val="0"/>
              </a:spcAft>
              <a:buNone/>
            </a:pPr>
            <a:r>
              <a:rPr i="1" lang="en" sz="1000">
                <a:solidFill>
                  <a:srgbClr val="3D85C6"/>
                </a:solidFill>
                <a:latin typeface="Open Sans"/>
                <a:ea typeface="Open Sans"/>
                <a:cs typeface="Open Sans"/>
                <a:sym typeface="Open Sans"/>
              </a:rPr>
              <a:t>Bert (with English texts)</a:t>
            </a:r>
            <a:endParaRPr i="1" sz="1000">
              <a:solidFill>
                <a:srgbClr val="3D85C6"/>
              </a:solidFill>
              <a:latin typeface="Open Sans"/>
              <a:ea typeface="Open Sans"/>
              <a:cs typeface="Open Sans"/>
              <a:sym typeface="Open Sans"/>
            </a:endParaRPr>
          </a:p>
        </p:txBody>
      </p:sp>
      <p:cxnSp>
        <p:nvCxnSpPr>
          <p:cNvPr id="109" name="Google Shape;109;p18"/>
          <p:cNvCxnSpPr/>
          <p:nvPr/>
        </p:nvCxnSpPr>
        <p:spPr>
          <a:xfrm>
            <a:off x="6142275" y="2661775"/>
            <a:ext cx="1032300" cy="640500"/>
          </a:xfrm>
          <a:prstGeom prst="curvedConnector3">
            <a:avLst>
              <a:gd fmla="val 50000" name="adj1"/>
            </a:avLst>
          </a:prstGeom>
          <a:noFill/>
          <a:ln cap="flat" cmpd="sng" w="9525">
            <a:solidFill>
              <a:srgbClr val="6FA8DC"/>
            </a:solidFill>
            <a:prstDash val="solid"/>
            <a:round/>
            <a:headEnd len="med" w="med" type="none"/>
            <a:tailEnd len="med" w="med" type="none"/>
          </a:ln>
        </p:spPr>
      </p:cxnSp>
      <p:cxnSp>
        <p:nvCxnSpPr>
          <p:cNvPr id="110" name="Google Shape;110;p18"/>
          <p:cNvCxnSpPr/>
          <p:nvPr/>
        </p:nvCxnSpPr>
        <p:spPr>
          <a:xfrm flipH="1" rot="10800000">
            <a:off x="6145875" y="2232450"/>
            <a:ext cx="887400" cy="396000"/>
          </a:xfrm>
          <a:prstGeom prst="curvedConnector3">
            <a:avLst>
              <a:gd fmla="val 50000" name="adj1"/>
            </a:avLst>
          </a:prstGeom>
          <a:noFill/>
          <a:ln cap="flat" cmpd="sng" w="9525">
            <a:solidFill>
              <a:srgbClr val="6FA8DC"/>
            </a:solidFill>
            <a:prstDash val="solid"/>
            <a:round/>
            <a:headEnd len="med" w="med" type="none"/>
            <a:tailEnd len="med" w="med" type="none"/>
          </a:ln>
        </p:spPr>
      </p:cxnSp>
      <p:sp>
        <p:nvSpPr>
          <p:cNvPr id="111" name="Google Shape;111;p18"/>
          <p:cNvSpPr txBox="1"/>
          <p:nvPr/>
        </p:nvSpPr>
        <p:spPr>
          <a:xfrm>
            <a:off x="7008320" y="3769975"/>
            <a:ext cx="1728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FA8DC"/>
                </a:solidFill>
                <a:latin typeface="Open Sans"/>
                <a:ea typeface="Open Sans"/>
                <a:cs typeface="Open Sans"/>
                <a:sym typeface="Open Sans"/>
              </a:rPr>
              <a:t>Unsupervised Classification</a:t>
            </a:r>
            <a:endParaRPr b="1">
              <a:solidFill>
                <a:srgbClr val="6FA8DC"/>
              </a:solidFill>
              <a:latin typeface="Open Sans"/>
              <a:ea typeface="Open Sans"/>
              <a:cs typeface="Open Sans"/>
              <a:sym typeface="Open Sans"/>
            </a:endParaRPr>
          </a:p>
        </p:txBody>
      </p:sp>
      <p:sp>
        <p:nvSpPr>
          <p:cNvPr id="112" name="Google Shape;112;p18"/>
          <p:cNvSpPr txBox="1"/>
          <p:nvPr/>
        </p:nvSpPr>
        <p:spPr>
          <a:xfrm>
            <a:off x="6984475" y="4247875"/>
            <a:ext cx="1928700" cy="492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i="1" lang="en" sz="1000">
                <a:solidFill>
                  <a:srgbClr val="3D85C6"/>
                </a:solidFill>
                <a:latin typeface="Open Sans"/>
                <a:ea typeface="Open Sans"/>
                <a:cs typeface="Open Sans"/>
                <a:sym typeface="Open Sans"/>
              </a:rPr>
              <a:t>Spectral Clustering</a:t>
            </a:r>
            <a:endParaRPr i="1" sz="1000">
              <a:solidFill>
                <a:srgbClr val="3D85C6"/>
              </a:solidFill>
              <a:latin typeface="Open Sans"/>
              <a:ea typeface="Open Sans"/>
              <a:cs typeface="Open Sans"/>
              <a:sym typeface="Open Sans"/>
            </a:endParaRPr>
          </a:p>
          <a:p>
            <a:pPr indent="0" lvl="0" marL="0" rtl="0" algn="l">
              <a:lnSpc>
                <a:spcPct val="100000"/>
              </a:lnSpc>
              <a:spcBef>
                <a:spcPts val="0"/>
              </a:spcBef>
              <a:spcAft>
                <a:spcPts val="0"/>
              </a:spcAft>
              <a:buNone/>
            </a:pPr>
            <a:r>
              <a:rPr i="1" lang="en" sz="1000">
                <a:solidFill>
                  <a:srgbClr val="3D85C6"/>
                </a:solidFill>
                <a:latin typeface="Open Sans"/>
                <a:ea typeface="Open Sans"/>
                <a:cs typeface="Open Sans"/>
                <a:sym typeface="Open Sans"/>
              </a:rPr>
              <a:t>Hierarchical Clustering</a:t>
            </a:r>
            <a:endParaRPr i="1" sz="1000">
              <a:solidFill>
                <a:srgbClr val="3D85C6"/>
              </a:solidFill>
              <a:latin typeface="Open Sans"/>
              <a:ea typeface="Open Sans"/>
              <a:cs typeface="Open Sans"/>
              <a:sym typeface="Open Sans"/>
            </a:endParaRPr>
          </a:p>
        </p:txBody>
      </p:sp>
      <p:sp>
        <p:nvSpPr>
          <p:cNvPr id="113" name="Google Shape;113;p18"/>
          <p:cNvSpPr/>
          <p:nvPr/>
        </p:nvSpPr>
        <p:spPr>
          <a:xfrm>
            <a:off x="7036875" y="1858925"/>
            <a:ext cx="1220100" cy="707400"/>
          </a:xfrm>
          <a:prstGeom prst="ellipse">
            <a:avLst/>
          </a:prstGeom>
          <a:solidFill>
            <a:schemeClr val="lt1"/>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a:off x="7189275" y="1981725"/>
            <a:ext cx="832800" cy="160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1C232"/>
                </a:solidFill>
              </a:rPr>
              <a:t>Gen 1:1</a:t>
            </a:r>
            <a:endParaRPr sz="1000">
              <a:solidFill>
                <a:srgbClr val="F1C232"/>
              </a:solidFill>
            </a:endParaRPr>
          </a:p>
        </p:txBody>
      </p:sp>
      <p:sp>
        <p:nvSpPr>
          <p:cNvPr id="115" name="Google Shape;115;p18"/>
          <p:cNvSpPr/>
          <p:nvPr/>
        </p:nvSpPr>
        <p:spPr>
          <a:xfrm>
            <a:off x="7417875" y="2134125"/>
            <a:ext cx="713700" cy="160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1C232"/>
                </a:solidFill>
              </a:rPr>
              <a:t>Gen 1:2</a:t>
            </a:r>
            <a:endParaRPr sz="1000">
              <a:solidFill>
                <a:srgbClr val="F1C232"/>
              </a:solidFill>
            </a:endParaRPr>
          </a:p>
        </p:txBody>
      </p:sp>
      <p:sp>
        <p:nvSpPr>
          <p:cNvPr id="116" name="Google Shape;116;p18"/>
          <p:cNvSpPr/>
          <p:nvPr/>
        </p:nvSpPr>
        <p:spPr>
          <a:xfrm>
            <a:off x="7265475" y="2286525"/>
            <a:ext cx="774600" cy="160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1C232"/>
                </a:solidFill>
              </a:rPr>
              <a:t>Gen 1:4</a:t>
            </a:r>
            <a:endParaRPr sz="1000">
              <a:solidFill>
                <a:srgbClr val="F1C232"/>
              </a:solidFill>
            </a:endParaRPr>
          </a:p>
        </p:txBody>
      </p:sp>
      <p:sp>
        <p:nvSpPr>
          <p:cNvPr id="117" name="Google Shape;117;p18"/>
          <p:cNvSpPr/>
          <p:nvPr/>
        </p:nvSpPr>
        <p:spPr>
          <a:xfrm>
            <a:off x="7184925" y="2993900"/>
            <a:ext cx="1220100" cy="707400"/>
          </a:xfrm>
          <a:prstGeom prst="ellipse">
            <a:avLst/>
          </a:prstGeom>
          <a:solidFill>
            <a:schemeClr val="lt1"/>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a:off x="7341675" y="3174300"/>
            <a:ext cx="774600" cy="160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6AA84F"/>
                </a:solidFill>
              </a:rPr>
              <a:t>Gen 1:3</a:t>
            </a:r>
            <a:endParaRPr sz="1000">
              <a:solidFill>
                <a:srgbClr val="6AA84F"/>
              </a:solidFill>
            </a:endParaRPr>
          </a:p>
        </p:txBody>
      </p:sp>
      <p:sp>
        <p:nvSpPr>
          <p:cNvPr id="119" name="Google Shape;119;p18"/>
          <p:cNvSpPr/>
          <p:nvPr/>
        </p:nvSpPr>
        <p:spPr>
          <a:xfrm>
            <a:off x="7463625" y="3395938"/>
            <a:ext cx="774600" cy="160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6AA84F"/>
                </a:solidFill>
              </a:rPr>
              <a:t>Gen 1:5</a:t>
            </a:r>
            <a:endParaRPr sz="1000">
              <a:solidFill>
                <a:srgbClr val="6AA84F"/>
              </a:solidFill>
            </a:endParaRPr>
          </a:p>
        </p:txBody>
      </p:sp>
      <p:sp>
        <p:nvSpPr>
          <p:cNvPr id="120" name="Google Shape;120;p18"/>
          <p:cNvSpPr txBox="1"/>
          <p:nvPr/>
        </p:nvSpPr>
        <p:spPr>
          <a:xfrm>
            <a:off x="7285725" y="1587963"/>
            <a:ext cx="713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999999"/>
                </a:solidFill>
                <a:latin typeface="Open Sans"/>
                <a:ea typeface="Open Sans"/>
                <a:cs typeface="Open Sans"/>
                <a:sym typeface="Open Sans"/>
              </a:rPr>
              <a:t>Author I</a:t>
            </a:r>
            <a:endParaRPr i="1" sz="1000">
              <a:solidFill>
                <a:srgbClr val="999999"/>
              </a:solidFill>
              <a:latin typeface="Open Sans"/>
              <a:ea typeface="Open Sans"/>
              <a:cs typeface="Open Sans"/>
              <a:sym typeface="Open Sans"/>
            </a:endParaRPr>
          </a:p>
        </p:txBody>
      </p:sp>
      <p:sp>
        <p:nvSpPr>
          <p:cNvPr id="121" name="Google Shape;121;p18"/>
          <p:cNvSpPr txBox="1"/>
          <p:nvPr/>
        </p:nvSpPr>
        <p:spPr>
          <a:xfrm>
            <a:off x="7515775" y="2717650"/>
            <a:ext cx="713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999999"/>
                </a:solidFill>
                <a:latin typeface="Open Sans"/>
                <a:ea typeface="Open Sans"/>
                <a:cs typeface="Open Sans"/>
                <a:sym typeface="Open Sans"/>
              </a:rPr>
              <a:t>Author II</a:t>
            </a:r>
            <a:endParaRPr i="1" sz="1000">
              <a:solidFill>
                <a:srgbClr val="999999"/>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28635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Texts to Embeddings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Texts to Embeddings - Skip Gram</a:t>
            </a:r>
            <a:endParaRPr/>
          </a:p>
        </p:txBody>
      </p:sp>
      <p:sp>
        <p:nvSpPr>
          <p:cNvPr id="132" name="Google Shape;132;p20"/>
          <p:cNvSpPr txBox="1"/>
          <p:nvPr>
            <p:ph idx="1" type="body"/>
          </p:nvPr>
        </p:nvSpPr>
        <p:spPr>
          <a:xfrm>
            <a:off x="311700" y="11524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Generate word level embeddings using skip-grams (window = 2) to capture word order and unique phrasing patterns that could differentiate each author’s writing style</a:t>
            </a:r>
            <a:endParaRPr/>
          </a:p>
          <a:p>
            <a:pPr indent="0" lvl="0" marL="0" rtl="0" algn="l">
              <a:spcBef>
                <a:spcPts val="1200"/>
              </a:spcBef>
              <a:spcAft>
                <a:spcPts val="1200"/>
              </a:spcAft>
              <a:buNone/>
            </a:pPr>
            <a:r>
              <a:t/>
            </a:r>
            <a:endParaRPr/>
          </a:p>
        </p:txBody>
      </p:sp>
      <p:sp>
        <p:nvSpPr>
          <p:cNvPr id="133" name="Google Shape;133;p20"/>
          <p:cNvSpPr/>
          <p:nvPr/>
        </p:nvSpPr>
        <p:spPr>
          <a:xfrm>
            <a:off x="616088" y="2512525"/>
            <a:ext cx="437400" cy="306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p:nvPr/>
        </p:nvSpPr>
        <p:spPr>
          <a:xfrm>
            <a:off x="616102" y="3032050"/>
            <a:ext cx="437400" cy="306900"/>
          </a:xfrm>
          <a:prstGeom prst="rect">
            <a:avLst/>
          </a:prstGeom>
          <a:solidFill>
            <a:srgbClr val="6FA8DC"/>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a:off x="616091" y="3551575"/>
            <a:ext cx="437400" cy="306900"/>
          </a:xfrm>
          <a:prstGeom prst="rect">
            <a:avLst/>
          </a:prstGeom>
          <a:solidFill>
            <a:srgbClr val="C27BA0"/>
          </a:solid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616106" y="4062150"/>
            <a:ext cx="437400" cy="306900"/>
          </a:xfrm>
          <a:prstGeom prst="rect">
            <a:avLst/>
          </a:prstGeom>
          <a:solidFill>
            <a:srgbClr val="EA9999"/>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6589150" y="4369050"/>
            <a:ext cx="437400" cy="306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p:nvPr/>
        </p:nvSpPr>
        <p:spPr>
          <a:xfrm>
            <a:off x="7026539" y="4369050"/>
            <a:ext cx="437400" cy="306900"/>
          </a:xfrm>
          <a:prstGeom prst="rect">
            <a:avLst/>
          </a:prstGeom>
          <a:solidFill>
            <a:srgbClr val="6FA8DC"/>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0"/>
          <p:cNvSpPr/>
          <p:nvPr/>
        </p:nvSpPr>
        <p:spPr>
          <a:xfrm>
            <a:off x="7901343" y="4369050"/>
            <a:ext cx="437400" cy="306900"/>
          </a:xfrm>
          <a:prstGeom prst="rect">
            <a:avLst/>
          </a:prstGeom>
          <a:solidFill>
            <a:srgbClr val="EA9999"/>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p:nvPr/>
        </p:nvSpPr>
        <p:spPr>
          <a:xfrm>
            <a:off x="7463941" y="4369050"/>
            <a:ext cx="437400" cy="306900"/>
          </a:xfrm>
          <a:prstGeom prst="rect">
            <a:avLst/>
          </a:prstGeom>
          <a:solidFill>
            <a:srgbClr val="C27BA0"/>
          </a:solid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p:nvPr/>
        </p:nvSpPr>
        <p:spPr>
          <a:xfrm>
            <a:off x="4197425" y="4369050"/>
            <a:ext cx="110700" cy="306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0"/>
          <p:cNvSpPr/>
          <p:nvPr/>
        </p:nvSpPr>
        <p:spPr>
          <a:xfrm>
            <a:off x="4308117" y="4369050"/>
            <a:ext cx="110700" cy="306900"/>
          </a:xfrm>
          <a:prstGeom prst="rect">
            <a:avLst/>
          </a:prstGeom>
          <a:solidFill>
            <a:srgbClr val="6FA8DC"/>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p:nvPr/>
        </p:nvSpPr>
        <p:spPr>
          <a:xfrm>
            <a:off x="4529520" y="4369050"/>
            <a:ext cx="110700" cy="306900"/>
          </a:xfrm>
          <a:prstGeom prst="rect">
            <a:avLst/>
          </a:prstGeom>
          <a:solidFill>
            <a:srgbClr val="EA9999"/>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p:nvPr/>
        </p:nvSpPr>
        <p:spPr>
          <a:xfrm>
            <a:off x="4418818" y="4369050"/>
            <a:ext cx="110700" cy="306900"/>
          </a:xfrm>
          <a:prstGeom prst="rect">
            <a:avLst/>
          </a:prstGeom>
          <a:solidFill>
            <a:srgbClr val="C27BA0"/>
          </a:solid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20"/>
          <p:cNvPicPr preferRelativeResize="0"/>
          <p:nvPr/>
        </p:nvPicPr>
        <p:blipFill>
          <a:blip r:embed="rId3">
            <a:alphaModFix/>
          </a:blip>
          <a:stretch>
            <a:fillRect/>
          </a:stretch>
        </p:blipFill>
        <p:spPr>
          <a:xfrm>
            <a:off x="2980450" y="2469400"/>
            <a:ext cx="2895425" cy="1709675"/>
          </a:xfrm>
          <a:prstGeom prst="rect">
            <a:avLst/>
          </a:prstGeom>
          <a:noFill/>
          <a:ln>
            <a:noFill/>
          </a:ln>
        </p:spPr>
      </p:pic>
      <p:pic>
        <p:nvPicPr>
          <p:cNvPr id="146" name="Google Shape;146;p20"/>
          <p:cNvPicPr preferRelativeResize="0"/>
          <p:nvPr/>
        </p:nvPicPr>
        <p:blipFill>
          <a:blip r:embed="rId4">
            <a:alphaModFix/>
          </a:blip>
          <a:stretch>
            <a:fillRect/>
          </a:stretch>
        </p:blipFill>
        <p:spPr>
          <a:xfrm>
            <a:off x="6158750" y="2512513"/>
            <a:ext cx="2719925" cy="1623451"/>
          </a:xfrm>
          <a:prstGeom prst="rect">
            <a:avLst/>
          </a:prstGeom>
          <a:noFill/>
          <a:ln>
            <a:noFill/>
          </a:ln>
        </p:spPr>
      </p:pic>
      <p:sp>
        <p:nvSpPr>
          <p:cNvPr id="147" name="Google Shape;147;p20"/>
          <p:cNvSpPr txBox="1"/>
          <p:nvPr/>
        </p:nvSpPr>
        <p:spPr>
          <a:xfrm>
            <a:off x="1289950" y="2746475"/>
            <a:ext cx="1614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999999"/>
                </a:solidFill>
                <a:latin typeface="Open Sans"/>
                <a:ea typeface="Open Sans"/>
                <a:cs typeface="Open Sans"/>
                <a:sym typeface="Open Sans"/>
              </a:rPr>
              <a:t>Skip gram word level embeddings need to be aggregated to verse level embeddings. </a:t>
            </a:r>
            <a:endParaRPr sz="1200">
              <a:solidFill>
                <a:srgbClr val="999999"/>
              </a:solidFill>
              <a:latin typeface="Open Sans"/>
              <a:ea typeface="Open Sans"/>
              <a:cs typeface="Open Sans"/>
              <a:sym typeface="Open Sans"/>
            </a:endParaRPr>
          </a:p>
        </p:txBody>
      </p:sp>
      <p:sp>
        <p:nvSpPr>
          <p:cNvPr id="148" name="Google Shape;148;p20"/>
          <p:cNvSpPr txBox="1"/>
          <p:nvPr/>
        </p:nvSpPr>
        <p:spPr>
          <a:xfrm>
            <a:off x="584475" y="2511625"/>
            <a:ext cx="584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1"/>
                </a:solidFill>
                <a:latin typeface="Open Sans"/>
                <a:ea typeface="Open Sans"/>
                <a:cs typeface="Open Sans"/>
                <a:sym typeface="Open Sans"/>
              </a:rPr>
              <a:t>word 1</a:t>
            </a:r>
            <a:endParaRPr sz="800">
              <a:solidFill>
                <a:schemeClr val="lt1"/>
              </a:solidFill>
              <a:latin typeface="Open Sans"/>
              <a:ea typeface="Open Sans"/>
              <a:cs typeface="Open Sans"/>
              <a:sym typeface="Open Sans"/>
            </a:endParaRPr>
          </a:p>
        </p:txBody>
      </p:sp>
      <p:sp>
        <p:nvSpPr>
          <p:cNvPr id="149" name="Google Shape;149;p20"/>
          <p:cNvSpPr txBox="1"/>
          <p:nvPr/>
        </p:nvSpPr>
        <p:spPr>
          <a:xfrm>
            <a:off x="584475" y="3031600"/>
            <a:ext cx="584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1"/>
                </a:solidFill>
                <a:latin typeface="Open Sans"/>
                <a:ea typeface="Open Sans"/>
                <a:cs typeface="Open Sans"/>
                <a:sym typeface="Open Sans"/>
              </a:rPr>
              <a:t>word 2</a:t>
            </a:r>
            <a:endParaRPr sz="800">
              <a:solidFill>
                <a:schemeClr val="lt1"/>
              </a:solidFill>
              <a:latin typeface="Open Sans"/>
              <a:ea typeface="Open Sans"/>
              <a:cs typeface="Open Sans"/>
              <a:sym typeface="Open Sans"/>
            </a:endParaRPr>
          </a:p>
        </p:txBody>
      </p:sp>
      <p:sp>
        <p:nvSpPr>
          <p:cNvPr id="150" name="Google Shape;150;p20"/>
          <p:cNvSpPr txBox="1"/>
          <p:nvPr/>
        </p:nvSpPr>
        <p:spPr>
          <a:xfrm>
            <a:off x="584475" y="3546875"/>
            <a:ext cx="584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1"/>
                </a:solidFill>
                <a:latin typeface="Open Sans"/>
                <a:ea typeface="Open Sans"/>
                <a:cs typeface="Open Sans"/>
                <a:sym typeface="Open Sans"/>
              </a:rPr>
              <a:t>word 3</a:t>
            </a:r>
            <a:endParaRPr sz="800">
              <a:solidFill>
                <a:schemeClr val="lt1"/>
              </a:solidFill>
              <a:latin typeface="Open Sans"/>
              <a:ea typeface="Open Sans"/>
              <a:cs typeface="Open Sans"/>
              <a:sym typeface="Open Sans"/>
            </a:endParaRPr>
          </a:p>
        </p:txBody>
      </p:sp>
      <p:sp>
        <p:nvSpPr>
          <p:cNvPr id="151" name="Google Shape;151;p20"/>
          <p:cNvSpPr txBox="1"/>
          <p:nvPr/>
        </p:nvSpPr>
        <p:spPr>
          <a:xfrm>
            <a:off x="584475" y="4070650"/>
            <a:ext cx="584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1"/>
                </a:solidFill>
                <a:latin typeface="Open Sans"/>
                <a:ea typeface="Open Sans"/>
                <a:cs typeface="Open Sans"/>
                <a:sym typeface="Open Sans"/>
              </a:rPr>
              <a:t>word 4</a:t>
            </a:r>
            <a:endParaRPr sz="800">
              <a:solidFill>
                <a:schemeClr val="lt1"/>
              </a:solidFill>
              <a:latin typeface="Open Sans"/>
              <a:ea typeface="Open Sans"/>
              <a:cs typeface="Open Sans"/>
              <a:sym typeface="Open Sans"/>
            </a:endParaRPr>
          </a:p>
        </p:txBody>
      </p:sp>
      <p:sp>
        <p:nvSpPr>
          <p:cNvPr id="152" name="Google Shape;152;p20"/>
          <p:cNvSpPr txBox="1"/>
          <p:nvPr/>
        </p:nvSpPr>
        <p:spPr>
          <a:xfrm>
            <a:off x="3616525" y="2069175"/>
            <a:ext cx="4946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6FA8DC"/>
                </a:solidFill>
                <a:latin typeface="Open Sans"/>
                <a:ea typeface="Open Sans"/>
                <a:cs typeface="Open Sans"/>
                <a:sym typeface="Open Sans"/>
              </a:rPr>
              <a:t>Comparison of Mean &amp; Concatenation Aggregation Methods</a:t>
            </a:r>
            <a:endParaRPr sz="1200">
              <a:solidFill>
                <a:srgbClr val="6FA8DC"/>
              </a:solidFill>
              <a:latin typeface="Open Sans"/>
              <a:ea typeface="Open Sans"/>
              <a:cs typeface="Open Sans"/>
              <a:sym typeface="Open Sans"/>
            </a:endParaRPr>
          </a:p>
        </p:txBody>
      </p:sp>
      <p:sp>
        <p:nvSpPr>
          <p:cNvPr id="153" name="Google Shape;153;p20"/>
          <p:cNvSpPr txBox="1"/>
          <p:nvPr/>
        </p:nvSpPr>
        <p:spPr>
          <a:xfrm>
            <a:off x="4197425" y="4292400"/>
            <a:ext cx="584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1"/>
                </a:solidFill>
                <a:latin typeface="Open Sans"/>
                <a:ea typeface="Open Sans"/>
                <a:cs typeface="Open Sans"/>
                <a:sym typeface="Open Sans"/>
              </a:rPr>
              <a:t>Mean Verse</a:t>
            </a:r>
            <a:endParaRPr sz="800">
              <a:solidFill>
                <a:schemeClr val="lt1"/>
              </a:solidFill>
              <a:latin typeface="Open Sans"/>
              <a:ea typeface="Open Sans"/>
              <a:cs typeface="Open Sans"/>
              <a:sym typeface="Open Sans"/>
            </a:endParaRPr>
          </a:p>
        </p:txBody>
      </p:sp>
      <p:sp>
        <p:nvSpPr>
          <p:cNvPr id="154" name="Google Shape;154;p20"/>
          <p:cNvSpPr txBox="1"/>
          <p:nvPr/>
        </p:nvSpPr>
        <p:spPr>
          <a:xfrm>
            <a:off x="6665350" y="4368600"/>
            <a:ext cx="1863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1"/>
                </a:solidFill>
                <a:latin typeface="Open Sans"/>
                <a:ea typeface="Open Sans"/>
                <a:cs typeface="Open Sans"/>
                <a:sym typeface="Open Sans"/>
              </a:rPr>
              <a:t>Concatenated </a:t>
            </a:r>
            <a:r>
              <a:rPr lang="en" sz="800">
                <a:solidFill>
                  <a:schemeClr val="lt1"/>
                </a:solidFill>
                <a:latin typeface="Open Sans"/>
                <a:ea typeface="Open Sans"/>
                <a:cs typeface="Open Sans"/>
                <a:sym typeface="Open Sans"/>
              </a:rPr>
              <a:t> Verse Embedding</a:t>
            </a:r>
            <a:endParaRPr sz="800">
              <a:solidFill>
                <a:schemeClr val="lt1"/>
              </a:solidFill>
              <a:latin typeface="Open Sans"/>
              <a:ea typeface="Open Sans"/>
              <a:cs typeface="Open Sans"/>
              <a:sym typeface="Open Sans"/>
            </a:endParaRPr>
          </a:p>
        </p:txBody>
      </p:sp>
      <p:sp>
        <p:nvSpPr>
          <p:cNvPr id="155" name="Google Shape;155;p20"/>
          <p:cNvSpPr txBox="1"/>
          <p:nvPr/>
        </p:nvSpPr>
        <p:spPr>
          <a:xfrm>
            <a:off x="6505575" y="4621800"/>
            <a:ext cx="2505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999999"/>
                </a:solidFill>
                <a:latin typeface="Open Sans"/>
                <a:ea typeface="Open Sans"/>
                <a:cs typeface="Open Sans"/>
                <a:sym typeface="Open Sans"/>
              </a:rPr>
              <a:t>Word order maintained, high dimensional</a:t>
            </a:r>
            <a:endParaRPr i="1" sz="1000">
              <a:solidFill>
                <a:srgbClr val="999999"/>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Texts to Embeddings - LSTM Autoencoder</a:t>
            </a:r>
            <a:endParaRPr/>
          </a:p>
        </p:txBody>
      </p:sp>
      <p:sp>
        <p:nvSpPr>
          <p:cNvPr id="161" name="Google Shape;161;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Embedding: Latent Space from an autoencoder</a:t>
            </a:r>
            <a:endParaRPr/>
          </a:p>
          <a:p>
            <a:pPr indent="-342900" lvl="0" marL="457200" rtl="0" algn="l">
              <a:spcBef>
                <a:spcPts val="0"/>
              </a:spcBef>
              <a:spcAft>
                <a:spcPts val="0"/>
              </a:spcAft>
              <a:buSzPts val="1800"/>
              <a:buChar char="●"/>
            </a:pPr>
            <a:r>
              <a:rPr lang="en"/>
              <a:t>Used one Bidirectional LSTM layer for the encoder and decoder with 20 units in each</a:t>
            </a:r>
            <a:endParaRPr/>
          </a:p>
          <a:p>
            <a:pPr indent="-304800" lvl="0" marL="457200" rtl="0" algn="l">
              <a:spcBef>
                <a:spcPts val="0"/>
              </a:spcBef>
              <a:spcAft>
                <a:spcPts val="0"/>
              </a:spcAft>
              <a:buSzPts val="1200"/>
              <a:buChar char="●"/>
            </a:pPr>
            <a:r>
              <a:rPr lang="en" sz="1200"/>
              <a:t>76% of variance in data explained by first two principal components</a:t>
            </a:r>
            <a:endParaRPr sz="1200"/>
          </a:p>
        </p:txBody>
      </p:sp>
      <p:pic>
        <p:nvPicPr>
          <p:cNvPr id="162" name="Google Shape;162;p21"/>
          <p:cNvPicPr preferRelativeResize="0"/>
          <p:nvPr/>
        </p:nvPicPr>
        <p:blipFill>
          <a:blip r:embed="rId3">
            <a:alphaModFix/>
          </a:blip>
          <a:stretch>
            <a:fillRect/>
          </a:stretch>
        </p:blipFill>
        <p:spPr>
          <a:xfrm>
            <a:off x="396374" y="2531261"/>
            <a:ext cx="4082826" cy="2463175"/>
          </a:xfrm>
          <a:prstGeom prst="rect">
            <a:avLst/>
          </a:prstGeom>
          <a:noFill/>
          <a:ln>
            <a:noFill/>
          </a:ln>
        </p:spPr>
      </p:pic>
      <p:pic>
        <p:nvPicPr>
          <p:cNvPr id="163" name="Google Shape;163;p21"/>
          <p:cNvPicPr preferRelativeResize="0"/>
          <p:nvPr/>
        </p:nvPicPr>
        <p:blipFill>
          <a:blip r:embed="rId4">
            <a:alphaModFix/>
          </a:blip>
          <a:stretch>
            <a:fillRect/>
          </a:stretch>
        </p:blipFill>
        <p:spPr>
          <a:xfrm>
            <a:off x="4724774" y="2531250"/>
            <a:ext cx="3938550" cy="2333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