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1" r:id="rId6"/>
    <p:sldId id="262" r:id="rId7"/>
    <p:sldId id="263" r:id="rId8"/>
    <p:sldId id="259" r:id="rId9"/>
    <p:sldId id="260" r:id="rId10"/>
    <p:sldId id="269" r:id="rId11"/>
    <p:sldId id="270" r:id="rId12"/>
    <p:sldId id="271" r:id="rId13"/>
    <p:sldId id="264" r:id="rId14"/>
    <p:sldId id="266" r:id="rId15"/>
    <p:sldId id="267" r:id="rId16"/>
    <p:sldId id="268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31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9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tats/versions/3.6.2/topics/quantil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tec.weebly.com/graph-shape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urchofjesuschrist.org/study/scriptures/dc-testament/dc/45?lang=e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essbooks.cuny.edu/conceptsinstatistics/chapter/standard-deviation-1-of-4-concepts-in-statistics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BAFAA-E599-3466-9627-08332B02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436" y="1066800"/>
            <a:ext cx="4389120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19FFD-5C63-6A1C-C856-41B9C236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487" y="1562101"/>
            <a:ext cx="3551402" cy="2738530"/>
          </a:xfrm>
        </p:spPr>
        <p:txBody>
          <a:bodyPr anchor="t">
            <a:normAutofit/>
          </a:bodyPr>
          <a:lstStyle/>
          <a:p>
            <a:r>
              <a:rPr lang="en-US" sz="4800" dirty="0"/>
              <a:t>Descriptive Statistics and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66424-B0F1-BC18-6123-1DC97089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0487" y="4358566"/>
            <a:ext cx="3579790" cy="875824"/>
          </a:xfrm>
        </p:spPr>
        <p:txBody>
          <a:bodyPr>
            <a:normAutofit/>
          </a:bodyPr>
          <a:lstStyle/>
          <a:p>
            <a:r>
              <a:rPr lang="en-US" dirty="0"/>
              <a:t>Briefs and comments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24436" y="5780876"/>
            <a:ext cx="438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9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BBEB2-22E9-ADE2-82C1-051AD457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Additional Note for Doing HW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7B6691-101B-65CA-5EEC-061D8720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9" y="1389600"/>
            <a:ext cx="5958709" cy="4766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F7C24-7EA7-D9AD-C2B0-052F63397FF5}"/>
              </a:ext>
            </a:extLst>
          </p:cNvPr>
          <p:cNvSpPr txBox="1"/>
          <p:nvPr/>
        </p:nvSpPr>
        <p:spPr>
          <a:xfrm>
            <a:off x="344773" y="4721902"/>
            <a:ext cx="4743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Q1 occurs around 36.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Median occurs in the interval [36, 38).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Q3 occurs around 42.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7D359-0A34-848A-71FB-876359208B4B}"/>
              </a:ext>
            </a:extLst>
          </p:cNvPr>
          <p:cNvSpPr txBox="1"/>
          <p:nvPr/>
        </p:nvSpPr>
        <p:spPr>
          <a:xfrm>
            <a:off x="3971750" y="347809"/>
            <a:ext cx="7539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know it might sound confusing, but let’s pretend for a moment that we don’t know the actual values of running times; what we have is only the histogram.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D9BDB8-D274-F0F9-64BC-57D77386FA69}"/>
              </a:ext>
            </a:extLst>
          </p:cNvPr>
          <p:cNvSpPr txBox="1"/>
          <p:nvPr/>
        </p:nvSpPr>
        <p:spPr>
          <a:xfrm>
            <a:off x="3057349" y="6092260"/>
            <a:ext cx="874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bins here are [30,32), [32,34), [34,36), [36,38), [38,40), [40,42), [42, 44), [44,46].</a:t>
            </a:r>
          </a:p>
        </p:txBody>
      </p:sp>
    </p:spTree>
    <p:extLst>
      <p:ext uri="{BB962C8B-B14F-4D97-AF65-F5344CB8AC3E}">
        <p14:creationId xmlns:p14="http://schemas.microsoft.com/office/powerpoint/2010/main" val="29707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3C77-EF96-20AD-0709-EFA6F83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where the quartiles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D9E0E-58B5-5684-4714-E72FBFDA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59" y="2717391"/>
            <a:ext cx="8992855" cy="6287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EC61CA-7B53-A899-66E4-A37829A07847}"/>
              </a:ext>
            </a:extLst>
          </p:cNvPr>
          <p:cNvCxnSpPr/>
          <p:nvPr/>
        </p:nvCxnSpPr>
        <p:spPr>
          <a:xfrm>
            <a:off x="4142988" y="2880525"/>
            <a:ext cx="0" cy="637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5939CB-AEE8-0138-4AA6-329E3E29997B}"/>
              </a:ext>
            </a:extLst>
          </p:cNvPr>
          <p:cNvCxnSpPr/>
          <p:nvPr/>
        </p:nvCxnSpPr>
        <p:spPr>
          <a:xfrm>
            <a:off x="6185896" y="2880525"/>
            <a:ext cx="0" cy="637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CA27B3-E3DB-5604-DC0D-BF6067FE13BE}"/>
              </a:ext>
            </a:extLst>
          </p:cNvPr>
          <p:cNvCxnSpPr/>
          <p:nvPr/>
        </p:nvCxnSpPr>
        <p:spPr>
          <a:xfrm>
            <a:off x="8255918" y="2880525"/>
            <a:ext cx="0" cy="63708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2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3637-537C-0FC2-3F6D-091A6C3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2DF54-20F2-45BA-6060-3E54EFF9E00F}"/>
              </a:ext>
            </a:extLst>
          </p:cNvPr>
          <p:cNvSpPr txBox="1"/>
          <p:nvPr/>
        </p:nvSpPr>
        <p:spPr>
          <a:xfrm>
            <a:off x="476834" y="2546857"/>
            <a:ext cx="10636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note that there are several methods to compute the quartiles, specifically the first and third quartiles. For example, the following shows how the argument “type=“ from R in the function quantile() controls the choice of different methods.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7924F2-B5D3-79FD-153B-7DAE8FD4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84" y="3754786"/>
            <a:ext cx="7412437" cy="5489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99009C-03AD-7B5D-30EB-13EE4A36F311}"/>
              </a:ext>
            </a:extLst>
          </p:cNvPr>
          <p:cNvSpPr txBox="1"/>
          <p:nvPr/>
        </p:nvSpPr>
        <p:spPr>
          <a:xfrm>
            <a:off x="1258660" y="4303715"/>
            <a:ext cx="931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https://www.rdocumentation.org/packages/stats/versions/3.6.2/topics/quantile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28E1B-E7E8-5802-D2FC-1E30D14E9766}"/>
              </a:ext>
            </a:extLst>
          </p:cNvPr>
          <p:cNvSpPr txBox="1"/>
          <p:nvPr/>
        </p:nvSpPr>
        <p:spPr>
          <a:xfrm>
            <a:off x="476834" y="5024734"/>
            <a:ext cx="10636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calculating the quartiles in Python or R, please use the default setting unless you have a special reason to change it.</a:t>
            </a:r>
          </a:p>
        </p:txBody>
      </p:sp>
    </p:spTree>
    <p:extLst>
      <p:ext uri="{BB962C8B-B14F-4D97-AF65-F5344CB8AC3E}">
        <p14:creationId xmlns:p14="http://schemas.microsoft.com/office/powerpoint/2010/main" val="361611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FDFB-DF3F-0C99-D5E8-2207115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87" y="1073886"/>
            <a:ext cx="10890929" cy="1097280"/>
          </a:xfrm>
        </p:spPr>
        <p:txBody>
          <a:bodyPr/>
          <a:lstStyle/>
          <a:p>
            <a:r>
              <a:rPr lang="en-US" dirty="0"/>
              <a:t>Shapes of Distributions -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28E0A-90E1-3D72-79A1-214F02B0A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0" y="2171166"/>
            <a:ext cx="6616153" cy="4555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CB8F0-F5FB-E15B-9F5F-5DB9764E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76" y="239841"/>
            <a:ext cx="3165563" cy="28631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60780-D863-022E-1E06-2F057A2AE27B}"/>
              </a:ext>
            </a:extLst>
          </p:cNvPr>
          <p:cNvSpPr txBox="1"/>
          <p:nvPr/>
        </p:nvSpPr>
        <p:spPr>
          <a:xfrm>
            <a:off x="8179111" y="3255867"/>
            <a:ext cx="3867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learn more, you can refer to this post: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https://mathtec.weebly.com/graph-shapes.html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not required materials. </a:t>
            </a:r>
          </a:p>
        </p:txBody>
      </p:sp>
    </p:spTree>
    <p:extLst>
      <p:ext uri="{BB962C8B-B14F-4D97-AF65-F5344CB8AC3E}">
        <p14:creationId xmlns:p14="http://schemas.microsoft.com/office/powerpoint/2010/main" val="38159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278B-0B25-8675-8E9B-61C2E3B9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of Distributions - Boxplot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31124-A52B-E506-AA1D-6A62751C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279" y="2716677"/>
            <a:ext cx="5870929" cy="248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F067D-9DC8-45B8-FA8F-6A02D170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12" y="2565232"/>
            <a:ext cx="3339735" cy="26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32A8-53F5-41FC-9330-636F9455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Food Choice After Running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9CD4B-E7EF-55BF-77CD-9B581030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74" y="734518"/>
            <a:ext cx="1636535" cy="59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45E38-475E-50B1-3901-952117424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27" y="3158635"/>
            <a:ext cx="2920159" cy="2327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A7188-EDD5-D0D8-FF62-EF6FFD21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70" y="2468881"/>
            <a:ext cx="44075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4F7F-1768-B8B6-AE45-4E98C9DB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9117-72AA-05B8-3EDA-77003C2A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</a:t>
            </a:r>
            <a:r>
              <a:rPr lang="en-US" dirty="0" err="1"/>
              <a:t>summarise</a:t>
            </a:r>
            <a:r>
              <a:rPr lang="en-US" dirty="0"/>
              <a:t> the shape of the distribution of a categorical variable using its bar chart. Because the categories can be rearranged. Then, the overall shape is changed. </a:t>
            </a:r>
          </a:p>
          <a:p>
            <a:r>
              <a:rPr lang="en-US" dirty="0"/>
              <a:t>The best way to see the pattern from a bar chart is to arrange the bars (categories) using the ascending or descending order of their frequencies or relative frequencies. </a:t>
            </a:r>
          </a:p>
        </p:txBody>
      </p:sp>
    </p:spTree>
    <p:extLst>
      <p:ext uri="{BB962C8B-B14F-4D97-AF65-F5344CB8AC3E}">
        <p14:creationId xmlns:p14="http://schemas.microsoft.com/office/powerpoint/2010/main" val="427679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EADF-9A7F-43C2-3585-EB992DF7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7238-C08D-ACD7-99A9-1A880DC91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Descriptive Statistics</a:t>
            </a:r>
          </a:p>
          <a:p>
            <a:r>
              <a:rPr lang="en-US" dirty="0"/>
              <a:t>Commonly Used Graphs.</a:t>
            </a:r>
          </a:p>
        </p:txBody>
      </p:sp>
    </p:spTree>
    <p:extLst>
      <p:ext uri="{BB962C8B-B14F-4D97-AF65-F5344CB8AC3E}">
        <p14:creationId xmlns:p14="http://schemas.microsoft.com/office/powerpoint/2010/main" val="3083879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86AB-8D74-03A9-B750-BEB63B0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468C0-1A20-5065-5310-A1B0663F13B2}"/>
              </a:ext>
            </a:extLst>
          </p:cNvPr>
          <p:cNvSpPr txBox="1"/>
          <p:nvPr/>
        </p:nvSpPr>
        <p:spPr>
          <a:xfrm>
            <a:off x="1072877" y="2662315"/>
            <a:ext cx="895186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157493"/>
                </a:solidFill>
                <a:effectLst/>
                <a:latin typeface="Ensign:Sans"/>
                <a:hlinkClick r:id="rId2"/>
              </a:rPr>
              <a:t>Doctrine and Covenants 45:62</a:t>
            </a:r>
          </a:p>
          <a:p>
            <a:endParaRPr lang="en-US" sz="4000" b="1" i="0" u="none" strike="noStrike" dirty="0">
              <a:solidFill>
                <a:srgbClr val="157493"/>
              </a:solidFill>
              <a:effectLst/>
              <a:latin typeface="Ensign:Sans"/>
              <a:hlinkClick r:id="rId2"/>
            </a:endParaRPr>
          </a:p>
          <a:p>
            <a:r>
              <a:rPr lang="en-US" sz="4000" b="0" i="0" dirty="0">
                <a:solidFill>
                  <a:srgbClr val="212225"/>
                </a:solidFill>
                <a:effectLst/>
                <a:latin typeface="Ensign:Serif"/>
              </a:rPr>
              <a:t>For verily I say unto you, that great things await you;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4503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7452BF-4EA8-63CC-14F9-2DF0E685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61" y="1471209"/>
            <a:ext cx="10364451" cy="1596177"/>
          </a:xfrm>
        </p:spPr>
        <p:txBody>
          <a:bodyPr/>
          <a:lstStyle/>
          <a:p>
            <a:r>
              <a:rPr lang="en-US" dirty="0"/>
              <a:t>Typos?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5D00B4-A56D-5A36-D658-511AB27E0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61" y="3219785"/>
            <a:ext cx="10364452" cy="1234409"/>
          </a:xfrm>
        </p:spPr>
        <p:txBody>
          <a:bodyPr/>
          <a:lstStyle/>
          <a:p>
            <a:r>
              <a:rPr lang="en-US" dirty="0"/>
              <a:t>Please email me any typos and errors you found in this lesson. </a:t>
            </a:r>
          </a:p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75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A73D-A2BF-F6C2-9BD6-A1B1456E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Data by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BC7D-DA09-D453-2D1D-BD1548A0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Variables</a:t>
            </a:r>
          </a:p>
          <a:p>
            <a:pPr lvl="1"/>
            <a:r>
              <a:rPr lang="en-US" dirty="0"/>
              <a:t>Mean and Median (Center of a Distribution)</a:t>
            </a:r>
          </a:p>
          <a:p>
            <a:pPr lvl="1"/>
            <a:r>
              <a:rPr lang="en-US" dirty="0"/>
              <a:t>Standard Deviation and Quartiles with Extremes (Spread of a Distribution)</a:t>
            </a:r>
          </a:p>
          <a:p>
            <a:pPr lvl="1"/>
            <a:r>
              <a:rPr lang="en-US" dirty="0"/>
              <a:t>Percentiles (If you need a more thorough examination of a distribution) </a:t>
            </a:r>
          </a:p>
          <a:p>
            <a:r>
              <a:rPr lang="en-US" dirty="0"/>
              <a:t>Categorical Variables</a:t>
            </a:r>
          </a:p>
          <a:p>
            <a:pPr lvl="1"/>
            <a:r>
              <a:rPr lang="en-US" dirty="0"/>
              <a:t>Frequency and Relative Frequency</a:t>
            </a:r>
          </a:p>
        </p:txBody>
      </p:sp>
    </p:spTree>
    <p:extLst>
      <p:ext uri="{BB962C8B-B14F-4D97-AF65-F5344CB8AC3E}">
        <p14:creationId xmlns:p14="http://schemas.microsoft.com/office/powerpoint/2010/main" val="374634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3ED2-E3E9-D348-1F23-27C84A4E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58C8-A990-A04B-2C0E-FDD0F060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standard deviation are arithmetic-based statistics.</a:t>
            </a:r>
          </a:p>
          <a:p>
            <a:r>
              <a:rPr lang="en-US" dirty="0"/>
              <a:t>Mean and standard deviation are often used to summarize symmetric distributions.</a:t>
            </a:r>
          </a:p>
          <a:p>
            <a:r>
              <a:rPr lang="en-US" dirty="0"/>
              <a:t>Mean and standard deviation are often used in parametric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Median, quartiles, and extremes are location-based (rank-based) statistics.</a:t>
            </a:r>
          </a:p>
          <a:p>
            <a:r>
              <a:rPr lang="en-US" dirty="0"/>
              <a:t>Median and quartiles are often used to summarize asymmetric distributions.</a:t>
            </a:r>
          </a:p>
          <a:p>
            <a:r>
              <a:rPr lang="en-US" dirty="0"/>
              <a:t>Median is often used in non-parametric methods.</a:t>
            </a:r>
          </a:p>
        </p:txBody>
      </p:sp>
    </p:spTree>
    <p:extLst>
      <p:ext uri="{BB962C8B-B14F-4D97-AF65-F5344CB8AC3E}">
        <p14:creationId xmlns:p14="http://schemas.microsoft.com/office/powerpoint/2010/main" val="130403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AD96-BD32-CD3F-FEF9-ADD39750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5K Race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78B98-3374-1CC4-98FA-796D7782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718" y="452702"/>
            <a:ext cx="951298" cy="5111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FA0B1-BFD4-E610-E201-DC38A6FD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55" y="1457737"/>
            <a:ext cx="2838846" cy="3467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C15046-29DE-E340-3C4C-3BB1DA1AD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0" y="2468881"/>
            <a:ext cx="3090563" cy="2530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C70D24-45AA-2893-B39C-201EDA873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742" y="2378940"/>
            <a:ext cx="3262016" cy="24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1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B18C-429F-5F76-7FC0-D7EB4E70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39D8-17C4-C631-63C8-F48168FB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69" y="2323677"/>
            <a:ext cx="9549240" cy="3550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22580-1F11-9C36-6489-F1584C994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01" y="155596"/>
            <a:ext cx="3772810" cy="1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AE4D-15CF-5DB6-3713-F7837253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8A0E7-E8EF-FD7A-DCCC-11DEF41C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67" y="3769871"/>
            <a:ext cx="9530431" cy="2522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332B0B-340B-E83F-9B6A-07844F709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60" y="290535"/>
            <a:ext cx="3610479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E35C6-1CDA-DEB8-6365-61BDB5F9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849" y="2205327"/>
            <a:ext cx="1790950" cy="562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C2231-5F7E-5A9D-5026-3FD262772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045" y="2247576"/>
            <a:ext cx="2775047" cy="1236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72893-B0C3-C307-A0AF-71119809BA74}"/>
              </a:ext>
            </a:extLst>
          </p:cNvPr>
          <p:cNvSpPr txBox="1"/>
          <p:nvPr/>
        </p:nvSpPr>
        <p:spPr>
          <a:xfrm>
            <a:off x="936885" y="6408295"/>
            <a:ext cx="9841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6"/>
              </a:rPr>
              <a:t>https://pressbooks.cuny.edu/conceptsinstatistics/chapter/standard-deviation-1-of-4-concepts-in-statistics/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D2F4-4314-D58D-4B7E-F9DEB12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B74D-3E3E-C3C9-FCD6-8D02AA5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sample standard deviation provides an assessment of roughly the average deviation from observed values to the mean (center of the distribution). </a:t>
            </a:r>
          </a:p>
          <a:p>
            <a:r>
              <a:rPr lang="en-US" dirty="0"/>
              <a:t>The population standard deviation has a slightly different formula.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standard deviation is an unbiased estimate of the population standard deviation if the sample represents the population.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2CCC1-375B-6D78-4B89-F9A367B7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57" y="3878501"/>
            <a:ext cx="2399128" cy="10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4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D37B-82B4-CEFC-8051-A58C3A5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Boxplot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64C8B-BEB4-5F41-4C53-4421C5A0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57" y="1259174"/>
            <a:ext cx="6685388" cy="45570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D37F27-54A3-0F67-1FCE-0F4BEF45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55" y="4237679"/>
            <a:ext cx="4570000" cy="1466435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0EDA5149-5157-0AEE-5B59-2A6DCB55D778}"/>
              </a:ext>
            </a:extLst>
          </p:cNvPr>
          <p:cNvSpPr/>
          <p:nvPr/>
        </p:nvSpPr>
        <p:spPr>
          <a:xfrm rot="5400000">
            <a:off x="7457108" y="1680449"/>
            <a:ext cx="131127" cy="39848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A26BCB2-3384-6984-DE2E-1799438BA0F0}"/>
              </a:ext>
            </a:extLst>
          </p:cNvPr>
          <p:cNvSpPr/>
          <p:nvPr/>
        </p:nvSpPr>
        <p:spPr>
          <a:xfrm rot="5400000">
            <a:off x="7787809" y="1757886"/>
            <a:ext cx="158946" cy="2157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40A047F-8299-F0F2-EDE0-A8AF21D9A422}"/>
              </a:ext>
            </a:extLst>
          </p:cNvPr>
          <p:cNvSpPr/>
          <p:nvPr/>
        </p:nvSpPr>
        <p:spPr>
          <a:xfrm rot="5400000">
            <a:off x="8994403" y="1144691"/>
            <a:ext cx="86020" cy="14248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F08DE9B-13C6-A12F-1706-4753E92DF177}"/>
              </a:ext>
            </a:extLst>
          </p:cNvPr>
          <p:cNvSpPr/>
          <p:nvPr/>
        </p:nvSpPr>
        <p:spPr>
          <a:xfrm rot="5400000">
            <a:off x="8058537" y="1722026"/>
            <a:ext cx="173907" cy="2225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E989DA-CB6D-DE6B-A293-2E91E51C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953" y="50501"/>
            <a:ext cx="1648055" cy="10574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2697CB-B829-8B20-05A1-66F0E8E0E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783" y="1415564"/>
            <a:ext cx="393952" cy="252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7883FA-31C9-EAB8-7C5B-B93322E9E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456" y="1438288"/>
            <a:ext cx="323122" cy="2073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7DC76D-5F24-2429-0A1D-1E48709A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462" y="1519238"/>
            <a:ext cx="235640" cy="1511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B99CF8-0427-14D3-481C-733D667F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28" y="1520068"/>
            <a:ext cx="235640" cy="15119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728B3C-38F0-3029-446E-AB814A03CFCC}"/>
              </a:ext>
            </a:extLst>
          </p:cNvPr>
          <p:cNvCxnSpPr>
            <a:stCxn id="22" idx="1"/>
            <a:endCxn id="27" idx="0"/>
          </p:cNvCxnSpPr>
          <p:nvPr/>
        </p:nvCxnSpPr>
        <p:spPr>
          <a:xfrm flipH="1">
            <a:off x="8152048" y="579213"/>
            <a:ext cx="1730905" cy="94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269E2C-1BBE-C47E-1C8F-17AF5CA0C814}"/>
              </a:ext>
            </a:extLst>
          </p:cNvPr>
          <p:cNvCxnSpPr>
            <a:stCxn id="22" idx="1"/>
          </p:cNvCxnSpPr>
          <p:nvPr/>
        </p:nvCxnSpPr>
        <p:spPr>
          <a:xfrm flipH="1">
            <a:off x="9104017" y="579213"/>
            <a:ext cx="778936" cy="836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7F7FF4-663C-6AC4-BFD6-F0968A68E5F8}"/>
              </a:ext>
            </a:extLst>
          </p:cNvPr>
          <p:cNvCxnSpPr>
            <a:stCxn id="22" idx="1"/>
          </p:cNvCxnSpPr>
          <p:nvPr/>
        </p:nvCxnSpPr>
        <p:spPr>
          <a:xfrm flipH="1">
            <a:off x="7867282" y="579213"/>
            <a:ext cx="2015671" cy="8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F5895B-A334-207A-CC9B-5DD1155B10F9}"/>
              </a:ext>
            </a:extLst>
          </p:cNvPr>
          <p:cNvCxnSpPr>
            <a:stCxn id="22" idx="1"/>
          </p:cNvCxnSpPr>
          <p:nvPr/>
        </p:nvCxnSpPr>
        <p:spPr>
          <a:xfrm flipH="1">
            <a:off x="7522671" y="579213"/>
            <a:ext cx="2360282" cy="79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3A7DF48-EDD4-2637-1915-C5965F47E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12" y="2806008"/>
            <a:ext cx="4570000" cy="109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A6E-2C6C-27AD-D48A-33AD59B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1A1F5-C7CC-0332-DE6C-E21512A3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76" y="1217202"/>
            <a:ext cx="5353427" cy="3229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BE63C8-9983-7EB0-D37F-FBF9A8E9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5309436"/>
            <a:ext cx="9876020" cy="662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6C2E63-17AC-7AF0-94BD-94F16565315C}"/>
              </a:ext>
            </a:extLst>
          </p:cNvPr>
          <p:cNvSpPr txBox="1"/>
          <p:nvPr/>
        </p:nvSpPr>
        <p:spPr>
          <a:xfrm rot="19560991">
            <a:off x="5400080" y="1720186"/>
            <a:ext cx="160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2C994-0053-E516-7E29-5D86EC31B64A}"/>
              </a:ext>
            </a:extLst>
          </p:cNvPr>
          <p:cNvSpPr txBox="1"/>
          <p:nvPr/>
        </p:nvSpPr>
        <p:spPr>
          <a:xfrm rot="19560991">
            <a:off x="2014801" y="4861485"/>
            <a:ext cx="1605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9BC19C-23CB-B616-7D72-D19D4D85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79" y="2468881"/>
            <a:ext cx="2487934" cy="20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790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546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Ensign:Sans</vt:lpstr>
      <vt:lpstr>Ensign:Serif</vt:lpstr>
      <vt:lpstr>Arial</vt:lpstr>
      <vt:lpstr>Grandview Display</vt:lpstr>
      <vt:lpstr>DashVTI</vt:lpstr>
      <vt:lpstr>Descriptive Statistics and Graphs</vt:lpstr>
      <vt:lpstr>Summarize Data by Numbers</vt:lpstr>
      <vt:lpstr>Remarks</vt:lpstr>
      <vt:lpstr>Example: 5K Race</vt:lpstr>
      <vt:lpstr>Sample Standard Deviation</vt:lpstr>
      <vt:lpstr>Understand Standard Deviation</vt:lpstr>
      <vt:lpstr>Remarks</vt:lpstr>
      <vt:lpstr>Making a Boxplot</vt:lpstr>
      <vt:lpstr>Making a Histogram</vt:lpstr>
      <vt:lpstr>Additional Note for Doing HW</vt:lpstr>
      <vt:lpstr>Let’s see where the quartiles are</vt:lpstr>
      <vt:lpstr>Remarks</vt:lpstr>
      <vt:lpstr>Shapes of Distributions - Histogram</vt:lpstr>
      <vt:lpstr>Shapes of Distributions - Boxplot</vt:lpstr>
      <vt:lpstr>Example: Food Choice After Running</vt:lpstr>
      <vt:lpstr>Remarks</vt:lpstr>
      <vt:lpstr>Summary</vt:lpstr>
      <vt:lpstr>Quote of the Day</vt:lpstr>
      <vt:lpstr>Typos?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 Wang</dc:creator>
  <cp:lastModifiedBy>Jie Wang</cp:lastModifiedBy>
  <cp:revision>4</cp:revision>
  <dcterms:created xsi:type="dcterms:W3CDTF">2025-04-29T18:26:02Z</dcterms:created>
  <dcterms:modified xsi:type="dcterms:W3CDTF">2025-05-05T17:16:30Z</dcterms:modified>
</cp:coreProperties>
</file>