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2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9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0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4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6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6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1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1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8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7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9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1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187F7A-920C-B377-65E8-1CF4CBCE3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E00AA-9029-1E67-2F70-523033C70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5293849"/>
            <a:ext cx="7202558" cy="1178688"/>
          </a:xfrm>
        </p:spPr>
        <p:txBody>
          <a:bodyPr anchor="ctr"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The Science of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0A693-DCFF-AB14-FD42-1AB5487F0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2157" y="5293850"/>
            <a:ext cx="3874124" cy="117868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Just a Peek </a:t>
            </a:r>
          </a:p>
        </p:txBody>
      </p:sp>
      <p:pic>
        <p:nvPicPr>
          <p:cNvPr id="4" name="Picture 3" descr="Top view of a background splashed with colors">
            <a:extLst>
              <a:ext uri="{FF2B5EF4-FFF2-40B4-BE49-F238E27FC236}">
                <a16:creationId xmlns:a16="http://schemas.microsoft.com/office/drawing/2014/main" id="{39AFA210-857E-7391-8B22-B67862234A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012" b="15667"/>
          <a:stretch/>
        </p:blipFill>
        <p:spPr>
          <a:xfrm>
            <a:off x="20" y="10"/>
            <a:ext cx="12191980" cy="490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55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F427-92BE-C79C-5C68-5D316045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difference between 121 and 201?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F4156-8C9C-086E-CE3B-658B8A6AF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67" y="1422398"/>
            <a:ext cx="7093020" cy="488696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54C52E-E0F5-AAC5-42DD-B978DDF25C4C}"/>
              </a:ext>
            </a:extLst>
          </p:cNvPr>
          <p:cNvSpPr/>
          <p:nvPr/>
        </p:nvSpPr>
        <p:spPr>
          <a:xfrm>
            <a:off x="8873120" y="5705183"/>
            <a:ext cx="3275351" cy="107929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from many years ago</a:t>
            </a:r>
          </a:p>
          <a:p>
            <a:pPr algn="ctr"/>
            <a:r>
              <a:rPr lang="en-US" dirty="0"/>
              <a:t>May not be proper for now</a:t>
            </a:r>
          </a:p>
        </p:txBody>
      </p:sp>
    </p:spTree>
    <p:extLst>
      <p:ext uri="{BB962C8B-B14F-4D97-AF65-F5344CB8AC3E}">
        <p14:creationId xmlns:p14="http://schemas.microsoft.com/office/powerpoint/2010/main" val="3113154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E0D1-2743-457E-2BE9-A2FBA378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78557-1323-976A-1590-D02DA18F2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715532"/>
            <a:ext cx="11016500" cy="4354289"/>
          </a:xfrm>
        </p:spPr>
        <p:txBody>
          <a:bodyPr numCol="2">
            <a:normAutofit/>
          </a:bodyPr>
          <a:lstStyle/>
          <a:p>
            <a:r>
              <a:rPr lang="en-US" dirty="0"/>
              <a:t>Fundamental Concepts</a:t>
            </a:r>
          </a:p>
          <a:p>
            <a:r>
              <a:rPr lang="en-US" dirty="0"/>
              <a:t>Terminologies and Their Definitions</a:t>
            </a:r>
          </a:p>
          <a:p>
            <a:r>
              <a:rPr lang="en-US" dirty="0"/>
              <a:t>Study Designs</a:t>
            </a:r>
          </a:p>
          <a:p>
            <a:r>
              <a:rPr lang="en-US" dirty="0"/>
              <a:t>Descriptive statistics</a:t>
            </a:r>
          </a:p>
          <a:p>
            <a:r>
              <a:rPr lang="en-US" dirty="0"/>
              <a:t>Graphical Summaries</a:t>
            </a:r>
          </a:p>
          <a:p>
            <a:r>
              <a:rPr lang="en-US" dirty="0"/>
              <a:t> Probability Theory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Statistical Inference: Basic Tools</a:t>
            </a:r>
          </a:p>
          <a:p>
            <a:r>
              <a:rPr lang="en-US" dirty="0"/>
              <a:t>Experimental Designs</a:t>
            </a:r>
          </a:p>
          <a:p>
            <a:r>
              <a:rPr lang="en-US" dirty="0"/>
              <a:t>Analysis of Variance</a:t>
            </a:r>
          </a:p>
          <a:p>
            <a:r>
              <a:rPr lang="en-US" dirty="0"/>
              <a:t>Simple Linear Regression</a:t>
            </a:r>
          </a:p>
          <a:p>
            <a:r>
              <a:rPr lang="en-US" dirty="0"/>
              <a:t>Additional Materials from the Textbook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97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DAB6-97F5-6424-2C1C-4A5C5637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21B8-6572-519E-9842-2EE544D42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715531"/>
            <a:ext cx="3880816" cy="4354289"/>
          </a:xfrm>
        </p:spPr>
        <p:txBody>
          <a:bodyPr>
            <a:normAutofit/>
          </a:bodyPr>
          <a:lstStyle/>
          <a:p>
            <a:r>
              <a:rPr lang="en-US" dirty="0"/>
              <a:t>R Programming Language</a:t>
            </a:r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A65C71-E5EA-E146-D8B4-6D378A562216}"/>
              </a:ext>
            </a:extLst>
          </p:cNvPr>
          <p:cNvSpPr txBox="1">
            <a:spLocks/>
          </p:cNvSpPr>
          <p:nvPr/>
        </p:nvSpPr>
        <p:spPr>
          <a:xfrm>
            <a:off x="6015836" y="1680898"/>
            <a:ext cx="3880816" cy="4354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Learning Suite</a:t>
            </a:r>
          </a:p>
          <a:p>
            <a:r>
              <a:rPr lang="en-US" dirty="0"/>
              <a:t>ChatGPT</a:t>
            </a:r>
          </a:p>
          <a:p>
            <a:r>
              <a:rPr lang="en-US" dirty="0"/>
              <a:t>Wikipedia</a:t>
            </a:r>
          </a:p>
          <a:p>
            <a:r>
              <a:rPr lang="en-US" dirty="0"/>
              <a:t>Search Engine</a:t>
            </a:r>
          </a:p>
          <a:p>
            <a:r>
              <a:rPr lang="en-US" dirty="0"/>
              <a:t>Textbook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464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251A-2D61-C62F-4274-6A4379BF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A34C8-DC52-82B6-3787-6E9597F9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4150087" cy="4593828"/>
          </a:xfrm>
        </p:spPr>
        <p:txBody>
          <a:bodyPr/>
          <a:lstStyle/>
          <a:p>
            <a:r>
              <a:rPr lang="en-US" dirty="0"/>
              <a:t>Do the homework</a:t>
            </a:r>
          </a:p>
          <a:p>
            <a:r>
              <a:rPr lang="en-US" dirty="0"/>
              <a:t>Attend class</a:t>
            </a:r>
          </a:p>
          <a:p>
            <a:r>
              <a:rPr lang="en-US" dirty="0"/>
              <a:t>Stay current</a:t>
            </a:r>
          </a:p>
          <a:p>
            <a:r>
              <a:rPr lang="en-US" dirty="0"/>
              <a:t>Stay connected</a:t>
            </a:r>
          </a:p>
          <a:p>
            <a:r>
              <a:rPr lang="en-US" dirty="0"/>
              <a:t>Don’t procrastinate</a:t>
            </a:r>
          </a:p>
          <a:p>
            <a:r>
              <a:rPr lang="en-US" dirty="0"/>
              <a:t>Read books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E866A-546F-BA42-D9C4-76402CC0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196" y="2323475"/>
            <a:ext cx="1752201" cy="2540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DB0089-6384-A49D-FCA2-A3D77B25D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345" y="3269601"/>
            <a:ext cx="2367851" cy="30799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225D4C-BBAB-8615-1D17-D4A1AB408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023" y="1409075"/>
            <a:ext cx="3250223" cy="279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79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7E31D-1811-B1CD-965C-7C2C5398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i="1" dirty="0"/>
              <a:t>Come Follow Me 2025 </a:t>
            </a:r>
            <a:r>
              <a:rPr lang="en-US" dirty="0"/>
              <a:t>April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61FBA6-56E4-77E6-4AD9-5E284A7EE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01" y="2814552"/>
            <a:ext cx="6077798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68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27452BF-4EA8-63CC-14F9-2DF0E685B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61" y="1471209"/>
            <a:ext cx="10364451" cy="1596177"/>
          </a:xfrm>
        </p:spPr>
        <p:txBody>
          <a:bodyPr/>
          <a:lstStyle/>
          <a:p>
            <a:r>
              <a:rPr lang="en-US" dirty="0"/>
              <a:t>Typos?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5D00B4-A56D-5A36-D658-511AB27E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61" y="3219785"/>
            <a:ext cx="10364452" cy="1234409"/>
          </a:xfrm>
        </p:spPr>
        <p:txBody>
          <a:bodyPr/>
          <a:lstStyle/>
          <a:p>
            <a:r>
              <a:rPr lang="en-US" dirty="0"/>
              <a:t>Please email me any typos and errors you found in this lesson. </a:t>
            </a:r>
          </a:p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8675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D48EA17-F2CF-2F98-FC06-DBB6A2AEC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D4267-6754-E656-C65D-257297D4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5C1214-0194-E66F-1892-D5932C9E91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535" r="-2" b="11689"/>
          <a:stretch/>
        </p:blipFill>
        <p:spPr>
          <a:xfrm>
            <a:off x="133896" y="136321"/>
            <a:ext cx="11924208" cy="658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91BB07-E915-CC85-7733-4652ACE09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61" y="1822127"/>
            <a:ext cx="7990269" cy="44889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014C3D-3381-316A-D096-2AEB486E7924}"/>
              </a:ext>
            </a:extLst>
          </p:cNvPr>
          <p:cNvSpPr/>
          <p:nvPr/>
        </p:nvSpPr>
        <p:spPr>
          <a:xfrm>
            <a:off x="3065880" y="412737"/>
            <a:ext cx="5242257" cy="883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do we want to learn STATISTICS?</a:t>
            </a:r>
          </a:p>
        </p:txBody>
      </p:sp>
    </p:spTree>
    <p:extLst>
      <p:ext uri="{BB962C8B-B14F-4D97-AF65-F5344CB8AC3E}">
        <p14:creationId xmlns:p14="http://schemas.microsoft.com/office/powerpoint/2010/main" val="407992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71E59A-F37E-0256-B65A-A96191BCB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740" y="1784796"/>
            <a:ext cx="7418838" cy="41672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C51633-666C-6767-A4C4-CFD09EFF72F6}"/>
              </a:ext>
            </a:extLst>
          </p:cNvPr>
          <p:cNvSpPr/>
          <p:nvPr/>
        </p:nvSpPr>
        <p:spPr>
          <a:xfrm>
            <a:off x="3057350" y="474028"/>
            <a:ext cx="5497619" cy="841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Graphical Summary</a:t>
            </a:r>
          </a:p>
        </p:txBody>
      </p:sp>
    </p:spTree>
    <p:extLst>
      <p:ext uri="{BB962C8B-B14F-4D97-AF65-F5344CB8AC3E}">
        <p14:creationId xmlns:p14="http://schemas.microsoft.com/office/powerpoint/2010/main" val="136165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9C1D50-2E57-A822-1A24-766AD552A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280" y="1782367"/>
            <a:ext cx="6963758" cy="39115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4ECD91-EEFE-9A1C-EB3E-C8C24CC6240D}"/>
              </a:ext>
            </a:extLst>
          </p:cNvPr>
          <p:cNvSpPr/>
          <p:nvPr/>
        </p:nvSpPr>
        <p:spPr>
          <a:xfrm>
            <a:off x="3057350" y="474028"/>
            <a:ext cx="5497619" cy="841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Statistics and Inferences</a:t>
            </a:r>
          </a:p>
        </p:txBody>
      </p:sp>
    </p:spTree>
    <p:extLst>
      <p:ext uri="{BB962C8B-B14F-4D97-AF65-F5344CB8AC3E}">
        <p14:creationId xmlns:p14="http://schemas.microsoft.com/office/powerpoint/2010/main" val="173879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4073F9-70E5-B8CE-4ED9-C98C95BEE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833" y="1824386"/>
            <a:ext cx="7305013" cy="40984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A8FE4A-E743-944B-5EA6-64C4B9756005}"/>
              </a:ext>
            </a:extLst>
          </p:cNvPr>
          <p:cNvSpPr/>
          <p:nvPr/>
        </p:nvSpPr>
        <p:spPr>
          <a:xfrm>
            <a:off x="3057350" y="474028"/>
            <a:ext cx="5497619" cy="841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Statistical Models</a:t>
            </a:r>
          </a:p>
        </p:txBody>
      </p:sp>
    </p:spTree>
    <p:extLst>
      <p:ext uri="{BB962C8B-B14F-4D97-AF65-F5344CB8AC3E}">
        <p14:creationId xmlns:p14="http://schemas.microsoft.com/office/powerpoint/2010/main" val="33283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50E2DD-368B-C062-3531-8D6FD1E882DA}"/>
              </a:ext>
            </a:extLst>
          </p:cNvPr>
          <p:cNvSpPr/>
          <p:nvPr/>
        </p:nvSpPr>
        <p:spPr>
          <a:xfrm>
            <a:off x="3057350" y="474028"/>
            <a:ext cx="5497619" cy="841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Descriptive Statistics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C0290-D437-116E-C147-6C1A9B921402}"/>
              </a:ext>
            </a:extLst>
          </p:cNvPr>
          <p:cNvSpPr/>
          <p:nvPr/>
        </p:nvSpPr>
        <p:spPr>
          <a:xfrm>
            <a:off x="3057348" y="1704912"/>
            <a:ext cx="5497619" cy="841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Statistical Relationship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4CC1A3-D0A2-2406-23CC-811E9DB06935}"/>
              </a:ext>
            </a:extLst>
          </p:cNvPr>
          <p:cNvSpPr/>
          <p:nvPr/>
        </p:nvSpPr>
        <p:spPr>
          <a:xfrm>
            <a:off x="3057347" y="2935796"/>
            <a:ext cx="5497619" cy="841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Statistical Conclusions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D12289-07EF-E48C-2BDD-BB12E456C188}"/>
              </a:ext>
            </a:extLst>
          </p:cNvPr>
          <p:cNvSpPr/>
          <p:nvPr/>
        </p:nvSpPr>
        <p:spPr>
          <a:xfrm>
            <a:off x="3057346" y="4211100"/>
            <a:ext cx="5497619" cy="841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Probabilities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8D7AB8-5E73-6770-2E03-BBFAACF3C873}"/>
              </a:ext>
            </a:extLst>
          </p:cNvPr>
          <p:cNvSpPr/>
          <p:nvPr/>
        </p:nvSpPr>
        <p:spPr>
          <a:xfrm>
            <a:off x="3057346" y="5397564"/>
            <a:ext cx="5497619" cy="841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292053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1A7A-1C51-F4B7-FF0D-722CCEB8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F5206-44D0-BC00-EA16-9903030FA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521" y="1356611"/>
            <a:ext cx="9774705" cy="517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35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A9B3-F217-A416-7738-6B0B05602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           and             After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9EEB9-D632-096C-C028-C93641BF5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53" y="1334124"/>
            <a:ext cx="3751908" cy="5373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087602-7068-C861-E8F0-59CD0B6F2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508" y="1881265"/>
            <a:ext cx="6072469" cy="427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34820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142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Neue Haas Grotesk Text Pro</vt:lpstr>
      <vt:lpstr>VanillaVTI</vt:lpstr>
      <vt:lpstr> The Science of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Plan</vt:lpstr>
      <vt:lpstr>Before            and             After</vt:lpstr>
      <vt:lpstr>What’s the difference between 121 and 201? </vt:lpstr>
      <vt:lpstr>The Goals</vt:lpstr>
      <vt:lpstr>The Tools</vt:lpstr>
      <vt:lpstr>The Trick</vt:lpstr>
      <vt:lpstr>From Come Follow Me 2025 April </vt:lpstr>
      <vt:lpstr>Typos?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Jie Wang</dc:creator>
  <cp:lastModifiedBy>Jie Wang</cp:lastModifiedBy>
  <cp:revision>4</cp:revision>
  <dcterms:created xsi:type="dcterms:W3CDTF">2025-04-29T16:59:11Z</dcterms:created>
  <dcterms:modified xsi:type="dcterms:W3CDTF">2025-05-05T17:16:25Z</dcterms:modified>
</cp:coreProperties>
</file>