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3" r:id="rId10"/>
    <p:sldId id="310"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3" r:id="rId31"/>
    <p:sldId id="289" r:id="rId32"/>
    <p:sldId id="286" r:id="rId33"/>
    <p:sldId id="287" r:id="rId34"/>
    <p:sldId id="288" r:id="rId35"/>
    <p:sldId id="290" r:id="rId36"/>
    <p:sldId id="291" r:id="rId37"/>
    <p:sldId id="292" r:id="rId38"/>
    <p:sldId id="297" r:id="rId39"/>
    <p:sldId id="294" r:id="rId40"/>
    <p:sldId id="293" r:id="rId41"/>
    <p:sldId id="296" r:id="rId42"/>
    <p:sldId id="295" r:id="rId43"/>
    <p:sldId id="301" r:id="rId44"/>
    <p:sldId id="302" r:id="rId45"/>
    <p:sldId id="309" r:id="rId46"/>
    <p:sldId id="298" r:id="rId47"/>
    <p:sldId id="303" r:id="rId48"/>
    <p:sldId id="305" r:id="rId49"/>
    <p:sldId id="306" r:id="rId50"/>
    <p:sldId id="304" r:id="rId51"/>
    <p:sldId id="307" r:id="rId52"/>
    <p:sldId id="319" r:id="rId53"/>
    <p:sldId id="308" r:id="rId54"/>
    <p:sldId id="299" r:id="rId55"/>
    <p:sldId id="312" r:id="rId56"/>
    <p:sldId id="313" r:id="rId57"/>
    <p:sldId id="314" r:id="rId58"/>
    <p:sldId id="315" r:id="rId59"/>
    <p:sldId id="311" r:id="rId60"/>
    <p:sldId id="317" r:id="rId61"/>
    <p:sldId id="31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5" d="100"/>
          <a:sy n="85" d="100"/>
        </p:scale>
        <p:origin x="9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22234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4196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05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959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95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177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21592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598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792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1790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780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3262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churchofjesuschrist.org/study/scriptures/dc-testament/dc/45?lang=en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 mosaic of colorful geometric shapes">
            <a:extLst>
              <a:ext uri="{FF2B5EF4-FFF2-40B4-BE49-F238E27FC236}">
                <a16:creationId xmlns:a16="http://schemas.microsoft.com/office/drawing/2014/main" id="{C4F0938B-53A9-0DEB-801B-46318B8C4E4F}"/>
              </a:ext>
            </a:extLst>
          </p:cNvPr>
          <p:cNvPicPr>
            <a:picLocks noChangeAspect="1"/>
          </p:cNvPicPr>
          <p:nvPr/>
        </p:nvPicPr>
        <p:blipFill>
          <a:blip r:embed="rId2"/>
          <a:srcRect t="11410" b="9919"/>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15294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1E7907EC-BC5B-75FA-589F-02762EFC3423}"/>
              </a:ext>
            </a:extLst>
          </p:cNvPr>
          <p:cNvSpPr>
            <a:spLocks noGrp="1"/>
          </p:cNvSpPr>
          <p:nvPr>
            <p:ph type="ctrTitle"/>
          </p:nvPr>
        </p:nvSpPr>
        <p:spPr>
          <a:xfrm>
            <a:off x="357809" y="159031"/>
            <a:ext cx="7950514" cy="870008"/>
          </a:xfrm>
        </p:spPr>
        <p:txBody>
          <a:bodyPr anchor="ctr">
            <a:normAutofit/>
          </a:bodyPr>
          <a:lstStyle/>
          <a:p>
            <a:r>
              <a:rPr lang="en-US" sz="4800" dirty="0">
                <a:solidFill>
                  <a:srgbClr val="FFFFFF"/>
                </a:solidFill>
              </a:rPr>
              <a:t>Probability Basics</a:t>
            </a:r>
          </a:p>
        </p:txBody>
      </p:sp>
      <p:sp>
        <p:nvSpPr>
          <p:cNvPr id="3" name="Subtitle 2">
            <a:extLst>
              <a:ext uri="{FF2B5EF4-FFF2-40B4-BE49-F238E27FC236}">
                <a16:creationId xmlns:a16="http://schemas.microsoft.com/office/drawing/2014/main" id="{88124097-F3FB-68B5-CBC1-F704FD6A8CF5}"/>
              </a:ext>
            </a:extLst>
          </p:cNvPr>
          <p:cNvSpPr>
            <a:spLocks noGrp="1"/>
          </p:cNvSpPr>
          <p:nvPr>
            <p:ph type="subTitle" idx="1"/>
          </p:nvPr>
        </p:nvSpPr>
        <p:spPr>
          <a:xfrm>
            <a:off x="8308323" y="159031"/>
            <a:ext cx="3525868" cy="870008"/>
          </a:xfrm>
        </p:spPr>
        <p:txBody>
          <a:bodyPr anchor="ctr">
            <a:normAutofit/>
          </a:bodyPr>
          <a:lstStyle/>
          <a:p>
            <a:pPr algn="r"/>
            <a:r>
              <a:rPr lang="en-US" sz="1600" dirty="0">
                <a:solidFill>
                  <a:srgbClr val="FFFFFF"/>
                </a:solidFill>
              </a:rPr>
              <a:t>All about likelihood</a:t>
            </a:r>
          </a:p>
        </p:txBody>
      </p:sp>
      <p:cxnSp>
        <p:nvCxnSpPr>
          <p:cNvPr id="13" name="Straight Connector 12">
            <a:extLst>
              <a:ext uri="{FF2B5EF4-FFF2-40B4-BE49-F238E27FC236}">
                <a16:creationId xmlns:a16="http://schemas.microsoft.com/office/drawing/2014/main" id="{6E25B8EB-C8DD-E579-2093-D182FC5B0F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576072"/>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486936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F7BE85-2FF1-3BFD-F03E-65ABE925BFA8}"/>
              </a:ext>
            </a:extLst>
          </p:cNvPr>
          <p:cNvPicPr>
            <a:picLocks noChangeAspect="1"/>
          </p:cNvPicPr>
          <p:nvPr/>
        </p:nvPicPr>
        <p:blipFill>
          <a:blip r:embed="rId2"/>
          <a:stretch>
            <a:fillRect/>
          </a:stretch>
        </p:blipFill>
        <p:spPr>
          <a:xfrm>
            <a:off x="712446" y="2772064"/>
            <a:ext cx="10137646" cy="1822375"/>
          </a:xfrm>
          <a:prstGeom prst="rect">
            <a:avLst/>
          </a:prstGeom>
        </p:spPr>
      </p:pic>
      <p:pic>
        <p:nvPicPr>
          <p:cNvPr id="7" name="Picture 6">
            <a:extLst>
              <a:ext uri="{FF2B5EF4-FFF2-40B4-BE49-F238E27FC236}">
                <a16:creationId xmlns:a16="http://schemas.microsoft.com/office/drawing/2014/main" id="{D01C17A1-63D3-FEC3-71E4-314468652CBA}"/>
              </a:ext>
            </a:extLst>
          </p:cNvPr>
          <p:cNvPicPr>
            <a:picLocks noChangeAspect="1"/>
          </p:cNvPicPr>
          <p:nvPr/>
        </p:nvPicPr>
        <p:blipFill>
          <a:blip r:embed="rId3"/>
          <a:stretch>
            <a:fillRect/>
          </a:stretch>
        </p:blipFill>
        <p:spPr>
          <a:xfrm>
            <a:off x="4011018" y="208964"/>
            <a:ext cx="7872441" cy="944693"/>
          </a:xfrm>
          <a:prstGeom prst="rect">
            <a:avLst/>
          </a:prstGeom>
        </p:spPr>
      </p:pic>
    </p:spTree>
    <p:extLst>
      <p:ext uri="{BB962C8B-B14F-4D97-AF65-F5344CB8AC3E}">
        <p14:creationId xmlns:p14="http://schemas.microsoft.com/office/powerpoint/2010/main" val="362809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1AF21-5167-2D45-D905-AAA1766381BD}"/>
              </a:ext>
            </a:extLst>
          </p:cNvPr>
          <p:cNvSpPr>
            <a:spLocks noGrp="1"/>
          </p:cNvSpPr>
          <p:nvPr>
            <p:ph type="title"/>
          </p:nvPr>
        </p:nvSpPr>
        <p:spPr>
          <a:xfrm>
            <a:off x="5793149" y="1371600"/>
            <a:ext cx="5737859" cy="1097280"/>
          </a:xfrm>
        </p:spPr>
        <p:txBody>
          <a:bodyPr>
            <a:normAutofit/>
          </a:bodyPr>
          <a:lstStyle/>
          <a:p>
            <a:r>
              <a:rPr lang="en-US" sz="3700"/>
              <a:t>What do we want to learn?</a:t>
            </a:r>
          </a:p>
        </p:txBody>
      </p:sp>
      <p:pic>
        <p:nvPicPr>
          <p:cNvPr id="5" name="Picture 4">
            <a:extLst>
              <a:ext uri="{FF2B5EF4-FFF2-40B4-BE49-F238E27FC236}">
                <a16:creationId xmlns:a16="http://schemas.microsoft.com/office/drawing/2014/main" id="{A8012CE6-47B7-2CE2-33BE-90EC2F3DB475}"/>
              </a:ext>
            </a:extLst>
          </p:cNvPr>
          <p:cNvPicPr>
            <a:picLocks noChangeAspect="1"/>
          </p:cNvPicPr>
          <p:nvPr/>
        </p:nvPicPr>
        <p:blipFill>
          <a:blip r:embed="rId2"/>
          <a:stretch>
            <a:fillRect/>
          </a:stretch>
        </p:blipFill>
        <p:spPr>
          <a:xfrm>
            <a:off x="713232" y="2662620"/>
            <a:ext cx="4343400" cy="3637596"/>
          </a:xfrm>
          <a:prstGeom prst="rect">
            <a:avLst/>
          </a:prstGeom>
        </p:spPr>
      </p:pic>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5CC9A2-1083-2A57-A53E-DC6DF09A99B6}"/>
              </a:ext>
            </a:extLst>
          </p:cNvPr>
          <p:cNvSpPr>
            <a:spLocks noGrp="1"/>
          </p:cNvSpPr>
          <p:nvPr>
            <p:ph idx="1"/>
          </p:nvPr>
        </p:nvSpPr>
        <p:spPr>
          <a:xfrm>
            <a:off x="5793149" y="2633236"/>
            <a:ext cx="5737860" cy="3666980"/>
          </a:xfrm>
        </p:spPr>
        <p:txBody>
          <a:bodyPr>
            <a:normAutofit/>
          </a:bodyPr>
          <a:lstStyle/>
          <a:p>
            <a:r>
              <a:rPr lang="en-US" dirty="0"/>
              <a:t>Probabilities of an EVENT and its complement</a:t>
            </a:r>
          </a:p>
          <a:p>
            <a:r>
              <a:rPr lang="en-US" dirty="0"/>
              <a:t>Probabilities of Intersection or Union of Events</a:t>
            </a:r>
          </a:p>
          <a:p>
            <a:r>
              <a:rPr lang="en-US" dirty="0"/>
              <a:t>Joint Probability and Marginal Probability</a:t>
            </a:r>
          </a:p>
          <a:p>
            <a:r>
              <a:rPr lang="en-US" dirty="0"/>
              <a:t>Conditional Probabilities and Bayes’ Rule</a:t>
            </a:r>
          </a:p>
          <a:p>
            <a:pPr marL="0" indent="0">
              <a:buNone/>
            </a:pPr>
            <a:endParaRPr lang="en-US" dirty="0"/>
          </a:p>
        </p:txBody>
      </p:sp>
    </p:spTree>
    <p:extLst>
      <p:ext uri="{BB962C8B-B14F-4D97-AF65-F5344CB8AC3E}">
        <p14:creationId xmlns:p14="http://schemas.microsoft.com/office/powerpoint/2010/main" val="224932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8808-47AA-A691-85DC-EB65203C9EC9}"/>
              </a:ext>
            </a:extLst>
          </p:cNvPr>
          <p:cNvSpPr>
            <a:spLocks noGrp="1"/>
          </p:cNvSpPr>
          <p:nvPr>
            <p:ph type="title"/>
          </p:nvPr>
        </p:nvSpPr>
        <p:spPr>
          <a:xfrm>
            <a:off x="1028756" y="1810553"/>
            <a:ext cx="6322852" cy="1097280"/>
          </a:xfrm>
        </p:spPr>
        <p:txBody>
          <a:bodyPr/>
          <a:lstStyle/>
          <a:p>
            <a:r>
              <a:rPr lang="en-US" dirty="0"/>
              <a:t>Why do we learn these?</a:t>
            </a:r>
          </a:p>
        </p:txBody>
      </p:sp>
      <p:sp>
        <p:nvSpPr>
          <p:cNvPr id="3" name="Content Placeholder 2">
            <a:extLst>
              <a:ext uri="{FF2B5EF4-FFF2-40B4-BE49-F238E27FC236}">
                <a16:creationId xmlns:a16="http://schemas.microsoft.com/office/drawing/2014/main" id="{45CB9D85-1712-AF0D-42DC-21595F4D65EF}"/>
              </a:ext>
            </a:extLst>
          </p:cNvPr>
          <p:cNvSpPr>
            <a:spLocks noGrp="1"/>
          </p:cNvSpPr>
          <p:nvPr>
            <p:ph idx="1"/>
          </p:nvPr>
        </p:nvSpPr>
        <p:spPr>
          <a:xfrm>
            <a:off x="1356610" y="3561704"/>
            <a:ext cx="5813186" cy="2584263"/>
          </a:xfrm>
        </p:spPr>
        <p:txBody>
          <a:bodyPr>
            <a:normAutofit/>
          </a:bodyPr>
          <a:lstStyle/>
          <a:p>
            <a:r>
              <a:rPr lang="en-US" dirty="0"/>
              <a:t>Understand the Central Limit Theorem</a:t>
            </a:r>
          </a:p>
          <a:p>
            <a:r>
              <a:rPr lang="en-US" dirty="0"/>
              <a:t>Understand the behaviors of sample means.</a:t>
            </a:r>
          </a:p>
          <a:p>
            <a:r>
              <a:rPr lang="en-US" dirty="0"/>
              <a:t>Understand the meaning of P-values</a:t>
            </a:r>
          </a:p>
        </p:txBody>
      </p:sp>
      <p:pic>
        <p:nvPicPr>
          <p:cNvPr id="5" name="Picture 4">
            <a:extLst>
              <a:ext uri="{FF2B5EF4-FFF2-40B4-BE49-F238E27FC236}">
                <a16:creationId xmlns:a16="http://schemas.microsoft.com/office/drawing/2014/main" id="{CDCEF2D2-003C-CF9F-B35A-0D2DE9F2FE96}"/>
              </a:ext>
            </a:extLst>
          </p:cNvPr>
          <p:cNvPicPr>
            <a:picLocks noChangeAspect="1"/>
          </p:cNvPicPr>
          <p:nvPr/>
        </p:nvPicPr>
        <p:blipFill>
          <a:blip r:embed="rId2"/>
          <a:stretch>
            <a:fillRect/>
          </a:stretch>
        </p:blipFill>
        <p:spPr>
          <a:xfrm>
            <a:off x="8474802" y="3429000"/>
            <a:ext cx="2792709" cy="1728223"/>
          </a:xfrm>
          <a:prstGeom prst="rect">
            <a:avLst/>
          </a:prstGeom>
        </p:spPr>
      </p:pic>
      <p:pic>
        <p:nvPicPr>
          <p:cNvPr id="7" name="Picture 6">
            <a:extLst>
              <a:ext uri="{FF2B5EF4-FFF2-40B4-BE49-F238E27FC236}">
                <a16:creationId xmlns:a16="http://schemas.microsoft.com/office/drawing/2014/main" id="{75643273-BF20-4470-ED55-6AA8A62250F5}"/>
              </a:ext>
            </a:extLst>
          </p:cNvPr>
          <p:cNvPicPr>
            <a:picLocks noChangeAspect="1"/>
          </p:cNvPicPr>
          <p:nvPr/>
        </p:nvPicPr>
        <p:blipFill>
          <a:blip r:embed="rId3"/>
          <a:stretch>
            <a:fillRect/>
          </a:stretch>
        </p:blipFill>
        <p:spPr>
          <a:xfrm>
            <a:off x="8046415" y="5161113"/>
            <a:ext cx="3810184" cy="1393076"/>
          </a:xfrm>
          <a:prstGeom prst="rect">
            <a:avLst/>
          </a:prstGeom>
        </p:spPr>
      </p:pic>
      <p:pic>
        <p:nvPicPr>
          <p:cNvPr id="9" name="Picture 8">
            <a:extLst>
              <a:ext uri="{FF2B5EF4-FFF2-40B4-BE49-F238E27FC236}">
                <a16:creationId xmlns:a16="http://schemas.microsoft.com/office/drawing/2014/main" id="{FBE7F373-ED8B-84FE-494C-AA74BCFCD5EF}"/>
              </a:ext>
            </a:extLst>
          </p:cNvPr>
          <p:cNvPicPr>
            <a:picLocks noChangeAspect="1"/>
          </p:cNvPicPr>
          <p:nvPr/>
        </p:nvPicPr>
        <p:blipFill>
          <a:blip r:embed="rId4"/>
          <a:stretch>
            <a:fillRect/>
          </a:stretch>
        </p:blipFill>
        <p:spPr>
          <a:xfrm>
            <a:off x="8211307" y="920198"/>
            <a:ext cx="3319701" cy="1364343"/>
          </a:xfrm>
          <a:prstGeom prst="rect">
            <a:avLst/>
          </a:prstGeom>
        </p:spPr>
      </p:pic>
      <p:sp>
        <p:nvSpPr>
          <p:cNvPr id="10" name="Rectangle 9">
            <a:extLst>
              <a:ext uri="{FF2B5EF4-FFF2-40B4-BE49-F238E27FC236}">
                <a16:creationId xmlns:a16="http://schemas.microsoft.com/office/drawing/2014/main" id="{C68105F5-DBE7-FD1C-6C17-72436706A322}"/>
              </a:ext>
            </a:extLst>
          </p:cNvPr>
          <p:cNvSpPr/>
          <p:nvPr/>
        </p:nvSpPr>
        <p:spPr>
          <a:xfrm>
            <a:off x="1356610" y="3491549"/>
            <a:ext cx="5606321" cy="19723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8E73-E2A1-D9C2-E496-4EFF815E43C0}"/>
              </a:ext>
            </a:extLst>
          </p:cNvPr>
          <p:cNvSpPr>
            <a:spLocks noGrp="1"/>
          </p:cNvSpPr>
          <p:nvPr>
            <p:ph type="title"/>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1475BDBF-5C46-907F-D708-51A7AFA0F417}"/>
              </a:ext>
            </a:extLst>
          </p:cNvPr>
          <p:cNvSpPr>
            <a:spLocks noGrp="1"/>
          </p:cNvSpPr>
          <p:nvPr>
            <p:ph idx="1"/>
          </p:nvPr>
        </p:nvSpPr>
        <p:spPr>
          <a:xfrm>
            <a:off x="640080" y="2633472"/>
            <a:ext cx="10890928" cy="656869"/>
          </a:xfrm>
        </p:spPr>
        <p:txBody>
          <a:bodyPr/>
          <a:lstStyle/>
          <a:p>
            <a:r>
              <a:rPr lang="en-US" dirty="0"/>
              <a:t>We will use a commonly used example to introduce sample space and events. </a:t>
            </a:r>
          </a:p>
        </p:txBody>
      </p:sp>
      <p:pic>
        <p:nvPicPr>
          <p:cNvPr id="5" name="Picture 4">
            <a:extLst>
              <a:ext uri="{FF2B5EF4-FFF2-40B4-BE49-F238E27FC236}">
                <a16:creationId xmlns:a16="http://schemas.microsoft.com/office/drawing/2014/main" id="{DF17E0C6-BEE8-90FA-D36F-CAFA6A34DB7A}"/>
              </a:ext>
            </a:extLst>
          </p:cNvPr>
          <p:cNvPicPr>
            <a:picLocks noChangeAspect="1"/>
          </p:cNvPicPr>
          <p:nvPr/>
        </p:nvPicPr>
        <p:blipFill>
          <a:blip r:embed="rId2"/>
          <a:stretch>
            <a:fillRect/>
          </a:stretch>
        </p:blipFill>
        <p:spPr>
          <a:xfrm>
            <a:off x="3554378" y="3642609"/>
            <a:ext cx="4550261" cy="2374357"/>
          </a:xfrm>
          <a:prstGeom prst="rect">
            <a:avLst/>
          </a:prstGeom>
        </p:spPr>
      </p:pic>
    </p:spTree>
    <p:extLst>
      <p:ext uri="{BB962C8B-B14F-4D97-AF65-F5344CB8AC3E}">
        <p14:creationId xmlns:p14="http://schemas.microsoft.com/office/powerpoint/2010/main" val="346915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8219C-CAD0-6AAA-17AF-FBA3361AEBD6}"/>
              </a:ext>
            </a:extLst>
          </p:cNvPr>
          <p:cNvSpPr>
            <a:spLocks noGrp="1"/>
          </p:cNvSpPr>
          <p:nvPr>
            <p:ph type="title"/>
          </p:nvPr>
        </p:nvSpPr>
        <p:spPr>
          <a:xfrm>
            <a:off x="640080" y="1302091"/>
            <a:ext cx="3291840" cy="2770216"/>
          </a:xfrm>
        </p:spPr>
        <p:txBody>
          <a:bodyPr vert="horz" lIns="91440" tIns="45720" rIns="91440" bIns="45720" rtlCol="0" anchor="t">
            <a:normAutofit/>
          </a:bodyPr>
          <a:lstStyle/>
          <a:p>
            <a:r>
              <a:rPr lang="en-US" sz="4400"/>
              <a:t>Sample Space</a:t>
            </a:r>
          </a:p>
        </p:txBody>
      </p:sp>
      <p:sp>
        <p:nvSpPr>
          <p:cNvPr id="3" name="Content Placeholder 2">
            <a:extLst>
              <a:ext uri="{FF2B5EF4-FFF2-40B4-BE49-F238E27FC236}">
                <a16:creationId xmlns:a16="http://schemas.microsoft.com/office/drawing/2014/main" id="{2EB3DD17-CB92-42AD-567D-8356B8842653}"/>
              </a:ext>
            </a:extLst>
          </p:cNvPr>
          <p:cNvSpPr>
            <a:spLocks noGrp="1"/>
          </p:cNvSpPr>
          <p:nvPr>
            <p:ph idx="1"/>
          </p:nvPr>
        </p:nvSpPr>
        <p:spPr>
          <a:xfrm>
            <a:off x="640080" y="4846904"/>
            <a:ext cx="3145535" cy="993821"/>
          </a:xfrm>
        </p:spPr>
        <p:txBody>
          <a:bodyPr vert="horz" lIns="91440" tIns="45720" rIns="91440" bIns="45720" rtlCol="0" anchor="t">
            <a:normAutofit/>
          </a:bodyPr>
          <a:lstStyle/>
          <a:p>
            <a:pPr marL="0" indent="0">
              <a:buNone/>
            </a:pPr>
            <a:r>
              <a:rPr lang="en-US" sz="1700" b="1" cap="all" spc="300" dirty="0"/>
              <a:t>The collection of all possible outcomes</a:t>
            </a:r>
          </a:p>
        </p:txBody>
      </p:sp>
      <p:cxnSp>
        <p:nvCxnSpPr>
          <p:cNvPr id="35" name="Straight Connector 34">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E24EB9B-845A-5714-56C8-3EA623F5464A}"/>
              </a:ext>
            </a:extLst>
          </p:cNvPr>
          <p:cNvPicPr>
            <a:picLocks noChangeAspect="1"/>
          </p:cNvPicPr>
          <p:nvPr/>
        </p:nvPicPr>
        <p:blipFill>
          <a:blip r:embed="rId2"/>
          <a:srcRect t="9900"/>
          <a:stretch/>
        </p:blipFill>
        <p:spPr>
          <a:xfrm>
            <a:off x="4541889" y="966978"/>
            <a:ext cx="6890789" cy="4873752"/>
          </a:xfrm>
          <a:prstGeom prst="rect">
            <a:avLst/>
          </a:prstGeom>
        </p:spPr>
      </p:pic>
    </p:spTree>
    <p:extLst>
      <p:ext uri="{BB962C8B-B14F-4D97-AF65-F5344CB8AC3E}">
        <p14:creationId xmlns:p14="http://schemas.microsoft.com/office/powerpoint/2010/main" val="101439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369A-DED1-71C6-8E42-F592A64764C0}"/>
              </a:ext>
            </a:extLst>
          </p:cNvPr>
          <p:cNvSpPr>
            <a:spLocks noGrp="1"/>
          </p:cNvSpPr>
          <p:nvPr>
            <p:ph type="title"/>
          </p:nvPr>
        </p:nvSpPr>
        <p:spPr/>
        <p:txBody>
          <a:bodyPr/>
          <a:lstStyle/>
          <a:p>
            <a:r>
              <a:rPr lang="en-US" dirty="0"/>
              <a:t>Sample Space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2169C-FDDA-0451-7D6C-94D515CD12B5}"/>
                  </a:ext>
                </a:extLst>
              </p:cNvPr>
              <p:cNvSpPr>
                <a:spLocks noGrp="1"/>
              </p:cNvSpPr>
              <p:nvPr>
                <p:ph idx="1"/>
              </p:nvPr>
            </p:nvSpPr>
            <p:spPr>
              <a:xfrm>
                <a:off x="640080" y="2633472"/>
                <a:ext cx="4846320" cy="3566160"/>
              </a:xfrm>
            </p:spPr>
            <p:txBody>
              <a:bodyPr>
                <a:normAutofit/>
              </a:bodyPr>
              <a:lstStyle/>
              <a:p>
                <a:r>
                  <a:rPr lang="en-US" dirty="0"/>
                  <a:t>The collection of all possible outcomes</a:t>
                </a:r>
              </a:p>
              <a:p>
                <a:pPr marL="265176" lvl="1" indent="0">
                  <a:buNone/>
                </a:pPr>
                <a:r>
                  <a:rPr lang="en-US" dirty="0"/>
                  <a:t>It is often denoted as </a:t>
                </a:r>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a:t>
                </a:r>
              </a:p>
              <a:p>
                <a:pPr marL="265176" lvl="1" indent="0">
                  <a:buNone/>
                </a:pPr>
                <a:r>
                  <a:rPr lang="en-US" dirty="0"/>
                  <a:t>In this case, </a:t>
                </a:r>
              </a:p>
              <a:p>
                <a:pPr marL="265176" lvl="1"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1,3</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1,4</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1,5</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1,6</m:t>
                          </m:r>
                        </m:e>
                      </m:d>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6,6</m:t>
                          </m:r>
                        </m:e>
                      </m:d>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B52169C-FDDA-0451-7D6C-94D515CD12B5}"/>
                  </a:ext>
                </a:extLst>
              </p:cNvPr>
              <p:cNvSpPr>
                <a:spLocks noGrp="1" noRot="1" noChangeAspect="1" noMove="1" noResize="1" noEditPoints="1" noAdjustHandles="1" noChangeArrowheads="1" noChangeShapeType="1" noTextEdit="1"/>
              </p:cNvSpPr>
              <p:nvPr>
                <p:ph idx="1"/>
              </p:nvPr>
            </p:nvSpPr>
            <p:spPr>
              <a:xfrm>
                <a:off x="640080" y="2633472"/>
                <a:ext cx="4846320" cy="3566160"/>
              </a:xfrm>
              <a:blipFill>
                <a:blip r:embed="rId2"/>
                <a:stretch>
                  <a:fillRect l="-755" t="-17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D7DE88C-7A93-D08F-1EC5-7E90F4D53E13}"/>
              </a:ext>
            </a:extLst>
          </p:cNvPr>
          <p:cNvPicPr>
            <a:picLocks noChangeAspect="1"/>
          </p:cNvPicPr>
          <p:nvPr/>
        </p:nvPicPr>
        <p:blipFill>
          <a:blip r:embed="rId3"/>
          <a:stretch>
            <a:fillRect/>
          </a:stretch>
        </p:blipFill>
        <p:spPr>
          <a:xfrm>
            <a:off x="6705602" y="1851760"/>
            <a:ext cx="4989400" cy="3916679"/>
          </a:xfrm>
          <a:prstGeom prst="rect">
            <a:avLst/>
          </a:prstGeom>
        </p:spPr>
      </p:pic>
    </p:spTree>
    <p:extLst>
      <p:ext uri="{BB962C8B-B14F-4D97-AF65-F5344CB8AC3E}">
        <p14:creationId xmlns:p14="http://schemas.microsoft.com/office/powerpoint/2010/main" val="9066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12A5-BF50-F3A1-F96F-3756A719954B}"/>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A75A3FF3-CF38-3CA1-7185-D5946770B7B3}"/>
              </a:ext>
            </a:extLst>
          </p:cNvPr>
          <p:cNvSpPr>
            <a:spLocks noGrp="1"/>
          </p:cNvSpPr>
          <p:nvPr>
            <p:ph idx="1"/>
          </p:nvPr>
        </p:nvSpPr>
        <p:spPr>
          <a:xfrm>
            <a:off x="640080" y="2633472"/>
            <a:ext cx="4672416" cy="2852927"/>
          </a:xfrm>
        </p:spPr>
        <p:txBody>
          <a:bodyPr>
            <a:normAutofit fontScale="92500" lnSpcReduction="20000"/>
          </a:bodyPr>
          <a:lstStyle/>
          <a:p>
            <a:r>
              <a:rPr lang="en-US" dirty="0"/>
              <a:t>Subsets of a sample space</a:t>
            </a:r>
          </a:p>
          <a:p>
            <a:endParaRPr lang="en-US" dirty="0"/>
          </a:p>
          <a:p>
            <a:pPr marL="265176" lvl="1" indent="0">
              <a:buNone/>
            </a:pPr>
            <a:r>
              <a:rPr lang="en-US" dirty="0"/>
              <a:t>For example: Getting a 7</a:t>
            </a:r>
          </a:p>
          <a:p>
            <a:pPr marL="265176" lvl="1" indent="0">
              <a:buNone/>
            </a:pPr>
            <a:endParaRPr lang="en-US" dirty="0"/>
          </a:p>
          <a:p>
            <a:pPr marL="265176" lvl="1" indent="0">
              <a:buNone/>
            </a:pPr>
            <a:r>
              <a:rPr lang="en-US" dirty="0"/>
              <a:t>This can be denoted as an event</a:t>
            </a:r>
          </a:p>
          <a:p>
            <a:pPr marL="265176" lvl="1" indent="0">
              <a:buNone/>
            </a:pPr>
            <a:r>
              <a:rPr lang="en-US" dirty="0"/>
              <a:t>A = obtaining a 7</a:t>
            </a:r>
          </a:p>
          <a:p>
            <a:pPr marL="265176" lvl="1" indent="0">
              <a:buNone/>
            </a:pPr>
            <a:r>
              <a:rPr lang="en-US" dirty="0"/>
              <a:t>Or more precisely</a:t>
            </a:r>
          </a:p>
          <a:p>
            <a:pPr marL="265176" lvl="1" indent="0">
              <a:buNone/>
            </a:pPr>
            <a:r>
              <a:rPr lang="en-US" dirty="0"/>
              <a:t>A={(1,6),(2,5),(3,4),(4,3),(5,2),(6,1)}</a:t>
            </a:r>
          </a:p>
        </p:txBody>
      </p:sp>
      <p:pic>
        <p:nvPicPr>
          <p:cNvPr id="4" name="Picture 3">
            <a:extLst>
              <a:ext uri="{FF2B5EF4-FFF2-40B4-BE49-F238E27FC236}">
                <a16:creationId xmlns:a16="http://schemas.microsoft.com/office/drawing/2014/main" id="{BC6BE9B8-C9AB-11B4-A2F2-E3142CDCF253}"/>
              </a:ext>
            </a:extLst>
          </p:cNvPr>
          <p:cNvPicPr>
            <a:picLocks noChangeAspect="1"/>
          </p:cNvPicPr>
          <p:nvPr/>
        </p:nvPicPr>
        <p:blipFill>
          <a:blip r:embed="rId2"/>
          <a:stretch>
            <a:fillRect/>
          </a:stretch>
        </p:blipFill>
        <p:spPr>
          <a:xfrm>
            <a:off x="5134088" y="992124"/>
            <a:ext cx="6208602" cy="4873752"/>
          </a:xfrm>
          <a:prstGeom prst="rect">
            <a:avLst/>
          </a:prstGeom>
        </p:spPr>
      </p:pic>
      <p:sp>
        <p:nvSpPr>
          <p:cNvPr id="6" name="Oval 5">
            <a:extLst>
              <a:ext uri="{FF2B5EF4-FFF2-40B4-BE49-F238E27FC236}">
                <a16:creationId xmlns:a16="http://schemas.microsoft.com/office/drawing/2014/main" id="{1E0C9D04-F9DF-A3D7-F01B-DD99A80F570A}"/>
              </a:ext>
            </a:extLst>
          </p:cNvPr>
          <p:cNvSpPr/>
          <p:nvPr/>
        </p:nvSpPr>
        <p:spPr>
          <a:xfrm rot="19897698">
            <a:off x="5298454" y="2975907"/>
            <a:ext cx="6313331" cy="463277"/>
          </a:xfrm>
          <a:prstGeom prst="ellipse">
            <a:avLst/>
          </a:pr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50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C333-CB87-D62D-9ADE-B7B469BC41B3}"/>
              </a:ext>
            </a:extLst>
          </p:cNvPr>
          <p:cNvSpPr>
            <a:spLocks noGrp="1"/>
          </p:cNvSpPr>
          <p:nvPr>
            <p:ph type="title"/>
          </p:nvPr>
        </p:nvSpPr>
        <p:spPr/>
        <p:txBody>
          <a:bodyPr/>
          <a:lstStyle/>
          <a:p>
            <a:r>
              <a:rPr lang="en-US" dirty="0"/>
              <a:t>Probabilities of Events</a:t>
            </a:r>
          </a:p>
        </p:txBody>
      </p:sp>
      <p:sp>
        <p:nvSpPr>
          <p:cNvPr id="3" name="Content Placeholder 2">
            <a:extLst>
              <a:ext uri="{FF2B5EF4-FFF2-40B4-BE49-F238E27FC236}">
                <a16:creationId xmlns:a16="http://schemas.microsoft.com/office/drawing/2014/main" id="{B158395F-87AB-28D2-7C0A-9248AFFF6FE2}"/>
              </a:ext>
            </a:extLst>
          </p:cNvPr>
          <p:cNvSpPr>
            <a:spLocks noGrp="1"/>
          </p:cNvSpPr>
          <p:nvPr>
            <p:ph idx="1"/>
          </p:nvPr>
        </p:nvSpPr>
        <p:spPr/>
        <p:txBody>
          <a:bodyPr/>
          <a:lstStyle/>
          <a:p>
            <a:r>
              <a:rPr lang="en-US" dirty="0" err="1"/>
              <a:t>Pr</a:t>
            </a:r>
            <a:r>
              <a:rPr lang="en-US" dirty="0"/>
              <a:t>( {(1,1} ) = </a:t>
            </a:r>
            <a:r>
              <a:rPr lang="en-US" dirty="0" err="1"/>
              <a:t>Pr</a:t>
            </a:r>
            <a:r>
              <a:rPr lang="en-US" dirty="0"/>
              <a:t>(  {(1,2)} ) = </a:t>
            </a:r>
            <a:r>
              <a:rPr lang="en-US" dirty="0" err="1"/>
              <a:t>Pr</a:t>
            </a:r>
            <a:r>
              <a:rPr lang="en-US" dirty="0"/>
              <a:t>(  {(1,2)} ) = </a:t>
            </a:r>
            <a:r>
              <a:rPr lang="en-US" dirty="0" err="1"/>
              <a:t>Pr</a:t>
            </a:r>
            <a:r>
              <a:rPr lang="en-US" dirty="0"/>
              <a:t>(  {(1,2)} ) = … = 1/36</a:t>
            </a:r>
          </a:p>
          <a:p>
            <a:r>
              <a:rPr lang="en-US" dirty="0"/>
              <a:t>Each rolling outcome can be viewed as an event, sometimes called a simple event. </a:t>
            </a:r>
          </a:p>
          <a:p>
            <a:r>
              <a:rPr lang="en-US" dirty="0"/>
              <a:t>These outcomes/events are called equally likely events. </a:t>
            </a:r>
          </a:p>
          <a:p>
            <a:pPr marL="0" indent="0">
              <a:buNone/>
            </a:pPr>
            <a:endParaRPr lang="en-US" dirty="0"/>
          </a:p>
          <a:p>
            <a:r>
              <a:rPr lang="en-US" dirty="0"/>
              <a:t>If A = {(1,6),(2,5),(3,4),(4,3),(5,2),(6,1)}, then </a:t>
            </a:r>
            <a:r>
              <a:rPr lang="en-US" dirty="0" err="1"/>
              <a:t>Pr</a:t>
            </a:r>
            <a:r>
              <a:rPr lang="en-US" dirty="0"/>
              <a:t>(A)=6/36=1/6.</a:t>
            </a:r>
          </a:p>
          <a:p>
            <a:r>
              <a:rPr lang="en-US" dirty="0"/>
              <a:t>A is not a simple event; it is the union of a group of simple events. </a:t>
            </a:r>
          </a:p>
        </p:txBody>
      </p:sp>
    </p:spTree>
    <p:extLst>
      <p:ext uri="{BB962C8B-B14F-4D97-AF65-F5344CB8AC3E}">
        <p14:creationId xmlns:p14="http://schemas.microsoft.com/office/powerpoint/2010/main" val="222072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EE7E-2339-E523-3D4B-C33D7D0A237D}"/>
              </a:ext>
            </a:extLst>
          </p:cNvPr>
          <p:cNvSpPr>
            <a:spLocks noGrp="1"/>
          </p:cNvSpPr>
          <p:nvPr>
            <p:ph type="title"/>
          </p:nvPr>
        </p:nvSpPr>
        <p:spPr/>
        <p:txBody>
          <a:bodyPr/>
          <a:lstStyle/>
          <a:p>
            <a:r>
              <a:rPr lang="en-US" dirty="0"/>
              <a:t>Complement, Union and Intersection of Events</a:t>
            </a:r>
          </a:p>
        </p:txBody>
      </p:sp>
      <p:sp>
        <p:nvSpPr>
          <p:cNvPr id="3" name="Content Placeholder 2">
            <a:extLst>
              <a:ext uri="{FF2B5EF4-FFF2-40B4-BE49-F238E27FC236}">
                <a16:creationId xmlns:a16="http://schemas.microsoft.com/office/drawing/2014/main" id="{48042F78-A0D1-05C6-14E5-1516612B2110}"/>
              </a:ext>
            </a:extLst>
          </p:cNvPr>
          <p:cNvSpPr>
            <a:spLocks noGrp="1"/>
          </p:cNvSpPr>
          <p:nvPr>
            <p:ph idx="1"/>
          </p:nvPr>
        </p:nvSpPr>
        <p:spPr>
          <a:xfrm>
            <a:off x="640080" y="2633472"/>
            <a:ext cx="10890928" cy="586562"/>
          </a:xfrm>
        </p:spPr>
        <p:txBody>
          <a:bodyPr/>
          <a:lstStyle/>
          <a:p>
            <a:pPr marL="0" indent="0">
              <a:buNone/>
            </a:pPr>
            <a:r>
              <a:rPr lang="en-US" dirty="0"/>
              <a:t>For convenience, let’s define another event called B.                  </a:t>
            </a:r>
          </a:p>
          <a:p>
            <a:pPr marL="0" indent="0">
              <a:buNone/>
            </a:pPr>
            <a:endParaRPr lang="en-US" dirty="0"/>
          </a:p>
        </p:txBody>
      </p:sp>
      <p:sp>
        <p:nvSpPr>
          <p:cNvPr id="4" name="Content Placeholder 2">
            <a:extLst>
              <a:ext uri="{FF2B5EF4-FFF2-40B4-BE49-F238E27FC236}">
                <a16:creationId xmlns:a16="http://schemas.microsoft.com/office/drawing/2014/main" id="{A20320FA-CAF7-6AFA-9366-B51D6FB21672}"/>
              </a:ext>
            </a:extLst>
          </p:cNvPr>
          <p:cNvSpPr txBox="1">
            <a:spLocks/>
          </p:cNvSpPr>
          <p:nvPr/>
        </p:nvSpPr>
        <p:spPr>
          <a:xfrm>
            <a:off x="841270" y="3581305"/>
            <a:ext cx="10890928" cy="20565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complement of an event A is the set of outcomes that are not in A. </a:t>
            </a:r>
          </a:p>
          <a:p>
            <a:r>
              <a:rPr lang="en-US" dirty="0"/>
              <a:t>The union of two events A and B is the set of outcomes that are in A, or B, or both.</a:t>
            </a:r>
          </a:p>
          <a:p>
            <a:r>
              <a:rPr lang="en-US" dirty="0"/>
              <a:t>The intersection of two events A and B is the set of outcomes that are in both A and B.</a:t>
            </a:r>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59961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BA1A-5BC9-79E0-89A3-EBA5EEB0B86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D7A9EA62-E723-47D8-3988-28A6C1CEB4B6}"/>
              </a:ext>
            </a:extLst>
          </p:cNvPr>
          <p:cNvSpPr>
            <a:spLocks noGrp="1"/>
          </p:cNvSpPr>
          <p:nvPr>
            <p:ph idx="1"/>
          </p:nvPr>
        </p:nvSpPr>
        <p:spPr>
          <a:xfrm>
            <a:off x="505443" y="2286566"/>
            <a:ext cx="3926311" cy="1669257"/>
          </a:xfrm>
        </p:spPr>
        <p:txBody>
          <a:bodyPr>
            <a:normAutofit/>
          </a:bodyPr>
          <a:lstStyle/>
          <a:p>
            <a:r>
              <a:rPr lang="en-US" dirty="0"/>
              <a:t>Consider two events:</a:t>
            </a:r>
          </a:p>
          <a:p>
            <a:pPr marL="502920" lvl="2" indent="0">
              <a:buNone/>
            </a:pPr>
            <a:r>
              <a:rPr lang="en-US" dirty="0"/>
              <a:t>A = {(1,6),(2,5),(3,4),(4,3),(5,2),(6,1)},</a:t>
            </a:r>
          </a:p>
          <a:p>
            <a:pPr marL="502920" lvl="2" indent="0">
              <a:buNone/>
            </a:pPr>
            <a:r>
              <a:rPr lang="en-US" dirty="0"/>
              <a:t>B = Getting a double ={(1,1),(2,2),(3,3),(4,4),(5,5),(6,6)}</a:t>
            </a:r>
          </a:p>
          <a:p>
            <a:pPr marL="502920" lvl="2" indent="0">
              <a:buNone/>
            </a:pPr>
            <a:endParaRPr lang="en-US" sz="2000" dirty="0"/>
          </a:p>
          <a:p>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E84FC2-C29C-2104-60AA-50C798E9F58E}"/>
                  </a:ext>
                </a:extLst>
              </p:cNvPr>
              <p:cNvSpPr txBox="1"/>
              <p:nvPr/>
            </p:nvSpPr>
            <p:spPr>
              <a:xfrm>
                <a:off x="5914149" y="719287"/>
                <a:ext cx="6095064" cy="5355312"/>
              </a:xfrm>
              <a:prstGeom prst="rect">
                <a:avLst/>
              </a:prstGeom>
              <a:noFill/>
            </p:spPr>
            <p:txBody>
              <a:bodyPr wrap="square">
                <a:spAutoFit/>
              </a:bodyPr>
              <a:lstStyle/>
              <a:p>
                <a:pPr marL="285750" indent="-285750">
                  <a:buFont typeface="Arial" panose="020B0604020202020204" pitchFamily="34" charset="0"/>
                  <a:buChar char="•"/>
                </a:pPr>
                <a:r>
                  <a:rPr lang="en-US" dirty="0"/>
                  <a:t>The complement of A is</a:t>
                </a:r>
              </a:p>
              <a:p>
                <a:endParaRPr lang="en-US" dirty="0"/>
              </a:p>
              <a:p>
                <a:pPr marL="265176"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1,5</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5,1</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5,3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5,4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5,5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5,6</m:t>
                          </m:r>
                        </m:e>
                      </m:d>
                      <m:r>
                        <a:rPr lang="en-US" i="1">
                          <a:latin typeface="Cambria Math" panose="02040503050406030204" pitchFamily="18" charset="0"/>
                          <a:ea typeface="Cambria Math" panose="02040503050406030204" pitchFamily="18" charset="0"/>
                        </a:rPr>
                        <m:t>,</m:t>
                      </m:r>
                    </m:oMath>
                  </m:oMathPara>
                </a14:m>
                <a:endParaRPr lang="en-US" i="1" dirty="0">
                  <a:latin typeface="Cambria Math" panose="02040503050406030204" pitchFamily="18" charset="0"/>
                  <a:ea typeface="Cambria Math" panose="02040503050406030204" pitchFamily="18" charset="0"/>
                </a:endParaRPr>
              </a:p>
              <a:p>
                <a:pPr marL="265176" lvl="1"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6,3</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6,4</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6,5</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6,6</m:t>
                          </m:r>
                        </m:e>
                      </m:d>
                      <m:r>
                        <a:rPr lang="en-US" i="1">
                          <a:latin typeface="Cambria Math" panose="02040503050406030204" pitchFamily="18" charset="0"/>
                          <a:ea typeface="Cambria Math" panose="02040503050406030204" pitchFamily="18" charset="0"/>
                        </a:rPr>
                        <m:t>}</m:t>
                      </m:r>
                    </m:oMath>
                  </m:oMathPara>
                </a14:m>
                <a:endParaRPr lang="en-US" dirty="0"/>
              </a:p>
              <a:p>
                <a:pPr marL="265176" lvl="1" indent="0">
                  <a:buNone/>
                </a:pPr>
                <a:endParaRPr lang="en-US" dirty="0"/>
              </a:p>
              <a:p>
                <a:pPr marL="93726" indent="-285750">
                  <a:buFont typeface="Arial" panose="020B0604020202020204" pitchFamily="34" charset="0"/>
                  <a:buChar char="•"/>
                </a:pPr>
                <a:r>
                  <a:rPr lang="en-US" dirty="0"/>
                  <a:t>The union of A and B is</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1,6</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2,5</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3,4</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4,3</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5,2</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6,1</m:t>
                          </m:r>
                        </m:e>
                      </m:d>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2,2</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3,3</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4,4</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5,5</m:t>
                          </m:r>
                        </m:e>
                      </m:d>
                      <m:r>
                        <a:rPr lang="en-US" b="0" i="1" smtClean="0">
                          <a:latin typeface="Cambria Math" panose="02040503050406030204" pitchFamily="18" charset="0"/>
                          <a:ea typeface="Cambria Math" panose="02040503050406030204" pitchFamily="18" charset="0"/>
                        </a:rPr>
                        <m:t>,(6,6)}</m:t>
                      </m:r>
                    </m:oMath>
                  </m:oMathPara>
                </a14:m>
                <a:endParaRPr lang="en-US" dirty="0"/>
              </a:p>
              <a:p>
                <a:endParaRPr lang="en-US" dirty="0"/>
              </a:p>
              <a:p>
                <a:pPr marL="93726" indent="-285750">
                  <a:buFont typeface="Arial" panose="020B0604020202020204" pitchFamily="34" charset="0"/>
                  <a:buChar char="•"/>
                </a:pPr>
                <a:r>
                  <a:rPr lang="en-US" dirty="0"/>
                  <a:t>The intersection of A and B is</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a:p>
                <a:pPr marL="265176" lvl="1" indent="0">
                  <a:buNone/>
                </a:pPr>
                <a:endParaRPr lang="en-US" dirty="0"/>
              </a:p>
            </p:txBody>
          </p:sp>
        </mc:Choice>
        <mc:Fallback xmlns="">
          <p:sp>
            <p:nvSpPr>
              <p:cNvPr id="5" name="TextBox 4">
                <a:extLst>
                  <a:ext uri="{FF2B5EF4-FFF2-40B4-BE49-F238E27FC236}">
                    <a16:creationId xmlns:a16="http://schemas.microsoft.com/office/drawing/2014/main" id="{09E84FC2-C29C-2104-60AA-50C798E9F58E}"/>
                  </a:ext>
                </a:extLst>
              </p:cNvPr>
              <p:cNvSpPr txBox="1">
                <a:spLocks noRot="1" noChangeAspect="1" noMove="1" noResize="1" noEditPoints="1" noAdjustHandles="1" noChangeArrowheads="1" noChangeShapeType="1" noTextEdit="1"/>
              </p:cNvSpPr>
              <p:nvPr/>
            </p:nvSpPr>
            <p:spPr>
              <a:xfrm>
                <a:off x="5914149" y="719287"/>
                <a:ext cx="6095064" cy="5355312"/>
              </a:xfrm>
              <a:prstGeom prst="rect">
                <a:avLst/>
              </a:prstGeom>
              <a:blipFill>
                <a:blip r:embed="rId2"/>
                <a:stretch>
                  <a:fillRect l="-600" t="-6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105BDE-1936-B94B-D308-D9E2C6897535}"/>
                  </a:ext>
                </a:extLst>
              </p:cNvPr>
              <p:cNvSpPr txBox="1"/>
              <p:nvPr/>
            </p:nvSpPr>
            <p:spPr>
              <a:xfrm>
                <a:off x="375858" y="4389120"/>
                <a:ext cx="5239568" cy="1477328"/>
              </a:xfrm>
              <a:prstGeom prst="rect">
                <a:avLst/>
              </a:prstGeom>
              <a:noFill/>
            </p:spPr>
            <p:txBody>
              <a:bodyPr wrap="square" rtlCol="0">
                <a:spAutoFit/>
              </a:bodyPr>
              <a:lstStyle/>
              <a:p>
                <a:r>
                  <a:rPr lang="en-US" dirty="0">
                    <a:solidFill>
                      <a:schemeClr val="accent1"/>
                    </a:solidFill>
                  </a:rPr>
                  <a:t>Then it is reasonable to obtain probabilities as :</a:t>
                </a:r>
              </a:p>
              <a:p>
                <a:endParaRPr lang="en-US" dirty="0">
                  <a:solidFill>
                    <a:schemeClr val="accent1"/>
                  </a:solidFill>
                </a:endParaRPr>
              </a:p>
              <a:p>
                <a:pPr marL="1200150" lvl="2" indent="-285750">
                  <a:buFont typeface="Arial" panose="020B0604020202020204" pitchFamily="34" charset="0"/>
                  <a:buChar char="•"/>
                </a:pPr>
                <a:r>
                  <a:rPr lang="en-US" dirty="0" err="1">
                    <a:solidFill>
                      <a:schemeClr val="accent1"/>
                    </a:solidFill>
                  </a:rPr>
                  <a:t>Pr</a:t>
                </a:r>
                <a:r>
                  <a:rPr lang="en-US" dirty="0">
                    <a:solidFill>
                      <a:schemeClr val="accent1"/>
                    </a:solidFill>
                  </a:rPr>
                  <a:t>(</a:t>
                </a:r>
                <a14:m>
                  <m:oMath xmlns:m="http://schemas.openxmlformats.org/officeDocument/2006/math">
                    <m:sSup>
                      <m:sSupPr>
                        <m:ctrlPr>
                          <a:rPr lang="en-US"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𝐴</m:t>
                        </m:r>
                      </m:e>
                      <m:sup>
                        <m:r>
                          <a:rPr lang="en-US" b="0" i="1" smtClean="0">
                            <a:solidFill>
                              <a:schemeClr val="accent1"/>
                            </a:solidFill>
                            <a:latin typeface="Cambria Math" panose="02040503050406030204" pitchFamily="18" charset="0"/>
                          </a:rPr>
                          <m:t>𝑐</m:t>
                        </m:r>
                      </m:sup>
                    </m:sSup>
                  </m:oMath>
                </a14:m>
                <a:r>
                  <a:rPr lang="en-US" dirty="0">
                    <a:solidFill>
                      <a:schemeClr val="accent1"/>
                    </a:solidFill>
                  </a:rPr>
                  <a:t>)=1-1/6=5/6</a:t>
                </a:r>
              </a:p>
              <a:p>
                <a:pPr marL="1200150" lvl="2" indent="-285750">
                  <a:buFont typeface="Arial" panose="020B0604020202020204" pitchFamily="34" charset="0"/>
                  <a:buChar char="•"/>
                </a:pPr>
                <a:r>
                  <a:rPr lang="en-US" dirty="0" err="1">
                    <a:solidFill>
                      <a:schemeClr val="accent1"/>
                    </a:solidFill>
                  </a:rPr>
                  <a:t>Pr</a:t>
                </a:r>
                <a:r>
                  <a:rPr lang="en-US" dirty="0">
                    <a:solidFill>
                      <a:schemeClr val="accent1"/>
                    </a:solidFill>
                  </a:rPr>
                  <a:t>(</a:t>
                </a:r>
                <a14:m>
                  <m:oMath xmlns:m="http://schemas.openxmlformats.org/officeDocument/2006/math">
                    <m:r>
                      <a:rPr lang="en-US" b="0" i="1" smtClean="0">
                        <a:solidFill>
                          <a:schemeClr val="accent1"/>
                        </a:solidFill>
                        <a:latin typeface="Cambria Math" panose="02040503050406030204" pitchFamily="18" charset="0"/>
                      </a:rPr>
                      <m:t>𝐴</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ea typeface="Cambria Math" panose="02040503050406030204" pitchFamily="18" charset="0"/>
                      </a:rPr>
                      <m:t>𝐵</m:t>
                    </m:r>
                  </m:oMath>
                </a14:m>
                <a:r>
                  <a:rPr lang="en-US" dirty="0">
                    <a:solidFill>
                      <a:schemeClr val="accent1"/>
                    </a:solidFill>
                  </a:rPr>
                  <a:t>)=12/36=1/3</a:t>
                </a:r>
              </a:p>
              <a:p>
                <a:pPr marL="1200150" lvl="2" indent="-285750">
                  <a:buFont typeface="Arial" panose="020B0604020202020204" pitchFamily="34" charset="0"/>
                  <a:buChar char="•"/>
                </a:pPr>
                <a:r>
                  <a:rPr lang="en-US" dirty="0" err="1">
                    <a:solidFill>
                      <a:schemeClr val="accent1"/>
                    </a:solidFill>
                  </a:rPr>
                  <a:t>Pr</a:t>
                </a:r>
                <a:r>
                  <a:rPr lang="en-US" dirty="0">
                    <a:solidFill>
                      <a:schemeClr val="accent1"/>
                    </a:solidFill>
                  </a:rPr>
                  <a:t>(</a:t>
                </a:r>
                <a14:m>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𝐴</m:t>
                    </m:r>
                    <m:r>
                      <a:rPr lang="en-US" b="0" i="1" smtClean="0">
                        <a:solidFill>
                          <a:schemeClr val="accent1"/>
                        </a:solidFill>
                        <a:latin typeface="Cambria Math" panose="02040503050406030204" pitchFamily="18" charset="0"/>
                        <a:ea typeface="Cambria Math" panose="02040503050406030204" pitchFamily="18" charset="0"/>
                      </a:rPr>
                      <m:t>∩</m:t>
                    </m:r>
                    <m:r>
                      <a:rPr lang="en-US" b="0" i="1" smtClean="0">
                        <a:solidFill>
                          <a:schemeClr val="accent1"/>
                        </a:solidFill>
                        <a:latin typeface="Cambria Math" panose="02040503050406030204" pitchFamily="18" charset="0"/>
                        <a:ea typeface="Cambria Math" panose="02040503050406030204" pitchFamily="18" charset="0"/>
                      </a:rPr>
                      <m:t>𝐵</m:t>
                    </m:r>
                  </m:oMath>
                </a14:m>
                <a:r>
                  <a:rPr lang="en-US" dirty="0">
                    <a:solidFill>
                      <a:schemeClr val="accent1"/>
                    </a:solidFill>
                  </a:rPr>
                  <a:t>)= 0</a:t>
                </a:r>
              </a:p>
            </p:txBody>
          </p:sp>
        </mc:Choice>
        <mc:Fallback xmlns="">
          <p:sp>
            <p:nvSpPr>
              <p:cNvPr id="6" name="TextBox 5">
                <a:extLst>
                  <a:ext uri="{FF2B5EF4-FFF2-40B4-BE49-F238E27FC236}">
                    <a16:creationId xmlns:a16="http://schemas.microsoft.com/office/drawing/2014/main" id="{FB105BDE-1936-B94B-D308-D9E2C6897535}"/>
                  </a:ext>
                </a:extLst>
              </p:cNvPr>
              <p:cNvSpPr txBox="1">
                <a:spLocks noRot="1" noChangeAspect="1" noMove="1" noResize="1" noEditPoints="1" noAdjustHandles="1" noChangeArrowheads="1" noChangeShapeType="1" noTextEdit="1"/>
              </p:cNvSpPr>
              <p:nvPr/>
            </p:nvSpPr>
            <p:spPr>
              <a:xfrm>
                <a:off x="375858" y="4389120"/>
                <a:ext cx="5239568" cy="1477328"/>
              </a:xfrm>
              <a:prstGeom prst="rect">
                <a:avLst/>
              </a:prstGeom>
              <a:blipFill>
                <a:blip r:embed="rId3"/>
                <a:stretch>
                  <a:fillRect l="-1048"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101061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93C2F6-593C-428E-EB6A-1A1EC3950282}"/>
              </a:ext>
            </a:extLst>
          </p:cNvPr>
          <p:cNvPicPr>
            <a:picLocks noChangeAspect="1"/>
          </p:cNvPicPr>
          <p:nvPr/>
        </p:nvPicPr>
        <p:blipFill>
          <a:blip r:embed="rId2"/>
          <a:stretch>
            <a:fillRect/>
          </a:stretch>
        </p:blipFill>
        <p:spPr>
          <a:xfrm>
            <a:off x="1191718" y="1276562"/>
            <a:ext cx="9808563" cy="5092666"/>
          </a:xfrm>
          <a:prstGeom prst="rect">
            <a:avLst/>
          </a:prstGeom>
        </p:spPr>
      </p:pic>
    </p:spTree>
    <p:extLst>
      <p:ext uri="{BB962C8B-B14F-4D97-AF65-F5344CB8AC3E}">
        <p14:creationId xmlns:p14="http://schemas.microsoft.com/office/powerpoint/2010/main" val="105288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50DC-1595-F3B1-8D3D-9098D3924D07}"/>
              </a:ext>
            </a:extLst>
          </p:cNvPr>
          <p:cNvSpPr>
            <a:spLocks noGrp="1"/>
          </p:cNvSpPr>
          <p:nvPr>
            <p:ph type="title"/>
          </p:nvPr>
        </p:nvSpPr>
        <p:spPr/>
        <p:txBody>
          <a:bodyPr/>
          <a:lstStyle/>
          <a:p>
            <a:r>
              <a:rPr lang="en-US" dirty="0"/>
              <a:t>Remarks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93C1D8-A1C8-B7DA-7EC7-A70A46E29292}"/>
                  </a:ext>
                </a:extLst>
              </p:cNvPr>
              <p:cNvSpPr>
                <a:spLocks noGrp="1"/>
              </p:cNvSpPr>
              <p:nvPr>
                <p:ph idx="1"/>
              </p:nvPr>
            </p:nvSpPr>
            <p:spPr>
              <a:xfrm>
                <a:off x="640080" y="2274443"/>
                <a:ext cx="10890928" cy="4210504"/>
              </a:xfrm>
            </p:spPr>
            <p:txBody>
              <a:bodyPr>
                <a:normAutofit lnSpcReduction="10000"/>
              </a:bodyPr>
              <a:lstStyle/>
              <a:p>
                <a:r>
                  <a:rPr lang="en-US" dirty="0"/>
                  <a:t>Please note that in a process, the sample space can be defined differently depending on the measurement of interest. </a:t>
                </a:r>
              </a:p>
              <a:p>
                <a:r>
                  <a:rPr lang="en-US" dirty="0"/>
                  <a:t>For example, if the only interest is in the total dots obtained when rolling two dice. The sample space can be written as </a:t>
                </a:r>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={2,3,4,5,6,7,8,9,10,11,12}. </a:t>
                </a:r>
              </a:p>
              <a:p>
                <a:r>
                  <a:rPr lang="en-US" dirty="0"/>
                  <a:t>The simple events are {</a:t>
                </a:r>
                <a14:m>
                  <m:oMath xmlns:m="http://schemas.openxmlformats.org/officeDocument/2006/math">
                    <m:r>
                      <a:rPr lang="en-US" b="0" i="1" smtClean="0">
                        <a:latin typeface="Cambria Math" panose="02040503050406030204" pitchFamily="18" charset="0"/>
                      </a:rPr>
                      <m:t>𝑖</m:t>
                    </m:r>
                  </m:oMath>
                </a14:m>
                <a:r>
                  <a:rPr lang="en-US" dirty="0"/>
                  <a:t>}, where </a:t>
                </a:r>
                <a14:m>
                  <m:oMath xmlns:m="http://schemas.openxmlformats.org/officeDocument/2006/math">
                    <m:r>
                      <a:rPr lang="en-US" i="1">
                        <a:latin typeface="Cambria Math" panose="02040503050406030204" pitchFamily="18" charset="0"/>
                      </a:rPr>
                      <m:t>𝑖</m:t>
                    </m:r>
                  </m:oMath>
                </a14:m>
                <a:r>
                  <a:rPr lang="en-US" dirty="0"/>
                  <a:t>=2,…,12. These are not equally likely events. But the probabilities of these simple events can still be written out as shown in the table below:</a:t>
                </a:r>
              </a:p>
              <a:p>
                <a:pPr marL="0" indent="0">
                  <a:buNone/>
                </a:pPr>
                <a:endParaRPr lang="en-US" dirty="0"/>
              </a:p>
              <a:p>
                <a:pPr marL="0" indent="0">
                  <a:buNone/>
                </a:pPr>
                <a:endParaRPr lang="en-US" dirty="0"/>
              </a:p>
              <a:p>
                <a:r>
                  <a:rPr lang="en-US" dirty="0"/>
                  <a:t>Event A, described in the previous example, is then A = {7}.</a:t>
                </a:r>
              </a:p>
              <a:p>
                <a:r>
                  <a:rPr lang="en-US" dirty="0"/>
                  <a:t>Event B, described in the previous example, cannot be written out easily in this case. </a:t>
                </a:r>
              </a:p>
            </p:txBody>
          </p:sp>
        </mc:Choice>
        <mc:Fallback xmlns="">
          <p:sp>
            <p:nvSpPr>
              <p:cNvPr id="3" name="Content Placeholder 2">
                <a:extLst>
                  <a:ext uri="{FF2B5EF4-FFF2-40B4-BE49-F238E27FC236}">
                    <a16:creationId xmlns:a16="http://schemas.microsoft.com/office/drawing/2014/main" id="{AC93C1D8-A1C8-B7DA-7EC7-A70A46E29292}"/>
                  </a:ext>
                </a:extLst>
              </p:cNvPr>
              <p:cNvSpPr>
                <a:spLocks noGrp="1" noRot="1" noChangeAspect="1" noMove="1" noResize="1" noEditPoints="1" noAdjustHandles="1" noChangeArrowheads="1" noChangeShapeType="1" noTextEdit="1"/>
              </p:cNvSpPr>
              <p:nvPr>
                <p:ph idx="1"/>
              </p:nvPr>
            </p:nvSpPr>
            <p:spPr>
              <a:xfrm>
                <a:off x="640080" y="2274443"/>
                <a:ext cx="10890928" cy="4210504"/>
              </a:xfrm>
              <a:blipFill>
                <a:blip r:embed="rId2"/>
                <a:stretch>
                  <a:fillRect l="-336" t="-724" r="-224" b="-173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1F3FCBB-BA3B-C5AE-454B-40980AA43341}"/>
              </a:ext>
            </a:extLst>
          </p:cNvPr>
          <p:cNvGraphicFramePr>
            <a:graphicFrameLocks noGrp="1"/>
          </p:cNvGraphicFramePr>
          <p:nvPr>
            <p:extLst>
              <p:ext uri="{D42A27DB-BD31-4B8C-83A1-F6EECF244321}">
                <p14:modId xmlns:p14="http://schemas.microsoft.com/office/powerpoint/2010/main" val="2390665159"/>
              </p:ext>
            </p:extLst>
          </p:nvPr>
        </p:nvGraphicFramePr>
        <p:xfrm>
          <a:off x="1605654" y="4697026"/>
          <a:ext cx="8127996" cy="74168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547968039"/>
                    </a:ext>
                  </a:extLst>
                </a:gridCol>
                <a:gridCol w="677333">
                  <a:extLst>
                    <a:ext uri="{9D8B030D-6E8A-4147-A177-3AD203B41FA5}">
                      <a16:colId xmlns:a16="http://schemas.microsoft.com/office/drawing/2014/main" val="1460103773"/>
                    </a:ext>
                  </a:extLst>
                </a:gridCol>
                <a:gridCol w="677333">
                  <a:extLst>
                    <a:ext uri="{9D8B030D-6E8A-4147-A177-3AD203B41FA5}">
                      <a16:colId xmlns:a16="http://schemas.microsoft.com/office/drawing/2014/main" val="1020158256"/>
                    </a:ext>
                  </a:extLst>
                </a:gridCol>
                <a:gridCol w="677333">
                  <a:extLst>
                    <a:ext uri="{9D8B030D-6E8A-4147-A177-3AD203B41FA5}">
                      <a16:colId xmlns:a16="http://schemas.microsoft.com/office/drawing/2014/main" val="2849571404"/>
                    </a:ext>
                  </a:extLst>
                </a:gridCol>
                <a:gridCol w="677333">
                  <a:extLst>
                    <a:ext uri="{9D8B030D-6E8A-4147-A177-3AD203B41FA5}">
                      <a16:colId xmlns:a16="http://schemas.microsoft.com/office/drawing/2014/main" val="2490068429"/>
                    </a:ext>
                  </a:extLst>
                </a:gridCol>
                <a:gridCol w="677333">
                  <a:extLst>
                    <a:ext uri="{9D8B030D-6E8A-4147-A177-3AD203B41FA5}">
                      <a16:colId xmlns:a16="http://schemas.microsoft.com/office/drawing/2014/main" val="3069404181"/>
                    </a:ext>
                  </a:extLst>
                </a:gridCol>
                <a:gridCol w="677333">
                  <a:extLst>
                    <a:ext uri="{9D8B030D-6E8A-4147-A177-3AD203B41FA5}">
                      <a16:colId xmlns:a16="http://schemas.microsoft.com/office/drawing/2014/main" val="2367201149"/>
                    </a:ext>
                  </a:extLst>
                </a:gridCol>
                <a:gridCol w="677333">
                  <a:extLst>
                    <a:ext uri="{9D8B030D-6E8A-4147-A177-3AD203B41FA5}">
                      <a16:colId xmlns:a16="http://schemas.microsoft.com/office/drawing/2014/main" val="4157942"/>
                    </a:ext>
                  </a:extLst>
                </a:gridCol>
                <a:gridCol w="677333">
                  <a:extLst>
                    <a:ext uri="{9D8B030D-6E8A-4147-A177-3AD203B41FA5}">
                      <a16:colId xmlns:a16="http://schemas.microsoft.com/office/drawing/2014/main" val="2688300376"/>
                    </a:ext>
                  </a:extLst>
                </a:gridCol>
                <a:gridCol w="677333">
                  <a:extLst>
                    <a:ext uri="{9D8B030D-6E8A-4147-A177-3AD203B41FA5}">
                      <a16:colId xmlns:a16="http://schemas.microsoft.com/office/drawing/2014/main" val="740441912"/>
                    </a:ext>
                  </a:extLst>
                </a:gridCol>
                <a:gridCol w="677333">
                  <a:extLst>
                    <a:ext uri="{9D8B030D-6E8A-4147-A177-3AD203B41FA5}">
                      <a16:colId xmlns:a16="http://schemas.microsoft.com/office/drawing/2014/main" val="1601085909"/>
                    </a:ext>
                  </a:extLst>
                </a:gridCol>
                <a:gridCol w="677333">
                  <a:extLst>
                    <a:ext uri="{9D8B030D-6E8A-4147-A177-3AD203B41FA5}">
                      <a16:colId xmlns:a16="http://schemas.microsoft.com/office/drawing/2014/main" val="1494874114"/>
                    </a:ext>
                  </a:extLst>
                </a:gridCol>
              </a:tblGrid>
              <a:tr h="370840">
                <a:tc>
                  <a:txBody>
                    <a:bodyPr/>
                    <a:lstStyle/>
                    <a:p>
                      <a:pPr algn="ctr"/>
                      <a:endParaRPr lang="en-US" dirty="0"/>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tc>
                  <a:txBody>
                    <a:bodyPr/>
                    <a:lstStyle/>
                    <a:p>
                      <a:pPr algn="ctr"/>
                      <a:r>
                        <a:rPr lang="en-US" dirty="0"/>
                        <a:t>9</a:t>
                      </a:r>
                    </a:p>
                  </a:txBody>
                  <a:tcPr/>
                </a:tc>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extLst>
                  <a:ext uri="{0D108BD9-81ED-4DB2-BD59-A6C34878D82A}">
                    <a16:rowId xmlns:a16="http://schemas.microsoft.com/office/drawing/2014/main" val="3463462485"/>
                  </a:ext>
                </a:extLst>
              </a:tr>
              <a:tr h="370840">
                <a:tc>
                  <a:txBody>
                    <a:bodyPr/>
                    <a:lstStyle/>
                    <a:p>
                      <a:pPr algn="ctr"/>
                      <a:r>
                        <a:rPr lang="en-US" dirty="0"/>
                        <a:t>prob</a:t>
                      </a:r>
                    </a:p>
                  </a:txBody>
                  <a:tcPr/>
                </a:tc>
                <a:tc>
                  <a:txBody>
                    <a:bodyPr/>
                    <a:lstStyle/>
                    <a:p>
                      <a:pPr algn="ctr"/>
                      <a:r>
                        <a:rPr lang="en-US" dirty="0"/>
                        <a:t>1/36</a:t>
                      </a:r>
                    </a:p>
                  </a:txBody>
                  <a:tcPr/>
                </a:tc>
                <a:tc>
                  <a:txBody>
                    <a:bodyPr/>
                    <a:lstStyle/>
                    <a:p>
                      <a:pPr algn="ctr"/>
                      <a:r>
                        <a:rPr lang="en-US" dirty="0"/>
                        <a:t>2/36</a:t>
                      </a:r>
                    </a:p>
                  </a:txBody>
                  <a:tcPr/>
                </a:tc>
                <a:tc>
                  <a:txBody>
                    <a:bodyPr/>
                    <a:lstStyle/>
                    <a:p>
                      <a:pPr algn="ctr"/>
                      <a:r>
                        <a:rPr lang="en-US" dirty="0"/>
                        <a:t>3/36</a:t>
                      </a:r>
                    </a:p>
                  </a:txBody>
                  <a:tcPr/>
                </a:tc>
                <a:tc>
                  <a:txBody>
                    <a:bodyPr/>
                    <a:lstStyle/>
                    <a:p>
                      <a:pPr algn="ctr"/>
                      <a:r>
                        <a:rPr lang="en-US" dirty="0"/>
                        <a:t>4/36</a:t>
                      </a:r>
                    </a:p>
                  </a:txBody>
                  <a:tcPr/>
                </a:tc>
                <a:tc>
                  <a:txBody>
                    <a:bodyPr/>
                    <a:lstStyle/>
                    <a:p>
                      <a:pPr algn="ctr"/>
                      <a:r>
                        <a:rPr lang="en-US" dirty="0"/>
                        <a:t>5/36</a:t>
                      </a:r>
                    </a:p>
                  </a:txBody>
                  <a:tcPr/>
                </a:tc>
                <a:tc>
                  <a:txBody>
                    <a:bodyPr/>
                    <a:lstStyle/>
                    <a:p>
                      <a:pPr algn="ctr"/>
                      <a:r>
                        <a:rPr lang="en-US" dirty="0"/>
                        <a:t>6/36</a:t>
                      </a:r>
                    </a:p>
                  </a:txBody>
                  <a:tcPr/>
                </a:tc>
                <a:tc>
                  <a:txBody>
                    <a:bodyPr/>
                    <a:lstStyle/>
                    <a:p>
                      <a:pPr algn="ctr"/>
                      <a:r>
                        <a:rPr lang="en-US" dirty="0"/>
                        <a:t>5/36</a:t>
                      </a:r>
                    </a:p>
                  </a:txBody>
                  <a:tcPr/>
                </a:tc>
                <a:tc>
                  <a:txBody>
                    <a:bodyPr/>
                    <a:lstStyle/>
                    <a:p>
                      <a:pPr algn="ctr"/>
                      <a:r>
                        <a:rPr lang="en-US" dirty="0"/>
                        <a:t>4/36</a:t>
                      </a:r>
                    </a:p>
                  </a:txBody>
                  <a:tcPr/>
                </a:tc>
                <a:tc>
                  <a:txBody>
                    <a:bodyPr/>
                    <a:lstStyle/>
                    <a:p>
                      <a:pPr algn="ctr"/>
                      <a:r>
                        <a:rPr lang="en-US" dirty="0"/>
                        <a:t>3/36</a:t>
                      </a:r>
                    </a:p>
                  </a:txBody>
                  <a:tcPr/>
                </a:tc>
                <a:tc>
                  <a:txBody>
                    <a:bodyPr/>
                    <a:lstStyle/>
                    <a:p>
                      <a:pPr algn="ctr"/>
                      <a:r>
                        <a:rPr lang="en-US" dirty="0"/>
                        <a:t>2/36</a:t>
                      </a:r>
                    </a:p>
                  </a:txBody>
                  <a:tcPr/>
                </a:tc>
                <a:tc>
                  <a:txBody>
                    <a:bodyPr/>
                    <a:lstStyle/>
                    <a:p>
                      <a:pPr algn="ctr"/>
                      <a:r>
                        <a:rPr lang="en-US" dirty="0"/>
                        <a:t>1/36</a:t>
                      </a:r>
                    </a:p>
                  </a:txBody>
                  <a:tcPr/>
                </a:tc>
                <a:extLst>
                  <a:ext uri="{0D108BD9-81ED-4DB2-BD59-A6C34878D82A}">
                    <a16:rowId xmlns:a16="http://schemas.microsoft.com/office/drawing/2014/main" val="2197252786"/>
                  </a:ext>
                </a:extLst>
              </a:tr>
            </a:tbl>
          </a:graphicData>
        </a:graphic>
      </p:graphicFrame>
    </p:spTree>
    <p:extLst>
      <p:ext uri="{BB962C8B-B14F-4D97-AF65-F5344CB8AC3E}">
        <p14:creationId xmlns:p14="http://schemas.microsoft.com/office/powerpoint/2010/main" val="332010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712A-7393-AA33-37E5-AE848D5C5563}"/>
              </a:ext>
            </a:extLst>
          </p:cNvPr>
          <p:cNvSpPr>
            <a:spLocks noGrp="1"/>
          </p:cNvSpPr>
          <p:nvPr>
            <p:ph type="title"/>
          </p:nvPr>
        </p:nvSpPr>
        <p:spPr/>
        <p:txBody>
          <a:bodyPr/>
          <a:lstStyle/>
          <a:p>
            <a:r>
              <a:rPr lang="en-US" dirty="0"/>
              <a:t>Venn Diagram</a:t>
            </a:r>
          </a:p>
        </p:txBody>
      </p:sp>
      <p:pic>
        <p:nvPicPr>
          <p:cNvPr id="4" name="Picture 3">
            <a:extLst>
              <a:ext uri="{FF2B5EF4-FFF2-40B4-BE49-F238E27FC236}">
                <a16:creationId xmlns:a16="http://schemas.microsoft.com/office/drawing/2014/main" id="{92A7C8D1-DB72-0D28-1EB6-D5664EDAEEEE}"/>
              </a:ext>
            </a:extLst>
          </p:cNvPr>
          <p:cNvPicPr>
            <a:picLocks noChangeAspect="1"/>
          </p:cNvPicPr>
          <p:nvPr/>
        </p:nvPicPr>
        <p:blipFill>
          <a:blip r:embed="rId2"/>
          <a:stretch>
            <a:fillRect/>
          </a:stretch>
        </p:blipFill>
        <p:spPr>
          <a:xfrm>
            <a:off x="536523" y="2812253"/>
            <a:ext cx="3765654" cy="3153734"/>
          </a:xfrm>
          <a:prstGeom prst="rect">
            <a:avLst/>
          </a:prstGeom>
        </p:spPr>
      </p:pic>
      <p:pic>
        <p:nvPicPr>
          <p:cNvPr id="6" name="Picture 5">
            <a:extLst>
              <a:ext uri="{FF2B5EF4-FFF2-40B4-BE49-F238E27FC236}">
                <a16:creationId xmlns:a16="http://schemas.microsoft.com/office/drawing/2014/main" id="{069E9BE3-BA51-7AAC-0BBF-97E048A9597B}"/>
              </a:ext>
            </a:extLst>
          </p:cNvPr>
          <p:cNvPicPr>
            <a:picLocks noChangeAspect="1"/>
          </p:cNvPicPr>
          <p:nvPr/>
        </p:nvPicPr>
        <p:blipFill>
          <a:blip r:embed="rId3"/>
          <a:stretch>
            <a:fillRect/>
          </a:stretch>
        </p:blipFill>
        <p:spPr>
          <a:xfrm>
            <a:off x="4961744" y="1105088"/>
            <a:ext cx="6965448" cy="5018393"/>
          </a:xfrm>
          <a:prstGeom prst="rect">
            <a:avLst/>
          </a:prstGeom>
        </p:spPr>
      </p:pic>
    </p:spTree>
    <p:extLst>
      <p:ext uri="{BB962C8B-B14F-4D97-AF65-F5344CB8AC3E}">
        <p14:creationId xmlns:p14="http://schemas.microsoft.com/office/powerpoint/2010/main" val="276622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A8F7-687E-690E-C4FD-3DA9E21A139A}"/>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776B8-FA8B-3ED2-C6DD-52CC45F65C9E}"/>
                  </a:ext>
                </a:extLst>
              </p:cNvPr>
              <p:cNvSpPr>
                <a:spLocks noGrp="1"/>
              </p:cNvSpPr>
              <p:nvPr>
                <p:ph idx="1"/>
              </p:nvPr>
            </p:nvSpPr>
            <p:spPr>
              <a:xfrm>
                <a:off x="640080" y="2633472"/>
                <a:ext cx="10890928" cy="1162467"/>
              </a:xfrm>
            </p:spPr>
            <p:txBody>
              <a:bodyPr/>
              <a:lstStyle/>
              <a:p>
                <a:r>
                  <a:rPr lang="en-US" dirty="0"/>
                  <a:t>Let’s consider a set of integers </a:t>
                </a:r>
                <a14:m>
                  <m:oMath xmlns:m="http://schemas.openxmlformats.org/officeDocument/2006/math">
                    <m:r>
                      <a:rPr lang="en-US" i="1" smtClean="0">
                        <a:latin typeface="Cambria Math" panose="02040503050406030204" pitchFamily="18" charset="0"/>
                        <a:ea typeface="Cambria Math" panose="02040503050406030204" pitchFamily="18" charset="0"/>
                      </a:rPr>
                      <m:t>𝒮</m:t>
                    </m:r>
                  </m:oMath>
                </a14:m>
                <a:r>
                  <a:rPr lang="en-US" dirty="0"/>
                  <a:t>={1:10}, and events A={1,2,3,4}, B={2,4,6,8}. </a:t>
                </a:r>
              </a:p>
              <a:p>
                <a:r>
                  <a:rPr lang="en-US" dirty="0"/>
                  <a:t>Then, a Venn Diagram can be drawn as follows:</a:t>
                </a:r>
              </a:p>
              <a:p>
                <a:endParaRPr lang="en-US" dirty="0"/>
              </a:p>
            </p:txBody>
          </p:sp>
        </mc:Choice>
        <mc:Fallback xmlns="">
          <p:sp>
            <p:nvSpPr>
              <p:cNvPr id="3" name="Content Placeholder 2">
                <a:extLst>
                  <a:ext uri="{FF2B5EF4-FFF2-40B4-BE49-F238E27FC236}">
                    <a16:creationId xmlns:a16="http://schemas.microsoft.com/office/drawing/2014/main" id="{06D776B8-FA8B-3ED2-C6DD-52CC45F65C9E}"/>
                  </a:ext>
                </a:extLst>
              </p:cNvPr>
              <p:cNvSpPr>
                <a:spLocks noGrp="1" noRot="1" noChangeAspect="1" noMove="1" noResize="1" noEditPoints="1" noAdjustHandles="1" noChangeArrowheads="1" noChangeShapeType="1" noTextEdit="1"/>
              </p:cNvSpPr>
              <p:nvPr>
                <p:ph idx="1"/>
              </p:nvPr>
            </p:nvSpPr>
            <p:spPr>
              <a:xfrm>
                <a:off x="640080" y="2633472"/>
                <a:ext cx="10890928" cy="1162467"/>
              </a:xfrm>
              <a:blipFill>
                <a:blip r:embed="rId2"/>
                <a:stretch>
                  <a:fillRect l="-336" t="-52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47BF8B1-D1AD-FC9E-36A1-7D4078128B96}"/>
              </a:ext>
            </a:extLst>
          </p:cNvPr>
          <p:cNvSpPr/>
          <p:nvPr/>
        </p:nvSpPr>
        <p:spPr>
          <a:xfrm>
            <a:off x="2384172" y="3795939"/>
            <a:ext cx="6002503"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61ED62-E46D-6CFB-DE06-120261546259}"/>
              </a:ext>
            </a:extLst>
          </p:cNvPr>
          <p:cNvSpPr/>
          <p:nvPr/>
        </p:nvSpPr>
        <p:spPr>
          <a:xfrm>
            <a:off x="3074179" y="4134434"/>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04048138-86F5-14C1-3718-20D3A8A8EF8C}"/>
              </a:ext>
            </a:extLst>
          </p:cNvPr>
          <p:cNvSpPr/>
          <p:nvPr/>
        </p:nvSpPr>
        <p:spPr>
          <a:xfrm>
            <a:off x="4712245" y="4476633"/>
            <a:ext cx="3012472"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90972F-CB6F-644D-7D1F-7A4CB3CCB4D3}"/>
              </a:ext>
            </a:extLst>
          </p:cNvPr>
          <p:cNvSpPr txBox="1"/>
          <p:nvPr/>
        </p:nvSpPr>
        <p:spPr>
          <a:xfrm>
            <a:off x="6199222" y="5045058"/>
            <a:ext cx="605860" cy="369332"/>
          </a:xfrm>
          <a:prstGeom prst="rect">
            <a:avLst/>
          </a:prstGeom>
          <a:noFill/>
        </p:spPr>
        <p:txBody>
          <a:bodyPr wrap="square" rtlCol="0">
            <a:spAutoFit/>
          </a:bodyPr>
          <a:lstStyle/>
          <a:p>
            <a:r>
              <a:rPr lang="en-US" dirty="0"/>
              <a:t>6, 8, </a:t>
            </a:r>
          </a:p>
        </p:txBody>
      </p:sp>
      <p:sp>
        <p:nvSpPr>
          <p:cNvPr id="8" name="TextBox 7">
            <a:extLst>
              <a:ext uri="{FF2B5EF4-FFF2-40B4-BE49-F238E27FC236}">
                <a16:creationId xmlns:a16="http://schemas.microsoft.com/office/drawing/2014/main" id="{D04EE685-C8CE-A461-CE9F-92FD469DF9F4}"/>
              </a:ext>
            </a:extLst>
          </p:cNvPr>
          <p:cNvSpPr txBox="1"/>
          <p:nvPr/>
        </p:nvSpPr>
        <p:spPr>
          <a:xfrm>
            <a:off x="3849270" y="5045058"/>
            <a:ext cx="605860" cy="369332"/>
          </a:xfrm>
          <a:prstGeom prst="rect">
            <a:avLst/>
          </a:prstGeom>
          <a:noFill/>
        </p:spPr>
        <p:txBody>
          <a:bodyPr wrap="square" rtlCol="0">
            <a:spAutoFit/>
          </a:bodyPr>
          <a:lstStyle/>
          <a:p>
            <a:r>
              <a:rPr lang="en-US" dirty="0"/>
              <a:t>1, 3,</a:t>
            </a:r>
          </a:p>
        </p:txBody>
      </p:sp>
      <p:sp>
        <p:nvSpPr>
          <p:cNvPr id="10" name="TextBox 9">
            <a:extLst>
              <a:ext uri="{FF2B5EF4-FFF2-40B4-BE49-F238E27FC236}">
                <a16:creationId xmlns:a16="http://schemas.microsoft.com/office/drawing/2014/main" id="{C7C54654-ADC9-CF15-6BCD-54A8CFDB95BC}"/>
              </a:ext>
            </a:extLst>
          </p:cNvPr>
          <p:cNvSpPr txBox="1"/>
          <p:nvPr/>
        </p:nvSpPr>
        <p:spPr>
          <a:xfrm>
            <a:off x="5009098" y="4857499"/>
            <a:ext cx="605860" cy="646331"/>
          </a:xfrm>
          <a:prstGeom prst="rect">
            <a:avLst/>
          </a:prstGeom>
          <a:noFill/>
        </p:spPr>
        <p:txBody>
          <a:bodyPr wrap="square" rtlCol="0">
            <a:spAutoFit/>
          </a:bodyPr>
          <a:lstStyle/>
          <a:p>
            <a:r>
              <a:rPr lang="en-US" dirty="0"/>
              <a:t>2, </a:t>
            </a:r>
          </a:p>
          <a:p>
            <a:r>
              <a:rPr lang="en-US" dirty="0"/>
              <a:t>4,</a:t>
            </a:r>
          </a:p>
        </p:txBody>
      </p:sp>
      <p:sp>
        <p:nvSpPr>
          <p:cNvPr id="11" name="TextBox 10">
            <a:extLst>
              <a:ext uri="{FF2B5EF4-FFF2-40B4-BE49-F238E27FC236}">
                <a16:creationId xmlns:a16="http://schemas.microsoft.com/office/drawing/2014/main" id="{38FBDE10-23FE-8783-8774-0B1D8B98E2E2}"/>
              </a:ext>
            </a:extLst>
          </p:cNvPr>
          <p:cNvSpPr txBox="1"/>
          <p:nvPr/>
        </p:nvSpPr>
        <p:spPr>
          <a:xfrm>
            <a:off x="6642022" y="3960530"/>
            <a:ext cx="1368795" cy="369332"/>
          </a:xfrm>
          <a:prstGeom prst="rect">
            <a:avLst/>
          </a:prstGeom>
          <a:noFill/>
        </p:spPr>
        <p:txBody>
          <a:bodyPr wrap="square" rtlCol="0">
            <a:spAutoFit/>
          </a:bodyPr>
          <a:lstStyle/>
          <a:p>
            <a:r>
              <a:rPr lang="en-US" dirty="0"/>
              <a:t>5, 7, 9, 10</a:t>
            </a:r>
          </a:p>
        </p:txBody>
      </p:sp>
    </p:spTree>
    <p:extLst>
      <p:ext uri="{BB962C8B-B14F-4D97-AF65-F5344CB8AC3E}">
        <p14:creationId xmlns:p14="http://schemas.microsoft.com/office/powerpoint/2010/main" val="247219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69A1-9ACA-A089-2B28-371CE14ED95E}"/>
              </a:ext>
            </a:extLst>
          </p:cNvPr>
          <p:cNvSpPr>
            <a:spLocks noGrp="1"/>
          </p:cNvSpPr>
          <p:nvPr>
            <p:ph type="title"/>
          </p:nvPr>
        </p:nvSpPr>
        <p:spPr>
          <a:xfrm>
            <a:off x="640079" y="1371601"/>
            <a:ext cx="10890929" cy="726470"/>
          </a:xfrm>
        </p:spPr>
        <p:txBody>
          <a:bodyPr/>
          <a:lstStyle/>
          <a:p>
            <a:r>
              <a:rPr lang="en-US" dirty="0"/>
              <a:t>An Example from Sec. Math 2 Extended</a:t>
            </a:r>
          </a:p>
        </p:txBody>
      </p:sp>
      <p:sp>
        <p:nvSpPr>
          <p:cNvPr id="3" name="Content Placeholder 2">
            <a:extLst>
              <a:ext uri="{FF2B5EF4-FFF2-40B4-BE49-F238E27FC236}">
                <a16:creationId xmlns:a16="http://schemas.microsoft.com/office/drawing/2014/main" id="{E64FBA35-8194-EE7F-99C2-65A0C4CE0D0F}"/>
              </a:ext>
            </a:extLst>
          </p:cNvPr>
          <p:cNvSpPr>
            <a:spLocks noGrp="1"/>
          </p:cNvSpPr>
          <p:nvPr>
            <p:ph idx="1"/>
          </p:nvPr>
        </p:nvSpPr>
        <p:spPr>
          <a:xfrm>
            <a:off x="729837" y="2212736"/>
            <a:ext cx="10955410" cy="2224628"/>
          </a:xfrm>
        </p:spPr>
        <p:txBody>
          <a:bodyPr>
            <a:normAutofit/>
          </a:bodyPr>
          <a:lstStyle/>
          <a:p>
            <a:r>
              <a:rPr lang="en-US" dirty="0"/>
              <a:t>Amara thinks that chocolate ice cream is the greatest! She cannot even imagine that someone saying that bland vanilla is better. She claims that chocolate is the favorite ice cream around the world. Her friend, Isla, thinks that vanilla is much better and more popular. To settle the argument, they create a survey asking people to choose their favorite ice cream flavor between chocolate and vanilla. After completing the survey, the following results came back. </a:t>
            </a:r>
          </a:p>
        </p:txBody>
      </p:sp>
      <p:graphicFrame>
        <p:nvGraphicFramePr>
          <p:cNvPr id="4" name="Table 3">
            <a:extLst>
              <a:ext uri="{FF2B5EF4-FFF2-40B4-BE49-F238E27FC236}">
                <a16:creationId xmlns:a16="http://schemas.microsoft.com/office/drawing/2014/main" id="{52E0D2D2-0EEC-683B-1F47-E0DDD92771C5}"/>
              </a:ext>
            </a:extLst>
          </p:cNvPr>
          <p:cNvGraphicFramePr>
            <a:graphicFrameLocks noGrp="1"/>
          </p:cNvGraphicFramePr>
          <p:nvPr>
            <p:extLst>
              <p:ext uri="{D42A27DB-BD31-4B8C-83A1-F6EECF244321}">
                <p14:modId xmlns:p14="http://schemas.microsoft.com/office/powerpoint/2010/main" val="4136469668"/>
              </p:ext>
            </p:extLst>
          </p:nvPr>
        </p:nvGraphicFramePr>
        <p:xfrm>
          <a:off x="1907337" y="4670607"/>
          <a:ext cx="6687524" cy="1483360"/>
        </p:xfrm>
        <a:graphic>
          <a:graphicData uri="http://schemas.openxmlformats.org/drawingml/2006/table">
            <a:tbl>
              <a:tblPr firstRow="1" bandRow="1">
                <a:tableStyleId>{5940675A-B579-460E-94D1-54222C63F5DA}</a:tableStyleId>
              </a:tblPr>
              <a:tblGrid>
                <a:gridCol w="1671881">
                  <a:extLst>
                    <a:ext uri="{9D8B030D-6E8A-4147-A177-3AD203B41FA5}">
                      <a16:colId xmlns:a16="http://schemas.microsoft.com/office/drawing/2014/main" val="1374010812"/>
                    </a:ext>
                  </a:extLst>
                </a:gridCol>
                <a:gridCol w="1671881">
                  <a:extLst>
                    <a:ext uri="{9D8B030D-6E8A-4147-A177-3AD203B41FA5}">
                      <a16:colId xmlns:a16="http://schemas.microsoft.com/office/drawing/2014/main" val="1562298894"/>
                    </a:ext>
                  </a:extLst>
                </a:gridCol>
                <a:gridCol w="1671881">
                  <a:extLst>
                    <a:ext uri="{9D8B030D-6E8A-4147-A177-3AD203B41FA5}">
                      <a16:colId xmlns:a16="http://schemas.microsoft.com/office/drawing/2014/main" val="2631576546"/>
                    </a:ext>
                  </a:extLst>
                </a:gridCol>
                <a:gridCol w="1671881">
                  <a:extLst>
                    <a:ext uri="{9D8B030D-6E8A-4147-A177-3AD203B41FA5}">
                      <a16:colId xmlns:a16="http://schemas.microsoft.com/office/drawing/2014/main" val="1586511389"/>
                    </a:ext>
                  </a:extLst>
                </a:gridCol>
              </a:tblGrid>
              <a:tr h="370840">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70840">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70840">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70840">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spTree>
    <p:extLst>
      <p:ext uri="{BB962C8B-B14F-4D97-AF65-F5344CB8AC3E}">
        <p14:creationId xmlns:p14="http://schemas.microsoft.com/office/powerpoint/2010/main" val="282633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4E1A-D0A8-5CA4-70A8-B7BF512AA802}"/>
              </a:ext>
            </a:extLst>
          </p:cNvPr>
          <p:cNvSpPr>
            <a:spLocks noGrp="1"/>
          </p:cNvSpPr>
          <p:nvPr>
            <p:ph type="title"/>
          </p:nvPr>
        </p:nvSpPr>
        <p:spPr/>
        <p:txBody>
          <a:bodyPr/>
          <a:lstStyle/>
          <a:p>
            <a:r>
              <a:rPr lang="en-US" dirty="0"/>
              <a:t>Example: Chocolate or Vanilla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ABB51C-6A53-A452-A6CB-E65F4AD1F3E4}"/>
                  </a:ext>
                </a:extLst>
              </p:cNvPr>
              <p:cNvSpPr>
                <a:spLocks noGrp="1"/>
              </p:cNvSpPr>
              <p:nvPr>
                <p:ph idx="1"/>
              </p:nvPr>
            </p:nvSpPr>
            <p:spPr>
              <a:xfrm>
                <a:off x="640080" y="2633472"/>
                <a:ext cx="10890928" cy="1026034"/>
              </a:xfrm>
            </p:spPr>
            <p:txBody>
              <a:bodyPr/>
              <a:lstStyle/>
              <a:p>
                <a:r>
                  <a:rPr lang="en-US" dirty="0"/>
                  <a:t>Events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𝐹𝑎𝑣𝑜𝑟</m:t>
                        </m:r>
                        <m:r>
                          <a:rPr lang="en-US" b="0" i="1" smtClean="0">
                            <a:latin typeface="Cambria Math" panose="02040503050406030204" pitchFamily="18" charset="0"/>
                          </a:rPr>
                          <m:t> </m:t>
                        </m:r>
                        <m:r>
                          <a:rPr lang="en-US" b="0" i="1" smtClean="0">
                            <a:latin typeface="Cambria Math" panose="02040503050406030204" pitchFamily="18" charset="0"/>
                          </a:rPr>
                          <m:t>𝐶h𝑜𝑐𝑜𝑙𝑎𝑡𝑒</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𝐶</m:t>
                        </m:r>
                      </m:sup>
                    </m:sSup>
                    <m:r>
                      <a:rPr lang="en-US" b="0" i="1" smtClean="0">
                        <a:latin typeface="Cambria Math" panose="02040503050406030204" pitchFamily="18" charset="0"/>
                      </a:rPr>
                      <m:t>={</m:t>
                    </m:r>
                    <m:r>
                      <a:rPr lang="en-US" b="0" i="1" smtClean="0">
                        <a:latin typeface="Cambria Math" panose="02040503050406030204" pitchFamily="18" charset="0"/>
                      </a:rPr>
                      <m:t>𝐹𝑎𝑣𝑜𝑟</m:t>
                    </m:r>
                    <m:r>
                      <a:rPr lang="en-US" b="0" i="1" smtClean="0">
                        <a:latin typeface="Cambria Math" panose="02040503050406030204" pitchFamily="18" charset="0"/>
                      </a:rPr>
                      <m:t> </m:t>
                    </m:r>
                    <m:r>
                      <a:rPr lang="en-US" b="0" i="1" smtClean="0">
                        <a:latin typeface="Cambria Math" panose="02040503050406030204" pitchFamily="18" charset="0"/>
                      </a:rPr>
                      <m:t>𝑉𝑎𝑛𝑖𝑙𝑙𝑎</m:t>
                    </m:r>
                    <m:r>
                      <a:rPr lang="en-US" b="0" i="1" smtClean="0">
                        <a:latin typeface="Cambria Math" panose="02040503050406030204" pitchFamily="18" charset="0"/>
                      </a:rPr>
                      <m:t>}</m:t>
                    </m:r>
                  </m:oMath>
                </a14:m>
                <a:endParaRPr lang="en-US" dirty="0"/>
              </a:p>
              <a:p>
                <a:r>
                  <a:rPr lang="en-US" dirty="0"/>
                  <a:t>Events </a:t>
                </a:r>
                <a14:m>
                  <m:oMath xmlns:m="http://schemas.openxmlformats.org/officeDocument/2006/math">
                    <m:r>
                      <m:rPr>
                        <m:sty m:val="p"/>
                      </m:rPr>
                      <a:rPr lang="en-US" b="0" i="0" smtClean="0">
                        <a:latin typeface="Cambria Math" panose="02040503050406030204" pitchFamily="18" charset="0"/>
                      </a:rPr>
                      <m:t>A</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𝐵𝑒𝑖𝑛𝑔</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𝐴𝑑𝑢𝑙𝑡</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r>
                      <a:rPr lang="en-US" b="0" i="1" smtClean="0">
                        <a:latin typeface="Cambria Math" panose="02040503050406030204" pitchFamily="18" charset="0"/>
                      </a:rPr>
                      <m:t>={</m:t>
                    </m:r>
                    <m:r>
                      <a:rPr lang="en-US" b="0" i="1" smtClean="0">
                        <a:latin typeface="Cambria Math" panose="02040503050406030204" pitchFamily="18" charset="0"/>
                      </a:rPr>
                      <m:t>𝐵𝑒𝑖𝑛𝑔</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𝑇𝑒𝑒𝑛</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DABB51C-6A53-A452-A6CB-E65F4AD1F3E4}"/>
                  </a:ext>
                </a:extLst>
              </p:cNvPr>
              <p:cNvSpPr>
                <a:spLocks noGrp="1" noRot="1" noChangeAspect="1" noMove="1" noResize="1" noEditPoints="1" noAdjustHandles="1" noChangeArrowheads="1" noChangeShapeType="1" noTextEdit="1"/>
              </p:cNvSpPr>
              <p:nvPr>
                <p:ph idx="1"/>
              </p:nvPr>
            </p:nvSpPr>
            <p:spPr>
              <a:xfrm>
                <a:off x="640080" y="2633472"/>
                <a:ext cx="10890928" cy="1026034"/>
              </a:xfrm>
              <a:blipFill>
                <a:blip r:embed="rId2"/>
                <a:stretch>
                  <a:fillRect l="-336" t="-59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456AD39-7A11-412E-6B5D-CBB871A16EB4}"/>
              </a:ext>
            </a:extLst>
          </p:cNvPr>
          <p:cNvSpPr/>
          <p:nvPr/>
        </p:nvSpPr>
        <p:spPr>
          <a:xfrm>
            <a:off x="2384172" y="3795939"/>
            <a:ext cx="6002503"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8BCE71-F5B9-95B2-1034-954FBAC0BD15}"/>
              </a:ext>
            </a:extLst>
          </p:cNvPr>
          <p:cNvSpPr/>
          <p:nvPr/>
        </p:nvSpPr>
        <p:spPr>
          <a:xfrm>
            <a:off x="3074179" y="4134434"/>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65022216-F79E-82E8-B2BD-989899EE787A}"/>
              </a:ext>
            </a:extLst>
          </p:cNvPr>
          <p:cNvSpPr/>
          <p:nvPr/>
        </p:nvSpPr>
        <p:spPr>
          <a:xfrm>
            <a:off x="4712245" y="4476633"/>
            <a:ext cx="3012472"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805F80-2002-C0D6-91CB-5E353D8434EC}"/>
                  </a:ext>
                </a:extLst>
              </p:cNvPr>
              <p:cNvSpPr txBox="1"/>
              <p:nvPr/>
            </p:nvSpPr>
            <p:spPr>
              <a:xfrm>
                <a:off x="3445829" y="4708450"/>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9" name="TextBox 8">
                <a:extLst>
                  <a:ext uri="{FF2B5EF4-FFF2-40B4-BE49-F238E27FC236}">
                    <a16:creationId xmlns:a16="http://schemas.microsoft.com/office/drawing/2014/main" id="{F5805F80-2002-C0D6-91CB-5E353D8434EC}"/>
                  </a:ext>
                </a:extLst>
              </p:cNvPr>
              <p:cNvSpPr txBox="1">
                <a:spLocks noRot="1" noChangeAspect="1" noMove="1" noResize="1" noEditPoints="1" noAdjustHandles="1" noChangeArrowheads="1" noChangeShapeType="1" noTextEdit="1"/>
              </p:cNvSpPr>
              <p:nvPr/>
            </p:nvSpPr>
            <p:spPr>
              <a:xfrm>
                <a:off x="3445829" y="4708450"/>
                <a:ext cx="44738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645526-E9BF-9984-1EA5-79C3236D8B7F}"/>
                  </a:ext>
                </a:extLst>
              </p:cNvPr>
              <p:cNvSpPr txBox="1"/>
              <p:nvPr/>
            </p:nvSpPr>
            <p:spPr>
              <a:xfrm>
                <a:off x="6611183" y="4708450"/>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10" name="TextBox 9">
                <a:extLst>
                  <a:ext uri="{FF2B5EF4-FFF2-40B4-BE49-F238E27FC236}">
                    <a16:creationId xmlns:a16="http://schemas.microsoft.com/office/drawing/2014/main" id="{A4645526-E9BF-9984-1EA5-79C3236D8B7F}"/>
                  </a:ext>
                </a:extLst>
              </p:cNvPr>
              <p:cNvSpPr txBox="1">
                <a:spLocks noRot="1" noChangeAspect="1" noMove="1" noResize="1" noEditPoints="1" noAdjustHandles="1" noChangeArrowheads="1" noChangeShapeType="1" noTextEdit="1"/>
              </p:cNvSpPr>
              <p:nvPr/>
            </p:nvSpPr>
            <p:spPr>
              <a:xfrm>
                <a:off x="6611183" y="4708450"/>
                <a:ext cx="447383" cy="369332"/>
              </a:xfrm>
              <a:prstGeom prst="rect">
                <a:avLst/>
              </a:prstGeom>
              <a:blipFill>
                <a:blip r:embed="rId4"/>
                <a:stretch>
                  <a:fillRect/>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9030F208-EF96-70BC-EAA8-33F692E49110}"/>
              </a:ext>
            </a:extLst>
          </p:cNvPr>
          <p:cNvGraphicFramePr>
            <a:graphicFrameLocks noGrp="1"/>
          </p:cNvGraphicFramePr>
          <p:nvPr>
            <p:extLst>
              <p:ext uri="{D42A27DB-BD31-4B8C-83A1-F6EECF244321}">
                <p14:modId xmlns:p14="http://schemas.microsoft.com/office/powerpoint/2010/main" val="959123526"/>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sp>
        <p:nvSpPr>
          <p:cNvPr id="13" name="TextBox 12">
            <a:extLst>
              <a:ext uri="{FF2B5EF4-FFF2-40B4-BE49-F238E27FC236}">
                <a16:creationId xmlns:a16="http://schemas.microsoft.com/office/drawing/2014/main" id="{0BB42996-EC7F-19CF-A790-B9C7BE8C2001}"/>
              </a:ext>
            </a:extLst>
          </p:cNvPr>
          <p:cNvSpPr txBox="1"/>
          <p:nvPr/>
        </p:nvSpPr>
        <p:spPr>
          <a:xfrm>
            <a:off x="3489306" y="5211519"/>
            <a:ext cx="1133182" cy="369332"/>
          </a:xfrm>
          <a:prstGeom prst="rect">
            <a:avLst/>
          </a:prstGeom>
          <a:noFill/>
        </p:spPr>
        <p:txBody>
          <a:bodyPr wrap="square" rtlCol="0">
            <a:spAutoFit/>
          </a:bodyPr>
          <a:lstStyle/>
          <a:p>
            <a:r>
              <a:rPr lang="en-US" dirty="0"/>
              <a:t>4732</a:t>
            </a:r>
          </a:p>
        </p:txBody>
      </p:sp>
      <p:sp>
        <p:nvSpPr>
          <p:cNvPr id="14" name="TextBox 13">
            <a:extLst>
              <a:ext uri="{FF2B5EF4-FFF2-40B4-BE49-F238E27FC236}">
                <a16:creationId xmlns:a16="http://schemas.microsoft.com/office/drawing/2014/main" id="{289EEC5D-EF64-C8EF-4A79-6B43DF55677C}"/>
              </a:ext>
            </a:extLst>
          </p:cNvPr>
          <p:cNvSpPr txBox="1"/>
          <p:nvPr/>
        </p:nvSpPr>
        <p:spPr>
          <a:xfrm>
            <a:off x="5845428" y="5077782"/>
            <a:ext cx="1105134" cy="369332"/>
          </a:xfrm>
          <a:prstGeom prst="rect">
            <a:avLst/>
          </a:prstGeom>
          <a:noFill/>
        </p:spPr>
        <p:txBody>
          <a:bodyPr wrap="square" rtlCol="0">
            <a:spAutoFit/>
          </a:bodyPr>
          <a:lstStyle/>
          <a:p>
            <a:r>
              <a:rPr lang="en-US" dirty="0"/>
              <a:t>3590</a:t>
            </a:r>
          </a:p>
        </p:txBody>
      </p:sp>
      <p:sp>
        <p:nvSpPr>
          <p:cNvPr id="15" name="TextBox 14">
            <a:extLst>
              <a:ext uri="{FF2B5EF4-FFF2-40B4-BE49-F238E27FC236}">
                <a16:creationId xmlns:a16="http://schemas.microsoft.com/office/drawing/2014/main" id="{646D5AEC-DE3A-1C46-6AF3-C49DB51BD490}"/>
              </a:ext>
            </a:extLst>
          </p:cNvPr>
          <p:cNvSpPr txBox="1"/>
          <p:nvPr/>
        </p:nvSpPr>
        <p:spPr>
          <a:xfrm>
            <a:off x="7382518" y="4044677"/>
            <a:ext cx="729276" cy="369332"/>
          </a:xfrm>
          <a:prstGeom prst="rect">
            <a:avLst/>
          </a:prstGeom>
          <a:noFill/>
        </p:spPr>
        <p:txBody>
          <a:bodyPr wrap="square" rtlCol="0">
            <a:spAutoFit/>
          </a:bodyPr>
          <a:lstStyle/>
          <a:p>
            <a:r>
              <a:rPr lang="en-US" dirty="0"/>
              <a:t>4024</a:t>
            </a:r>
          </a:p>
        </p:txBody>
      </p:sp>
      <p:sp>
        <p:nvSpPr>
          <p:cNvPr id="16" name="TextBox 15">
            <a:extLst>
              <a:ext uri="{FF2B5EF4-FFF2-40B4-BE49-F238E27FC236}">
                <a16:creationId xmlns:a16="http://schemas.microsoft.com/office/drawing/2014/main" id="{945DF52D-C1BD-50C2-BC27-FC2F2BC9DE77}"/>
              </a:ext>
            </a:extLst>
          </p:cNvPr>
          <p:cNvSpPr txBox="1"/>
          <p:nvPr/>
        </p:nvSpPr>
        <p:spPr>
          <a:xfrm>
            <a:off x="4886150" y="5026395"/>
            <a:ext cx="600250" cy="307777"/>
          </a:xfrm>
          <a:prstGeom prst="rect">
            <a:avLst/>
          </a:prstGeom>
          <a:noFill/>
        </p:spPr>
        <p:txBody>
          <a:bodyPr wrap="square" rtlCol="0">
            <a:spAutoFit/>
          </a:bodyPr>
          <a:lstStyle/>
          <a:p>
            <a:r>
              <a:rPr lang="en-US" sz="1400" dirty="0"/>
              <a:t>2420</a:t>
            </a:r>
          </a:p>
        </p:txBody>
      </p:sp>
    </p:spTree>
    <p:extLst>
      <p:ext uri="{BB962C8B-B14F-4D97-AF65-F5344CB8AC3E}">
        <p14:creationId xmlns:p14="http://schemas.microsoft.com/office/powerpoint/2010/main" val="2482616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AF3D-50DE-645B-09A1-7FA3F8DCB8C5}"/>
              </a:ext>
            </a:extLst>
          </p:cNvPr>
          <p:cNvSpPr>
            <a:spLocks noGrp="1"/>
          </p:cNvSpPr>
          <p:nvPr>
            <p:ph type="title"/>
          </p:nvPr>
        </p:nvSpPr>
        <p:spPr/>
        <p:txBody>
          <a:bodyPr/>
          <a:lstStyle/>
          <a:p>
            <a:r>
              <a:rPr lang="en-US" dirty="0"/>
              <a:t>Tree Diagram</a:t>
            </a:r>
          </a:p>
        </p:txBody>
      </p:sp>
      <p:graphicFrame>
        <p:nvGraphicFramePr>
          <p:cNvPr id="4" name="Table 3">
            <a:extLst>
              <a:ext uri="{FF2B5EF4-FFF2-40B4-BE49-F238E27FC236}">
                <a16:creationId xmlns:a16="http://schemas.microsoft.com/office/drawing/2014/main" id="{D83A2ABF-031F-2257-D30D-8F9A58F2112E}"/>
              </a:ext>
            </a:extLst>
          </p:cNvPr>
          <p:cNvGraphicFramePr>
            <a:graphicFrameLocks noGrp="1"/>
          </p:cNvGraphicFramePr>
          <p:nvPr>
            <p:extLst>
              <p:ext uri="{D42A27DB-BD31-4B8C-83A1-F6EECF244321}">
                <p14:modId xmlns:p14="http://schemas.microsoft.com/office/powerpoint/2010/main" val="565323418"/>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cxnSp>
        <p:nvCxnSpPr>
          <p:cNvPr id="47" name="Straight Connector 46">
            <a:extLst>
              <a:ext uri="{FF2B5EF4-FFF2-40B4-BE49-F238E27FC236}">
                <a16:creationId xmlns:a16="http://schemas.microsoft.com/office/drawing/2014/main" id="{B007AF57-1E87-3A10-A57F-7053492938F9}"/>
              </a:ext>
            </a:extLst>
          </p:cNvPr>
          <p:cNvCxnSpPr>
            <a:cxnSpLocks/>
          </p:cNvCxnSpPr>
          <p:nvPr/>
        </p:nvCxnSpPr>
        <p:spPr>
          <a:xfrm>
            <a:off x="3354671" y="3175155"/>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DAD59D51-03B0-BF85-57A7-3656070B3662}"/>
              </a:ext>
            </a:extLst>
          </p:cNvPr>
          <p:cNvCxnSpPr>
            <a:cxnSpLocks/>
          </p:cNvCxnSpPr>
          <p:nvPr/>
        </p:nvCxnSpPr>
        <p:spPr>
          <a:xfrm>
            <a:off x="3354671" y="5431237"/>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335FB2C4-EE74-B943-0A11-62BC287A0161}"/>
              </a:ext>
            </a:extLst>
          </p:cNvPr>
          <p:cNvCxnSpPr>
            <a:cxnSpLocks/>
          </p:cNvCxnSpPr>
          <p:nvPr/>
        </p:nvCxnSpPr>
        <p:spPr>
          <a:xfrm flipV="1">
            <a:off x="2249537" y="3175155"/>
            <a:ext cx="1105134" cy="126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EEBD0C1-D8BB-D15E-9D65-1FBFCE2DFBE7}"/>
              </a:ext>
            </a:extLst>
          </p:cNvPr>
          <p:cNvCxnSpPr>
            <a:cxnSpLocks/>
          </p:cNvCxnSpPr>
          <p:nvPr/>
        </p:nvCxnSpPr>
        <p:spPr>
          <a:xfrm>
            <a:off x="2288806" y="4449519"/>
            <a:ext cx="1065865" cy="9817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6E649D-F23A-EEE5-CF7E-88F461C67E5E}"/>
              </a:ext>
            </a:extLst>
          </p:cNvPr>
          <p:cNvCxnSpPr/>
          <p:nvPr/>
        </p:nvCxnSpPr>
        <p:spPr>
          <a:xfrm flipV="1">
            <a:off x="5211520" y="2368650"/>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CBCCBA-1564-3938-F7FB-C12A792341DD}"/>
              </a:ext>
            </a:extLst>
          </p:cNvPr>
          <p:cNvCxnSpPr/>
          <p:nvPr/>
        </p:nvCxnSpPr>
        <p:spPr>
          <a:xfrm>
            <a:off x="5189081" y="3154025"/>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2E782B3-2E81-52E9-7672-133A680847DC}"/>
              </a:ext>
            </a:extLst>
          </p:cNvPr>
          <p:cNvCxnSpPr/>
          <p:nvPr/>
        </p:nvCxnSpPr>
        <p:spPr>
          <a:xfrm flipV="1">
            <a:off x="5233959" y="4646049"/>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D2F35BD-5248-F64D-81EB-1F081E0E7C81}"/>
              </a:ext>
            </a:extLst>
          </p:cNvPr>
          <p:cNvCxnSpPr/>
          <p:nvPr/>
        </p:nvCxnSpPr>
        <p:spPr>
          <a:xfrm>
            <a:off x="5233959" y="5431237"/>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97F9FBD-2D44-AB0F-2F58-C9103F42DE4B}"/>
              </a:ext>
            </a:extLst>
          </p:cNvPr>
          <p:cNvCxnSpPr>
            <a:cxnSpLocks/>
          </p:cNvCxnSpPr>
          <p:nvPr/>
        </p:nvCxnSpPr>
        <p:spPr>
          <a:xfrm>
            <a:off x="5996894" y="2368650"/>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2EDDD8F8-99C6-1DA7-FD25-22662774DE22}"/>
              </a:ext>
            </a:extLst>
          </p:cNvPr>
          <p:cNvCxnSpPr>
            <a:cxnSpLocks/>
          </p:cNvCxnSpPr>
          <p:nvPr/>
        </p:nvCxnSpPr>
        <p:spPr>
          <a:xfrm>
            <a:off x="5974455" y="3816918"/>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339D7C3C-8384-80F6-CA66-A23123092113}"/>
              </a:ext>
            </a:extLst>
          </p:cNvPr>
          <p:cNvCxnSpPr>
            <a:cxnSpLocks/>
          </p:cNvCxnSpPr>
          <p:nvPr/>
        </p:nvCxnSpPr>
        <p:spPr>
          <a:xfrm>
            <a:off x="5952016" y="4646049"/>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DA6C198A-9F72-FB6C-D521-FB0A66DBAA3F}"/>
              </a:ext>
            </a:extLst>
          </p:cNvPr>
          <p:cNvCxnSpPr>
            <a:cxnSpLocks/>
          </p:cNvCxnSpPr>
          <p:nvPr/>
        </p:nvCxnSpPr>
        <p:spPr>
          <a:xfrm>
            <a:off x="6023073" y="6094130"/>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318AEF9-61C7-D743-C083-A19C62B09A7C}"/>
                  </a:ext>
                </a:extLst>
              </p:cNvPr>
              <p:cNvSpPr txBox="1"/>
              <p:nvPr/>
            </p:nvSpPr>
            <p:spPr>
              <a:xfrm>
                <a:off x="4048184" y="2784693"/>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59" name="TextBox 58">
                <a:extLst>
                  <a:ext uri="{FF2B5EF4-FFF2-40B4-BE49-F238E27FC236}">
                    <a16:creationId xmlns:a16="http://schemas.microsoft.com/office/drawing/2014/main" id="{3318AEF9-61C7-D743-C083-A19C62B09A7C}"/>
                  </a:ext>
                </a:extLst>
              </p:cNvPr>
              <p:cNvSpPr txBox="1">
                <a:spLocks noRot="1" noChangeAspect="1" noMove="1" noResize="1" noEditPoints="1" noAdjustHandles="1" noChangeArrowheads="1" noChangeShapeType="1" noTextEdit="1"/>
              </p:cNvSpPr>
              <p:nvPr/>
            </p:nvSpPr>
            <p:spPr>
              <a:xfrm>
                <a:off x="4048184" y="2784693"/>
                <a:ext cx="44738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CB1AB9E-A2B8-D033-2B8E-08284BE45516}"/>
                  </a:ext>
                </a:extLst>
              </p:cNvPr>
              <p:cNvSpPr txBox="1"/>
              <p:nvPr/>
            </p:nvSpPr>
            <p:spPr>
              <a:xfrm>
                <a:off x="6477935" y="1972559"/>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60" name="TextBox 59">
                <a:extLst>
                  <a:ext uri="{FF2B5EF4-FFF2-40B4-BE49-F238E27FC236}">
                    <a16:creationId xmlns:a16="http://schemas.microsoft.com/office/drawing/2014/main" id="{7CB1AB9E-A2B8-D033-2B8E-08284BE45516}"/>
                  </a:ext>
                </a:extLst>
              </p:cNvPr>
              <p:cNvSpPr txBox="1">
                <a:spLocks noRot="1" noChangeAspect="1" noMove="1" noResize="1" noEditPoints="1" noAdjustHandles="1" noChangeArrowheads="1" noChangeShapeType="1" noTextEdit="1"/>
              </p:cNvSpPr>
              <p:nvPr/>
            </p:nvSpPr>
            <p:spPr>
              <a:xfrm>
                <a:off x="6477935" y="1972559"/>
                <a:ext cx="447383" cy="369332"/>
              </a:xfrm>
              <a:prstGeom prst="rect">
                <a:avLst/>
              </a:prstGeom>
              <a:blipFill>
                <a:blip r:embed="rId3"/>
                <a:stretch>
                  <a:fillRect r="-2054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C58A67B-F0DE-FAC1-9F77-44560C4B3B4C}"/>
                  </a:ext>
                </a:extLst>
              </p:cNvPr>
              <p:cNvSpPr txBox="1"/>
              <p:nvPr/>
            </p:nvSpPr>
            <p:spPr>
              <a:xfrm>
                <a:off x="4048183" y="4882355"/>
                <a:ext cx="447383" cy="370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oMath>
                  </m:oMathPara>
                </a14:m>
                <a:endParaRPr lang="en-US" dirty="0"/>
              </a:p>
            </p:txBody>
          </p:sp>
        </mc:Choice>
        <mc:Fallback xmlns="">
          <p:sp>
            <p:nvSpPr>
              <p:cNvPr id="61" name="TextBox 60">
                <a:extLst>
                  <a:ext uri="{FF2B5EF4-FFF2-40B4-BE49-F238E27FC236}">
                    <a16:creationId xmlns:a16="http://schemas.microsoft.com/office/drawing/2014/main" id="{DC58A67B-F0DE-FAC1-9F77-44560C4B3B4C}"/>
                  </a:ext>
                </a:extLst>
              </p:cNvPr>
              <p:cNvSpPr txBox="1">
                <a:spLocks noRot="1" noChangeAspect="1" noMove="1" noResize="1" noEditPoints="1" noAdjustHandles="1" noChangeArrowheads="1" noChangeShapeType="1" noTextEdit="1"/>
              </p:cNvSpPr>
              <p:nvPr/>
            </p:nvSpPr>
            <p:spPr>
              <a:xfrm>
                <a:off x="4048183" y="4882355"/>
                <a:ext cx="447383" cy="3702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8B3C58-24D6-4409-2D66-D5AA67298DCC}"/>
                  </a:ext>
                </a:extLst>
              </p:cNvPr>
              <p:cNvSpPr txBox="1"/>
              <p:nvPr/>
            </p:nvSpPr>
            <p:spPr>
              <a:xfrm>
                <a:off x="6504114" y="3403065"/>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63" name="TextBox 62">
                <a:extLst>
                  <a:ext uri="{FF2B5EF4-FFF2-40B4-BE49-F238E27FC236}">
                    <a16:creationId xmlns:a16="http://schemas.microsoft.com/office/drawing/2014/main" id="{B08B3C58-24D6-4409-2D66-D5AA67298DCC}"/>
                  </a:ext>
                </a:extLst>
              </p:cNvPr>
              <p:cNvSpPr txBox="1">
                <a:spLocks noRot="1" noChangeAspect="1" noMove="1" noResize="1" noEditPoints="1" noAdjustHandles="1" noChangeArrowheads="1" noChangeShapeType="1" noTextEdit="1"/>
              </p:cNvSpPr>
              <p:nvPr/>
            </p:nvSpPr>
            <p:spPr>
              <a:xfrm>
                <a:off x="6504114" y="3403065"/>
                <a:ext cx="447383" cy="369332"/>
              </a:xfrm>
              <a:prstGeom prst="rect">
                <a:avLst/>
              </a:prstGeom>
              <a:blipFill>
                <a:blip r:embed="rId5"/>
                <a:stretch>
                  <a:fillRect r="-43836"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D3FBFBCA-EEF4-B5C8-DF55-B345ACCB47A5}"/>
                  </a:ext>
                </a:extLst>
              </p:cNvPr>
              <p:cNvSpPr txBox="1"/>
              <p:nvPr/>
            </p:nvSpPr>
            <p:spPr>
              <a:xfrm>
                <a:off x="6504114" y="4190887"/>
                <a:ext cx="554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m:oMathPara>
                </a14:m>
                <a:endParaRPr lang="en-US" dirty="0"/>
              </a:p>
            </p:txBody>
          </p:sp>
        </mc:Choice>
        <mc:Fallback xmlns="">
          <p:sp>
            <p:nvSpPr>
              <p:cNvPr id="64" name="TextBox 63">
                <a:extLst>
                  <a:ext uri="{FF2B5EF4-FFF2-40B4-BE49-F238E27FC236}">
                    <a16:creationId xmlns:a16="http://schemas.microsoft.com/office/drawing/2014/main" id="{D3FBFBCA-EEF4-B5C8-DF55-B345ACCB47A5}"/>
                  </a:ext>
                </a:extLst>
              </p:cNvPr>
              <p:cNvSpPr txBox="1">
                <a:spLocks noRot="1" noChangeAspect="1" noMove="1" noResize="1" noEditPoints="1" noAdjustHandles="1" noChangeArrowheads="1" noChangeShapeType="1" noTextEdit="1"/>
              </p:cNvSpPr>
              <p:nvPr/>
            </p:nvSpPr>
            <p:spPr>
              <a:xfrm>
                <a:off x="6504114" y="4190887"/>
                <a:ext cx="554452" cy="369332"/>
              </a:xfrm>
              <a:prstGeom prst="rect">
                <a:avLst/>
              </a:prstGeom>
              <a:blipFill>
                <a:blip r:embed="rId6"/>
                <a:stretch>
                  <a:fillRect r="-4396"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13DF932-A954-E163-26CE-C9D507F39EE7}"/>
                  </a:ext>
                </a:extLst>
              </p:cNvPr>
              <p:cNvSpPr txBox="1"/>
              <p:nvPr/>
            </p:nvSpPr>
            <p:spPr>
              <a:xfrm>
                <a:off x="6358820" y="5716350"/>
                <a:ext cx="10462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m:oMathPara>
                </a14:m>
                <a:endParaRPr lang="en-US" dirty="0"/>
              </a:p>
            </p:txBody>
          </p:sp>
        </mc:Choice>
        <mc:Fallback xmlns="">
          <p:sp>
            <p:nvSpPr>
              <p:cNvPr id="65" name="TextBox 64">
                <a:extLst>
                  <a:ext uri="{FF2B5EF4-FFF2-40B4-BE49-F238E27FC236}">
                    <a16:creationId xmlns:a16="http://schemas.microsoft.com/office/drawing/2014/main" id="{613DF932-A954-E163-26CE-C9D507F39EE7}"/>
                  </a:ext>
                </a:extLst>
              </p:cNvPr>
              <p:cNvSpPr txBox="1">
                <a:spLocks noRot="1" noChangeAspect="1" noMove="1" noResize="1" noEditPoints="1" noAdjustHandles="1" noChangeArrowheads="1" noChangeShapeType="1" noTextEdit="1"/>
              </p:cNvSpPr>
              <p:nvPr/>
            </p:nvSpPr>
            <p:spPr>
              <a:xfrm>
                <a:off x="6358820" y="5716350"/>
                <a:ext cx="1046216" cy="369332"/>
              </a:xfrm>
              <a:prstGeom prst="rect">
                <a:avLst/>
              </a:prstGeom>
              <a:blipFill>
                <a:blip r:embed="rId7"/>
                <a:stretch>
                  <a:fillRect b="-16667"/>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5B74C7DE-87CF-05FA-AE28-560D0525F336}"/>
              </a:ext>
            </a:extLst>
          </p:cNvPr>
          <p:cNvSpPr txBox="1"/>
          <p:nvPr/>
        </p:nvSpPr>
        <p:spPr>
          <a:xfrm>
            <a:off x="5907135" y="2531193"/>
            <a:ext cx="4538342" cy="369332"/>
          </a:xfrm>
          <a:prstGeom prst="rect">
            <a:avLst/>
          </a:prstGeom>
          <a:noFill/>
        </p:spPr>
        <p:txBody>
          <a:bodyPr wrap="square" rtlCol="0">
            <a:spAutoFit/>
          </a:bodyPr>
          <a:lstStyle/>
          <a:p>
            <a:r>
              <a:rPr lang="en-US" dirty="0"/>
              <a:t>As adults, 2420 favor Chocolate.</a:t>
            </a:r>
          </a:p>
        </p:txBody>
      </p:sp>
      <p:sp>
        <p:nvSpPr>
          <p:cNvPr id="71" name="TextBox 70">
            <a:extLst>
              <a:ext uri="{FF2B5EF4-FFF2-40B4-BE49-F238E27FC236}">
                <a16:creationId xmlns:a16="http://schemas.microsoft.com/office/drawing/2014/main" id="{DC0B60BA-CDCC-9333-3FBE-09AAB2C8E4B8}"/>
              </a:ext>
            </a:extLst>
          </p:cNvPr>
          <p:cNvSpPr txBox="1"/>
          <p:nvPr/>
        </p:nvSpPr>
        <p:spPr>
          <a:xfrm>
            <a:off x="5952016" y="3858385"/>
            <a:ext cx="4538342" cy="369332"/>
          </a:xfrm>
          <a:prstGeom prst="rect">
            <a:avLst/>
          </a:prstGeom>
          <a:noFill/>
        </p:spPr>
        <p:txBody>
          <a:bodyPr wrap="square" rtlCol="0">
            <a:spAutoFit/>
          </a:bodyPr>
          <a:lstStyle/>
          <a:p>
            <a:r>
              <a:rPr lang="en-US" dirty="0"/>
              <a:t>As adults, 3590 favor Vanilla.</a:t>
            </a:r>
          </a:p>
        </p:txBody>
      </p:sp>
      <p:sp>
        <p:nvSpPr>
          <p:cNvPr id="72" name="TextBox 71">
            <a:extLst>
              <a:ext uri="{FF2B5EF4-FFF2-40B4-BE49-F238E27FC236}">
                <a16:creationId xmlns:a16="http://schemas.microsoft.com/office/drawing/2014/main" id="{F125CCCB-9D26-32C2-2A07-9629FBFA7F5F}"/>
              </a:ext>
            </a:extLst>
          </p:cNvPr>
          <p:cNvSpPr txBox="1"/>
          <p:nvPr/>
        </p:nvSpPr>
        <p:spPr>
          <a:xfrm>
            <a:off x="5952016" y="4697689"/>
            <a:ext cx="4538342" cy="369332"/>
          </a:xfrm>
          <a:prstGeom prst="rect">
            <a:avLst/>
          </a:prstGeom>
          <a:noFill/>
        </p:spPr>
        <p:txBody>
          <a:bodyPr wrap="square" rtlCol="0">
            <a:spAutoFit/>
          </a:bodyPr>
          <a:lstStyle/>
          <a:p>
            <a:r>
              <a:rPr lang="en-US" dirty="0"/>
              <a:t>Aa teens, 4732 favor Chocolate.</a:t>
            </a:r>
          </a:p>
        </p:txBody>
      </p:sp>
      <p:sp>
        <p:nvSpPr>
          <p:cNvPr id="73" name="TextBox 72">
            <a:extLst>
              <a:ext uri="{FF2B5EF4-FFF2-40B4-BE49-F238E27FC236}">
                <a16:creationId xmlns:a16="http://schemas.microsoft.com/office/drawing/2014/main" id="{851251C2-EA32-B706-9870-796BD505647F}"/>
              </a:ext>
            </a:extLst>
          </p:cNvPr>
          <p:cNvSpPr txBox="1"/>
          <p:nvPr/>
        </p:nvSpPr>
        <p:spPr>
          <a:xfrm>
            <a:off x="6023073" y="6102579"/>
            <a:ext cx="4538342" cy="369332"/>
          </a:xfrm>
          <a:prstGeom prst="rect">
            <a:avLst/>
          </a:prstGeom>
          <a:noFill/>
        </p:spPr>
        <p:txBody>
          <a:bodyPr wrap="square" rtlCol="0">
            <a:spAutoFit/>
          </a:bodyPr>
          <a:lstStyle/>
          <a:p>
            <a:r>
              <a:rPr lang="en-US" dirty="0"/>
              <a:t>As teens, 4024 favor Vanilla.</a:t>
            </a:r>
          </a:p>
        </p:txBody>
      </p:sp>
      <p:sp>
        <p:nvSpPr>
          <p:cNvPr id="75" name="TextBox 74">
            <a:extLst>
              <a:ext uri="{FF2B5EF4-FFF2-40B4-BE49-F238E27FC236}">
                <a16:creationId xmlns:a16="http://schemas.microsoft.com/office/drawing/2014/main" id="{CDA76FC4-E149-F5FE-F706-FAA7842A6752}"/>
              </a:ext>
            </a:extLst>
          </p:cNvPr>
          <p:cNvSpPr txBox="1"/>
          <p:nvPr/>
        </p:nvSpPr>
        <p:spPr>
          <a:xfrm>
            <a:off x="154270" y="3962564"/>
            <a:ext cx="2653443" cy="646331"/>
          </a:xfrm>
          <a:prstGeom prst="rect">
            <a:avLst/>
          </a:prstGeom>
          <a:noFill/>
        </p:spPr>
        <p:txBody>
          <a:bodyPr wrap="square" rtlCol="0">
            <a:spAutoFit/>
          </a:bodyPr>
          <a:lstStyle/>
          <a:p>
            <a:r>
              <a:rPr lang="en-US" dirty="0"/>
              <a:t>All 14766 people who took the survey</a:t>
            </a:r>
          </a:p>
        </p:txBody>
      </p:sp>
      <p:sp>
        <p:nvSpPr>
          <p:cNvPr id="76" name="TextBox 75">
            <a:extLst>
              <a:ext uri="{FF2B5EF4-FFF2-40B4-BE49-F238E27FC236}">
                <a16:creationId xmlns:a16="http://schemas.microsoft.com/office/drawing/2014/main" id="{3E4D901E-FE94-02D4-F503-B91F3E7C6959}"/>
              </a:ext>
            </a:extLst>
          </p:cNvPr>
          <p:cNvSpPr txBox="1"/>
          <p:nvPr/>
        </p:nvSpPr>
        <p:spPr>
          <a:xfrm>
            <a:off x="3590282" y="3297115"/>
            <a:ext cx="1576360" cy="369332"/>
          </a:xfrm>
          <a:prstGeom prst="rect">
            <a:avLst/>
          </a:prstGeom>
          <a:noFill/>
        </p:spPr>
        <p:txBody>
          <a:bodyPr wrap="square" rtlCol="0">
            <a:spAutoFit/>
          </a:bodyPr>
          <a:lstStyle/>
          <a:p>
            <a:r>
              <a:rPr lang="en-US" dirty="0"/>
              <a:t>6010 Adults</a:t>
            </a:r>
          </a:p>
        </p:txBody>
      </p:sp>
      <p:sp>
        <p:nvSpPr>
          <p:cNvPr id="77" name="TextBox 76">
            <a:extLst>
              <a:ext uri="{FF2B5EF4-FFF2-40B4-BE49-F238E27FC236}">
                <a16:creationId xmlns:a16="http://schemas.microsoft.com/office/drawing/2014/main" id="{06927C3A-0B1B-808A-667B-DB946E6389ED}"/>
              </a:ext>
            </a:extLst>
          </p:cNvPr>
          <p:cNvSpPr txBox="1"/>
          <p:nvPr/>
        </p:nvSpPr>
        <p:spPr>
          <a:xfrm>
            <a:off x="3646381" y="5553196"/>
            <a:ext cx="1464161" cy="369332"/>
          </a:xfrm>
          <a:prstGeom prst="rect">
            <a:avLst/>
          </a:prstGeom>
          <a:noFill/>
        </p:spPr>
        <p:txBody>
          <a:bodyPr wrap="square" rtlCol="0">
            <a:spAutoFit/>
          </a:bodyPr>
          <a:lstStyle/>
          <a:p>
            <a:r>
              <a:rPr lang="en-US" dirty="0"/>
              <a:t>8756 Teens</a:t>
            </a:r>
          </a:p>
        </p:txBody>
      </p:sp>
    </p:spTree>
    <p:extLst>
      <p:ext uri="{BB962C8B-B14F-4D97-AF65-F5344CB8AC3E}">
        <p14:creationId xmlns:p14="http://schemas.microsoft.com/office/powerpoint/2010/main" val="2263210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2E91-2E59-AEFF-DD42-93DEC7A6BF2D}"/>
              </a:ext>
            </a:extLst>
          </p:cNvPr>
          <p:cNvSpPr>
            <a:spLocks noGrp="1"/>
          </p:cNvSpPr>
          <p:nvPr>
            <p:ph type="title"/>
          </p:nvPr>
        </p:nvSpPr>
        <p:spPr/>
        <p:txBody>
          <a:bodyPr/>
          <a:lstStyle/>
          <a:p>
            <a:r>
              <a:rPr lang="en-US" dirty="0"/>
              <a:t>Remarks</a:t>
            </a:r>
          </a:p>
        </p:txBody>
      </p:sp>
      <p:sp>
        <p:nvSpPr>
          <p:cNvPr id="3" name="Content Placeholder 2">
            <a:extLst>
              <a:ext uri="{FF2B5EF4-FFF2-40B4-BE49-F238E27FC236}">
                <a16:creationId xmlns:a16="http://schemas.microsoft.com/office/drawing/2014/main" id="{AE269469-B448-F168-5F81-FA3713F13014}"/>
              </a:ext>
            </a:extLst>
          </p:cNvPr>
          <p:cNvSpPr>
            <a:spLocks noGrp="1"/>
          </p:cNvSpPr>
          <p:nvPr>
            <p:ph idx="1"/>
          </p:nvPr>
        </p:nvSpPr>
        <p:spPr/>
        <p:txBody>
          <a:bodyPr>
            <a:normAutofit lnSpcReduction="10000"/>
          </a:bodyPr>
          <a:lstStyle/>
          <a:p>
            <a:r>
              <a:rPr lang="en-US" dirty="0"/>
              <a:t>A survey is often a special kind of observational study. </a:t>
            </a:r>
          </a:p>
          <a:p>
            <a:r>
              <a:rPr lang="en-US" dirty="0"/>
              <a:t>The chocolate-vanilla example data came from a survey. </a:t>
            </a:r>
          </a:p>
          <a:p>
            <a:r>
              <a:rPr lang="en-US" dirty="0"/>
              <a:t>The study units are people who took the survey. </a:t>
            </a:r>
          </a:p>
          <a:p>
            <a:r>
              <a:rPr lang="en-US" dirty="0"/>
              <a:t>The counts and proportions are sample statistics. </a:t>
            </a:r>
          </a:p>
          <a:p>
            <a:r>
              <a:rPr lang="en-US" dirty="0"/>
              <a:t>We cannot draw a cause-and-effect relationship, but we can discuss the association. </a:t>
            </a:r>
          </a:p>
          <a:p>
            <a:r>
              <a:rPr lang="en-US" dirty="0"/>
              <a:t>Because we have no information on how the 14766 people were recruited, this may not be a representative sample of the targeted population. Be cautious when generalize the results to a bigger population.</a:t>
            </a:r>
          </a:p>
          <a:p>
            <a:pPr marL="0" indent="0">
              <a:buNone/>
            </a:pPr>
            <a:endParaRPr lang="en-US" dirty="0"/>
          </a:p>
        </p:txBody>
      </p:sp>
    </p:spTree>
    <p:extLst>
      <p:ext uri="{BB962C8B-B14F-4D97-AF65-F5344CB8AC3E}">
        <p14:creationId xmlns:p14="http://schemas.microsoft.com/office/powerpoint/2010/main" val="294161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1D49-59A1-ACA4-ABA4-8D684D05E458}"/>
              </a:ext>
            </a:extLst>
          </p:cNvPr>
          <p:cNvSpPr>
            <a:spLocks noGrp="1"/>
          </p:cNvSpPr>
          <p:nvPr>
            <p:ph type="title"/>
          </p:nvPr>
        </p:nvSpPr>
        <p:spPr/>
        <p:txBody>
          <a:bodyPr/>
          <a:lstStyle/>
          <a:p>
            <a:r>
              <a:rPr lang="en-US" dirty="0"/>
              <a:t>Back to the Discussion of Probabilities</a:t>
            </a:r>
          </a:p>
        </p:txBody>
      </p:sp>
      <p:sp>
        <p:nvSpPr>
          <p:cNvPr id="3" name="Content Placeholder 2">
            <a:extLst>
              <a:ext uri="{FF2B5EF4-FFF2-40B4-BE49-F238E27FC236}">
                <a16:creationId xmlns:a16="http://schemas.microsoft.com/office/drawing/2014/main" id="{6ED35079-5AFD-AC0D-35F1-C229AF8E124B}"/>
              </a:ext>
            </a:extLst>
          </p:cNvPr>
          <p:cNvSpPr>
            <a:spLocks noGrp="1"/>
          </p:cNvSpPr>
          <p:nvPr>
            <p:ph idx="1"/>
          </p:nvPr>
        </p:nvSpPr>
        <p:spPr>
          <a:xfrm>
            <a:off x="640080" y="2633472"/>
            <a:ext cx="10890928" cy="2151701"/>
          </a:xfrm>
        </p:spPr>
        <p:txBody>
          <a:bodyPr>
            <a:normAutofit fontScale="92500" lnSpcReduction="20000"/>
          </a:bodyPr>
          <a:lstStyle/>
          <a:p>
            <a:r>
              <a:rPr lang="en-US" dirty="0"/>
              <a:t>Suppose that we do not have a bigger population of interest. </a:t>
            </a:r>
          </a:p>
          <a:p>
            <a:r>
              <a:rPr lang="en-US" dirty="0"/>
              <a:t>Suppose that the whole group of 14766 people is the population we are interested in. </a:t>
            </a:r>
          </a:p>
          <a:p>
            <a:r>
              <a:rPr lang="en-US" dirty="0"/>
              <a:t>Then, the counts and proportions are the summary of the population. </a:t>
            </a:r>
          </a:p>
          <a:p>
            <a:r>
              <a:rPr lang="en-US" dirty="0"/>
              <a:t>Then, the population proportions can be interpreted as probabilities. </a:t>
            </a:r>
          </a:p>
          <a:p>
            <a:r>
              <a:rPr lang="en-US" dirty="0"/>
              <a:t>The sample space is the collection of outcomes(responses) of all people </a:t>
            </a:r>
          </a:p>
        </p:txBody>
      </p:sp>
      <p:sp>
        <p:nvSpPr>
          <p:cNvPr id="4" name="TextBox 3">
            <a:extLst>
              <a:ext uri="{FF2B5EF4-FFF2-40B4-BE49-F238E27FC236}">
                <a16:creationId xmlns:a16="http://schemas.microsoft.com/office/drawing/2014/main" id="{6EE9C801-3AA0-31E2-5F00-5DE0F7138FF4}"/>
              </a:ext>
            </a:extLst>
          </p:cNvPr>
          <p:cNvSpPr txBox="1"/>
          <p:nvPr/>
        </p:nvSpPr>
        <p:spPr>
          <a:xfrm>
            <a:off x="465615" y="5138591"/>
            <a:ext cx="11065393" cy="1107996"/>
          </a:xfrm>
          <a:prstGeom prst="rect">
            <a:avLst/>
          </a:prstGeom>
          <a:noFill/>
        </p:spPr>
        <p:txBody>
          <a:bodyPr wrap="square" rtlCol="0">
            <a:spAutoFit/>
          </a:bodyPr>
          <a:lstStyle/>
          <a:p>
            <a:r>
              <a:rPr lang="en-US" dirty="0">
                <a:solidFill>
                  <a:srgbClr val="C00000"/>
                </a:solidFill>
              </a:rPr>
              <a:t>Note: </a:t>
            </a:r>
          </a:p>
          <a:p>
            <a:pPr marL="285750" indent="-285750">
              <a:buFont typeface="Arial" panose="020B0604020202020204" pitchFamily="34" charset="0"/>
              <a:buChar char="•"/>
            </a:pPr>
            <a:r>
              <a:rPr lang="en-US" dirty="0">
                <a:solidFill>
                  <a:srgbClr val="C00000"/>
                </a:solidFill>
              </a:rPr>
              <a:t>A </a:t>
            </a:r>
            <a:r>
              <a:rPr lang="en-US" b="1" dirty="0">
                <a:solidFill>
                  <a:srgbClr val="C00000"/>
                </a:solidFill>
              </a:rPr>
              <a:t>sample </a:t>
            </a:r>
            <a:r>
              <a:rPr lang="en-US" sz="2400" b="1" dirty="0">
                <a:solidFill>
                  <a:srgbClr val="C00000"/>
                </a:solidFill>
              </a:rPr>
              <a:t>statistic</a:t>
            </a:r>
            <a:r>
              <a:rPr lang="en-US" b="1" dirty="0">
                <a:solidFill>
                  <a:srgbClr val="C00000"/>
                </a:solidFill>
              </a:rPr>
              <a:t> </a:t>
            </a:r>
            <a:r>
              <a:rPr lang="en-US" dirty="0">
                <a:solidFill>
                  <a:srgbClr val="C00000"/>
                </a:solidFill>
              </a:rPr>
              <a:t>is a numerical summary of a sample.</a:t>
            </a:r>
          </a:p>
          <a:p>
            <a:pPr marL="285750" indent="-285750">
              <a:buFont typeface="Arial" panose="020B0604020202020204" pitchFamily="34" charset="0"/>
              <a:buChar char="•"/>
            </a:pPr>
            <a:r>
              <a:rPr lang="en-US" dirty="0">
                <a:solidFill>
                  <a:srgbClr val="C00000"/>
                </a:solidFill>
              </a:rPr>
              <a:t>A </a:t>
            </a:r>
            <a:r>
              <a:rPr lang="en-US" b="1" dirty="0">
                <a:solidFill>
                  <a:srgbClr val="C00000"/>
                </a:solidFill>
              </a:rPr>
              <a:t>population </a:t>
            </a:r>
            <a:r>
              <a:rPr lang="en-US" sz="2400" b="1" dirty="0">
                <a:solidFill>
                  <a:srgbClr val="C00000"/>
                </a:solidFill>
              </a:rPr>
              <a:t>parameter</a:t>
            </a:r>
            <a:r>
              <a:rPr lang="en-US" b="1" dirty="0">
                <a:solidFill>
                  <a:srgbClr val="C00000"/>
                </a:solidFill>
              </a:rPr>
              <a:t> </a:t>
            </a:r>
            <a:r>
              <a:rPr lang="en-US" dirty="0">
                <a:solidFill>
                  <a:srgbClr val="C00000"/>
                </a:solidFill>
              </a:rPr>
              <a:t>is a numerical summary of a population.</a:t>
            </a:r>
          </a:p>
        </p:txBody>
      </p:sp>
    </p:spTree>
    <p:extLst>
      <p:ext uri="{BB962C8B-B14F-4D97-AF65-F5344CB8AC3E}">
        <p14:creationId xmlns:p14="http://schemas.microsoft.com/office/powerpoint/2010/main" val="3939536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DB0C4-F1BB-F425-FDD3-A7566FCF3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C4DDB-9BE9-840F-B84E-FCEACAAA5F5B}"/>
              </a:ext>
            </a:extLst>
          </p:cNvPr>
          <p:cNvSpPr>
            <a:spLocks noGrp="1"/>
          </p:cNvSpPr>
          <p:nvPr>
            <p:ph type="title"/>
          </p:nvPr>
        </p:nvSpPr>
        <p:spPr/>
        <p:txBody>
          <a:bodyPr/>
          <a:lstStyle/>
          <a:p>
            <a:r>
              <a:rPr lang="en-US" dirty="0"/>
              <a:t>Revisit Example: Chocolate or Vanilla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F7973C-0CB6-DDE5-3682-E35F2EF28110}"/>
                  </a:ext>
                </a:extLst>
              </p:cNvPr>
              <p:cNvSpPr>
                <a:spLocks noGrp="1"/>
              </p:cNvSpPr>
              <p:nvPr>
                <p:ph idx="1"/>
              </p:nvPr>
            </p:nvSpPr>
            <p:spPr>
              <a:xfrm>
                <a:off x="640080" y="2633472"/>
                <a:ext cx="10890928" cy="1026034"/>
              </a:xfrm>
            </p:spPr>
            <p:txBody>
              <a:bodyPr/>
              <a:lstStyle/>
              <a:p>
                <a:r>
                  <a:rPr lang="en-US" dirty="0"/>
                  <a:t>Events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𝐹𝑎𝑣𝑜𝑟</m:t>
                        </m:r>
                        <m:r>
                          <a:rPr lang="en-US" b="0" i="1" smtClean="0">
                            <a:latin typeface="Cambria Math" panose="02040503050406030204" pitchFamily="18" charset="0"/>
                          </a:rPr>
                          <m:t> </m:t>
                        </m:r>
                        <m:r>
                          <a:rPr lang="en-US" b="0" i="1" smtClean="0">
                            <a:latin typeface="Cambria Math" panose="02040503050406030204" pitchFamily="18" charset="0"/>
                          </a:rPr>
                          <m:t>𝐶h𝑜𝑐𝑜𝑙𝑎𝑡𝑒</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𝐶</m:t>
                        </m:r>
                      </m:sup>
                    </m:sSup>
                    <m:r>
                      <a:rPr lang="en-US" b="0" i="1" smtClean="0">
                        <a:latin typeface="Cambria Math" panose="02040503050406030204" pitchFamily="18" charset="0"/>
                      </a:rPr>
                      <m:t>={</m:t>
                    </m:r>
                    <m:r>
                      <a:rPr lang="en-US" b="0" i="1" smtClean="0">
                        <a:latin typeface="Cambria Math" panose="02040503050406030204" pitchFamily="18" charset="0"/>
                      </a:rPr>
                      <m:t>𝐹𝑎𝑣𝑜𝑟</m:t>
                    </m:r>
                    <m:r>
                      <a:rPr lang="en-US" b="0" i="1" smtClean="0">
                        <a:latin typeface="Cambria Math" panose="02040503050406030204" pitchFamily="18" charset="0"/>
                      </a:rPr>
                      <m:t> </m:t>
                    </m:r>
                    <m:r>
                      <a:rPr lang="en-US" b="0" i="1" smtClean="0">
                        <a:latin typeface="Cambria Math" panose="02040503050406030204" pitchFamily="18" charset="0"/>
                      </a:rPr>
                      <m:t>𝑉𝑎𝑛𝑖𝑙𝑙𝑎</m:t>
                    </m:r>
                    <m:r>
                      <a:rPr lang="en-US" b="0" i="1" smtClean="0">
                        <a:latin typeface="Cambria Math" panose="02040503050406030204" pitchFamily="18" charset="0"/>
                      </a:rPr>
                      <m:t>}</m:t>
                    </m:r>
                  </m:oMath>
                </a14:m>
                <a:endParaRPr lang="en-US" dirty="0"/>
              </a:p>
              <a:p>
                <a:r>
                  <a:rPr lang="en-US" dirty="0"/>
                  <a:t>Events </a:t>
                </a:r>
                <a14:m>
                  <m:oMath xmlns:m="http://schemas.openxmlformats.org/officeDocument/2006/math">
                    <m:r>
                      <m:rPr>
                        <m:sty m:val="p"/>
                      </m:rPr>
                      <a:rPr lang="en-US" b="0" i="0" smtClean="0">
                        <a:latin typeface="Cambria Math" panose="02040503050406030204" pitchFamily="18" charset="0"/>
                      </a:rPr>
                      <m:t>A</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𝐵𝑒𝑖𝑛𝑔</m:t>
                        </m:r>
                        <m:r>
                          <a:rPr lang="en-US" b="0" i="1" smtClean="0">
                            <a:latin typeface="Cambria Math" panose="02040503050406030204" pitchFamily="18" charset="0"/>
                          </a:rPr>
                          <m:t> </m:t>
                        </m:r>
                        <m:r>
                          <a:rPr lang="en-US" b="0" i="1" smtClean="0">
                            <a:latin typeface="Cambria Math" panose="02040503050406030204" pitchFamily="18" charset="0"/>
                          </a:rPr>
                          <m:t>𝑎𝑛</m:t>
                        </m:r>
                        <m:r>
                          <a:rPr lang="en-US" b="0" i="1" smtClean="0">
                            <a:latin typeface="Cambria Math" panose="02040503050406030204" pitchFamily="18" charset="0"/>
                          </a:rPr>
                          <m:t> </m:t>
                        </m:r>
                        <m:r>
                          <a:rPr lang="en-US" b="0" i="1" smtClean="0">
                            <a:latin typeface="Cambria Math" panose="02040503050406030204" pitchFamily="18" charset="0"/>
                          </a:rPr>
                          <m:t>𝐴𝑑𝑢𝑙𝑡</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r>
                      <a:rPr lang="en-US" b="0" i="1" smtClean="0">
                        <a:latin typeface="Cambria Math" panose="02040503050406030204" pitchFamily="18" charset="0"/>
                      </a:rPr>
                      <m:t>={</m:t>
                    </m:r>
                    <m:r>
                      <a:rPr lang="en-US" b="0" i="1" smtClean="0">
                        <a:latin typeface="Cambria Math" panose="02040503050406030204" pitchFamily="18" charset="0"/>
                      </a:rPr>
                      <m:t>𝐵𝑒𝑖𝑛𝑔</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𝑇𝑒𝑒𝑛</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AF7973C-0CB6-DDE5-3682-E35F2EF28110}"/>
                  </a:ext>
                </a:extLst>
              </p:cNvPr>
              <p:cNvSpPr>
                <a:spLocks noGrp="1" noRot="1" noChangeAspect="1" noMove="1" noResize="1" noEditPoints="1" noAdjustHandles="1" noChangeArrowheads="1" noChangeShapeType="1" noTextEdit="1"/>
              </p:cNvSpPr>
              <p:nvPr>
                <p:ph idx="1"/>
              </p:nvPr>
            </p:nvSpPr>
            <p:spPr>
              <a:xfrm>
                <a:off x="640080" y="2633472"/>
                <a:ext cx="10890928" cy="1026034"/>
              </a:xfrm>
              <a:blipFill>
                <a:blip r:embed="rId2"/>
                <a:stretch>
                  <a:fillRect l="-336" t="-59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9867C282-145C-F65C-721A-8899C3D5997F}"/>
              </a:ext>
            </a:extLst>
          </p:cNvPr>
          <p:cNvSpPr/>
          <p:nvPr/>
        </p:nvSpPr>
        <p:spPr>
          <a:xfrm>
            <a:off x="2384172" y="3795939"/>
            <a:ext cx="6002503"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B40E66-2396-5C82-7B7B-F36A3F4CF631}"/>
              </a:ext>
            </a:extLst>
          </p:cNvPr>
          <p:cNvSpPr/>
          <p:nvPr/>
        </p:nvSpPr>
        <p:spPr>
          <a:xfrm>
            <a:off x="3074179" y="4134434"/>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54AFDAE1-D93A-3526-645F-DFD3C07C8B00}"/>
              </a:ext>
            </a:extLst>
          </p:cNvPr>
          <p:cNvSpPr/>
          <p:nvPr/>
        </p:nvSpPr>
        <p:spPr>
          <a:xfrm>
            <a:off x="4712245" y="4476633"/>
            <a:ext cx="3012472"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BD5485-4B05-A618-0770-BDE35E2BBCE4}"/>
                  </a:ext>
                </a:extLst>
              </p:cNvPr>
              <p:cNvSpPr txBox="1"/>
              <p:nvPr/>
            </p:nvSpPr>
            <p:spPr>
              <a:xfrm>
                <a:off x="3445829" y="4708450"/>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9" name="TextBox 8">
                <a:extLst>
                  <a:ext uri="{FF2B5EF4-FFF2-40B4-BE49-F238E27FC236}">
                    <a16:creationId xmlns:a16="http://schemas.microsoft.com/office/drawing/2014/main" id="{E4BD5485-4B05-A618-0770-BDE35E2BBCE4}"/>
                  </a:ext>
                </a:extLst>
              </p:cNvPr>
              <p:cNvSpPr txBox="1">
                <a:spLocks noRot="1" noChangeAspect="1" noMove="1" noResize="1" noEditPoints="1" noAdjustHandles="1" noChangeArrowheads="1" noChangeShapeType="1" noTextEdit="1"/>
              </p:cNvSpPr>
              <p:nvPr/>
            </p:nvSpPr>
            <p:spPr>
              <a:xfrm>
                <a:off x="3445829" y="4708450"/>
                <a:ext cx="44738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03D730-3B37-6440-D579-69324C868F96}"/>
                  </a:ext>
                </a:extLst>
              </p:cNvPr>
              <p:cNvSpPr txBox="1"/>
              <p:nvPr/>
            </p:nvSpPr>
            <p:spPr>
              <a:xfrm>
                <a:off x="6611183" y="4708450"/>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10" name="TextBox 9">
                <a:extLst>
                  <a:ext uri="{FF2B5EF4-FFF2-40B4-BE49-F238E27FC236}">
                    <a16:creationId xmlns:a16="http://schemas.microsoft.com/office/drawing/2014/main" id="{D903D730-3B37-6440-D579-69324C868F96}"/>
                  </a:ext>
                </a:extLst>
              </p:cNvPr>
              <p:cNvSpPr txBox="1">
                <a:spLocks noRot="1" noChangeAspect="1" noMove="1" noResize="1" noEditPoints="1" noAdjustHandles="1" noChangeArrowheads="1" noChangeShapeType="1" noTextEdit="1"/>
              </p:cNvSpPr>
              <p:nvPr/>
            </p:nvSpPr>
            <p:spPr>
              <a:xfrm>
                <a:off x="6611183" y="4708450"/>
                <a:ext cx="447383" cy="369332"/>
              </a:xfrm>
              <a:prstGeom prst="rect">
                <a:avLst/>
              </a:prstGeom>
              <a:blipFill>
                <a:blip r:embed="rId4"/>
                <a:stretch>
                  <a:fillRect/>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FE58CA1F-C5F2-1F4D-CA74-F4798455A15E}"/>
              </a:ext>
            </a:extLst>
          </p:cNvPr>
          <p:cNvGraphicFramePr>
            <a:graphicFrameLocks noGrp="1"/>
          </p:cNvGraphicFramePr>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sp>
        <p:nvSpPr>
          <p:cNvPr id="13" name="TextBox 12">
            <a:extLst>
              <a:ext uri="{FF2B5EF4-FFF2-40B4-BE49-F238E27FC236}">
                <a16:creationId xmlns:a16="http://schemas.microsoft.com/office/drawing/2014/main" id="{DE6BB448-73DF-1588-58F4-2751BC8FAE91}"/>
              </a:ext>
            </a:extLst>
          </p:cNvPr>
          <p:cNvSpPr txBox="1"/>
          <p:nvPr/>
        </p:nvSpPr>
        <p:spPr>
          <a:xfrm>
            <a:off x="3074179" y="5211519"/>
            <a:ext cx="1548309" cy="369332"/>
          </a:xfrm>
          <a:prstGeom prst="rect">
            <a:avLst/>
          </a:prstGeom>
          <a:noFill/>
        </p:spPr>
        <p:txBody>
          <a:bodyPr wrap="square" rtlCol="0">
            <a:spAutoFit/>
          </a:bodyPr>
          <a:lstStyle/>
          <a:p>
            <a:r>
              <a:rPr lang="en-US" dirty="0"/>
              <a:t>4732/14766</a:t>
            </a:r>
          </a:p>
        </p:txBody>
      </p:sp>
      <p:sp>
        <p:nvSpPr>
          <p:cNvPr id="14" name="TextBox 13">
            <a:extLst>
              <a:ext uri="{FF2B5EF4-FFF2-40B4-BE49-F238E27FC236}">
                <a16:creationId xmlns:a16="http://schemas.microsoft.com/office/drawing/2014/main" id="{B675AAEF-05C8-8625-340A-8EAE3F2BA148}"/>
              </a:ext>
            </a:extLst>
          </p:cNvPr>
          <p:cNvSpPr txBox="1"/>
          <p:nvPr/>
        </p:nvSpPr>
        <p:spPr>
          <a:xfrm>
            <a:off x="5845427" y="5077782"/>
            <a:ext cx="1576359" cy="369332"/>
          </a:xfrm>
          <a:prstGeom prst="rect">
            <a:avLst/>
          </a:prstGeom>
          <a:noFill/>
        </p:spPr>
        <p:txBody>
          <a:bodyPr wrap="square" rtlCol="0">
            <a:spAutoFit/>
          </a:bodyPr>
          <a:lstStyle/>
          <a:p>
            <a:r>
              <a:rPr lang="en-US" dirty="0"/>
              <a:t>3590/14766</a:t>
            </a:r>
          </a:p>
        </p:txBody>
      </p:sp>
      <p:sp>
        <p:nvSpPr>
          <p:cNvPr id="15" name="TextBox 14">
            <a:extLst>
              <a:ext uri="{FF2B5EF4-FFF2-40B4-BE49-F238E27FC236}">
                <a16:creationId xmlns:a16="http://schemas.microsoft.com/office/drawing/2014/main" id="{3F265594-3861-F356-DD32-ABA529239187}"/>
              </a:ext>
            </a:extLst>
          </p:cNvPr>
          <p:cNvSpPr txBox="1"/>
          <p:nvPr/>
        </p:nvSpPr>
        <p:spPr>
          <a:xfrm>
            <a:off x="6484947" y="4044677"/>
            <a:ext cx="1626847" cy="369332"/>
          </a:xfrm>
          <a:prstGeom prst="rect">
            <a:avLst/>
          </a:prstGeom>
          <a:noFill/>
        </p:spPr>
        <p:txBody>
          <a:bodyPr wrap="square" rtlCol="0">
            <a:spAutoFit/>
          </a:bodyPr>
          <a:lstStyle/>
          <a:p>
            <a:r>
              <a:rPr lang="en-US" dirty="0"/>
              <a:t>4024/14766</a:t>
            </a:r>
          </a:p>
        </p:txBody>
      </p:sp>
      <p:sp>
        <p:nvSpPr>
          <p:cNvPr id="16" name="TextBox 15">
            <a:extLst>
              <a:ext uri="{FF2B5EF4-FFF2-40B4-BE49-F238E27FC236}">
                <a16:creationId xmlns:a16="http://schemas.microsoft.com/office/drawing/2014/main" id="{F653056A-404F-1CF2-C635-E9A9E720FE86}"/>
              </a:ext>
            </a:extLst>
          </p:cNvPr>
          <p:cNvSpPr txBox="1"/>
          <p:nvPr/>
        </p:nvSpPr>
        <p:spPr>
          <a:xfrm>
            <a:off x="4678584" y="4893116"/>
            <a:ext cx="863912" cy="523220"/>
          </a:xfrm>
          <a:prstGeom prst="rect">
            <a:avLst/>
          </a:prstGeom>
          <a:noFill/>
        </p:spPr>
        <p:txBody>
          <a:bodyPr wrap="square" rtlCol="0">
            <a:spAutoFit/>
          </a:bodyPr>
          <a:lstStyle/>
          <a:p>
            <a:pPr algn="ctr"/>
            <a:r>
              <a:rPr lang="en-US" sz="1400" u="sng" dirty="0"/>
              <a:t>2420</a:t>
            </a:r>
          </a:p>
          <a:p>
            <a:pPr algn="ctr"/>
            <a:r>
              <a:rPr lang="en-US" sz="1400" dirty="0"/>
              <a:t>14766</a:t>
            </a:r>
          </a:p>
        </p:txBody>
      </p:sp>
    </p:spTree>
    <p:extLst>
      <p:ext uri="{BB962C8B-B14F-4D97-AF65-F5344CB8AC3E}">
        <p14:creationId xmlns:p14="http://schemas.microsoft.com/office/powerpoint/2010/main" val="4141390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1312E-7118-83E9-C386-59929073A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E541D-95AB-17F6-5BAA-DD0FB536A239}"/>
              </a:ext>
            </a:extLst>
          </p:cNvPr>
          <p:cNvSpPr>
            <a:spLocks noGrp="1"/>
          </p:cNvSpPr>
          <p:nvPr>
            <p:ph type="title"/>
          </p:nvPr>
        </p:nvSpPr>
        <p:spPr/>
        <p:txBody>
          <a:bodyPr/>
          <a:lstStyle/>
          <a:p>
            <a:r>
              <a:rPr lang="en-US" dirty="0"/>
              <a:t>Revisit Tree Diagram</a:t>
            </a:r>
          </a:p>
        </p:txBody>
      </p:sp>
      <p:graphicFrame>
        <p:nvGraphicFramePr>
          <p:cNvPr id="4" name="Table 3">
            <a:extLst>
              <a:ext uri="{FF2B5EF4-FFF2-40B4-BE49-F238E27FC236}">
                <a16:creationId xmlns:a16="http://schemas.microsoft.com/office/drawing/2014/main" id="{2FE9EC5A-2F98-63B7-6CCD-80BD3847825E}"/>
              </a:ext>
            </a:extLst>
          </p:cNvPr>
          <p:cNvGraphicFramePr>
            <a:graphicFrameLocks noGrp="1"/>
          </p:cNvGraphicFramePr>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cxnSp>
        <p:nvCxnSpPr>
          <p:cNvPr id="47" name="Straight Connector 46">
            <a:extLst>
              <a:ext uri="{FF2B5EF4-FFF2-40B4-BE49-F238E27FC236}">
                <a16:creationId xmlns:a16="http://schemas.microsoft.com/office/drawing/2014/main" id="{A203F8F5-F975-564E-9647-9F56531D65C7}"/>
              </a:ext>
            </a:extLst>
          </p:cNvPr>
          <p:cNvCxnSpPr>
            <a:cxnSpLocks/>
          </p:cNvCxnSpPr>
          <p:nvPr/>
        </p:nvCxnSpPr>
        <p:spPr>
          <a:xfrm>
            <a:off x="3354671" y="3175155"/>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8" name="Straight Connector 47">
            <a:extLst>
              <a:ext uri="{FF2B5EF4-FFF2-40B4-BE49-F238E27FC236}">
                <a16:creationId xmlns:a16="http://schemas.microsoft.com/office/drawing/2014/main" id="{9401C78B-F8FF-9DF3-BB24-34DA4CE043D5}"/>
              </a:ext>
            </a:extLst>
          </p:cNvPr>
          <p:cNvCxnSpPr>
            <a:cxnSpLocks/>
          </p:cNvCxnSpPr>
          <p:nvPr/>
        </p:nvCxnSpPr>
        <p:spPr>
          <a:xfrm>
            <a:off x="3354671" y="5431237"/>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098A8B7C-1022-4C39-E605-3A7565373AE3}"/>
              </a:ext>
            </a:extLst>
          </p:cNvPr>
          <p:cNvCxnSpPr>
            <a:cxnSpLocks/>
          </p:cNvCxnSpPr>
          <p:nvPr/>
        </p:nvCxnSpPr>
        <p:spPr>
          <a:xfrm flipV="1">
            <a:off x="2249537" y="3175155"/>
            <a:ext cx="1105134" cy="126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76858A5-0FF7-027C-007F-378E95C18572}"/>
              </a:ext>
            </a:extLst>
          </p:cNvPr>
          <p:cNvCxnSpPr>
            <a:cxnSpLocks/>
          </p:cNvCxnSpPr>
          <p:nvPr/>
        </p:nvCxnSpPr>
        <p:spPr>
          <a:xfrm>
            <a:off x="2288806" y="4449519"/>
            <a:ext cx="1065865" cy="9817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E53482-580E-0FA3-4A10-F254F2C86AD0}"/>
              </a:ext>
            </a:extLst>
          </p:cNvPr>
          <p:cNvCxnSpPr/>
          <p:nvPr/>
        </p:nvCxnSpPr>
        <p:spPr>
          <a:xfrm flipV="1">
            <a:off x="5211520" y="2368650"/>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002339F-AF0B-368B-E70A-759D0C242DB3}"/>
              </a:ext>
            </a:extLst>
          </p:cNvPr>
          <p:cNvCxnSpPr/>
          <p:nvPr/>
        </p:nvCxnSpPr>
        <p:spPr>
          <a:xfrm>
            <a:off x="5189081" y="3154025"/>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A79123C-0FA5-D5AC-867B-A595AAC96BB5}"/>
              </a:ext>
            </a:extLst>
          </p:cNvPr>
          <p:cNvCxnSpPr/>
          <p:nvPr/>
        </p:nvCxnSpPr>
        <p:spPr>
          <a:xfrm flipV="1">
            <a:off x="5233959" y="4646049"/>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0FDF1D6-7AF7-B7DD-3614-CBE88A77D892}"/>
              </a:ext>
            </a:extLst>
          </p:cNvPr>
          <p:cNvCxnSpPr/>
          <p:nvPr/>
        </p:nvCxnSpPr>
        <p:spPr>
          <a:xfrm>
            <a:off x="5233959" y="5431237"/>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031026-0F37-E4E1-DE1C-1ECDA1A1CA36}"/>
              </a:ext>
            </a:extLst>
          </p:cNvPr>
          <p:cNvCxnSpPr>
            <a:cxnSpLocks/>
          </p:cNvCxnSpPr>
          <p:nvPr/>
        </p:nvCxnSpPr>
        <p:spPr>
          <a:xfrm>
            <a:off x="5996894" y="2368650"/>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E695A79F-1AB7-866F-7418-3DC2C2D374AD}"/>
              </a:ext>
            </a:extLst>
          </p:cNvPr>
          <p:cNvCxnSpPr>
            <a:cxnSpLocks/>
          </p:cNvCxnSpPr>
          <p:nvPr/>
        </p:nvCxnSpPr>
        <p:spPr>
          <a:xfrm>
            <a:off x="5974455" y="3816918"/>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7" name="Straight Connector 56">
            <a:extLst>
              <a:ext uri="{FF2B5EF4-FFF2-40B4-BE49-F238E27FC236}">
                <a16:creationId xmlns:a16="http://schemas.microsoft.com/office/drawing/2014/main" id="{7BF50F1B-CFDC-0781-D378-016E6809CC35}"/>
              </a:ext>
            </a:extLst>
          </p:cNvPr>
          <p:cNvCxnSpPr>
            <a:cxnSpLocks/>
          </p:cNvCxnSpPr>
          <p:nvPr/>
        </p:nvCxnSpPr>
        <p:spPr>
          <a:xfrm>
            <a:off x="5952016" y="4646049"/>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9EFE1D47-D152-2EC0-A1A2-ACFCA0A9120E}"/>
              </a:ext>
            </a:extLst>
          </p:cNvPr>
          <p:cNvCxnSpPr>
            <a:cxnSpLocks/>
          </p:cNvCxnSpPr>
          <p:nvPr/>
        </p:nvCxnSpPr>
        <p:spPr>
          <a:xfrm>
            <a:off x="6023073" y="6094130"/>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4C527F8-2D69-EA6B-415C-6F59492832D9}"/>
                  </a:ext>
                </a:extLst>
              </p:cNvPr>
              <p:cNvSpPr txBox="1"/>
              <p:nvPr/>
            </p:nvSpPr>
            <p:spPr>
              <a:xfrm>
                <a:off x="4048184" y="2784693"/>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59" name="TextBox 58">
                <a:extLst>
                  <a:ext uri="{FF2B5EF4-FFF2-40B4-BE49-F238E27FC236}">
                    <a16:creationId xmlns:a16="http://schemas.microsoft.com/office/drawing/2014/main" id="{74C527F8-2D69-EA6B-415C-6F59492832D9}"/>
                  </a:ext>
                </a:extLst>
              </p:cNvPr>
              <p:cNvSpPr txBox="1">
                <a:spLocks noRot="1" noChangeAspect="1" noMove="1" noResize="1" noEditPoints="1" noAdjustHandles="1" noChangeArrowheads="1" noChangeShapeType="1" noTextEdit="1"/>
              </p:cNvSpPr>
              <p:nvPr/>
            </p:nvSpPr>
            <p:spPr>
              <a:xfrm>
                <a:off x="4048184" y="2784693"/>
                <a:ext cx="44738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3D9E072-8D2E-E55B-767C-34BF656F54CB}"/>
                  </a:ext>
                </a:extLst>
              </p:cNvPr>
              <p:cNvSpPr txBox="1"/>
              <p:nvPr/>
            </p:nvSpPr>
            <p:spPr>
              <a:xfrm>
                <a:off x="6477935" y="1972559"/>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60" name="TextBox 59">
                <a:extLst>
                  <a:ext uri="{FF2B5EF4-FFF2-40B4-BE49-F238E27FC236}">
                    <a16:creationId xmlns:a16="http://schemas.microsoft.com/office/drawing/2014/main" id="{E3D9E072-8D2E-E55B-767C-34BF656F54CB}"/>
                  </a:ext>
                </a:extLst>
              </p:cNvPr>
              <p:cNvSpPr txBox="1">
                <a:spLocks noRot="1" noChangeAspect="1" noMove="1" noResize="1" noEditPoints="1" noAdjustHandles="1" noChangeArrowheads="1" noChangeShapeType="1" noTextEdit="1"/>
              </p:cNvSpPr>
              <p:nvPr/>
            </p:nvSpPr>
            <p:spPr>
              <a:xfrm>
                <a:off x="6477935" y="1972559"/>
                <a:ext cx="447383" cy="369332"/>
              </a:xfrm>
              <a:prstGeom prst="rect">
                <a:avLst/>
              </a:prstGeom>
              <a:blipFill>
                <a:blip r:embed="rId3"/>
                <a:stretch>
                  <a:fillRect r="-2054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25DCA81-FD42-DD01-2998-A6D4A578EA70}"/>
                  </a:ext>
                </a:extLst>
              </p:cNvPr>
              <p:cNvSpPr txBox="1"/>
              <p:nvPr/>
            </p:nvSpPr>
            <p:spPr>
              <a:xfrm>
                <a:off x="4048183" y="4882355"/>
                <a:ext cx="447383" cy="370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oMath>
                  </m:oMathPara>
                </a14:m>
                <a:endParaRPr lang="en-US" dirty="0"/>
              </a:p>
            </p:txBody>
          </p:sp>
        </mc:Choice>
        <mc:Fallback xmlns="">
          <p:sp>
            <p:nvSpPr>
              <p:cNvPr id="61" name="TextBox 60">
                <a:extLst>
                  <a:ext uri="{FF2B5EF4-FFF2-40B4-BE49-F238E27FC236}">
                    <a16:creationId xmlns:a16="http://schemas.microsoft.com/office/drawing/2014/main" id="{D25DCA81-FD42-DD01-2998-A6D4A578EA70}"/>
                  </a:ext>
                </a:extLst>
              </p:cNvPr>
              <p:cNvSpPr txBox="1">
                <a:spLocks noRot="1" noChangeAspect="1" noMove="1" noResize="1" noEditPoints="1" noAdjustHandles="1" noChangeArrowheads="1" noChangeShapeType="1" noTextEdit="1"/>
              </p:cNvSpPr>
              <p:nvPr/>
            </p:nvSpPr>
            <p:spPr>
              <a:xfrm>
                <a:off x="4048183" y="4882355"/>
                <a:ext cx="447383" cy="3702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1A371FA-52CB-BD60-EE4D-70DC0B9D3BD3}"/>
                  </a:ext>
                </a:extLst>
              </p:cNvPr>
              <p:cNvSpPr txBox="1"/>
              <p:nvPr/>
            </p:nvSpPr>
            <p:spPr>
              <a:xfrm>
                <a:off x="6504114" y="3403065"/>
                <a:ext cx="44738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en-US" dirty="0"/>
              </a:p>
            </p:txBody>
          </p:sp>
        </mc:Choice>
        <mc:Fallback xmlns="">
          <p:sp>
            <p:nvSpPr>
              <p:cNvPr id="63" name="TextBox 62">
                <a:extLst>
                  <a:ext uri="{FF2B5EF4-FFF2-40B4-BE49-F238E27FC236}">
                    <a16:creationId xmlns:a16="http://schemas.microsoft.com/office/drawing/2014/main" id="{B1A371FA-52CB-BD60-EE4D-70DC0B9D3BD3}"/>
                  </a:ext>
                </a:extLst>
              </p:cNvPr>
              <p:cNvSpPr txBox="1">
                <a:spLocks noRot="1" noChangeAspect="1" noMove="1" noResize="1" noEditPoints="1" noAdjustHandles="1" noChangeArrowheads="1" noChangeShapeType="1" noTextEdit="1"/>
              </p:cNvSpPr>
              <p:nvPr/>
            </p:nvSpPr>
            <p:spPr>
              <a:xfrm>
                <a:off x="6504114" y="3403065"/>
                <a:ext cx="447383" cy="369332"/>
              </a:xfrm>
              <a:prstGeom prst="rect">
                <a:avLst/>
              </a:prstGeom>
              <a:blipFill>
                <a:blip r:embed="rId5"/>
                <a:stretch>
                  <a:fillRect r="-43836"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A8F7557-73C4-99FB-05B1-892087976499}"/>
                  </a:ext>
                </a:extLst>
              </p:cNvPr>
              <p:cNvSpPr txBox="1"/>
              <p:nvPr/>
            </p:nvSpPr>
            <p:spPr>
              <a:xfrm>
                <a:off x="6504114" y="4190887"/>
                <a:ext cx="5544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m:oMathPara>
                </a14:m>
                <a:endParaRPr lang="en-US" dirty="0"/>
              </a:p>
            </p:txBody>
          </p:sp>
        </mc:Choice>
        <mc:Fallback xmlns="">
          <p:sp>
            <p:nvSpPr>
              <p:cNvPr id="64" name="TextBox 63">
                <a:extLst>
                  <a:ext uri="{FF2B5EF4-FFF2-40B4-BE49-F238E27FC236}">
                    <a16:creationId xmlns:a16="http://schemas.microsoft.com/office/drawing/2014/main" id="{AA8F7557-73C4-99FB-05B1-892087976499}"/>
                  </a:ext>
                </a:extLst>
              </p:cNvPr>
              <p:cNvSpPr txBox="1">
                <a:spLocks noRot="1" noChangeAspect="1" noMove="1" noResize="1" noEditPoints="1" noAdjustHandles="1" noChangeArrowheads="1" noChangeShapeType="1" noTextEdit="1"/>
              </p:cNvSpPr>
              <p:nvPr/>
            </p:nvSpPr>
            <p:spPr>
              <a:xfrm>
                <a:off x="6504114" y="4190887"/>
                <a:ext cx="554452" cy="369332"/>
              </a:xfrm>
              <a:prstGeom prst="rect">
                <a:avLst/>
              </a:prstGeom>
              <a:blipFill>
                <a:blip r:embed="rId6"/>
                <a:stretch>
                  <a:fillRect r="-4396"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377989D-EF34-277B-6C0E-4855733EC7D4}"/>
                  </a:ext>
                </a:extLst>
              </p:cNvPr>
              <p:cNvSpPr txBox="1"/>
              <p:nvPr/>
            </p:nvSpPr>
            <p:spPr>
              <a:xfrm>
                <a:off x="6358820" y="5716350"/>
                <a:ext cx="104621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oMath>
                  </m:oMathPara>
                </a14:m>
                <a:endParaRPr lang="en-US" dirty="0"/>
              </a:p>
            </p:txBody>
          </p:sp>
        </mc:Choice>
        <mc:Fallback xmlns="">
          <p:sp>
            <p:nvSpPr>
              <p:cNvPr id="65" name="TextBox 64">
                <a:extLst>
                  <a:ext uri="{FF2B5EF4-FFF2-40B4-BE49-F238E27FC236}">
                    <a16:creationId xmlns:a16="http://schemas.microsoft.com/office/drawing/2014/main" id="{0377989D-EF34-277B-6C0E-4855733EC7D4}"/>
                  </a:ext>
                </a:extLst>
              </p:cNvPr>
              <p:cNvSpPr txBox="1">
                <a:spLocks noRot="1" noChangeAspect="1" noMove="1" noResize="1" noEditPoints="1" noAdjustHandles="1" noChangeArrowheads="1" noChangeShapeType="1" noTextEdit="1"/>
              </p:cNvSpPr>
              <p:nvPr/>
            </p:nvSpPr>
            <p:spPr>
              <a:xfrm>
                <a:off x="6358820" y="5716350"/>
                <a:ext cx="1046216" cy="369332"/>
              </a:xfrm>
              <a:prstGeom prst="rect">
                <a:avLst/>
              </a:prstGeom>
              <a:blipFill>
                <a:blip r:embed="rId7"/>
                <a:stretch>
                  <a:fillRect b="-16667"/>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CA9DCD87-02AF-D6AD-B42D-DDE17EB13ECE}"/>
              </a:ext>
            </a:extLst>
          </p:cNvPr>
          <p:cNvSpPr txBox="1"/>
          <p:nvPr/>
        </p:nvSpPr>
        <p:spPr>
          <a:xfrm>
            <a:off x="5907135" y="2531193"/>
            <a:ext cx="4538342" cy="369332"/>
          </a:xfrm>
          <a:prstGeom prst="rect">
            <a:avLst/>
          </a:prstGeom>
          <a:noFill/>
        </p:spPr>
        <p:txBody>
          <a:bodyPr wrap="square" rtlCol="0">
            <a:spAutoFit/>
          </a:bodyPr>
          <a:lstStyle/>
          <a:p>
            <a:r>
              <a:rPr lang="en-US" dirty="0"/>
              <a:t>As adults, 2420/6010 favor Chocolate.</a:t>
            </a:r>
          </a:p>
        </p:txBody>
      </p:sp>
      <p:sp>
        <p:nvSpPr>
          <p:cNvPr id="71" name="TextBox 70">
            <a:extLst>
              <a:ext uri="{FF2B5EF4-FFF2-40B4-BE49-F238E27FC236}">
                <a16:creationId xmlns:a16="http://schemas.microsoft.com/office/drawing/2014/main" id="{10A63A29-8EFB-300D-FD03-5D6F1664618C}"/>
              </a:ext>
            </a:extLst>
          </p:cNvPr>
          <p:cNvSpPr txBox="1"/>
          <p:nvPr/>
        </p:nvSpPr>
        <p:spPr>
          <a:xfrm>
            <a:off x="5952016" y="3858385"/>
            <a:ext cx="4538342" cy="369332"/>
          </a:xfrm>
          <a:prstGeom prst="rect">
            <a:avLst/>
          </a:prstGeom>
          <a:noFill/>
        </p:spPr>
        <p:txBody>
          <a:bodyPr wrap="square" rtlCol="0">
            <a:spAutoFit/>
          </a:bodyPr>
          <a:lstStyle/>
          <a:p>
            <a:r>
              <a:rPr lang="en-US" dirty="0"/>
              <a:t>As adults, 3590/6010 favor Vanilla.</a:t>
            </a:r>
          </a:p>
        </p:txBody>
      </p:sp>
      <p:sp>
        <p:nvSpPr>
          <p:cNvPr id="72" name="TextBox 71">
            <a:extLst>
              <a:ext uri="{FF2B5EF4-FFF2-40B4-BE49-F238E27FC236}">
                <a16:creationId xmlns:a16="http://schemas.microsoft.com/office/drawing/2014/main" id="{425F6017-2BCE-3BE3-3CC2-E7CF04C07465}"/>
              </a:ext>
            </a:extLst>
          </p:cNvPr>
          <p:cNvSpPr txBox="1"/>
          <p:nvPr/>
        </p:nvSpPr>
        <p:spPr>
          <a:xfrm>
            <a:off x="5952016" y="4697689"/>
            <a:ext cx="4538342" cy="369332"/>
          </a:xfrm>
          <a:prstGeom prst="rect">
            <a:avLst/>
          </a:prstGeom>
          <a:noFill/>
        </p:spPr>
        <p:txBody>
          <a:bodyPr wrap="square" rtlCol="0">
            <a:spAutoFit/>
          </a:bodyPr>
          <a:lstStyle/>
          <a:p>
            <a:r>
              <a:rPr lang="en-US" dirty="0"/>
              <a:t>Aa teens, 4732/8756 favor Chocolate.</a:t>
            </a:r>
          </a:p>
        </p:txBody>
      </p:sp>
      <p:sp>
        <p:nvSpPr>
          <p:cNvPr id="73" name="TextBox 72">
            <a:extLst>
              <a:ext uri="{FF2B5EF4-FFF2-40B4-BE49-F238E27FC236}">
                <a16:creationId xmlns:a16="http://schemas.microsoft.com/office/drawing/2014/main" id="{EA9396AC-8D6C-593F-FC87-A33B8ABFAE33}"/>
              </a:ext>
            </a:extLst>
          </p:cNvPr>
          <p:cNvSpPr txBox="1"/>
          <p:nvPr/>
        </p:nvSpPr>
        <p:spPr>
          <a:xfrm>
            <a:off x="6023073" y="6102579"/>
            <a:ext cx="4538342" cy="369332"/>
          </a:xfrm>
          <a:prstGeom prst="rect">
            <a:avLst/>
          </a:prstGeom>
          <a:noFill/>
        </p:spPr>
        <p:txBody>
          <a:bodyPr wrap="square" rtlCol="0">
            <a:spAutoFit/>
          </a:bodyPr>
          <a:lstStyle/>
          <a:p>
            <a:r>
              <a:rPr lang="en-US" dirty="0"/>
              <a:t>As teens, 4024/8756 favor Vanilla.</a:t>
            </a:r>
          </a:p>
        </p:txBody>
      </p:sp>
      <p:sp>
        <p:nvSpPr>
          <p:cNvPr id="75" name="TextBox 74">
            <a:extLst>
              <a:ext uri="{FF2B5EF4-FFF2-40B4-BE49-F238E27FC236}">
                <a16:creationId xmlns:a16="http://schemas.microsoft.com/office/drawing/2014/main" id="{68811701-24A7-4606-D391-12E904250572}"/>
              </a:ext>
            </a:extLst>
          </p:cNvPr>
          <p:cNvSpPr txBox="1"/>
          <p:nvPr/>
        </p:nvSpPr>
        <p:spPr>
          <a:xfrm>
            <a:off x="154270" y="3962564"/>
            <a:ext cx="2653443" cy="646331"/>
          </a:xfrm>
          <a:prstGeom prst="rect">
            <a:avLst/>
          </a:prstGeom>
          <a:noFill/>
        </p:spPr>
        <p:txBody>
          <a:bodyPr wrap="square" rtlCol="0">
            <a:spAutoFit/>
          </a:bodyPr>
          <a:lstStyle/>
          <a:p>
            <a:r>
              <a:rPr lang="en-US" dirty="0"/>
              <a:t>All (100%) people who took the survey</a:t>
            </a:r>
          </a:p>
        </p:txBody>
      </p:sp>
      <p:sp>
        <p:nvSpPr>
          <p:cNvPr id="76" name="TextBox 75">
            <a:extLst>
              <a:ext uri="{FF2B5EF4-FFF2-40B4-BE49-F238E27FC236}">
                <a16:creationId xmlns:a16="http://schemas.microsoft.com/office/drawing/2014/main" id="{6131F178-24BD-5E3B-62F6-7AA6BF38AC96}"/>
              </a:ext>
            </a:extLst>
          </p:cNvPr>
          <p:cNvSpPr txBox="1"/>
          <p:nvPr/>
        </p:nvSpPr>
        <p:spPr>
          <a:xfrm>
            <a:off x="3590282" y="3297115"/>
            <a:ext cx="1576360" cy="646331"/>
          </a:xfrm>
          <a:prstGeom prst="rect">
            <a:avLst/>
          </a:prstGeom>
          <a:noFill/>
        </p:spPr>
        <p:txBody>
          <a:bodyPr wrap="square" rtlCol="0">
            <a:spAutoFit/>
          </a:bodyPr>
          <a:lstStyle/>
          <a:p>
            <a:r>
              <a:rPr lang="en-US" dirty="0"/>
              <a:t>6010/14766 Adults</a:t>
            </a:r>
          </a:p>
        </p:txBody>
      </p:sp>
      <p:sp>
        <p:nvSpPr>
          <p:cNvPr id="77" name="TextBox 76">
            <a:extLst>
              <a:ext uri="{FF2B5EF4-FFF2-40B4-BE49-F238E27FC236}">
                <a16:creationId xmlns:a16="http://schemas.microsoft.com/office/drawing/2014/main" id="{3D9A32EA-17BD-D37C-E029-05C0753DC805}"/>
              </a:ext>
            </a:extLst>
          </p:cNvPr>
          <p:cNvSpPr txBox="1"/>
          <p:nvPr/>
        </p:nvSpPr>
        <p:spPr>
          <a:xfrm>
            <a:off x="3646381" y="5553196"/>
            <a:ext cx="1464161" cy="646331"/>
          </a:xfrm>
          <a:prstGeom prst="rect">
            <a:avLst/>
          </a:prstGeom>
          <a:noFill/>
        </p:spPr>
        <p:txBody>
          <a:bodyPr wrap="square" rtlCol="0">
            <a:spAutoFit/>
          </a:bodyPr>
          <a:lstStyle/>
          <a:p>
            <a:r>
              <a:rPr lang="en-US" dirty="0"/>
              <a:t>8756/14766 Teens</a:t>
            </a:r>
          </a:p>
        </p:txBody>
      </p:sp>
    </p:spTree>
    <p:extLst>
      <p:ext uri="{BB962C8B-B14F-4D97-AF65-F5344CB8AC3E}">
        <p14:creationId xmlns:p14="http://schemas.microsoft.com/office/powerpoint/2010/main" val="132945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DCF253-7388-45EF-E2CC-94FA676CB60E}"/>
              </a:ext>
            </a:extLst>
          </p:cNvPr>
          <p:cNvPicPr>
            <a:picLocks noChangeAspect="1"/>
          </p:cNvPicPr>
          <p:nvPr/>
        </p:nvPicPr>
        <p:blipFill>
          <a:blip r:embed="rId2"/>
          <a:stretch>
            <a:fillRect/>
          </a:stretch>
        </p:blipFill>
        <p:spPr>
          <a:xfrm>
            <a:off x="861934" y="1645305"/>
            <a:ext cx="10865370" cy="3909860"/>
          </a:xfrm>
          <a:prstGeom prst="rect">
            <a:avLst/>
          </a:prstGeom>
        </p:spPr>
      </p:pic>
    </p:spTree>
    <p:extLst>
      <p:ext uri="{BB962C8B-B14F-4D97-AF65-F5344CB8AC3E}">
        <p14:creationId xmlns:p14="http://schemas.microsoft.com/office/powerpoint/2010/main" val="141733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C27A-814C-4BB4-ABC9-9D0DBC924EAB}"/>
              </a:ext>
            </a:extLst>
          </p:cNvPr>
          <p:cNvSpPr>
            <a:spLocks noGrp="1"/>
          </p:cNvSpPr>
          <p:nvPr>
            <p:ph type="title"/>
          </p:nvPr>
        </p:nvSpPr>
        <p:spPr/>
        <p:txBody>
          <a:bodyPr/>
          <a:lstStyle/>
          <a:p>
            <a:r>
              <a:rPr lang="en-US" dirty="0"/>
              <a:t>More Remarks</a:t>
            </a:r>
          </a:p>
        </p:txBody>
      </p:sp>
      <p:sp>
        <p:nvSpPr>
          <p:cNvPr id="3" name="Content Placeholder 2">
            <a:extLst>
              <a:ext uri="{FF2B5EF4-FFF2-40B4-BE49-F238E27FC236}">
                <a16:creationId xmlns:a16="http://schemas.microsoft.com/office/drawing/2014/main" id="{63894CB9-44F0-0DCA-CA98-F7F56CE2612A}"/>
              </a:ext>
            </a:extLst>
          </p:cNvPr>
          <p:cNvSpPr>
            <a:spLocks noGrp="1"/>
          </p:cNvSpPr>
          <p:nvPr>
            <p:ph idx="1"/>
          </p:nvPr>
        </p:nvSpPr>
        <p:spPr>
          <a:xfrm>
            <a:off x="701788" y="3239109"/>
            <a:ext cx="10890928" cy="1702916"/>
          </a:xfrm>
        </p:spPr>
        <p:txBody>
          <a:bodyPr/>
          <a:lstStyle/>
          <a:p>
            <a:r>
              <a:rPr lang="en-US" dirty="0"/>
              <a:t>We use proportions as probabilities because we suppose that each person in the population has the same chance to be selected, and each of their responses (outcomes) has the same likelihood to appear in the sample space. </a:t>
            </a:r>
          </a:p>
        </p:txBody>
      </p:sp>
    </p:spTree>
    <p:extLst>
      <p:ext uri="{BB962C8B-B14F-4D97-AF65-F5344CB8AC3E}">
        <p14:creationId xmlns:p14="http://schemas.microsoft.com/office/powerpoint/2010/main" val="1628842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70FD-9EEF-EF91-AF7C-3AC7BCBF236D}"/>
              </a:ext>
            </a:extLst>
          </p:cNvPr>
          <p:cNvSpPr>
            <a:spLocks noGrp="1"/>
          </p:cNvSpPr>
          <p:nvPr>
            <p:ph type="title"/>
          </p:nvPr>
        </p:nvSpPr>
        <p:spPr/>
        <p:txBody>
          <a:bodyPr/>
          <a:lstStyle/>
          <a:p>
            <a:r>
              <a:rPr lang="en-US" dirty="0"/>
              <a:t>Interesting Probabilities</a:t>
            </a:r>
          </a:p>
        </p:txBody>
      </p:sp>
      <p:sp>
        <p:nvSpPr>
          <p:cNvPr id="3" name="Content Placeholder 2">
            <a:extLst>
              <a:ext uri="{FF2B5EF4-FFF2-40B4-BE49-F238E27FC236}">
                <a16:creationId xmlns:a16="http://schemas.microsoft.com/office/drawing/2014/main" id="{14AF3F55-4A14-1BFE-332D-AF521B3A51DE}"/>
              </a:ext>
            </a:extLst>
          </p:cNvPr>
          <p:cNvSpPr>
            <a:spLocks noGrp="1"/>
          </p:cNvSpPr>
          <p:nvPr>
            <p:ph idx="1"/>
          </p:nvPr>
        </p:nvSpPr>
        <p:spPr/>
        <p:txBody>
          <a:bodyPr/>
          <a:lstStyle/>
          <a:p>
            <a:r>
              <a:rPr lang="en-US" dirty="0"/>
              <a:t>What is the probability that a randomly selected adult favors the chocolate flavor?</a:t>
            </a:r>
          </a:p>
          <a:p>
            <a:r>
              <a:rPr lang="en-US" dirty="0"/>
              <a:t>What is the probability that a randomly selected person is an adult and favors the chocolate flavor? </a:t>
            </a:r>
          </a:p>
          <a:p>
            <a:r>
              <a:rPr lang="en-US" dirty="0"/>
              <a:t> What is the probability that a randomly selected person is an adult? </a:t>
            </a:r>
          </a:p>
          <a:p>
            <a:endParaRPr lang="en-US" dirty="0"/>
          </a:p>
        </p:txBody>
      </p:sp>
    </p:spTree>
    <p:extLst>
      <p:ext uri="{BB962C8B-B14F-4D97-AF65-F5344CB8AC3E}">
        <p14:creationId xmlns:p14="http://schemas.microsoft.com/office/powerpoint/2010/main" val="1451972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473E-B9DF-B29D-74F9-A3A364FD27F9}"/>
              </a:ext>
            </a:extLst>
          </p:cNvPr>
          <p:cNvSpPr>
            <a:spLocks noGrp="1"/>
          </p:cNvSpPr>
          <p:nvPr>
            <p:ph type="title"/>
          </p:nvPr>
        </p:nvSpPr>
        <p:spPr/>
        <p:txBody>
          <a:bodyPr/>
          <a:lstStyle/>
          <a:p>
            <a:r>
              <a:rPr lang="en-US" dirty="0"/>
              <a:t>Conditional Probabilities</a:t>
            </a:r>
          </a:p>
        </p:txBody>
      </p:sp>
      <p:sp>
        <p:nvSpPr>
          <p:cNvPr id="3" name="Content Placeholder 2">
            <a:extLst>
              <a:ext uri="{FF2B5EF4-FFF2-40B4-BE49-F238E27FC236}">
                <a16:creationId xmlns:a16="http://schemas.microsoft.com/office/drawing/2014/main" id="{B1C4BC99-3166-579F-9A46-8DC9F1A9804A}"/>
              </a:ext>
            </a:extLst>
          </p:cNvPr>
          <p:cNvSpPr>
            <a:spLocks noGrp="1"/>
          </p:cNvSpPr>
          <p:nvPr>
            <p:ph idx="1"/>
          </p:nvPr>
        </p:nvSpPr>
        <p:spPr/>
        <p:txBody>
          <a:bodyPr/>
          <a:lstStyle/>
          <a:p>
            <a:r>
              <a:rPr lang="en-US" dirty="0"/>
              <a:t>What is the probability that a randomly selected adult favors the chocolate flavor? </a:t>
            </a:r>
          </a:p>
        </p:txBody>
      </p:sp>
      <p:graphicFrame>
        <p:nvGraphicFramePr>
          <p:cNvPr id="4" name="Table 3">
            <a:extLst>
              <a:ext uri="{FF2B5EF4-FFF2-40B4-BE49-F238E27FC236}">
                <a16:creationId xmlns:a16="http://schemas.microsoft.com/office/drawing/2014/main" id="{F1284D13-4E38-D2F9-B9F3-52C9597C6DCF}"/>
              </a:ext>
            </a:extLst>
          </p:cNvPr>
          <p:cNvGraphicFramePr>
            <a:graphicFrameLocks noGrp="1"/>
          </p:cNvGraphicFramePr>
          <p:nvPr>
            <p:extLst>
              <p:ext uri="{D42A27DB-BD31-4B8C-83A1-F6EECF244321}">
                <p14:modId xmlns:p14="http://schemas.microsoft.com/office/powerpoint/2010/main" val="2847498490"/>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691C20B-3914-105E-EB77-D50EB6C46653}"/>
                  </a:ext>
                </a:extLst>
              </p:cNvPr>
              <p:cNvSpPr txBox="1"/>
              <p:nvPr/>
            </p:nvSpPr>
            <p:spPr>
              <a:xfrm>
                <a:off x="2058802" y="3831504"/>
                <a:ext cx="7719107" cy="669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e>
                              <m:r>
                                <a:rPr lang="en-US" b="0" i="1" smtClean="0">
                                  <a:latin typeface="Cambria Math" panose="02040503050406030204" pitchFamily="18" charset="0"/>
                                </a:rPr>
                                <m:t>𝐴</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p:txBody>
          </p:sp>
        </mc:Choice>
        <mc:Fallback xmlns="">
          <p:sp>
            <p:nvSpPr>
              <p:cNvPr id="5" name="TextBox 4">
                <a:extLst>
                  <a:ext uri="{FF2B5EF4-FFF2-40B4-BE49-F238E27FC236}">
                    <a16:creationId xmlns:a16="http://schemas.microsoft.com/office/drawing/2014/main" id="{F691C20B-3914-105E-EB77-D50EB6C46653}"/>
                  </a:ext>
                </a:extLst>
              </p:cNvPr>
              <p:cNvSpPr txBox="1">
                <a:spLocks noRot="1" noChangeAspect="1" noMove="1" noResize="1" noEditPoints="1" noAdjustHandles="1" noChangeArrowheads="1" noChangeShapeType="1" noTextEdit="1"/>
              </p:cNvSpPr>
              <p:nvPr/>
            </p:nvSpPr>
            <p:spPr>
              <a:xfrm>
                <a:off x="2058802" y="3831504"/>
                <a:ext cx="7719107" cy="669094"/>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D647600-DB8F-69F7-7AC9-A96AA905CD43}"/>
              </a:ext>
            </a:extLst>
          </p:cNvPr>
          <p:cNvSpPr txBox="1"/>
          <p:nvPr/>
        </p:nvSpPr>
        <p:spPr>
          <a:xfrm>
            <a:off x="1015377" y="5907023"/>
            <a:ext cx="9138390" cy="369332"/>
          </a:xfrm>
          <a:prstGeom prst="rect">
            <a:avLst/>
          </a:prstGeom>
          <a:noFill/>
        </p:spPr>
        <p:txBody>
          <a:bodyPr wrap="square" rtlCol="0">
            <a:spAutoFit/>
          </a:bodyPr>
          <a:lstStyle/>
          <a:p>
            <a:r>
              <a:rPr lang="en-US" dirty="0"/>
              <a:t>Note: </a:t>
            </a:r>
            <a:r>
              <a:rPr lang="en-US" dirty="0" err="1"/>
              <a:t>Pr</a:t>
            </a:r>
            <a:r>
              <a:rPr lang="en-US" dirty="0"/>
              <a:t>(C|A) is read as “probability of C given A”. </a:t>
            </a:r>
          </a:p>
        </p:txBody>
      </p:sp>
    </p:spTree>
    <p:extLst>
      <p:ext uri="{BB962C8B-B14F-4D97-AF65-F5344CB8AC3E}">
        <p14:creationId xmlns:p14="http://schemas.microsoft.com/office/powerpoint/2010/main" val="176352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4B6C-7BDB-ECF5-F41D-66D7E26B66A4}"/>
              </a:ext>
            </a:extLst>
          </p:cNvPr>
          <p:cNvSpPr>
            <a:spLocks noGrp="1"/>
          </p:cNvSpPr>
          <p:nvPr>
            <p:ph type="title"/>
          </p:nvPr>
        </p:nvSpPr>
        <p:spPr/>
        <p:txBody>
          <a:bodyPr/>
          <a:lstStyle/>
          <a:p>
            <a:r>
              <a:rPr lang="en-US" dirty="0"/>
              <a:t>Joint Probability</a:t>
            </a:r>
          </a:p>
        </p:txBody>
      </p:sp>
      <p:sp>
        <p:nvSpPr>
          <p:cNvPr id="3" name="Content Placeholder 2">
            <a:extLst>
              <a:ext uri="{FF2B5EF4-FFF2-40B4-BE49-F238E27FC236}">
                <a16:creationId xmlns:a16="http://schemas.microsoft.com/office/drawing/2014/main" id="{84DA3138-D1FF-43C2-664A-764AFD7831EC}"/>
              </a:ext>
            </a:extLst>
          </p:cNvPr>
          <p:cNvSpPr>
            <a:spLocks noGrp="1"/>
          </p:cNvSpPr>
          <p:nvPr>
            <p:ph idx="1"/>
          </p:nvPr>
        </p:nvSpPr>
        <p:spPr/>
        <p:txBody>
          <a:bodyPr/>
          <a:lstStyle/>
          <a:p>
            <a:r>
              <a:rPr lang="en-US" dirty="0"/>
              <a:t>What is the probability that a randomly selected person is an adult and favors the chocolate flavor?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A1DACDF-397D-BAB5-60B1-3603A745696D}"/>
                  </a:ext>
                </a:extLst>
              </p:cNvPr>
              <p:cNvSpPr txBox="1"/>
              <p:nvPr/>
            </p:nvSpPr>
            <p:spPr>
              <a:xfrm>
                <a:off x="2058802" y="3831504"/>
                <a:ext cx="77191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FA1DACDF-397D-BAB5-60B1-3603A745696D}"/>
                  </a:ext>
                </a:extLst>
              </p:cNvPr>
              <p:cNvSpPr txBox="1">
                <a:spLocks noRot="1" noChangeAspect="1" noMove="1" noResize="1" noEditPoints="1" noAdjustHandles="1" noChangeArrowheads="1" noChangeShapeType="1" noTextEdit="1"/>
              </p:cNvSpPr>
              <p:nvPr/>
            </p:nvSpPr>
            <p:spPr>
              <a:xfrm>
                <a:off x="2058802" y="3831504"/>
                <a:ext cx="7719107" cy="369332"/>
              </a:xfrm>
              <a:prstGeom prst="rect">
                <a:avLst/>
              </a:prstGeom>
              <a:blipFill>
                <a:blip r:embed="rId2"/>
                <a:stretch>
                  <a:fillRect b="-16667"/>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DEE15F2F-FA58-9FEE-9A9A-F3952E7FB14F}"/>
              </a:ext>
            </a:extLst>
          </p:cNvPr>
          <p:cNvGraphicFramePr>
            <a:graphicFrameLocks noGrp="1"/>
          </p:cNvGraphicFramePr>
          <p:nvPr>
            <p:extLst>
              <p:ext uri="{D42A27DB-BD31-4B8C-83A1-F6EECF244321}">
                <p14:modId xmlns:p14="http://schemas.microsoft.com/office/powerpoint/2010/main" val="665608209"/>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spTree>
    <p:extLst>
      <p:ext uri="{BB962C8B-B14F-4D97-AF65-F5344CB8AC3E}">
        <p14:creationId xmlns:p14="http://schemas.microsoft.com/office/powerpoint/2010/main" val="427996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1888-395B-98CD-5D4A-7C957EA78B39}"/>
              </a:ext>
            </a:extLst>
          </p:cNvPr>
          <p:cNvSpPr>
            <a:spLocks noGrp="1"/>
          </p:cNvSpPr>
          <p:nvPr>
            <p:ph type="title"/>
          </p:nvPr>
        </p:nvSpPr>
        <p:spPr/>
        <p:txBody>
          <a:bodyPr/>
          <a:lstStyle/>
          <a:p>
            <a:r>
              <a:rPr lang="en-US" dirty="0"/>
              <a:t>Marginal Probability</a:t>
            </a:r>
          </a:p>
        </p:txBody>
      </p:sp>
      <p:sp>
        <p:nvSpPr>
          <p:cNvPr id="3" name="Content Placeholder 2">
            <a:extLst>
              <a:ext uri="{FF2B5EF4-FFF2-40B4-BE49-F238E27FC236}">
                <a16:creationId xmlns:a16="http://schemas.microsoft.com/office/drawing/2014/main" id="{F7B31A7D-F349-5243-6518-84D748F06B94}"/>
              </a:ext>
            </a:extLst>
          </p:cNvPr>
          <p:cNvSpPr>
            <a:spLocks noGrp="1"/>
          </p:cNvSpPr>
          <p:nvPr>
            <p:ph idx="1"/>
          </p:nvPr>
        </p:nvSpPr>
        <p:spPr/>
        <p:txBody>
          <a:bodyPr/>
          <a:lstStyle/>
          <a:p>
            <a:r>
              <a:rPr lang="en-US" dirty="0"/>
              <a:t>What is the probability that a randomly selected person is an adult? </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F050543-EFA4-7499-FD06-5BB1C5C6C160}"/>
                  </a:ext>
                </a:extLst>
              </p:cNvPr>
              <p:cNvSpPr txBox="1"/>
              <p:nvPr/>
            </p:nvSpPr>
            <p:spPr>
              <a:xfrm>
                <a:off x="2935337" y="3885255"/>
                <a:ext cx="6095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3F050543-EFA4-7499-FD06-5BB1C5C6C160}"/>
                  </a:ext>
                </a:extLst>
              </p:cNvPr>
              <p:cNvSpPr txBox="1">
                <a:spLocks noRot="1" noChangeAspect="1" noMove="1" noResize="1" noEditPoints="1" noAdjustHandles="1" noChangeArrowheads="1" noChangeShapeType="1" noTextEdit="1"/>
              </p:cNvSpPr>
              <p:nvPr/>
            </p:nvSpPr>
            <p:spPr>
              <a:xfrm>
                <a:off x="2935337" y="3885255"/>
                <a:ext cx="6095064" cy="369332"/>
              </a:xfrm>
              <a:prstGeom prst="rect">
                <a:avLst/>
              </a:prstGeom>
              <a:blipFill>
                <a:blip r:embed="rId2"/>
                <a:stretch>
                  <a:fillRect b="-16393"/>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3A7FA808-4B93-D633-ACBC-A22EFFFDF892}"/>
              </a:ext>
            </a:extLst>
          </p:cNvPr>
          <p:cNvGraphicFramePr>
            <a:graphicFrameLocks noGrp="1"/>
          </p:cNvGraphicFramePr>
          <p:nvPr>
            <p:extLst>
              <p:ext uri="{D42A27DB-BD31-4B8C-83A1-F6EECF244321}">
                <p14:modId xmlns:p14="http://schemas.microsoft.com/office/powerpoint/2010/main" val="665608209"/>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spTree>
    <p:extLst>
      <p:ext uri="{BB962C8B-B14F-4D97-AF65-F5344CB8AC3E}">
        <p14:creationId xmlns:p14="http://schemas.microsoft.com/office/powerpoint/2010/main" val="1150660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4079-0DF8-89D1-133C-5BE98FE9D2C4}"/>
              </a:ext>
            </a:extLst>
          </p:cNvPr>
          <p:cNvSpPr>
            <a:spLocks noGrp="1"/>
          </p:cNvSpPr>
          <p:nvPr>
            <p:ph type="title"/>
          </p:nvPr>
        </p:nvSpPr>
        <p:spPr/>
        <p:txBody>
          <a:bodyPr/>
          <a:lstStyle/>
          <a:p>
            <a:r>
              <a:rPr lang="en-US" dirty="0"/>
              <a:t>Let’s try more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11DC16-C54D-B6F9-0DA8-38EC83727BC2}"/>
                  </a:ext>
                </a:extLst>
              </p:cNvPr>
              <p:cNvSpPr>
                <a:spLocks noGrp="1"/>
              </p:cNvSpPr>
              <p:nvPr>
                <p:ph idx="1"/>
              </p:nvPr>
            </p:nvSpPr>
            <p:spPr>
              <a:xfrm>
                <a:off x="640080" y="2633472"/>
                <a:ext cx="2866055" cy="3566160"/>
              </a:xfrm>
            </p:spPr>
            <p:txBody>
              <a:bodyPr/>
              <a:lstStyle/>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e>
                    </m:func>
                  </m:oMath>
                </a14:m>
                <a:endParaRPr lang="en-US" b="0" dirty="0">
                  <a:ea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e>
                    </m:func>
                  </m:oMath>
                </a14:m>
                <a:endParaRPr lang="en-US" b="0" dirty="0">
                  <a:ea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oMath>
                </a14:m>
                <a:endParaRPr lang="en-US" b="0" dirty="0"/>
              </a:p>
              <a:p>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ea typeface="Cambria Math" panose="02040503050406030204" pitchFamily="18" charset="0"/>
                      </a:rPr>
                      <m:t>)</m:t>
                    </m:r>
                  </m:oMath>
                </a14:m>
                <a:endParaRPr lang="en-US" dirty="0"/>
              </a:p>
              <a:p>
                <a:endParaRPr lang="en-US" b="0" dirty="0">
                  <a:ea typeface="Cambria Math" panose="020405030504060302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7211DC16-C54D-B6F9-0DA8-38EC83727BC2}"/>
                  </a:ext>
                </a:extLst>
              </p:cNvPr>
              <p:cNvSpPr>
                <a:spLocks noGrp="1" noRot="1" noChangeAspect="1" noMove="1" noResize="1" noEditPoints="1" noAdjustHandles="1" noChangeArrowheads="1" noChangeShapeType="1" noTextEdit="1"/>
              </p:cNvSpPr>
              <p:nvPr>
                <p:ph idx="1"/>
              </p:nvPr>
            </p:nvSpPr>
            <p:spPr>
              <a:xfrm>
                <a:off x="640080" y="2633472"/>
                <a:ext cx="2866055" cy="3566160"/>
              </a:xfrm>
              <a:blipFill>
                <a:blip r:embed="rId2"/>
                <a:stretch>
                  <a:fillRect l="-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485615-0C83-A7DE-2A24-1F698C7626BE}"/>
                  </a:ext>
                </a:extLst>
              </p:cNvPr>
              <p:cNvSpPr txBox="1"/>
              <p:nvPr/>
            </p:nvSpPr>
            <p:spPr>
              <a:xfrm>
                <a:off x="2852871" y="2559219"/>
                <a:ext cx="3695466" cy="2585323"/>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𝐴</m:t>
                            </m:r>
                          </m:e>
                        </m:d>
                      </m:e>
                    </m:func>
                  </m:oMath>
                </a14:m>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e>
                    </m:func>
                  </m:oMath>
                </a14:m>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e>
                    </m:func>
                  </m:oMath>
                </a14:m>
                <a:endParaRPr lang="en-US" b="0" dirty="0"/>
              </a:p>
              <a:p>
                <a:endParaRPr lang="en-US" b="0" dirty="0"/>
              </a:p>
              <a:p>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e>
                    </m:func>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𝐶</m:t>
                            </m:r>
                          </m:e>
                        </m:d>
                      </m:e>
                    </m:func>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oMath>
                </a14:m>
                <a:endParaRPr lang="en-US" dirty="0"/>
              </a:p>
            </p:txBody>
          </p:sp>
        </mc:Choice>
        <mc:Fallback xmlns="">
          <p:sp>
            <p:nvSpPr>
              <p:cNvPr id="5" name="TextBox 4">
                <a:extLst>
                  <a:ext uri="{FF2B5EF4-FFF2-40B4-BE49-F238E27FC236}">
                    <a16:creationId xmlns:a16="http://schemas.microsoft.com/office/drawing/2014/main" id="{2F485615-0C83-A7DE-2A24-1F698C7626BE}"/>
                  </a:ext>
                </a:extLst>
              </p:cNvPr>
              <p:cNvSpPr txBox="1">
                <a:spLocks noRot="1" noChangeAspect="1" noMove="1" noResize="1" noEditPoints="1" noAdjustHandles="1" noChangeArrowheads="1" noChangeShapeType="1" noTextEdit="1"/>
              </p:cNvSpPr>
              <p:nvPr/>
            </p:nvSpPr>
            <p:spPr>
              <a:xfrm>
                <a:off x="2852871" y="2559219"/>
                <a:ext cx="3695466" cy="2585323"/>
              </a:xfrm>
              <a:prstGeom prst="rect">
                <a:avLst/>
              </a:prstGeom>
              <a:blipFill>
                <a:blip r:embed="rId3"/>
                <a:stretch>
                  <a:fillRect l="-1155" t="-236" b="-235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7249A47-61EC-A64F-7854-1F6CFD820A08}"/>
              </a:ext>
            </a:extLst>
          </p:cNvPr>
          <p:cNvPicPr>
            <a:picLocks noChangeAspect="1"/>
          </p:cNvPicPr>
          <p:nvPr/>
        </p:nvPicPr>
        <p:blipFill>
          <a:blip r:embed="rId4"/>
          <a:stretch>
            <a:fillRect/>
          </a:stretch>
        </p:blipFill>
        <p:spPr>
          <a:xfrm>
            <a:off x="6300486" y="3851881"/>
            <a:ext cx="5768097" cy="2639749"/>
          </a:xfrm>
          <a:prstGeom prst="rect">
            <a:avLst/>
          </a:prstGeom>
        </p:spPr>
      </p:pic>
      <p:graphicFrame>
        <p:nvGraphicFramePr>
          <p:cNvPr id="10" name="Table 9">
            <a:extLst>
              <a:ext uri="{FF2B5EF4-FFF2-40B4-BE49-F238E27FC236}">
                <a16:creationId xmlns:a16="http://schemas.microsoft.com/office/drawing/2014/main" id="{2FBD319F-80E2-6B9F-F1BC-8DDE98385CF5}"/>
              </a:ext>
            </a:extLst>
          </p:cNvPr>
          <p:cNvGraphicFramePr>
            <a:graphicFrameLocks noGrp="1"/>
          </p:cNvGraphicFramePr>
          <p:nvPr>
            <p:extLst>
              <p:ext uri="{D42A27DB-BD31-4B8C-83A1-F6EECF244321}">
                <p14:modId xmlns:p14="http://schemas.microsoft.com/office/powerpoint/2010/main" val="3675183911"/>
              </p:ext>
            </p:extLst>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pic>
        <p:nvPicPr>
          <p:cNvPr id="12" name="Picture 11">
            <a:extLst>
              <a:ext uri="{FF2B5EF4-FFF2-40B4-BE49-F238E27FC236}">
                <a16:creationId xmlns:a16="http://schemas.microsoft.com/office/drawing/2014/main" id="{7ED96406-0321-0B7C-7ECE-40D002B0C497}"/>
              </a:ext>
            </a:extLst>
          </p:cNvPr>
          <p:cNvPicPr>
            <a:picLocks noChangeAspect="1"/>
          </p:cNvPicPr>
          <p:nvPr/>
        </p:nvPicPr>
        <p:blipFill>
          <a:blip r:embed="rId5"/>
          <a:stretch>
            <a:fillRect/>
          </a:stretch>
        </p:blipFill>
        <p:spPr>
          <a:xfrm>
            <a:off x="7281439" y="1746653"/>
            <a:ext cx="4787144" cy="2175975"/>
          </a:xfrm>
          <a:prstGeom prst="rect">
            <a:avLst/>
          </a:prstGeom>
        </p:spPr>
      </p:pic>
    </p:spTree>
    <p:extLst>
      <p:ext uri="{BB962C8B-B14F-4D97-AF65-F5344CB8AC3E}">
        <p14:creationId xmlns:p14="http://schemas.microsoft.com/office/powerpoint/2010/main" val="1877902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71BC4-22AA-F4D2-7E3D-94970FCC1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69A90-FEEF-DEAD-1616-4A2520E08F92}"/>
              </a:ext>
            </a:extLst>
          </p:cNvPr>
          <p:cNvSpPr>
            <a:spLocks noGrp="1"/>
          </p:cNvSpPr>
          <p:nvPr>
            <p:ph type="title"/>
          </p:nvPr>
        </p:nvSpPr>
        <p:spPr/>
        <p:txBody>
          <a:bodyPr/>
          <a:lstStyle/>
          <a:p>
            <a:r>
              <a:rPr lang="en-US" dirty="0"/>
              <a:t>Let’s try more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596174-0330-8AEE-DEE8-FE172D0FA92A}"/>
                  </a:ext>
                </a:extLst>
              </p:cNvPr>
              <p:cNvSpPr>
                <a:spLocks noGrp="1"/>
              </p:cNvSpPr>
              <p:nvPr>
                <p:ph idx="1"/>
              </p:nvPr>
            </p:nvSpPr>
            <p:spPr>
              <a:xfrm>
                <a:off x="640080" y="2633472"/>
                <a:ext cx="2866055" cy="3566160"/>
              </a:xfrm>
            </p:spPr>
            <p:txBody>
              <a:bodyPr/>
              <a:lstStyle/>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ea typeface="Cambria Math" panose="02040503050406030204" pitchFamily="18" charset="0"/>
                          </a:rPr>
                          <m:t>=0.484</m:t>
                        </m:r>
                      </m:e>
                    </m:func>
                  </m:oMath>
                </a14:m>
                <a:endParaRPr lang="en-US" b="0" dirty="0">
                  <a:ea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rPr>
                      <m:t>=0.593</m:t>
                    </m:r>
                  </m:oMath>
                </a14:m>
                <a:endParaRPr lang="en-US" b="0" dirty="0">
                  <a:ea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r>
                          <a:rPr lang="en-US" b="0" i="1" smtClean="0">
                            <a:latin typeface="Cambria Math" panose="02040503050406030204" pitchFamily="18" charset="0"/>
                          </a:rPr>
                          <m:t>=0.516</m:t>
                        </m:r>
                      </m:e>
                    </m:func>
                  </m:oMath>
                </a14:m>
                <a:endParaRPr lang="en-US" b="0" dirty="0"/>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e>
                        </m:d>
                      </m:e>
                    </m:func>
                    <m:r>
                      <a:rPr lang="en-US" b="0" i="1" smtClean="0">
                        <a:latin typeface="Cambria Math" panose="02040503050406030204" pitchFamily="18" charset="0"/>
                        <a:ea typeface="Cambria Math" panose="02040503050406030204" pitchFamily="18" charset="0"/>
                      </a:rPr>
                      <m:t>=0.320</m:t>
                    </m:r>
                  </m:oMath>
                </a14:m>
                <a:endParaRPr lang="en-US" dirty="0"/>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ea typeface="Cambria Math" panose="02040503050406030204" pitchFamily="18" charset="0"/>
                      </a:rPr>
                      <m:t>=0.243</m:t>
                    </m:r>
                  </m:oMath>
                </a14:m>
                <a:endParaRPr lang="en-US" dirty="0"/>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ea typeface="Cambria Math" panose="02040503050406030204" pitchFamily="18" charset="0"/>
                      </a:rPr>
                      <m:t>=0.273</m:t>
                    </m:r>
                  </m:oMath>
                </a14:m>
                <a:endParaRPr lang="en-US" dirty="0"/>
              </a:p>
              <a:p>
                <a:endParaRPr lang="en-US" b="0" dirty="0">
                  <a:ea typeface="Cambria Math" panose="020405030504060302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80596174-0330-8AEE-DEE8-FE172D0FA92A}"/>
                  </a:ext>
                </a:extLst>
              </p:cNvPr>
              <p:cNvSpPr>
                <a:spLocks noGrp="1" noRot="1" noChangeAspect="1" noMove="1" noResize="1" noEditPoints="1" noAdjustHandles="1" noChangeArrowheads="1" noChangeShapeType="1" noTextEdit="1"/>
              </p:cNvSpPr>
              <p:nvPr>
                <p:ph idx="1"/>
              </p:nvPr>
            </p:nvSpPr>
            <p:spPr>
              <a:xfrm>
                <a:off x="640080" y="2633472"/>
                <a:ext cx="2866055" cy="3566160"/>
              </a:xfrm>
              <a:blipFill>
                <a:blip r:embed="rId2"/>
                <a:stretch>
                  <a:fillRect l="-12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807E8-E0B4-732E-FA23-2509C9F62A42}"/>
                  </a:ext>
                </a:extLst>
              </p:cNvPr>
              <p:cNvSpPr txBox="1"/>
              <p:nvPr/>
            </p:nvSpPr>
            <p:spPr>
              <a:xfrm>
                <a:off x="3484346" y="2559219"/>
                <a:ext cx="3695466" cy="2585323"/>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=0.597</m:t>
                        </m:r>
                      </m:e>
                    </m:func>
                  </m:oMath>
                </a14:m>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rPr>
                      <m:t>=0.540</m:t>
                    </m:r>
                  </m:oMath>
                </a14:m>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r>
                          <a:rPr lang="en-US" b="0" i="1" smtClean="0">
                            <a:latin typeface="Cambria Math" panose="02040503050406030204" pitchFamily="18" charset="0"/>
                          </a:rPr>
                          <m:t>=0.460</m:t>
                        </m:r>
                      </m:e>
                    </m:func>
                  </m:oMath>
                </a14:m>
                <a:endParaRPr lang="en-US" b="0" dirty="0"/>
              </a:p>
              <a:p>
                <a:endParaRPr lang="en-US" b="0" dirty="0"/>
              </a:p>
              <a:p>
                <a:endParaRPr lang="en-US" b="0"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e>
                    </m:func>
                    <m:r>
                      <a:rPr lang="en-US" b="0" i="1" smtClean="0">
                        <a:latin typeface="Cambria Math" panose="02040503050406030204" pitchFamily="18" charset="0"/>
                      </a:rPr>
                      <m:t>=0.338</m:t>
                    </m:r>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m:t>
                            </m:r>
                            <m:r>
                              <a:rPr lang="en-US" b="0" i="1" smtClean="0">
                                <a:latin typeface="Cambria Math" panose="02040503050406030204" pitchFamily="18" charset="0"/>
                              </a:rPr>
                              <m:t>𝐶</m:t>
                            </m:r>
                          </m:e>
                        </m:d>
                      </m:e>
                    </m:func>
                    <m:r>
                      <a:rPr lang="en-US" b="0" i="1" smtClean="0">
                        <a:latin typeface="Cambria Math" panose="02040503050406030204" pitchFamily="18" charset="0"/>
                      </a:rPr>
                      <m:t>=0.662</m:t>
                    </m:r>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rPr>
                      <m:t>=0.471</m:t>
                    </m:r>
                  </m:oMath>
                </a14:m>
                <a:endParaRPr lang="en-US" dirty="0"/>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𝑐</m:t>
                                </m:r>
                              </m:sup>
                            </m:sSup>
                          </m:e>
                        </m:d>
                      </m:e>
                    </m:func>
                    <m:r>
                      <a:rPr lang="en-US" b="0" i="1" smtClean="0">
                        <a:latin typeface="Cambria Math" panose="02040503050406030204" pitchFamily="18" charset="0"/>
                      </a:rPr>
                      <m:t>=0.529</m:t>
                    </m:r>
                  </m:oMath>
                </a14:m>
                <a:endParaRPr lang="en-US" dirty="0"/>
              </a:p>
            </p:txBody>
          </p:sp>
        </mc:Choice>
        <mc:Fallback xmlns="">
          <p:sp>
            <p:nvSpPr>
              <p:cNvPr id="5" name="TextBox 4">
                <a:extLst>
                  <a:ext uri="{FF2B5EF4-FFF2-40B4-BE49-F238E27FC236}">
                    <a16:creationId xmlns:a16="http://schemas.microsoft.com/office/drawing/2014/main" id="{084807E8-E0B4-732E-FA23-2509C9F62A42}"/>
                  </a:ext>
                </a:extLst>
              </p:cNvPr>
              <p:cNvSpPr txBox="1">
                <a:spLocks noRot="1" noChangeAspect="1" noMove="1" noResize="1" noEditPoints="1" noAdjustHandles="1" noChangeArrowheads="1" noChangeShapeType="1" noTextEdit="1"/>
              </p:cNvSpPr>
              <p:nvPr/>
            </p:nvSpPr>
            <p:spPr>
              <a:xfrm>
                <a:off x="3484346" y="2559219"/>
                <a:ext cx="3695466" cy="2585323"/>
              </a:xfrm>
              <a:prstGeom prst="rect">
                <a:avLst/>
              </a:prstGeom>
              <a:blipFill>
                <a:blip r:embed="rId3"/>
                <a:stretch>
                  <a:fillRect l="-1155" t="-236" b="-235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4F181A7-2820-0F46-C4AB-A9825FB86B4F}"/>
              </a:ext>
            </a:extLst>
          </p:cNvPr>
          <p:cNvPicPr>
            <a:picLocks noChangeAspect="1"/>
          </p:cNvPicPr>
          <p:nvPr/>
        </p:nvPicPr>
        <p:blipFill>
          <a:blip r:embed="rId4"/>
          <a:stretch>
            <a:fillRect/>
          </a:stretch>
        </p:blipFill>
        <p:spPr>
          <a:xfrm>
            <a:off x="6300486" y="3851881"/>
            <a:ext cx="5768097" cy="2639749"/>
          </a:xfrm>
          <a:prstGeom prst="rect">
            <a:avLst/>
          </a:prstGeom>
        </p:spPr>
      </p:pic>
      <p:graphicFrame>
        <p:nvGraphicFramePr>
          <p:cNvPr id="10" name="Table 9">
            <a:extLst>
              <a:ext uri="{FF2B5EF4-FFF2-40B4-BE49-F238E27FC236}">
                <a16:creationId xmlns:a16="http://schemas.microsoft.com/office/drawing/2014/main" id="{F9873918-4CEE-70DA-D3DA-5AB2CC4E4229}"/>
              </a:ext>
            </a:extLst>
          </p:cNvPr>
          <p:cNvGraphicFramePr>
            <a:graphicFrameLocks noGrp="1"/>
          </p:cNvGraphicFramePr>
          <p:nvPr/>
        </p:nvGraphicFramePr>
        <p:xfrm>
          <a:off x="7058566" y="68085"/>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Chocolate</a:t>
                      </a:r>
                    </a:p>
                  </a:txBody>
                  <a:tcPr/>
                </a:tc>
                <a:tc>
                  <a:txBody>
                    <a:bodyPr/>
                    <a:lstStyle/>
                    <a:p>
                      <a:pPr algn="ctr"/>
                      <a:r>
                        <a:rPr lang="en-US" dirty="0"/>
                        <a:t>Vanilla</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Teens</a:t>
                      </a:r>
                    </a:p>
                  </a:txBody>
                  <a:tcPr/>
                </a:tc>
                <a:tc>
                  <a:txBody>
                    <a:bodyPr/>
                    <a:lstStyle/>
                    <a:p>
                      <a:pPr algn="ctr"/>
                      <a:r>
                        <a:rPr lang="en-US" dirty="0"/>
                        <a:t>4732</a:t>
                      </a:r>
                    </a:p>
                  </a:txBody>
                  <a:tcPr/>
                </a:tc>
                <a:tc>
                  <a:txBody>
                    <a:bodyPr/>
                    <a:lstStyle/>
                    <a:p>
                      <a:pPr algn="ctr"/>
                      <a:r>
                        <a:rPr lang="en-US" dirty="0"/>
                        <a:t>4024</a:t>
                      </a:r>
                    </a:p>
                  </a:txBody>
                  <a:tcPr/>
                </a:tc>
                <a:tc>
                  <a:txBody>
                    <a:bodyPr/>
                    <a:lstStyle/>
                    <a:p>
                      <a:pPr algn="ctr"/>
                      <a:r>
                        <a:rPr lang="en-US" dirty="0"/>
                        <a:t>8756</a:t>
                      </a:r>
                    </a:p>
                  </a:txBody>
                  <a:tcPr/>
                </a:tc>
                <a:extLst>
                  <a:ext uri="{0D108BD9-81ED-4DB2-BD59-A6C34878D82A}">
                    <a16:rowId xmlns:a16="http://schemas.microsoft.com/office/drawing/2014/main" val="1329736995"/>
                  </a:ext>
                </a:extLst>
              </a:tr>
              <a:tr h="325879">
                <a:tc>
                  <a:txBody>
                    <a:bodyPr/>
                    <a:lstStyle/>
                    <a:p>
                      <a:pPr algn="ctr"/>
                      <a:r>
                        <a:rPr lang="en-US" dirty="0"/>
                        <a:t>Adults</a:t>
                      </a:r>
                    </a:p>
                  </a:txBody>
                  <a:tcPr/>
                </a:tc>
                <a:tc>
                  <a:txBody>
                    <a:bodyPr/>
                    <a:lstStyle/>
                    <a:p>
                      <a:pPr algn="ctr"/>
                      <a:r>
                        <a:rPr lang="en-US" dirty="0"/>
                        <a:t>2420</a:t>
                      </a:r>
                    </a:p>
                  </a:txBody>
                  <a:tcPr/>
                </a:tc>
                <a:tc>
                  <a:txBody>
                    <a:bodyPr/>
                    <a:lstStyle/>
                    <a:p>
                      <a:pPr algn="ctr"/>
                      <a:r>
                        <a:rPr lang="en-US" dirty="0"/>
                        <a:t>3590</a:t>
                      </a:r>
                    </a:p>
                  </a:txBody>
                  <a:tcPr/>
                </a:tc>
                <a:tc>
                  <a:txBody>
                    <a:bodyPr/>
                    <a:lstStyle/>
                    <a:p>
                      <a:pPr algn="ctr"/>
                      <a:r>
                        <a:rPr lang="en-US" dirty="0"/>
                        <a:t>6010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7152</a:t>
                      </a:r>
                    </a:p>
                  </a:txBody>
                  <a:tcPr/>
                </a:tc>
                <a:tc>
                  <a:txBody>
                    <a:bodyPr/>
                    <a:lstStyle/>
                    <a:p>
                      <a:pPr algn="ctr"/>
                      <a:r>
                        <a:rPr lang="en-US" dirty="0"/>
                        <a:t>7614</a:t>
                      </a:r>
                    </a:p>
                  </a:txBody>
                  <a:tcPr/>
                </a:tc>
                <a:tc>
                  <a:txBody>
                    <a:bodyPr/>
                    <a:lstStyle/>
                    <a:p>
                      <a:pPr algn="ctr"/>
                      <a:r>
                        <a:rPr lang="en-US" dirty="0"/>
                        <a:t>14766</a:t>
                      </a:r>
                    </a:p>
                  </a:txBody>
                  <a:tcPr/>
                </a:tc>
                <a:extLst>
                  <a:ext uri="{0D108BD9-81ED-4DB2-BD59-A6C34878D82A}">
                    <a16:rowId xmlns:a16="http://schemas.microsoft.com/office/drawing/2014/main" val="1739574210"/>
                  </a:ext>
                </a:extLst>
              </a:tr>
            </a:tbl>
          </a:graphicData>
        </a:graphic>
      </p:graphicFrame>
      <p:pic>
        <p:nvPicPr>
          <p:cNvPr id="12" name="Picture 11">
            <a:extLst>
              <a:ext uri="{FF2B5EF4-FFF2-40B4-BE49-F238E27FC236}">
                <a16:creationId xmlns:a16="http://schemas.microsoft.com/office/drawing/2014/main" id="{DDC7C444-3462-C96C-A4FE-BE4EB31512BA}"/>
              </a:ext>
            </a:extLst>
          </p:cNvPr>
          <p:cNvPicPr>
            <a:picLocks noChangeAspect="1"/>
          </p:cNvPicPr>
          <p:nvPr/>
        </p:nvPicPr>
        <p:blipFill>
          <a:blip r:embed="rId5"/>
          <a:stretch>
            <a:fillRect/>
          </a:stretch>
        </p:blipFill>
        <p:spPr>
          <a:xfrm>
            <a:off x="7281439" y="1746653"/>
            <a:ext cx="4787144" cy="2175975"/>
          </a:xfrm>
          <a:prstGeom prst="rect">
            <a:avLst/>
          </a:prstGeom>
        </p:spPr>
      </p:pic>
    </p:spTree>
    <p:extLst>
      <p:ext uri="{BB962C8B-B14F-4D97-AF65-F5344CB8AC3E}">
        <p14:creationId xmlns:p14="http://schemas.microsoft.com/office/powerpoint/2010/main" val="3741782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37B6-6201-3491-CA1F-5B860C675C4D}"/>
              </a:ext>
            </a:extLst>
          </p:cNvPr>
          <p:cNvSpPr>
            <a:spLocks noGrp="1"/>
          </p:cNvSpPr>
          <p:nvPr>
            <p:ph type="title"/>
          </p:nvPr>
        </p:nvSpPr>
        <p:spPr/>
        <p:txBody>
          <a:bodyPr/>
          <a:lstStyle/>
          <a:p>
            <a:r>
              <a:rPr lang="en-US" dirty="0"/>
              <a:t>Let’s try another example</a:t>
            </a:r>
          </a:p>
        </p:txBody>
      </p:sp>
      <p:sp>
        <p:nvSpPr>
          <p:cNvPr id="4" name="Rectangle 3">
            <a:extLst>
              <a:ext uri="{FF2B5EF4-FFF2-40B4-BE49-F238E27FC236}">
                <a16:creationId xmlns:a16="http://schemas.microsoft.com/office/drawing/2014/main" id="{C7CBCEF6-AF20-A084-0350-E93661C1512E}"/>
              </a:ext>
            </a:extLst>
          </p:cNvPr>
          <p:cNvSpPr/>
          <p:nvPr/>
        </p:nvSpPr>
        <p:spPr>
          <a:xfrm>
            <a:off x="640079" y="2763732"/>
            <a:ext cx="6002503"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20A5D7-F59F-3E9D-B1F3-B1E0C738B30E}"/>
              </a:ext>
            </a:extLst>
          </p:cNvPr>
          <p:cNvSpPr/>
          <p:nvPr/>
        </p:nvSpPr>
        <p:spPr>
          <a:xfrm>
            <a:off x="1330086" y="3102227"/>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32E02C8B-D0E2-AD67-E3C0-AA21AF174DC1}"/>
              </a:ext>
            </a:extLst>
          </p:cNvPr>
          <p:cNvSpPr/>
          <p:nvPr/>
        </p:nvSpPr>
        <p:spPr>
          <a:xfrm>
            <a:off x="2968152" y="3444426"/>
            <a:ext cx="3012472"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9B7B537-3BBC-9DEC-F34B-3513B8FE318A}"/>
              </a:ext>
            </a:extLst>
          </p:cNvPr>
          <p:cNvSpPr txBox="1"/>
          <p:nvPr/>
        </p:nvSpPr>
        <p:spPr>
          <a:xfrm>
            <a:off x="1992041" y="3315401"/>
            <a:ext cx="1065867" cy="369332"/>
          </a:xfrm>
          <a:prstGeom prst="rect">
            <a:avLst/>
          </a:prstGeom>
          <a:noFill/>
        </p:spPr>
        <p:txBody>
          <a:bodyPr wrap="square" rtlCol="0">
            <a:spAutoFit/>
          </a:bodyPr>
          <a:lstStyle/>
          <a:p>
            <a:r>
              <a:rPr lang="en-US" dirty="0"/>
              <a:t>Soccer</a:t>
            </a:r>
          </a:p>
        </p:txBody>
      </p:sp>
      <p:sp>
        <p:nvSpPr>
          <p:cNvPr id="12" name="TextBox 11">
            <a:extLst>
              <a:ext uri="{FF2B5EF4-FFF2-40B4-BE49-F238E27FC236}">
                <a16:creationId xmlns:a16="http://schemas.microsoft.com/office/drawing/2014/main" id="{AE5DEF22-F909-02FB-95B7-450C2AE84C89}"/>
              </a:ext>
            </a:extLst>
          </p:cNvPr>
          <p:cNvSpPr txBox="1"/>
          <p:nvPr/>
        </p:nvSpPr>
        <p:spPr>
          <a:xfrm>
            <a:off x="4436054" y="3623941"/>
            <a:ext cx="832123" cy="369332"/>
          </a:xfrm>
          <a:prstGeom prst="rect">
            <a:avLst/>
          </a:prstGeom>
          <a:noFill/>
        </p:spPr>
        <p:txBody>
          <a:bodyPr wrap="square" rtlCol="0">
            <a:spAutoFit/>
          </a:bodyPr>
          <a:lstStyle/>
          <a:p>
            <a:r>
              <a:rPr lang="en-US" dirty="0"/>
              <a:t>Pizza</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147D2B-2F30-C8D6-1D2F-F254C141781A}"/>
                  </a:ext>
                </a:extLst>
              </p:cNvPr>
              <p:cNvSpPr txBox="1"/>
              <p:nvPr/>
            </p:nvSpPr>
            <p:spPr>
              <a:xfrm>
                <a:off x="7051538" y="4389120"/>
                <a:ext cx="36015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𝑆𝑜𝑐𝑐𝑒𝑟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𝑃𝑖𝑧𝑧𝑎</m:t>
                              </m:r>
                            </m:e>
                          </m:d>
                        </m:e>
                      </m:func>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3A147D2B-2F30-C8D6-1D2F-F254C141781A}"/>
                  </a:ext>
                </a:extLst>
              </p:cNvPr>
              <p:cNvSpPr txBox="1">
                <a:spLocks noRot="1" noChangeAspect="1" noMove="1" noResize="1" noEditPoints="1" noAdjustHandles="1" noChangeArrowheads="1" noChangeShapeType="1" noTextEdit="1"/>
              </p:cNvSpPr>
              <p:nvPr/>
            </p:nvSpPr>
            <p:spPr>
              <a:xfrm>
                <a:off x="7051538" y="4389120"/>
                <a:ext cx="3601501" cy="369332"/>
              </a:xfrm>
              <a:prstGeom prst="rect">
                <a:avLst/>
              </a:prstGeom>
              <a:blipFill>
                <a:blip r:embed="rId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26D052A-3F70-2BE3-0041-3B8CF6AE274C}"/>
              </a:ext>
            </a:extLst>
          </p:cNvPr>
          <p:cNvSpPr txBox="1"/>
          <p:nvPr/>
        </p:nvSpPr>
        <p:spPr>
          <a:xfrm>
            <a:off x="7517152" y="2967335"/>
            <a:ext cx="3522965" cy="923330"/>
          </a:xfrm>
          <a:prstGeom prst="rect">
            <a:avLst/>
          </a:prstGeom>
          <a:noFill/>
        </p:spPr>
        <p:txBody>
          <a:bodyPr wrap="square" rtlCol="0">
            <a:spAutoFit/>
          </a:bodyPr>
          <a:lstStyle/>
          <a:p>
            <a:r>
              <a:rPr lang="en-US" dirty="0" err="1"/>
              <a:t>Pr</a:t>
            </a:r>
            <a:r>
              <a:rPr lang="en-US" dirty="0"/>
              <a:t>(Soccer)=0.4</a:t>
            </a:r>
          </a:p>
          <a:p>
            <a:r>
              <a:rPr lang="en-US" dirty="0" err="1"/>
              <a:t>Pr</a:t>
            </a:r>
            <a:r>
              <a:rPr lang="en-US" dirty="0"/>
              <a:t>(Pizza)=0.25</a:t>
            </a:r>
          </a:p>
          <a:p>
            <a:r>
              <a:rPr lang="en-US" dirty="0" err="1"/>
              <a:t>Pr</a:t>
            </a:r>
            <a:r>
              <a:rPr lang="en-US" dirty="0"/>
              <a:t>(Soccer and Pizza)=0.1</a:t>
            </a:r>
          </a:p>
        </p:txBody>
      </p:sp>
    </p:spTree>
    <p:extLst>
      <p:ext uri="{BB962C8B-B14F-4D97-AF65-F5344CB8AC3E}">
        <p14:creationId xmlns:p14="http://schemas.microsoft.com/office/powerpoint/2010/main" val="1333560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79D4-3B60-85BF-F186-13AA209BC469}"/>
              </a:ext>
            </a:extLst>
          </p:cNvPr>
          <p:cNvSpPr>
            <a:spLocks noGrp="1"/>
          </p:cNvSpPr>
          <p:nvPr>
            <p:ph type="title"/>
          </p:nvPr>
        </p:nvSpPr>
        <p:spPr/>
        <p:txBody>
          <a:bodyPr/>
          <a:lstStyle/>
          <a:p>
            <a:r>
              <a:rPr lang="en-US" dirty="0"/>
              <a:t>Another way to solve</a:t>
            </a:r>
          </a:p>
        </p:txBody>
      </p:sp>
      <p:graphicFrame>
        <p:nvGraphicFramePr>
          <p:cNvPr id="4" name="Table 3">
            <a:extLst>
              <a:ext uri="{FF2B5EF4-FFF2-40B4-BE49-F238E27FC236}">
                <a16:creationId xmlns:a16="http://schemas.microsoft.com/office/drawing/2014/main" id="{096379F1-D3E4-D9C1-88CF-2E0B9A03F8AC}"/>
              </a:ext>
            </a:extLst>
          </p:cNvPr>
          <p:cNvGraphicFramePr>
            <a:graphicFrameLocks noGrp="1"/>
          </p:cNvGraphicFramePr>
          <p:nvPr>
            <p:extLst>
              <p:ext uri="{D42A27DB-BD31-4B8C-83A1-F6EECF244321}">
                <p14:modId xmlns:p14="http://schemas.microsoft.com/office/powerpoint/2010/main" val="2850951958"/>
              </p:ext>
            </p:extLst>
          </p:nvPr>
        </p:nvGraphicFramePr>
        <p:xfrm>
          <a:off x="1520144" y="2772652"/>
          <a:ext cx="5710909"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497782">
                  <a:extLst>
                    <a:ext uri="{9D8B030D-6E8A-4147-A177-3AD203B41FA5}">
                      <a16:colId xmlns:a16="http://schemas.microsoft.com/office/drawing/2014/main" val="2631576546"/>
                    </a:ext>
                  </a:extLst>
                </a:gridCol>
                <a:gridCol w="1682945">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Soccer</a:t>
                      </a:r>
                    </a:p>
                  </a:txBody>
                  <a:tcPr/>
                </a:tc>
                <a:tc>
                  <a:txBody>
                    <a:bodyPr/>
                    <a:lstStyle/>
                    <a:p>
                      <a:pPr algn="ctr"/>
                      <a:r>
                        <a:rPr lang="en-US" dirty="0"/>
                        <a:t>Not Soccer</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Pizza</a:t>
                      </a:r>
                    </a:p>
                  </a:txBody>
                  <a:tcPr/>
                </a:tc>
                <a:tc>
                  <a:txBody>
                    <a:bodyPr/>
                    <a:lstStyle/>
                    <a:p>
                      <a:pPr algn="ctr"/>
                      <a:r>
                        <a:rPr lang="en-US" dirty="0"/>
                        <a:t>0.1</a:t>
                      </a:r>
                    </a:p>
                  </a:txBody>
                  <a:tcPr/>
                </a:tc>
                <a:tc>
                  <a:txBody>
                    <a:bodyPr/>
                    <a:lstStyle/>
                    <a:p>
                      <a:pPr algn="ctr"/>
                      <a:endParaRPr lang="en-US" dirty="0"/>
                    </a:p>
                  </a:txBody>
                  <a:tcPr/>
                </a:tc>
                <a:tc>
                  <a:txBody>
                    <a:bodyPr/>
                    <a:lstStyle/>
                    <a:p>
                      <a:pPr algn="ctr"/>
                      <a:r>
                        <a:rPr lang="en-US" dirty="0"/>
                        <a:t>0.25</a:t>
                      </a:r>
                    </a:p>
                  </a:txBody>
                  <a:tcPr/>
                </a:tc>
                <a:extLst>
                  <a:ext uri="{0D108BD9-81ED-4DB2-BD59-A6C34878D82A}">
                    <a16:rowId xmlns:a16="http://schemas.microsoft.com/office/drawing/2014/main" val="1329736995"/>
                  </a:ext>
                </a:extLst>
              </a:tr>
              <a:tr h="325879">
                <a:tc>
                  <a:txBody>
                    <a:bodyPr/>
                    <a:lstStyle/>
                    <a:p>
                      <a:pPr algn="ctr"/>
                      <a:r>
                        <a:rPr lang="en-US" dirty="0"/>
                        <a:t>Not Pizza</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r>
                        <a:rPr lang="en-US" dirty="0"/>
                        <a:t>0.4</a:t>
                      </a:r>
                    </a:p>
                  </a:txBody>
                  <a:tcPr/>
                </a:tc>
                <a:tc>
                  <a:txBody>
                    <a:bodyPr/>
                    <a:lstStyle/>
                    <a:p>
                      <a:pPr algn="ctr"/>
                      <a:endParaRPr lang="en-US" dirty="0"/>
                    </a:p>
                  </a:txBody>
                  <a:tcPr/>
                </a:tc>
                <a:tc>
                  <a:txBody>
                    <a:bodyPr/>
                    <a:lstStyle/>
                    <a:p>
                      <a:pPr algn="ctr"/>
                      <a:r>
                        <a:rPr lang="en-US" dirty="0"/>
                        <a:t>1.00</a:t>
                      </a:r>
                    </a:p>
                  </a:txBody>
                  <a:tcPr/>
                </a:tc>
                <a:extLst>
                  <a:ext uri="{0D108BD9-81ED-4DB2-BD59-A6C34878D82A}">
                    <a16:rowId xmlns:a16="http://schemas.microsoft.com/office/drawing/2014/main" val="1739574210"/>
                  </a:ext>
                </a:extLst>
              </a:tr>
            </a:tbl>
          </a:graphicData>
        </a:graphic>
      </p:graphicFrame>
      <p:sp>
        <p:nvSpPr>
          <p:cNvPr id="5" name="TextBox 4">
            <a:extLst>
              <a:ext uri="{FF2B5EF4-FFF2-40B4-BE49-F238E27FC236}">
                <a16:creationId xmlns:a16="http://schemas.microsoft.com/office/drawing/2014/main" id="{3C3FB4B2-042C-8914-36DF-46C7B9F69A75}"/>
              </a:ext>
            </a:extLst>
          </p:cNvPr>
          <p:cNvSpPr txBox="1"/>
          <p:nvPr/>
        </p:nvSpPr>
        <p:spPr>
          <a:xfrm>
            <a:off x="8583017" y="411482"/>
            <a:ext cx="3522965" cy="923330"/>
          </a:xfrm>
          <a:prstGeom prst="rect">
            <a:avLst/>
          </a:prstGeom>
          <a:noFill/>
        </p:spPr>
        <p:txBody>
          <a:bodyPr wrap="square" rtlCol="0">
            <a:spAutoFit/>
          </a:bodyPr>
          <a:lstStyle/>
          <a:p>
            <a:r>
              <a:rPr lang="en-US" dirty="0" err="1"/>
              <a:t>Pr</a:t>
            </a:r>
            <a:r>
              <a:rPr lang="en-US" dirty="0"/>
              <a:t>(Soccer)=0.4</a:t>
            </a:r>
          </a:p>
          <a:p>
            <a:r>
              <a:rPr lang="en-US" dirty="0" err="1"/>
              <a:t>Pr</a:t>
            </a:r>
            <a:r>
              <a:rPr lang="en-US" dirty="0"/>
              <a:t>(Pizza)=0.25</a:t>
            </a:r>
          </a:p>
          <a:p>
            <a:r>
              <a:rPr lang="en-US" dirty="0" err="1"/>
              <a:t>Pr</a:t>
            </a:r>
            <a:r>
              <a:rPr lang="en-US" dirty="0"/>
              <a:t>(Soccer and Pizza)=0.1</a:t>
            </a:r>
          </a:p>
        </p:txBody>
      </p:sp>
      <p:sp>
        <p:nvSpPr>
          <p:cNvPr id="6" name="TextBox 5">
            <a:extLst>
              <a:ext uri="{FF2B5EF4-FFF2-40B4-BE49-F238E27FC236}">
                <a16:creationId xmlns:a16="http://schemas.microsoft.com/office/drawing/2014/main" id="{66095599-98DC-7547-9779-003FDDB8A83A}"/>
              </a:ext>
            </a:extLst>
          </p:cNvPr>
          <p:cNvSpPr txBox="1"/>
          <p:nvPr/>
        </p:nvSpPr>
        <p:spPr>
          <a:xfrm>
            <a:off x="1946605" y="5486399"/>
            <a:ext cx="7438616" cy="369332"/>
          </a:xfrm>
          <a:prstGeom prst="rect">
            <a:avLst/>
          </a:prstGeom>
          <a:noFill/>
        </p:spPr>
        <p:txBody>
          <a:bodyPr wrap="square" rtlCol="0">
            <a:spAutoFit/>
          </a:bodyPr>
          <a:lstStyle/>
          <a:p>
            <a:r>
              <a:rPr lang="en-US" dirty="0" err="1"/>
              <a:t>Pr</a:t>
            </a:r>
            <a:r>
              <a:rPr lang="en-US" dirty="0"/>
              <a:t>( Soccer or Pizza) = (0.4-0.1) + (0.25 – 0.1)+0.1 = 0.4 + 0.25 – 0.1</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03C7749-F119-F8D1-9445-F25C4C548D6F}"/>
                  </a:ext>
                </a:extLst>
              </p:cNvPr>
              <p:cNvSpPr txBox="1"/>
              <p:nvPr/>
            </p:nvSpPr>
            <p:spPr>
              <a:xfrm>
                <a:off x="308539" y="4736927"/>
                <a:ext cx="36015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𝑆𝑜𝑐𝑐𝑒𝑟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𝑃𝑖𝑧𝑧𝑎</m:t>
                              </m:r>
                            </m:e>
                          </m:d>
                        </m:e>
                      </m:func>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603C7749-F119-F8D1-9445-F25C4C548D6F}"/>
                  </a:ext>
                </a:extLst>
              </p:cNvPr>
              <p:cNvSpPr txBox="1">
                <a:spLocks noRot="1" noChangeAspect="1" noMove="1" noResize="1" noEditPoints="1" noAdjustHandles="1" noChangeArrowheads="1" noChangeShapeType="1" noTextEdit="1"/>
              </p:cNvSpPr>
              <p:nvPr/>
            </p:nvSpPr>
            <p:spPr>
              <a:xfrm>
                <a:off x="308539" y="4736927"/>
                <a:ext cx="3601501" cy="3693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7372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63E0-812F-4A11-7027-F4FB7857E484}"/>
              </a:ext>
            </a:extLst>
          </p:cNvPr>
          <p:cNvSpPr>
            <a:spLocks noGrp="1"/>
          </p:cNvSpPr>
          <p:nvPr>
            <p:ph type="title"/>
          </p:nvPr>
        </p:nvSpPr>
        <p:spPr/>
        <p:txBody>
          <a:bodyPr/>
          <a:lstStyle/>
          <a:p>
            <a:r>
              <a:rPr lang="en-US" dirty="0"/>
              <a:t>Addition Rule</a:t>
            </a:r>
          </a:p>
        </p:txBody>
      </p:sp>
      <p:pic>
        <p:nvPicPr>
          <p:cNvPr id="5" name="Picture 4">
            <a:extLst>
              <a:ext uri="{FF2B5EF4-FFF2-40B4-BE49-F238E27FC236}">
                <a16:creationId xmlns:a16="http://schemas.microsoft.com/office/drawing/2014/main" id="{2F292358-397D-D06A-2BC3-875A33F6962A}"/>
              </a:ext>
            </a:extLst>
          </p:cNvPr>
          <p:cNvPicPr>
            <a:picLocks noChangeAspect="1"/>
          </p:cNvPicPr>
          <p:nvPr/>
        </p:nvPicPr>
        <p:blipFill>
          <a:blip r:embed="rId2"/>
          <a:stretch>
            <a:fillRect/>
          </a:stretch>
        </p:blipFill>
        <p:spPr>
          <a:xfrm>
            <a:off x="3204759" y="2871709"/>
            <a:ext cx="5782482" cy="1114581"/>
          </a:xfrm>
          <a:prstGeom prst="rect">
            <a:avLst/>
          </a:prstGeom>
        </p:spPr>
      </p:pic>
    </p:spTree>
    <p:extLst>
      <p:ext uri="{BB962C8B-B14F-4D97-AF65-F5344CB8AC3E}">
        <p14:creationId xmlns:p14="http://schemas.microsoft.com/office/powerpoint/2010/main" val="282041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A6DFFA-CE8E-5FE9-99AF-7576CEB59CAC}"/>
              </a:ext>
            </a:extLst>
          </p:cNvPr>
          <p:cNvPicPr>
            <a:picLocks noChangeAspect="1"/>
          </p:cNvPicPr>
          <p:nvPr/>
        </p:nvPicPr>
        <p:blipFill>
          <a:blip r:embed="rId2"/>
          <a:stretch>
            <a:fillRect/>
          </a:stretch>
        </p:blipFill>
        <p:spPr>
          <a:xfrm>
            <a:off x="1071796" y="1593318"/>
            <a:ext cx="10048407" cy="3980962"/>
          </a:xfrm>
          <a:prstGeom prst="rect">
            <a:avLst/>
          </a:prstGeom>
        </p:spPr>
      </p:pic>
    </p:spTree>
    <p:extLst>
      <p:ext uri="{BB962C8B-B14F-4D97-AF65-F5344CB8AC3E}">
        <p14:creationId xmlns:p14="http://schemas.microsoft.com/office/powerpoint/2010/main" val="849368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5F653-2109-77C1-EDB5-098AFD94D45A}"/>
              </a:ext>
            </a:extLst>
          </p:cNvPr>
          <p:cNvSpPr>
            <a:spLocks noGrp="1"/>
          </p:cNvSpPr>
          <p:nvPr>
            <p:ph type="title"/>
          </p:nvPr>
        </p:nvSpPr>
        <p:spPr/>
        <p:txBody>
          <a:bodyPr/>
          <a:lstStyle/>
          <a:p>
            <a:r>
              <a:rPr lang="en-US" dirty="0"/>
              <a:t>One More Example</a:t>
            </a:r>
          </a:p>
        </p:txBody>
      </p:sp>
      <p:cxnSp>
        <p:nvCxnSpPr>
          <p:cNvPr id="23" name="Straight Connector 22">
            <a:extLst>
              <a:ext uri="{FF2B5EF4-FFF2-40B4-BE49-F238E27FC236}">
                <a16:creationId xmlns:a16="http://schemas.microsoft.com/office/drawing/2014/main" id="{F548BFD4-F56B-368E-D687-7389E5F5F839}"/>
              </a:ext>
            </a:extLst>
          </p:cNvPr>
          <p:cNvCxnSpPr>
            <a:cxnSpLocks/>
          </p:cNvCxnSpPr>
          <p:nvPr/>
        </p:nvCxnSpPr>
        <p:spPr>
          <a:xfrm>
            <a:off x="3354671" y="3175155"/>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5E5BD5F4-D59D-1C3E-4BBD-9E94A5095B34}"/>
              </a:ext>
            </a:extLst>
          </p:cNvPr>
          <p:cNvCxnSpPr>
            <a:cxnSpLocks/>
          </p:cNvCxnSpPr>
          <p:nvPr/>
        </p:nvCxnSpPr>
        <p:spPr>
          <a:xfrm>
            <a:off x="3354671" y="5431237"/>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8D2CB3CF-D8EC-078A-8DF8-121AEC3994FB}"/>
              </a:ext>
            </a:extLst>
          </p:cNvPr>
          <p:cNvCxnSpPr>
            <a:cxnSpLocks/>
          </p:cNvCxnSpPr>
          <p:nvPr/>
        </p:nvCxnSpPr>
        <p:spPr>
          <a:xfrm flipV="1">
            <a:off x="2249537" y="3175155"/>
            <a:ext cx="1105134" cy="1261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2A1A52-0219-3FFC-E5C8-7B9E3CB6047A}"/>
              </a:ext>
            </a:extLst>
          </p:cNvPr>
          <p:cNvCxnSpPr>
            <a:cxnSpLocks/>
          </p:cNvCxnSpPr>
          <p:nvPr/>
        </p:nvCxnSpPr>
        <p:spPr>
          <a:xfrm>
            <a:off x="2288806" y="4449519"/>
            <a:ext cx="1065865" cy="98171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1B7D53F-95B3-B038-83E4-247A74112EEC}"/>
              </a:ext>
            </a:extLst>
          </p:cNvPr>
          <p:cNvCxnSpPr/>
          <p:nvPr/>
        </p:nvCxnSpPr>
        <p:spPr>
          <a:xfrm flipV="1">
            <a:off x="5211520" y="2368650"/>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21DA73-EB01-B55E-6A25-692D0785A6D3}"/>
              </a:ext>
            </a:extLst>
          </p:cNvPr>
          <p:cNvCxnSpPr/>
          <p:nvPr/>
        </p:nvCxnSpPr>
        <p:spPr>
          <a:xfrm>
            <a:off x="5189081" y="3154025"/>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561D479-F585-79D5-4E6C-78F3E35C6A0F}"/>
              </a:ext>
            </a:extLst>
          </p:cNvPr>
          <p:cNvCxnSpPr/>
          <p:nvPr/>
        </p:nvCxnSpPr>
        <p:spPr>
          <a:xfrm flipV="1">
            <a:off x="5233959" y="4646049"/>
            <a:ext cx="740496" cy="74049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F1220D-591C-20A1-8CB4-E2D854714BC7}"/>
              </a:ext>
            </a:extLst>
          </p:cNvPr>
          <p:cNvCxnSpPr/>
          <p:nvPr/>
        </p:nvCxnSpPr>
        <p:spPr>
          <a:xfrm>
            <a:off x="5233959" y="5431237"/>
            <a:ext cx="762935" cy="6628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2CABE34-ACF3-468F-4F45-88E65D8482D1}"/>
              </a:ext>
            </a:extLst>
          </p:cNvPr>
          <p:cNvCxnSpPr>
            <a:cxnSpLocks/>
          </p:cNvCxnSpPr>
          <p:nvPr/>
        </p:nvCxnSpPr>
        <p:spPr>
          <a:xfrm>
            <a:off x="5996894" y="2368650"/>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26F0147A-75FF-1D20-F1D0-F4818D60D424}"/>
              </a:ext>
            </a:extLst>
          </p:cNvPr>
          <p:cNvCxnSpPr>
            <a:cxnSpLocks/>
          </p:cNvCxnSpPr>
          <p:nvPr/>
        </p:nvCxnSpPr>
        <p:spPr>
          <a:xfrm>
            <a:off x="5974455" y="3816918"/>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68CB6190-DC3B-09E6-B56E-FCD5A560F3EA}"/>
              </a:ext>
            </a:extLst>
          </p:cNvPr>
          <p:cNvCxnSpPr>
            <a:cxnSpLocks/>
          </p:cNvCxnSpPr>
          <p:nvPr/>
        </p:nvCxnSpPr>
        <p:spPr>
          <a:xfrm>
            <a:off x="5952016" y="4646049"/>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71DD736-350B-D7E8-9584-640E513EF86C}"/>
                  </a:ext>
                </a:extLst>
              </p:cNvPr>
              <p:cNvSpPr txBox="1"/>
              <p:nvPr/>
            </p:nvSpPr>
            <p:spPr>
              <a:xfrm>
                <a:off x="3522964" y="2784693"/>
                <a:ext cx="17670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=0.6</m:t>
                      </m:r>
                    </m:oMath>
                  </m:oMathPara>
                </a14:m>
                <a:endParaRPr lang="en-US" dirty="0"/>
              </a:p>
            </p:txBody>
          </p:sp>
        </mc:Choice>
        <mc:Fallback xmlns="">
          <p:sp>
            <p:nvSpPr>
              <p:cNvPr id="34" name="TextBox 33">
                <a:extLst>
                  <a:ext uri="{FF2B5EF4-FFF2-40B4-BE49-F238E27FC236}">
                    <a16:creationId xmlns:a16="http://schemas.microsoft.com/office/drawing/2014/main" id="{C71DD736-350B-D7E8-9584-640E513EF86C}"/>
                  </a:ext>
                </a:extLst>
              </p:cNvPr>
              <p:cNvSpPr txBox="1">
                <a:spLocks noRot="1" noChangeAspect="1" noMove="1" noResize="1" noEditPoints="1" noAdjustHandles="1" noChangeArrowheads="1" noChangeShapeType="1" noTextEdit="1"/>
              </p:cNvSpPr>
              <p:nvPr/>
            </p:nvSpPr>
            <p:spPr>
              <a:xfrm>
                <a:off x="3522964" y="2784693"/>
                <a:ext cx="1767092"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53BD11D-C718-EFD7-2EA3-183AE414341A}"/>
                  </a:ext>
                </a:extLst>
              </p:cNvPr>
              <p:cNvSpPr txBox="1"/>
              <p:nvPr/>
            </p:nvSpPr>
            <p:spPr>
              <a:xfrm>
                <a:off x="6023072" y="1987629"/>
                <a:ext cx="18568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e>
                      </m:func>
                      <m:r>
                        <a:rPr lang="en-US" b="0" i="1" smtClean="0">
                          <a:latin typeface="Cambria Math" panose="02040503050406030204" pitchFamily="18" charset="0"/>
                        </a:rPr>
                        <m:t>=0.35</m:t>
                      </m:r>
                    </m:oMath>
                  </m:oMathPara>
                </a14:m>
                <a:endParaRPr lang="en-US" dirty="0"/>
              </a:p>
            </p:txBody>
          </p:sp>
        </mc:Choice>
        <mc:Fallback xmlns="">
          <p:sp>
            <p:nvSpPr>
              <p:cNvPr id="35" name="TextBox 34">
                <a:extLst>
                  <a:ext uri="{FF2B5EF4-FFF2-40B4-BE49-F238E27FC236}">
                    <a16:creationId xmlns:a16="http://schemas.microsoft.com/office/drawing/2014/main" id="{853BD11D-C718-EFD7-2EA3-183AE414341A}"/>
                  </a:ext>
                </a:extLst>
              </p:cNvPr>
              <p:cNvSpPr txBox="1">
                <a:spLocks noRot="1" noChangeAspect="1" noMove="1" noResize="1" noEditPoints="1" noAdjustHandles="1" noChangeArrowheads="1" noChangeShapeType="1" noTextEdit="1"/>
              </p:cNvSpPr>
              <p:nvPr/>
            </p:nvSpPr>
            <p:spPr>
              <a:xfrm>
                <a:off x="6023072" y="1987629"/>
                <a:ext cx="185684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7B9CFA6-2196-BE2D-952A-A88245E88A6D}"/>
                  </a:ext>
                </a:extLst>
              </p:cNvPr>
              <p:cNvSpPr txBox="1"/>
              <p:nvPr/>
            </p:nvSpPr>
            <p:spPr>
              <a:xfrm>
                <a:off x="5996893" y="3403065"/>
                <a:ext cx="19634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𝐵</m:t>
                          </m:r>
                        </m:e>
                        <m:sup>
                          <m:r>
                            <a:rPr lang="en-US" b="0" i="1" smtClean="0">
                              <a:latin typeface="Cambria Math" panose="02040503050406030204" pitchFamily="18" charset="0"/>
                            </a:rPr>
                            <m:t>𝑐</m:t>
                          </m:r>
                        </m:sup>
                      </m:sSup>
                      <m:d>
                        <m:dPr>
                          <m:beg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=0.65</m:t>
                      </m:r>
                    </m:oMath>
                  </m:oMathPara>
                </a14:m>
                <a:endParaRPr lang="en-US" dirty="0"/>
              </a:p>
            </p:txBody>
          </p:sp>
        </mc:Choice>
        <mc:Fallback xmlns="">
          <p:sp>
            <p:nvSpPr>
              <p:cNvPr id="36" name="TextBox 35">
                <a:extLst>
                  <a:ext uri="{FF2B5EF4-FFF2-40B4-BE49-F238E27FC236}">
                    <a16:creationId xmlns:a16="http://schemas.microsoft.com/office/drawing/2014/main" id="{E7B9CFA6-2196-BE2D-952A-A88245E88A6D}"/>
                  </a:ext>
                </a:extLst>
              </p:cNvPr>
              <p:cNvSpPr txBox="1">
                <a:spLocks noRot="1" noChangeAspect="1" noMove="1" noResize="1" noEditPoints="1" noAdjustHandles="1" noChangeArrowheads="1" noChangeShapeType="1" noTextEdit="1"/>
              </p:cNvSpPr>
              <p:nvPr/>
            </p:nvSpPr>
            <p:spPr>
              <a:xfrm>
                <a:off x="5996893" y="3403065"/>
                <a:ext cx="1963435" cy="369332"/>
              </a:xfrm>
              <a:prstGeom prst="rect">
                <a:avLst/>
              </a:prstGeom>
              <a:blipFill>
                <a:blip r:embed="rId4"/>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D48DD98-C921-BE80-04DA-10DDC3999A2C}"/>
                  </a:ext>
                </a:extLst>
              </p:cNvPr>
              <p:cNvSpPr txBox="1"/>
              <p:nvPr/>
            </p:nvSpPr>
            <p:spPr>
              <a:xfrm>
                <a:off x="5974455" y="4190887"/>
                <a:ext cx="18568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𝑃𝑟</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r>
                        <a:rPr lang="en-US" b="0" i="1" smtClean="0">
                          <a:latin typeface="Cambria Math" panose="02040503050406030204" pitchFamily="18" charset="0"/>
                        </a:rPr>
                        <m:t>=0.2</m:t>
                      </m:r>
                    </m:oMath>
                  </m:oMathPara>
                </a14:m>
                <a:endParaRPr lang="en-US" dirty="0"/>
              </a:p>
            </p:txBody>
          </p:sp>
        </mc:Choice>
        <mc:Fallback xmlns="">
          <p:sp>
            <p:nvSpPr>
              <p:cNvPr id="37" name="TextBox 36">
                <a:extLst>
                  <a:ext uri="{FF2B5EF4-FFF2-40B4-BE49-F238E27FC236}">
                    <a16:creationId xmlns:a16="http://schemas.microsoft.com/office/drawing/2014/main" id="{AD48DD98-C921-BE80-04DA-10DDC3999A2C}"/>
                  </a:ext>
                </a:extLst>
              </p:cNvPr>
              <p:cNvSpPr txBox="1">
                <a:spLocks noRot="1" noChangeAspect="1" noMove="1" noResize="1" noEditPoints="1" noAdjustHandles="1" noChangeArrowheads="1" noChangeShapeType="1" noTextEdit="1"/>
              </p:cNvSpPr>
              <p:nvPr/>
            </p:nvSpPr>
            <p:spPr>
              <a:xfrm>
                <a:off x="5974455" y="4190887"/>
                <a:ext cx="185684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0548DD8-CD09-BC70-1EEF-227425A5FC08}"/>
                  </a:ext>
                </a:extLst>
              </p:cNvPr>
              <p:cNvSpPr txBox="1"/>
              <p:nvPr/>
            </p:nvSpPr>
            <p:spPr>
              <a:xfrm>
                <a:off x="5969779" y="5708777"/>
                <a:ext cx="19634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𝑃𝑟</m:t>
                          </m:r>
                          <m:r>
                            <a:rPr lang="en-US" b="0" i="1" smtClean="0">
                              <a:latin typeface="Cambria Math" panose="02040503050406030204" pitchFamily="18" charset="0"/>
                            </a:rPr>
                            <m:t>(</m:t>
                          </m:r>
                          <m:r>
                            <a:rPr lang="en-US" b="0" i="1" smtClean="0">
                              <a:latin typeface="Cambria Math" panose="02040503050406030204" pitchFamily="18" charset="0"/>
                            </a:rPr>
                            <m:t>𝐵</m:t>
                          </m:r>
                        </m:e>
                        <m:sup>
                          <m:r>
                            <a:rPr lang="en-US" b="0" i="1" smtClean="0">
                              <a:latin typeface="Cambria Math" panose="02040503050406030204" pitchFamily="18" charset="0"/>
                            </a:rPr>
                            <m:t>𝑐</m:t>
                          </m:r>
                        </m:sup>
                      </m:sSup>
                      <m:d>
                        <m:dPr>
                          <m:beg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𝑐</m:t>
                              </m:r>
                            </m:sup>
                          </m:sSup>
                        </m:e>
                      </m:d>
                      <m:r>
                        <a:rPr lang="en-US" b="0" i="1" smtClean="0">
                          <a:latin typeface="Cambria Math" panose="02040503050406030204" pitchFamily="18" charset="0"/>
                        </a:rPr>
                        <m:t>=0.8</m:t>
                      </m:r>
                    </m:oMath>
                  </m:oMathPara>
                </a14:m>
                <a:endParaRPr lang="en-US" dirty="0"/>
              </a:p>
            </p:txBody>
          </p:sp>
        </mc:Choice>
        <mc:Fallback xmlns="">
          <p:sp>
            <p:nvSpPr>
              <p:cNvPr id="38" name="TextBox 37">
                <a:extLst>
                  <a:ext uri="{FF2B5EF4-FFF2-40B4-BE49-F238E27FC236}">
                    <a16:creationId xmlns:a16="http://schemas.microsoft.com/office/drawing/2014/main" id="{D0548DD8-CD09-BC70-1EEF-227425A5FC08}"/>
                  </a:ext>
                </a:extLst>
              </p:cNvPr>
              <p:cNvSpPr txBox="1">
                <a:spLocks noRot="1" noChangeAspect="1" noMove="1" noResize="1" noEditPoints="1" noAdjustHandles="1" noChangeArrowheads="1" noChangeShapeType="1" noTextEdit="1"/>
              </p:cNvSpPr>
              <p:nvPr/>
            </p:nvSpPr>
            <p:spPr>
              <a:xfrm>
                <a:off x="5969779" y="5708777"/>
                <a:ext cx="1963434" cy="369332"/>
              </a:xfrm>
              <a:prstGeom prst="rect">
                <a:avLst/>
              </a:prstGeom>
              <a:blipFill>
                <a:blip r:embed="rId6"/>
                <a:stretch>
                  <a:fillRect b="-16393"/>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03293D6-9427-50D4-6BEE-DD150F8040EB}"/>
              </a:ext>
            </a:extLst>
          </p:cNvPr>
          <p:cNvSpPr txBox="1"/>
          <p:nvPr/>
        </p:nvSpPr>
        <p:spPr>
          <a:xfrm>
            <a:off x="1579164" y="4223833"/>
            <a:ext cx="670373" cy="369332"/>
          </a:xfrm>
          <a:prstGeom prst="rect">
            <a:avLst/>
          </a:prstGeom>
          <a:noFill/>
        </p:spPr>
        <p:txBody>
          <a:bodyPr wrap="square" rtlCol="0">
            <a:spAutoFit/>
          </a:bodyPr>
          <a:lstStyle/>
          <a:p>
            <a:r>
              <a:rPr lang="en-US" dirty="0"/>
              <a:t>All</a:t>
            </a:r>
          </a:p>
        </p:txBody>
      </p:sp>
      <p:sp>
        <p:nvSpPr>
          <p:cNvPr id="40" name="TextBox 39">
            <a:extLst>
              <a:ext uri="{FF2B5EF4-FFF2-40B4-BE49-F238E27FC236}">
                <a16:creationId xmlns:a16="http://schemas.microsoft.com/office/drawing/2014/main" id="{33AC86A7-BEE7-DEEE-1F7F-A1FC1CE59712}"/>
              </a:ext>
            </a:extLst>
          </p:cNvPr>
          <p:cNvSpPr txBox="1"/>
          <p:nvPr/>
        </p:nvSpPr>
        <p:spPr>
          <a:xfrm>
            <a:off x="3996993" y="3297114"/>
            <a:ext cx="762935" cy="369332"/>
          </a:xfrm>
          <a:prstGeom prst="rect">
            <a:avLst/>
          </a:prstGeom>
          <a:noFill/>
        </p:spPr>
        <p:txBody>
          <a:bodyPr wrap="square" rtlCol="0">
            <a:spAutoFit/>
          </a:bodyPr>
          <a:lstStyle/>
          <a:p>
            <a:r>
              <a:rPr lang="en-US" dirty="0"/>
              <a:t>Fried</a:t>
            </a:r>
          </a:p>
        </p:txBody>
      </p:sp>
      <p:sp>
        <p:nvSpPr>
          <p:cNvPr id="41" name="TextBox 40">
            <a:extLst>
              <a:ext uri="{FF2B5EF4-FFF2-40B4-BE49-F238E27FC236}">
                <a16:creationId xmlns:a16="http://schemas.microsoft.com/office/drawing/2014/main" id="{7F04466A-9635-72B8-5E06-172503C3AEB3}"/>
              </a:ext>
            </a:extLst>
          </p:cNvPr>
          <p:cNvSpPr txBox="1"/>
          <p:nvPr/>
        </p:nvSpPr>
        <p:spPr>
          <a:xfrm>
            <a:off x="3867968" y="5531684"/>
            <a:ext cx="891960" cy="369332"/>
          </a:xfrm>
          <a:prstGeom prst="rect">
            <a:avLst/>
          </a:prstGeom>
          <a:noFill/>
        </p:spPr>
        <p:txBody>
          <a:bodyPr wrap="square" rtlCol="0">
            <a:spAutoFit/>
          </a:bodyPr>
          <a:lstStyle/>
          <a:p>
            <a:r>
              <a:rPr lang="en-US" dirty="0"/>
              <a:t>Grilled</a:t>
            </a:r>
          </a:p>
        </p:txBody>
      </p:sp>
      <p:sp>
        <p:nvSpPr>
          <p:cNvPr id="43" name="TextBox 42">
            <a:extLst>
              <a:ext uri="{FF2B5EF4-FFF2-40B4-BE49-F238E27FC236}">
                <a16:creationId xmlns:a16="http://schemas.microsoft.com/office/drawing/2014/main" id="{4D0BFCEA-CC08-5E93-E23E-8EFDF227C799}"/>
              </a:ext>
            </a:extLst>
          </p:cNvPr>
          <p:cNvSpPr txBox="1"/>
          <p:nvPr/>
        </p:nvSpPr>
        <p:spPr>
          <a:xfrm>
            <a:off x="6562082" y="2477904"/>
            <a:ext cx="681594" cy="369332"/>
          </a:xfrm>
          <a:prstGeom prst="rect">
            <a:avLst/>
          </a:prstGeom>
          <a:noFill/>
        </p:spPr>
        <p:txBody>
          <a:bodyPr wrap="square" rtlCol="0">
            <a:spAutoFit/>
          </a:bodyPr>
          <a:lstStyle/>
          <a:p>
            <a:r>
              <a:rPr lang="en-US" dirty="0"/>
              <a:t>Fish</a:t>
            </a:r>
          </a:p>
        </p:txBody>
      </p:sp>
      <p:sp>
        <p:nvSpPr>
          <p:cNvPr id="44" name="TextBox 43">
            <a:extLst>
              <a:ext uri="{FF2B5EF4-FFF2-40B4-BE49-F238E27FC236}">
                <a16:creationId xmlns:a16="http://schemas.microsoft.com/office/drawing/2014/main" id="{E77D506C-F600-DD3F-99AD-914670368D63}"/>
              </a:ext>
            </a:extLst>
          </p:cNvPr>
          <p:cNvSpPr txBox="1"/>
          <p:nvPr/>
        </p:nvSpPr>
        <p:spPr>
          <a:xfrm>
            <a:off x="6534969" y="4702553"/>
            <a:ext cx="681594" cy="369332"/>
          </a:xfrm>
          <a:prstGeom prst="rect">
            <a:avLst/>
          </a:prstGeom>
          <a:noFill/>
        </p:spPr>
        <p:txBody>
          <a:bodyPr wrap="square" rtlCol="0">
            <a:spAutoFit/>
          </a:bodyPr>
          <a:lstStyle/>
          <a:p>
            <a:r>
              <a:rPr lang="en-US" dirty="0"/>
              <a:t>Fish</a:t>
            </a:r>
          </a:p>
        </p:txBody>
      </p:sp>
      <p:sp>
        <p:nvSpPr>
          <p:cNvPr id="45" name="TextBox 44">
            <a:extLst>
              <a:ext uri="{FF2B5EF4-FFF2-40B4-BE49-F238E27FC236}">
                <a16:creationId xmlns:a16="http://schemas.microsoft.com/office/drawing/2014/main" id="{EB6A5691-819B-966E-F009-72D1A72AFBCD}"/>
              </a:ext>
            </a:extLst>
          </p:cNvPr>
          <p:cNvSpPr txBox="1"/>
          <p:nvPr/>
        </p:nvSpPr>
        <p:spPr>
          <a:xfrm>
            <a:off x="6534968" y="6185833"/>
            <a:ext cx="1178529" cy="369332"/>
          </a:xfrm>
          <a:prstGeom prst="rect">
            <a:avLst/>
          </a:prstGeom>
          <a:noFill/>
        </p:spPr>
        <p:txBody>
          <a:bodyPr wrap="square" rtlCol="0">
            <a:spAutoFit/>
          </a:bodyPr>
          <a:lstStyle/>
          <a:p>
            <a:r>
              <a:rPr lang="en-US" dirty="0"/>
              <a:t>Chicken</a:t>
            </a:r>
          </a:p>
        </p:txBody>
      </p:sp>
      <p:cxnSp>
        <p:nvCxnSpPr>
          <p:cNvPr id="46" name="Straight Connector 45">
            <a:extLst>
              <a:ext uri="{FF2B5EF4-FFF2-40B4-BE49-F238E27FC236}">
                <a16:creationId xmlns:a16="http://schemas.microsoft.com/office/drawing/2014/main" id="{3D454BD2-C820-A00C-9B13-8B6DC1D3A15D}"/>
              </a:ext>
            </a:extLst>
          </p:cNvPr>
          <p:cNvCxnSpPr>
            <a:cxnSpLocks/>
          </p:cNvCxnSpPr>
          <p:nvPr/>
        </p:nvCxnSpPr>
        <p:spPr>
          <a:xfrm>
            <a:off x="5996893" y="6085682"/>
            <a:ext cx="1856849" cy="0"/>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47" name="TextBox 46">
            <a:extLst>
              <a:ext uri="{FF2B5EF4-FFF2-40B4-BE49-F238E27FC236}">
                <a16:creationId xmlns:a16="http://schemas.microsoft.com/office/drawing/2014/main" id="{5FB805A3-9022-2DDA-A56D-DF4EB9832C7D}"/>
              </a:ext>
            </a:extLst>
          </p:cNvPr>
          <p:cNvSpPr txBox="1"/>
          <p:nvPr/>
        </p:nvSpPr>
        <p:spPr>
          <a:xfrm>
            <a:off x="6336052" y="3840298"/>
            <a:ext cx="1178529" cy="369332"/>
          </a:xfrm>
          <a:prstGeom prst="rect">
            <a:avLst/>
          </a:prstGeom>
          <a:noFill/>
        </p:spPr>
        <p:txBody>
          <a:bodyPr wrap="square" rtlCol="0">
            <a:spAutoFit/>
          </a:bodyPr>
          <a:lstStyle/>
          <a:p>
            <a:r>
              <a:rPr lang="en-US" dirty="0"/>
              <a:t>Chicken</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FE33E54-3468-E778-990E-9EF1DB678561}"/>
                  </a:ext>
                </a:extLst>
              </p:cNvPr>
              <p:cNvSpPr txBox="1"/>
              <p:nvPr/>
            </p:nvSpPr>
            <p:spPr>
              <a:xfrm>
                <a:off x="3477384" y="4919009"/>
                <a:ext cx="17116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e>
                        <m:sup>
                          <m:r>
                            <a:rPr lang="en-US" b="0" i="1" smtClean="0">
                              <a:latin typeface="Cambria Math" panose="02040503050406030204" pitchFamily="18" charset="0"/>
                            </a:rPr>
                            <m:t>𝑐</m:t>
                          </m:r>
                        </m:sup>
                      </m:sSup>
                      <m:r>
                        <a:rPr lang="en-US" b="0" i="1" smtClean="0">
                          <a:latin typeface="Cambria Math" panose="02040503050406030204" pitchFamily="18" charset="0"/>
                        </a:rPr>
                        <m:t>)=0.4</m:t>
                      </m:r>
                    </m:oMath>
                  </m:oMathPara>
                </a14:m>
                <a:endParaRPr lang="en-US" dirty="0"/>
              </a:p>
            </p:txBody>
          </p:sp>
        </mc:Choice>
        <mc:Fallback xmlns="">
          <p:sp>
            <p:nvSpPr>
              <p:cNvPr id="48" name="TextBox 47">
                <a:extLst>
                  <a:ext uri="{FF2B5EF4-FFF2-40B4-BE49-F238E27FC236}">
                    <a16:creationId xmlns:a16="http://schemas.microsoft.com/office/drawing/2014/main" id="{FFE33E54-3468-E778-990E-9EF1DB678561}"/>
                  </a:ext>
                </a:extLst>
              </p:cNvPr>
              <p:cNvSpPr txBox="1">
                <a:spLocks noRot="1" noChangeAspect="1" noMove="1" noResize="1" noEditPoints="1" noAdjustHandles="1" noChangeArrowheads="1" noChangeShapeType="1" noTextEdit="1"/>
              </p:cNvSpPr>
              <p:nvPr/>
            </p:nvSpPr>
            <p:spPr>
              <a:xfrm>
                <a:off x="3477384" y="4919009"/>
                <a:ext cx="1711697" cy="369332"/>
              </a:xfrm>
              <a:prstGeom prst="rect">
                <a:avLst/>
              </a:prstGeom>
              <a:blipFill>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A0F2F8C-39F4-A96C-F087-67B68B588B02}"/>
                  </a:ext>
                </a:extLst>
              </p:cNvPr>
              <p:cNvSpPr txBox="1"/>
              <p:nvPr/>
            </p:nvSpPr>
            <p:spPr>
              <a:xfrm>
                <a:off x="8778427" y="827332"/>
                <a:ext cx="18568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r>
                        <a:rPr lang="en-US" b="0" i="1" smtClean="0">
                          <a:latin typeface="Cambria Math" panose="02040503050406030204" pitchFamily="18" charset="0"/>
                        </a:rPr>
                        <m:t>=?</m:t>
                      </m:r>
                    </m:oMath>
                  </m:oMathPara>
                </a14:m>
                <a:endParaRPr lang="en-US" dirty="0"/>
              </a:p>
            </p:txBody>
          </p:sp>
        </mc:Choice>
        <mc:Fallback xmlns="">
          <p:sp>
            <p:nvSpPr>
              <p:cNvPr id="49" name="TextBox 48">
                <a:extLst>
                  <a:ext uri="{FF2B5EF4-FFF2-40B4-BE49-F238E27FC236}">
                    <a16:creationId xmlns:a16="http://schemas.microsoft.com/office/drawing/2014/main" id="{8A0F2F8C-39F4-A96C-F087-67B68B588B02}"/>
                  </a:ext>
                </a:extLst>
              </p:cNvPr>
              <p:cNvSpPr txBox="1">
                <a:spLocks noRot="1" noChangeAspect="1" noMove="1" noResize="1" noEditPoints="1" noAdjustHandles="1" noChangeArrowheads="1" noChangeShapeType="1" noTextEdit="1"/>
              </p:cNvSpPr>
              <p:nvPr/>
            </p:nvSpPr>
            <p:spPr>
              <a:xfrm>
                <a:off x="8778427" y="827332"/>
                <a:ext cx="1856849" cy="369332"/>
              </a:xfrm>
              <a:prstGeom prst="rect">
                <a:avLst/>
              </a:prstGeom>
              <a:blipFill>
                <a:blip r:embed="rId8"/>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2064716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1451-FAB1-8B39-0F34-6B375A61B65C}"/>
              </a:ext>
            </a:extLst>
          </p:cNvPr>
          <p:cNvSpPr>
            <a:spLocks noGrp="1"/>
          </p:cNvSpPr>
          <p:nvPr>
            <p:ph type="title"/>
          </p:nvPr>
        </p:nvSpPr>
        <p:spPr/>
        <p:txBody>
          <a:bodyPr/>
          <a:lstStyle/>
          <a:p>
            <a:r>
              <a:rPr lang="en-US" dirty="0"/>
              <a:t>My Intuition</a:t>
            </a:r>
          </a:p>
        </p:txBody>
      </p:sp>
      <p:graphicFrame>
        <p:nvGraphicFramePr>
          <p:cNvPr id="4" name="Table 3">
            <a:extLst>
              <a:ext uri="{FF2B5EF4-FFF2-40B4-BE49-F238E27FC236}">
                <a16:creationId xmlns:a16="http://schemas.microsoft.com/office/drawing/2014/main" id="{402CBD81-2575-B9EC-D71B-9AD591ABFCB2}"/>
              </a:ext>
            </a:extLst>
          </p:cNvPr>
          <p:cNvGraphicFramePr>
            <a:graphicFrameLocks noGrp="1"/>
          </p:cNvGraphicFramePr>
          <p:nvPr>
            <p:extLst>
              <p:ext uri="{D42A27DB-BD31-4B8C-83A1-F6EECF244321}">
                <p14:modId xmlns:p14="http://schemas.microsoft.com/office/powerpoint/2010/main" val="512472176"/>
              </p:ext>
            </p:extLst>
          </p:nvPr>
        </p:nvGraphicFramePr>
        <p:xfrm>
          <a:off x="1351849" y="3429000"/>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Fish</a:t>
                      </a:r>
                    </a:p>
                  </a:txBody>
                  <a:tcPr/>
                </a:tc>
                <a:tc>
                  <a:txBody>
                    <a:bodyPr/>
                    <a:lstStyle/>
                    <a:p>
                      <a:pPr algn="ctr"/>
                      <a:r>
                        <a:rPr lang="en-US" dirty="0"/>
                        <a:t>Chicken</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Fried</a:t>
                      </a:r>
                    </a:p>
                  </a:txBody>
                  <a:tcPr/>
                </a:tc>
                <a:tc>
                  <a:txBody>
                    <a:bodyPr/>
                    <a:lstStyle/>
                    <a:p>
                      <a:pPr algn="ctr"/>
                      <a:r>
                        <a:rPr lang="en-US" dirty="0"/>
                        <a:t>0.35*0.60</a:t>
                      </a:r>
                    </a:p>
                  </a:txBody>
                  <a:tcPr/>
                </a:tc>
                <a:tc>
                  <a:txBody>
                    <a:bodyPr/>
                    <a:lstStyle/>
                    <a:p>
                      <a:pPr algn="ctr"/>
                      <a:r>
                        <a:rPr lang="en-US" dirty="0"/>
                        <a:t>0.65*0.60</a:t>
                      </a:r>
                    </a:p>
                  </a:txBody>
                  <a:tcPr/>
                </a:tc>
                <a:tc>
                  <a:txBody>
                    <a:bodyPr/>
                    <a:lstStyle/>
                    <a:p>
                      <a:pPr algn="ctr"/>
                      <a:r>
                        <a:rPr lang="en-US" dirty="0"/>
                        <a:t>0.60</a:t>
                      </a:r>
                    </a:p>
                  </a:txBody>
                  <a:tcPr/>
                </a:tc>
                <a:extLst>
                  <a:ext uri="{0D108BD9-81ED-4DB2-BD59-A6C34878D82A}">
                    <a16:rowId xmlns:a16="http://schemas.microsoft.com/office/drawing/2014/main" val="1329736995"/>
                  </a:ext>
                </a:extLst>
              </a:tr>
              <a:tr h="325879">
                <a:tc>
                  <a:txBody>
                    <a:bodyPr/>
                    <a:lstStyle/>
                    <a:p>
                      <a:pPr algn="ctr"/>
                      <a:r>
                        <a:rPr lang="en-US" dirty="0"/>
                        <a:t>Grilled</a:t>
                      </a:r>
                    </a:p>
                  </a:txBody>
                  <a:tcPr/>
                </a:tc>
                <a:tc>
                  <a:txBody>
                    <a:bodyPr/>
                    <a:lstStyle/>
                    <a:p>
                      <a:pPr algn="ctr"/>
                      <a:r>
                        <a:rPr lang="en-US" dirty="0"/>
                        <a:t>0.2*0.40</a:t>
                      </a:r>
                    </a:p>
                  </a:txBody>
                  <a:tcPr/>
                </a:tc>
                <a:tc>
                  <a:txBody>
                    <a:bodyPr/>
                    <a:lstStyle/>
                    <a:p>
                      <a:pPr algn="ctr"/>
                      <a:r>
                        <a:rPr lang="en-US" dirty="0"/>
                        <a:t>0.8*0.40</a:t>
                      </a:r>
                    </a:p>
                  </a:txBody>
                  <a:tcPr/>
                </a:tc>
                <a:tc>
                  <a:txBody>
                    <a:bodyPr/>
                    <a:lstStyle/>
                    <a:p>
                      <a:pPr algn="ctr"/>
                      <a:r>
                        <a:rPr lang="en-US" dirty="0"/>
                        <a:t>0.40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1.00</a:t>
                      </a:r>
                    </a:p>
                  </a:txBody>
                  <a:tcPr/>
                </a:tc>
                <a:extLst>
                  <a:ext uri="{0D108BD9-81ED-4DB2-BD59-A6C34878D82A}">
                    <a16:rowId xmlns:a16="http://schemas.microsoft.com/office/drawing/2014/main" val="1739574210"/>
                  </a:ext>
                </a:extLst>
              </a:tr>
            </a:tbl>
          </a:graphicData>
        </a:graphic>
      </p:graphicFrame>
      <p:pic>
        <p:nvPicPr>
          <p:cNvPr id="6" name="Picture 5">
            <a:extLst>
              <a:ext uri="{FF2B5EF4-FFF2-40B4-BE49-F238E27FC236}">
                <a16:creationId xmlns:a16="http://schemas.microsoft.com/office/drawing/2014/main" id="{7736B507-C2A1-D1AF-14F5-EF01E93A46FA}"/>
              </a:ext>
            </a:extLst>
          </p:cNvPr>
          <p:cNvPicPr>
            <a:picLocks noChangeAspect="1"/>
          </p:cNvPicPr>
          <p:nvPr/>
        </p:nvPicPr>
        <p:blipFill>
          <a:blip r:embed="rId2"/>
          <a:stretch>
            <a:fillRect/>
          </a:stretch>
        </p:blipFill>
        <p:spPr>
          <a:xfrm>
            <a:off x="7034340" y="335188"/>
            <a:ext cx="4517581" cy="309381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2C6512-0DAA-C474-F9E8-914E5F87F183}"/>
                  </a:ext>
                </a:extLst>
              </p:cNvPr>
              <p:cNvSpPr txBox="1"/>
              <p:nvPr/>
            </p:nvSpPr>
            <p:spPr>
              <a:xfrm>
                <a:off x="4672042" y="5229232"/>
                <a:ext cx="7052473" cy="7998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𝐹𝑖𝑟𝑒𝑑</m:t>
                              </m:r>
                              <m:r>
                                <a:rPr lang="en-US" sz="2400" b="0" i="1" smtClean="0">
                                  <a:latin typeface="Cambria Math" panose="02040503050406030204" pitchFamily="18" charset="0"/>
                                </a:rPr>
                                <m:t> | </m:t>
                              </m:r>
                              <m:r>
                                <a:rPr lang="en-US" sz="2400" b="0" i="1" smtClean="0">
                                  <a:latin typeface="Cambria Math" panose="02040503050406030204" pitchFamily="18" charset="0"/>
                                </a:rPr>
                                <m:t>𝐹𝑖𝑠h</m:t>
                              </m:r>
                            </m:e>
                          </m:d>
                        </m:e>
                      </m:fun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0.35∗0.60</m:t>
                          </m:r>
                        </m:num>
                        <m:den>
                          <m:r>
                            <a:rPr lang="en-US" sz="2400" b="0" i="1" smtClean="0">
                              <a:latin typeface="Cambria Math" panose="02040503050406030204" pitchFamily="18" charset="0"/>
                            </a:rPr>
                            <m:t>0.35∗0.60+0.2∗0.40</m:t>
                          </m:r>
                        </m:den>
                      </m:f>
                    </m:oMath>
                  </m:oMathPara>
                </a14:m>
                <a:endParaRPr lang="en-US" sz="2400" dirty="0"/>
              </a:p>
            </p:txBody>
          </p:sp>
        </mc:Choice>
        <mc:Fallback xmlns="">
          <p:sp>
            <p:nvSpPr>
              <p:cNvPr id="7" name="TextBox 6">
                <a:extLst>
                  <a:ext uri="{FF2B5EF4-FFF2-40B4-BE49-F238E27FC236}">
                    <a16:creationId xmlns:a16="http://schemas.microsoft.com/office/drawing/2014/main" id="{262C6512-0DAA-C474-F9E8-914E5F87F183}"/>
                  </a:ext>
                </a:extLst>
              </p:cNvPr>
              <p:cNvSpPr txBox="1">
                <a:spLocks noRot="1" noChangeAspect="1" noMove="1" noResize="1" noEditPoints="1" noAdjustHandles="1" noChangeArrowheads="1" noChangeShapeType="1" noTextEdit="1"/>
              </p:cNvSpPr>
              <p:nvPr/>
            </p:nvSpPr>
            <p:spPr>
              <a:xfrm>
                <a:off x="4672042" y="5229232"/>
                <a:ext cx="7052473" cy="7998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B7CA8A-24E0-9273-4F35-9CD40406D87A}"/>
                  </a:ext>
                </a:extLst>
              </p:cNvPr>
              <p:cNvSpPr txBox="1"/>
              <p:nvPr/>
            </p:nvSpPr>
            <p:spPr>
              <a:xfrm>
                <a:off x="2815193" y="5442683"/>
                <a:ext cx="185684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9AB7CA8A-24E0-9273-4F35-9CD40406D87A}"/>
                  </a:ext>
                </a:extLst>
              </p:cNvPr>
              <p:cNvSpPr txBox="1">
                <a:spLocks noRot="1" noChangeAspect="1" noMove="1" noResize="1" noEditPoints="1" noAdjustHandles="1" noChangeArrowheads="1" noChangeShapeType="1" noTextEdit="1"/>
              </p:cNvSpPr>
              <p:nvPr/>
            </p:nvSpPr>
            <p:spPr>
              <a:xfrm>
                <a:off x="2815193" y="5442683"/>
                <a:ext cx="1856849" cy="369332"/>
              </a:xfrm>
              <a:prstGeom prst="rect">
                <a:avLst/>
              </a:prstGeom>
              <a:blipFill>
                <a:blip r:embed="rId4"/>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546696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53AB-B40D-3B7D-1D29-0D4B37B5D5A7}"/>
              </a:ext>
            </a:extLst>
          </p:cNvPr>
          <p:cNvSpPr>
            <a:spLocks noGrp="1"/>
          </p:cNvSpPr>
          <p:nvPr>
            <p:ph type="title"/>
          </p:nvPr>
        </p:nvSpPr>
        <p:spPr/>
        <p:txBody>
          <a:bodyPr/>
          <a:lstStyle/>
          <a:p>
            <a:r>
              <a:rPr lang="en-US" dirty="0"/>
              <a:t>Bayes’ Rule</a:t>
            </a:r>
          </a:p>
        </p:txBody>
      </p:sp>
      <p:pic>
        <p:nvPicPr>
          <p:cNvPr id="5" name="Picture 4">
            <a:extLst>
              <a:ext uri="{FF2B5EF4-FFF2-40B4-BE49-F238E27FC236}">
                <a16:creationId xmlns:a16="http://schemas.microsoft.com/office/drawing/2014/main" id="{76A6D140-680C-64EA-A33A-05165085CAA5}"/>
              </a:ext>
            </a:extLst>
          </p:cNvPr>
          <p:cNvPicPr>
            <a:picLocks noChangeAspect="1"/>
          </p:cNvPicPr>
          <p:nvPr/>
        </p:nvPicPr>
        <p:blipFill>
          <a:blip r:embed="rId2"/>
          <a:stretch>
            <a:fillRect/>
          </a:stretch>
        </p:blipFill>
        <p:spPr>
          <a:xfrm>
            <a:off x="2054412" y="2249117"/>
            <a:ext cx="7230484" cy="1810003"/>
          </a:xfrm>
          <a:prstGeom prst="rect">
            <a:avLst/>
          </a:prstGeom>
        </p:spPr>
      </p:pic>
      <p:sp>
        <p:nvSpPr>
          <p:cNvPr id="6" name="Rectangle 5">
            <a:extLst>
              <a:ext uri="{FF2B5EF4-FFF2-40B4-BE49-F238E27FC236}">
                <a16:creationId xmlns:a16="http://schemas.microsoft.com/office/drawing/2014/main" id="{5EF8DA44-570E-C4AE-2FFD-F18038189FCD}"/>
              </a:ext>
            </a:extLst>
          </p:cNvPr>
          <p:cNvSpPr/>
          <p:nvPr/>
        </p:nvSpPr>
        <p:spPr>
          <a:xfrm>
            <a:off x="2070022" y="2294415"/>
            <a:ext cx="2877836" cy="20307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0031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196D-7ECC-22E9-678E-E4D43D5A5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8FE0E-153F-A67B-55D3-04EAC3FEB90F}"/>
              </a:ext>
            </a:extLst>
          </p:cNvPr>
          <p:cNvSpPr>
            <a:spLocks noGrp="1"/>
          </p:cNvSpPr>
          <p:nvPr>
            <p:ph type="title"/>
          </p:nvPr>
        </p:nvSpPr>
        <p:spPr/>
        <p:txBody>
          <a:bodyPr/>
          <a:lstStyle/>
          <a:p>
            <a:r>
              <a:rPr lang="en-US" dirty="0" err="1"/>
              <a:t>Pr</a:t>
            </a:r>
            <a:r>
              <a:rPr lang="en-US" dirty="0"/>
              <a:t>(</a:t>
            </a:r>
            <a:r>
              <a:rPr lang="en-US" dirty="0" err="1"/>
              <a:t>Fried|Chicken</a:t>
            </a:r>
            <a:r>
              <a:rPr lang="en-US" dirty="0"/>
              <a:t>)</a:t>
            </a:r>
          </a:p>
        </p:txBody>
      </p:sp>
      <p:graphicFrame>
        <p:nvGraphicFramePr>
          <p:cNvPr id="4" name="Table 3">
            <a:extLst>
              <a:ext uri="{FF2B5EF4-FFF2-40B4-BE49-F238E27FC236}">
                <a16:creationId xmlns:a16="http://schemas.microsoft.com/office/drawing/2014/main" id="{DC27BAC8-E85A-64F0-D227-2A737233E04D}"/>
              </a:ext>
            </a:extLst>
          </p:cNvPr>
          <p:cNvGraphicFramePr>
            <a:graphicFrameLocks noGrp="1"/>
          </p:cNvGraphicFramePr>
          <p:nvPr/>
        </p:nvGraphicFramePr>
        <p:xfrm>
          <a:off x="1351849" y="3429000"/>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Fish</a:t>
                      </a:r>
                    </a:p>
                  </a:txBody>
                  <a:tcPr/>
                </a:tc>
                <a:tc>
                  <a:txBody>
                    <a:bodyPr/>
                    <a:lstStyle/>
                    <a:p>
                      <a:pPr algn="ctr"/>
                      <a:r>
                        <a:rPr lang="en-US" dirty="0"/>
                        <a:t>Chicken</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Fried</a:t>
                      </a:r>
                    </a:p>
                  </a:txBody>
                  <a:tcPr/>
                </a:tc>
                <a:tc>
                  <a:txBody>
                    <a:bodyPr/>
                    <a:lstStyle/>
                    <a:p>
                      <a:pPr algn="ctr"/>
                      <a:r>
                        <a:rPr lang="en-US" dirty="0"/>
                        <a:t>0.35*0.60</a:t>
                      </a:r>
                    </a:p>
                  </a:txBody>
                  <a:tcPr/>
                </a:tc>
                <a:tc>
                  <a:txBody>
                    <a:bodyPr/>
                    <a:lstStyle/>
                    <a:p>
                      <a:pPr algn="ctr"/>
                      <a:r>
                        <a:rPr lang="en-US" dirty="0"/>
                        <a:t>0.65*0.60</a:t>
                      </a:r>
                    </a:p>
                  </a:txBody>
                  <a:tcPr/>
                </a:tc>
                <a:tc>
                  <a:txBody>
                    <a:bodyPr/>
                    <a:lstStyle/>
                    <a:p>
                      <a:pPr algn="ctr"/>
                      <a:r>
                        <a:rPr lang="en-US" dirty="0"/>
                        <a:t>0.60</a:t>
                      </a:r>
                    </a:p>
                  </a:txBody>
                  <a:tcPr/>
                </a:tc>
                <a:extLst>
                  <a:ext uri="{0D108BD9-81ED-4DB2-BD59-A6C34878D82A}">
                    <a16:rowId xmlns:a16="http://schemas.microsoft.com/office/drawing/2014/main" val="1329736995"/>
                  </a:ext>
                </a:extLst>
              </a:tr>
              <a:tr h="325879">
                <a:tc>
                  <a:txBody>
                    <a:bodyPr/>
                    <a:lstStyle/>
                    <a:p>
                      <a:pPr algn="ctr"/>
                      <a:r>
                        <a:rPr lang="en-US" dirty="0"/>
                        <a:t>Grilled</a:t>
                      </a:r>
                    </a:p>
                  </a:txBody>
                  <a:tcPr/>
                </a:tc>
                <a:tc>
                  <a:txBody>
                    <a:bodyPr/>
                    <a:lstStyle/>
                    <a:p>
                      <a:pPr algn="ctr"/>
                      <a:r>
                        <a:rPr lang="en-US" dirty="0"/>
                        <a:t>0.2*0.40</a:t>
                      </a:r>
                    </a:p>
                  </a:txBody>
                  <a:tcPr/>
                </a:tc>
                <a:tc>
                  <a:txBody>
                    <a:bodyPr/>
                    <a:lstStyle/>
                    <a:p>
                      <a:pPr algn="ctr"/>
                      <a:r>
                        <a:rPr lang="en-US" dirty="0"/>
                        <a:t>0.8*0.40</a:t>
                      </a:r>
                    </a:p>
                  </a:txBody>
                  <a:tcPr/>
                </a:tc>
                <a:tc>
                  <a:txBody>
                    <a:bodyPr/>
                    <a:lstStyle/>
                    <a:p>
                      <a:pPr algn="ctr"/>
                      <a:r>
                        <a:rPr lang="en-US" dirty="0"/>
                        <a:t>0.40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1.00</a:t>
                      </a:r>
                    </a:p>
                  </a:txBody>
                  <a:tcPr/>
                </a:tc>
                <a:extLst>
                  <a:ext uri="{0D108BD9-81ED-4DB2-BD59-A6C34878D82A}">
                    <a16:rowId xmlns:a16="http://schemas.microsoft.com/office/drawing/2014/main" val="1739574210"/>
                  </a:ext>
                </a:extLst>
              </a:tr>
            </a:tbl>
          </a:graphicData>
        </a:graphic>
      </p:graphicFrame>
      <p:pic>
        <p:nvPicPr>
          <p:cNvPr id="6" name="Picture 5">
            <a:extLst>
              <a:ext uri="{FF2B5EF4-FFF2-40B4-BE49-F238E27FC236}">
                <a16:creationId xmlns:a16="http://schemas.microsoft.com/office/drawing/2014/main" id="{0FC73571-32B6-F60E-F8A5-73C02E4A05D5}"/>
              </a:ext>
            </a:extLst>
          </p:cNvPr>
          <p:cNvPicPr>
            <a:picLocks noChangeAspect="1"/>
          </p:cNvPicPr>
          <p:nvPr/>
        </p:nvPicPr>
        <p:blipFill>
          <a:blip r:embed="rId2"/>
          <a:stretch>
            <a:fillRect/>
          </a:stretch>
        </p:blipFill>
        <p:spPr>
          <a:xfrm>
            <a:off x="7034340" y="335188"/>
            <a:ext cx="4517581" cy="309381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26FFA3-C18B-C156-5315-E1E63FB7B000}"/>
                  </a:ext>
                </a:extLst>
              </p:cNvPr>
              <p:cNvSpPr txBox="1"/>
              <p:nvPr/>
            </p:nvSpPr>
            <p:spPr>
              <a:xfrm>
                <a:off x="1956891" y="5285330"/>
                <a:ext cx="7052473" cy="729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𝐹𝑖𝑟𝑒𝑑</m:t>
                              </m:r>
                              <m:r>
                                <a:rPr lang="en-US" sz="2400" b="0" i="1" smtClean="0">
                                  <a:latin typeface="Cambria Math" panose="02040503050406030204" pitchFamily="18" charset="0"/>
                                </a:rPr>
                                <m:t> | </m:t>
                              </m:r>
                              <m:r>
                                <a:rPr lang="en-US" sz="2400" b="0" i="1" smtClean="0">
                                  <a:latin typeface="Cambria Math" panose="02040503050406030204" pitchFamily="18" charset="0"/>
                                </a:rPr>
                                <m:t>𝐶h𝑖𝑐𝑘𝑒𝑛</m:t>
                              </m:r>
                            </m:e>
                          </m:d>
                        </m:e>
                      </m:fun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num>
                        <m:den>
                          <m:r>
                            <a:rPr lang="en-US" sz="2400" b="0" i="1" smtClean="0">
                              <a:latin typeface="Cambria Math" panose="02040503050406030204" pitchFamily="18" charset="0"/>
                            </a:rPr>
                            <m:t>                     +                     </m:t>
                          </m:r>
                        </m:den>
                      </m:f>
                    </m:oMath>
                  </m:oMathPara>
                </a14:m>
                <a:endParaRPr lang="en-US" sz="2400" dirty="0"/>
              </a:p>
            </p:txBody>
          </p:sp>
        </mc:Choice>
        <mc:Fallback xmlns="">
          <p:sp>
            <p:nvSpPr>
              <p:cNvPr id="7" name="TextBox 6">
                <a:extLst>
                  <a:ext uri="{FF2B5EF4-FFF2-40B4-BE49-F238E27FC236}">
                    <a16:creationId xmlns:a16="http://schemas.microsoft.com/office/drawing/2014/main" id="{2C26FFA3-C18B-C156-5315-E1E63FB7B000}"/>
                  </a:ext>
                </a:extLst>
              </p:cNvPr>
              <p:cNvSpPr txBox="1">
                <a:spLocks noRot="1" noChangeAspect="1" noMove="1" noResize="1" noEditPoints="1" noAdjustHandles="1" noChangeArrowheads="1" noChangeShapeType="1" noTextEdit="1"/>
              </p:cNvSpPr>
              <p:nvPr/>
            </p:nvSpPr>
            <p:spPr>
              <a:xfrm>
                <a:off x="1956891" y="5285330"/>
                <a:ext cx="7052473" cy="72955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7199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F2BFC-0EA7-F7E1-C5FE-A8E563354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9BB0B-2DCB-B527-8617-0A3207882050}"/>
              </a:ext>
            </a:extLst>
          </p:cNvPr>
          <p:cNvSpPr>
            <a:spLocks noGrp="1"/>
          </p:cNvSpPr>
          <p:nvPr>
            <p:ph type="title"/>
          </p:nvPr>
        </p:nvSpPr>
        <p:spPr/>
        <p:txBody>
          <a:bodyPr/>
          <a:lstStyle/>
          <a:p>
            <a:r>
              <a:rPr lang="en-US" dirty="0" err="1"/>
              <a:t>Pr</a:t>
            </a:r>
            <a:r>
              <a:rPr lang="en-US" dirty="0"/>
              <a:t>(</a:t>
            </a:r>
            <a:r>
              <a:rPr lang="en-US" dirty="0" err="1"/>
              <a:t>Grillled|Chicken</a:t>
            </a:r>
            <a:r>
              <a:rPr lang="en-US" dirty="0"/>
              <a:t>)</a:t>
            </a:r>
          </a:p>
        </p:txBody>
      </p:sp>
      <p:graphicFrame>
        <p:nvGraphicFramePr>
          <p:cNvPr id="4" name="Table 3">
            <a:extLst>
              <a:ext uri="{FF2B5EF4-FFF2-40B4-BE49-F238E27FC236}">
                <a16:creationId xmlns:a16="http://schemas.microsoft.com/office/drawing/2014/main" id="{96A94575-66A2-2AB6-7EA3-EFC9A50E7BA2}"/>
              </a:ext>
            </a:extLst>
          </p:cNvPr>
          <p:cNvGraphicFramePr>
            <a:graphicFrameLocks noGrp="1"/>
          </p:cNvGraphicFramePr>
          <p:nvPr/>
        </p:nvGraphicFramePr>
        <p:xfrm>
          <a:off x="1351849" y="3429000"/>
          <a:ext cx="5060364" cy="1463040"/>
        </p:xfrm>
        <a:graphic>
          <a:graphicData uri="http://schemas.openxmlformats.org/drawingml/2006/table">
            <a:tbl>
              <a:tblPr firstRow="1" bandRow="1">
                <a:tableStyleId>{5940675A-B579-460E-94D1-54222C63F5DA}</a:tableStyleId>
              </a:tblPr>
              <a:tblGrid>
                <a:gridCol w="1265091">
                  <a:extLst>
                    <a:ext uri="{9D8B030D-6E8A-4147-A177-3AD203B41FA5}">
                      <a16:colId xmlns:a16="http://schemas.microsoft.com/office/drawing/2014/main" val="1374010812"/>
                    </a:ext>
                  </a:extLst>
                </a:gridCol>
                <a:gridCol w="1265091">
                  <a:extLst>
                    <a:ext uri="{9D8B030D-6E8A-4147-A177-3AD203B41FA5}">
                      <a16:colId xmlns:a16="http://schemas.microsoft.com/office/drawing/2014/main" val="1562298894"/>
                    </a:ext>
                  </a:extLst>
                </a:gridCol>
                <a:gridCol w="1265091">
                  <a:extLst>
                    <a:ext uri="{9D8B030D-6E8A-4147-A177-3AD203B41FA5}">
                      <a16:colId xmlns:a16="http://schemas.microsoft.com/office/drawing/2014/main" val="2631576546"/>
                    </a:ext>
                  </a:extLst>
                </a:gridCol>
                <a:gridCol w="1265091">
                  <a:extLst>
                    <a:ext uri="{9D8B030D-6E8A-4147-A177-3AD203B41FA5}">
                      <a16:colId xmlns:a16="http://schemas.microsoft.com/office/drawing/2014/main" val="1586511389"/>
                    </a:ext>
                  </a:extLst>
                </a:gridCol>
              </a:tblGrid>
              <a:tr h="325879">
                <a:tc>
                  <a:txBody>
                    <a:bodyPr/>
                    <a:lstStyle/>
                    <a:p>
                      <a:pPr algn="ctr"/>
                      <a:endParaRPr lang="en-US" dirty="0"/>
                    </a:p>
                  </a:txBody>
                  <a:tcPr/>
                </a:tc>
                <a:tc>
                  <a:txBody>
                    <a:bodyPr/>
                    <a:lstStyle/>
                    <a:p>
                      <a:pPr algn="ctr"/>
                      <a:r>
                        <a:rPr lang="en-US" dirty="0"/>
                        <a:t>Fish</a:t>
                      </a:r>
                    </a:p>
                  </a:txBody>
                  <a:tcPr/>
                </a:tc>
                <a:tc>
                  <a:txBody>
                    <a:bodyPr/>
                    <a:lstStyle/>
                    <a:p>
                      <a:pPr algn="ctr"/>
                      <a:r>
                        <a:rPr lang="en-US" dirty="0"/>
                        <a:t>Chicken</a:t>
                      </a:r>
                    </a:p>
                  </a:txBody>
                  <a:tcPr/>
                </a:tc>
                <a:tc>
                  <a:txBody>
                    <a:bodyPr/>
                    <a:lstStyle/>
                    <a:p>
                      <a:pPr algn="ctr"/>
                      <a:r>
                        <a:rPr lang="en-US" dirty="0"/>
                        <a:t>Total</a:t>
                      </a:r>
                    </a:p>
                  </a:txBody>
                  <a:tcPr/>
                </a:tc>
                <a:extLst>
                  <a:ext uri="{0D108BD9-81ED-4DB2-BD59-A6C34878D82A}">
                    <a16:rowId xmlns:a16="http://schemas.microsoft.com/office/drawing/2014/main" val="3655673079"/>
                  </a:ext>
                </a:extLst>
              </a:tr>
              <a:tr h="325879">
                <a:tc>
                  <a:txBody>
                    <a:bodyPr/>
                    <a:lstStyle/>
                    <a:p>
                      <a:pPr algn="ctr"/>
                      <a:r>
                        <a:rPr lang="en-US" dirty="0"/>
                        <a:t>Fried</a:t>
                      </a:r>
                    </a:p>
                  </a:txBody>
                  <a:tcPr/>
                </a:tc>
                <a:tc>
                  <a:txBody>
                    <a:bodyPr/>
                    <a:lstStyle/>
                    <a:p>
                      <a:pPr algn="ctr"/>
                      <a:r>
                        <a:rPr lang="en-US" dirty="0"/>
                        <a:t>0.35*0.60</a:t>
                      </a:r>
                    </a:p>
                  </a:txBody>
                  <a:tcPr/>
                </a:tc>
                <a:tc>
                  <a:txBody>
                    <a:bodyPr/>
                    <a:lstStyle/>
                    <a:p>
                      <a:pPr algn="ctr"/>
                      <a:r>
                        <a:rPr lang="en-US" dirty="0"/>
                        <a:t>0.65*0.60</a:t>
                      </a:r>
                    </a:p>
                  </a:txBody>
                  <a:tcPr/>
                </a:tc>
                <a:tc>
                  <a:txBody>
                    <a:bodyPr/>
                    <a:lstStyle/>
                    <a:p>
                      <a:pPr algn="ctr"/>
                      <a:r>
                        <a:rPr lang="en-US" dirty="0"/>
                        <a:t>0.60</a:t>
                      </a:r>
                    </a:p>
                  </a:txBody>
                  <a:tcPr/>
                </a:tc>
                <a:extLst>
                  <a:ext uri="{0D108BD9-81ED-4DB2-BD59-A6C34878D82A}">
                    <a16:rowId xmlns:a16="http://schemas.microsoft.com/office/drawing/2014/main" val="1329736995"/>
                  </a:ext>
                </a:extLst>
              </a:tr>
              <a:tr h="325879">
                <a:tc>
                  <a:txBody>
                    <a:bodyPr/>
                    <a:lstStyle/>
                    <a:p>
                      <a:pPr algn="ctr"/>
                      <a:r>
                        <a:rPr lang="en-US" dirty="0"/>
                        <a:t>Grilled</a:t>
                      </a:r>
                    </a:p>
                  </a:txBody>
                  <a:tcPr/>
                </a:tc>
                <a:tc>
                  <a:txBody>
                    <a:bodyPr/>
                    <a:lstStyle/>
                    <a:p>
                      <a:pPr algn="ctr"/>
                      <a:r>
                        <a:rPr lang="en-US" dirty="0"/>
                        <a:t>0.2*0.40</a:t>
                      </a:r>
                    </a:p>
                  </a:txBody>
                  <a:tcPr/>
                </a:tc>
                <a:tc>
                  <a:txBody>
                    <a:bodyPr/>
                    <a:lstStyle/>
                    <a:p>
                      <a:pPr algn="ctr"/>
                      <a:r>
                        <a:rPr lang="en-US" dirty="0"/>
                        <a:t>0.8*0.40</a:t>
                      </a:r>
                    </a:p>
                  </a:txBody>
                  <a:tcPr/>
                </a:tc>
                <a:tc>
                  <a:txBody>
                    <a:bodyPr/>
                    <a:lstStyle/>
                    <a:p>
                      <a:pPr algn="ctr"/>
                      <a:r>
                        <a:rPr lang="en-US" dirty="0"/>
                        <a:t>0.40</a:t>
                      </a:r>
                    </a:p>
                  </a:txBody>
                  <a:tcPr/>
                </a:tc>
                <a:extLst>
                  <a:ext uri="{0D108BD9-81ED-4DB2-BD59-A6C34878D82A}">
                    <a16:rowId xmlns:a16="http://schemas.microsoft.com/office/drawing/2014/main" val="1785670973"/>
                  </a:ext>
                </a:extLst>
              </a:tr>
              <a:tr h="325879">
                <a:tc>
                  <a:txBody>
                    <a:bodyPr/>
                    <a:lstStyle/>
                    <a:p>
                      <a:pPr algn="ctr"/>
                      <a:r>
                        <a:rPr lang="en-US" dirty="0"/>
                        <a:t>Total</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1.00</a:t>
                      </a:r>
                    </a:p>
                  </a:txBody>
                  <a:tcPr/>
                </a:tc>
                <a:extLst>
                  <a:ext uri="{0D108BD9-81ED-4DB2-BD59-A6C34878D82A}">
                    <a16:rowId xmlns:a16="http://schemas.microsoft.com/office/drawing/2014/main" val="1739574210"/>
                  </a:ext>
                </a:extLst>
              </a:tr>
            </a:tbl>
          </a:graphicData>
        </a:graphic>
      </p:graphicFrame>
      <p:pic>
        <p:nvPicPr>
          <p:cNvPr id="6" name="Picture 5">
            <a:extLst>
              <a:ext uri="{FF2B5EF4-FFF2-40B4-BE49-F238E27FC236}">
                <a16:creationId xmlns:a16="http://schemas.microsoft.com/office/drawing/2014/main" id="{76731556-7ACB-7264-502F-48DEEE8E9AE5}"/>
              </a:ext>
            </a:extLst>
          </p:cNvPr>
          <p:cNvPicPr>
            <a:picLocks noChangeAspect="1"/>
          </p:cNvPicPr>
          <p:nvPr/>
        </p:nvPicPr>
        <p:blipFill>
          <a:blip r:embed="rId2"/>
          <a:stretch>
            <a:fillRect/>
          </a:stretch>
        </p:blipFill>
        <p:spPr>
          <a:xfrm>
            <a:off x="7034340" y="335188"/>
            <a:ext cx="4517581" cy="309381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A52E8C-B068-827C-F3FA-D8F6F2121AF1}"/>
                  </a:ext>
                </a:extLst>
              </p:cNvPr>
              <p:cNvSpPr txBox="1"/>
              <p:nvPr/>
            </p:nvSpPr>
            <p:spPr>
              <a:xfrm>
                <a:off x="1956891" y="5285330"/>
                <a:ext cx="7052473" cy="729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𝐹𝑖𝑟𝑒𝑑</m:t>
                              </m:r>
                              <m:r>
                                <a:rPr lang="en-US" sz="2400" b="0" i="1" smtClean="0">
                                  <a:latin typeface="Cambria Math" panose="02040503050406030204" pitchFamily="18" charset="0"/>
                                </a:rPr>
                                <m:t> | </m:t>
                              </m:r>
                              <m:r>
                                <a:rPr lang="en-US" sz="2400" b="0" i="1" smtClean="0">
                                  <a:latin typeface="Cambria Math" panose="02040503050406030204" pitchFamily="18" charset="0"/>
                                </a:rPr>
                                <m:t>𝐶h𝑖𝑐𝑘𝑒𝑛</m:t>
                              </m:r>
                            </m:e>
                          </m:d>
                        </m:e>
                      </m:fun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num>
                        <m:den>
                          <m:r>
                            <a:rPr lang="en-US" sz="2400" b="0" i="1" smtClean="0">
                              <a:latin typeface="Cambria Math" panose="02040503050406030204" pitchFamily="18" charset="0"/>
                            </a:rPr>
                            <m:t>                     +                     </m:t>
                          </m:r>
                        </m:den>
                      </m:f>
                    </m:oMath>
                  </m:oMathPara>
                </a14:m>
                <a:endParaRPr lang="en-US" sz="2400" dirty="0"/>
              </a:p>
            </p:txBody>
          </p:sp>
        </mc:Choice>
        <mc:Fallback xmlns="">
          <p:sp>
            <p:nvSpPr>
              <p:cNvPr id="7" name="TextBox 6">
                <a:extLst>
                  <a:ext uri="{FF2B5EF4-FFF2-40B4-BE49-F238E27FC236}">
                    <a16:creationId xmlns:a16="http://schemas.microsoft.com/office/drawing/2014/main" id="{43A52E8C-B068-827C-F3FA-D8F6F2121AF1}"/>
                  </a:ext>
                </a:extLst>
              </p:cNvPr>
              <p:cNvSpPr txBox="1">
                <a:spLocks noRot="1" noChangeAspect="1" noMove="1" noResize="1" noEditPoints="1" noAdjustHandles="1" noChangeArrowheads="1" noChangeShapeType="1" noTextEdit="1"/>
              </p:cNvSpPr>
              <p:nvPr/>
            </p:nvSpPr>
            <p:spPr>
              <a:xfrm>
                <a:off x="1956891" y="5285330"/>
                <a:ext cx="7052473" cy="72955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0287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AA1E-6581-CD7B-2054-92FE770DFD7C}"/>
              </a:ext>
            </a:extLst>
          </p:cNvPr>
          <p:cNvSpPr>
            <a:spLocks noGrp="1"/>
          </p:cNvSpPr>
          <p:nvPr>
            <p:ph type="title"/>
          </p:nvPr>
        </p:nvSpPr>
        <p:spPr/>
        <p:txBody>
          <a:bodyPr>
            <a:normAutofit fontScale="90000"/>
          </a:bodyPr>
          <a:lstStyle/>
          <a:p>
            <a:r>
              <a:rPr lang="en-US" dirty="0"/>
              <a:t>Application of the Bayes Rule</a:t>
            </a:r>
            <a:br>
              <a:rPr lang="en-US" dirty="0"/>
            </a:br>
            <a:r>
              <a:rPr lang="en-US" dirty="0"/>
              <a:t> - This is too much for us, neglect if not interested in</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85E182C7-EB55-D941-8750-8B0D81F4E16B}"/>
                  </a:ext>
                </a:extLst>
              </p:cNvPr>
              <p:cNvSpPr txBox="1">
                <a:spLocks/>
              </p:cNvSpPr>
              <p:nvPr/>
            </p:nvSpPr>
            <p:spPr>
              <a:xfrm>
                <a:off x="640079" y="2900665"/>
                <a:ext cx="6620256" cy="32308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 believe the probability of obtaining a head when flipping a regular quarter coin is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that is </a:t>
                </a:r>
                <a14:m>
                  <m:oMath xmlns:m="http://schemas.openxmlformats.org/officeDocument/2006/math">
                    <m:func>
                      <m:funcPr>
                        <m:ctrlPr>
                          <a:rPr lang="en-US" i="1" smtClean="0">
                            <a:latin typeface="Cambria Math" panose="02040503050406030204" pitchFamily="18" charset="0"/>
                            <a:ea typeface="Cambria Math" panose="02040503050406030204" pitchFamily="18" charset="0"/>
                          </a:rPr>
                        </m:ctrlPr>
                      </m:funcPr>
                      <m:fName>
                        <m:r>
                          <m:rPr>
                            <m:sty m:val="p"/>
                          </m:rPr>
                          <a:rPr lang="en-US" smtClean="0">
                            <a:latin typeface="Cambria Math" panose="02040503050406030204" pitchFamily="18" charset="0"/>
                            <a:ea typeface="Cambria Math" panose="02040503050406030204" pitchFamily="18" charset="0"/>
                          </a:rPr>
                          <m:t>Pr</m:t>
                        </m:r>
                      </m:fName>
                      <m:e>
                        <m:d>
                          <m:dPr>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𝐻</m:t>
                            </m:r>
                          </m:e>
                        </m:d>
                      </m:e>
                    </m:func>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a14:m>
                <a:r>
                  <a:rPr lang="en-US" dirty="0"/>
                  <a:t>. </a:t>
                </a:r>
              </a:p>
              <a:p>
                <a:r>
                  <a:rPr lang="en-US" dirty="0"/>
                  <a:t>I don’t know the actual value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But I know it could be any value between 0 and 1 with an equal likelihood. </a:t>
                </a:r>
              </a:p>
              <a:p>
                <a:r>
                  <a:rPr lang="en-US" dirty="0"/>
                  <a:t>Then I flip the coin 10 times, obtaining “HTTHTHTTHH”</a:t>
                </a:r>
              </a:p>
              <a:p>
                <a:r>
                  <a:rPr lang="en-US" dirty="0"/>
                  <a:t>Now using the Bayes theory, I know the posterior distribution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Beta(6,6). The best estimate of the value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a:t>
                </a:r>
                <a14:m>
                  <m:oMath xmlns:m="http://schemas.openxmlformats.org/officeDocument/2006/math">
                    <m:r>
                      <a:rPr lang="en-US" i="1" smtClean="0">
                        <a:latin typeface="Cambria Math" panose="02040503050406030204" pitchFamily="18" charset="0"/>
                        <a:ea typeface="Cambria Math" panose="02040503050406030204" pitchFamily="18" charset="0"/>
                      </a:rPr>
                      <m:t>0.5</m:t>
                    </m:r>
                  </m:oMath>
                </a14:m>
                <a:r>
                  <a:rPr lang="en-US" dirty="0"/>
                  <a:t>.</a:t>
                </a:r>
              </a:p>
              <a:p>
                <a:endParaRPr lang="en-US" dirty="0"/>
              </a:p>
              <a:p>
                <a:endParaRPr lang="en-US" dirty="0"/>
              </a:p>
            </p:txBody>
          </p:sp>
        </mc:Choice>
        <mc:Fallback xmlns="">
          <p:sp>
            <p:nvSpPr>
              <p:cNvPr id="6" name="Content Placeholder 2">
                <a:extLst>
                  <a:ext uri="{FF2B5EF4-FFF2-40B4-BE49-F238E27FC236}">
                    <a16:creationId xmlns:a16="http://schemas.microsoft.com/office/drawing/2014/main" id="{85E182C7-EB55-D941-8750-8B0D81F4E16B}"/>
                  </a:ext>
                </a:extLst>
              </p:cNvPr>
              <p:cNvSpPr txBox="1">
                <a:spLocks noRot="1" noChangeAspect="1" noMove="1" noResize="1" noEditPoints="1" noAdjustHandles="1" noChangeArrowheads="1" noChangeShapeType="1" noTextEdit="1"/>
              </p:cNvSpPr>
              <p:nvPr/>
            </p:nvSpPr>
            <p:spPr>
              <a:xfrm>
                <a:off x="640079" y="2900665"/>
                <a:ext cx="6620256" cy="3230863"/>
              </a:xfrm>
              <a:prstGeom prst="rect">
                <a:avLst/>
              </a:prstGeom>
              <a:blipFill>
                <a:blip r:embed="rId2"/>
                <a:stretch>
                  <a:fillRect l="-552" t="-1132" r="-921" b="-1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85C1159-FA17-7799-311A-E97E7C5214A0}"/>
                  </a:ext>
                </a:extLst>
              </p:cNvPr>
              <p:cNvSpPr txBox="1"/>
              <p:nvPr/>
            </p:nvSpPr>
            <p:spPr>
              <a:xfrm>
                <a:off x="7562032" y="3358799"/>
                <a:ext cx="3837114" cy="16862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nor/>
                            </m:rPr>
                            <a:rPr lang="en-US" dirty="0"/>
                            <m:t> </m:t>
                          </m:r>
                        </m:num>
                        <m:den>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rPr>
                            <m:t>)</m:t>
                          </m:r>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sup>
                          </m:sSup>
                        </m:num>
                        <m:den>
                          <m:nary>
                            <m:naryPr>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0</m:t>
                              </m:r>
                            </m:sub>
                            <m:sup>
                              <m:r>
                                <a:rPr lang="en-US" b="0" i="1" dirty="0" smtClean="0">
                                  <a:latin typeface="Cambria Math" panose="02040503050406030204" pitchFamily="18" charset="0"/>
                                </a:rPr>
                                <m:t>1</m:t>
                              </m:r>
                            </m:sup>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𝑖</m:t>
                                          </m:r>
                                        </m:sub>
                                      </m:sSub>
                                    </m:e>
                                  </m:nary>
                                </m:sup>
                              </m:sSup>
                            </m:e>
                          </m:nary>
                          <m:r>
                            <a:rPr lang="en-US" b="0" i="1" dirty="0" smtClean="0">
                              <a:latin typeface="Cambria Math" panose="02040503050406030204" pitchFamily="18" charset="0"/>
                            </a:rPr>
                            <m:t> </m:t>
                          </m:r>
                          <m:r>
                            <a:rPr lang="en-US" b="0" i="1" dirty="0" smtClean="0">
                              <a:latin typeface="Cambria Math" panose="02040503050406030204" pitchFamily="18" charset="0"/>
                            </a:rPr>
                            <m:t>𝑑</m:t>
                          </m:r>
                          <m:r>
                            <a:rPr lang="en-US" b="0" i="1" dirty="0" smtClean="0">
                              <a:latin typeface="Cambria Math" panose="02040503050406030204" pitchFamily="18" charset="0"/>
                              <a:ea typeface="Cambria Math" panose="02040503050406030204" pitchFamily="18" charset="0"/>
                            </a:rPr>
                            <m:t>𝜃</m:t>
                          </m:r>
                        </m:den>
                      </m:f>
                    </m:oMath>
                  </m:oMathPara>
                </a14:m>
                <a:endParaRPr lang="en-US" dirty="0"/>
              </a:p>
              <a:p>
                <a:endParaRPr lang="en-US" dirty="0"/>
              </a:p>
            </p:txBody>
          </p:sp>
        </mc:Choice>
        <mc:Fallback xmlns="">
          <p:sp>
            <p:nvSpPr>
              <p:cNvPr id="7" name="TextBox 6">
                <a:extLst>
                  <a:ext uri="{FF2B5EF4-FFF2-40B4-BE49-F238E27FC236}">
                    <a16:creationId xmlns:a16="http://schemas.microsoft.com/office/drawing/2014/main" id="{885C1159-FA17-7799-311A-E97E7C5214A0}"/>
                  </a:ext>
                </a:extLst>
              </p:cNvPr>
              <p:cNvSpPr txBox="1">
                <a:spLocks noRot="1" noChangeAspect="1" noMove="1" noResize="1" noEditPoints="1" noAdjustHandles="1" noChangeArrowheads="1" noChangeShapeType="1" noTextEdit="1"/>
              </p:cNvSpPr>
              <p:nvPr/>
            </p:nvSpPr>
            <p:spPr>
              <a:xfrm>
                <a:off x="7562032" y="3358799"/>
                <a:ext cx="3837114" cy="168629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17257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4127-EA3D-E8B6-4672-E70762B4A726}"/>
              </a:ext>
            </a:extLst>
          </p:cNvPr>
          <p:cNvSpPr>
            <a:spLocks noGrp="1"/>
          </p:cNvSpPr>
          <p:nvPr>
            <p:ph type="title"/>
          </p:nvPr>
        </p:nvSpPr>
        <p:spPr/>
        <p:txBody>
          <a:bodyPr/>
          <a:lstStyle/>
          <a:p>
            <a:r>
              <a:rPr lang="en-US" dirty="0"/>
              <a:t>Relationship: Mutually Exclusive</a:t>
            </a:r>
          </a:p>
        </p:txBody>
      </p:sp>
      <p:sp>
        <p:nvSpPr>
          <p:cNvPr id="4" name="Rectangle 3">
            <a:extLst>
              <a:ext uri="{FF2B5EF4-FFF2-40B4-BE49-F238E27FC236}">
                <a16:creationId xmlns:a16="http://schemas.microsoft.com/office/drawing/2014/main" id="{B3E02BED-66D2-CD0D-E885-43AD57D61D0E}"/>
              </a:ext>
            </a:extLst>
          </p:cNvPr>
          <p:cNvSpPr/>
          <p:nvPr/>
        </p:nvSpPr>
        <p:spPr>
          <a:xfrm>
            <a:off x="640080" y="2763732"/>
            <a:ext cx="5149250"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149EB9B-85A9-DDCE-609A-D124F35C3A3F}"/>
              </a:ext>
            </a:extLst>
          </p:cNvPr>
          <p:cNvSpPr/>
          <p:nvPr/>
        </p:nvSpPr>
        <p:spPr>
          <a:xfrm>
            <a:off x="875691" y="3040062"/>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DA6C6C26-E863-5702-0518-99875D3DF03D}"/>
              </a:ext>
            </a:extLst>
          </p:cNvPr>
          <p:cNvSpPr/>
          <p:nvPr/>
        </p:nvSpPr>
        <p:spPr>
          <a:xfrm>
            <a:off x="3603466" y="3294851"/>
            <a:ext cx="1745213"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F3B4A1F-E830-85BD-84CE-DC8D282B6EAE}"/>
              </a:ext>
            </a:extLst>
          </p:cNvPr>
          <p:cNvSpPr txBox="1"/>
          <p:nvPr/>
        </p:nvSpPr>
        <p:spPr>
          <a:xfrm>
            <a:off x="1452942" y="3371742"/>
            <a:ext cx="1110743"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0B19360E-A815-E321-5124-558DEC1E2D48}"/>
              </a:ext>
            </a:extLst>
          </p:cNvPr>
          <p:cNvSpPr txBox="1"/>
          <p:nvPr/>
        </p:nvSpPr>
        <p:spPr>
          <a:xfrm>
            <a:off x="4091799" y="3489305"/>
            <a:ext cx="768545" cy="369332"/>
          </a:xfrm>
          <a:prstGeom prst="rect">
            <a:avLst/>
          </a:prstGeom>
          <a:noFill/>
        </p:spPr>
        <p:txBody>
          <a:bodyPr wrap="square" rtlCol="0">
            <a:spAutoFit/>
          </a:bodyPr>
          <a:lstStyle/>
          <a:p>
            <a:r>
              <a:rPr lang="en-US" dirty="0"/>
              <a:t>B</a:t>
            </a:r>
          </a:p>
        </p:txBody>
      </p:sp>
      <p:pic>
        <p:nvPicPr>
          <p:cNvPr id="10" name="Picture 9">
            <a:extLst>
              <a:ext uri="{FF2B5EF4-FFF2-40B4-BE49-F238E27FC236}">
                <a16:creationId xmlns:a16="http://schemas.microsoft.com/office/drawing/2014/main" id="{347BF3C2-E91A-CB68-1913-6CB6AC71F2BF}"/>
              </a:ext>
            </a:extLst>
          </p:cNvPr>
          <p:cNvPicPr>
            <a:picLocks noChangeAspect="1"/>
          </p:cNvPicPr>
          <p:nvPr/>
        </p:nvPicPr>
        <p:blipFill>
          <a:blip r:embed="rId2"/>
          <a:stretch>
            <a:fillRect/>
          </a:stretch>
        </p:blipFill>
        <p:spPr>
          <a:xfrm>
            <a:off x="6469429" y="2591635"/>
            <a:ext cx="5296639" cy="1267002"/>
          </a:xfrm>
          <a:prstGeom prst="rect">
            <a:avLst/>
          </a:prstGeom>
        </p:spPr>
      </p:pic>
      <p:pic>
        <p:nvPicPr>
          <p:cNvPr id="12" name="Picture 11">
            <a:extLst>
              <a:ext uri="{FF2B5EF4-FFF2-40B4-BE49-F238E27FC236}">
                <a16:creationId xmlns:a16="http://schemas.microsoft.com/office/drawing/2014/main" id="{8EA16684-6AD0-40DA-D879-9B4D915F1C68}"/>
              </a:ext>
            </a:extLst>
          </p:cNvPr>
          <p:cNvPicPr>
            <a:picLocks noChangeAspect="1"/>
          </p:cNvPicPr>
          <p:nvPr/>
        </p:nvPicPr>
        <p:blipFill>
          <a:blip r:embed="rId3"/>
          <a:stretch>
            <a:fillRect/>
          </a:stretch>
        </p:blipFill>
        <p:spPr>
          <a:xfrm>
            <a:off x="1917632" y="5804114"/>
            <a:ext cx="3371667" cy="579769"/>
          </a:xfrm>
          <a:prstGeom prst="rect">
            <a:avLst/>
          </a:prstGeom>
        </p:spPr>
      </p:pic>
      <p:sp>
        <p:nvSpPr>
          <p:cNvPr id="13" name="TextBox 12">
            <a:extLst>
              <a:ext uri="{FF2B5EF4-FFF2-40B4-BE49-F238E27FC236}">
                <a16:creationId xmlns:a16="http://schemas.microsoft.com/office/drawing/2014/main" id="{F4FAE94A-FBBE-95A9-E03C-7AE8E354BB36}"/>
              </a:ext>
            </a:extLst>
          </p:cNvPr>
          <p:cNvSpPr txBox="1"/>
          <p:nvPr/>
        </p:nvSpPr>
        <p:spPr>
          <a:xfrm>
            <a:off x="640079" y="5858537"/>
            <a:ext cx="1923606" cy="369332"/>
          </a:xfrm>
          <a:prstGeom prst="rect">
            <a:avLst/>
          </a:prstGeom>
          <a:noFill/>
        </p:spPr>
        <p:txBody>
          <a:bodyPr wrap="square" rtlCol="0">
            <a:spAutoFit/>
          </a:bodyPr>
          <a:lstStyle/>
          <a:p>
            <a:r>
              <a:rPr lang="en-US" dirty="0"/>
              <a:t>As a result, </a:t>
            </a:r>
          </a:p>
        </p:txBody>
      </p:sp>
      <p:sp>
        <p:nvSpPr>
          <p:cNvPr id="14" name="TextBox 13">
            <a:extLst>
              <a:ext uri="{FF2B5EF4-FFF2-40B4-BE49-F238E27FC236}">
                <a16:creationId xmlns:a16="http://schemas.microsoft.com/office/drawing/2014/main" id="{E845F214-3B65-5974-7834-8879EFC39360}"/>
              </a:ext>
            </a:extLst>
          </p:cNvPr>
          <p:cNvSpPr txBox="1"/>
          <p:nvPr/>
        </p:nvSpPr>
        <p:spPr>
          <a:xfrm>
            <a:off x="6469429" y="4389120"/>
            <a:ext cx="5367283" cy="954107"/>
          </a:xfrm>
          <a:prstGeom prst="rect">
            <a:avLst/>
          </a:prstGeom>
          <a:noFill/>
        </p:spPr>
        <p:txBody>
          <a:bodyPr wrap="square" rtlCol="0">
            <a:spAutoFit/>
          </a:bodyPr>
          <a:lstStyle/>
          <a:p>
            <a:r>
              <a:rPr lang="en-US" dirty="0"/>
              <a:t>The converse is true too.</a:t>
            </a:r>
          </a:p>
          <a:p>
            <a:endParaRPr lang="en-US" dirty="0"/>
          </a:p>
          <a:p>
            <a:r>
              <a:rPr lang="en-US" dirty="0"/>
              <a:t>This relationship is also called </a:t>
            </a:r>
            <a:r>
              <a:rPr lang="en-US" sz="2000" b="1" dirty="0"/>
              <a:t>disjoint</a:t>
            </a:r>
            <a:r>
              <a:rPr lang="en-US" dirty="0"/>
              <a:t>. </a:t>
            </a:r>
          </a:p>
        </p:txBody>
      </p:sp>
    </p:spTree>
    <p:extLst>
      <p:ext uri="{BB962C8B-B14F-4D97-AF65-F5344CB8AC3E}">
        <p14:creationId xmlns:p14="http://schemas.microsoft.com/office/powerpoint/2010/main" val="3842338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6FFE-0271-E355-A95F-57AF411115D5}"/>
              </a:ext>
            </a:extLst>
          </p:cNvPr>
          <p:cNvSpPr>
            <a:spLocks noGrp="1"/>
          </p:cNvSpPr>
          <p:nvPr>
            <p:ph type="title"/>
          </p:nvPr>
        </p:nvSpPr>
        <p:spPr/>
        <p:txBody>
          <a:bodyPr/>
          <a:lstStyle/>
          <a:p>
            <a:r>
              <a:rPr lang="en-US" dirty="0"/>
              <a:t>Example: Rolling One Die</a:t>
            </a:r>
          </a:p>
        </p:txBody>
      </p:sp>
      <p:sp>
        <p:nvSpPr>
          <p:cNvPr id="4" name="Rectangle 3">
            <a:extLst>
              <a:ext uri="{FF2B5EF4-FFF2-40B4-BE49-F238E27FC236}">
                <a16:creationId xmlns:a16="http://schemas.microsoft.com/office/drawing/2014/main" id="{F0BD319B-A330-7104-8614-6E63114BB333}"/>
              </a:ext>
            </a:extLst>
          </p:cNvPr>
          <p:cNvSpPr/>
          <p:nvPr/>
        </p:nvSpPr>
        <p:spPr>
          <a:xfrm>
            <a:off x="640080" y="2763732"/>
            <a:ext cx="5149250"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75F420-55CA-EE3D-F47C-B4121C8370C5}"/>
              </a:ext>
            </a:extLst>
          </p:cNvPr>
          <p:cNvSpPr/>
          <p:nvPr/>
        </p:nvSpPr>
        <p:spPr>
          <a:xfrm>
            <a:off x="875691" y="3040062"/>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9417852A-AB23-7A3D-3891-38C7D4FFB771}"/>
              </a:ext>
            </a:extLst>
          </p:cNvPr>
          <p:cNvSpPr/>
          <p:nvPr/>
        </p:nvSpPr>
        <p:spPr>
          <a:xfrm>
            <a:off x="3603466" y="3294851"/>
            <a:ext cx="1745213"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F66C663-2F2F-A320-64B1-78C3DAF0FA58}"/>
              </a:ext>
            </a:extLst>
          </p:cNvPr>
          <p:cNvSpPr txBox="1"/>
          <p:nvPr/>
        </p:nvSpPr>
        <p:spPr>
          <a:xfrm>
            <a:off x="1862460" y="3859553"/>
            <a:ext cx="723665"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3C845B98-1D5C-CFB0-9EDB-E0BC4E363A7A}"/>
              </a:ext>
            </a:extLst>
          </p:cNvPr>
          <p:cNvSpPr txBox="1"/>
          <p:nvPr/>
        </p:nvSpPr>
        <p:spPr>
          <a:xfrm>
            <a:off x="3789710" y="3753424"/>
            <a:ext cx="1497821" cy="369332"/>
          </a:xfrm>
          <a:prstGeom prst="rect">
            <a:avLst/>
          </a:prstGeom>
          <a:noFill/>
        </p:spPr>
        <p:txBody>
          <a:bodyPr wrap="square" rtlCol="0">
            <a:spAutoFit/>
          </a:bodyPr>
          <a:lstStyle/>
          <a:p>
            <a:r>
              <a:rPr lang="en-US" dirty="0"/>
              <a:t> B</a:t>
            </a:r>
          </a:p>
        </p:txBody>
      </p:sp>
      <p:sp>
        <p:nvSpPr>
          <p:cNvPr id="10" name="TextBox 9">
            <a:extLst>
              <a:ext uri="{FF2B5EF4-FFF2-40B4-BE49-F238E27FC236}">
                <a16:creationId xmlns:a16="http://schemas.microsoft.com/office/drawing/2014/main" id="{019C3411-BFD6-0BF4-A6E4-B7D816B9B1C9}"/>
              </a:ext>
            </a:extLst>
          </p:cNvPr>
          <p:cNvSpPr txBox="1"/>
          <p:nvPr/>
        </p:nvSpPr>
        <p:spPr>
          <a:xfrm>
            <a:off x="6613973" y="3305555"/>
            <a:ext cx="4437364" cy="1477328"/>
          </a:xfrm>
          <a:prstGeom prst="rect">
            <a:avLst/>
          </a:prstGeom>
          <a:noFill/>
        </p:spPr>
        <p:txBody>
          <a:bodyPr wrap="square" rtlCol="0">
            <a:spAutoFit/>
          </a:bodyPr>
          <a:lstStyle/>
          <a:p>
            <a:r>
              <a:rPr lang="en-US" dirty="0"/>
              <a:t>A=getting a 6 = {6}</a:t>
            </a:r>
          </a:p>
          <a:p>
            <a:endParaRPr lang="en-US" dirty="0"/>
          </a:p>
          <a:p>
            <a:r>
              <a:rPr lang="en-US" dirty="0"/>
              <a:t>B=getting a 1 = {1}</a:t>
            </a:r>
          </a:p>
          <a:p>
            <a:endParaRPr lang="en-US" dirty="0"/>
          </a:p>
          <a:p>
            <a:r>
              <a:rPr lang="en-US" dirty="0"/>
              <a:t>A and B are mutually exclusive.</a:t>
            </a:r>
          </a:p>
        </p:txBody>
      </p:sp>
    </p:spTree>
    <p:extLst>
      <p:ext uri="{BB962C8B-B14F-4D97-AF65-F5344CB8AC3E}">
        <p14:creationId xmlns:p14="http://schemas.microsoft.com/office/powerpoint/2010/main" val="3935200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C4D4-73A5-9D54-27AB-D3E7ECAD0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1EA0F-B5AC-3FDB-5430-9CA6B1DD963C}"/>
              </a:ext>
            </a:extLst>
          </p:cNvPr>
          <p:cNvSpPr>
            <a:spLocks noGrp="1"/>
          </p:cNvSpPr>
          <p:nvPr>
            <p:ph type="title"/>
          </p:nvPr>
        </p:nvSpPr>
        <p:spPr/>
        <p:txBody>
          <a:bodyPr/>
          <a:lstStyle/>
          <a:p>
            <a:r>
              <a:rPr lang="en-US" dirty="0"/>
              <a:t>Relationship: Independent</a:t>
            </a:r>
          </a:p>
        </p:txBody>
      </p:sp>
      <p:sp>
        <p:nvSpPr>
          <p:cNvPr id="4" name="Rectangle 3">
            <a:extLst>
              <a:ext uri="{FF2B5EF4-FFF2-40B4-BE49-F238E27FC236}">
                <a16:creationId xmlns:a16="http://schemas.microsoft.com/office/drawing/2014/main" id="{FC27779A-FC33-0E70-3E93-EC268EBC3C8C}"/>
              </a:ext>
            </a:extLst>
          </p:cNvPr>
          <p:cNvSpPr/>
          <p:nvPr/>
        </p:nvSpPr>
        <p:spPr>
          <a:xfrm>
            <a:off x="640080" y="2763732"/>
            <a:ext cx="5149250"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A53FFA8-460A-243C-6F57-2C4400E511AA}"/>
              </a:ext>
            </a:extLst>
          </p:cNvPr>
          <p:cNvSpPr/>
          <p:nvPr/>
        </p:nvSpPr>
        <p:spPr>
          <a:xfrm>
            <a:off x="875691" y="3040062"/>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1D8F5EE1-13F0-17C8-F4BF-C22D57FCDD30}"/>
              </a:ext>
            </a:extLst>
          </p:cNvPr>
          <p:cNvSpPr/>
          <p:nvPr/>
        </p:nvSpPr>
        <p:spPr>
          <a:xfrm>
            <a:off x="2451490" y="3294851"/>
            <a:ext cx="2897189"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47F9D69-0D5C-1310-ABC2-D8ACF17EB97A}"/>
              </a:ext>
            </a:extLst>
          </p:cNvPr>
          <p:cNvSpPr txBox="1"/>
          <p:nvPr/>
        </p:nvSpPr>
        <p:spPr>
          <a:xfrm>
            <a:off x="1452942" y="3371742"/>
            <a:ext cx="1110743"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529396A7-99F8-DA22-C0D6-E6F113D92802}"/>
              </a:ext>
            </a:extLst>
          </p:cNvPr>
          <p:cNvSpPr txBox="1"/>
          <p:nvPr/>
        </p:nvSpPr>
        <p:spPr>
          <a:xfrm>
            <a:off x="4091799" y="3489305"/>
            <a:ext cx="768545" cy="369332"/>
          </a:xfrm>
          <a:prstGeom prst="rect">
            <a:avLst/>
          </a:prstGeom>
          <a:noFill/>
        </p:spPr>
        <p:txBody>
          <a:bodyPr wrap="square" rtlCol="0">
            <a:spAutoFit/>
          </a:bodyPr>
          <a:lstStyle/>
          <a:p>
            <a:r>
              <a:rPr lang="en-US" dirty="0"/>
              <a:t>B</a:t>
            </a:r>
          </a:p>
        </p:txBody>
      </p:sp>
      <p:pic>
        <p:nvPicPr>
          <p:cNvPr id="9" name="Picture 8">
            <a:extLst>
              <a:ext uri="{FF2B5EF4-FFF2-40B4-BE49-F238E27FC236}">
                <a16:creationId xmlns:a16="http://schemas.microsoft.com/office/drawing/2014/main" id="{D608166C-AF51-DC0B-C528-4D313D0FB52D}"/>
              </a:ext>
            </a:extLst>
          </p:cNvPr>
          <p:cNvPicPr>
            <a:picLocks noChangeAspect="1"/>
          </p:cNvPicPr>
          <p:nvPr/>
        </p:nvPicPr>
        <p:blipFill>
          <a:blip r:embed="rId2"/>
          <a:stretch>
            <a:fillRect/>
          </a:stretch>
        </p:blipFill>
        <p:spPr>
          <a:xfrm>
            <a:off x="6402672" y="3235079"/>
            <a:ext cx="4850608" cy="953210"/>
          </a:xfrm>
          <a:prstGeom prst="rect">
            <a:avLst/>
          </a:prstGeom>
        </p:spPr>
      </p:pic>
      <p:sp>
        <p:nvSpPr>
          <p:cNvPr id="11" name="TextBox 10">
            <a:extLst>
              <a:ext uri="{FF2B5EF4-FFF2-40B4-BE49-F238E27FC236}">
                <a16:creationId xmlns:a16="http://schemas.microsoft.com/office/drawing/2014/main" id="{9B9AA7BF-C716-81DF-3632-1856A51A607B}"/>
              </a:ext>
            </a:extLst>
          </p:cNvPr>
          <p:cNvSpPr txBox="1"/>
          <p:nvPr/>
        </p:nvSpPr>
        <p:spPr>
          <a:xfrm>
            <a:off x="6469429" y="4389120"/>
            <a:ext cx="5367283" cy="369332"/>
          </a:xfrm>
          <a:prstGeom prst="rect">
            <a:avLst/>
          </a:prstGeom>
          <a:noFill/>
        </p:spPr>
        <p:txBody>
          <a:bodyPr wrap="square" rtlCol="0">
            <a:spAutoFit/>
          </a:bodyPr>
          <a:lstStyle/>
          <a:p>
            <a:r>
              <a:rPr lang="en-US" dirty="0"/>
              <a:t>The converse is true too. </a:t>
            </a:r>
          </a:p>
        </p:txBody>
      </p:sp>
    </p:spTree>
    <p:extLst>
      <p:ext uri="{BB962C8B-B14F-4D97-AF65-F5344CB8AC3E}">
        <p14:creationId xmlns:p14="http://schemas.microsoft.com/office/powerpoint/2010/main" val="272226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F0FE-7207-0F1A-9579-CBF154207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C6A15-B197-DA08-53B6-96B6AB0EACF4}"/>
              </a:ext>
            </a:extLst>
          </p:cNvPr>
          <p:cNvSpPr>
            <a:spLocks noGrp="1"/>
          </p:cNvSpPr>
          <p:nvPr>
            <p:ph type="title"/>
          </p:nvPr>
        </p:nvSpPr>
        <p:spPr/>
        <p:txBody>
          <a:bodyPr/>
          <a:lstStyle/>
          <a:p>
            <a:r>
              <a:rPr lang="en-US" dirty="0"/>
              <a:t>Example: Rolling Two Dice</a:t>
            </a:r>
          </a:p>
        </p:txBody>
      </p:sp>
      <p:sp>
        <p:nvSpPr>
          <p:cNvPr id="4" name="Rectangle 3">
            <a:extLst>
              <a:ext uri="{FF2B5EF4-FFF2-40B4-BE49-F238E27FC236}">
                <a16:creationId xmlns:a16="http://schemas.microsoft.com/office/drawing/2014/main" id="{74B4B6F5-8BA2-AC94-69A0-4C0AAA965FA6}"/>
              </a:ext>
            </a:extLst>
          </p:cNvPr>
          <p:cNvSpPr/>
          <p:nvPr/>
        </p:nvSpPr>
        <p:spPr>
          <a:xfrm>
            <a:off x="640080" y="2763732"/>
            <a:ext cx="5149250" cy="2563686"/>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C8FA851-54EE-2F6A-86D2-BB3A95E1148C}"/>
              </a:ext>
            </a:extLst>
          </p:cNvPr>
          <p:cNvSpPr/>
          <p:nvPr/>
        </p:nvSpPr>
        <p:spPr>
          <a:xfrm>
            <a:off x="875691" y="3040062"/>
            <a:ext cx="2412221" cy="200831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CB55E55A-54AE-1597-D8B0-D815755F8B52}"/>
              </a:ext>
            </a:extLst>
          </p:cNvPr>
          <p:cNvSpPr/>
          <p:nvPr/>
        </p:nvSpPr>
        <p:spPr>
          <a:xfrm>
            <a:off x="2451490" y="3294851"/>
            <a:ext cx="2897189" cy="1408064"/>
          </a:xfrm>
          <a:prstGeom prst="ellipse">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63514D-0AA5-9373-915A-3B7466FA0168}"/>
              </a:ext>
            </a:extLst>
          </p:cNvPr>
          <p:cNvSpPr txBox="1"/>
          <p:nvPr/>
        </p:nvSpPr>
        <p:spPr>
          <a:xfrm>
            <a:off x="1452942" y="3371742"/>
            <a:ext cx="1110743"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1F20087A-A423-724C-EEA7-2180D6922C25}"/>
              </a:ext>
            </a:extLst>
          </p:cNvPr>
          <p:cNvSpPr txBox="1"/>
          <p:nvPr/>
        </p:nvSpPr>
        <p:spPr>
          <a:xfrm>
            <a:off x="4091799" y="3489305"/>
            <a:ext cx="768545" cy="369332"/>
          </a:xfrm>
          <a:prstGeom prst="rect">
            <a:avLst/>
          </a:prstGeom>
          <a:noFill/>
        </p:spPr>
        <p:txBody>
          <a:bodyPr wrap="square" rtlCol="0">
            <a:spAutoFit/>
          </a:bodyPr>
          <a:lstStyle/>
          <a:p>
            <a:r>
              <a:rPr lang="en-US" dirty="0"/>
              <a:t>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DC8D93-E5EE-AF8E-1E7F-A771B1DE8646}"/>
                  </a:ext>
                </a:extLst>
              </p:cNvPr>
              <p:cNvSpPr txBox="1"/>
              <p:nvPr/>
            </p:nvSpPr>
            <p:spPr>
              <a:xfrm>
                <a:off x="6593217" y="2453941"/>
                <a:ext cx="5205909" cy="3416320"/>
              </a:xfrm>
              <a:prstGeom prst="rect">
                <a:avLst/>
              </a:prstGeom>
              <a:noFill/>
            </p:spPr>
            <p:txBody>
              <a:bodyPr wrap="square" rtlCol="0">
                <a:spAutoFit/>
              </a:bodyPr>
              <a:lstStyle/>
              <a:p>
                <a:r>
                  <a:rPr lang="en-US" dirty="0"/>
                  <a:t>A= The first die shows a 6 </a:t>
                </a:r>
              </a:p>
              <a:p>
                <a:r>
                  <a:rPr lang="en-US" dirty="0"/>
                  <a:t>   = {(6, 1), (6, 2), (6, 3), (6,4 ), (6, 5), (6, 6) }</a:t>
                </a:r>
              </a:p>
              <a:p>
                <a:endParaRPr lang="en-US" dirty="0"/>
              </a:p>
              <a:p>
                <a:r>
                  <a:rPr lang="en-US" dirty="0"/>
                  <a:t>B= The second die shows a 1 </a:t>
                </a:r>
              </a:p>
              <a:p>
                <a:r>
                  <a:rPr lang="en-US" dirty="0"/>
                  <a:t>   = {(1, 1), (2, 1), (3, 1), (4, 1), (5, 1), (6, 1)}</a:t>
                </a:r>
              </a:p>
              <a:p>
                <a:endParaRPr lang="en-US" dirty="0"/>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r>
                  <a:rPr lang="en-US" dirty="0"/>
                  <a:t>=A and B=AB={(6,1)}</a:t>
                </a:r>
              </a:p>
              <a:p>
                <a:endParaRPr lang="en-US" dirty="0"/>
              </a:p>
              <a:p>
                <a:r>
                  <a:rPr lang="en-US" dirty="0" err="1"/>
                  <a:t>Pr</a:t>
                </a:r>
                <a:r>
                  <a:rPr lang="en-US" dirty="0"/>
                  <a:t>(A)=1/6  and </a:t>
                </a:r>
                <a:r>
                  <a:rPr lang="en-US" dirty="0" err="1"/>
                  <a:t>Pr</a:t>
                </a:r>
                <a:r>
                  <a:rPr lang="en-US" dirty="0"/>
                  <a:t>(B)=1/6</a:t>
                </a:r>
              </a:p>
              <a:p>
                <a:r>
                  <a:rPr lang="en-US" dirty="0" err="1"/>
                  <a:t>Pr</a:t>
                </a:r>
                <a:r>
                  <a:rPr lang="en-US" dirty="0"/>
                  <a:t>(A and B)=</a:t>
                </a:r>
                <a:r>
                  <a:rPr lang="en-US" dirty="0" err="1"/>
                  <a:t>Pr</a:t>
                </a:r>
                <a:r>
                  <a:rPr lang="en-US" dirty="0"/>
                  <a:t>(AB)=1/36 </a:t>
                </a:r>
              </a:p>
              <a:p>
                <a:endParaRPr lang="en-US" dirty="0"/>
              </a:p>
              <a:p>
                <a:r>
                  <a:rPr lang="en-US" dirty="0"/>
                  <a:t>Thus, events A and B are independent events.</a:t>
                </a:r>
              </a:p>
            </p:txBody>
          </p:sp>
        </mc:Choice>
        <mc:Fallback xmlns="">
          <p:sp>
            <p:nvSpPr>
              <p:cNvPr id="3" name="TextBox 2">
                <a:extLst>
                  <a:ext uri="{FF2B5EF4-FFF2-40B4-BE49-F238E27FC236}">
                    <a16:creationId xmlns:a16="http://schemas.microsoft.com/office/drawing/2014/main" id="{D1DC8D93-E5EE-AF8E-1E7F-A771B1DE8646}"/>
                  </a:ext>
                </a:extLst>
              </p:cNvPr>
              <p:cNvSpPr txBox="1">
                <a:spLocks noRot="1" noChangeAspect="1" noMove="1" noResize="1" noEditPoints="1" noAdjustHandles="1" noChangeArrowheads="1" noChangeShapeType="1" noTextEdit="1"/>
              </p:cNvSpPr>
              <p:nvPr/>
            </p:nvSpPr>
            <p:spPr>
              <a:xfrm>
                <a:off x="6593217" y="2453941"/>
                <a:ext cx="5205909" cy="3416320"/>
              </a:xfrm>
              <a:prstGeom prst="rect">
                <a:avLst/>
              </a:prstGeom>
              <a:blipFill>
                <a:blip r:embed="rId2"/>
                <a:stretch>
                  <a:fillRect l="-1054" t="-1071" b="-1964"/>
                </a:stretch>
              </a:blipFill>
            </p:spPr>
            <p:txBody>
              <a:bodyPr/>
              <a:lstStyle/>
              <a:p>
                <a:r>
                  <a:rPr lang="en-US">
                    <a:noFill/>
                  </a:rPr>
                  <a:t> </a:t>
                </a:r>
              </a:p>
            </p:txBody>
          </p:sp>
        </mc:Fallback>
      </mc:AlternateContent>
    </p:spTree>
    <p:extLst>
      <p:ext uri="{BB962C8B-B14F-4D97-AF65-F5344CB8AC3E}">
        <p14:creationId xmlns:p14="http://schemas.microsoft.com/office/powerpoint/2010/main" val="185195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6D9F10-35BD-034E-2324-0B0D2A401C75}"/>
              </a:ext>
            </a:extLst>
          </p:cNvPr>
          <p:cNvPicPr>
            <a:picLocks noChangeAspect="1"/>
          </p:cNvPicPr>
          <p:nvPr/>
        </p:nvPicPr>
        <p:blipFill>
          <a:blip r:embed="rId2"/>
          <a:stretch>
            <a:fillRect/>
          </a:stretch>
        </p:blipFill>
        <p:spPr>
          <a:xfrm>
            <a:off x="1094281" y="1326732"/>
            <a:ext cx="10663003" cy="5135850"/>
          </a:xfrm>
          <a:prstGeom prst="rect">
            <a:avLst/>
          </a:prstGeom>
        </p:spPr>
      </p:pic>
    </p:spTree>
    <p:extLst>
      <p:ext uri="{BB962C8B-B14F-4D97-AF65-F5344CB8AC3E}">
        <p14:creationId xmlns:p14="http://schemas.microsoft.com/office/powerpoint/2010/main" val="2161297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A7FE-BC97-27B5-ACCE-4FCDC2463125}"/>
              </a:ext>
            </a:extLst>
          </p:cNvPr>
          <p:cNvSpPr>
            <a:spLocks noGrp="1"/>
          </p:cNvSpPr>
          <p:nvPr>
            <p:ph type="title"/>
          </p:nvPr>
        </p:nvSpPr>
        <p:spPr>
          <a:xfrm>
            <a:off x="640079" y="1217331"/>
            <a:ext cx="10890929" cy="796594"/>
          </a:xfrm>
        </p:spPr>
        <p:txBody>
          <a:bodyPr>
            <a:normAutofit/>
          </a:bodyPr>
          <a:lstStyle/>
          <a:p>
            <a:r>
              <a:rPr lang="en-US" dirty="0"/>
              <a:t>Remarks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B97BCC-167F-105F-4ED1-53B6F50A2ECE}"/>
                  </a:ext>
                </a:extLst>
              </p:cNvPr>
              <p:cNvSpPr>
                <a:spLocks noGrp="1"/>
              </p:cNvSpPr>
              <p:nvPr>
                <p:ph idx="1"/>
              </p:nvPr>
            </p:nvSpPr>
            <p:spPr>
              <a:xfrm>
                <a:off x="660993" y="2156636"/>
                <a:ext cx="10890928" cy="4429287"/>
              </a:xfrm>
            </p:spPr>
            <p:txBody>
              <a:bodyPr>
                <a:normAutofit/>
              </a:bodyPr>
              <a:lstStyle/>
              <a:p>
                <a:r>
                  <a:rPr lang="en-US" dirty="0"/>
                  <a:t>Recall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𝐶</m:t>
                            </m:r>
                          </m:e>
                          <m:e>
                            <m:r>
                              <a:rPr lang="en-US" b="0" i="1" smtClean="0">
                                <a:latin typeface="Cambria Math" panose="02040503050406030204" pitchFamily="18" charset="0"/>
                              </a:rPr>
                              <m:t>𝐴</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num>
                      <m:den>
                        <m:r>
                          <m:rPr>
                            <m:sty m:val="p"/>
                          </m:rPr>
                          <a:rPr lang="en-US" b="0" i="0" smtClean="0">
                            <a:latin typeface="Cambria Math" panose="02040503050406030204" pitchFamily="18" charset="0"/>
                            <a:ea typeface="Cambria Math" panose="02040503050406030204" pitchFamily="18" charset="0"/>
                          </a:rPr>
                          <m:t>Pr</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den>
                    </m:f>
                  </m:oMath>
                </a14:m>
                <a:r>
                  <a:rPr lang="en-US" dirty="0"/>
                  <a:t>.  A and C can be replaced by generic notation A and B, thus, for two events A and B, the formula can be replaced by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num>
                        <m:den>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m:oMathPara>
                </a14:m>
                <a:endParaRPr lang="en-US" dirty="0"/>
              </a:p>
              <a:p>
                <a:r>
                  <a:rPr lang="en-US" dirty="0"/>
                  <a:t>It is required that the denominator probability isn’t zero. The equation can be re-written as</a:t>
                </a:r>
              </a:p>
              <a:p>
                <a:pPr marL="0" indent="0" algn="ctr">
                  <a:buNone/>
                </a:pPr>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e>
                    </m:func>
                    <m:r>
                      <a:rPr lang="en-US" b="0" i="1" smtClean="0">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a14:m>
                <a:r>
                  <a:rPr lang="en-US" dirty="0"/>
                  <a:t> </a:t>
                </a:r>
              </a:p>
              <a:p>
                <a:pPr marL="265176" lvl="1" indent="0">
                  <a:buNone/>
                </a:pPr>
                <a:r>
                  <a:rPr lang="en-US" sz="2000" dirty="0"/>
                  <a:t>to avoid the restriction. </a:t>
                </a:r>
              </a:p>
              <a:p>
                <a:r>
                  <a:rPr lang="en-US" dirty="0"/>
                  <a:t>If </a:t>
                </a:r>
                <a:r>
                  <a:rPr lang="en-US" b="1" dirty="0"/>
                  <a:t>A and B are independent</a:t>
                </a:r>
                <a:r>
                  <a:rPr lang="en-US" dirty="0"/>
                  <a:t>, then </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Pr</m:t>
                          </m:r>
                        </m:fName>
                        <m:e>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r>
                        <a:rPr lang="en-US" b="0" i="1" smtClean="0">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𝐵</m:t>
                      </m:r>
                      <m:r>
                        <a:rPr lang="en-US" i="1">
                          <a:latin typeface="Cambria Math" panose="02040503050406030204" pitchFamily="18" charset="0"/>
                          <a:ea typeface="Cambria Math" panose="02040503050406030204" pitchFamily="18" charset="0"/>
                        </a:rPr>
                        <m:t>)</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7BB97BCC-167F-105F-4ED1-53B6F50A2ECE}"/>
                  </a:ext>
                </a:extLst>
              </p:cNvPr>
              <p:cNvSpPr>
                <a:spLocks noGrp="1" noRot="1" noChangeAspect="1" noMove="1" noResize="1" noEditPoints="1" noAdjustHandles="1" noChangeArrowheads="1" noChangeShapeType="1" noTextEdit="1"/>
              </p:cNvSpPr>
              <p:nvPr>
                <p:ph idx="1"/>
              </p:nvPr>
            </p:nvSpPr>
            <p:spPr>
              <a:xfrm>
                <a:off x="660993" y="2156636"/>
                <a:ext cx="10890928" cy="4429287"/>
              </a:xfrm>
              <a:blipFill>
                <a:blip r:embed="rId2"/>
                <a:stretch>
                  <a:fillRect l="-336"/>
                </a:stretch>
              </a:blipFill>
            </p:spPr>
            <p:txBody>
              <a:bodyPr/>
              <a:lstStyle/>
              <a:p>
                <a:r>
                  <a:rPr lang="en-US">
                    <a:noFill/>
                  </a:rPr>
                  <a:t> </a:t>
                </a:r>
              </a:p>
            </p:txBody>
          </p:sp>
        </mc:Fallback>
      </mc:AlternateContent>
    </p:spTree>
    <p:extLst>
      <p:ext uri="{BB962C8B-B14F-4D97-AF65-F5344CB8AC3E}">
        <p14:creationId xmlns:p14="http://schemas.microsoft.com/office/powerpoint/2010/main" val="160542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65C1-8F54-40EE-D9BA-E2B685B0B79A}"/>
              </a:ext>
            </a:extLst>
          </p:cNvPr>
          <p:cNvSpPr>
            <a:spLocks noGrp="1"/>
          </p:cNvSpPr>
          <p:nvPr>
            <p:ph type="title"/>
          </p:nvPr>
        </p:nvSpPr>
        <p:spPr/>
        <p:txBody>
          <a:bodyPr/>
          <a:lstStyle/>
          <a:p>
            <a:r>
              <a:rPr lang="en-US" dirty="0"/>
              <a:t>Remarks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A583C8-F629-4181-C1B3-163981D700B1}"/>
                  </a:ext>
                </a:extLst>
              </p:cNvPr>
              <p:cNvSpPr>
                <a:spLocks noGrp="1"/>
              </p:cNvSpPr>
              <p:nvPr>
                <p:ph idx="1"/>
              </p:nvPr>
            </p:nvSpPr>
            <p:spPr/>
            <p:txBody>
              <a:bodyPr/>
              <a:lstStyle/>
              <a:p>
                <a:r>
                  <a:rPr lang="en-US" dirty="0"/>
                  <a:t>If events A and B are independent, then every of all of the following is true.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𝐶</m:t>
                                  </m:r>
                                </m:sup>
                              </m:sSup>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e>
                      </m:func>
                    </m:oMath>
                  </m:oMathPara>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𝑐</m:t>
                                  </m:r>
                                </m:sup>
                              </m:sSup>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𝑐</m:t>
                              </m:r>
                            </m:sup>
                          </m:sSup>
                          <m:r>
                            <a:rPr lang="en-US" b="0" i="1" smtClean="0">
                              <a:latin typeface="Cambria Math" panose="02040503050406030204" pitchFamily="18" charset="0"/>
                            </a:rPr>
                            <m:t>)</m:t>
                          </m:r>
                        </m:e>
                      </m:func>
                    </m:oMath>
                  </m:oMathPara>
                </a14:m>
                <a:endParaRPr lang="en-US" b="0"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𝑐</m:t>
                                  </m:r>
                                </m:sup>
                              </m:sSup>
                            </m:e>
                            <m:e>
                              <m:sSup>
                                <m:sSupPr>
                                  <m:ctrlPr>
                                    <a:rPr lang="en-US" i="1">
                                      <a:latin typeface="Cambria Math" panose="02040503050406030204" pitchFamily="18" charset="0"/>
                                    </a:rPr>
                                  </m:ctrlPr>
                                </m:sSupPr>
                                <m:e>
                                  <m:r>
                                    <a:rPr lang="en-US" b="0" i="1" smtClean="0">
                                      <a:latin typeface="Cambria Math" panose="02040503050406030204" pitchFamily="18" charset="0"/>
                                    </a:rPr>
                                    <m:t>𝐴</m:t>
                                  </m:r>
                                </m:e>
                                <m:sup>
                                  <m:r>
                                    <a:rPr lang="en-US" i="1">
                                      <a:latin typeface="Cambria Math" panose="02040503050406030204" pitchFamily="18" charset="0"/>
                                    </a:rPr>
                                    <m:t>𝑐</m:t>
                                  </m:r>
                                </m:sup>
                              </m:sSup>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𝑐</m:t>
                              </m:r>
                            </m:sup>
                          </m:sSup>
                          <m:r>
                            <a:rPr lang="en-US" b="0" i="1" smtClean="0">
                              <a:latin typeface="Cambria Math" panose="02040503050406030204" pitchFamily="18" charset="0"/>
                            </a:rPr>
                            <m:t>)</m:t>
                          </m:r>
                        </m:e>
                      </m:func>
                    </m:oMath>
                  </m:oMathPara>
                </a14:m>
                <a:endParaRPr lang="en-US" b="0" dirty="0"/>
              </a:p>
              <a:p>
                <a:pPr marL="0" indent="0">
                  <a:buNone/>
                </a:pPr>
                <a:endParaRPr lang="en-US" b="0" dirty="0"/>
              </a:p>
              <a:p>
                <a:pPr marL="0" indent="0">
                  <a:buNone/>
                </a:pPr>
                <a:r>
                  <a:rPr lang="en-US" b="0" dirty="0"/>
                  <a:t>Because A and B are generical, thus, if you switch A and B notation above, all will stil</a:t>
                </a:r>
                <a:r>
                  <a:rPr lang="en-US" dirty="0"/>
                  <a:t>l be true. </a:t>
                </a:r>
                <a:endParaRPr lang="en-US" b="0"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E2A583C8-F629-4181-C1B3-163981D700B1}"/>
                  </a:ext>
                </a:extLst>
              </p:cNvPr>
              <p:cNvSpPr>
                <a:spLocks noGrp="1" noRot="1" noChangeAspect="1" noMove="1" noResize="1" noEditPoints="1" noAdjustHandles="1" noChangeArrowheads="1" noChangeShapeType="1" noTextEdit="1"/>
              </p:cNvSpPr>
              <p:nvPr>
                <p:ph idx="1"/>
              </p:nvPr>
            </p:nvSpPr>
            <p:spPr>
              <a:blipFill>
                <a:blip r:embed="rId2"/>
                <a:stretch>
                  <a:fillRect l="-560" t="-171"/>
                </a:stretch>
              </a:blipFill>
            </p:spPr>
            <p:txBody>
              <a:bodyPr/>
              <a:lstStyle/>
              <a:p>
                <a:r>
                  <a:rPr lang="en-US">
                    <a:noFill/>
                  </a:rPr>
                  <a:t> </a:t>
                </a:r>
              </a:p>
            </p:txBody>
          </p:sp>
        </mc:Fallback>
      </mc:AlternateContent>
    </p:spTree>
    <p:extLst>
      <p:ext uri="{BB962C8B-B14F-4D97-AF65-F5344CB8AC3E}">
        <p14:creationId xmlns:p14="http://schemas.microsoft.com/office/powerpoint/2010/main" val="3682665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D212-7057-F748-B99F-1EE6D35611FC}"/>
              </a:ext>
            </a:extLst>
          </p:cNvPr>
          <p:cNvSpPr>
            <a:spLocks noGrp="1"/>
          </p:cNvSpPr>
          <p:nvPr>
            <p:ph type="title"/>
          </p:nvPr>
        </p:nvSpPr>
        <p:spPr/>
        <p:txBody>
          <a:bodyPr/>
          <a:lstStyle/>
          <a:p>
            <a:r>
              <a:rPr lang="en-US" dirty="0"/>
              <a:t>Remarks</a:t>
            </a:r>
          </a:p>
        </p:txBody>
      </p:sp>
      <p:sp>
        <p:nvSpPr>
          <p:cNvPr id="3" name="Content Placeholder 2">
            <a:extLst>
              <a:ext uri="{FF2B5EF4-FFF2-40B4-BE49-F238E27FC236}">
                <a16:creationId xmlns:a16="http://schemas.microsoft.com/office/drawing/2014/main" id="{480BE1AB-001D-134B-81E2-57F7E2AB1F2B}"/>
              </a:ext>
            </a:extLst>
          </p:cNvPr>
          <p:cNvSpPr>
            <a:spLocks noGrp="1"/>
          </p:cNvSpPr>
          <p:nvPr>
            <p:ph idx="1"/>
          </p:nvPr>
        </p:nvSpPr>
        <p:spPr/>
        <p:txBody>
          <a:bodyPr/>
          <a:lstStyle/>
          <a:p>
            <a:pPr marL="0" indent="0">
              <a:buNone/>
            </a:pPr>
            <a:r>
              <a:rPr lang="en-US" dirty="0"/>
              <a:t>Given two non-empty events A and B. </a:t>
            </a:r>
          </a:p>
          <a:p>
            <a:pPr marL="502920" lvl="2" indent="0">
              <a:buNone/>
            </a:pPr>
            <a:r>
              <a:rPr lang="en-US" sz="2000" dirty="0"/>
              <a:t>Then,</a:t>
            </a:r>
          </a:p>
          <a:p>
            <a:pPr lvl="2"/>
            <a:r>
              <a:rPr lang="en-US" sz="2000" dirty="0"/>
              <a:t>If A and B are independent, they cannot be mutually exclusive.</a:t>
            </a:r>
          </a:p>
          <a:p>
            <a:pPr lvl="2"/>
            <a:r>
              <a:rPr lang="en-US" sz="2000" dirty="0"/>
              <a:t>If A and B are mutually exclusive, they cannot be independent. </a:t>
            </a:r>
          </a:p>
          <a:p>
            <a:endParaRPr lang="en-US" dirty="0"/>
          </a:p>
        </p:txBody>
      </p:sp>
    </p:spTree>
    <p:extLst>
      <p:ext uri="{BB962C8B-B14F-4D97-AF65-F5344CB8AC3E}">
        <p14:creationId xmlns:p14="http://schemas.microsoft.com/office/powerpoint/2010/main" val="2379039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4659E-87ED-72D7-942B-5C755D90E5A2}"/>
              </a:ext>
            </a:extLst>
          </p:cNvPr>
          <p:cNvPicPr>
            <a:picLocks noChangeAspect="1"/>
          </p:cNvPicPr>
          <p:nvPr/>
        </p:nvPicPr>
        <p:blipFill>
          <a:blip r:embed="rId2"/>
          <a:stretch>
            <a:fillRect/>
          </a:stretch>
        </p:blipFill>
        <p:spPr>
          <a:xfrm>
            <a:off x="594641" y="431845"/>
            <a:ext cx="5060054" cy="2828527"/>
          </a:xfrm>
          <a:prstGeom prst="rect">
            <a:avLst/>
          </a:prstGeom>
        </p:spPr>
      </p:pic>
      <p:sp>
        <p:nvSpPr>
          <p:cNvPr id="6" name="TextBox 5">
            <a:extLst>
              <a:ext uri="{FF2B5EF4-FFF2-40B4-BE49-F238E27FC236}">
                <a16:creationId xmlns:a16="http://schemas.microsoft.com/office/drawing/2014/main" id="{49C91932-0EB2-0731-2E47-FB1719ED7C0B}"/>
              </a:ext>
            </a:extLst>
          </p:cNvPr>
          <p:cNvSpPr txBox="1"/>
          <p:nvPr/>
        </p:nvSpPr>
        <p:spPr>
          <a:xfrm>
            <a:off x="942449" y="3545491"/>
            <a:ext cx="10114498"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C00000"/>
                </a:solidFill>
              </a:rPr>
              <a:t>A and C are not independent. </a:t>
            </a:r>
            <a:r>
              <a:rPr lang="en-US" sz="2400" b="1" dirty="0" err="1">
                <a:solidFill>
                  <a:srgbClr val="C00000"/>
                </a:solidFill>
              </a:rPr>
              <a:t>Pr</a:t>
            </a:r>
            <a:r>
              <a:rPr lang="en-US" sz="2400" b="1" dirty="0">
                <a:solidFill>
                  <a:srgbClr val="C00000"/>
                </a:solidFill>
              </a:rPr>
              <a:t>(C)=0.484 but </a:t>
            </a:r>
            <a:r>
              <a:rPr lang="en-US" sz="2400" b="1" dirty="0" err="1">
                <a:solidFill>
                  <a:srgbClr val="C00000"/>
                </a:solidFill>
              </a:rPr>
              <a:t>Pr</a:t>
            </a:r>
            <a:r>
              <a:rPr lang="en-US" sz="2400" b="1" dirty="0">
                <a:solidFill>
                  <a:srgbClr val="C00000"/>
                </a:solidFill>
              </a:rPr>
              <a:t>(C|A)=0.403</a:t>
            </a:r>
          </a:p>
          <a:p>
            <a:pPr marL="342900" indent="-342900">
              <a:buFont typeface="Arial" panose="020B0604020202020204" pitchFamily="34" charset="0"/>
              <a:buChar char="•"/>
            </a:pPr>
            <a:r>
              <a:rPr lang="en-US" sz="2400" b="1" dirty="0">
                <a:solidFill>
                  <a:srgbClr val="C00000"/>
                </a:solidFill>
              </a:rPr>
              <a:t>Overall, 48.4% of people chose the Chocolate flavor. </a:t>
            </a:r>
          </a:p>
          <a:p>
            <a:pPr marL="342900" indent="-342900">
              <a:buFont typeface="Arial" panose="020B0604020202020204" pitchFamily="34" charset="0"/>
              <a:buChar char="•"/>
            </a:pPr>
            <a:r>
              <a:rPr lang="en-US" sz="2400" b="1" dirty="0">
                <a:solidFill>
                  <a:srgbClr val="C00000"/>
                </a:solidFill>
              </a:rPr>
              <a:t>But if we only look at the adults, only 40.3% chose the Chocolate flavor. </a:t>
            </a:r>
          </a:p>
          <a:p>
            <a:pPr marL="342900" indent="-342900">
              <a:buFont typeface="Arial" panose="020B0604020202020204" pitchFamily="34" charset="0"/>
              <a:buChar char="•"/>
            </a:pPr>
            <a:r>
              <a:rPr lang="en-US" sz="2400" b="1" dirty="0">
                <a:solidFill>
                  <a:srgbClr val="C00000"/>
                </a:solidFill>
              </a:rPr>
              <a:t>The probability of liking the Chocolate flavor changes/depends on a person’s age. </a:t>
            </a:r>
          </a:p>
          <a:p>
            <a:pPr marL="342900" indent="-342900">
              <a:buFont typeface="Arial" panose="020B0604020202020204" pitchFamily="34" charset="0"/>
              <a:buChar char="•"/>
            </a:pPr>
            <a:r>
              <a:rPr lang="en-US" sz="2400" b="1" dirty="0">
                <a:solidFill>
                  <a:srgbClr val="C00000"/>
                </a:solidFill>
              </a:rPr>
              <a:t>Please remember that the interpretation of the above results is based on the assumption that we treat all 14766 people as a population.</a:t>
            </a:r>
          </a:p>
        </p:txBody>
      </p:sp>
      <p:sp>
        <p:nvSpPr>
          <p:cNvPr id="7" name="TextBox 6">
            <a:extLst>
              <a:ext uri="{FF2B5EF4-FFF2-40B4-BE49-F238E27FC236}">
                <a16:creationId xmlns:a16="http://schemas.microsoft.com/office/drawing/2014/main" id="{4BFAAAC6-2BA1-3EC1-4AB8-2970744582A1}"/>
              </a:ext>
            </a:extLst>
          </p:cNvPr>
          <p:cNvSpPr txBox="1"/>
          <p:nvPr/>
        </p:nvSpPr>
        <p:spPr>
          <a:xfrm>
            <a:off x="8510090" y="385359"/>
            <a:ext cx="3580933" cy="738664"/>
          </a:xfrm>
          <a:prstGeom prst="rect">
            <a:avLst/>
          </a:prstGeom>
          <a:noFill/>
        </p:spPr>
        <p:txBody>
          <a:bodyPr wrap="square" rtlCol="0">
            <a:spAutoFit/>
          </a:bodyPr>
          <a:lstStyle/>
          <a:p>
            <a:r>
              <a:rPr lang="en-US" sz="1400" dirty="0"/>
              <a:t>Note: Obviously, A and C are not mutually exclusive. There are people who are adults and who love the Chocolate flavor. </a:t>
            </a:r>
          </a:p>
        </p:txBody>
      </p:sp>
    </p:spTree>
    <p:extLst>
      <p:ext uri="{BB962C8B-B14F-4D97-AF65-F5344CB8AC3E}">
        <p14:creationId xmlns:p14="http://schemas.microsoft.com/office/powerpoint/2010/main" val="3647704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6E0C12-FE54-F3FA-9A67-A02FEF39C636}"/>
                  </a:ext>
                </a:extLst>
              </p:cNvPr>
              <p:cNvSpPr txBox="1"/>
              <p:nvPr/>
            </p:nvSpPr>
            <p:spPr>
              <a:xfrm>
                <a:off x="5291366" y="2159778"/>
                <a:ext cx="6539736" cy="3416576"/>
              </a:xfrm>
              <a:prstGeom prst="rect">
                <a:avLst/>
              </a:prstGeom>
              <a:noFill/>
            </p:spPr>
            <p:txBody>
              <a:bodyPr wrap="square" rtlCol="0">
                <a:spAutoFit/>
              </a:bodyPr>
              <a:lstStyle/>
              <a:p>
                <a:r>
                  <a:rPr lang="en-US" dirty="0"/>
                  <a:t>Translation:</a:t>
                </a:r>
              </a:p>
              <a:p>
                <a:endParaRPr lang="en-US" dirty="0"/>
              </a:p>
              <a:p>
                <a:pPr marL="342900" indent="-342900">
                  <a:buAutoNum type="arabi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𝒮</m:t>
                        </m:r>
                      </m:e>
                    </m:d>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𝒮</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𝑠𝑎𝑚𝑝𝑙𝑒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𝑠𝑝𝑎𝑐𝑒</m:t>
                    </m:r>
                  </m:oMath>
                </a14:m>
                <a:endParaRPr lang="en-US" dirty="0"/>
              </a:p>
              <a:p>
                <a:pPr marL="342900" indent="-342900">
                  <a:buAutoNum type="arabi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where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𝒮</m:t>
                    </m:r>
                  </m:oMath>
                </a14:m>
                <a:endParaRPr lang="en-US" dirty="0"/>
              </a:p>
              <a:p>
                <a:pPr marL="342900" indent="-342900">
                  <a:buAutoNum type="arabicPeriod"/>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nary>
                      </m:e>
                    </m:d>
                    <m:r>
                      <a:rPr lang="en-US" b="0" i="1" smtClean="0">
                        <a:latin typeface="Cambria Math" panose="02040503050406030204" pitchFamily="18" charset="0"/>
                        <a:ea typeface="Cambria Math" panose="02040503050406030204" pitchFamily="18" charset="0"/>
                      </a:rPr>
                      <m:t>=</m:t>
                    </m:r>
                    <m:nary>
                      <m:naryPr>
                        <m:chr m:val="∑"/>
                        <m:limLoc m:val="subSup"/>
                        <m:ctrlPr>
                          <a:rPr lang="en-US" b="0" i="1" smtClean="0">
                            <a:latin typeface="Cambria Math" panose="02040503050406030204" pitchFamily="18" charset="0"/>
                            <a:ea typeface="Cambria Math" panose="02040503050406030204" pitchFamily="18" charset="0"/>
                          </a:rPr>
                        </m:ctrlPr>
                      </m:naryPr>
                      <m:sub>
                        <m:r>
                          <m:rPr>
                            <m:brk m:alnAt="25"/>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b="0" i="0" smtClean="0">
                            <a:latin typeface="Cambria Math" panose="02040503050406030204" pitchFamily="18" charset="0"/>
                            <a:ea typeface="Cambria Math" panose="02040503050406030204" pitchFamily="18" charset="0"/>
                          </a:rPr>
                          <m:t>′</m:t>
                        </m:r>
                      </m:sup>
                    </m:sSubSup>
                    <m:r>
                      <m:rPr>
                        <m:sty m:val="p"/>
                      </m:rPr>
                      <a:rPr lang="en-US" b="0" i="0" smtClean="0">
                        <a:latin typeface="Cambria Math" panose="02040503050406030204" pitchFamily="18" charset="0"/>
                        <a:ea typeface="Cambria Math" panose="02040503050406030204" pitchFamily="18" charset="0"/>
                      </a:rPr>
                      <m: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are</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disjoint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events</m:t>
                    </m:r>
                  </m:oMath>
                </a14:m>
                <a:endParaRPr lang="en-US" dirty="0"/>
              </a:p>
              <a:p>
                <a:pPr marL="342900" indent="-342900">
                  <a:buAutoNum type="arabicPeriod"/>
                </a:pPr>
                <a:endParaRPr lang="en-US" dirty="0"/>
              </a:p>
              <a:p>
                <a:r>
                  <a:rPr lang="en-US" dirty="0"/>
                  <a:t>In English: </a:t>
                </a:r>
              </a:p>
              <a:p>
                <a:endParaRPr lang="en-US" dirty="0"/>
              </a:p>
              <a:p>
                <a:r>
                  <a:rPr lang="en-US" dirty="0"/>
                  <a:t>1. At least one outcome will occur. </a:t>
                </a:r>
              </a:p>
              <a:p>
                <a:r>
                  <a:rPr lang="en-US" dirty="0"/>
                  <a:t>2. The probability is any event is between 0 and 1.</a:t>
                </a:r>
              </a:p>
              <a:p>
                <a:r>
                  <a:rPr lang="en-US" dirty="0"/>
                  <a:t>3. The probability of either A or B occurs is the sum of their probabilities if they are mutually exclusive events. </a:t>
                </a:r>
              </a:p>
            </p:txBody>
          </p:sp>
        </mc:Choice>
        <mc:Fallback xmlns="">
          <p:sp>
            <p:nvSpPr>
              <p:cNvPr id="8" name="TextBox 7">
                <a:extLst>
                  <a:ext uri="{FF2B5EF4-FFF2-40B4-BE49-F238E27FC236}">
                    <a16:creationId xmlns:a16="http://schemas.microsoft.com/office/drawing/2014/main" id="{8E6E0C12-FE54-F3FA-9A67-A02FEF39C636}"/>
                  </a:ext>
                </a:extLst>
              </p:cNvPr>
              <p:cNvSpPr txBox="1">
                <a:spLocks noRot="1" noChangeAspect="1" noMove="1" noResize="1" noEditPoints="1" noAdjustHandles="1" noChangeArrowheads="1" noChangeShapeType="1" noTextEdit="1"/>
              </p:cNvSpPr>
              <p:nvPr/>
            </p:nvSpPr>
            <p:spPr>
              <a:xfrm>
                <a:off x="5291366" y="2159778"/>
                <a:ext cx="6539736" cy="3416576"/>
              </a:xfrm>
              <a:prstGeom prst="rect">
                <a:avLst/>
              </a:prstGeom>
              <a:blipFill>
                <a:blip r:embed="rId2"/>
                <a:stretch>
                  <a:fillRect l="-746" t="-891" b="-178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C27416C4-5AD8-24DF-1468-613A962EA5C6}"/>
              </a:ext>
            </a:extLst>
          </p:cNvPr>
          <p:cNvPicPr>
            <a:picLocks noChangeAspect="1"/>
          </p:cNvPicPr>
          <p:nvPr/>
        </p:nvPicPr>
        <p:blipFill>
          <a:blip r:embed="rId3"/>
          <a:stretch>
            <a:fillRect/>
          </a:stretch>
        </p:blipFill>
        <p:spPr>
          <a:xfrm>
            <a:off x="445002" y="2913576"/>
            <a:ext cx="4254799" cy="3375028"/>
          </a:xfrm>
          <a:prstGeom prst="rect">
            <a:avLst/>
          </a:prstGeom>
        </p:spPr>
      </p:pic>
      <p:sp>
        <p:nvSpPr>
          <p:cNvPr id="13" name="Title 1">
            <a:extLst>
              <a:ext uri="{FF2B5EF4-FFF2-40B4-BE49-F238E27FC236}">
                <a16:creationId xmlns:a16="http://schemas.microsoft.com/office/drawing/2014/main" id="{62728996-54FF-4D43-A4FA-1EE0A592B84A}"/>
              </a:ext>
            </a:extLst>
          </p:cNvPr>
          <p:cNvSpPr>
            <a:spLocks noGrp="1"/>
          </p:cNvSpPr>
          <p:nvPr>
            <p:ph type="title"/>
          </p:nvPr>
        </p:nvSpPr>
        <p:spPr>
          <a:xfrm>
            <a:off x="640079" y="1371601"/>
            <a:ext cx="10890929" cy="1097280"/>
          </a:xfrm>
        </p:spPr>
        <p:txBody>
          <a:bodyPr/>
          <a:lstStyle/>
          <a:p>
            <a:r>
              <a:rPr lang="en-US" dirty="0"/>
              <a:t>Probability Axioms</a:t>
            </a:r>
          </a:p>
        </p:txBody>
      </p:sp>
    </p:spTree>
    <p:extLst>
      <p:ext uri="{BB962C8B-B14F-4D97-AF65-F5344CB8AC3E}">
        <p14:creationId xmlns:p14="http://schemas.microsoft.com/office/powerpoint/2010/main" val="151914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9782-4220-9B84-F56F-F8E4D5DF7391}"/>
              </a:ext>
            </a:extLst>
          </p:cNvPr>
          <p:cNvSpPr>
            <a:spLocks noGrp="1"/>
          </p:cNvSpPr>
          <p:nvPr>
            <p:ph type="title"/>
          </p:nvPr>
        </p:nvSpPr>
        <p:spPr/>
        <p:txBody>
          <a:bodyPr/>
          <a:lstStyle/>
          <a:p>
            <a:r>
              <a:rPr lang="en-US" dirty="0"/>
              <a:t>Some Additional Examples for HW: Part I</a:t>
            </a:r>
          </a:p>
        </p:txBody>
      </p:sp>
      <p:pic>
        <p:nvPicPr>
          <p:cNvPr id="5" name="Picture 4">
            <a:extLst>
              <a:ext uri="{FF2B5EF4-FFF2-40B4-BE49-F238E27FC236}">
                <a16:creationId xmlns:a16="http://schemas.microsoft.com/office/drawing/2014/main" id="{4B488FD0-D0D0-2B82-AAE5-4143C5116793}"/>
              </a:ext>
            </a:extLst>
          </p:cNvPr>
          <p:cNvPicPr>
            <a:picLocks noChangeAspect="1"/>
          </p:cNvPicPr>
          <p:nvPr/>
        </p:nvPicPr>
        <p:blipFill>
          <a:blip r:embed="rId2"/>
          <a:stretch>
            <a:fillRect/>
          </a:stretch>
        </p:blipFill>
        <p:spPr>
          <a:xfrm>
            <a:off x="810626" y="2592152"/>
            <a:ext cx="5036672" cy="1673696"/>
          </a:xfrm>
          <a:prstGeom prst="rect">
            <a:avLst/>
          </a:prstGeom>
        </p:spPr>
      </p:pic>
      <p:pic>
        <p:nvPicPr>
          <p:cNvPr id="7" name="Picture 6">
            <a:extLst>
              <a:ext uri="{FF2B5EF4-FFF2-40B4-BE49-F238E27FC236}">
                <a16:creationId xmlns:a16="http://schemas.microsoft.com/office/drawing/2014/main" id="{7B6CADF7-E2AF-42BB-7B73-80F777340488}"/>
              </a:ext>
            </a:extLst>
          </p:cNvPr>
          <p:cNvPicPr>
            <a:picLocks noChangeAspect="1"/>
          </p:cNvPicPr>
          <p:nvPr/>
        </p:nvPicPr>
        <p:blipFill>
          <a:blip r:embed="rId3"/>
          <a:stretch>
            <a:fillRect/>
          </a:stretch>
        </p:blipFill>
        <p:spPr>
          <a:xfrm>
            <a:off x="560982" y="4644558"/>
            <a:ext cx="5645344" cy="891370"/>
          </a:xfrm>
          <a:prstGeom prst="rect">
            <a:avLst/>
          </a:prstGeom>
        </p:spPr>
      </p:pic>
    </p:spTree>
    <p:extLst>
      <p:ext uri="{BB962C8B-B14F-4D97-AF65-F5344CB8AC3E}">
        <p14:creationId xmlns:p14="http://schemas.microsoft.com/office/powerpoint/2010/main" val="4842036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E0A999-334C-28DB-CE7E-C01730DB4C3C}"/>
              </a:ext>
            </a:extLst>
          </p:cNvPr>
          <p:cNvSpPr>
            <a:spLocks noGrp="1"/>
          </p:cNvSpPr>
          <p:nvPr>
            <p:ph type="title"/>
          </p:nvPr>
        </p:nvSpPr>
        <p:spPr>
          <a:xfrm>
            <a:off x="640079" y="1371601"/>
            <a:ext cx="10890929" cy="1097280"/>
          </a:xfrm>
        </p:spPr>
        <p:txBody>
          <a:bodyPr/>
          <a:lstStyle/>
          <a:p>
            <a:r>
              <a:rPr lang="en-US" dirty="0"/>
              <a:t>Some Additional Examples for HW: Part II</a:t>
            </a:r>
          </a:p>
        </p:txBody>
      </p:sp>
      <p:pic>
        <p:nvPicPr>
          <p:cNvPr id="6" name="Picture 5">
            <a:extLst>
              <a:ext uri="{FF2B5EF4-FFF2-40B4-BE49-F238E27FC236}">
                <a16:creationId xmlns:a16="http://schemas.microsoft.com/office/drawing/2014/main" id="{510F4EEA-D37E-93FD-FCBE-4A365FD2AC6A}"/>
              </a:ext>
            </a:extLst>
          </p:cNvPr>
          <p:cNvPicPr>
            <a:picLocks noChangeAspect="1"/>
          </p:cNvPicPr>
          <p:nvPr/>
        </p:nvPicPr>
        <p:blipFill>
          <a:blip r:embed="rId2"/>
          <a:stretch>
            <a:fillRect/>
          </a:stretch>
        </p:blipFill>
        <p:spPr>
          <a:xfrm>
            <a:off x="738705" y="2378562"/>
            <a:ext cx="5473231" cy="2304872"/>
          </a:xfrm>
          <a:prstGeom prst="rect">
            <a:avLst/>
          </a:prstGeom>
        </p:spPr>
      </p:pic>
      <p:pic>
        <p:nvPicPr>
          <p:cNvPr id="8" name="Picture 7">
            <a:extLst>
              <a:ext uri="{FF2B5EF4-FFF2-40B4-BE49-F238E27FC236}">
                <a16:creationId xmlns:a16="http://schemas.microsoft.com/office/drawing/2014/main" id="{9E62E4C0-016B-0C5D-2856-B1A5B949D96A}"/>
              </a:ext>
            </a:extLst>
          </p:cNvPr>
          <p:cNvPicPr>
            <a:picLocks noChangeAspect="1"/>
          </p:cNvPicPr>
          <p:nvPr/>
        </p:nvPicPr>
        <p:blipFill>
          <a:blip r:embed="rId3"/>
          <a:stretch>
            <a:fillRect/>
          </a:stretch>
        </p:blipFill>
        <p:spPr>
          <a:xfrm>
            <a:off x="738704" y="5097846"/>
            <a:ext cx="5478015" cy="904657"/>
          </a:xfrm>
          <a:prstGeom prst="rect">
            <a:avLst/>
          </a:prstGeom>
        </p:spPr>
      </p:pic>
    </p:spTree>
    <p:extLst>
      <p:ext uri="{BB962C8B-B14F-4D97-AF65-F5344CB8AC3E}">
        <p14:creationId xmlns:p14="http://schemas.microsoft.com/office/powerpoint/2010/main" val="678655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0D2C-9EFD-4DB7-9A25-FEB397BC330A}"/>
              </a:ext>
            </a:extLst>
          </p:cNvPr>
          <p:cNvSpPr>
            <a:spLocks noGrp="1"/>
          </p:cNvSpPr>
          <p:nvPr>
            <p:ph type="title"/>
          </p:nvPr>
        </p:nvSpPr>
        <p:spPr/>
        <p:txBody>
          <a:bodyPr/>
          <a:lstStyle/>
          <a:p>
            <a:r>
              <a:rPr lang="en-US" dirty="0"/>
              <a:t>Some Additional Examples for HW: Part III</a:t>
            </a:r>
          </a:p>
        </p:txBody>
      </p:sp>
      <p:pic>
        <p:nvPicPr>
          <p:cNvPr id="5" name="Picture 4">
            <a:extLst>
              <a:ext uri="{FF2B5EF4-FFF2-40B4-BE49-F238E27FC236}">
                <a16:creationId xmlns:a16="http://schemas.microsoft.com/office/drawing/2014/main" id="{0CF8E287-A363-F729-C0B8-E38671D82D01}"/>
              </a:ext>
            </a:extLst>
          </p:cNvPr>
          <p:cNvPicPr>
            <a:picLocks noChangeAspect="1"/>
          </p:cNvPicPr>
          <p:nvPr/>
        </p:nvPicPr>
        <p:blipFill>
          <a:blip r:embed="rId2"/>
          <a:stretch>
            <a:fillRect/>
          </a:stretch>
        </p:blipFill>
        <p:spPr>
          <a:xfrm>
            <a:off x="600250" y="2919809"/>
            <a:ext cx="5729492" cy="2300478"/>
          </a:xfrm>
          <a:prstGeom prst="rect">
            <a:avLst/>
          </a:prstGeom>
        </p:spPr>
      </p:pic>
    </p:spTree>
    <p:extLst>
      <p:ext uri="{BB962C8B-B14F-4D97-AF65-F5344CB8AC3E}">
        <p14:creationId xmlns:p14="http://schemas.microsoft.com/office/powerpoint/2010/main" val="40291233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D0372-F896-6724-0AEB-9CB3575D2158}"/>
              </a:ext>
            </a:extLst>
          </p:cNvPr>
          <p:cNvSpPr>
            <a:spLocks noGrp="1"/>
          </p:cNvSpPr>
          <p:nvPr>
            <p:ph type="title"/>
          </p:nvPr>
        </p:nvSpPr>
        <p:spPr>
          <a:xfrm>
            <a:off x="640080" y="1302091"/>
            <a:ext cx="3291840" cy="2770216"/>
          </a:xfrm>
        </p:spPr>
        <p:txBody>
          <a:bodyPr vert="horz" lIns="91440" tIns="45720" rIns="91440" bIns="45720" rtlCol="0" anchor="t">
            <a:normAutofit/>
          </a:bodyPr>
          <a:lstStyle/>
          <a:p>
            <a:pPr>
              <a:lnSpc>
                <a:spcPct val="90000"/>
              </a:lnSpc>
            </a:pPr>
            <a:r>
              <a:rPr lang="en-US" sz="4400"/>
              <a:t>Honorable Mention: The Law of Total Probability</a:t>
            </a:r>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math problem&#10;&#10;AI-generated content may be incorrect.">
            <a:extLst>
              <a:ext uri="{FF2B5EF4-FFF2-40B4-BE49-F238E27FC236}">
                <a16:creationId xmlns:a16="http://schemas.microsoft.com/office/drawing/2014/main" id="{9F7D1401-63AB-32A6-C75C-B2F3D7AFF179}"/>
              </a:ext>
            </a:extLst>
          </p:cNvPr>
          <p:cNvPicPr>
            <a:picLocks noChangeAspect="1"/>
          </p:cNvPicPr>
          <p:nvPr/>
        </p:nvPicPr>
        <p:blipFill>
          <a:blip r:embed="rId2"/>
          <a:stretch>
            <a:fillRect/>
          </a:stretch>
        </p:blipFill>
        <p:spPr>
          <a:xfrm>
            <a:off x="5537315" y="97456"/>
            <a:ext cx="5445533" cy="4873752"/>
          </a:xfrm>
          <a:prstGeom prst="rect">
            <a:avLst/>
          </a:prstGeom>
        </p:spPr>
      </p:pic>
      <p:sp>
        <p:nvSpPr>
          <p:cNvPr id="6" name="TextBox 5">
            <a:extLst>
              <a:ext uri="{FF2B5EF4-FFF2-40B4-BE49-F238E27FC236}">
                <a16:creationId xmlns:a16="http://schemas.microsoft.com/office/drawing/2014/main" id="{CE6EA566-E82C-F16A-519F-4145034B3EC2}"/>
              </a:ext>
            </a:extLst>
          </p:cNvPr>
          <p:cNvSpPr txBox="1"/>
          <p:nvPr/>
        </p:nvSpPr>
        <p:spPr>
          <a:xfrm>
            <a:off x="713232" y="4919809"/>
            <a:ext cx="3886817" cy="923330"/>
          </a:xfrm>
          <a:prstGeom prst="rect">
            <a:avLst/>
          </a:prstGeom>
          <a:noFill/>
        </p:spPr>
        <p:txBody>
          <a:bodyPr wrap="square" rtlCol="0">
            <a:spAutoFit/>
          </a:bodyPr>
          <a:lstStyle/>
          <a:p>
            <a:r>
              <a:rPr lang="en-US" dirty="0"/>
              <a:t>This is a result derived by Axiom 3 and the conditional probability equation.</a:t>
            </a:r>
          </a:p>
        </p:txBody>
      </p:sp>
      <p:pic>
        <p:nvPicPr>
          <p:cNvPr id="8" name="Picture 7">
            <a:extLst>
              <a:ext uri="{FF2B5EF4-FFF2-40B4-BE49-F238E27FC236}">
                <a16:creationId xmlns:a16="http://schemas.microsoft.com/office/drawing/2014/main" id="{B0CB5D02-482A-D79B-E9BC-AE84E8F1273F}"/>
              </a:ext>
            </a:extLst>
          </p:cNvPr>
          <p:cNvPicPr>
            <a:picLocks noChangeAspect="1"/>
          </p:cNvPicPr>
          <p:nvPr/>
        </p:nvPicPr>
        <p:blipFill>
          <a:blip r:embed="rId3"/>
          <a:stretch>
            <a:fillRect/>
          </a:stretch>
        </p:blipFill>
        <p:spPr>
          <a:xfrm>
            <a:off x="7427396" y="6200650"/>
            <a:ext cx="4094969" cy="657350"/>
          </a:xfrm>
          <a:prstGeom prst="rect">
            <a:avLst/>
          </a:prstGeom>
        </p:spPr>
      </p:pic>
      <p:sp>
        <p:nvSpPr>
          <p:cNvPr id="9" name="Rectangle 8">
            <a:extLst>
              <a:ext uri="{FF2B5EF4-FFF2-40B4-BE49-F238E27FC236}">
                <a16:creationId xmlns:a16="http://schemas.microsoft.com/office/drawing/2014/main" id="{373D8421-C81D-B3D6-01FC-A4004281EE0E}"/>
              </a:ext>
            </a:extLst>
          </p:cNvPr>
          <p:cNvSpPr/>
          <p:nvPr/>
        </p:nvSpPr>
        <p:spPr>
          <a:xfrm>
            <a:off x="9177659" y="6569094"/>
            <a:ext cx="2204658" cy="1914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CC86B4C-F02E-D7C5-6DE4-77A599CE20B4}"/>
              </a:ext>
            </a:extLst>
          </p:cNvPr>
          <p:cNvCxnSpPr>
            <a:stCxn id="5" idx="2"/>
          </p:cNvCxnSpPr>
          <p:nvPr/>
        </p:nvCxnSpPr>
        <p:spPr>
          <a:xfrm>
            <a:off x="8260082" y="4971208"/>
            <a:ext cx="1327093" cy="163715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528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3455-6232-6C25-3A8F-52693743E718}"/>
              </a:ext>
            </a:extLst>
          </p:cNvPr>
          <p:cNvSpPr>
            <a:spLocks noGrp="1"/>
          </p:cNvSpPr>
          <p:nvPr>
            <p:ph type="title"/>
          </p:nvPr>
        </p:nvSpPr>
        <p:spPr>
          <a:xfrm>
            <a:off x="640079" y="1265014"/>
            <a:ext cx="10890929" cy="1097280"/>
          </a:xfrm>
        </p:spPr>
        <p:txBody>
          <a:bodyPr/>
          <a:lstStyle/>
          <a:p>
            <a:r>
              <a:rPr lang="en-US" dirty="0"/>
              <a:t>Summary</a:t>
            </a:r>
          </a:p>
        </p:txBody>
      </p:sp>
      <p:sp>
        <p:nvSpPr>
          <p:cNvPr id="3" name="Content Placeholder 2">
            <a:extLst>
              <a:ext uri="{FF2B5EF4-FFF2-40B4-BE49-F238E27FC236}">
                <a16:creationId xmlns:a16="http://schemas.microsoft.com/office/drawing/2014/main" id="{D23835BF-8F45-053F-1A90-B4E4EA46EEF0}"/>
              </a:ext>
            </a:extLst>
          </p:cNvPr>
          <p:cNvSpPr>
            <a:spLocks noGrp="1"/>
          </p:cNvSpPr>
          <p:nvPr>
            <p:ph idx="1"/>
          </p:nvPr>
        </p:nvSpPr>
        <p:spPr>
          <a:xfrm>
            <a:off x="640080" y="2165389"/>
            <a:ext cx="10890928" cy="4034243"/>
          </a:xfrm>
        </p:spPr>
        <p:txBody>
          <a:bodyPr>
            <a:normAutofit fontScale="85000" lnSpcReduction="20000"/>
          </a:bodyPr>
          <a:lstStyle/>
          <a:p>
            <a:r>
              <a:rPr lang="en-US" dirty="0"/>
              <a:t>Sample Space and Events</a:t>
            </a:r>
          </a:p>
          <a:p>
            <a:r>
              <a:rPr lang="en-US" dirty="0"/>
              <a:t>Probabilities of Events</a:t>
            </a:r>
          </a:p>
          <a:p>
            <a:r>
              <a:rPr lang="en-US" dirty="0"/>
              <a:t>Probabilities of Complement, Union, and Intersection of Events</a:t>
            </a:r>
          </a:p>
          <a:p>
            <a:r>
              <a:rPr lang="en-US" dirty="0"/>
              <a:t>Venn Diagram and Tree Diagram</a:t>
            </a:r>
          </a:p>
          <a:p>
            <a:r>
              <a:rPr lang="en-US" dirty="0"/>
              <a:t>Conditional, Joint, and Marginal Probabilities</a:t>
            </a:r>
          </a:p>
          <a:p>
            <a:r>
              <a:rPr lang="en-US" dirty="0"/>
              <a:t>Addition Rule</a:t>
            </a:r>
          </a:p>
          <a:p>
            <a:r>
              <a:rPr lang="en-US" dirty="0"/>
              <a:t>Bayes Rule</a:t>
            </a:r>
          </a:p>
          <a:p>
            <a:r>
              <a:rPr lang="en-US" dirty="0"/>
              <a:t>Two Types of Relationship – Mutually Exclusive and Independent</a:t>
            </a:r>
          </a:p>
          <a:p>
            <a:r>
              <a:rPr lang="en-US" dirty="0"/>
              <a:t>Probability Axioms</a:t>
            </a:r>
          </a:p>
          <a:p>
            <a:r>
              <a:rPr lang="en-US" dirty="0"/>
              <a:t>Honorable Mention: The Law of Total Probability</a:t>
            </a:r>
          </a:p>
        </p:txBody>
      </p:sp>
    </p:spTree>
    <p:extLst>
      <p:ext uri="{BB962C8B-B14F-4D97-AF65-F5344CB8AC3E}">
        <p14:creationId xmlns:p14="http://schemas.microsoft.com/office/powerpoint/2010/main" val="337140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1CF-9465-E6A9-7AF3-6B6AA6C4BCD9}"/>
              </a:ext>
            </a:extLst>
          </p:cNvPr>
          <p:cNvSpPr>
            <a:spLocks noGrp="1"/>
          </p:cNvSpPr>
          <p:nvPr>
            <p:ph type="title"/>
          </p:nvPr>
        </p:nvSpPr>
        <p:spPr/>
        <p:txBody>
          <a:bodyPr/>
          <a:lstStyle/>
          <a:p>
            <a:r>
              <a:rPr lang="en-US" dirty="0"/>
              <a:t>The Interpretations of Probabilities</a:t>
            </a:r>
          </a:p>
        </p:txBody>
      </p:sp>
      <p:pic>
        <p:nvPicPr>
          <p:cNvPr id="5" name="Picture 4">
            <a:extLst>
              <a:ext uri="{FF2B5EF4-FFF2-40B4-BE49-F238E27FC236}">
                <a16:creationId xmlns:a16="http://schemas.microsoft.com/office/drawing/2014/main" id="{43DE2136-F8F2-0DD4-5F37-E16CE371F5AC}"/>
              </a:ext>
            </a:extLst>
          </p:cNvPr>
          <p:cNvPicPr>
            <a:picLocks noChangeAspect="1"/>
          </p:cNvPicPr>
          <p:nvPr/>
        </p:nvPicPr>
        <p:blipFill>
          <a:blip r:embed="rId2"/>
          <a:stretch>
            <a:fillRect/>
          </a:stretch>
        </p:blipFill>
        <p:spPr>
          <a:xfrm>
            <a:off x="485756" y="3070690"/>
            <a:ext cx="11045252" cy="2636860"/>
          </a:xfrm>
          <a:prstGeom prst="rect">
            <a:avLst/>
          </a:prstGeom>
        </p:spPr>
      </p:pic>
    </p:spTree>
    <p:extLst>
      <p:ext uri="{BB962C8B-B14F-4D97-AF65-F5344CB8AC3E}">
        <p14:creationId xmlns:p14="http://schemas.microsoft.com/office/powerpoint/2010/main" val="28570845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86AB-8D74-03A9-B750-BEB63B0B0D5A}"/>
              </a:ext>
            </a:extLst>
          </p:cNvPr>
          <p:cNvSpPr>
            <a:spLocks noGrp="1"/>
          </p:cNvSpPr>
          <p:nvPr>
            <p:ph type="title"/>
          </p:nvPr>
        </p:nvSpPr>
        <p:spPr/>
        <p:txBody>
          <a:bodyPr/>
          <a:lstStyle/>
          <a:p>
            <a:r>
              <a:rPr lang="en-US" dirty="0"/>
              <a:t>Quote of the Day</a:t>
            </a:r>
          </a:p>
        </p:txBody>
      </p:sp>
      <p:sp>
        <p:nvSpPr>
          <p:cNvPr id="5" name="TextBox 4">
            <a:extLst>
              <a:ext uri="{FF2B5EF4-FFF2-40B4-BE49-F238E27FC236}">
                <a16:creationId xmlns:a16="http://schemas.microsoft.com/office/drawing/2014/main" id="{19B468C0-1A20-5065-5310-A1B0663F13B2}"/>
              </a:ext>
            </a:extLst>
          </p:cNvPr>
          <p:cNvSpPr txBox="1"/>
          <p:nvPr/>
        </p:nvSpPr>
        <p:spPr>
          <a:xfrm>
            <a:off x="1072877" y="2662315"/>
            <a:ext cx="8951863" cy="2369880"/>
          </a:xfrm>
          <a:prstGeom prst="rect">
            <a:avLst/>
          </a:prstGeom>
          <a:noFill/>
        </p:spPr>
        <p:txBody>
          <a:bodyPr wrap="square">
            <a:spAutoFit/>
          </a:bodyPr>
          <a:lstStyle/>
          <a:p>
            <a:r>
              <a:rPr lang="en-US" sz="2800" b="1" i="0" u="none" strike="noStrike" dirty="0">
                <a:solidFill>
                  <a:srgbClr val="157493"/>
                </a:solidFill>
                <a:effectLst/>
                <a:latin typeface="Ensign:Sans"/>
                <a:hlinkClick r:id="rId2"/>
              </a:rPr>
              <a:t>Doctrine and Covenants 46:26</a:t>
            </a:r>
          </a:p>
          <a:p>
            <a:endParaRPr lang="en-US" sz="4000" b="1" i="0" u="none" strike="noStrike" dirty="0">
              <a:solidFill>
                <a:srgbClr val="157493"/>
              </a:solidFill>
              <a:effectLst/>
              <a:latin typeface="Ensign:Sans"/>
              <a:hlinkClick r:id="rId2"/>
            </a:endParaRPr>
          </a:p>
          <a:p>
            <a:r>
              <a:rPr lang="en-US" sz="4000" b="0" i="0" dirty="0">
                <a:solidFill>
                  <a:srgbClr val="212225"/>
                </a:solidFill>
                <a:effectLst/>
                <a:latin typeface="Ensign:Serif"/>
              </a:rPr>
              <a:t>And all these gifts come from God, for the benefit of the children of God.</a:t>
            </a:r>
            <a:endParaRPr lang="en-US" sz="4000" b="1" i="0" u="none" strike="noStrike" dirty="0">
              <a:solidFill>
                <a:srgbClr val="157493"/>
              </a:solidFill>
              <a:effectLst/>
              <a:latin typeface="Ensign:Sans"/>
              <a:hlinkClick r:id="rId2"/>
            </a:endParaRPr>
          </a:p>
        </p:txBody>
      </p:sp>
      <p:sp>
        <p:nvSpPr>
          <p:cNvPr id="3" name="TextBox 2">
            <a:extLst>
              <a:ext uri="{FF2B5EF4-FFF2-40B4-BE49-F238E27FC236}">
                <a16:creationId xmlns:a16="http://schemas.microsoft.com/office/drawing/2014/main" id="{B8FE54B4-6005-9CDF-0C57-38BF51F1DCFA}"/>
              </a:ext>
            </a:extLst>
          </p:cNvPr>
          <p:cNvSpPr txBox="1"/>
          <p:nvPr/>
        </p:nvSpPr>
        <p:spPr>
          <a:xfrm>
            <a:off x="1020987" y="5862258"/>
            <a:ext cx="10265963" cy="461665"/>
          </a:xfrm>
          <a:prstGeom prst="rect">
            <a:avLst/>
          </a:prstGeom>
          <a:noFill/>
        </p:spPr>
        <p:txBody>
          <a:bodyPr wrap="square" rtlCol="0">
            <a:spAutoFit/>
          </a:bodyPr>
          <a:lstStyle/>
          <a:p>
            <a:r>
              <a:rPr lang="en-US" sz="1200" dirty="0"/>
              <a:t>The scripture verses I shared may not show the signs of connections to our lessons about statistics. These are just the scriptures I read by following “Come, Follow Me” Weekly readings. You are also welcome to recommend any verse you want to share. Just let me know. </a:t>
            </a:r>
          </a:p>
        </p:txBody>
      </p:sp>
    </p:spTree>
    <p:extLst>
      <p:ext uri="{BB962C8B-B14F-4D97-AF65-F5344CB8AC3E}">
        <p14:creationId xmlns:p14="http://schemas.microsoft.com/office/powerpoint/2010/main" val="2482549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7452BF-4EA8-63CC-14F9-2DF0E685B388}"/>
              </a:ext>
            </a:extLst>
          </p:cNvPr>
          <p:cNvSpPr>
            <a:spLocks noGrp="1"/>
          </p:cNvSpPr>
          <p:nvPr>
            <p:ph type="title"/>
          </p:nvPr>
        </p:nvSpPr>
        <p:spPr>
          <a:xfrm>
            <a:off x="734261" y="1471209"/>
            <a:ext cx="10364451" cy="1596177"/>
          </a:xfrm>
        </p:spPr>
        <p:txBody>
          <a:bodyPr/>
          <a:lstStyle/>
          <a:p>
            <a:r>
              <a:rPr lang="en-US" dirty="0"/>
              <a:t>Typos? </a:t>
            </a:r>
          </a:p>
        </p:txBody>
      </p:sp>
      <p:sp>
        <p:nvSpPr>
          <p:cNvPr id="5" name="Content Placeholder 2">
            <a:extLst>
              <a:ext uri="{FF2B5EF4-FFF2-40B4-BE49-F238E27FC236}">
                <a16:creationId xmlns:a16="http://schemas.microsoft.com/office/drawing/2014/main" id="{8A5D00B4-A56D-5A36-D658-511AB27E088B}"/>
              </a:ext>
            </a:extLst>
          </p:cNvPr>
          <p:cNvSpPr>
            <a:spLocks noGrp="1"/>
          </p:cNvSpPr>
          <p:nvPr>
            <p:ph idx="1"/>
          </p:nvPr>
        </p:nvSpPr>
        <p:spPr>
          <a:xfrm>
            <a:off x="734261" y="3219785"/>
            <a:ext cx="10364452" cy="1234409"/>
          </a:xfrm>
        </p:spPr>
        <p:txBody>
          <a:bodyPr/>
          <a:lstStyle/>
          <a:p>
            <a:r>
              <a:rPr lang="en-US" dirty="0"/>
              <a:t>Please email me any typos and errors you found in this lesson. </a:t>
            </a:r>
          </a:p>
          <a:p>
            <a:r>
              <a:rPr lang="en-US" dirty="0"/>
              <a:t>Thank you!</a:t>
            </a:r>
          </a:p>
        </p:txBody>
      </p:sp>
    </p:spTree>
    <p:extLst>
      <p:ext uri="{BB962C8B-B14F-4D97-AF65-F5344CB8AC3E}">
        <p14:creationId xmlns:p14="http://schemas.microsoft.com/office/powerpoint/2010/main" val="258675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1220C2-1520-A0A3-0893-50F5FB5C52C1}"/>
              </a:ext>
            </a:extLst>
          </p:cNvPr>
          <p:cNvPicPr>
            <a:picLocks noChangeAspect="1"/>
          </p:cNvPicPr>
          <p:nvPr/>
        </p:nvPicPr>
        <p:blipFill>
          <a:blip r:embed="rId2"/>
          <a:stretch>
            <a:fillRect/>
          </a:stretch>
        </p:blipFill>
        <p:spPr>
          <a:xfrm>
            <a:off x="490928" y="1365479"/>
            <a:ext cx="11210144" cy="4654647"/>
          </a:xfrm>
          <a:prstGeom prst="rect">
            <a:avLst/>
          </a:prstGeom>
        </p:spPr>
      </p:pic>
    </p:spTree>
    <p:extLst>
      <p:ext uri="{BB962C8B-B14F-4D97-AF65-F5344CB8AC3E}">
        <p14:creationId xmlns:p14="http://schemas.microsoft.com/office/powerpoint/2010/main" val="24891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81269-4CDA-0FA4-7209-5AEF727A0E7D}"/>
              </a:ext>
            </a:extLst>
          </p:cNvPr>
          <p:cNvPicPr>
            <a:picLocks noChangeAspect="1"/>
          </p:cNvPicPr>
          <p:nvPr/>
        </p:nvPicPr>
        <p:blipFill>
          <a:blip r:embed="rId2"/>
          <a:stretch>
            <a:fillRect/>
          </a:stretch>
        </p:blipFill>
        <p:spPr>
          <a:xfrm>
            <a:off x="727023" y="2069545"/>
            <a:ext cx="11045252" cy="2933533"/>
          </a:xfrm>
          <a:prstGeom prst="rect">
            <a:avLst/>
          </a:prstGeom>
        </p:spPr>
      </p:pic>
    </p:spTree>
    <p:extLst>
      <p:ext uri="{BB962C8B-B14F-4D97-AF65-F5344CB8AC3E}">
        <p14:creationId xmlns:p14="http://schemas.microsoft.com/office/powerpoint/2010/main" val="142289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D8356-D9C1-62C7-E63A-4772264CEFE0}"/>
              </a:ext>
            </a:extLst>
          </p:cNvPr>
          <p:cNvPicPr>
            <a:picLocks noChangeAspect="1"/>
          </p:cNvPicPr>
          <p:nvPr/>
        </p:nvPicPr>
        <p:blipFill>
          <a:blip r:embed="rId2"/>
          <a:stretch>
            <a:fillRect/>
          </a:stretch>
        </p:blipFill>
        <p:spPr>
          <a:xfrm>
            <a:off x="734518" y="1711107"/>
            <a:ext cx="10947816" cy="3774844"/>
          </a:xfrm>
          <a:prstGeom prst="rect">
            <a:avLst/>
          </a:prstGeom>
        </p:spPr>
      </p:pic>
    </p:spTree>
    <p:extLst>
      <p:ext uri="{BB962C8B-B14F-4D97-AF65-F5344CB8AC3E}">
        <p14:creationId xmlns:p14="http://schemas.microsoft.com/office/powerpoint/2010/main" val="399213269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918</TotalTime>
  <Words>2707</Words>
  <Application>Microsoft Office PowerPoint</Application>
  <PresentationFormat>Widescreen</PresentationFormat>
  <Paragraphs>568</Paragraphs>
  <Slides>61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Ensign:Sans</vt:lpstr>
      <vt:lpstr>Ensign:Serif</vt:lpstr>
      <vt:lpstr>Arial</vt:lpstr>
      <vt:lpstr>Avenir Next LT Pro</vt:lpstr>
      <vt:lpstr>Cambria Math</vt:lpstr>
      <vt:lpstr>Grandview Display</vt:lpstr>
      <vt:lpstr>DashVTI</vt:lpstr>
      <vt:lpstr>Probability Basics</vt:lpstr>
      <vt:lpstr>PowerPoint Presentation</vt:lpstr>
      <vt:lpstr>PowerPoint Presentation</vt:lpstr>
      <vt:lpstr>PowerPoint Presentation</vt:lpstr>
      <vt:lpstr>PowerPoint Presentation</vt:lpstr>
      <vt:lpstr>The Interpretations of Probabilities</vt:lpstr>
      <vt:lpstr>PowerPoint Presentation</vt:lpstr>
      <vt:lpstr>PowerPoint Presentation</vt:lpstr>
      <vt:lpstr>PowerPoint Presentation</vt:lpstr>
      <vt:lpstr>PowerPoint Presentation</vt:lpstr>
      <vt:lpstr>What do we want to learn?</vt:lpstr>
      <vt:lpstr>Why do we learn these?</vt:lpstr>
      <vt:lpstr>Let’s get started!</vt:lpstr>
      <vt:lpstr>Sample Space</vt:lpstr>
      <vt:lpstr>Sample Space</vt:lpstr>
      <vt:lpstr>Events</vt:lpstr>
      <vt:lpstr>Probabilities of Events</vt:lpstr>
      <vt:lpstr>Complement, Union and Intersection of Events</vt:lpstr>
      <vt:lpstr>Examples</vt:lpstr>
      <vt:lpstr>Remarks </vt:lpstr>
      <vt:lpstr>Venn Diagram</vt:lpstr>
      <vt:lpstr>Example</vt:lpstr>
      <vt:lpstr>An Example from Sec. Math 2 Extended</vt:lpstr>
      <vt:lpstr>Example: Chocolate or Vanilla</vt:lpstr>
      <vt:lpstr>Tree Diagram</vt:lpstr>
      <vt:lpstr>Remarks</vt:lpstr>
      <vt:lpstr>Back to the Discussion of Probabilities</vt:lpstr>
      <vt:lpstr>Revisit Example: Chocolate or Vanilla</vt:lpstr>
      <vt:lpstr>Revisit Tree Diagram</vt:lpstr>
      <vt:lpstr>More Remarks</vt:lpstr>
      <vt:lpstr>Interesting Probabilities</vt:lpstr>
      <vt:lpstr>Conditional Probabilities</vt:lpstr>
      <vt:lpstr>Joint Probability</vt:lpstr>
      <vt:lpstr>Marginal Probability</vt:lpstr>
      <vt:lpstr>Let’s try more</vt:lpstr>
      <vt:lpstr>Let’s try more</vt:lpstr>
      <vt:lpstr>Let’s try another example</vt:lpstr>
      <vt:lpstr>Another way to solve</vt:lpstr>
      <vt:lpstr>Addition Rule</vt:lpstr>
      <vt:lpstr>One More Example</vt:lpstr>
      <vt:lpstr>My Intuition</vt:lpstr>
      <vt:lpstr>Bayes’ Rule</vt:lpstr>
      <vt:lpstr>Pr(Fried|Chicken)</vt:lpstr>
      <vt:lpstr>Pr(Grillled|Chicken)</vt:lpstr>
      <vt:lpstr>Application of the Bayes Rule  - This is too much for us, neglect if not interested in</vt:lpstr>
      <vt:lpstr>Relationship: Mutually Exclusive</vt:lpstr>
      <vt:lpstr>Example: Rolling One Die</vt:lpstr>
      <vt:lpstr>Relationship: Independent</vt:lpstr>
      <vt:lpstr>Example: Rolling Two Dice</vt:lpstr>
      <vt:lpstr>Remarks</vt:lpstr>
      <vt:lpstr>Remarks</vt:lpstr>
      <vt:lpstr>Remarks</vt:lpstr>
      <vt:lpstr>PowerPoint Presentation</vt:lpstr>
      <vt:lpstr>Probability Axioms</vt:lpstr>
      <vt:lpstr>Some Additional Examples for HW: Part I</vt:lpstr>
      <vt:lpstr>Some Additional Examples for HW: Part II</vt:lpstr>
      <vt:lpstr>Some Additional Examples for HW: Part III</vt:lpstr>
      <vt:lpstr>Honorable Mention: The Law of Total Probability</vt:lpstr>
      <vt:lpstr>Summary</vt:lpstr>
      <vt:lpstr>Quote of the Day</vt:lpstr>
      <vt:lpstr>Typos?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Jie Wang</dc:creator>
  <cp:lastModifiedBy>Jie Wang</cp:lastModifiedBy>
  <cp:revision>17</cp:revision>
  <dcterms:created xsi:type="dcterms:W3CDTF">2025-05-03T14:20:36Z</dcterms:created>
  <dcterms:modified xsi:type="dcterms:W3CDTF">2025-05-05T20:04:14Z</dcterms:modified>
</cp:coreProperties>
</file>