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9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4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7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3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3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CECFB-1FA6-8D5E-E4B8-11B3087C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5402454" cy="2510445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Variables and Probability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AEC14-753F-3E23-CB21-0839663E6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 dirty="0"/>
              <a:t>From Outcomes to Real Numbers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2BBB9B55-0A48-22EB-7B40-00520EFE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97" r="10447" b="2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848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0B87-9AE1-A4E0-AC86-C29FDBAD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64A52-5716-F3C1-B25E-88ED1D1A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10" y="828074"/>
            <a:ext cx="6382411" cy="3095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9FA23B-B4E9-AE0E-BA1D-3EC6DB6039DB}"/>
                  </a:ext>
                </a:extLst>
              </p:cNvPr>
              <p:cNvSpPr txBox="1"/>
              <p:nvPr/>
            </p:nvSpPr>
            <p:spPr>
              <a:xfrm>
                <a:off x="285011" y="3429000"/>
                <a:ext cx="52395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=1−0.15=0.85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9FA23B-B4E9-AE0E-BA1D-3EC6DB603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1" y="3429000"/>
                <a:ext cx="5239567" cy="1477328"/>
              </a:xfrm>
              <a:prstGeom prst="rect">
                <a:avLst/>
              </a:prstGeom>
              <a:blipFill>
                <a:blip r:embed="rId3"/>
                <a:stretch>
                  <a:fillRect l="-1048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9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E5C7C8-009B-FF41-D51B-9850B2F3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7" y="1103054"/>
            <a:ext cx="10957265" cy="23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4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1F07-82B1-EBA9-A73C-AA0F591D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2BF82-0C3F-B9B6-4D70-85310C91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1" y="3135797"/>
            <a:ext cx="10957265" cy="2325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7E7B1-69D8-8FF0-EDA0-A9B75154E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94" y="479685"/>
            <a:ext cx="2968922" cy="1579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4BFBE9-B676-7E36-CEFF-0FD005693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184" y="456659"/>
            <a:ext cx="552527" cy="6858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90EC73-14AA-1DC3-4A59-94EDC180B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883" y="2607024"/>
            <a:ext cx="4862816" cy="838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4C8F15-E9C4-2283-B635-1C66A44FB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823" y="2394517"/>
            <a:ext cx="2211468" cy="29604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76CBA5-5EF6-2A5C-BBBC-944672797E77}"/>
              </a:ext>
            </a:extLst>
          </p:cNvPr>
          <p:cNvCxnSpPr>
            <a:cxnSpLocks/>
          </p:cNvCxnSpPr>
          <p:nvPr/>
        </p:nvCxnSpPr>
        <p:spPr>
          <a:xfrm flipH="1">
            <a:off x="4437089" y="2827900"/>
            <a:ext cx="2906160" cy="1721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947162-F567-4365-E96E-D1D539A743B0}"/>
              </a:ext>
            </a:extLst>
          </p:cNvPr>
          <p:cNvCxnSpPr/>
          <p:nvPr/>
        </p:nvCxnSpPr>
        <p:spPr>
          <a:xfrm flipH="1">
            <a:off x="3646380" y="3026232"/>
            <a:ext cx="3696869" cy="967957"/>
          </a:xfrm>
          <a:prstGeom prst="straightConnector1">
            <a:avLst/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41C8E3-5E53-7E52-3E39-C30424D62113}"/>
              </a:ext>
            </a:extLst>
          </p:cNvPr>
          <p:cNvCxnSpPr>
            <a:cxnSpLocks/>
          </p:cNvCxnSpPr>
          <p:nvPr/>
        </p:nvCxnSpPr>
        <p:spPr>
          <a:xfrm flipV="1">
            <a:off x="5895917" y="1071475"/>
            <a:ext cx="4818831" cy="341637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7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FD6B-6E1A-CE60-FC86-5C317B88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PMF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A8A67E5-33EE-D578-7834-565357363D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089137"/>
                  </p:ext>
                </p:extLst>
              </p:nvPr>
            </p:nvGraphicFramePr>
            <p:xfrm>
              <a:off x="1229475" y="2626796"/>
              <a:ext cx="812799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479680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601037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2015825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95714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006842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06940418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36720114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579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8830037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4044191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60108590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94874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6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52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A8A67E5-33EE-D578-7834-565357363D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1089137"/>
                  </p:ext>
                </p:extLst>
              </p:nvPr>
            </p:nvGraphicFramePr>
            <p:xfrm>
              <a:off x="1229475" y="2626796"/>
              <a:ext cx="812799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479680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601037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2015825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95714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006842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06940418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36720114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579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8830037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4044191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60108590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94874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65" r="-110450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6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5278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0746394-2C94-C8DA-B5C3-7F16B647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15" y="3995385"/>
            <a:ext cx="1305397" cy="2136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15FD00-2520-239E-FC6F-99241EA0F60C}"/>
                  </a:ext>
                </a:extLst>
              </p:cNvPr>
              <p:cNvSpPr txBox="1"/>
              <p:nvPr/>
            </p:nvSpPr>
            <p:spPr>
              <a:xfrm>
                <a:off x="3650105" y="4152275"/>
                <a:ext cx="7465102" cy="198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Which of the following functions is a </a:t>
                </a:r>
                <a:r>
                  <a:rPr lang="en-US" dirty="0" err="1"/>
                  <a:t>p.m.f</a:t>
                </a:r>
                <a:r>
                  <a:rPr lang="en-US" dirty="0"/>
                  <a:t>.?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0.1,         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.2,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.2,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𝑂𝑡h𝑒𝑟𝑤𝑖𝑠𝑒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15FD00-2520-239E-FC6F-99241EA0F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05" y="4152275"/>
                <a:ext cx="7465102" cy="1986954"/>
              </a:xfrm>
              <a:prstGeom prst="rect">
                <a:avLst/>
              </a:prstGeom>
              <a:blipFill>
                <a:blip r:embed="rId4"/>
                <a:stretch>
                  <a:fillRect l="-735" t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BC858B9-49A9-71E0-BA1C-719E9A48A17A}"/>
              </a:ext>
            </a:extLst>
          </p:cNvPr>
          <p:cNvSpPr txBox="1"/>
          <p:nvPr/>
        </p:nvSpPr>
        <p:spPr>
          <a:xfrm>
            <a:off x="476835" y="2712567"/>
            <a:ext cx="5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0D01A-BCD5-362A-F0C7-85134B537BAD}"/>
              </a:ext>
            </a:extLst>
          </p:cNvPr>
          <p:cNvSpPr txBox="1"/>
          <p:nvPr/>
        </p:nvSpPr>
        <p:spPr>
          <a:xfrm>
            <a:off x="476835" y="4807037"/>
            <a:ext cx="5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4BEEF-0EC4-957D-4CB3-2C4EF9E4A140}"/>
              </a:ext>
            </a:extLst>
          </p:cNvPr>
          <p:cNvSpPr txBox="1"/>
          <p:nvPr/>
        </p:nvSpPr>
        <p:spPr>
          <a:xfrm>
            <a:off x="3170482" y="4152275"/>
            <a:ext cx="53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44765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D7AD-9E55-6195-B3F3-26B4C00D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292EC-A0AB-C7E4-69FC-5C0D18033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10325000" cy="43243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play a game with only two possible outcomes: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Success - The probability of succeeding in the game is 0.7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Failure - The probability of failing in the game is 0.3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We introduce a random variable X, where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𝑠𝑢𝑐𝑐𝑒𝑠𝑠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𝑓𝑎𝑖𝑙𝑢𝑟𝑒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p.m.f</a:t>
                </a:r>
                <a:r>
                  <a:rPr lang="en-US" dirty="0"/>
                  <a:t>. is then given by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0.7,           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1−0.7,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292EC-A0AB-C7E4-69FC-5C0D18033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10325000" cy="4324330"/>
              </a:xfrm>
              <a:blipFill>
                <a:blip r:embed="rId2"/>
                <a:stretch>
                  <a:fillRect l="-177" t="-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1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34E5-F916-A78C-3B61-C7FB0EF0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10384-F177-31BE-4B51-AD4C59233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random variable in the Binary Outcome example is called a Bernoulli random variable.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p.m.f</a:t>
                </a:r>
                <a:r>
                  <a:rPr lang="en-US" dirty="0"/>
                  <a:t>. can also be written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(1−0.7)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denote the probability of a success by a generical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the above function is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10384-F177-31BE-4B51-AD4C59233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89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CA8E-A1A4-1CB5-C15F-65CB00A0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809E-C6E2-FE62-BFB8-AF9E961A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random variable in the Binary Outcome example is called a Bernoulli random variable.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93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B581-D4DE-6CE5-FEEB-5A54CFE4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Dice Rolling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25BFD-8197-CB52-6F89-C0569DE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303570"/>
              </p:ext>
            </p:extLst>
          </p:nvPr>
        </p:nvGraphicFramePr>
        <p:xfrm>
          <a:off x="1448257" y="3429000"/>
          <a:ext cx="812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5479680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6010377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201582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495714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900684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6940418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6720114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579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8830037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404419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010859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94874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462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527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9F11C4-653D-3107-1E09-1D0D638A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18" y="110917"/>
            <a:ext cx="2129914" cy="1230067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3F963685-CCE2-0324-9DDE-85DDC3CC8A99}"/>
              </a:ext>
            </a:extLst>
          </p:cNvPr>
          <p:cNvSpPr/>
          <p:nvPr/>
        </p:nvSpPr>
        <p:spPr>
          <a:xfrm rot="18550295">
            <a:off x="8552103" y="2187347"/>
            <a:ext cx="1663908" cy="47272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89F9D-6361-AAD5-74FB-1A6A54C82918}"/>
              </a:ext>
            </a:extLst>
          </p:cNvPr>
          <p:cNvSpPr txBox="1"/>
          <p:nvPr/>
        </p:nvSpPr>
        <p:spPr>
          <a:xfrm>
            <a:off x="975500" y="4811796"/>
            <a:ext cx="9567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a new variable: The sum of the dots facing upward when rolling two dice. </a:t>
            </a:r>
          </a:p>
          <a:p>
            <a:endParaRPr lang="en-US" dirty="0"/>
          </a:p>
          <a:p>
            <a:r>
              <a:rPr lang="en-US" dirty="0"/>
              <a:t>Let’s call this variable X. </a:t>
            </a:r>
          </a:p>
          <a:p>
            <a:endParaRPr lang="en-US" dirty="0"/>
          </a:p>
          <a:p>
            <a:r>
              <a:rPr lang="en-US" dirty="0"/>
              <a:t>Thus, X= the sum of dots facing upward when rolling two dice.  </a:t>
            </a:r>
          </a:p>
        </p:txBody>
      </p:sp>
    </p:spTree>
    <p:extLst>
      <p:ext uri="{BB962C8B-B14F-4D97-AF65-F5344CB8AC3E}">
        <p14:creationId xmlns:p14="http://schemas.microsoft.com/office/powerpoint/2010/main" val="304279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BBDF-597A-3D4C-A534-CFA3D908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8E630B-EFEA-86E7-F3E7-6ECAD13133FE}"/>
                  </a:ext>
                </a:extLst>
              </p:cNvPr>
              <p:cNvSpPr txBox="1"/>
              <p:nvPr/>
            </p:nvSpPr>
            <p:spPr>
              <a:xfrm>
                <a:off x="896964" y="4250813"/>
                <a:ext cx="956782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Thus, X= the sum of dots facing upward when rolling two dice. </a:t>
                </a:r>
              </a:p>
              <a:p>
                <a:endParaRPr lang="en-US" dirty="0"/>
              </a:p>
              <a:p>
                <a:r>
                  <a:rPr lang="en-US" dirty="0"/>
                  <a:t>X can take values from the set {2, 3, 4, 5, 6, 7, 8, 9, 10, 11, 12}. </a:t>
                </a:r>
              </a:p>
              <a:p>
                <a:endParaRPr lang="en-US" dirty="0"/>
              </a:p>
              <a:p>
                <a:r>
                  <a:rPr lang="en-US" dirty="0"/>
                  <a:t>Suppose that X takes 7, then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or in short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7 is one of the realizations of X, meaning 7 is an observed value of the measurement X.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8E630B-EFEA-86E7-F3E7-6ECAD131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64" y="4250813"/>
                <a:ext cx="9567822" cy="2031325"/>
              </a:xfrm>
              <a:prstGeom prst="rect">
                <a:avLst/>
              </a:prstGeom>
              <a:blipFill>
                <a:blip r:embed="rId2"/>
                <a:stretch>
                  <a:fillRect l="-510" t="-1497"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F637C3-FD38-EE60-64E6-34D670B4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383" y="2517528"/>
            <a:ext cx="2129914" cy="12300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CF30516-0480-C87A-B899-EFD65D056EAF}"/>
              </a:ext>
            </a:extLst>
          </p:cNvPr>
          <p:cNvSpPr/>
          <p:nvPr/>
        </p:nvSpPr>
        <p:spPr>
          <a:xfrm>
            <a:off x="6574704" y="1722213"/>
            <a:ext cx="2524418" cy="19353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81993-940A-232F-754C-BFC921AB2CBE}"/>
              </a:ext>
            </a:extLst>
          </p:cNvPr>
          <p:cNvSpPr txBox="1"/>
          <p:nvPr/>
        </p:nvSpPr>
        <p:spPr>
          <a:xfrm>
            <a:off x="7300554" y="2168414"/>
            <a:ext cx="132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2, 3, 4, 5,</a:t>
            </a:r>
          </a:p>
          <a:p>
            <a:r>
              <a:rPr lang="en-US" dirty="0"/>
              <a:t>6, 7, 8, 9, </a:t>
            </a:r>
          </a:p>
          <a:p>
            <a:r>
              <a:rPr lang="en-US" dirty="0"/>
              <a:t>10, 11, 12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35D68A0-AE2E-BAFC-1992-C54DCFD25514}"/>
              </a:ext>
            </a:extLst>
          </p:cNvPr>
          <p:cNvCxnSpPr>
            <a:stCxn id="5" idx="3"/>
          </p:cNvCxnSpPr>
          <p:nvPr/>
        </p:nvCxnSpPr>
        <p:spPr>
          <a:xfrm flipV="1">
            <a:off x="3930297" y="2517528"/>
            <a:ext cx="2644407" cy="615034"/>
          </a:xfrm>
          <a:prstGeom prst="curvedConnector3">
            <a:avLst>
              <a:gd name="adj1" fmla="val 4936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48D894-0FAF-9875-CFF8-942FFEEDB973}"/>
              </a:ext>
            </a:extLst>
          </p:cNvPr>
          <p:cNvSpPr txBox="1"/>
          <p:nvPr/>
        </p:nvSpPr>
        <p:spPr>
          <a:xfrm>
            <a:off x="5130798" y="3031104"/>
            <a:ext cx="84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642F1-E86F-D1D4-FF96-DDB377779CD3}"/>
              </a:ext>
            </a:extLst>
          </p:cNvPr>
          <p:cNvSpPr/>
          <p:nvPr/>
        </p:nvSpPr>
        <p:spPr>
          <a:xfrm rot="18494494">
            <a:off x="1418884" y="2755919"/>
            <a:ext cx="1188913" cy="314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A70AE-68DA-D7E1-F008-F6E3AB33F374}"/>
              </a:ext>
            </a:extLst>
          </p:cNvPr>
          <p:cNvSpPr/>
          <p:nvPr/>
        </p:nvSpPr>
        <p:spPr>
          <a:xfrm rot="18494494">
            <a:off x="6343171" y="2399527"/>
            <a:ext cx="1188913" cy="314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79B106-FDE2-F3E4-5D49-1AFEFC2EFD6E}"/>
              </a:ext>
            </a:extLst>
          </p:cNvPr>
          <p:cNvSpPr/>
          <p:nvPr/>
        </p:nvSpPr>
        <p:spPr>
          <a:xfrm>
            <a:off x="7836913" y="3969616"/>
            <a:ext cx="3825894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is called a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267986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A7FBD0-2F96-FBC4-6B2A-B16DD13F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70" y="1175465"/>
            <a:ext cx="10969060" cy="4811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84E266-87AB-44A5-E0A3-A8C5286886ED}"/>
              </a:ext>
            </a:extLst>
          </p:cNvPr>
          <p:cNvSpPr/>
          <p:nvPr/>
        </p:nvSpPr>
        <p:spPr>
          <a:xfrm>
            <a:off x="1596452" y="5546361"/>
            <a:ext cx="1454046" cy="44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F758D-5A3A-1113-84DC-113616DC3F0C}"/>
              </a:ext>
            </a:extLst>
          </p:cNvPr>
          <p:cNvSpPr/>
          <p:nvPr/>
        </p:nvSpPr>
        <p:spPr>
          <a:xfrm>
            <a:off x="4722054" y="5478471"/>
            <a:ext cx="1454046" cy="44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F289-03D1-8EB0-4D72-D7AC8571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a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2218E5A-0935-A895-439B-2DA700F853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4"/>
                  </p:ext>
                </p:extLst>
              </p:nvPr>
            </p:nvGraphicFramePr>
            <p:xfrm>
              <a:off x="1229475" y="2626796"/>
              <a:ext cx="812799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479680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601037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2015825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95714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006842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06940418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36720114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579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8830037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4044191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60108590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94874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6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52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2218E5A-0935-A895-439B-2DA700F853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4"/>
                  </p:ext>
                </p:extLst>
              </p:nvPr>
            </p:nvGraphicFramePr>
            <p:xfrm>
              <a:off x="1229475" y="2626796"/>
              <a:ext cx="812799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479680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601037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2015825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95714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006842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06940418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36720114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579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8830037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4044191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60108590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94874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65" r="-110450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6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5278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F42231D-4541-0DB5-01C6-134F3932F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92" y="3756610"/>
            <a:ext cx="4616231" cy="2691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C6EEC-FA5F-79F7-D3ED-FC58FE8C85D5}"/>
                  </a:ext>
                </a:extLst>
              </p:cNvPr>
              <p:cNvSpPr txBox="1"/>
              <p:nvPr/>
            </p:nvSpPr>
            <p:spPr>
              <a:xfrm>
                <a:off x="5533149" y="3621554"/>
                <a:ext cx="3994188" cy="2510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=2,12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=3,11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=4, 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=5, 9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=6, 8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=7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0,   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0C6EEC-FA5F-79F7-D3ED-FC58FE8C8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149" y="3621554"/>
                <a:ext cx="3994188" cy="2510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21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5500B-9AA8-F315-97CE-64AD0813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Probability Mass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1171D-2458-A204-0949-E2FC6390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70" y="1714048"/>
            <a:ext cx="8262313" cy="3408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53DD6-5AEA-ADF9-497F-2C2B80962335}"/>
                  </a:ext>
                </a:extLst>
              </p:cNvPr>
              <p:cNvSpPr txBox="1"/>
              <p:nvPr/>
            </p:nvSpPr>
            <p:spPr>
              <a:xfrm>
                <a:off x="35653" y="3368325"/>
                <a:ext cx="3994188" cy="2510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𝑝𝑟𝑜𝑏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=2,12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=3,11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=4, 10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=5, 9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=6, 8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num>
                                        <m:den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36</m:t>
                                          </m:r>
                                        </m:den>
                                      </m:f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,     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=7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0,   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𝑂𝑡h𝑒𝑟𝑤𝑖𝑠𝑒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53DD6-5AEA-ADF9-497F-2C2B80962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3" y="3368325"/>
                <a:ext cx="3994188" cy="25104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06847C1-CB66-CF58-7148-91CE1D7419C2}"/>
              </a:ext>
            </a:extLst>
          </p:cNvPr>
          <p:cNvSpPr/>
          <p:nvPr/>
        </p:nvSpPr>
        <p:spPr>
          <a:xfrm>
            <a:off x="7000407" y="4253722"/>
            <a:ext cx="1753845" cy="5256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613A63-547B-3A26-B469-14A64B3481E6}"/>
              </a:ext>
            </a:extLst>
          </p:cNvPr>
          <p:cNvSpPr/>
          <p:nvPr/>
        </p:nvSpPr>
        <p:spPr>
          <a:xfrm>
            <a:off x="9808929" y="2714411"/>
            <a:ext cx="608500" cy="3434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112C5-570D-F5AD-5CD2-B84FE33F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D5DC7-8788-FDA6-E290-43D8670A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40" y="1877109"/>
            <a:ext cx="6382411" cy="3095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149083-B857-82C1-E7E2-09A086495ED8}"/>
                  </a:ext>
                </a:extLst>
              </p:cNvPr>
              <p:cNvSpPr txBox="1"/>
              <p:nvPr/>
            </p:nvSpPr>
            <p:spPr>
              <a:xfrm>
                <a:off x="460005" y="3881993"/>
                <a:ext cx="480200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is a discrete random variable.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distribution of X is discrete.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 err="1"/>
                  <a:t>p.m.f</a:t>
                </a:r>
                <a:r>
                  <a:rPr lang="en-US" dirty="0"/>
                  <a:t>. of X is given as p(x), where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149083-B857-82C1-E7E2-09A086495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5" y="3881993"/>
                <a:ext cx="4802002" cy="2031325"/>
              </a:xfrm>
              <a:prstGeom prst="rect">
                <a:avLst/>
              </a:prstGeom>
              <a:blipFill>
                <a:blip r:embed="rId3"/>
                <a:stretch>
                  <a:fillRect l="-761" t="-1802"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17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3D03-173E-9993-9063-5F8244FA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87151-238B-4F63-94DC-B62F8FE588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079" y="2340131"/>
                <a:ext cx="10325000" cy="19065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 probability of the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0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takes value of the probability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87151-238B-4F63-94DC-B62F8FE588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079" y="2340131"/>
                <a:ext cx="10325000" cy="1906500"/>
              </a:xfrm>
              <a:blipFill>
                <a:blip r:embed="rId2"/>
                <a:stretch>
                  <a:fillRect l="-177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9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51EA-3E41-B2A4-CC8A-33109780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Rolling 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8F1EEC-519E-6CFC-D047-0440CD8B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85251"/>
                  </p:ext>
                </p:extLst>
              </p:nvPr>
            </p:nvGraphicFramePr>
            <p:xfrm>
              <a:off x="1229475" y="2626796"/>
              <a:ext cx="812799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479680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601037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2015825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95714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006842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06940418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36720114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579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8830037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4044191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60108590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94874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6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527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8F1EEC-519E-6CFC-D047-0440CD8B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485251"/>
                  </p:ext>
                </p:extLst>
              </p:nvPr>
            </p:nvGraphicFramePr>
            <p:xfrm>
              <a:off x="1229475" y="2626796"/>
              <a:ext cx="8127996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7333">
                      <a:extLst>
                        <a:ext uri="{9D8B030D-6E8A-4147-A177-3AD203B41FA5}">
                          <a16:colId xmlns:a16="http://schemas.microsoft.com/office/drawing/2014/main" val="254796803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60103773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02015825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849571404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49006842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306940418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36720114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15794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688300376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74044191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601085909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4948741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1" t="-8065" r="-110450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4624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prob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72527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215F8-B29F-88CC-146F-9D02351AC36D}"/>
                  </a:ext>
                </a:extLst>
              </p:cNvPr>
              <p:cNvSpPr txBox="1"/>
              <p:nvPr/>
            </p:nvSpPr>
            <p:spPr>
              <a:xfrm>
                <a:off x="1548921" y="3775407"/>
                <a:ext cx="7489104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≥7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=7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4215F8-B29F-88CC-146F-9D02351AC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921" y="3775407"/>
                <a:ext cx="7489104" cy="900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E1A3C4-DCFA-2C26-68FE-5A604F6537BE}"/>
                  </a:ext>
                </a:extLst>
              </p:cNvPr>
              <p:cNvSpPr txBox="1"/>
              <p:nvPr/>
            </p:nvSpPr>
            <p:spPr>
              <a:xfrm>
                <a:off x="843020" y="5285382"/>
                <a:ext cx="9877338" cy="649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solidFill>
                      <a:srgbClr val="0070C0"/>
                    </a:solidFill>
                  </a:rPr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≥7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=8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∪…∪{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=12}=</m:t>
                    </m:r>
                    <m:nary>
                      <m:naryPr>
                        <m:chr m:val="⋃"/>
                        <m:limLoc m:val="subSup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=7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The event is the union of a series of mutually exclusive events. Thus, we can use probability Axiom 3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≥7)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E1A3C4-DCFA-2C26-68FE-5A604F653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0" y="5285382"/>
                <a:ext cx="9877338" cy="649922"/>
              </a:xfrm>
              <a:prstGeom prst="rect">
                <a:avLst/>
              </a:prstGeom>
              <a:blipFill>
                <a:blip r:embed="rId4"/>
                <a:stretch>
                  <a:fillRect l="-494" t="-49533" r="-123" b="-4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86775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655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Grandview</vt:lpstr>
      <vt:lpstr>Wingdings</vt:lpstr>
      <vt:lpstr>CosineVTI</vt:lpstr>
      <vt:lpstr>Random Variables and Probability Distributions</vt:lpstr>
      <vt:lpstr>Revisit Dice Rolling Example</vt:lpstr>
      <vt:lpstr>Random Variable</vt:lpstr>
      <vt:lpstr>PowerPoint Presentation</vt:lpstr>
      <vt:lpstr>The Distribution of a Random Variable</vt:lpstr>
      <vt:lpstr>Probability Mass Function</vt:lpstr>
      <vt:lpstr>Example: </vt:lpstr>
      <vt:lpstr>Remarks</vt:lpstr>
      <vt:lpstr>Example: Rolling Dice</vt:lpstr>
      <vt:lpstr>Example:</vt:lpstr>
      <vt:lpstr>PowerPoint Presentation</vt:lpstr>
      <vt:lpstr>Notes</vt:lpstr>
      <vt:lpstr>Verifying PMF Properties</vt:lpstr>
      <vt:lpstr>Example: Binary Outcomes</vt:lpstr>
      <vt:lpstr>Remarks</vt:lpstr>
      <vt:lpstr>Bernoulli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Jie Wang</dc:creator>
  <cp:lastModifiedBy>Jie Wang</cp:lastModifiedBy>
  <cp:revision>3</cp:revision>
  <dcterms:created xsi:type="dcterms:W3CDTF">2025-05-05T17:50:19Z</dcterms:created>
  <dcterms:modified xsi:type="dcterms:W3CDTF">2025-05-06T22:25:43Z</dcterms:modified>
</cp:coreProperties>
</file>