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wdp" ContentType="image/vnd.ms-photo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313" r:id="rId5"/>
    <p:sldId id="314" r:id="rId6"/>
    <p:sldId id="258" r:id="rId7"/>
    <p:sldId id="262" r:id="rId8"/>
    <p:sldId id="288" r:id="rId9"/>
    <p:sldId id="292" r:id="rId10"/>
    <p:sldId id="289" r:id="rId11"/>
    <p:sldId id="293" r:id="rId12"/>
    <p:sldId id="294" r:id="rId13"/>
    <p:sldId id="290" r:id="rId14"/>
    <p:sldId id="287" r:id="rId15"/>
    <p:sldId id="291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5" r:id="rId26"/>
    <p:sldId id="304" r:id="rId27"/>
    <p:sldId id="306" r:id="rId28"/>
    <p:sldId id="315" r:id="rId29"/>
    <p:sldId id="307" r:id="rId30"/>
    <p:sldId id="342" r:id="rId31"/>
    <p:sldId id="340" r:id="rId32"/>
    <p:sldId id="341" r:id="rId33"/>
    <p:sldId id="343" r:id="rId34"/>
    <p:sldId id="345" r:id="rId35"/>
    <p:sldId id="278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38" autoAdjust="0"/>
  </p:normalViewPr>
  <p:slideViewPr>
    <p:cSldViewPr snapToGrid="0">
      <p:cViewPr varScale="1">
        <p:scale>
          <a:sx n="108" d="100"/>
          <a:sy n="108" d="100"/>
        </p:scale>
        <p:origin x="39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0D61D-ADA3-4C29-9647-D3B6B8DB67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963C-A384-48D3-A492-32E266CF18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EAFEA-06DE-43F2-B19F-0D70EFA87E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6149" t="7378" r="16913" b="7193"/>
          <a:stretch>
            <a:fillRect/>
          </a:stretch>
        </p:blipFill>
        <p:spPr>
          <a:xfrm>
            <a:off x="0" y="6350"/>
            <a:ext cx="12192000" cy="6857999"/>
          </a:xfrm>
          <a:custGeom>
            <a:avLst/>
            <a:gdLst>
              <a:gd name="connsiteX0" fmla="*/ 0 w 12192000"/>
              <a:gd name="connsiteY0" fmla="*/ 0 h 6727369"/>
              <a:gd name="connsiteX1" fmla="*/ 12192000 w 12192000"/>
              <a:gd name="connsiteY1" fmla="*/ 0 h 6727369"/>
              <a:gd name="connsiteX2" fmla="*/ 12192000 w 12192000"/>
              <a:gd name="connsiteY2" fmla="*/ 6727369 h 6727369"/>
              <a:gd name="connsiteX3" fmla="*/ 0 w 12192000"/>
              <a:gd name="connsiteY3" fmla="*/ 6727369 h 672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27369">
                <a:moveTo>
                  <a:pt x="0" y="0"/>
                </a:moveTo>
                <a:lnTo>
                  <a:pt x="12192000" y="0"/>
                </a:lnTo>
                <a:lnTo>
                  <a:pt x="12192000" y="6727369"/>
                </a:lnTo>
                <a:lnTo>
                  <a:pt x="0" y="6727369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2044294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5200282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8356270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l="6149" t="7378" r="16913" b="7193"/>
          <a:stretch>
            <a:fillRect/>
          </a:stretch>
        </p:blipFill>
        <p:spPr>
          <a:xfrm flipH="1" flipV="1">
            <a:off x="0" y="6350"/>
            <a:ext cx="12192000" cy="6857999"/>
          </a:xfrm>
          <a:custGeom>
            <a:avLst/>
            <a:gdLst>
              <a:gd name="connsiteX0" fmla="*/ 0 w 12192000"/>
              <a:gd name="connsiteY0" fmla="*/ 0 h 6727369"/>
              <a:gd name="connsiteX1" fmla="*/ 12192000 w 12192000"/>
              <a:gd name="connsiteY1" fmla="*/ 0 h 6727369"/>
              <a:gd name="connsiteX2" fmla="*/ 12192000 w 12192000"/>
              <a:gd name="connsiteY2" fmla="*/ 6727369 h 6727369"/>
              <a:gd name="connsiteX3" fmla="*/ 0 w 12192000"/>
              <a:gd name="connsiteY3" fmla="*/ 6727369 h 672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27369">
                <a:moveTo>
                  <a:pt x="0" y="0"/>
                </a:moveTo>
                <a:lnTo>
                  <a:pt x="12192000" y="0"/>
                </a:lnTo>
                <a:lnTo>
                  <a:pt x="12192000" y="6727369"/>
                </a:lnTo>
                <a:lnTo>
                  <a:pt x="0" y="6727369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023591" y="2149232"/>
            <a:ext cx="3849722" cy="2293494"/>
          </a:xfrm>
          <a:custGeom>
            <a:avLst/>
            <a:gdLst>
              <a:gd name="connsiteX0" fmla="*/ 0 w 3849722"/>
              <a:gd name="connsiteY0" fmla="*/ 0 h 2293494"/>
              <a:gd name="connsiteX1" fmla="*/ 3849722 w 3849722"/>
              <a:gd name="connsiteY1" fmla="*/ 0 h 2293494"/>
              <a:gd name="connsiteX2" fmla="*/ 3849722 w 3849722"/>
              <a:gd name="connsiteY2" fmla="*/ 2293494 h 2293494"/>
              <a:gd name="connsiteX3" fmla="*/ 0 w 3849722"/>
              <a:gd name="connsiteY3" fmla="*/ 2293494 h 22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9722" h="2293494">
                <a:moveTo>
                  <a:pt x="0" y="0"/>
                </a:moveTo>
                <a:lnTo>
                  <a:pt x="3849722" y="0"/>
                </a:lnTo>
                <a:lnTo>
                  <a:pt x="3849722" y="2293494"/>
                </a:lnTo>
                <a:lnTo>
                  <a:pt x="0" y="2293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28751" y="2138537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428751" y="4072953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6004" y="2138537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456004" y="4072953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11053" y="2393525"/>
            <a:ext cx="3852280" cy="2792002"/>
          </a:xfrm>
          <a:custGeom>
            <a:avLst/>
            <a:gdLst>
              <a:gd name="connsiteX0" fmla="*/ 0 w 3852280"/>
              <a:gd name="connsiteY0" fmla="*/ 0 h 2792002"/>
              <a:gd name="connsiteX1" fmla="*/ 3852280 w 3852280"/>
              <a:gd name="connsiteY1" fmla="*/ 0 h 2792002"/>
              <a:gd name="connsiteX2" fmla="*/ 3852280 w 3852280"/>
              <a:gd name="connsiteY2" fmla="*/ 2792002 h 2792002"/>
              <a:gd name="connsiteX3" fmla="*/ 0 w 3852280"/>
              <a:gd name="connsiteY3" fmla="*/ 2792002 h 27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80" h="2792002">
                <a:moveTo>
                  <a:pt x="0" y="0"/>
                </a:moveTo>
                <a:lnTo>
                  <a:pt x="3852280" y="0"/>
                </a:lnTo>
                <a:lnTo>
                  <a:pt x="3852280" y="2792002"/>
                </a:lnTo>
                <a:lnTo>
                  <a:pt x="0" y="2792002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5716499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520705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324910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4160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163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2166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6169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836227" y="1603221"/>
            <a:ext cx="3939723" cy="4156384"/>
          </a:xfrm>
          <a:custGeom>
            <a:avLst/>
            <a:gdLst>
              <a:gd name="connsiteX0" fmla="*/ 0 w 3939723"/>
              <a:gd name="connsiteY0" fmla="*/ 0 h 4156384"/>
              <a:gd name="connsiteX1" fmla="*/ 3939723 w 3939723"/>
              <a:gd name="connsiteY1" fmla="*/ 0 h 4156384"/>
              <a:gd name="connsiteX2" fmla="*/ 3939723 w 3939723"/>
              <a:gd name="connsiteY2" fmla="*/ 4156384 h 4156384"/>
              <a:gd name="connsiteX3" fmla="*/ 0 w 3939723"/>
              <a:gd name="connsiteY3" fmla="*/ 4156384 h 41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723" h="4156384">
                <a:moveTo>
                  <a:pt x="0" y="0"/>
                </a:moveTo>
                <a:lnTo>
                  <a:pt x="3939723" y="0"/>
                </a:lnTo>
                <a:lnTo>
                  <a:pt x="3939723" y="4156384"/>
                </a:lnTo>
                <a:lnTo>
                  <a:pt x="0" y="4156384"/>
                </a:ln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92944" y="2589477"/>
            <a:ext cx="3675660" cy="2308990"/>
          </a:xfrm>
          <a:custGeom>
            <a:avLst/>
            <a:gdLst>
              <a:gd name="connsiteX0" fmla="*/ 0 w 3675660"/>
              <a:gd name="connsiteY0" fmla="*/ 0 h 2308990"/>
              <a:gd name="connsiteX1" fmla="*/ 3675660 w 3675660"/>
              <a:gd name="connsiteY1" fmla="*/ 0 h 2308990"/>
              <a:gd name="connsiteX2" fmla="*/ 3675660 w 3675660"/>
              <a:gd name="connsiteY2" fmla="*/ 2308990 h 2308990"/>
              <a:gd name="connsiteX3" fmla="*/ 0 w 3675660"/>
              <a:gd name="connsiteY3" fmla="*/ 2308990 h 230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660" h="2308990">
                <a:moveTo>
                  <a:pt x="0" y="0"/>
                </a:moveTo>
                <a:lnTo>
                  <a:pt x="3675660" y="0"/>
                </a:lnTo>
                <a:lnTo>
                  <a:pt x="3675660" y="2308990"/>
                </a:lnTo>
                <a:lnTo>
                  <a:pt x="0" y="2308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themeOverride" Target="../theme/themeOverride10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hemeOverride" Target="../theme/themeOverride12.xml"/><Relationship Id="rId2" Type="http://schemas.openxmlformats.org/officeDocument/2006/relationships/hyperlink" Target="http://youth.hust.edu.cn/info/1013/6047.htm" TargetMode="Externa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hyperlink" Target="http://youth.hust.edu.cn/info/1013/6047.htm" TargetMode="Externa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hyperlink" Target="http://youth.hust.edu.cn/info/1013/6047.htm" TargetMode="Externa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hyperlink" Target="http://youth.hust.edu.cn/info/1013/5186.htm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hyperlink" Target="http://youth.hust.edu.cn/info/1013/5186.htm" TargetMode="Externa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hemeOverride" Target="../theme/themeOverride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9.xml"/><Relationship Id="rId5" Type="http://schemas.openxmlformats.org/officeDocument/2006/relationships/hyperlink" Target="http://youth.hust.edu.cn/info/1013/5817.htm" TargetMode="External"/><Relationship Id="rId4" Type="http://schemas.openxmlformats.org/officeDocument/2006/relationships/hyperlink" Target="http://youth.hust.edu.cn/info/1013/5951.htm" TargetMode="Externa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5.png"/><Relationship Id="rId1" Type="http://schemas.openxmlformats.org/officeDocument/2006/relationships/hyperlink" Target="http://youth.hust.edu.cn/info/1013/5687.htm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themeOverride" Target="../theme/themeOverride7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openxmlformats.org/officeDocument/2006/relationships/themeOverride" Target="../theme/themeOverride9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hyperlink" Target="http://youth.hust.edu.cn/info/1013/568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店chenying0907 5"/>
          <p:cNvSpPr txBox="1"/>
          <p:nvPr/>
        </p:nvSpPr>
        <p:spPr>
          <a:xfrm>
            <a:off x="1007745" y="2213610"/>
            <a:ext cx="8054340" cy="24301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rgbClr val="444343"/>
                </a:solidFill>
                <a:latin typeface="Agency FB" panose="020B0503020202020204" pitchFamily="34" charset="0"/>
              </a:rPr>
              <a:t>      </a:t>
            </a:r>
            <a:r>
              <a:rPr lang="zh-CN" altLang="en-US" sz="6000" b="1" dirty="0">
                <a:solidFill>
                  <a:srgbClr val="444343"/>
                </a:solidFill>
                <a:latin typeface="Agency FB" panose="020B0503020202020204" pitchFamily="34" charset="0"/>
              </a:rPr>
              <a:t>新闻稿撰写培训</a:t>
            </a:r>
            <a:endParaRPr lang="en-US" altLang="zh-CN" sz="6000" b="1" dirty="0">
              <a:solidFill>
                <a:srgbClr val="444343"/>
              </a:solidFill>
              <a:latin typeface="Agency FB" panose="020B0503020202020204" pitchFamily="34" charset="0"/>
            </a:endParaRPr>
          </a:p>
          <a:p>
            <a:endParaRPr lang="en-US" altLang="zh-CN" sz="4400" dirty="0">
              <a:solidFill>
                <a:srgbClr val="444343"/>
              </a:solidFill>
              <a:latin typeface="Agency FB" panose="020B0503020202020204" pitchFamily="34" charset="0"/>
            </a:endParaRPr>
          </a:p>
          <a:p>
            <a:pPr algn="ctr"/>
            <a:r>
              <a:rPr lang="zh-CN" altLang="en-US" sz="2400" b="1" dirty="0">
                <a:solidFill>
                  <a:srgbClr val="444343"/>
                </a:solidFill>
                <a:latin typeface="Agency FB" panose="020B0503020202020204" pitchFamily="34" charset="0"/>
              </a:rPr>
              <a:t>常若帆</a:t>
            </a:r>
            <a:endParaRPr lang="en-US" altLang="zh-CN" sz="2400" b="1" dirty="0">
              <a:solidFill>
                <a:srgbClr val="444343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altLang="zh-CN" sz="2400" b="1">
                <a:solidFill>
                  <a:srgbClr val="444343"/>
                </a:solidFill>
                <a:latin typeface="Agency FB" panose="020B0503020202020204" pitchFamily="34" charset="0"/>
              </a:rPr>
              <a:t>2021.10.14</a:t>
            </a:r>
            <a:endParaRPr lang="zh-CN" altLang="en-US" sz="2400" b="1" dirty="0">
              <a:solidFill>
                <a:srgbClr val="444343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淘宝店chenying0907 5"/>
          <p:cNvSpPr txBox="1"/>
          <p:nvPr/>
        </p:nvSpPr>
        <p:spPr>
          <a:xfrm>
            <a:off x="1191739" y="381039"/>
            <a:ext cx="5570724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800" b="1" dirty="0">
                <a:solidFill>
                  <a:schemeClr val="accent5"/>
                </a:solidFill>
                <a:latin typeface="+mj-ea"/>
                <a:ea typeface="+mj-ea"/>
              </a:rPr>
              <a:t>2021</a:t>
            </a:r>
            <a:endParaRPr lang="zh-CN" altLang="en-US" sz="88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77959" y="4766188"/>
            <a:ext cx="8509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A_Bandari-安妮的仙境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304800" y="-80951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4074" y="511319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038" y="1621771"/>
            <a:ext cx="8271923" cy="29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zh-CN" b="1" dirty="0">
                <a:latin typeface="+mn-ea"/>
                <a:cs typeface="Times New Roman" panose="02020603050405020304" pitchFamily="18" charset="0"/>
              </a:rPr>
              <a:t>管理学院党委书记金凌志</a:t>
            </a:r>
            <a:r>
              <a:rPr lang="zh-CN" altLang="zh-CN" b="1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介绍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了学院以党建引领团建、团建助力党建为中心，构建思想政治带建、组织建设带建机制，把青年工作融入学院党建工作“三大计划”的青年工作整体思路。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zh-CN" b="1" dirty="0">
                <a:latin typeface="+mn-ea"/>
                <a:cs typeface="Times New Roman" panose="02020603050405020304" pitchFamily="18" charset="0"/>
              </a:rPr>
              <a:t>机械学院党委副书记何杰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从科技创新创业活动和社会实践活动两方面</a:t>
            </a:r>
            <a:r>
              <a:rPr lang="zh-CN" altLang="zh-CN" b="1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分享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了机械学院的实践育人工作，</a:t>
            </a:r>
            <a:r>
              <a:rPr lang="zh-CN" altLang="zh-CN" b="1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强调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有组织的创新和探索校企协同的积极作用。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zh-CN" b="1" dirty="0">
                <a:latin typeface="+mn-ea"/>
                <a:cs typeface="Times New Roman" panose="02020603050405020304" pitchFamily="18" charset="0"/>
              </a:rPr>
              <a:t>化学与化工学院分团委书记唐明毅</a:t>
            </a:r>
            <a:r>
              <a:rPr lang="zh-CN" altLang="zh-CN" b="1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分享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了团的基层组织建设方面的做法和思考，</a:t>
            </a:r>
            <a:r>
              <a:rPr lang="zh-CN" altLang="zh-CN" b="1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认为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共青团工作应聚焦团支部建设、团学干部队伍建设、团员教育管理，增强团组织对青年的组织力、凝聚力和号召力。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8734" y="75364"/>
            <a:ext cx="1935473" cy="13099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00" y="4508872"/>
            <a:ext cx="2494907" cy="19942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60038" y="5051563"/>
            <a:ext cx="75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注意不同发言人的篇幅安排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结尾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8734" y="75364"/>
            <a:ext cx="1935473" cy="13099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3368" y="1385277"/>
            <a:ext cx="400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其他出席会议的人员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1269" y="2422497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7896" y="3146515"/>
            <a:ext cx="899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学校相关职能部门负责人，各院系党委（党总支）书记、副书记，院系学工组长、分团委书记、辅导员代表，获奖的先进集体、先进个人代表，团员青年代表参加活动。</a:t>
            </a:r>
            <a:endParaRPr lang="zh-CN" altLang="en-US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8" y="4624202"/>
            <a:ext cx="2494907" cy="199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活动稿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开头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646" y="75121"/>
            <a:ext cx="1936193" cy="1310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2730" y="1517804"/>
            <a:ext cx="22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与会议稿无大异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0038" y="2952643"/>
            <a:ext cx="8271923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solidFill>
                  <a:schemeClr val="accent5"/>
                </a:solidFill>
                <a:latin typeface="+mn-ea"/>
              </a:rPr>
              <a:t>“我和我的祖国，一刻也不能分割……”昂扬的歌声在</a:t>
            </a:r>
            <a:r>
              <a:rPr lang="zh-CN" altLang="zh-CN" b="1" u="sng" dirty="0">
                <a:solidFill>
                  <a:schemeClr val="accent5"/>
                </a:solidFill>
                <a:latin typeface="+mn-ea"/>
              </a:rPr>
              <a:t>电气学院报告厅</a:t>
            </a:r>
            <a:r>
              <a:rPr lang="zh-CN" altLang="zh-CN" dirty="0">
                <a:solidFill>
                  <a:schemeClr val="accent5"/>
                </a:solidFill>
                <a:latin typeface="+mn-ea"/>
              </a:rPr>
              <a:t>里回荡。</a:t>
            </a:r>
            <a:r>
              <a:rPr lang="en-US" altLang="zh-CN" b="1" u="sng" dirty="0">
                <a:latin typeface="+mn-ea"/>
              </a:rPr>
              <a:t>9</a:t>
            </a:r>
            <a:r>
              <a:rPr lang="zh-CN" altLang="zh-CN" b="1" u="sng" dirty="0">
                <a:latin typeface="+mn-ea"/>
              </a:rPr>
              <a:t>月</a:t>
            </a:r>
            <a:r>
              <a:rPr lang="en-US" altLang="zh-CN" b="1" u="sng" dirty="0">
                <a:latin typeface="+mn-ea"/>
              </a:rPr>
              <a:t>10</a:t>
            </a:r>
            <a:r>
              <a:rPr lang="zh-CN" altLang="zh-CN" b="1" u="sng" dirty="0">
                <a:latin typeface="+mn-ea"/>
              </a:rPr>
              <a:t>日</a:t>
            </a:r>
            <a:r>
              <a:rPr lang="zh-CN" altLang="zh-CN" dirty="0">
                <a:latin typeface="+mn-ea"/>
              </a:rPr>
              <a:t>，中央宣传部、全国总工会、共青团中央、全国妇联联合开展的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zh-CN" dirty="0">
                <a:latin typeface="+mn-ea"/>
              </a:rPr>
              <a:t>我和我的祖国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zh-CN" dirty="0">
                <a:latin typeface="+mn-ea"/>
              </a:rPr>
              <a:t>百姓宣讲巡回报告</a:t>
            </a:r>
            <a:r>
              <a:rPr lang="zh-CN" altLang="zh-CN" b="1" u="sng" dirty="0">
                <a:latin typeface="+mn-ea"/>
              </a:rPr>
              <a:t>活动</a:t>
            </a:r>
            <a:r>
              <a:rPr lang="zh-CN" altLang="zh-CN" dirty="0">
                <a:latin typeface="+mn-ea"/>
              </a:rPr>
              <a:t>走进华中大，</a:t>
            </a:r>
            <a:r>
              <a:rPr lang="en-US" altLang="zh-CN" dirty="0">
                <a:latin typeface="+mn-ea"/>
              </a:rPr>
              <a:t>7</a:t>
            </a:r>
            <a:r>
              <a:rPr lang="zh-CN" altLang="zh-CN" dirty="0">
                <a:latin typeface="+mn-ea"/>
              </a:rPr>
              <a:t>位全国百姓宣讲团成员讲述了他们在本职岗位上追梦、逐梦、奋斗报国的故事。</a:t>
            </a:r>
            <a:r>
              <a:rPr lang="zh-CN" altLang="zh-CN" b="1" dirty="0">
                <a:latin typeface="+mn-ea"/>
              </a:rPr>
              <a:t>团中央宣传部副部长赵博，团省委副书记陈立参加本次活动。</a:t>
            </a:r>
            <a:r>
              <a:rPr lang="zh-CN" altLang="zh-CN" b="1" u="sng" dirty="0">
                <a:latin typeface="+mn-ea"/>
              </a:rPr>
              <a:t>副校长梁茜</a:t>
            </a:r>
            <a:r>
              <a:rPr lang="zh-CN" altLang="zh-CN" b="1" dirty="0">
                <a:latin typeface="+mn-ea"/>
              </a:rPr>
              <a:t>代表学校致辞</a:t>
            </a:r>
            <a:r>
              <a:rPr lang="zh-CN" altLang="zh-CN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kern="100" dirty="0">
              <a:latin typeface="+mn-ea"/>
              <a:cs typeface="Times New Roman" panose="02020603050405020304" pitchFamily="18" charset="0"/>
              <a:hlinkClick r:id="rId2"/>
            </a:endParaRPr>
          </a:p>
          <a:p>
            <a:pPr algn="r">
              <a:lnSpc>
                <a:spcPct val="150000"/>
              </a:lnSpc>
            </a:pPr>
            <a:r>
              <a:rPr lang="en-US" altLang="zh-CN" kern="1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http://youth.hust.edu.cn/info/1013/6047.htm</a:t>
            </a:r>
            <a:endParaRPr lang="zh-CN" altLang="zh-CN" kern="1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5935662" y="2341092"/>
            <a:ext cx="1457473" cy="537698"/>
          </a:xfrm>
          <a:prstGeom prst="wedgeRectCallout">
            <a:avLst>
              <a:gd name="adj1" fmla="val -21403"/>
              <a:gd name="adj2" fmla="val 7796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增加美感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增强可读性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1269" y="2422497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E94949"/>
                </a:solidFill>
                <a:latin typeface="Agency FB" panose="020B0503020202020204" pitchFamily="34" charset="0"/>
                <a:ea typeface="微软雅黑" panose="020B0503020204020204" charset="-122"/>
              </a:rPr>
              <a:t>正文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646" y="75121"/>
            <a:ext cx="1936193" cy="1310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73684" y="1521942"/>
            <a:ext cx="2124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介绍活动流程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2528" y="2311449"/>
            <a:ext cx="5317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活动稿要注意段落结构不能过于死板，要注意变换写作方式，来增强文章的可读性。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00" y="4508872"/>
            <a:ext cx="2494907" cy="1994257"/>
          </a:xfrm>
          <a:prstGeom prst="rect">
            <a:avLst/>
          </a:prstGeom>
        </p:spPr>
      </p:pic>
      <p:sp>
        <p:nvSpPr>
          <p:cNvPr id="14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3285015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3684" y="3631709"/>
            <a:ext cx="759476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群众自发用小推车向前线送粮；为了将完整的上海交到人民手中而选择最困难的战斗方案；纪律严明、堪称典范……湖南第一师范学院副教授谭凯</a:t>
            </a:r>
            <a:r>
              <a:rPr lang="zh-CN" altLang="zh-CN" b="1" kern="100" dirty="0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rPr>
              <a:t>讲述了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中国共产党夺取政权背后的动人故事。他说，共产党始终保持着初心和定力，带领各族人民取得一次又一次的发展和进步，给予我们前行的无限力量。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  <a:hlinkClick r:id="rId4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  <a:hlinkClick r:id="rId4"/>
              </a:rPr>
              <a:t>http://youth.hust.edu.cn/info/1013/6047.htm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结尾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646" y="75121"/>
            <a:ext cx="1936193" cy="1310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2730" y="1517804"/>
            <a:ext cx="280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其他参加活动的人员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89131" y="2823350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1954" y="1517804"/>
            <a:ext cx="71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+mn-ea"/>
              </a:rPr>
              <a:t>据悉</a:t>
            </a:r>
            <a:endParaRPr lang="en-US" altLang="zh-CN" sz="2000" u="sng" dirty="0">
              <a:latin typeface="+mn-ea"/>
            </a:endParaRPr>
          </a:p>
        </p:txBody>
      </p:sp>
      <p:cxnSp>
        <p:nvCxnSpPr>
          <p:cNvPr id="12" name="连接符: 肘形 11"/>
          <p:cNvCxnSpPr/>
          <p:nvPr/>
        </p:nvCxnSpPr>
        <p:spPr>
          <a:xfrm rot="16200000" flipH="1">
            <a:off x="7050782" y="1931617"/>
            <a:ext cx="644280" cy="510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96000" y="2509131"/>
            <a:ext cx="336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讲述与活动相关的延伸内容</a:t>
            </a:r>
            <a:endParaRPr lang="en-US" altLang="zh-CN" sz="2400" u="sng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2730" y="3660789"/>
            <a:ext cx="686169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据悉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，我校马克思主义学院青年教师闫帅经学校，共青团湖北省委推荐，也入选全国百姓宣讲团，将在未来一段时间赶赴各地，面向社会各界青年展开宣讲交流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  <a:hlinkClick r:id="rId2"/>
              </a:rPr>
              <a:t>http://youth.hust.edu.cn/info/1013/6047.htm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00" y="4508872"/>
            <a:ext cx="2494907" cy="199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获奖稿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开头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12561" y="1459181"/>
            <a:ext cx="686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什么时间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zh-CN" sz="2000" dirty="0">
                <a:latin typeface="+mn-ea"/>
              </a:rPr>
              <a:t>什么单位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zh-CN" sz="2000" dirty="0">
                <a:latin typeface="+mn-ea"/>
              </a:rPr>
              <a:t>在哪里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zh-CN" sz="2000" dirty="0">
                <a:latin typeface="+mn-ea"/>
              </a:rPr>
              <a:t>做什么（获奖）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zh-CN" sz="2000" dirty="0">
                <a:latin typeface="+mn-ea"/>
              </a:rPr>
              <a:t>获了什么奖</a:t>
            </a:r>
            <a:endParaRPr lang="zh-CN" altLang="zh-CN" sz="2000" dirty="0">
              <a:latin typeface="+mn-ea"/>
            </a:endParaRPr>
          </a:p>
          <a:p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0038" y="2948612"/>
            <a:ext cx="8271923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11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zh-CN" altLang="zh-CN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（时间）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年“创青春”全国大学生创业大赛终审决赛于浙江大学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（地点）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落幕。华中科技大学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（单位）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选送的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支参赛团队荣获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铜，以总分全国第五，金奖数湖北省第的成绩捧得大赛“优胜杯”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获奖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zh-CN" dirty="0">
                <a:latin typeface="+mn-ea"/>
              </a:rPr>
              <a:t>其中，“</a:t>
            </a:r>
            <a:r>
              <a:rPr lang="en-US" altLang="zh-CN" dirty="0">
                <a:latin typeface="+mn-ea"/>
              </a:rPr>
              <a:t>M-Cloud:</a:t>
            </a:r>
            <a:r>
              <a:rPr lang="zh-CN" altLang="zh-CN" dirty="0">
                <a:latin typeface="+mn-ea"/>
              </a:rPr>
              <a:t>大数据的智慧引擎”“名人朋友圈</a:t>
            </a:r>
            <a:r>
              <a:rPr lang="en-US" altLang="zh-CN" dirty="0">
                <a:latin typeface="+mn-ea"/>
              </a:rPr>
              <a:t>: 00</a:t>
            </a:r>
            <a:r>
              <a:rPr lang="zh-CN" altLang="zh-CN" dirty="0">
                <a:latin typeface="+mn-ea"/>
              </a:rPr>
              <a:t>后最喜爱的语言</a:t>
            </a:r>
            <a:r>
              <a:rPr lang="en-US" altLang="zh-CN" dirty="0">
                <a:latin typeface="+mn-ea"/>
              </a:rPr>
              <a:t>Cosplay</a:t>
            </a:r>
            <a:r>
              <a:rPr lang="zh-CN" altLang="zh-CN" dirty="0">
                <a:latin typeface="+mn-ea"/>
              </a:rPr>
              <a:t>虚拟社区”“极目智能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zh-CN" dirty="0">
                <a:latin typeface="+mn-ea"/>
              </a:rPr>
              <a:t>新一代汽车 智能驾驶辅助系统”“树米科技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zh-CN" dirty="0">
                <a:latin typeface="+mn-ea"/>
              </a:rPr>
              <a:t>物联网智能连接服务商</a:t>
            </a:r>
            <a:r>
              <a:rPr lang="en-US" altLang="zh-CN" dirty="0">
                <a:latin typeface="+mn-ea"/>
              </a:rPr>
              <a:t>”4</a:t>
            </a:r>
            <a:r>
              <a:rPr lang="zh-CN" altLang="zh-CN" dirty="0">
                <a:latin typeface="+mn-ea"/>
              </a:rPr>
              <a:t>项目斩获金奖</a:t>
            </a:r>
            <a:r>
              <a:rPr lang="en-US" altLang="zh-CN" dirty="0">
                <a:latin typeface="+mn-ea"/>
              </a:rPr>
              <a:t>······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（获什么奖）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hlinkClick r:id="rId1"/>
            </a:endParaRPr>
          </a:p>
          <a:p>
            <a:pPr lvl="0" algn="r">
              <a:lnSpc>
                <a:spcPct val="150000"/>
              </a:lnSpc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hlinkClick r:id="rId1"/>
              </a:rPr>
              <a:t>http://youth.hust.edu.cn/info/1013/5186.htm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1269" y="2422497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497" y="75121"/>
            <a:ext cx="1936193" cy="131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正文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12559" y="1625436"/>
            <a:ext cx="686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按奖项内容分版块</a:t>
            </a:r>
            <a:r>
              <a:rPr lang="zh-CN" altLang="en-US" sz="2000" dirty="0"/>
              <a:t>介绍</a:t>
            </a:r>
            <a:r>
              <a:rPr lang="zh-CN" altLang="zh-CN" sz="2000" dirty="0"/>
              <a:t>：金奖作品、银奖作品、铜奖作品</a:t>
            </a:r>
            <a:endParaRPr lang="zh-CN" altLang="zh-CN" sz="2000" dirty="0"/>
          </a:p>
          <a:p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7" y="75121"/>
            <a:ext cx="1936193" cy="1310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12560" y="3387300"/>
            <a:ext cx="686444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院系、指导教师、团队成员、项目简介</a:t>
            </a:r>
            <a:r>
              <a:rPr lang="en-US" altLang="zh-CN" sz="2000" dirty="0">
                <a:latin typeface="+mn-ea"/>
              </a:rPr>
              <a:t>······</a:t>
            </a:r>
            <a:endParaRPr lang="en-US" altLang="zh-CN" sz="2000" dirty="0">
              <a:latin typeface="+mn-ea"/>
            </a:endParaRPr>
          </a:p>
          <a:p>
            <a:endParaRPr lang="en-US" altLang="zh-CN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algn="r"/>
            <a:endParaRPr lang="en-US" altLang="zh-CN" sz="2000" u="sng" dirty="0">
              <a:solidFill>
                <a:schemeClr val="accent4">
                  <a:lumMod val="75000"/>
                </a:schemeClr>
              </a:solidFill>
              <a:latin typeface="+mn-ea"/>
              <a:hlinkClick r:id="rId2"/>
            </a:endParaRPr>
          </a:p>
          <a:p>
            <a:pPr algn="r"/>
            <a:r>
              <a:rPr lang="en-US" altLang="zh-CN" sz="2000" u="sng" dirty="0">
                <a:solidFill>
                  <a:schemeClr val="accent4">
                    <a:lumMod val="75000"/>
                  </a:schemeClr>
                </a:solidFill>
                <a:latin typeface="+mn-ea"/>
                <a:sym typeface="+mn-ea"/>
                <a:hlinkClick r:id="rId2"/>
              </a:rPr>
              <a:t>http://youth.hust.edu.cn/info/1013/5186.htm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algn="r"/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8" y="4624202"/>
            <a:ext cx="2494907" cy="199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结尾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12559" y="1625436"/>
            <a:ext cx="68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据悉，还可以适当介绍一下意义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7" y="75121"/>
            <a:ext cx="1936193" cy="1310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93" y="4788622"/>
            <a:ext cx="2494907" cy="1994257"/>
          </a:xfrm>
          <a:prstGeom prst="rect">
            <a:avLst/>
          </a:prstGeom>
        </p:spPr>
      </p:pic>
      <p:sp>
        <p:nvSpPr>
          <p:cNvPr id="9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1269" y="2422497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4465" y="2833852"/>
            <a:ext cx="8623069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本次大赛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由共青团中央、教育部、人力资源和社会保障部、中国科协、全国学联、浙江省人民政府主办，浙江大学、共青团浙江省委承办。大赛以“弄潮创青春，建功新时代”为竞寒主题，实行校、省、全国三级赛事体制，共有全国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2200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余所高校逾百万大学生的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15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万余件作品参赛，最终有包括港澳地区高校在内的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197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所高校、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369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件作品入围终审决赛。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据小科了解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，从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2014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年至今，“创青春”全国大学生创业大赛已举办三届，华中科技大学累计获得“冠军杯”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次和“优胜杯”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次，共斩获金奖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12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项。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3870" y="511175"/>
            <a:ext cx="303085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什么是新闻稿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038" y="1834104"/>
            <a:ext cx="8271923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    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sym typeface="+mn-ea"/>
              </a:rPr>
              <a:t>新闻稿是公司、机构、政府、学校等单位发送给传媒等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  <a:sym typeface="+mn-ea"/>
              </a:rPr>
              <a:t>通信渠道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sym typeface="+mn-ea"/>
              </a:rPr>
              <a:t>，以公布有新闻价值的消息。除去大家通常意义上的新闻稿，公司在做品牌营销时发出的消息、学校组织的各项活动以稿件的形式发布都属于新闻稿。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/>
                </a:solidFill>
                <a:latin typeface="+mn-ea"/>
              </a:rPr>
              <a:t>      </a:t>
            </a:r>
            <a:endParaRPr lang="en-US" altLang="zh-CN" dirty="0">
              <a:solidFill>
                <a:schemeClr val="accent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新闻稿的特征：</a:t>
            </a:r>
            <a:endParaRPr lang="zh-CN" altLang="en-US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sym typeface="+mn-ea"/>
              </a:rPr>
              <a:t>内容：真实具体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sym typeface="+mn-ea"/>
              </a:rPr>
              <a:t>反应：迅速及时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sym typeface="+mn-ea"/>
              </a:rPr>
              <a:t>语言：简洁准确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立场：观点鲜明</a:t>
            </a:r>
            <a:endParaRPr lang="zh-CN" altLang="en-US" u="sng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u="sng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00" y="4508872"/>
            <a:ext cx="2494907" cy="199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总结稿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6" y="75121"/>
            <a:ext cx="1936193" cy="1310400"/>
          </a:xfrm>
          <a:prstGeom prst="rect">
            <a:avLst/>
          </a:prstGeom>
        </p:spPr>
      </p:pic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特点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92060" y="2161630"/>
            <a:ext cx="64585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zh-CN" sz="2400" dirty="0">
                <a:latin typeface="+mn-ea"/>
              </a:rPr>
              <a:t>活动的时间跨度长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zh-CN" sz="2400" dirty="0">
                <a:latin typeface="+mn-ea"/>
              </a:rPr>
              <a:t>稿件对文字水平要求较高，要不断进行打磨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3.</a:t>
            </a:r>
            <a:r>
              <a:rPr lang="zh-CN" altLang="zh-CN" sz="2400" dirty="0">
                <a:latin typeface="+mn-ea"/>
              </a:rPr>
              <a:t>整体而言无规定的套路和范式</a:t>
            </a:r>
            <a:endParaRPr lang="zh-CN" altLang="zh-CN" sz="2400" dirty="0">
              <a:latin typeface="+mn-ea"/>
            </a:endParaRPr>
          </a:p>
          <a:p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6" y="75121"/>
            <a:ext cx="1936193" cy="1310400"/>
          </a:xfrm>
          <a:prstGeom prst="rect">
            <a:avLst/>
          </a:prstGeom>
        </p:spPr>
      </p:pic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开头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12311" y="1520946"/>
            <a:ext cx="68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（目的）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zh-CN" sz="2000" dirty="0">
                <a:latin typeface="+mn-ea"/>
              </a:rPr>
              <a:t>什么单位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zh-CN" sz="2000" dirty="0">
                <a:latin typeface="+mn-ea"/>
              </a:rPr>
              <a:t>组织谁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时间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在哪儿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zh-CN" sz="2000" dirty="0">
                <a:latin typeface="+mn-ea"/>
              </a:rPr>
              <a:t>干什么</a:t>
            </a:r>
            <a:endParaRPr lang="zh-CN" altLang="zh-CN" sz="2000" dirty="0">
              <a:latin typeface="+mn-ea"/>
            </a:endParaRPr>
          </a:p>
        </p:txBody>
      </p:sp>
      <p:sp>
        <p:nvSpPr>
          <p:cNvPr id="9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1269" y="2422497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878" y="2984585"/>
            <a:ext cx="729487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79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为引导广大青年深入学习贯彻习近平新时代中国特色社会主义思想，在基层锻炼中进一步了解国情社情民情，增强“四个意识”，坚定“四个自信”，肩负起时代重任。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（目的）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学校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（单位）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组织青马学员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（谁）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60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余名分赴广西、福建、江苏等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12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省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地党政机关事业单位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（地点）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一线岗位、脱贫攻坚主战场进行实习锻炼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（内容）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93" y="4788622"/>
            <a:ext cx="2494907" cy="199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6" y="75121"/>
            <a:ext cx="1936193" cy="1310400"/>
          </a:xfrm>
          <a:prstGeom prst="rect">
            <a:avLst/>
          </a:prstGeom>
        </p:spPr>
      </p:pic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正文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12311" y="1520946"/>
            <a:ext cx="68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注意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分类列举</a:t>
            </a:r>
            <a:r>
              <a:rPr lang="zh-CN" altLang="en-US" sz="2000" dirty="0">
                <a:latin typeface="+mn-ea"/>
              </a:rPr>
              <a:t>，善用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小标题</a:t>
            </a:r>
            <a:r>
              <a:rPr lang="zh-CN" altLang="en-US" sz="2000" dirty="0">
                <a:latin typeface="+mn-ea"/>
              </a:rPr>
              <a:t>，不要让内容显得杂乱</a:t>
            </a:r>
            <a:endParaRPr lang="zh-CN" altLang="zh-CN" sz="2000" dirty="0">
              <a:latin typeface="+mn-ea"/>
            </a:endParaRPr>
          </a:p>
        </p:txBody>
      </p:sp>
      <p:sp>
        <p:nvSpPr>
          <p:cNvPr id="9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1269" y="2422497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93" y="4788622"/>
            <a:ext cx="2494907" cy="1994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33657" y="2510145"/>
            <a:ext cx="7324686" cy="244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·感悟时代新风，牵挂乡村振兴。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zh-CN" dirty="0">
                <a:latin typeface="+mn-ea"/>
              </a:rPr>
              <a:t>举例</a:t>
            </a:r>
            <a:endParaRPr lang="zh-CN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·扎根基层建设，助力城市发展。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zh-CN" dirty="0">
                <a:latin typeface="+mn-ea"/>
              </a:rPr>
              <a:t>举例</a:t>
            </a:r>
            <a:endParaRPr lang="zh-CN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·走入街道社区，服务民生大计。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zh-CN" dirty="0">
                <a:latin typeface="+mn-ea"/>
              </a:rPr>
              <a:t>举例</a:t>
            </a:r>
            <a:endParaRPr lang="en-US" altLang="zh-CN" dirty="0">
              <a:solidFill>
                <a:srgbClr val="72727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dirty="0">
              <a:solidFill>
                <a:srgbClr val="72727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dirty="0">
                <a:solidFill>
                  <a:srgbClr val="727272"/>
                </a:solidFill>
                <a:latin typeface="微软雅黑" panose="020B0503020204020204" charset="-122"/>
                <a:ea typeface="微软雅黑" panose="020B0503020204020204" charset="-122"/>
              </a:rPr>
              <a:t>青马学员赴多地党政机关事业单位进行工作锻炼</a:t>
            </a:r>
            <a:endParaRPr lang="en-US" altLang="zh-CN" dirty="0">
              <a:solidFill>
                <a:srgbClr val="72727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dirty="0">
                <a:solidFill>
                  <a:srgbClr val="727272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4"/>
              </a:rPr>
              <a:t>http://youth.hust.edu.cn/info/1013/5951.htm</a:t>
            </a:r>
            <a:endParaRPr lang="zh-CN" altLang="en-US" i="0" dirty="0">
              <a:solidFill>
                <a:srgbClr val="727272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i="0" dirty="0">
              <a:solidFill>
                <a:srgbClr val="727272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2311" y="5085059"/>
            <a:ext cx="732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若团队太多，选典型选优秀进行介绍</a:t>
            </a:r>
            <a:endParaRPr lang="en-US" altLang="zh-CN" dirty="0">
              <a:latin typeface="+mn-ea"/>
            </a:endParaRPr>
          </a:p>
          <a:p>
            <a:pPr algn="r"/>
            <a:endParaRPr lang="en-US" altLang="zh-CN" dirty="0">
              <a:solidFill>
                <a:srgbClr val="72727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dirty="0">
                <a:solidFill>
                  <a:srgbClr val="727272"/>
                </a:solidFill>
                <a:latin typeface="微软雅黑" panose="020B0503020204020204" charset="-122"/>
                <a:ea typeface="微软雅黑" panose="020B0503020204020204" charset="-122"/>
              </a:rPr>
              <a:t>900</a:t>
            </a:r>
            <a:r>
              <a:rPr lang="zh-CN" altLang="en-US" dirty="0">
                <a:solidFill>
                  <a:srgbClr val="727272"/>
                </a:solidFill>
                <a:latin typeface="微软雅黑" panose="020B0503020204020204" charset="-122"/>
                <a:ea typeface="微软雅黑" panose="020B0503020204020204" charset="-122"/>
              </a:rPr>
              <a:t>支团队</a:t>
            </a:r>
            <a:r>
              <a:rPr lang="en-US" altLang="zh-CN" dirty="0">
                <a:solidFill>
                  <a:srgbClr val="727272"/>
                </a:solidFill>
                <a:latin typeface="微软雅黑" panose="020B0503020204020204" charset="-122"/>
                <a:ea typeface="微软雅黑" panose="020B0503020204020204" charset="-122"/>
              </a:rPr>
              <a:t>8000</a:t>
            </a:r>
            <a:r>
              <a:rPr lang="zh-CN" altLang="en-US" dirty="0">
                <a:solidFill>
                  <a:srgbClr val="727272"/>
                </a:solidFill>
                <a:latin typeface="微软雅黑" panose="020B0503020204020204" charset="-122"/>
                <a:ea typeface="微软雅黑" panose="020B0503020204020204" charset="-122"/>
              </a:rPr>
              <a:t>名师生奔赴各地开展社会实践</a:t>
            </a:r>
            <a:endParaRPr lang="zh-CN" altLang="en-US" dirty="0">
              <a:solidFill>
                <a:srgbClr val="72727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hlinkClick r:id="rId5"/>
              </a:rPr>
              <a:t>http://youth.hust.edu.cn/info/1013/5817.htm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6" y="75121"/>
            <a:ext cx="1936193" cy="1310400"/>
          </a:xfrm>
          <a:prstGeom prst="rect">
            <a:avLst/>
          </a:prstGeom>
        </p:spPr>
      </p:pic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结尾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12311" y="1520946"/>
            <a:ext cx="68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据悉，活动所属系列，活动目的意义，活动后续和延伸</a:t>
            </a:r>
            <a:endParaRPr lang="zh-CN" altLang="zh-CN" sz="2000" dirty="0">
              <a:latin typeface="+mn-ea"/>
            </a:endParaRPr>
          </a:p>
        </p:txBody>
      </p:sp>
      <p:sp>
        <p:nvSpPr>
          <p:cNvPr id="9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1269" y="2422497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7097" y="3100349"/>
            <a:ext cx="752578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下一步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，青马学员将组成讲习队，进院系、进支部、进班级分享心得收获，引领带动更多青年到基层去、到一线去，用青春建功新时代，为实现中华民族伟大复兴的中国梦不懈奋斗。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写作建议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6" y="128491"/>
            <a:ext cx="1936193" cy="1310400"/>
          </a:xfrm>
          <a:prstGeom prst="rect">
            <a:avLst/>
          </a:prstGeom>
        </p:spPr>
      </p:pic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细节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07984" y="1852306"/>
            <a:ext cx="8830887" cy="35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领导称呼：职位+姓名  领导顺序：按重要性排序。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书记＞校长＞处长    党委书记＞院长＞副党委书记＞副院长。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介绍学生时需在新闻里直呼其名，不要出现学长学姐这类字眼。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40000"/>
              </a:lnSpc>
              <a:spcAft>
                <a:spcPts val="0"/>
              </a:spcAft>
            </a:pP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力求真实、客观，</a:t>
            </a:r>
            <a:r>
              <a:rPr lang="en-US" altLang="zh-CN" sz="20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切忌浮夸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的形容词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。时间写清楚，下午2：30或者14:30。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句子通顺，逻辑清晰，不要东一榔头西一棒槌，不要缺失主语。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写完之后仔细检查，不能出现病句。（的、地、得；着、过、了）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7496" y="128491"/>
            <a:ext cx="1936193" cy="1310400"/>
          </a:xfrm>
          <a:prstGeom prst="rect">
            <a:avLst/>
          </a:prstGeom>
        </p:spPr>
      </p:pic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建议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50224" y="2025026"/>
            <a:ext cx="8830887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多多上网搜索学习同类新闻稿写法，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集百家所长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2.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领导发言，如果不能确保事后能准确无误复述，在会前征得同意后应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当场录音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，之后再进行归纳总结。文章中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重要领导的关键发言要写长写全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，并在新闻稿写完后交由相关负责人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审批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，确保无误后再发。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会议稿、活动稿都要求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精炼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，一般而言文章的长度不要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太长</a:t>
            </a: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06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推文撰写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340" y="438150"/>
            <a:ext cx="22186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推文撰写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50224" y="2025026"/>
            <a:ext cx="8830887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内容：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发布在学院、学校的公众号上，内容涉及校园资讯、宣传推广、生活热点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……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目的：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有效率的阅读（有用）；无压力的阅读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有趣）。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风格：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相对活泼，可以适当用梗和表情包，用词相对口语化。推文内容应当以短句结合，可读性更高。可适当采取对话形式，详略得当。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9526905" y="42799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06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淘宝店chenying0907 13"/>
          <p:cNvSpPr txBox="1"/>
          <p:nvPr/>
        </p:nvSpPr>
        <p:spPr>
          <a:xfrm>
            <a:off x="8230282" y="1255238"/>
            <a:ext cx="501491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推文撰写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625965" y="1180465"/>
            <a:ext cx="2271395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3870" y="511175"/>
            <a:ext cx="303085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新闻稿的类型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038" y="1834104"/>
            <a:ext cx="827192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     </a:t>
            </a:r>
            <a:endParaRPr lang="zh-CN" altLang="en-US" u="sng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9403" y="1418814"/>
            <a:ext cx="8271923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消息</a:t>
            </a:r>
            <a:r>
              <a:rPr lang="en-US" altLang="zh-CN" b="1" dirty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动态新闻</a:t>
            </a:r>
            <a:r>
              <a:rPr lang="zh-CN" altLang="en-US" dirty="0">
                <a:latin typeface="+mn-ea"/>
              </a:rPr>
              <a:t>、综合新闻。</a:t>
            </a:r>
            <a:endParaRPr lang="zh-CN" altLang="en-US" dirty="0">
              <a:latin typeface="+mn-ea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通讯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人物通讯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事件通讯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工作通讯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风貌通讯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和访问记等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。</a:t>
            </a:r>
            <a:endParaRPr lang="en-US" altLang="zh-CN" b="1" dirty="0">
              <a:solidFill>
                <a:schemeClr val="tx1"/>
              </a:solidFill>
              <a:latin typeface="+mn-ea"/>
              <a:ea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深度报道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解释性报道、述评新闻</a:t>
            </a:r>
            <a:endParaRPr lang="zh-CN" altLang="en-US" b="1" dirty="0">
              <a:solidFill>
                <a:schemeClr val="tx1"/>
              </a:solidFill>
              <a:latin typeface="+mn-ea"/>
              <a:ea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新闻特写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一种再现新闻事实、人物或场景的形象化报道。</a:t>
            </a:r>
            <a:endParaRPr lang="en-US" altLang="zh-CN" dirty="0">
              <a:solidFill>
                <a:schemeClr val="tx1"/>
              </a:solidFill>
              <a:latin typeface="+mn-ea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340" y="438150"/>
            <a:ext cx="22186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标题取胜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1984" y="2096781"/>
            <a:ext cx="8830887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标题党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，有悬念，吸引人，暗示内容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《开学第一次考试，只考了70分？！》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《宅家半年后，体育小白如何逆袭广场舞大师？》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《听，那是毕业的心声！》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《麻辣烫其实很健康，不信，速戳！》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《欢迎来到美丽冻人的武汉》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9526905" y="42799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06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625965" y="1180465"/>
            <a:ext cx="2271395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店chenying0907 13"/>
          <p:cNvSpPr txBox="1"/>
          <p:nvPr/>
        </p:nvSpPr>
        <p:spPr>
          <a:xfrm>
            <a:off x="8230282" y="1255238"/>
            <a:ext cx="501491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推文撰写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340" y="438150"/>
            <a:ext cx="22186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如何选题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  <p:sp>
        <p:nvSpPr>
          <p:cNvPr id="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9526905" y="42799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06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625965" y="1180465"/>
            <a:ext cx="2271395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店chenying0907 13"/>
          <p:cNvSpPr txBox="1"/>
          <p:nvPr/>
        </p:nvSpPr>
        <p:spPr>
          <a:xfrm>
            <a:off x="8230282" y="1255238"/>
            <a:ext cx="501491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推文撰写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4065" y="2221230"/>
            <a:ext cx="81038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学习生活中的热点、痛点。</a:t>
            </a:r>
            <a:r>
              <a:rPr lang="en-US" altLang="zh-CN" sz="2000"/>
              <a:t>  </a:t>
            </a:r>
            <a:r>
              <a:rPr lang="zh-CN" altLang="en-US" sz="2000"/>
              <a:t>如微积分学习（用视频形式，可利用采访老师同学）、华中大美食地图、武汉天气等。</a:t>
            </a:r>
            <a:br>
              <a:rPr lang="zh-CN" altLang="en-US" sz="2000"/>
            </a:br>
            <a:endParaRPr lang="zh-CN" altLang="en-US" sz="20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学校重要事件：</a:t>
            </a:r>
            <a:r>
              <a:rPr lang="zh-CN" altLang="en-US" sz="2000"/>
              <a:t>军运会、常见的教师节，国庆节，运动会等、抗疫系列专题。</a:t>
            </a:r>
            <a:endParaRPr lang="zh-CN" altLang="en-US" sz="20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特殊时段：</a:t>
            </a:r>
            <a:r>
              <a:rPr lang="zh-CN" altLang="en-US" sz="2000"/>
              <a:t>季节（校园风物结合时下热点）、毕业季、迎新季、节日（教师节、元旦节、双十一）…</a:t>
            </a:r>
            <a:br>
              <a:rPr lang="zh-CN" altLang="en-US" sz="2000"/>
            </a:br>
            <a:br>
              <a:rPr lang="zh-CN" altLang="en-US" sz="2000"/>
            </a:b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340" y="438150"/>
            <a:ext cx="22186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一些念念碎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84857"/>
            <a:ext cx="2469094" cy="21642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52443" y="1295072"/>
            <a:ext cx="8271923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学会思考与反思：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善于做生活的有心人，留心细小的美好。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绝知此事要躬行：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多练习多模仿，勇于把握可以提升自己的机会。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腹有诗书气自华：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多阅读书籍，哲学、文学、心理学、社会学等书籍。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新华网、人民日报、人民日报评论、半月谈、哲学人、第一哲学家、华中大理想青年、青春华中大等。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淘宝店chenying0907 13"/>
          <p:cNvSpPr txBox="1"/>
          <p:nvPr/>
        </p:nvSpPr>
        <p:spPr>
          <a:xfrm>
            <a:off x="2127997" y="2607381"/>
            <a:ext cx="475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5"/>
                </a:solidFill>
                <a:latin typeface="+mn-ea"/>
              </a:rPr>
              <a:t>谢谢大家！</a:t>
            </a:r>
            <a:endParaRPr lang="zh-CN" altLang="en-US" sz="5400" b="1" dirty="0">
              <a:solidFill>
                <a:schemeClr val="accent5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5"/>
                </a:solidFill>
                <a:latin typeface="Agency FB" panose="020B0503020202020204" pitchFamily="34" charset="0"/>
              </a:rPr>
              <a:t>01</a:t>
            </a:r>
            <a:endParaRPr lang="zh-CN" altLang="en-US" sz="11500" b="1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zh-CN" altLang="en-US" sz="4000" b="1" dirty="0">
                <a:solidFill>
                  <a:srgbClr val="444343"/>
                </a:solidFill>
                <a:latin typeface="+mj-ea"/>
                <a:ea typeface="+mj-ea"/>
              </a:rPr>
              <a:t>会议稿</a:t>
            </a:r>
            <a:endParaRPr lang="zh-CN" altLang="en-US" sz="4000" b="1" dirty="0">
              <a:solidFill>
                <a:srgbClr val="444343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5960075" y="2807479"/>
            <a:ext cx="2644346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latin typeface="Agency FB" panose="020B0503020202020204" pitchFamily="34" charset="0"/>
              </a:rPr>
              <a:t>领导、嘉宾，注意顺序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添加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开头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622853" y="1833688"/>
            <a:ext cx="791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基本结构：时间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（什么单位）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做什么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在哪里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u="sng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参会人员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+</a:t>
            </a:r>
            <a:r>
              <a:rPr lang="zh-CN" altLang="en-US" sz="2000" u="sng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主持人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9" name="连接符: 肘形 8"/>
          <p:cNvCxnSpPr/>
          <p:nvPr/>
        </p:nvCxnSpPr>
        <p:spPr>
          <a:xfrm rot="5400000">
            <a:off x="7217974" y="2227478"/>
            <a:ext cx="655772" cy="527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/>
          <p:cNvCxnSpPr/>
          <p:nvPr/>
        </p:nvCxnSpPr>
        <p:spPr>
          <a:xfrm rot="16200000" flipH="1">
            <a:off x="8797148" y="2229967"/>
            <a:ext cx="644280" cy="510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淘宝店chenying0907 18"/>
          <p:cNvSpPr txBox="1"/>
          <p:nvPr/>
        </p:nvSpPr>
        <p:spPr>
          <a:xfrm>
            <a:off x="8604421" y="2829217"/>
            <a:ext cx="2080054" cy="892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latin typeface="Agency FB" panose="020B0503020202020204" pitchFamily="34" charset="0"/>
              </a:rPr>
              <a:t>视主持人身份而定，位置不一定在开头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添加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8" y="4624202"/>
            <a:ext cx="2494907" cy="19942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734" y="75364"/>
            <a:ext cx="1935473" cy="130991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622853" y="3995971"/>
            <a:ext cx="687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依情况前后可适当添加内容，如活动目的。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4074" y="511319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038" y="2067149"/>
            <a:ext cx="8271923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u="sng" dirty="0">
                <a:latin typeface="+mn-ea"/>
              </a:rPr>
              <a:t>15</a:t>
            </a:r>
            <a:r>
              <a:rPr lang="zh-CN" altLang="zh-CN" b="1" u="sng" dirty="0">
                <a:latin typeface="+mn-ea"/>
              </a:rPr>
              <a:t>月</a:t>
            </a:r>
            <a:r>
              <a:rPr lang="en-US" altLang="zh-CN" b="1" u="sng" dirty="0">
                <a:latin typeface="+mn-ea"/>
              </a:rPr>
              <a:t>9</a:t>
            </a:r>
            <a:r>
              <a:rPr lang="zh-CN" altLang="zh-CN" b="1" u="sng" dirty="0">
                <a:latin typeface="+mn-ea"/>
              </a:rPr>
              <a:t>日</a:t>
            </a:r>
            <a:r>
              <a:rPr lang="zh-CN" altLang="zh-CN" dirty="0">
                <a:latin typeface="+mn-ea"/>
              </a:rPr>
              <a:t>，学校学习习近平总书记在纪念五四运动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zh-CN" dirty="0">
                <a:latin typeface="+mn-ea"/>
              </a:rPr>
              <a:t>周年大会上的重要讲话精神暨共青团工作</a:t>
            </a:r>
            <a:r>
              <a:rPr lang="zh-CN" altLang="zh-CN" b="1" u="sng" dirty="0">
                <a:latin typeface="+mn-ea"/>
              </a:rPr>
              <a:t>交流会</a:t>
            </a:r>
            <a:r>
              <a:rPr lang="zh-CN" altLang="zh-CN" dirty="0">
                <a:latin typeface="+mn-ea"/>
              </a:rPr>
              <a:t>在</a:t>
            </a:r>
            <a:r>
              <a:rPr lang="zh-CN" altLang="zh-CN" b="1" u="sng" dirty="0">
                <a:latin typeface="+mn-ea"/>
              </a:rPr>
              <a:t>一号楼报告厅</a:t>
            </a:r>
            <a:r>
              <a:rPr lang="zh-CN" altLang="zh-CN" dirty="0">
                <a:latin typeface="+mn-ea"/>
              </a:rPr>
              <a:t>举行。</a:t>
            </a:r>
            <a:r>
              <a:rPr lang="zh-CN" altLang="zh-CN" b="1" u="sng" dirty="0">
                <a:latin typeface="+mn-ea"/>
              </a:rPr>
              <a:t>校领导</a:t>
            </a:r>
            <a:r>
              <a:rPr lang="zh-CN" altLang="zh-CN" dirty="0">
                <a:latin typeface="+mn-ea"/>
              </a:rPr>
              <a:t>邵新宇、李元元、马小洁、湛毅青、许晓东、</a:t>
            </a:r>
            <a:r>
              <a:rPr lang="zh-CN" altLang="zh-CN" u="sng" dirty="0">
                <a:solidFill>
                  <a:schemeClr val="accent5"/>
                </a:solidFill>
                <a:latin typeface="+mn-ea"/>
              </a:rPr>
              <a:t>梁茜</a:t>
            </a:r>
            <a:r>
              <a:rPr lang="zh-CN" altLang="zh-CN" dirty="0">
                <a:latin typeface="+mn-ea"/>
              </a:rPr>
              <a:t>、谢正学、解孝林</a:t>
            </a:r>
            <a:r>
              <a:rPr lang="zh-CN" altLang="zh-CN" b="1" u="sng" dirty="0">
                <a:latin typeface="+mn-ea"/>
              </a:rPr>
              <a:t>参加会议</a:t>
            </a:r>
            <a:r>
              <a:rPr lang="zh-CN" altLang="zh-CN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······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/>
                </a:solidFill>
                <a:latin typeface="+mn-ea"/>
              </a:rPr>
              <a:t>       </a:t>
            </a:r>
            <a:r>
              <a:rPr lang="zh-CN" altLang="zh-CN" u="sng" dirty="0">
                <a:solidFill>
                  <a:schemeClr val="accent5"/>
                </a:solidFill>
                <a:latin typeface="+mn-ea"/>
              </a:rPr>
              <a:t>副校长梁茜主持活动</a:t>
            </a:r>
            <a:r>
              <a:rPr lang="zh-CN" altLang="zh-CN" dirty="0">
                <a:latin typeface="+mn-ea"/>
              </a:rPr>
              <a:t>第一部分学习习近平总书记讲话精神</a:t>
            </a:r>
            <a:r>
              <a:rPr lang="en-US" altLang="zh-CN" dirty="0">
                <a:latin typeface="+mn-ea"/>
              </a:rPr>
              <a:t>······</a:t>
            </a:r>
            <a:endParaRPr lang="en-US" altLang="zh-CN" dirty="0"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zh-CN" dirty="0">
              <a:latin typeface="+mn-ea"/>
              <a:hlinkClick r:id="rId1"/>
            </a:endParaRPr>
          </a:p>
          <a:p>
            <a:pPr algn="r">
              <a:lnSpc>
                <a:spcPct val="150000"/>
              </a:lnSpc>
            </a:pPr>
            <a:r>
              <a:rPr lang="en-US" altLang="zh-CN" dirty="0">
                <a:latin typeface="+mn-ea"/>
                <a:hlinkClick r:id="rId1"/>
              </a:rPr>
              <a:t>http://youth.hust.edu.cn/info/1013/5687.htm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734" y="75364"/>
            <a:ext cx="1935473" cy="1309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4074" y="511319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038" y="2503756"/>
            <a:ext cx="8271923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为培育广大学子的创新创业能力，弘扬勇于挑战，追求卓越的创新创业精神，营造良好校园文化氛围，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2019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15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日，校团委在大学生活动中心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座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513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报告厅举办了以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创业就像一场历经磨炼的恋爱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为主题的第二十一期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求是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创新创业大讲堂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······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8734" y="75364"/>
            <a:ext cx="1935473" cy="1309913"/>
          </a:xfrm>
          <a:prstGeom prst="rect">
            <a:avLst/>
          </a:prstGeom>
        </p:spPr>
      </p:pic>
      <p:sp>
        <p:nvSpPr>
          <p:cNvPr id="2" name="对话气泡: 矩形 1"/>
          <p:cNvSpPr/>
          <p:nvPr/>
        </p:nvSpPr>
        <p:spPr>
          <a:xfrm>
            <a:off x="6664411" y="1837039"/>
            <a:ext cx="1194587" cy="53769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会议目的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00" y="4508872"/>
            <a:ext cx="2494907" cy="199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7945395" y="3213332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34194" y="437934"/>
            <a:ext cx="10733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正文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5605" y="1091009"/>
            <a:ext cx="756000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8734" y="75364"/>
            <a:ext cx="1935473" cy="13099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69728" y="1887702"/>
            <a:ext cx="400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介绍会议进程：</a:t>
            </a:r>
            <a:r>
              <a:rPr lang="zh-CN" altLang="en-US" sz="2000" u="sng" dirty="0">
                <a:latin typeface="+mn-ea"/>
              </a:rPr>
              <a:t>谁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u="sng" dirty="0">
                <a:latin typeface="+mn-ea"/>
              </a:rPr>
              <a:t>说了什么</a:t>
            </a:r>
            <a:endParaRPr lang="zh-CN" altLang="en-US" sz="2000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淘宝店chenying0907 18"/>
          <p:cNvSpPr txBox="1"/>
          <p:nvPr/>
        </p:nvSpPr>
        <p:spPr>
          <a:xfrm>
            <a:off x="3517557" y="2854559"/>
            <a:ext cx="26443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latin typeface="Agency FB" panose="020B0503020202020204" pitchFamily="34" charset="0"/>
              </a:rPr>
              <a:t>首次出现：职称</a:t>
            </a:r>
            <a:r>
              <a:rPr lang="en-US" altLang="zh-CN" dirty="0">
                <a:latin typeface="Agency FB" panose="020B0503020202020204" pitchFamily="34" charset="0"/>
              </a:rPr>
              <a:t>+</a:t>
            </a:r>
            <a:r>
              <a:rPr lang="zh-CN" altLang="en-US" dirty="0">
                <a:latin typeface="Agency FB" panose="020B0503020202020204" pitchFamily="34" charset="0"/>
              </a:rPr>
              <a:t>姓名</a:t>
            </a:r>
            <a:endParaRPr lang="en-US" altLang="zh-CN" dirty="0">
              <a:latin typeface="Agency FB" panose="020B0503020202020204" pitchFamily="34" charset="0"/>
            </a:endParaRPr>
          </a:p>
          <a:p>
            <a:r>
              <a:rPr lang="zh-CN" altLang="en-US" dirty="0">
                <a:latin typeface="Agency FB" panose="020B0503020202020204" pitchFamily="34" charset="0"/>
              </a:rPr>
              <a:t>后直呼其名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添加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连接符: 肘形 7"/>
          <p:cNvCxnSpPr/>
          <p:nvPr/>
        </p:nvCxnSpPr>
        <p:spPr>
          <a:xfrm rot="5400000">
            <a:off x="4775454" y="2274556"/>
            <a:ext cx="655772" cy="527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/>
          <p:cNvCxnSpPr/>
          <p:nvPr/>
        </p:nvCxnSpPr>
        <p:spPr>
          <a:xfrm rot="16200000" flipH="1">
            <a:off x="6468345" y="2244104"/>
            <a:ext cx="629425" cy="561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淘宝店chenying0907 18"/>
          <p:cNvSpPr txBox="1"/>
          <p:nvPr/>
        </p:nvSpPr>
        <p:spPr>
          <a:xfrm>
            <a:off x="6242675" y="2876298"/>
            <a:ext cx="264434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dirty="0"/>
              <a:t>认为，强调，介绍，分享，号召，指出，等等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添加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69728" y="4451271"/>
            <a:ext cx="54525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引入</a:t>
            </a:r>
            <a:r>
              <a:rPr lang="zh-CN" altLang="en-US" dirty="0">
                <a:latin typeface="+mn-ea"/>
              </a:rPr>
              <a:t>：“会上”，“大会开始前”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en-US" dirty="0">
                <a:latin typeface="+mn-ea"/>
              </a:rPr>
              <a:t>会议伊始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en-US" dirty="0">
                <a:latin typeface="+mn-ea"/>
              </a:rPr>
              <a:t>，只一次，避免“首先”、“然后”、“最后”流水账式的写法</a:t>
            </a:r>
            <a:endParaRPr lang="zh-CN" altLang="en-US" u="sng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8"/>
          <p:cNvSpPr txBox="1"/>
          <p:nvPr/>
        </p:nvSpPr>
        <p:spPr>
          <a:xfrm>
            <a:off x="6096000" y="3100349"/>
            <a:ext cx="1762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标题文字添加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4074" y="511319"/>
            <a:ext cx="12352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示例一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038" y="2067149"/>
            <a:ext cx="827192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hlinkClick r:id="rId1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zh-CN" dirty="0">
                <a:solidFill>
                  <a:schemeClr val="accent5"/>
                </a:solidFill>
                <a:latin typeface="+mn-ea"/>
              </a:rPr>
              <a:t>大会开始前</a:t>
            </a:r>
            <a:r>
              <a:rPr lang="zh-CN" altLang="zh-CN" dirty="0">
                <a:latin typeface="+mn-ea"/>
              </a:rPr>
              <a:t>，全场合唱《我和我的祖国》《没有共产党就没有新中国》《歌唱祖国》《光荣啊，中国共青团》等歌曲，现场洋溢着华中大青年的活力与热情。</a:t>
            </a:r>
            <a:endParaRPr lang="en-US" altLang="zh-CN" dirty="0">
              <a:solidFill>
                <a:srgbClr val="000000"/>
              </a:solidFill>
              <a:latin typeface="+mn-ea"/>
              <a:hlinkClick r:id="rId1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hlinkClick r:id="rId1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hlinkClick r:id="rId1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hlinkClick r:id="rId1"/>
              </a:rPr>
              <a:t>http://youth.hust.edu.cn/info/1013/5687.htm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734" y="75364"/>
            <a:ext cx="1935473" cy="13099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50" b="97071" l="8027" r="94649">
                        <a14:foregroundMark x1="86288" y1="29707" x2="85953" y2="29707"/>
                        <a14:foregroundMark x1="91304" y1="36820" x2="88629" y2="36820"/>
                        <a14:foregroundMark x1="90635" y1="45188" x2="88294" y2="45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8" y="4624202"/>
            <a:ext cx="2494907" cy="199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KSO_WM_UNIT_PLACING_PICTURE_USER_VIEWPORT" val="{&quot;height&quot;:3140.562204724409,&quot;width&quot;:3928.9874015748032}"/>
</p:tagLst>
</file>

<file path=ppt/tags/tag3.xml><?xml version="1.0" encoding="utf-8"?>
<p:tagLst xmlns:p="http://schemas.openxmlformats.org/presentationml/2006/main">
  <p:tag name="ISPRING_PRESENTATION_TITLE" val="新建 Microsoft PowerPoint 演示文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081731"/>
      </a:accent2>
      <a:accent3>
        <a:srgbClr val="083A75"/>
      </a:accent3>
      <a:accent4>
        <a:srgbClr val="FFC000"/>
      </a:accent4>
      <a:accent5>
        <a:srgbClr val="E94949"/>
      </a:accent5>
      <a:accent6>
        <a:srgbClr val="7BBD39"/>
      </a:accent6>
      <a:hlink>
        <a:srgbClr val="2980B9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4179</Words>
  <Application>WPS 演示</Application>
  <PresentationFormat>宽屏</PresentationFormat>
  <Paragraphs>338</Paragraphs>
  <Slides>33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Agency FB</vt:lpstr>
      <vt:lpstr>微软雅黑</vt:lpstr>
      <vt:lpstr>Wingdings</vt:lpstr>
      <vt:lpstr>等线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深蓝蓝CC·</cp:lastModifiedBy>
  <cp:revision>5</cp:revision>
  <dcterms:created xsi:type="dcterms:W3CDTF">2017-06-13T05:03:00Z</dcterms:created>
  <dcterms:modified xsi:type="dcterms:W3CDTF">2021-10-14T10:35:53Z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3B749541359D4239A376790BE2D78523</vt:lpwstr>
  </property>
  <property fmtid="{D5CDD505-2E9C-101B-9397-08002B2CF9AE}" pid="3" name="KSOProductBuildVer">
    <vt:lpwstr>2052-11.1.0.11045</vt:lpwstr>
  </property>
</Properties>
</file>