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9" r:id="rId3"/>
    <p:sldId id="522" r:id="rId5"/>
    <p:sldId id="660" r:id="rId6"/>
    <p:sldId id="654" r:id="rId7"/>
    <p:sldId id="659" r:id="rId8"/>
    <p:sldId id="923" r:id="rId9"/>
    <p:sldId id="924" r:id="rId10"/>
    <p:sldId id="810" r:id="rId11"/>
    <p:sldId id="657" r:id="rId12"/>
    <p:sldId id="935" r:id="rId13"/>
    <p:sldId id="259" r:id="rId14"/>
    <p:sldId id="936" r:id="rId15"/>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8.xml"/><Relationship Id="rId21" Type="http://schemas.openxmlformats.org/officeDocument/2006/relationships/customXml" Target="../customXml/item1.xml"/><Relationship Id="rId20" Type="http://schemas.openxmlformats.org/officeDocument/2006/relationships/customXmlProps" Target="../customXml/itemProps37.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26.xml"/><Relationship Id="rId7" Type="http://schemas.openxmlformats.org/officeDocument/2006/relationships/image" Target="../media/image29.png"/><Relationship Id="rId6" Type="http://schemas.openxmlformats.org/officeDocument/2006/relationships/tags" Target="../tags/tag25.xml"/><Relationship Id="rId5" Type="http://schemas.openxmlformats.org/officeDocument/2006/relationships/image" Target="../media/image28.png"/><Relationship Id="rId4" Type="http://schemas.openxmlformats.org/officeDocument/2006/relationships/tags" Target="../tags/tag24.xml"/><Relationship Id="rId3" Type="http://schemas.openxmlformats.org/officeDocument/2006/relationships/image" Target="../media/image21.png"/><Relationship Id="rId2" Type="http://schemas.openxmlformats.org/officeDocument/2006/relationships/tags" Target="../tags/tag23.xml"/><Relationship Id="rId19" Type="http://schemas.openxmlformats.org/officeDocument/2006/relationships/notesSlide" Target="../notesSlides/notesSlide10.xml"/><Relationship Id="rId18" Type="http://schemas.openxmlformats.org/officeDocument/2006/relationships/slideLayout" Target="../slideLayouts/slideLayout1.xml"/><Relationship Id="rId17" Type="http://schemas.openxmlformats.org/officeDocument/2006/relationships/image" Target="../media/image34.png"/><Relationship Id="rId16" Type="http://schemas.openxmlformats.org/officeDocument/2006/relationships/tags" Target="../tags/tag30.xml"/><Relationship Id="rId15" Type="http://schemas.openxmlformats.org/officeDocument/2006/relationships/image" Target="../media/image33.png"/><Relationship Id="rId14" Type="http://schemas.openxmlformats.org/officeDocument/2006/relationships/tags" Target="../tags/tag29.xml"/><Relationship Id="rId13" Type="http://schemas.openxmlformats.org/officeDocument/2006/relationships/image" Target="../media/image32.png"/><Relationship Id="rId12" Type="http://schemas.openxmlformats.org/officeDocument/2006/relationships/tags" Target="../tags/tag28.xml"/><Relationship Id="rId11" Type="http://schemas.openxmlformats.org/officeDocument/2006/relationships/image" Target="../media/image31.png"/><Relationship Id="rId10" Type="http://schemas.openxmlformats.org/officeDocument/2006/relationships/tags" Target="../tags/tag2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image" Target="../media/image37.png"/><Relationship Id="rId6" Type="http://schemas.openxmlformats.org/officeDocument/2006/relationships/tags" Target="../tags/tag33.xml"/><Relationship Id="rId5" Type="http://schemas.openxmlformats.org/officeDocument/2006/relationships/image" Target="../media/image36.png"/><Relationship Id="rId4" Type="http://schemas.openxmlformats.org/officeDocument/2006/relationships/tags" Target="../tags/tag32.xml"/><Relationship Id="rId3" Type="http://schemas.openxmlformats.org/officeDocument/2006/relationships/image" Target="../media/image35.png"/><Relationship Id="rId2" Type="http://schemas.openxmlformats.org/officeDocument/2006/relationships/tags" Target="../tags/tag3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image" Target="../media/image40.png"/><Relationship Id="rId6" Type="http://schemas.openxmlformats.org/officeDocument/2006/relationships/tags" Target="../tags/tag36.xml"/><Relationship Id="rId5" Type="http://schemas.openxmlformats.org/officeDocument/2006/relationships/image" Target="../media/image39.png"/><Relationship Id="rId4" Type="http://schemas.openxmlformats.org/officeDocument/2006/relationships/tags" Target="../tags/tag35.xml"/><Relationship Id="rId3" Type="http://schemas.openxmlformats.org/officeDocument/2006/relationships/image" Target="../media/image38.png"/><Relationship Id="rId2" Type="http://schemas.openxmlformats.org/officeDocument/2006/relationships/tags" Target="../tags/tag3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4.xml"/><Relationship Id="rId7" Type="http://schemas.openxmlformats.org/officeDocument/2006/relationships/image" Target="../media/image8.png"/><Relationship Id="rId6" Type="http://schemas.openxmlformats.org/officeDocument/2006/relationships/tags" Target="../tags/tag3.xml"/><Relationship Id="rId5" Type="http://schemas.openxmlformats.org/officeDocument/2006/relationships/image" Target="../media/image7.png"/><Relationship Id="rId4" Type="http://schemas.openxmlformats.org/officeDocument/2006/relationships/tags" Target="../tags/tag2.xml"/><Relationship Id="rId3" Type="http://schemas.openxmlformats.org/officeDocument/2006/relationships/image" Target="../media/image6.png"/><Relationship Id="rId2" Type="http://schemas.openxmlformats.org/officeDocument/2006/relationships/tags" Target="../tags/tag1.xml"/><Relationship Id="rId15" Type="http://schemas.openxmlformats.org/officeDocument/2006/relationships/notesSlide" Target="../notesSlides/notesSlide4.xml"/><Relationship Id="rId14" Type="http://schemas.openxmlformats.org/officeDocument/2006/relationships/slideLayout" Target="../slideLayouts/slideLayout1.xml"/><Relationship Id="rId13" Type="http://schemas.openxmlformats.org/officeDocument/2006/relationships/image" Target="../media/image11.png"/><Relationship Id="rId12" Type="http://schemas.openxmlformats.org/officeDocument/2006/relationships/tags" Target="../tags/tag6.xml"/><Relationship Id="rId11" Type="http://schemas.openxmlformats.org/officeDocument/2006/relationships/image" Target="../media/image10.png"/><Relationship Id="rId10" Type="http://schemas.openxmlformats.org/officeDocument/2006/relationships/tags" Target="../tags/tag5.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tags" Target="../tags/tag9.xml"/><Relationship Id="rId5" Type="http://schemas.openxmlformats.org/officeDocument/2006/relationships/image" Target="../media/image13.png"/><Relationship Id="rId4" Type="http://schemas.openxmlformats.org/officeDocument/2006/relationships/tags" Target="../tags/tag8.xml"/><Relationship Id="rId3" Type="http://schemas.openxmlformats.org/officeDocument/2006/relationships/image" Target="../media/image12.png"/><Relationship Id="rId2" Type="http://schemas.openxmlformats.org/officeDocument/2006/relationships/tags" Target="../tags/tag7.xml"/><Relationship Id="rId10" Type="http://schemas.openxmlformats.org/officeDocument/2006/relationships/notesSlide" Target="../notesSlides/notesSlide5.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tags" Target="../tags/tag10.xml"/><Relationship Id="rId2" Type="http://schemas.openxmlformats.org/officeDocument/2006/relationships/image" Target="../media/image16.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0.png"/><Relationship Id="rId7"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tags" Target="../tags/tag13.xml"/><Relationship Id="rId4" Type="http://schemas.openxmlformats.org/officeDocument/2006/relationships/image" Target="../media/image18.png"/><Relationship Id="rId3" Type="http://schemas.openxmlformats.org/officeDocument/2006/relationships/tags" Target="../tags/tag12.xml"/><Relationship Id="rId2" Type="http://schemas.openxmlformats.org/officeDocument/2006/relationships/tags" Target="../tags/tag11.xml"/><Relationship Id="rId10" Type="http://schemas.openxmlformats.org/officeDocument/2006/relationships/notesSlide" Target="../notesSlides/notesSlide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tags" Target="../tags/tag16.xml"/><Relationship Id="rId3" Type="http://schemas.openxmlformats.org/officeDocument/2006/relationships/image" Target="../media/image21.png"/><Relationship Id="rId2" Type="http://schemas.openxmlformats.org/officeDocument/2006/relationships/tags" Target="../tags/tag15.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20.xml"/><Relationship Id="rId7" Type="http://schemas.openxmlformats.org/officeDocument/2006/relationships/image" Target="../media/image24.png"/><Relationship Id="rId6" Type="http://schemas.openxmlformats.org/officeDocument/2006/relationships/tags" Target="../tags/tag19.xml"/><Relationship Id="rId5" Type="http://schemas.openxmlformats.org/officeDocument/2006/relationships/image" Target="../media/image23.png"/><Relationship Id="rId4" Type="http://schemas.openxmlformats.org/officeDocument/2006/relationships/tags" Target="../tags/tag18.xml"/><Relationship Id="rId3" Type="http://schemas.openxmlformats.org/officeDocument/2006/relationships/image" Target="../media/image21.png"/><Relationship Id="rId2" Type="http://schemas.openxmlformats.org/officeDocument/2006/relationships/tags" Target="../tags/tag17.xml"/><Relationship Id="rId15" Type="http://schemas.openxmlformats.org/officeDocument/2006/relationships/notesSlide" Target="../notesSlides/notesSlide9.xml"/><Relationship Id="rId14" Type="http://schemas.openxmlformats.org/officeDocument/2006/relationships/slideLayout" Target="../slideLayouts/slideLayout1.xml"/><Relationship Id="rId13" Type="http://schemas.openxmlformats.org/officeDocument/2006/relationships/image" Target="../media/image27.png"/><Relationship Id="rId12" Type="http://schemas.openxmlformats.org/officeDocument/2006/relationships/tags" Target="../tags/tag22.xml"/><Relationship Id="rId11" Type="http://schemas.openxmlformats.org/officeDocument/2006/relationships/image" Target="../media/image26.png"/><Relationship Id="rId10" Type="http://schemas.openxmlformats.org/officeDocument/2006/relationships/tags" Target="../tags/tag2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标题 1"/>
          <p:cNvSpPr txBox="1"/>
          <p:nvPr/>
        </p:nvSpPr>
        <p:spPr bwMode="auto">
          <a:xfrm>
            <a:off x="7017600" y="209055"/>
            <a:ext cx="4800000" cy="540000"/>
          </a:xfrm>
          <a:prstGeom prst="rect">
            <a:avLst/>
          </a:prstGeom>
          <a:noFill/>
          <a:ln>
            <a:noFill/>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endParaRPr lang="zh-CN" altLang="en-US" sz="3735" b="1" dirty="0">
              <a:solidFill>
                <a:schemeClr val="accent1">
                  <a:lumMod val="75000"/>
                </a:schemeClr>
              </a:solidFill>
              <a:latin typeface="微软雅黑" panose="020B0503020204020204" charset="-122"/>
              <a:ea typeface="微软雅黑" panose="020B0503020204020204" charset="-122"/>
            </a:endParaRPr>
          </a:p>
        </p:txBody>
      </p:sp>
      <p:pic>
        <p:nvPicPr>
          <p:cNvPr id="2097152" name="图片 10"/>
          <p:cNvPicPr>
            <a:picLocks noChangeAspect="1"/>
          </p:cNvPicPr>
          <p:nvPr/>
        </p:nvPicPr>
        <p:blipFill>
          <a:blip r:embed="rId1"/>
          <a:srcRect/>
          <a:stretch>
            <a:fillRect/>
          </a:stretch>
        </p:blipFill>
        <p:spPr bwMode="auto">
          <a:xfrm>
            <a:off x="0" y="41203"/>
            <a:ext cx="3266508" cy="836696"/>
          </a:xfrm>
          <a:prstGeom prst="rect">
            <a:avLst/>
          </a:prstGeom>
          <a:noFill/>
          <a:ln>
            <a:noFill/>
          </a:ln>
        </p:spPr>
      </p:pic>
      <p:pic>
        <p:nvPicPr>
          <p:cNvPr id="2097153" name="图片 11"/>
          <p:cNvPicPr>
            <a:picLocks noChangeAspect="1"/>
          </p:cNvPicPr>
          <p:nvPr/>
        </p:nvPicPr>
        <p:blipFill>
          <a:blip r:embed="rId2"/>
          <a:srcRect/>
          <a:stretch>
            <a:fillRect/>
          </a:stretch>
        </p:blipFill>
        <p:spPr bwMode="auto">
          <a:xfrm>
            <a:off x="8292859" y="119669"/>
            <a:ext cx="3899141" cy="718771"/>
          </a:xfrm>
          <a:prstGeom prst="rect">
            <a:avLst/>
          </a:prstGeom>
          <a:noFill/>
          <a:ln>
            <a:noFill/>
          </a:ln>
        </p:spPr>
      </p:pic>
      <p:pic>
        <p:nvPicPr>
          <p:cNvPr id="2097154" name="图片 15"/>
          <p:cNvPicPr>
            <a:picLocks noChangeAspect="1"/>
          </p:cNvPicPr>
          <p:nvPr/>
        </p:nvPicPr>
        <p:blipFill>
          <a:blip r:embed="rId3" cstate="print"/>
          <a:srcRect t="41238" b="27599"/>
          <a:stretch>
            <a:fillRect/>
          </a:stretch>
        </p:blipFill>
        <p:spPr bwMode="auto">
          <a:xfrm>
            <a:off x="847" y="877993"/>
            <a:ext cx="12191153" cy="2707640"/>
          </a:xfrm>
          <a:prstGeom prst="rect">
            <a:avLst/>
          </a:prstGeom>
          <a:noFill/>
          <a:ln w="9525">
            <a:noFill/>
            <a:miter lim="800000"/>
            <a:headEnd/>
            <a:tailEnd/>
          </a:ln>
        </p:spPr>
      </p:pic>
      <p:cxnSp>
        <p:nvCxnSpPr>
          <p:cNvPr id="10" name="直接连接符 9"/>
          <p:cNvCxnSpPr/>
          <p:nvPr/>
        </p:nvCxnSpPr>
        <p:spPr>
          <a:xfrm>
            <a:off x="1096453" y="4608647"/>
            <a:ext cx="10045984" cy="0"/>
          </a:xfrm>
          <a:prstGeom prst="line">
            <a:avLst/>
          </a:prstGeom>
          <a:ln w="63500">
            <a:gradFill flip="none" rotWithShape="1">
              <a:gsLst>
                <a:gs pos="0">
                  <a:srgbClr val="D0E0DF"/>
                </a:gs>
                <a:gs pos="52000">
                  <a:srgbClr val="4C6969"/>
                </a:gs>
                <a:gs pos="100000">
                  <a:srgbClr val="D0E0DF"/>
                </a:gs>
              </a:gsLst>
              <a:lin ang="0" scaled="1"/>
              <a:tileRect/>
            </a:gradFill>
          </a:ln>
        </p:spPr>
        <p:style>
          <a:lnRef idx="1">
            <a:schemeClr val="accent3"/>
          </a:lnRef>
          <a:fillRef idx="0">
            <a:schemeClr val="accent3"/>
          </a:fillRef>
          <a:effectRef idx="0">
            <a:schemeClr val="accent3"/>
          </a:effectRef>
          <a:fontRef idx="minor">
            <a:schemeClr val="tx1"/>
          </a:fontRef>
        </p:style>
      </p:cxnSp>
      <p:sp>
        <p:nvSpPr>
          <p:cNvPr id="11" name="标题 1"/>
          <p:cNvSpPr txBox="1"/>
          <p:nvPr/>
        </p:nvSpPr>
        <p:spPr bwMode="auto">
          <a:xfrm>
            <a:off x="-88183" y="3429000"/>
            <a:ext cx="12191999" cy="10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3735" b="1" dirty="0">
                <a:latin typeface="微软雅黑" panose="020B0503020204020204" charset="-122"/>
                <a:ea typeface="微软雅黑" panose="020B0503020204020204" charset="-122"/>
              </a:rPr>
              <a:t>Weekly Report</a:t>
            </a:r>
            <a:endParaRPr lang="en-US" altLang="zh-CN" sz="3735" b="1" dirty="0">
              <a:latin typeface="微软雅黑" panose="020B0503020204020204" charset="-122"/>
              <a:ea typeface="微软雅黑" panose="020B0503020204020204" charset="-122"/>
            </a:endParaRPr>
          </a:p>
        </p:txBody>
      </p:sp>
      <p:sp>
        <p:nvSpPr>
          <p:cNvPr id="2" name="文本框 1"/>
          <p:cNvSpPr txBox="1"/>
          <p:nvPr/>
        </p:nvSpPr>
        <p:spPr>
          <a:xfrm>
            <a:off x="7907020" y="5002953"/>
            <a:ext cx="3033607" cy="460375"/>
          </a:xfrm>
          <a:prstGeom prst="rect">
            <a:avLst/>
          </a:prstGeom>
          <a:noFill/>
        </p:spPr>
        <p:txBody>
          <a:bodyPr wrap="square" rtlCol="0">
            <a:spAutoFit/>
          </a:bodyPr>
          <a:p>
            <a:r>
              <a:rPr lang="en-US" altLang="zh-CN" sz="2400"/>
              <a:t>Speaker :Ying Jie</a:t>
            </a:r>
            <a:endParaRPr lang="en-US" altLang="zh-CN"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1227" y="167265"/>
            <a:ext cx="7799476" cy="1076325"/>
          </a:xfrm>
          <a:prstGeom prst="rect">
            <a:avLst/>
          </a:prstGeom>
          <a:noFill/>
        </p:spPr>
        <p:txBody>
          <a:bodyPr wrap="square" rtlCol="0">
            <a:spAutoFit/>
          </a:bodyPr>
          <a:lstStyle/>
          <a:p>
            <a:r>
              <a:rPr lang="en-US" altLang="zh-CN" sz="3200" b="1" dirty="0">
                <a:sym typeface="+mn-ea"/>
              </a:rPr>
              <a:t> Unified Temporal and Spatial Calibration for Multi-Sensor Systems  </a:t>
            </a:r>
            <a:endParaRPr lang="en-US" altLang="zh-CN" sz="3200" b="1" dirty="0"/>
          </a:p>
        </p:txBody>
      </p:sp>
      <p:pic>
        <p:nvPicPr>
          <p:cNvPr id="6" name="图片 5"/>
          <p:cNvPicPr>
            <a:picLocks noChangeAspect="1"/>
          </p:cNvPicPr>
          <p:nvPr>
            <p:custDataLst>
              <p:tags r:id="rId2"/>
            </p:custDataLst>
          </p:nvPr>
        </p:nvPicPr>
        <p:blipFill>
          <a:blip r:embed="rId3"/>
          <a:stretch>
            <a:fillRect/>
          </a:stretch>
        </p:blipFill>
        <p:spPr>
          <a:xfrm>
            <a:off x="7807325" y="1885315"/>
            <a:ext cx="3902075" cy="371538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238760" y="1435735"/>
            <a:ext cx="2795270" cy="379095"/>
          </a:xfrm>
          <a:prstGeom prst="rect">
            <a:avLst/>
          </a:prstGeom>
        </p:spPr>
      </p:pic>
      <p:pic>
        <p:nvPicPr>
          <p:cNvPr id="11" name="图片 10"/>
          <p:cNvPicPr>
            <a:picLocks noChangeAspect="1"/>
          </p:cNvPicPr>
          <p:nvPr>
            <p:custDataLst>
              <p:tags r:id="rId6"/>
            </p:custDataLst>
          </p:nvPr>
        </p:nvPicPr>
        <p:blipFill>
          <a:blip r:embed="rId7"/>
          <a:stretch>
            <a:fillRect/>
          </a:stretch>
        </p:blipFill>
        <p:spPr>
          <a:xfrm>
            <a:off x="3576955" y="1494790"/>
            <a:ext cx="4558030" cy="320040"/>
          </a:xfrm>
          <a:prstGeom prst="rect">
            <a:avLst/>
          </a:prstGeom>
        </p:spPr>
      </p:pic>
      <p:pic>
        <p:nvPicPr>
          <p:cNvPr id="12" name="图片 11"/>
          <p:cNvPicPr>
            <a:picLocks noChangeAspect="1"/>
          </p:cNvPicPr>
          <p:nvPr>
            <p:custDataLst>
              <p:tags r:id="rId8"/>
            </p:custDataLst>
          </p:nvPr>
        </p:nvPicPr>
        <p:blipFill>
          <a:blip r:embed="rId9"/>
          <a:stretch>
            <a:fillRect/>
          </a:stretch>
        </p:blipFill>
        <p:spPr>
          <a:xfrm>
            <a:off x="-144780" y="2007235"/>
            <a:ext cx="4939030" cy="349250"/>
          </a:xfrm>
          <a:prstGeom prst="rect">
            <a:avLst/>
          </a:prstGeom>
        </p:spPr>
      </p:pic>
      <p:pic>
        <p:nvPicPr>
          <p:cNvPr id="13" name="图片 12"/>
          <p:cNvPicPr>
            <a:picLocks noChangeAspect="1"/>
          </p:cNvPicPr>
          <p:nvPr>
            <p:custDataLst>
              <p:tags r:id="rId10"/>
            </p:custDataLst>
          </p:nvPr>
        </p:nvPicPr>
        <p:blipFill>
          <a:blip r:embed="rId11"/>
          <a:stretch>
            <a:fillRect/>
          </a:stretch>
        </p:blipFill>
        <p:spPr>
          <a:xfrm>
            <a:off x="319405" y="2457450"/>
            <a:ext cx="3257550" cy="679450"/>
          </a:xfrm>
          <a:prstGeom prst="rect">
            <a:avLst/>
          </a:prstGeom>
        </p:spPr>
      </p:pic>
      <p:pic>
        <p:nvPicPr>
          <p:cNvPr id="14" name="图片 13"/>
          <p:cNvPicPr>
            <a:picLocks noChangeAspect="1"/>
          </p:cNvPicPr>
          <p:nvPr>
            <p:custDataLst>
              <p:tags r:id="rId12"/>
            </p:custDataLst>
          </p:nvPr>
        </p:nvPicPr>
        <p:blipFill>
          <a:blip r:embed="rId13"/>
          <a:stretch>
            <a:fillRect/>
          </a:stretch>
        </p:blipFill>
        <p:spPr>
          <a:xfrm>
            <a:off x="3983990" y="2478405"/>
            <a:ext cx="3295650" cy="539115"/>
          </a:xfrm>
          <a:prstGeom prst="rect">
            <a:avLst/>
          </a:prstGeom>
        </p:spPr>
      </p:pic>
      <p:pic>
        <p:nvPicPr>
          <p:cNvPr id="15" name="图片 14"/>
          <p:cNvPicPr>
            <a:picLocks noChangeAspect="1"/>
          </p:cNvPicPr>
          <p:nvPr>
            <p:custDataLst>
              <p:tags r:id="rId14"/>
            </p:custDataLst>
          </p:nvPr>
        </p:nvPicPr>
        <p:blipFill>
          <a:blip r:embed="rId15"/>
          <a:stretch>
            <a:fillRect/>
          </a:stretch>
        </p:blipFill>
        <p:spPr>
          <a:xfrm>
            <a:off x="404495" y="3361690"/>
            <a:ext cx="3488690" cy="3223895"/>
          </a:xfrm>
          <a:prstGeom prst="rect">
            <a:avLst/>
          </a:prstGeom>
        </p:spPr>
      </p:pic>
      <p:pic>
        <p:nvPicPr>
          <p:cNvPr id="16" name="图片 15"/>
          <p:cNvPicPr>
            <a:picLocks noChangeAspect="1"/>
          </p:cNvPicPr>
          <p:nvPr>
            <p:custDataLst>
              <p:tags r:id="rId16"/>
            </p:custDataLst>
          </p:nvPr>
        </p:nvPicPr>
        <p:blipFill>
          <a:blip r:embed="rId17"/>
          <a:stretch>
            <a:fillRect/>
          </a:stretch>
        </p:blipFill>
        <p:spPr>
          <a:xfrm>
            <a:off x="4131310" y="4252595"/>
            <a:ext cx="3352800" cy="55880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1227" y="167265"/>
            <a:ext cx="7799476" cy="583565"/>
          </a:xfrm>
          <a:prstGeom prst="rect">
            <a:avLst/>
          </a:prstGeom>
          <a:noFill/>
        </p:spPr>
        <p:txBody>
          <a:bodyPr wrap="square" rtlCol="0">
            <a:spAutoFit/>
          </a:bodyPr>
          <a:lstStyle/>
          <a:p>
            <a:r>
              <a:rPr lang="en-US" altLang="zh-CN" sz="3200" b="1" dirty="0"/>
              <a:t>Cameras and Image C</a:t>
            </a:r>
            <a:r>
              <a:rPr lang="en-US" altLang="zh-CN" sz="3200" b="1" dirty="0"/>
              <a:t>ategories</a:t>
            </a:r>
            <a:endParaRPr lang="en-US" altLang="zh-CN" sz="3200" b="1" dirty="0"/>
          </a:p>
        </p:txBody>
      </p:sp>
      <p:pic>
        <p:nvPicPr>
          <p:cNvPr id="3" name="图片 2"/>
          <p:cNvPicPr>
            <a:picLocks noChangeAspect="1"/>
          </p:cNvPicPr>
          <p:nvPr>
            <p:custDataLst>
              <p:tags r:id="rId2"/>
            </p:custDataLst>
          </p:nvPr>
        </p:nvPicPr>
        <p:blipFill>
          <a:blip r:embed="rId3"/>
          <a:stretch>
            <a:fillRect/>
          </a:stretch>
        </p:blipFill>
        <p:spPr>
          <a:xfrm>
            <a:off x="140970" y="2052955"/>
            <a:ext cx="5244465" cy="326707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6506845" y="1072515"/>
            <a:ext cx="4376420" cy="2871470"/>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6979920" y="3943985"/>
            <a:ext cx="3759200" cy="275082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1393" y="167640"/>
            <a:ext cx="8764693" cy="1076325"/>
          </a:xfrm>
          <a:prstGeom prst="rect">
            <a:avLst/>
          </a:prstGeom>
          <a:noFill/>
        </p:spPr>
        <p:txBody>
          <a:bodyPr wrap="square" rtlCol="0">
            <a:spAutoFit/>
          </a:bodyPr>
          <a:lstStyle/>
          <a:p>
            <a:r>
              <a:rPr lang="en-US" altLang="zh-CN" sz="3200" b="1" dirty="0"/>
              <a:t> Unified Temporal and Spatial Calibration for Multi-Sensor Systems  </a:t>
            </a:r>
            <a:endParaRPr lang="en-US" altLang="zh-CN" sz="3200" b="1" dirty="0"/>
          </a:p>
        </p:txBody>
      </p:sp>
      <p:sp>
        <p:nvSpPr>
          <p:cNvPr id="2" name="文本框 1"/>
          <p:cNvSpPr txBox="1"/>
          <p:nvPr/>
        </p:nvSpPr>
        <p:spPr>
          <a:xfrm>
            <a:off x="309880" y="1274233"/>
            <a:ext cx="8784167" cy="2676525"/>
          </a:xfrm>
          <a:prstGeom prst="rect">
            <a:avLst/>
          </a:prstGeom>
          <a:noFill/>
        </p:spPr>
        <p:txBody>
          <a:bodyPr wrap="square" rtlCol="0">
            <a:spAutoFit/>
          </a:bodyPr>
          <a:p>
            <a:r>
              <a:rPr lang="zh-CN" altLang="en-US" sz="2400"/>
              <a:t># </a:t>
            </a:r>
            <a:r>
              <a:rPr lang="en-US" altLang="zh-CN" sz="2400"/>
              <a:t>Paper Abstract</a:t>
            </a:r>
            <a:r>
              <a:rPr lang="zh-CN" altLang="en-US" sz="2400"/>
              <a:t>：</a:t>
            </a:r>
            <a:endParaRPr lang="zh-CN" altLang="en-US" sz="2400"/>
          </a:p>
          <a:p>
            <a:endParaRPr lang="zh-CN" altLang="en-US" sz="2400"/>
          </a:p>
          <a:p>
            <a:r>
              <a:rPr lang="zh-CN" altLang="en-US" sz="2400"/>
              <a:t>1. </a:t>
            </a:r>
            <a:r>
              <a:rPr lang="en-US" altLang="zh-CN" sz="2400"/>
              <a:t>Provenance</a:t>
            </a:r>
            <a:r>
              <a:rPr lang="zh-CN" altLang="en-US" sz="2400"/>
              <a:t>：</a:t>
            </a:r>
            <a:r>
              <a:rPr lang="en-US" sz="2400"/>
              <a:t> IEEE 2016</a:t>
            </a:r>
            <a:endParaRPr lang="en-US" sz="2400"/>
          </a:p>
          <a:p>
            <a:r>
              <a:rPr lang="zh-CN" altLang="en-US" sz="2400"/>
              <a:t>2. </a:t>
            </a:r>
            <a:r>
              <a:rPr lang="en-US" altLang="zh-CN" sz="2400"/>
              <a:t>Author</a:t>
            </a:r>
            <a:r>
              <a:rPr lang="zh-CN" altLang="en-US" sz="2400"/>
              <a:t>：</a:t>
            </a:r>
            <a:endParaRPr lang="zh-CN" altLang="en-US" sz="2400"/>
          </a:p>
          <a:p>
            <a:endParaRPr lang="zh-CN" altLang="en-US" sz="2400"/>
          </a:p>
          <a:p>
            <a:r>
              <a:rPr lang="en-US" altLang="zh-CN" sz="2400"/>
              <a:t>3. Citation</a:t>
            </a:r>
            <a:r>
              <a:rPr lang="zh-CN" altLang="en-US" sz="2400"/>
              <a:t>：</a:t>
            </a:r>
            <a:r>
              <a:rPr lang="en-US" altLang="zh-CN" sz="2400"/>
              <a:t>68</a:t>
            </a:r>
            <a:endParaRPr lang="zh-CN" altLang="en-US" sz="2400"/>
          </a:p>
          <a:p>
            <a:endParaRPr lang="zh-CN" altLang="en-US" sz="2400"/>
          </a:p>
        </p:txBody>
      </p:sp>
      <p:sp>
        <p:nvSpPr>
          <p:cNvPr id="5" name="文本框 4"/>
          <p:cNvSpPr txBox="1"/>
          <p:nvPr/>
        </p:nvSpPr>
        <p:spPr>
          <a:xfrm>
            <a:off x="141605" y="4342130"/>
            <a:ext cx="11826240" cy="1509395"/>
          </a:xfrm>
          <a:prstGeom prst="rect">
            <a:avLst/>
          </a:prstGeom>
          <a:noFill/>
        </p:spPr>
        <p:txBody>
          <a:bodyPr wrap="square" rtlCol="0">
            <a:noAutofit/>
          </a:bodyPr>
          <a:p>
            <a:r>
              <a:rPr lang="en-US" altLang="zh-CN" sz="2400"/>
              <a:t>A</a:t>
            </a:r>
            <a:r>
              <a:rPr lang="en-US" altLang="zh-CN" sz="2400"/>
              <a:t>bstract:</a:t>
            </a:r>
            <a:endParaRPr lang="en-US" altLang="zh-CN" sz="2400"/>
          </a:p>
          <a:p>
            <a:pPr indent="457200"/>
            <a:r>
              <a:rPr lang="en-US" altLang="zh-CN" sz="2400"/>
              <a:t>A general and principled method for joint estimation of fixed time migration and space transformation between sensors is presented.</a:t>
            </a:r>
            <a:endParaRPr lang="en-US" altLang="zh-CN" sz="2400"/>
          </a:p>
          <a:p>
            <a:pPr indent="457200"/>
            <a:r>
              <a:rPr lang="en-US" altLang="zh-CN" sz="2400"/>
              <a:t>This method also uses the basis function to estimate time migration and the latest progress of continuous time batch estimation. It exists in the strict theoretical framework of maximum likelihood estimation and has higher repeatability and accuracy. </a:t>
            </a:r>
            <a:endParaRPr lang="en-US" altLang="zh-CN" sz="2400"/>
          </a:p>
        </p:txBody>
      </p:sp>
      <p:pic>
        <p:nvPicPr>
          <p:cNvPr id="9" name="图片 8"/>
          <p:cNvPicPr>
            <a:picLocks noChangeAspect="1"/>
          </p:cNvPicPr>
          <p:nvPr>
            <p:custDataLst>
              <p:tags r:id="rId2"/>
            </p:custDataLst>
          </p:nvPr>
        </p:nvPicPr>
        <p:blipFill>
          <a:blip r:embed="rId3"/>
          <a:stretch>
            <a:fillRect/>
          </a:stretch>
        </p:blipFill>
        <p:spPr>
          <a:xfrm>
            <a:off x="5454650" y="2761615"/>
            <a:ext cx="2771140" cy="185674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8274685" y="1142365"/>
            <a:ext cx="3603625" cy="3475990"/>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1768475" y="2486025"/>
            <a:ext cx="4625340" cy="40322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1393" y="167640"/>
            <a:ext cx="8763847" cy="583565"/>
          </a:xfrm>
          <a:prstGeom prst="rect">
            <a:avLst/>
          </a:prstGeom>
          <a:noFill/>
        </p:spPr>
        <p:txBody>
          <a:bodyPr wrap="square" rtlCol="0">
            <a:spAutoFit/>
          </a:bodyPr>
          <a:lstStyle/>
          <a:p>
            <a:r>
              <a:rPr lang="en-US" altLang="zh-CN" sz="3200" b="1">
                <a:sym typeface="+mn-ea"/>
              </a:rPr>
              <a:t>Report C</a:t>
            </a:r>
            <a:r>
              <a:rPr lang="en-US" altLang="zh-CN" sz="3200" b="1">
                <a:sym typeface="+mn-ea"/>
              </a:rPr>
              <a:t>ontent</a:t>
            </a:r>
            <a:endParaRPr lang="en-US" altLang="zh-CN" sz="3200" b="1">
              <a:sym typeface="+mn-ea"/>
            </a:endParaRPr>
          </a:p>
        </p:txBody>
      </p:sp>
      <p:pic>
        <p:nvPicPr>
          <p:cNvPr id="3" name="ECB019B1-382A-4266-B25C-5B523AA43C14-1" descr="C:/Users/Jack/AppData/Local/Temp/wpp.YJpbNEwpp"/>
          <p:cNvPicPr>
            <a:picLocks noChangeAspect="1"/>
          </p:cNvPicPr>
          <p:nvPr/>
        </p:nvPicPr>
        <p:blipFill>
          <a:blip r:embed="rId2"/>
          <a:stretch>
            <a:fillRect/>
          </a:stretch>
        </p:blipFill>
        <p:spPr>
          <a:xfrm>
            <a:off x="2549525" y="1091565"/>
            <a:ext cx="5064760" cy="5311775"/>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标题 1"/>
          <p:cNvSpPr txBox="1"/>
          <p:nvPr/>
        </p:nvSpPr>
        <p:spPr bwMode="auto">
          <a:xfrm>
            <a:off x="7017600" y="209055"/>
            <a:ext cx="4800000" cy="540000"/>
          </a:xfrm>
          <a:prstGeom prst="rect">
            <a:avLst/>
          </a:prstGeom>
          <a:noFill/>
          <a:ln>
            <a:noFill/>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endParaRPr lang="zh-CN" altLang="en-US" sz="3735" b="1" dirty="0">
              <a:solidFill>
                <a:schemeClr val="accent1">
                  <a:lumMod val="75000"/>
                </a:schemeClr>
              </a:solidFill>
              <a:latin typeface="微软雅黑" panose="020B0503020204020204" charset="-122"/>
              <a:ea typeface="微软雅黑" panose="020B0503020204020204" charset="-122"/>
            </a:endParaRPr>
          </a:p>
        </p:txBody>
      </p:sp>
      <p:pic>
        <p:nvPicPr>
          <p:cNvPr id="2097152" name="图片 10"/>
          <p:cNvPicPr>
            <a:picLocks noChangeAspect="1"/>
          </p:cNvPicPr>
          <p:nvPr/>
        </p:nvPicPr>
        <p:blipFill>
          <a:blip r:embed="rId1"/>
          <a:srcRect/>
          <a:stretch>
            <a:fillRect/>
          </a:stretch>
        </p:blipFill>
        <p:spPr bwMode="auto">
          <a:xfrm>
            <a:off x="0" y="41203"/>
            <a:ext cx="3266508" cy="836696"/>
          </a:xfrm>
          <a:prstGeom prst="rect">
            <a:avLst/>
          </a:prstGeom>
          <a:noFill/>
          <a:ln>
            <a:noFill/>
          </a:ln>
        </p:spPr>
      </p:pic>
      <p:pic>
        <p:nvPicPr>
          <p:cNvPr id="2097153" name="图片 11"/>
          <p:cNvPicPr>
            <a:picLocks noChangeAspect="1"/>
          </p:cNvPicPr>
          <p:nvPr/>
        </p:nvPicPr>
        <p:blipFill>
          <a:blip r:embed="rId2"/>
          <a:srcRect/>
          <a:stretch>
            <a:fillRect/>
          </a:stretch>
        </p:blipFill>
        <p:spPr bwMode="auto">
          <a:xfrm>
            <a:off x="8292859" y="119669"/>
            <a:ext cx="3899141" cy="718771"/>
          </a:xfrm>
          <a:prstGeom prst="rect">
            <a:avLst/>
          </a:prstGeom>
          <a:noFill/>
          <a:ln>
            <a:noFill/>
          </a:ln>
        </p:spPr>
      </p:pic>
      <p:pic>
        <p:nvPicPr>
          <p:cNvPr id="2097154" name="图片 15"/>
          <p:cNvPicPr>
            <a:picLocks noChangeAspect="1"/>
          </p:cNvPicPr>
          <p:nvPr/>
        </p:nvPicPr>
        <p:blipFill>
          <a:blip r:embed="rId3" cstate="print"/>
          <a:srcRect t="41238" b="27599"/>
          <a:stretch>
            <a:fillRect/>
          </a:stretch>
        </p:blipFill>
        <p:spPr bwMode="auto">
          <a:xfrm>
            <a:off x="847" y="877993"/>
            <a:ext cx="12191153" cy="2707640"/>
          </a:xfrm>
          <a:prstGeom prst="rect">
            <a:avLst/>
          </a:prstGeom>
          <a:noFill/>
          <a:ln w="9525">
            <a:noFill/>
            <a:miter lim="800000"/>
            <a:headEnd/>
            <a:tailEnd/>
          </a:ln>
        </p:spPr>
      </p:pic>
      <p:cxnSp>
        <p:nvCxnSpPr>
          <p:cNvPr id="10" name="直接连接符 9"/>
          <p:cNvCxnSpPr/>
          <p:nvPr/>
        </p:nvCxnSpPr>
        <p:spPr>
          <a:xfrm>
            <a:off x="1096453" y="4608647"/>
            <a:ext cx="10045984" cy="0"/>
          </a:xfrm>
          <a:prstGeom prst="line">
            <a:avLst/>
          </a:prstGeom>
          <a:ln w="63500">
            <a:gradFill flip="none" rotWithShape="1">
              <a:gsLst>
                <a:gs pos="0">
                  <a:srgbClr val="D0E0DF"/>
                </a:gs>
                <a:gs pos="52000">
                  <a:srgbClr val="4C6969"/>
                </a:gs>
                <a:gs pos="100000">
                  <a:srgbClr val="D0E0DF"/>
                </a:gs>
              </a:gsLst>
              <a:lin ang="0" scaled="1"/>
              <a:tileRect/>
            </a:gradFill>
          </a:ln>
        </p:spPr>
        <p:style>
          <a:lnRef idx="1">
            <a:schemeClr val="accent3"/>
          </a:lnRef>
          <a:fillRef idx="0">
            <a:schemeClr val="accent3"/>
          </a:fillRef>
          <a:effectRef idx="0">
            <a:schemeClr val="accent3"/>
          </a:effectRef>
          <a:fontRef idx="minor">
            <a:schemeClr val="tx1"/>
          </a:fontRef>
        </p:style>
      </p:cxnSp>
      <p:sp>
        <p:nvSpPr>
          <p:cNvPr id="11" name="标题 1"/>
          <p:cNvSpPr txBox="1"/>
          <p:nvPr/>
        </p:nvSpPr>
        <p:spPr bwMode="auto">
          <a:xfrm>
            <a:off x="-88183" y="3429000"/>
            <a:ext cx="12191999" cy="10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3735" b="1" dirty="0">
                <a:latin typeface="微软雅黑" panose="020B0503020204020204" charset="-122"/>
                <a:ea typeface="微软雅黑" panose="020B0503020204020204" charset="-122"/>
              </a:rPr>
              <a:t>Part 1: Introduction of Cameras</a:t>
            </a:r>
            <a:endParaRPr lang="en-US" altLang="zh-CN" sz="3735" b="1" dirty="0">
              <a:latin typeface="微软雅黑" panose="020B0503020204020204" charset="-122"/>
              <a:ea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1227" y="167265"/>
            <a:ext cx="7799476" cy="583565"/>
          </a:xfrm>
          <a:prstGeom prst="rect">
            <a:avLst/>
          </a:prstGeom>
          <a:noFill/>
        </p:spPr>
        <p:txBody>
          <a:bodyPr wrap="square" rtlCol="0">
            <a:spAutoFit/>
          </a:bodyPr>
          <a:lstStyle/>
          <a:p>
            <a:r>
              <a:rPr lang="en-US" sz="3200" b="1" dirty="0"/>
              <a:t>Some discussions with senior</a:t>
            </a:r>
            <a:endParaRPr lang="en-US" sz="3200" b="1" dirty="0"/>
          </a:p>
        </p:txBody>
      </p:sp>
      <p:pic>
        <p:nvPicPr>
          <p:cNvPr id="2" name="图片 1"/>
          <p:cNvPicPr>
            <a:picLocks noChangeAspect="1"/>
          </p:cNvPicPr>
          <p:nvPr>
            <p:custDataLst>
              <p:tags r:id="rId2"/>
            </p:custDataLst>
          </p:nvPr>
        </p:nvPicPr>
        <p:blipFill>
          <a:blip r:embed="rId3"/>
          <a:stretch>
            <a:fillRect/>
          </a:stretch>
        </p:blipFill>
        <p:spPr>
          <a:xfrm>
            <a:off x="4073525" y="911860"/>
            <a:ext cx="3469005" cy="337566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322580" y="911860"/>
            <a:ext cx="3396615" cy="3380105"/>
          </a:xfrm>
          <a:prstGeom prst="rect">
            <a:avLst/>
          </a:prstGeom>
        </p:spPr>
      </p:pic>
      <p:pic>
        <p:nvPicPr>
          <p:cNvPr id="11" name="图片 10"/>
          <p:cNvPicPr>
            <a:picLocks noChangeAspect="1"/>
          </p:cNvPicPr>
          <p:nvPr>
            <p:custDataLst>
              <p:tags r:id="rId6"/>
            </p:custDataLst>
          </p:nvPr>
        </p:nvPicPr>
        <p:blipFill>
          <a:blip r:embed="rId7"/>
          <a:stretch>
            <a:fillRect/>
          </a:stretch>
        </p:blipFill>
        <p:spPr>
          <a:xfrm>
            <a:off x="322580" y="4556760"/>
            <a:ext cx="3413760" cy="1701800"/>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4149090" y="4448810"/>
            <a:ext cx="2656840" cy="2198370"/>
          </a:xfrm>
          <a:prstGeom prst="rect">
            <a:avLst/>
          </a:prstGeom>
        </p:spPr>
      </p:pic>
      <p:pic>
        <p:nvPicPr>
          <p:cNvPr id="14" name="图片 13"/>
          <p:cNvPicPr>
            <a:picLocks noChangeAspect="1"/>
          </p:cNvPicPr>
          <p:nvPr>
            <p:custDataLst>
              <p:tags r:id="rId10"/>
            </p:custDataLst>
          </p:nvPr>
        </p:nvPicPr>
        <p:blipFill>
          <a:blip r:embed="rId11"/>
          <a:stretch>
            <a:fillRect/>
          </a:stretch>
        </p:blipFill>
        <p:spPr>
          <a:xfrm>
            <a:off x="7896860" y="911860"/>
            <a:ext cx="2927350" cy="3503930"/>
          </a:xfrm>
          <a:prstGeom prst="rect">
            <a:avLst/>
          </a:prstGeom>
        </p:spPr>
      </p:pic>
      <p:pic>
        <p:nvPicPr>
          <p:cNvPr id="16" name="图片 15"/>
          <p:cNvPicPr>
            <a:picLocks noChangeAspect="1"/>
          </p:cNvPicPr>
          <p:nvPr>
            <p:custDataLst>
              <p:tags r:id="rId12"/>
            </p:custDataLst>
          </p:nvPr>
        </p:nvPicPr>
        <p:blipFill>
          <a:blip r:embed="rId13"/>
          <a:stretch>
            <a:fillRect/>
          </a:stretch>
        </p:blipFill>
        <p:spPr>
          <a:xfrm>
            <a:off x="7940675" y="4577080"/>
            <a:ext cx="2978150" cy="193357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0970" y="167005"/>
            <a:ext cx="9511030" cy="1076325"/>
          </a:xfrm>
          <a:prstGeom prst="rect">
            <a:avLst/>
          </a:prstGeom>
          <a:noFill/>
        </p:spPr>
        <p:txBody>
          <a:bodyPr wrap="square" rtlCol="0">
            <a:spAutoFit/>
          </a:bodyPr>
          <a:lstStyle/>
          <a:p>
            <a:r>
              <a:rPr lang="en-US" altLang="zh-CN" sz="3200" b="1" dirty="0"/>
              <a:t>Sensor fusion for autonomous driving:a comprehensive review from hardware to deep learning</a:t>
            </a:r>
            <a:endParaRPr lang="en-US" altLang="zh-CN" sz="3200" b="1" dirty="0"/>
          </a:p>
        </p:txBody>
      </p:sp>
      <p:pic>
        <p:nvPicPr>
          <p:cNvPr id="8" name="图片 7"/>
          <p:cNvPicPr>
            <a:picLocks noChangeAspect="1"/>
          </p:cNvPicPr>
          <p:nvPr>
            <p:custDataLst>
              <p:tags r:id="rId2"/>
            </p:custDataLst>
          </p:nvPr>
        </p:nvPicPr>
        <p:blipFill>
          <a:blip r:embed="rId3"/>
          <a:stretch>
            <a:fillRect/>
          </a:stretch>
        </p:blipFill>
        <p:spPr>
          <a:xfrm>
            <a:off x="187325" y="1191895"/>
            <a:ext cx="5868035" cy="2146300"/>
          </a:xfrm>
          <a:prstGeom prst="rect">
            <a:avLst/>
          </a:prstGeom>
        </p:spPr>
      </p:pic>
      <p:sp>
        <p:nvSpPr>
          <p:cNvPr id="9" name="文本框 8"/>
          <p:cNvSpPr txBox="1"/>
          <p:nvPr/>
        </p:nvSpPr>
        <p:spPr>
          <a:xfrm>
            <a:off x="7383780" y="1383030"/>
            <a:ext cx="3793490" cy="1198880"/>
          </a:xfrm>
          <a:prstGeom prst="rect">
            <a:avLst/>
          </a:prstGeom>
          <a:noFill/>
        </p:spPr>
        <p:txBody>
          <a:bodyPr wrap="square" rtlCol="0" anchor="t">
            <a:spAutoFit/>
          </a:bodyPr>
          <a:p>
            <a:r>
              <a:rPr lang="en-US" altLang="zh-CN"/>
              <a:t>Abstract</a:t>
            </a:r>
            <a:r>
              <a:rPr lang="zh-CN" altLang="en-US"/>
              <a:t>: </a:t>
            </a:r>
            <a:endParaRPr lang="zh-CN" altLang="en-US"/>
          </a:p>
          <a:p>
            <a:pPr indent="457200"/>
            <a:r>
              <a:rPr lang="zh-CN" altLang="en-US"/>
              <a:t>The significance of unmanned driving today and the development status of this field are discussed</a:t>
            </a:r>
            <a:endParaRPr lang="zh-CN" altLang="en-US"/>
          </a:p>
        </p:txBody>
      </p:sp>
      <p:pic>
        <p:nvPicPr>
          <p:cNvPr id="10" name="图片 9"/>
          <p:cNvPicPr>
            <a:picLocks noChangeAspect="1"/>
          </p:cNvPicPr>
          <p:nvPr>
            <p:custDataLst>
              <p:tags r:id="rId4"/>
            </p:custDataLst>
          </p:nvPr>
        </p:nvPicPr>
        <p:blipFill>
          <a:blip r:embed="rId5"/>
          <a:stretch>
            <a:fillRect/>
          </a:stretch>
        </p:blipFill>
        <p:spPr>
          <a:xfrm>
            <a:off x="253365" y="3338195"/>
            <a:ext cx="3390265" cy="3415030"/>
          </a:xfrm>
          <a:prstGeom prst="rect">
            <a:avLst/>
          </a:prstGeom>
        </p:spPr>
      </p:pic>
      <p:sp>
        <p:nvSpPr>
          <p:cNvPr id="11" name="文本框 10"/>
          <p:cNvSpPr txBox="1"/>
          <p:nvPr/>
        </p:nvSpPr>
        <p:spPr>
          <a:xfrm>
            <a:off x="7383780" y="3429000"/>
            <a:ext cx="4064000" cy="1198880"/>
          </a:xfrm>
          <a:prstGeom prst="rect">
            <a:avLst/>
          </a:prstGeom>
          <a:noFill/>
        </p:spPr>
        <p:txBody>
          <a:bodyPr wrap="square" rtlCol="0">
            <a:spAutoFit/>
          </a:bodyPr>
          <a:p>
            <a:r>
              <a:rPr lang="en-US" altLang="zh-CN"/>
              <a:t>Introduction: </a:t>
            </a:r>
            <a:endParaRPr lang="en-US" altLang="zh-CN"/>
          </a:p>
          <a:p>
            <a:pPr indent="457200"/>
            <a:r>
              <a:rPr lang="en-US" altLang="zh-CN"/>
              <a:t>Describes the principles and hardware parameters of each sensor and describes fusion</a:t>
            </a:r>
            <a:endParaRPr lang="en-US" altLang="zh-CN"/>
          </a:p>
        </p:txBody>
      </p:sp>
      <p:pic>
        <p:nvPicPr>
          <p:cNvPr id="12" name="图片 11" descr="]X8AKP907Q9%W6W{}PVE%UR"/>
          <p:cNvPicPr>
            <a:picLocks noChangeAspect="1"/>
          </p:cNvPicPr>
          <p:nvPr>
            <p:custDataLst>
              <p:tags r:id="rId6"/>
            </p:custDataLst>
          </p:nvPr>
        </p:nvPicPr>
        <p:blipFill>
          <a:blip r:embed="rId7"/>
          <a:stretch>
            <a:fillRect/>
          </a:stretch>
        </p:blipFill>
        <p:spPr>
          <a:xfrm>
            <a:off x="3636010" y="3429000"/>
            <a:ext cx="2168525" cy="1766570"/>
          </a:xfrm>
          <a:prstGeom prst="rect">
            <a:avLst/>
          </a:prstGeom>
        </p:spPr>
      </p:pic>
      <p:pic>
        <p:nvPicPr>
          <p:cNvPr id="13" name="图片 12"/>
          <p:cNvPicPr>
            <a:picLocks noChangeAspect="1"/>
          </p:cNvPicPr>
          <p:nvPr/>
        </p:nvPicPr>
        <p:blipFill>
          <a:blip r:embed="rId8"/>
          <a:stretch>
            <a:fillRect/>
          </a:stretch>
        </p:blipFill>
        <p:spPr>
          <a:xfrm>
            <a:off x="3636010" y="5195570"/>
            <a:ext cx="2376805" cy="150177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0970" y="167005"/>
            <a:ext cx="9511030" cy="1076325"/>
          </a:xfrm>
          <a:prstGeom prst="rect">
            <a:avLst/>
          </a:prstGeom>
          <a:noFill/>
        </p:spPr>
        <p:txBody>
          <a:bodyPr wrap="square" rtlCol="0">
            <a:spAutoFit/>
          </a:bodyPr>
          <a:lstStyle/>
          <a:p>
            <a:r>
              <a:rPr lang="en-US" altLang="zh-CN" sz="3200" b="1" dirty="0"/>
              <a:t>Sensor fusion for autonomous driving:a comprehensive review from hardware to deep learning</a:t>
            </a:r>
            <a:endParaRPr lang="en-US" altLang="zh-CN" sz="3200" b="1" dirty="0"/>
          </a:p>
        </p:txBody>
      </p:sp>
      <p:sp>
        <p:nvSpPr>
          <p:cNvPr id="2" name="文本框 1"/>
          <p:cNvSpPr txBox="1"/>
          <p:nvPr/>
        </p:nvSpPr>
        <p:spPr>
          <a:xfrm>
            <a:off x="549275" y="4001135"/>
            <a:ext cx="3176905" cy="922020"/>
          </a:xfrm>
          <a:prstGeom prst="rect">
            <a:avLst/>
          </a:prstGeom>
          <a:noFill/>
        </p:spPr>
        <p:txBody>
          <a:bodyPr wrap="square" rtlCol="0">
            <a:spAutoFit/>
          </a:bodyPr>
          <a:p>
            <a:r>
              <a:rPr lang="en-US" altLang="zh-CN"/>
              <a:t>Sensor: </a:t>
            </a:r>
            <a:endParaRPr lang="en-US" altLang="zh-CN"/>
          </a:p>
          <a:p>
            <a:r>
              <a:rPr lang="en-US" altLang="zh-CN"/>
              <a:t>Difference &amp; calibration within the discussion of real situation</a:t>
            </a:r>
            <a:endParaRPr lang="en-US" altLang="zh-CN"/>
          </a:p>
        </p:txBody>
      </p:sp>
      <p:pic>
        <p:nvPicPr>
          <p:cNvPr id="100" name="图片 99"/>
          <p:cNvPicPr/>
          <p:nvPr/>
        </p:nvPicPr>
        <p:blipFill>
          <a:blip r:embed="rId2"/>
          <a:stretch>
            <a:fillRect/>
          </a:stretch>
        </p:blipFill>
        <p:spPr>
          <a:xfrm>
            <a:off x="234315" y="1374775"/>
            <a:ext cx="2548890" cy="1746250"/>
          </a:xfrm>
          <a:prstGeom prst="rect">
            <a:avLst/>
          </a:prstGeom>
          <a:noFill/>
          <a:ln w="9525">
            <a:noFill/>
          </a:ln>
        </p:spPr>
      </p:pic>
      <p:pic>
        <p:nvPicPr>
          <p:cNvPr id="3" name="图片 2"/>
          <p:cNvPicPr>
            <a:picLocks noChangeAspect="1"/>
          </p:cNvPicPr>
          <p:nvPr>
            <p:custDataLst>
              <p:tags r:id="rId3"/>
            </p:custDataLst>
          </p:nvPr>
        </p:nvPicPr>
        <p:blipFill>
          <a:blip r:embed="rId4"/>
          <a:stretch>
            <a:fillRect/>
          </a:stretch>
        </p:blipFill>
        <p:spPr>
          <a:xfrm>
            <a:off x="4226560" y="1243330"/>
            <a:ext cx="7026910" cy="439610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0970" y="167005"/>
            <a:ext cx="9511030" cy="1076325"/>
          </a:xfrm>
          <a:prstGeom prst="rect">
            <a:avLst/>
          </a:prstGeom>
          <a:noFill/>
        </p:spPr>
        <p:txBody>
          <a:bodyPr wrap="square" rtlCol="0">
            <a:spAutoFit/>
          </a:bodyPr>
          <a:lstStyle/>
          <a:p>
            <a:r>
              <a:rPr lang="en-US" altLang="zh-CN" sz="3200" b="1" dirty="0"/>
              <a:t>Sensor fusion for autonomous driving:a comprehensive review from hardware to deep learning</a:t>
            </a:r>
            <a:endParaRPr lang="en-US" altLang="zh-CN" sz="3200" b="1" dirty="0"/>
          </a:p>
        </p:txBody>
      </p:sp>
      <p:sp>
        <p:nvSpPr>
          <p:cNvPr id="5" name="文本框 4"/>
          <p:cNvSpPr txBox="1"/>
          <p:nvPr>
            <p:custDataLst>
              <p:tags r:id="rId2"/>
            </p:custDataLst>
          </p:nvPr>
        </p:nvSpPr>
        <p:spPr>
          <a:xfrm>
            <a:off x="0" y="1186180"/>
            <a:ext cx="6162040" cy="645160"/>
          </a:xfrm>
          <a:prstGeom prst="rect">
            <a:avLst/>
          </a:prstGeom>
          <a:noFill/>
        </p:spPr>
        <p:txBody>
          <a:bodyPr wrap="square" rtlCol="0">
            <a:spAutoFit/>
          </a:bodyPr>
          <a:p>
            <a:r>
              <a:rPr lang="en-US" altLang="zh-CN"/>
              <a:t>Sensor Fusion: </a:t>
            </a:r>
            <a:endParaRPr lang="en-US" altLang="zh-CN"/>
          </a:p>
          <a:p>
            <a:pPr indent="457200"/>
            <a:r>
              <a:rPr lang="en-US" altLang="zh-CN"/>
              <a:t>Fusion was proposed to solve some of the visual problems</a:t>
            </a:r>
            <a:endParaRPr lang="en-US" altLang="zh-CN"/>
          </a:p>
        </p:txBody>
      </p:sp>
      <p:pic>
        <p:nvPicPr>
          <p:cNvPr id="6" name="图片 5"/>
          <p:cNvPicPr>
            <a:picLocks noChangeAspect="1"/>
          </p:cNvPicPr>
          <p:nvPr>
            <p:custDataLst>
              <p:tags r:id="rId3"/>
            </p:custDataLst>
          </p:nvPr>
        </p:nvPicPr>
        <p:blipFill>
          <a:blip r:embed="rId4"/>
          <a:stretch>
            <a:fillRect/>
          </a:stretch>
        </p:blipFill>
        <p:spPr>
          <a:xfrm>
            <a:off x="6095365" y="1186180"/>
            <a:ext cx="5282565" cy="196913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415290" y="1887220"/>
            <a:ext cx="4907915" cy="4408805"/>
          </a:xfrm>
          <a:prstGeom prst="rect">
            <a:avLst/>
          </a:prstGeom>
        </p:spPr>
      </p:pic>
      <p:sp>
        <p:nvSpPr>
          <p:cNvPr id="9" name="文本框 8"/>
          <p:cNvSpPr txBox="1"/>
          <p:nvPr/>
        </p:nvSpPr>
        <p:spPr>
          <a:xfrm>
            <a:off x="1451610" y="6351905"/>
            <a:ext cx="2326005" cy="368300"/>
          </a:xfrm>
          <a:prstGeom prst="rect">
            <a:avLst/>
          </a:prstGeom>
          <a:noFill/>
        </p:spPr>
        <p:txBody>
          <a:bodyPr wrap="square" rtlCol="0">
            <a:spAutoFit/>
          </a:bodyPr>
          <a:p>
            <a:r>
              <a:rPr lang="zh-CN" altLang="en-US"/>
              <a:t>Algorithmic solution</a:t>
            </a:r>
            <a:endParaRPr lang="zh-CN" altLang="en-US"/>
          </a:p>
        </p:txBody>
      </p:sp>
      <p:pic>
        <p:nvPicPr>
          <p:cNvPr id="10" name="图片 9"/>
          <p:cNvPicPr>
            <a:picLocks noChangeAspect="1"/>
          </p:cNvPicPr>
          <p:nvPr>
            <p:custDataLst>
              <p:tags r:id="rId7"/>
            </p:custDataLst>
          </p:nvPr>
        </p:nvPicPr>
        <p:blipFill>
          <a:blip r:embed="rId8"/>
          <a:stretch>
            <a:fillRect/>
          </a:stretch>
        </p:blipFill>
        <p:spPr>
          <a:xfrm>
            <a:off x="5765800" y="3429000"/>
            <a:ext cx="6032500" cy="2679700"/>
          </a:xfrm>
          <a:prstGeom prst="rect">
            <a:avLst/>
          </a:prstGeom>
        </p:spPr>
      </p:pic>
      <p:sp>
        <p:nvSpPr>
          <p:cNvPr id="11" name="文本框 10"/>
          <p:cNvSpPr txBox="1"/>
          <p:nvPr/>
        </p:nvSpPr>
        <p:spPr>
          <a:xfrm>
            <a:off x="7193915" y="6296025"/>
            <a:ext cx="4064000" cy="368300"/>
          </a:xfrm>
          <a:prstGeom prst="rect">
            <a:avLst/>
          </a:prstGeom>
          <a:noFill/>
        </p:spPr>
        <p:txBody>
          <a:bodyPr wrap="square" rtlCol="0">
            <a:spAutoFit/>
          </a:bodyPr>
          <a:p>
            <a:r>
              <a:rPr lang="en-US" altLang="zh-CN"/>
              <a:t>Sensor solution &amp; chosen for fusion </a:t>
            </a:r>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1393" y="167640"/>
            <a:ext cx="8764693" cy="1076325"/>
          </a:xfrm>
          <a:prstGeom prst="rect">
            <a:avLst/>
          </a:prstGeom>
          <a:noFill/>
        </p:spPr>
        <p:txBody>
          <a:bodyPr wrap="square" rtlCol="0">
            <a:spAutoFit/>
          </a:bodyPr>
          <a:lstStyle/>
          <a:p>
            <a:r>
              <a:rPr lang="en-US" altLang="zh-CN" sz="3200" b="1" dirty="0"/>
              <a:t> Unified Temporal and Spatial Calibration for Multi-Sensor Systems  </a:t>
            </a:r>
            <a:endParaRPr lang="en-US" altLang="zh-CN" sz="3200" b="1" dirty="0"/>
          </a:p>
        </p:txBody>
      </p:sp>
      <p:sp>
        <p:nvSpPr>
          <p:cNvPr id="2" name="文本框 1"/>
          <p:cNvSpPr txBox="1"/>
          <p:nvPr/>
        </p:nvSpPr>
        <p:spPr>
          <a:xfrm>
            <a:off x="309880" y="1274233"/>
            <a:ext cx="8784167" cy="2676525"/>
          </a:xfrm>
          <a:prstGeom prst="rect">
            <a:avLst/>
          </a:prstGeom>
          <a:noFill/>
        </p:spPr>
        <p:txBody>
          <a:bodyPr wrap="square" rtlCol="0">
            <a:spAutoFit/>
          </a:bodyPr>
          <a:p>
            <a:r>
              <a:rPr lang="zh-CN" altLang="en-US" sz="2400"/>
              <a:t># </a:t>
            </a:r>
            <a:r>
              <a:rPr lang="en-US" altLang="zh-CN" sz="2400"/>
              <a:t>Paper Abstract</a:t>
            </a:r>
            <a:r>
              <a:rPr lang="zh-CN" altLang="en-US" sz="2400"/>
              <a:t>：</a:t>
            </a:r>
            <a:endParaRPr lang="zh-CN" altLang="en-US" sz="2400"/>
          </a:p>
          <a:p>
            <a:endParaRPr lang="zh-CN" altLang="en-US" sz="2400"/>
          </a:p>
          <a:p>
            <a:r>
              <a:rPr lang="zh-CN" altLang="en-US" sz="2400"/>
              <a:t>1. </a:t>
            </a:r>
            <a:r>
              <a:rPr lang="en-US" altLang="zh-CN" sz="2400"/>
              <a:t>Provenance</a:t>
            </a:r>
            <a:r>
              <a:rPr lang="zh-CN" altLang="en-US" sz="2400"/>
              <a:t>：</a:t>
            </a:r>
            <a:r>
              <a:rPr lang="en-US" sz="2400"/>
              <a:t> IEEE/RSJ 2013</a:t>
            </a:r>
            <a:endParaRPr lang="en-US" sz="2400"/>
          </a:p>
          <a:p>
            <a:r>
              <a:rPr lang="zh-CN" altLang="en-US" sz="2400"/>
              <a:t>2. </a:t>
            </a:r>
            <a:r>
              <a:rPr lang="en-US" altLang="zh-CN" sz="2400"/>
              <a:t>Author</a:t>
            </a:r>
            <a:r>
              <a:rPr lang="zh-CN" altLang="en-US" sz="2400"/>
              <a:t>：</a:t>
            </a:r>
            <a:endParaRPr lang="zh-CN" altLang="en-US" sz="2400"/>
          </a:p>
          <a:p>
            <a:endParaRPr lang="zh-CN" altLang="en-US" sz="2400"/>
          </a:p>
          <a:p>
            <a:r>
              <a:rPr lang="en-US" altLang="zh-CN" sz="2400"/>
              <a:t>3. Citation</a:t>
            </a:r>
            <a:r>
              <a:rPr lang="zh-CN" altLang="en-US" sz="2400"/>
              <a:t>：</a:t>
            </a:r>
            <a:r>
              <a:rPr lang="en-US" altLang="zh-CN" sz="2400"/>
              <a:t>624</a:t>
            </a:r>
            <a:endParaRPr lang="zh-CN" altLang="en-US" sz="2400"/>
          </a:p>
          <a:p>
            <a:endParaRPr lang="zh-CN" altLang="en-US" sz="2400"/>
          </a:p>
        </p:txBody>
      </p:sp>
      <p:sp>
        <p:nvSpPr>
          <p:cNvPr id="5" name="文本框 4"/>
          <p:cNvSpPr txBox="1"/>
          <p:nvPr/>
        </p:nvSpPr>
        <p:spPr>
          <a:xfrm>
            <a:off x="141605" y="4342130"/>
            <a:ext cx="11826240" cy="1509395"/>
          </a:xfrm>
          <a:prstGeom prst="rect">
            <a:avLst/>
          </a:prstGeom>
          <a:noFill/>
        </p:spPr>
        <p:txBody>
          <a:bodyPr wrap="square" rtlCol="0">
            <a:noAutofit/>
          </a:bodyPr>
          <a:p>
            <a:r>
              <a:rPr lang="en-US" altLang="zh-CN" sz="2400"/>
              <a:t>A</a:t>
            </a:r>
            <a:r>
              <a:rPr lang="en-US" altLang="zh-CN" sz="2400"/>
              <a:t>bstract:</a:t>
            </a:r>
            <a:endParaRPr lang="en-US" altLang="zh-CN" sz="2400"/>
          </a:p>
          <a:p>
            <a:pPr indent="457200"/>
            <a:r>
              <a:rPr lang="en-US" altLang="zh-CN" sz="2400"/>
              <a:t>A new framework is proposed for the joint estimation of the time offset between different sensor measurements and their spatial displacement with respect to each other.</a:t>
            </a:r>
            <a:endParaRPr lang="en-US" altLang="zh-CN" sz="2400"/>
          </a:p>
          <a:p>
            <a:pPr indent="457200"/>
            <a:r>
              <a:rPr lang="en-US" altLang="zh-CN" sz="2400"/>
              <a:t>The framework is capable of accurately estimating time offset, even a fraction of the smallest measurement period.</a:t>
            </a:r>
            <a:endParaRPr lang="en-US" altLang="zh-CN" sz="2400"/>
          </a:p>
        </p:txBody>
      </p:sp>
      <p:pic>
        <p:nvPicPr>
          <p:cNvPr id="6" name="图片 5"/>
          <p:cNvPicPr>
            <a:picLocks noChangeAspect="1"/>
          </p:cNvPicPr>
          <p:nvPr>
            <p:custDataLst>
              <p:tags r:id="rId2"/>
            </p:custDataLst>
          </p:nvPr>
        </p:nvPicPr>
        <p:blipFill>
          <a:blip r:embed="rId3"/>
          <a:stretch>
            <a:fillRect/>
          </a:stretch>
        </p:blipFill>
        <p:spPr>
          <a:xfrm>
            <a:off x="6394450" y="1080770"/>
            <a:ext cx="3425825" cy="326136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838325" y="2486025"/>
            <a:ext cx="4393565" cy="61531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831517"/>
            <a:ext cx="11616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5876" y="118561"/>
            <a:ext cx="3144896" cy="7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1227" y="167265"/>
            <a:ext cx="7799476" cy="1076325"/>
          </a:xfrm>
          <a:prstGeom prst="rect">
            <a:avLst/>
          </a:prstGeom>
          <a:noFill/>
        </p:spPr>
        <p:txBody>
          <a:bodyPr wrap="square" rtlCol="0">
            <a:spAutoFit/>
          </a:bodyPr>
          <a:lstStyle/>
          <a:p>
            <a:r>
              <a:rPr lang="en-US" altLang="zh-CN" sz="3200" b="1" dirty="0">
                <a:sym typeface="+mn-ea"/>
              </a:rPr>
              <a:t> Unified Temporal and Spatial Calibration for Multi-Sensor Systems  </a:t>
            </a:r>
            <a:endParaRPr lang="en-US" altLang="zh-CN" sz="3200" b="1" dirty="0"/>
          </a:p>
        </p:txBody>
      </p:sp>
      <p:pic>
        <p:nvPicPr>
          <p:cNvPr id="6" name="图片 5"/>
          <p:cNvPicPr>
            <a:picLocks noChangeAspect="1"/>
          </p:cNvPicPr>
          <p:nvPr>
            <p:custDataLst>
              <p:tags r:id="rId2"/>
            </p:custDataLst>
          </p:nvPr>
        </p:nvPicPr>
        <p:blipFill>
          <a:blip r:embed="rId3"/>
          <a:stretch>
            <a:fillRect/>
          </a:stretch>
        </p:blipFill>
        <p:spPr>
          <a:xfrm>
            <a:off x="7078345" y="1118870"/>
            <a:ext cx="4462780" cy="4248785"/>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441960" y="1537335"/>
            <a:ext cx="6196330" cy="597535"/>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228600" y="2428875"/>
            <a:ext cx="6403975" cy="528320"/>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285115" y="3251200"/>
            <a:ext cx="6347460" cy="556260"/>
          </a:xfrm>
          <a:prstGeom prst="rect">
            <a:avLst/>
          </a:prstGeom>
        </p:spPr>
      </p:pic>
      <p:pic>
        <p:nvPicPr>
          <p:cNvPr id="8" name="图片 7"/>
          <p:cNvPicPr>
            <a:picLocks noChangeAspect="1"/>
          </p:cNvPicPr>
          <p:nvPr>
            <p:custDataLst>
              <p:tags r:id="rId10"/>
            </p:custDataLst>
          </p:nvPr>
        </p:nvPicPr>
        <p:blipFill>
          <a:blip r:embed="rId11"/>
          <a:stretch>
            <a:fillRect/>
          </a:stretch>
        </p:blipFill>
        <p:spPr>
          <a:xfrm>
            <a:off x="140970" y="4039870"/>
            <a:ext cx="6515100" cy="536575"/>
          </a:xfrm>
          <a:prstGeom prst="rect">
            <a:avLst/>
          </a:prstGeom>
        </p:spPr>
      </p:pic>
      <p:pic>
        <p:nvPicPr>
          <p:cNvPr id="9" name="图片 8"/>
          <p:cNvPicPr>
            <a:picLocks noChangeAspect="1"/>
          </p:cNvPicPr>
          <p:nvPr>
            <p:custDataLst>
              <p:tags r:id="rId12"/>
            </p:custDataLst>
          </p:nvPr>
        </p:nvPicPr>
        <p:blipFill>
          <a:blip r:embed="rId13"/>
          <a:stretch>
            <a:fillRect/>
          </a:stretch>
        </p:blipFill>
        <p:spPr>
          <a:xfrm>
            <a:off x="979805" y="4851400"/>
            <a:ext cx="4837430" cy="689610"/>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8.xml><?xml version="1.0" encoding="utf-8"?>
<p:tagLst xmlns:p="http://schemas.openxmlformats.org/presentationml/2006/main">
  <p:tag name="KSO_WPP_MARK_KEY" val="84560681-436c-45ad-823e-7a86abf625ee"/>
  <p:tag name="COMMONDATA" val="eyJoZGlkIjoiN2YzNjBkOTgyNWQ1YTMxYzM3MzMwNWFiODNmOWIzYWM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EzNTkzNjgzMjQyIiwKCSJHcm91cElkIiA6ICIxNDE4Njc1OTEzIiwKCSJJbWFnZSIgOiAiaVZCT1J3MEtHZ29BQUFBTlNVaEVVZ0FBQTRVQUFBRTdDQVlBQUFCcWp5U01BQUFBQ1hCSVdYTUFBQXNUQUFBTEV3RUFtcHdZQUFBZ0FFbEVRVlI0bk96ZGQzeFY5ZjNIOGRkZHljMGtJV1FCWVlTRXlCYVJJVEtxcUZRVWQ5R0tJbUxWdWxyOVZTeTJkWUJTQmZkb3JVcXRGQVVSVjlGcUZiR09LZ2lDZ0lRVndrb0lTVWpJSXVNbWQveit1T0ZDV0FsWkp6ZjMvWHc4OHVDc2U3NmZlei9KNVg3dTkzdSt4K1R4ZUR5SWlJaUlpSWhJUURJYkhZQ0lpSWlJaUlnWVIwV2hpSWlJaUloSUFGTlJLQ0lpSWlJaUVzQlVGSXFJaUlpSWlBUXdGWVVpSWlJaUlpSUJURVdoaUlpSWlJaElBRk5SS0NJaUlpSWlFc0JVRklxSWlJaUlpQVF3RllVaUlpSWlJaUlCVEVXaGlJaUlpSWhJQUZOUktDSWlJaUlpRXNCVUZJcUlpSWlJaUFRd0ZZVWlJaUlpSWlJQlRFV2hpSWlJaUloSUFGTlJLQ0lpSWlJaUVzQlVGSXFJaUlpSWlBUXdGWVVpSWlJaUlpSUJURVdoaUlpSWlJaElBRk5SS0NJaUlpSWlFc0JVRklxSWlJaUlpQVF3RllVaUlpSWlJaUlCVEVXaGlJaUlpSWhJQUZOUktDSWlJaUlpRXNCVUZJcUlpSWlJaUFRd0ZZVWlJaUlpSWlJQlRFV2hpSWlJaUloSUFGTlJLQ0lpSWlJaUVzQlVGSXFJaUlpSWlBUXdGWVVpSWlJaUlpSUJURVdoaUlpSWlJaElBRk5SS0NJaUlpSWlFc0JVRklxSWlJaUlpQVF3RllVaUlpSWlJaUlCVEVXaGlJaUlpSWhJQUZOUktDSWlJaUlpRXNCVUZJcUlpSWlJaUFRd0ZZVWlJaUlpSWlJQlRFV2hpSWlJaUloSUFGTlJLQ0lpSWlJaUVzQlVGSXFJaUlpSWlBUXdGWVVpSWlJaUlpSUJURVdoaUlpSWlJaElBRk5SS0NJaUlpSWlFc0JVRklxSWlJaUlpQVF3RllVaUlpSWlJaUlCVEVXaGlJaUlpSWhJQUxNYUhZQ0l5UEU0blM0V0xOdkF2SS9Xc2o0emwvS3FHcU5ERXBFMklEVFlScjhlc1V5NzZBeHVtakFZbTlWaWRFZ2lJbjdQNVBGNFBFWUhJU0p5SktmVHhhU1pTM2ovbXkxR2h5SWliZGk0TTNyeXlkenJWQmlLaURTUmVncEZwTTFac0d5RHR5QzBoMEpTR3RqRHdHb3pPaXdSYVF0Y1RxZ3FoK3dNbHEvZHlWT0xWekJqOGlpam94SVI4V3U2cGxCRTJweDVINjMxTGlTbFFYaVVDa0lST2N4aWhiQU8zdmNIWU5IeW53d09TRVRFLzZrb0ZKRTJaMzFtcm5mQkhtWnNJQ0xTZGdXSEFKQ1JYV2h3SUNJaS9rOUZvWWkwT2I1SlpkUkRLQ0luWXZGZUFWTlo3VFE0RUJFUi82ZWlVRVJFUkVSRUpJQ3BLQlFSRVJFUkVRbGdLZ3BGUkVSRVJFUUNtSXBDRVJFUkVSR1JBS2FpVUVSRVJFUkVKSUNwS0JRUkVSRVJFUWxnS2dwRlJFUkVSRVFDbUlwQ0VSRVJFUkdSQUthaVVFUkVSRVJFSklDcEtCUVJFUkVSRVFsZ0tncEZSRVJFUkVRQ21JcENFUkVSRVJHUkFLYWlVRVJFUkVSRUpJQ3BLQlFSRVJFUkVRbGdLZ3BGUkVSRVJFUUNtSXBDRVJFUkVSR1JBS2FpVUVSRVJFUkVKSUNwS0JRUkVSRVJFUWxnS2dwRlJFUkVSRVFDbUlwQ0VSRnBOa2xSd1N5WWZCcjVqNHpFOWZSWWloODdtNWsvNzlIaTdYYU5DaWJqajhNd20xcThLUkVSa1hiSGFuUUFJaUxTUHRnc0pyNjY4M1RlLzZtQWdYTi9vTENpaHBST0lmVHNhRy94dHJPTEhhVE9YdFhpN1lpSWlMUkhLZ3BGUktSWjlFc0lvMmVNbmJsZlpKRlhWZzNBNXJ3S051ZFZHQnlaaUlpSW5JeUdqNHBJbTFCVFdFakYxcTBjWExlT1RvNHlvOE9SUnRoZFZFVkZ0WnZITCs1SmVMRGxtUDBqdWtmaWVXWXNGL2JweUtZWlE2bDZZalFmM3pLQVRtRTIzekYycTVrWHJraWhjUGJaSEp3emlrVlQrdERCZnZqN1M3TUpmajh1aWN3L0RhZjZ5VEZrUFRTQ0lVa1J2bk1mYXJlKzgveG1UQmYyelRxTHlpZEc4K3psS1MzNHFvaUlpTFI5NmlrVWtWYm5jVG9wL2U0N2lqNy9uTExWcXluNzRRZHFDZ3A4K3kvck5wcDVQYzgxTUVKcGpLSUtKNVBtYjJMK3RXbGMxRGVHWjcvSzV2bHY5bkxRNGFwejNMVGhDWnp6bC9WWXpTWSt2TGsvejErUndyVUxOZ1B3eXRXOVNZNnhNK2lKSDZpcWNmUFdsRDQ4YzNrdnBpM2FDc0JUbC9iaWt2NmRtUExtRmxidEtTVTFOb1J5aDV2RXlLQTZiWnpzUEwwNmhmRGM1U21jOTlJR1Z1MHU1YlQ0ME5aNWdVUkVSTm9vOVJTS1NLdXAzTEdEekh2dVlVVmlJdXZHam1YM0k0OXc0RC8vcVZNUUFyaE5taTNFWC8xN1V5RXBzMWZ4MHJjNVREODNpVTB6aGpLb2MzaWRZeDc0ZUJkNVpkWHNMWEV3Wi9rZUp2YUxBU0EyM01aMVErSzU0NTN0WkJjN0tDaXY0ZWt2czdseVlDd0FVU0ZXN2h6ZGhWKzl0WlZ2ZDVaUTQvS3dLYmVDM1VWVmRjNWYzM21xblc0OEh1Z1dGVXladzhYcVBlcVpGaEdSd0thZVFoRnBjVlY3OXJENzRZZkpuVDhmM083akhtT0ppTUFhSFkwbExJd0NaMFFyUnlqTnFialN5VVAvMmNWelgyZXorSWErTEpyU2g3NlByL2J0enk1eCtKWnpTcW9KRDdaZ01adm9GbTNIWklKMTA0Y2NjODRnaTRua0dEdFdzNGtmOXg0OGFmdjFuU2VyMk1IMWIyNW03c1JlL04vUHVuTDdPeGw4czZPa0NjOVlSRVRFdjZrb0ZKRVc0M0c3eWYzNzM4bTg1eDVjNWVWMTlnVjM3VXJIQ1JPSUhqZU9pR0hEc1BmbzRkdTM5R2NQdDI2ZzBpSU9WRGg1N1BNOWZIN2JvRHEzaXVoZ3QvcUdsS2JGaGJLM3hJSEw3U0cvZG5LYTdyTldzcWZJY2N6NThnL1dBSkFhRzNMUzNyMzZ6Z1B3NXBwOGxxemJ6NXlKeVN5WjJwZUVCMWMwNmptS2lJaTBCeG8rS2lJdHdsVmFTdnBsbDdIdGxsc09GNFFtRTFIanhqSG9peThZa1pWRjc1ZGZKbmJTcERvRm9maXZnWjNEZUhCOGQxSmpRN0NhVFNSRUJISHpXWWtzenlqQzdUbDgzR01YOXlUU2JpRXRMcFQ3eit2RzY2dnlBTWdxZHZCMVpnblBYcDVDVWxRd1ZyT0pRWjNER2RjN0d2RGVkdUxEOUVKZW50U2JRWjNEc1pwTm5ONGxuT1NZdXJlOHFPODgzYVB0akVydWdBZllYbENKM1daR0k1WkZSQ1NRcWFkUVJKcGQxWjQ5Ykp3NGtmSU5HM3piUXZ2MUkrMlZWNGdjT2RMQXlLUWxGVlU0R2RzcmlydkhkQ1hTYmlHdnJJYVBOaFZ5NTd2YjZ4eTNZbGNwR1g4Y2p0MXE1czAxZWN6NmRKZHYzNlQ1bS9qTGxTbHNtakdVSUt1WjlOeHk3bHU2dzdkLzhvTE56Sm1ZekxMYkJoSnB0N0FsdjhJM1NjMlJUblllcThYRXZLdDdreHdUd3M0RFZWejN4aFk4bm1OT0lTSWlFakJNSG8vK0t4U1I1dVBJeW1MZHFGRlU3ZG5qM1dDeGtQUzczOUZ6OW14TTFvWjlEMlU2Tkh4MDhEa3RFNlFZWWtUM1NGYmNQWmlJR2Y4N1prWlNrVWI1OGI4QWVMNTgyTmc0UkVUOG5Ib0tSYVRaVk9mbXNuN2NPRjlCYUE0TkplM3ZmeWZ1bW1zTWpreEVSRVJFVGtSRm9ZZzBDM2RWRlJzdnZaVEtqQXpBTzV2b2dJOCtvc09ZTVFaSEppSWlJaUlubzZKUVJKcEY1dDEzVTdacUZRQm11NTIraXhlcklKUTZWdTR1eFhUUFYwYUhJU0lpSWtmUjdLTWkwbVQ1aXhhUjgvTEwzaFdUaWRTWFhxTGpoUmNhRzVTSWlJaUlOSWlLUWhGcEVzZStmV1RjZnJ0dnZmTXR0NUF3ZGFweEFZbUlpSWpJS1ZGUktDSk5rbkg3N1RpTGl3RUk2OStmbEJkZk5EZ2lFUkVSRVRrVktncEZwTkVPL09jL0ZIN3dBUUFtbTQzZXI3M1c0TnRPaUlpSWlFamJvS0pRUkJyRjdYQ3cvYmUvOWExM3Z2MTJJb2NPTlRBaUVSRVJFV2tNRllVaTBpaTVyNzFHNWJadEFOamk0dWo1NktNR1J5UWlJaUlpamFHaVVFUk9tYnVpZ2wwelovcld1ei93QUpid2NBTWpFaEVSRVpIR1VsRW9JcWRzMzJ1dlVaT1hCNEM5WjA4Nkh6SDdxSWlJaUlqNEZ4V0ZJbkpLM0ZWVjdKazkyN2ZlOWJlL3hXVFdXNG1JaUlpSXY5SW5PUkU1SmZ2ZmVZZnEzRndBYlBIeGRMN3ROb01qRWhFUkVaR21VRkVvSWczbWNidkpldnh4MzNxWDIyL0hGQlJrWUVRaUlpSWkwbFFxQ2tXa3dVcSsvcHJ5OUhRQXJGRlJkTDNuSG9NakVoRVJFWkdtVWxFb0lnMjI3OVZYZmN2eDExK1BKU0xDd0doRVJFUkVwRG1vS0JTUkJxbkp6MmYvMjI5N1Y4eG11dHgxbDdFQmlZaUlpRWl6VUZFb0lnMlN0M0FoSHFjVGdNaXp6eVlrTmRYZ2lFUkVSRVNrT2Fnb0ZKSDZ1ZDNrdlBpaWJ6WHhwcHRhdExuUVlKdDN3ZVZzMFhaRXhJL1Z2ai9ZZzZ3R0J5SWk0djlVRklwSXZZcS8rb3JLekV3QXJERXh4UDN5bHkzYVhyOGVzZDZGcXZJV2JVZEUvRmgxRlFESmlkRUdCeUlpNHY5VUZJcEl2WEpmZjkyM0hIZjExWmhiK0RZVTB5NDZ3N3VRblFFVlplb3hGSkhEWEU2b1BBaDd0d053MWRpK0JnY2tJdUwvVEI2UHgyTjBFUDdDN2Zhd2ZlOEIxbWZtc2lPbmlPMTdENUNSZllDY3dqTEt5aDBjcktxbTBsR0RQY2hLZUVnUUVhSEJKSFFNSjdWclIxSzd4cENjR00zQVh2R2tKWFhDYkRZWi9YUUNtbkxaY003U1VsYkV4K091cWdLVGlTSHIxeE0rWUVDTHRsbmpkSEhoZlcrd2ZPM09GbTFIUlB6YjhENWQrUHI1YVFUWkxFYUhJaUxpMTFRVTFtTkhUaEdmcnQ3T1I5OXQ0OXVOZXlncGR6VDVuT0VoUVp6ZFA0a0pJMUw1K2JCVWVpZkZORU9rVWgvbHNuSHlGaTVreStUSkFJUVBHc1NRZGV0YXBkMGFwNHVuRnE5ZzBmS2Z5TWd1cExKYXZZVWk0cjJHTURreG1xdkc5dVdQMTQ5UlFTZ2kwZ3hVRkI1SDNvR0R2TEZzQS9NL1hjOVBPL0xxN2d3T2daQnc3NzlCSWJYL0JvUFpVdnRqQnJjSDNFNXd1NkNtR2h5VmgzOHFENEtqb3M0cDA1Sml1R0g4NlZ4L3dVQzZ4blZveFdmYS9pbVhUYmZoL1BNcCt2eHpBSHJPbmsyM1AvekI0SWhFUkVSRXBEbXBLRHpDOTV1eWVmSDlWYnoxeFVhY0xyZDNveTBZSXFJaEtoYkNPb0RWMXZTR1hFNG9MNEhpL1ZCVzVMdFkzbUkyY2NYb1B0eDV4WERHRE9yZTlIWUNtSExaUEtxeXN2aStlM2Z3ZUREWmJJellzNGVnaEFTand4SVJFUkdSWnFTaUVGaS9QWmNIWHZ1Q0Q3L2I1dDFndG5nTGgwNWRJQ3dDYU1scnhqeFFXUTc3OTBKeHZtOUNqWEZuOU9UUE41L0hzRDVkV3JEdDlrZTViRjU3bjMyVzdmZmNBMERVdUhFTXF1MHhGQkVSRVpIMkk2Q0x3dnlpZzl6NzE4OVlzR3lEZDBOUU1NUjFnNWhFYnpIUjJ0d3VPSkFIK1h1OHd4T0JLOGYwNWRtN3h0TTF0bjBNUld3cHltWExXTjJ2SHhXYk5nR1E5dHBySk54NG84RVJpWWlJaUVoekM4aWkwT1B4OE5ZWEc3bnoyWTg1VUZZSjFpQ0k3d2F4WGNEVUJ1N1M0ZkZBWVE3azdvWWFCNUdod1R4ejU4KzU4Y0xUTVpuYTkweVhwMHE1YkRrSDE2MWp6ZURCQUZnaUlqZ3JMdzlMU0lqQlVZbUlpSWhJY3d1NG9yRGtZQlUzelYzS3UxOTdleitJNlF4ZFVzRFNCbWN2YzdzZ1p3ZnN6d2JnZ2pON3NmQ0JLNG5wRUdwd1lHMkRjdG15ZHN5WVFkYWNPUURFWFhNTmZSWXRNamdpRVJFUkVXa0pBVlVVYnNzcTRMSS9MV2J6N3YzZW1TYTduUWJoVVVhSFZiK0tVdGk5QmFySzZaRVF4YjltLzVLQnZlS05qc3BReW1YTDh0VFVzS0pyVjJyeTh3RVkrT21uUkY5d1Fhdkg0WFM2V0xCc0EvTStXc3Y2ekZ6S3EycGFQUVlSYVZ0Q2cyMzA2eEhMdEl2TzRLWUpnN0ZaMitBWGdTSWlmaVpnaXNMLy9yaVRTLyt3aUxMS2FvaU1nUjU5d1dJMU9xeUdjN3U4eFVSeFBxSEJOaFk5ZUJXWG5KMW1kRlNHVUM1Ylh0R3laV3lvTFFLRHUzWmwrSjQ5clQ3YzFlbDBNV25tRXQ3L1prdXJ0aXNpL21QY0dUMzVaTzUxS2d4RlJKb29JSXJDejlmczRPSVpDM0hVT0NHaE95VDBoRForUGRkeGVUeVFud1U1bWRnc1p0NTY2Q3F1R05QWDZLaGFsWExaT3JiY2NBTjUvL3duQUYxKzh4dFNubnV1MVdQNHh5Yy9NbTNPdjhBZUNrbHBZQTlybnR1SWlJaC9jem1ocWh5eU02Q2lqTWR1UG84WmswY1pIWldJaUY5ckF6Tnh0S3hQVjIzbm90Ky82UzBpdXFaQ1lySi9GaEhnalR1K0czVHZRNDNMelRXejN1V2RyellaSFZXclVTNWJoN09vaVB6Rmk3MHJKaE1Kdi9xVklYSE0rMml0ZHlFcHpUczBXQVdoaUlCM1pFaFlCKzk3QTdCbytVOEdCeVFpNHYvYWRWSDRZOFkrTHYzaklxcWRMa2pxRGJGZGpRNnBlWFJNZ0I1OXFYRzZtUHpJdTN5OWZyZlJFYlU0NWJMMTdGK3lCSS9EQVVENDRNR0VEeGhnU0J6ck0zTzlDL1l3UTlvWGtUWXUyRHNiY2taMm9jR0JpSWo0djNaYkZPWWRPTWpFK3hmaXFIRkJsMTdlbTVlM0o5SHgwTzAwcXAwdWZ2SFEyK3pKS3pFNm9oYWpYTGF1dlMrODRGdE9uRGJOc0RoOGs4cW9oMUJFanFmMld2TEthcWZCZ1lpSStMOTJXUlE2cXAxYzhjQmk5aGFVZVh0aTRyb1pIVkxMaUVtRTJLN2tGNWN6OGY2RlZEcmEzOHlNeW1Yckt2MytlOG8zYmdUQUVobEp2RzVXTHlJaUl0THV0Y3VpOEltM3Z1Vzc5Q3dJallCdWJXdFd4MmJYcFJlRVI3RmhSeDR6WHY3YzZHaWFuWExadW5KZmU4MjNISHZsbFZoQzIrNTlGRVZFUkVTa2ViUzdvakI5Wno0ejUzOEZaclAzVmdXbWR2Y1U2ektab1hzZk1GdjR5d2VyV0ptZVpYUkV6VWE1Yk4xY09vdUx5YTJkY1JTVGlTNTMzZFdxN1l1SWlJaUlNZHJWcDJ5bnk4MjBPZi9DNlhKRFFnOElEcEJlamlBN2RFM0I1Zlp3MDl5bDFEaGRSa2ZVWk1wbDYrY3k5N1hYOEZSVkFSQXhaQWpoZ3dlM1d0c2lJaUlpWXB4MlZSUys4K1VtVm0zWkN5SGg3ZmZhc3hQcG1BaGhIZGkwZXo4di9XdTEwZEUwbVhMWnVybDBWMWFTTlhldWJ6M3gxbHRicFYwUkVSRVJNVjY3S1Fwcm5DNGVlTzBMNzByblh2NTcvN3JHTXBtZ1N3b0FUN3oxSGRVMS90dGJxRnkyZmk3ekZpNmtPaThQZ09BdVhVaVlPclhGMnhRUkVSR1J0cUhkRklXTHYwaG4rOTRERUJvSmtSMk5Ec2NZWWQ3bm5yMi9sQmZmWDJWME5JMm1YTktxdWZRNG5lejU4NTk5NjRtMzNvckphbTNSTmtWRVJFU2s3V2dYUmFISDQrSFJCVjk1VnhKN0dodU0wUks4ei8rNWQxYmk4WGdNRHViVUtaZEhhS1ZjRm43d0FWVTdkZ0JnN2RpUnJ2ZmMwMkp0aVlpSWlFamIweTZLd3U4MzdXVnJWcUYzTXBKQTdWazZKQ3dTUWlQWWsxL0NaNnN6alk3bWxDbVhSMmlGWExxcnE5bjU0SU8rOVM1MzNva2xQTHhGMmhJUkVSR1J0cWxkRklVTGxxMzNMa1RIR1J0SVd4R1RDTUNySDYweE9KQlRwMXdlcFlWem1mZVBmMUN4ZVRNQXRrNmRTTHJ2dmhacFIwUkVSRVRhTHI4dkNpdXFhbGp3V1cwaFVmc0JPdUIxaUFWTWZQTDlkc29xSEVaSDAyREs1WEcwWUM1ckNndlo4WWMvK05hNy9lbFBXTUxDbXJVTkVSRVJFV243L0w0by9HN2pIc29xcWlHc2cvY2Vid0sySU9nUVE0V2pobzlYWmhnZFRZTXBsOGZSZ3JuTS9OM3ZjQjQ0QUVCWXYzNjZXYjJJaUloSWdQTDdLUWEvM3JESHV4QWVaV3dnYlUxRVJ5Z3A0TFBWbVZ4OWJuK2pvMmtRNWZJRVdpQ1hCLzd6SC9MbXp3ZkFaTEdROHZ6em1NeCsveDJSaUVpYjVIUzZXTEJzQS9NK1dzdjZ6RnpLcTJxTURrbEVEQllhYktOZmoxaW1YWFFHTjAwWWpNMXFNVFFldnk4S1AvbSt0dmNrMENjbE9WcFlKQUFyMHJNTkRxVGhsTXNUYU9aY1Z1L2R5NWJyci9ldEo5eDBFMUhubnRzczV4WVJrYnFjVGhlVFppN2gvVysyR0IyS2lMUWhGWTRhVm0vTllmWFdITjc1TXAxUDVsNW5hR0hvMTBWaFVWa2xhN2JsZ05uaUhYSW9oNFdFZzluQ2xxejk1QmVWRXhmZHRxOFZVeTVQb2hsejZYWTRTSjgwaVpxQ0FnRHNQWHJRNjVsbm1pdFNFUkU1eW9KbEc3d0ZvVDBVa3RMQUhnWldtOUZoaVlqUlhFNm9Lb2ZzREphdjNjbFRpMWN3WS9Jb3c4THg2L0ZpRzNmbTQvSGdmWU0xbVl3T3AyMHhtU0M4QXg0UHJFalBNanFhZWltWEo5Rk11ZlE0bld5ZE9wWFM3NzREd0JJYVNwKzMzOFlTR3RwY2tZcUl5RkhtZmJUV3U1Q1U1cjA4UWdXaGlBQllyTjZPa0tRMEFCWXQvOG5RY1B5NktOeThlNzkzSVZpVGtoeVgzZHVqdEhiYlBvTURxWjl5V1k4bTV0TGpjcEZ4NTUza3YvV1dkNFBKUks5bm55Vnk2TkRtaWxCRVJJNWpmV2F1ZDhIZXRrZnNpSWhCZ2tNQXlNZ3VORFFNdng0K21wSHRuVG1SWVBWMEhGZnRMMWxtemdHREE2bWZjbG1QSnVUU1hWSEJscWxUMmI5a2lXOWIwbjMza1hqenpjMFdub2lJSEo5dlVobjFFSXJJOFZpODVWaGx0ZFBRTVB5NktNek1LZkl1MkZWSUhGZVF0NURJM2w5cWNDRDFVeTdyMGNoY1ZtWmtzUG42NnluNy9udmZ0czUzM0VIeTQ0ODNhM2dpSWlJaTRyLzhldmhvVm42SmQ2SDJBL09wU29vS1pzSGswOGgvWkNTdXA4ZFMvTmpaelB4NWorWUwwR2hCd1FEa0Y1ZTNXcE1mZi93eDI3WnRPK1hITlRXWFFSWVQ5NTZUeExycFE2aVlPeHJIazJQWTlvZGhuTkUxdkZIbmEzTk9NWmZ1cWlyMlB2Y2Nxd2NNT0Z3UW1reDArLzN2U1gzeHhaYUtVdHE1aS92RjRIbG1MSGVQN2RxczV4M1JQUkxQTTJNSkQ3YlFOU3FZakQ4T3c5d0NseGEzNUxsRlJFVDhtVi8zRk80dnJ2QXVOR0pJaHMxaTRxczdUK2Y5bndvWU9QY0hDaXRxU09rVVFzK083ZWlhdHRydTZLTFNxbFpyY3VIQ2hXemV2Smt1WGJwdzRZVVhNbmJzV1ByMDZZT3Buc2xqbXBMTDBDQXpuLzE2SUdhVGlkKytsOG4zdTB1eFdVeU02QkhKUVllck1VK2o3V2xnTGwxbFplUXZXc1R1Ung3QmtYMzRGaGJta0JCU1huaUJ4SnR1YXRFd3BYMmJPalNleklKS3BnNkw1OW12V3VaMk45bkZEbEpucjJyeWVWSmpRL2ozelFNWU9QY0hxcHp1WmoyM2lJaEllK1BYUldGUldhVjN3WExxVDZOZlFoZzlZK3pNL1NLTHZMSnFBRGJuVmJBNXI2STVRelNXMlh1dms3SktSNnMzdlhmdlh1Yk5tOGU4ZWZPSWk0dGp3b1FKakJremhnRURCbUEremszU201TExQMStVVElqTndzam5mc1JSKytHdnlnbkx0aFkxNlRtMEtTZklwY2Zob0h6clZpbzJicVRnL2ZjcC9QQkQzSTY2eDBRTUdVTGE2NjhUMXI5NWJud3ZnYWxqcUpXSi9UdHh5YnlOZkh6TEFFN3ZFczY2dlFlTkR1dUVZa0p0cE1ZMmJ1U0JpSWhJb1BIcjRhT09tdG9MTW85VFpOUm5kMUVWRmRWdUhyKzRKK0hCeDk0bzhzamhURWR2czF2TnZ1VWJoeVZROE9oSW5yMDhCWUQvM0RxQWYvd3lyYzY1UHZ2MVFKNnIzVyszbW5uaGloUUtaNS9Od1RtaldEU2xEeDNzVnVMQ2JUaWVITU9FUG9kdjNCNGFaS2Jrc1ZHTVA2MlJOM00zZVYrWG10cEN5U2o1K2ZtOC92cnJUSnMyalFzdXVJQ25ubnFLTld2VzRIUWV2cUMyc2JtMFdVemNORHlCV1ovdTloV0V4ek91ZHpRLzNqdUU2aWZIc1BPQjRiN1g5RkFlcHc1TFlOK3NzOGlaZVJiamVrZHp6OWl1Rk00K205eFpaekd4WDR6dlBDZkszNUhuT3ZwMzRrUnRuNUlqY3ZuRHdJRjhuNUxDaXM2ZCtTWThuRFdEQnJGNThtVDJ2L05PbllJd0tER1I1Q2VlWVBDcVZTb0lwY211SFJMUDVyeHlQdDF5Z0M4eWlwZzZMTUczNzlEdi9vVjlPckpweGxDcW5oak54N2NNb0ZPWXJVSDdqM1QwZTYvWkJMOGZsMFRtbjRaVC9lUVlzaDRhd1pDa0NPRGtmMXNyN2g0TVFPVVRvL0U4TS9hNDV3NnltSGgwUWs5MlBlZzk5NTZIUnZEZytPNVlhc2VYSGpyKy9EUnZPNDRueC9EVGZXZjYyaGNSRVdrdi9McW5zTVpWV3dRMG9pZ3NxbkF5YWY0bTVsK2J4a1Y5WTNqMnEyeWUvMmJ2S1E4M1BDOHRtdVJIdjhlRTkwUEVQMWJsOHJkZjlPYld0N2RSN2ZLUUVCSEV1YWxSM1BOQkpnQ3ZYTjJiNUJnN2c1NzRnYW9hTjI5TjZjTXpsL2RpMnFLdHZMK2hnT3ZPak9manpkNFpKcThjR0V0QmVRMmZiVzNrN0tHMVF6WnJYQzZHRFJ1R3lXVENhclZpc1ZoOFA0Zld6V2J6TWRzT0xSKzU3K2o5WnJPNXp2cStmU2UvWlVKUlVSRUxGeTVrNGNLRlJFUkVNSDc4ZU00NTV4eWN6aHJBZk1xNVRJME5JVHpZd3ZlN1R6NEJTMlN3aFpzWGIyUGp2bklldTdnbkwxMlZTdktqaHlkZjZaOFlSdXJzVmZ6bHlsUVdYdCtIOXpjVTBIM1dTcDY2dEJkUFg5YUxEOU85MHdTZkxIK0hIUDA3VVYvYkRYSkVMc3QvT3ZGOWJFd21FNkVEQnBBd2RTcWQ3N2dEYzFEUXFiVWpjZ0pUaDhhellIVWVBUDljbmNkVGwvWmkrdEpNYWx3ZTN6SFRoaWR3emwvV1l6V2IrUERtL2p4L1JRclhMdGpjNFAzSDg5U2x2YmlrZnllbXZMbUZWWHRLU1kwTm9kemhmZTgvMmQvV1djLyt5SXE3QnhNeS9SdmY4TkdqdlR5cE4yY21SWERwdkhRMjVaVnpabElFaTIvb2k5VnM0c0ZQZHZtT3UrV3NSQ2E4OGhOVlRqZHZUTzdEcTFmMzVvd24xelRxZFJRUkVXbUwvTG9vdEpyTlZMdGQ0UGJRbUprRC9yMnBrSlRacTdobmJGZW1uNXZFcjgvdXpNUlhON0krcCtGRG9wNzhJb3ZTcXNPRjVBYy9GZkszWDhENDB6cnlZWG9oMTV3UngvZTd5MGpQTFNjMjNNWjFRK0laL09RYXNvdTlQVHBQZjVuTm9pbDltYlpvS3k5OW04UEh0d3dnSXRoQ21jUEYxR0VKdkxJaXgzdFQ5OGFvZmFETllzYmw4c1o0Wk8rYzBkeHVOd2NPSEtDa3BBU3IyWVRMeFNubk10aFMyNFBtUHZtTDlQNVBCWVFHbWVtWEdFWkpsWXVlTVhac2xzUHR2Rmo3aGNDQ0gvS1lNalNleDVmdjRhRER4VnRyODdubHJFU3NaaFBSb2RhVDV1K1FvMzhuVHRUMmtSK202MVdieXlETHlZdG1EOTU3RWpxTGltajhMNDVJWGYwVHd4amNOWUtKOHpZQzhONkdBbDc2UlNvWDlZM2hnNThLZk1jOThQRXUzM0Q4T2N2M01PL3F1cU1tNnR0L3RLZ1FLM2VPN3NJRkwyM2cyNTNleWFnMjVSNGU0dCtVdjYxT1lUWnVHSnJBNkJmVytkN3pWK3dxNWFGUGR2SDR4T1E2UmVIOUgrMWtYNmszN2hlKzJjdkh0d3pBWWpiaHF1ZDlSMFJFeEYvNGRWRVliTE5RN1hTQjI5Mm8za0tBNGtvbkQvMW5GODk5bmMzaUcvcXlhRW9mK2o2K3VzR1B6eXlzckxQdWNMcFp0RGFmcXdmSDhXRjZJWk9IeFBIaU4zc0I2Qlp0eDJTQ2RkT0hISE9lSUl1SnJ6S0wyVjFVeFJVRE8vSGw5aEpHOW96a21uOXVhdFR6QXNEai9YYmNacld5WnMwYVhDNFhicmNibDh1RjArbkU1WEw1ZnB4T3AyL2ZrZHNPTGJ2ZDdqcnJSKzg3dE8zbGwxOCthVzloWkdRa3c0Y1BKeTR1am11dnZaYUVCTzhRdEtCbjErQ29yRDdsWE80dXFzTGpnUUdKWVh5NXZmaUV4ejEyY1UrbURVOWt4YTRTS211OHI0dmxpTWx2Q3NxOTk1RTYxRk9jVy9zQjhOQ3hWck9wM3Z3ZGN2VHZ4SW5hcnVGVWlzTGFPS3hXSXM0OEUxZFpHYTd5Y21yeTgzRlhWeDl4bkllSzlIUjJwNmVUL2R4emRQNzFyMGwrN0xGRy8zMklBRXdkbG9BSjJIei9VTjgydTlYTTFHSHhkWXJDN0pMRHc1ZHpTcW9KRDdiNGhtSTJaUC9Sa21Qc1dNMG1manpCdFl0TitkdnEzdEg3OTV5ZVczZEczNHlDU3VMQ2JYVyttOG90Ty93M1ZsenB4R1FDbTRwQ0VSRnBSL3k2S0l3S3QxTldXUTB1SjFpYjlsUU9WRGg1N1BNOWZIN2JJTXdtZk5lbmhkck12a0toUThpeGJSenZNOEhycTNMNS9QWkJET29jVGtxbkVONWV0eCtBL05vUEZ0MW5yV1JQMGZFbmYvbmJkemxjZjJZODNUdmFlWDlEQWZzUDFqVCtTYm05Y1llSGVLL2JPVFRFMDJacnVSdm9MbDY4K0ppaU1EbzZtcEVqUjNMQkJSZHcxbGxuWWJFY2V3MW5ZM041b01MSnNtMUZURDhuNllSRllhOU9JY3dZMTQxK2MxYXpLYmVDOGFkMTVKckJjYWYyeEdoWS9xRHU3MFJ6dFgxa0xzOVlmZmhMQzQvVFNkWE9uVlJ1MjBiQjBxWGt6cCtQcC9hNlFsZHBLVmx6NTdKL3lSTDZMbDVNeE5DaHh6MjF5TWxZelNZbUQ0bmpuZysyODYrTmhiN3RaL1dJWlA2MXB4RWJmdmo5cElQZDZudS9USXNMWlcrSm8wN2hWTi8rbytYWHZ2K2x4b2F3ZWs5Wm5YMU4vZHZLcVMxUTArSkM2d3cvN3hWako3dlljZHozZGhFUmtmYktyN3NQNHFKcjcwSG5xajc1Z2NjeHNITVlENDd2VG1wc0NGYXppWVNJSUc0K0s1SGxHVVc0UFFyNEdkNEFBQ0FBU1VSQlZMQWx2NEl5aDRzYmFpZFRDTEdaK2QzUEduWnZybFY3eXNncWN2RDhGU204dVNiZjl3MTJWckdEcnpOTGVQYnlGSktpZ3JHYVRRenFITTY0M3RHK3gvNXpkUjdEdTBjeWJYZ0NmL3N1NTVTZlZ4MHU3MURSNklqV240RXZOamFXeXk2N2pKZGVlb2xseTVZeGE5WXNSbzBhZGR5Q0VKcVd5enZmeldCWTl3amVtZHFYQVlsaHZxR2Vsdy9vUkwrRU1HeTFYL2wzajdZVEhXcmxONk83Tk9vNU5TUi9SMnV1dGsrVVM1UFZTa2hxS2gwdnVvamVMNy9NcUtJaStyMzNIaUc5ZS91T3FkcTVrM1dqUnJIai92c2IxN1lFdEovMzZVaE1xSTM1cS9QWWRhREs5N05rM1g2S0s1MU1IaEx2Ty9heGkzc1NhYmVRRmhmSy9lZDE0L1ZWZVhYT1ZkLytvMlVYTy9nd3ZaQ1hKL1ZtVU9kd3JHWVRwM2NKSnpuR1h1L2ZWbEdsOTIvbTdPUU9kQXc5OW91bWZhWFZ2THQrUHk5UFNtVmdaKy83eHZEdWtjeThzQWRQL0RlclVhK1ZpSWlJdi9Mcm5zS3VzWkdzMlpZRGppb0lqVHlseHhaVk9CbmJLNHE3eDNRbDBtNGhyNnlHanpZVmN1ZTcyd0h2c01ISkN6Yno3T1VwM0RheU0zdExISHp3VXdIbnA1MjRBRGpTUDFibDhzUWx5ZHoxWGthZDdaUG1iK0l2VjZhd2FjWlFncXhtMG5QTHVXL3BEdC8rNGtvbjcvOVV3SkN1RVh5ZFdYSkt6K2tZTmQ1dnd1T2l3cHAybmxOdzRZVVg4cnZmL1k3Qmd3ZWYwdU9ha3N1TS9aVU1lV29ORDQzdndYOXVIVWg4aEkzeWFqZnJjdzV5OCtKdGJNMnY0UG12OS9MdWpmM1lXK0xnaFcvMk1xRnY0MlowclM5L1I5dlNYRzAzTUpmbWtCQTZYWDQ1TVJNblV2RHV1MnkrNFFZOERnZnU2bXF5NXN5aE9qZVgwLzd4ajFOdlh3TFcxS0h4Zkw2dGlPTEt1dGNqTzkwZWxxemZ6OVJoOGF6YzVlMXBXN0dybEl3L0RzZHVOZlBtbWp4bWZicXJ6bVBxMjM4OGt4ZHNaczdFWkpiZE5wQkl1NFV0K1JWY3UyQXptM0pQL3JlMU5iK0NWMWJzNDZPYisxTmE1U0wrZ2UrT09mZVVoVnY0ODBYSmZQcnJnWFFLczdHanNJbzV5N040NmRzbWZpRW5JaUxpWjB3ZWovL09Sdkc3djM3SzAyK3ZnSVFla05qVDZIQ2F6ZnJwWnpKdjVUNWVxTDBXc2RFS2NpQnJLNzg4dHo4TEg3eXFlWUpySWUwMWw4Mm1rYm1zenMxbDh5OS9TZkdYWDNvM21FeDB1dXd5K3IzM1hzdkUyWXhNUDN2WXV6RDRIRVBqa1BxTjZCN0ppcnNIRXpIamY4ZWR3Ym0rL1NLTjl1Ti9BZkI4K2JDeGNaeUUzc3RFcEY1dDRMM01yNGVQcG5hcHZYK2NvL0xrQi9xSm1EQWJkNHpxVEh5RWpYK3N5bTM2Q1IzZVdmcDZKamFzZDlOSTdTMlh6YTZSdVF4S1NHRGdaNStSZVBQTjNnMGVEd1VmZkVER0hYYzBkNFFpSWlJaTRxZjhldmpvYWQwNmVSZXEyMGNoc2ZmaEVld3BjbkRaMzlPYjU5djBLbThoTVNTdGM5UFAxY0xhV3k2YlhSTnlhYkxaU0gzcEpleTllckZ6eGd6d2VNajUyOThJNnRLRjduLzRRM05IS2lJaUlpSit4cStMd240OVl6R1p3Rk5aN3Iwbm0rblU3MVhZbHRpbmY5TjhKL040b0x3RUV6Q2liOE1teURGU2U4dGxzMnFHWEpvc0ZwS21UOGV4YXhjNWYvc2J1TjNzbmptVHVFbVRDRWxKYWQ1NEplQ3MzRjJLNlo2dkdyMWZSRVJFak9YWHcwZGpvOElZbUJ6dm5hNi9vclQrQndTU3FuSndPVW5wMHBIT25TS01qcVpleXVWSk5GTXVUV1l6S1MrOFFPVElrUUI0cXF0Wk8zeDRjMFVwSWlJaUluN0tyNHRDZ0FramFxZmVMejFnYkNCdFRibTNzQnJadjV2QmdUU2NjbmtDelpoTGs5WEtnSC8vMjNjemUrZUJBMnk2NXBvbW4xZEVSRVJFL0pmZkY0VmpCM1gzTGh3OC9vM0xBMVp0WVhYK21ja0dCOUp3eXVVSk5ITXVyVkZSblA3RkY3NzFnbmZld2JGdlg3T2NXMFJFUkVUOGo5OFhoU1A3SnhFYWJJT0RKVkJ6NmpjK2I1ZWNOVkJhZ0QzSXlvUVJxVVpIMDJESzVYRzBVQzQ3akJsRHpFVVhBZUJ4dWZoUncwaEZST3IxM252dmtaNmVqdHZ0TmpvVU9jS0k3cEY0bmhtTDU1bXh1SjhlUy80akkvbjdOV2xFaGZqMTFCbE4xalVxbUl3L0RzT3NhUnFrQWZ5K0tJd0lEZWFYNC9vREhpaFVid2NBSlFYZzhYREJtYjJJamdneE9wb0dVeTZQbzZWeWFUS1I5dnJydmxWSGR2YmhleG1LaU1oeHZmWFdXMHlaTW9VSkV5Ynd6RFBQOE9PUFArSjBPbzBPUzJwRnpQZ2YxdDk5eGRnWDE5RTNJWlQ1MTU1bWRFaUd5aTUya0RwN0ZXNi92U081dENhL0x3b0Jidmo1NmQ2Rm9qeGpBMmtyQ25NQXVPbWlNd3dPNU5RcGwwZHB3VnphT25VaTVmbm52U3NlRDV0KzhZdG1iME5FcEQzYXYzOC9iN3p4QnIvNjFhKzQ0SUlMbURObkRpdFhycVM2V3FOY2pPYjJ3T2E4Q2g3K3oyNG05TzJvWGpLUkJtb1hSZUdvQWQzb2tSRGxuYVV4MEs5SHF5aUQ4bElTTzRaejhWbitNM1QwRU9YeUNLMlF5OFJiYi9VdDF4UVdjdURUVDF1a0hSRVJmN0p1M1RyV3JGbHp6RTlsNWJIMzBpMHBLZUh0dDkvbWpqdnVZTnk0Y2N5Y09aT2xTNWVTbjU5dlFPUnlpTjFxcHJ6YWhkdHplSGpwamNNU0tIaDBKTTllbnVJNzVvVXJVaWljZlRZSDU0eGkwWlErZExCN2g1d2Vlc3lGZlRxeWFjWlFxcDRZemNlM0RLQlRtSzNPL3FQUEdXUXg4ZWlFbnV4NmNEalZUNDVoejBNamVIQjhkeXhIVktkbUUveCtYQktaZi9JZWsvWFFDSVlrUmRRYkU4QnZ4blJoMzZ5enFIeGl0Sy9ORTIwL0ZHTjRzTVczZkg1YU5EL2VPd1RIazJQNDZiNHpmZTBDZEFxejhmNjBmbFErTVpxZER3em5EK2Qxdy9QTVdPeldkbEV1U0QzYXhXQnJrOG5FSDY4Ync4MVBMb1Y5T3lGMXNORWhHU2QzRndCM1hENE1zOW4vL29pVnl5TzBRaTdOUVVHa3Z2UVNHYmZkQmg0UFcyKzRnYk55YzF1a0xSRVJmN0JpeFFydXV1c3VQSjVUSDNOWFVWSEIwcVZMV2JwMEtVRkJRWnh6empsRTFSUlNadTJFcXdWaWxXTlp6Q1lHZHdsbjlrVTllUEdibkRyN3prdUxKdm5SN3pIaExkQmV1Ym8zeVRGMkJqM3hBMVUxYnQ2YTBvZG5MdS9GdEVWYmZZK1pOanlCYy82eUhxdlp4SWMzOStmNUsxSzRkc0htRTU3ejVVbTlPVE1wZ2t2bnBiTXByNXd6a3lKWWZFTmZyR1lURDM2eUM0Q25MdTNGSmYwN01lWE5MYXphVTBwcWJBamxEbmU5TWZYcUZNSnpsNmR3M2tzYldMVzdsTlBpUXdGT3VQMTRiamtya1Ftdi9FU1YwODBiay92dzZ0VzlPZVBKTlFDOGZtMGFZVUVXa2gvNUhwTUozcG5hcjRuWkVIL2lmMVhEQ1Z4L3dVQ1M0aUs5dlV1QjJzTlVVUVlsQmNSSGgvRzdxMGNhSFUyaktaZTBhaTRUcDAzekxkZnMzMC9WamgwdDJwNklTRnVXblozdEt3alBPT09NT2o5MnU3M0I1L0Y0UEJRWEYyUDFWR0ZDRjNXMWhyTEhSK0Y0WWpSdlh0K0hWMWZzNDRGUGR0YlovK1FYV1pSV3VTaXBjaEliYnVPNklmSGM4YzUyc29zZEZKVFg4UFNYMlZ3NU1MYk9ZeDc0ZUJkNVpkWHNMWEV3Wi9rZUp2YUxPZUU1TzRYWnVHRm9Bcjlla3NINm5JUFV1RHlzMkZYS1E1L3M0dGFSblFHSUNyRnk1K2d1L09xdHJYeTdzNFFhbDRkTnVSWHNMcXFxTjZacXB4dVBCN3BGQlZQbWNMRjZUOWxKdHgvUC9SL3RaRjlwTlVVVlRsNzRaaStuZHc3SFlqWVJHMjdqb3I0eDNQZmhEdmFWVnBOVFVzMnNUM2MzT1NmaVA5cEZUeUZBY0pDVldUZWV3NDF6L2dVNW1aQjZCcGdDYUNDNXh3TTUzZy96OS96aUxPeEIvcHRhNWJKMWMya0tDcUxyLy8wZjJVOC9qY2Z0WnUzSWtZeFViNkdJQkxpcnJycUsrKysvdjg2MlNaTW1rWm1aZWNMSDJPMTJoZzBieHRpeFl6bnZ2UE1JRHcvbnBaODkzTUtSeWlFUk0vN0hRY2VKKzJRekN3OFAvKzBXYmNka2duWFRoeHh6WEpEbDhHZU83QktIYnptbnBKcndZRXVkb2FCSG5yTjdSKzg1MDNQTDY1d3ZvNkNTdUhBYlpoTWt4OWl4bWszOHVQZmdNZTNXRjFOV3NZUHIzOXpNM0ltOStMK2ZkZVgyZHpMNFprZkpDYmNmVDI3WjRldGVpeXVkbUV4Z001dm9GdTM5d21OYmZtV2QvUkk0L0xkeU9JN0o1dy9rcWJkWHNIRm5QaFRzaGRpdVJvZlVlb3J5b2V3QXlZblIzSDNWQ0tPamFUTGxzblZ6MldQbVRMS2ZmaHFBbWp4TjhpTWkwbEFSRVJFTUd6YU1jZVBHTVhiczJGUHFUWlRXZGVRc25QbTF4VkgzV1N2WlUrUTR3U09nZzkzcUt6VFQ0a0xaVytMQWRjU0pqanhuVG0wQm1SWVh5dmU3UzMzYmU4WFl5UzUyNFBaQS9zRWFBRkpqUTQ3cDBXdElURyt1eVdmSnV2M01tWmpNa3FsOVNYaHd4VW0zTjFSSmJRSFlKU3FJa2x6dmN0ZW80Rk02aC9pM2RqTjhGTUJtdGZDUDMxL3EvUVluWndkVVZ4a2RVdXVvcVlic2JWak1KbDZkZmduQmZ0eExlSWh5MmJxNXRJU0hFelpnZ0c4OTg1NTdXcVZkRVJGL0ZCMGR6YzkvL25PZWZ2cHBsaTFieHR5NWN4ay9mcndLUWorU1Zlemc2OHdTbnIwOGhhU29ZS3htRTRNNmh6T3VkM1NkNHg2N3VDZVJkZ3RwY2FIY2YxNDNYbDkxNGk5Tzk1Vlc4Kzc2L2J3OEtaV0JuY093bWswTTd4N0p6QXQ3OE1SL3N3RHZiU0krVEMvazVVbTlHZFE1SEt2WnhPbGR3a21Pc2RjYlUvZG9PNk9TTytBQnRoZFVZcmVaTVpsT3ZQMVViQytvWk9PK2NoNi9PSm1Pb1ZhU1kremNkMjdTcVoxRS9GcTdLZ29Cemp5dEMvZjljaFM0WGJCN00zamErUTFtUFI3STJnb3VKemRlT0poenoraHBkRVROUnJsczNWejJmZnR0My9MZVE3ZXFFQkVSbi9QUFA1Ky8vdld2ZlBiWlo4eWVQWnV4WThkaXM5bU1Ea3NhYWRMOFRiamRIamJOR0VyNTNOSDg0OW8wanE2bFZ1d3FKZU9QdzFsMXp4bDh1dVVBc3o3ZGRkSnpUbG00aFMrM2wvRHByd2RTK2NSby9qbjVOT1lzeitMNXIvZjZqcG04WURNcmQ1V3k3TGFCSEp3eml0ZXZUY051TTljYms5VmlZdDdWdlNtZk01cmZqT25LZFc5c3dlTTU4ZmJHdkI3eEVVSHNteldTeFRmMDVkV1YzbnRHMStoR2h3SEI1R25NOUZwdFhLV2pock51L3p2ck0zT2hVeGRJNm0xMFNDMW4zdzdJM1UxcTE0NzgrT3F2Q1FzSk1qcWlacVZjdGg2UDA4blhSM3k0T1d2ZlBvSVNFbG8xaGlPWkRsMkhNL2djdzJJUWtUYnV4LzhDNFBueTRXWTc1WklsUzNqODhjZVBlMDFoWStpOXpEK042QjdKaXJzSDEzdWRZbnMyZFZnQ3N5N3NRYmVaSzQwT3BmMXJnZmV5VTlYdWVnb0JRb0p0TFAzekw0bnRFT3E5SHEwZ3AvNEgrYU9pZk1qZFRYUzRuUS8vZkcyN0t3aEJ1V3hOSnF1VnpuZmU2VnZmTkdsU3E4Y2dJaUlpeHJoaVlDZmZSRGpEdTBmeTBQanV2UGE5SnA0TEZPMnlLQVRvRnQrQjl4KzloaUNyeFRza3I2aWRUWjVSVWdpN05tR3ptbm5qVDFlUzFxMlQwUkcxR09XeTlmU1lPZk53V045OFkxZ2NBS0hCdGIyV0xzMStKaUxIVWZ2ZTRNK3piWXUwSldseG9YeHoxMkFxNW83bTdSdjZzdUNIUEI3OVRMZWxDQlR0dGlnRU9IdEFOOTc0MHhYWXJCYll0UWtPdEpOdk8wb0tZTWNHckJZVGY3MzdZaWFNU0RVNm9oYW5YTFlPVzFSVW5mV0s5SFNESW9GK1BXcnZGVlZWZnZJRFJTUXcxVTVBbHB3WVhjK0JJcWR1NWU1U1RQZDhGVkJEUngvN2ZBOWRIbDVCMEwxZjAzM1dTaDc4WkJkT1hVOFlNTnAxVVFqd2k1LzE0NjBIcjhKbU1Yc25LOG5Qb2xGWDM3WUZIZzhVNXNDT243QmF6THh5NzBSK2RmRVpSa2ZWYXBUTFZtQTIwK09SUjN5ckc2KzZ5ckJRcGwxVSszcGtaMEJGbVhvTVJjVEw1WVRLZzdCM093QlhqZTFyY0VBaUl2NHZJTVpjWERHbUQwdG1UdUxhUjk2bFl1OTI3d2ZNYm1sZ3RoZ2RXc081M2JBM0F3cHlzQWRaZWZsM0U1a3lmcERSVWJVNjViTGxkYnYvZm5ZOThBQUFsVnUyNEs2cXdtekFOT3MzVFJqTU8xK21zM3p0VHRqNlE2dTNMeUp0My9BK1hmamo5V09NRGtORXhPKzErNTdDUXk0ZGRScmYvdVVtZWlSRWVhOUoyN2JXVzFENGc2cHkyUDRqRk9TUTJER2N6NSthMHFhS2lOYW1YTFlzazhXQ3lYSzR5QzVidGNxUU9HeFdDNS9Ndlk3SGJqNlBnY254aE9pNklSSEJldzFoMys2eFBEaGxMRjgvUDQwZ214OTlLU2dpMGtZRjFLZXMwMU1TK09IbFc1ajA4QksrK0xHMjl5R2hPOFIzYjVzOVRXNDM3TStDbkoyQWh4Rjl1L0wrbzllUTBESGM2TWdNcDF5MnJKNXo1ckRqM25zQjJIYnJyUXpkdk5tUU9HeFdDek1tajJMRzVGR0d0QzhpSWlJU0NBS21wL0NRbUE2aGZQNzBGRjc0elFRaVE0TWhkemRzL2g0TzVMV2Q2OU04SGlqT2h5MnJJR2NIWVhZcmo5OXlIdC85NWFZMlcwUVlRYmxzT1VuLzkzKys1WW90VzNBN0hBWkdJeUlpSWlJdEtlQ0tRZ0NUeWNTZFZ3d2ovZlhibVRBOEZhb2RzSHNUYkY3bEhZN29ObWltS2JjYml2ZkRsdFd3TXgwY2xadzd1Q2ZyLzM0YnY3OTJGQ2FUeVppNDJqRGxzb1VjRlYvVnJsM0d4Q0VpSWlJaUxTNmdobzhlcld0Y0IvNDlaekwvMjdDSCsxLzluUC85dE1kN3V3T0xGVHAxaG80SllBOEZXdklEdkFjY2xkN2VyWUs5NEt3QjRNeTB6dno1NW5HY2YyYXZGbXk3L1ZBdW0xL25PKzhrNThVWEFkaittOTh3OE5OUERZNUlSRVJFUkZwQ1FCZUZoNHdhMkkxdlhwakdwNnUyOCt3N0sxbjJReWF1dkQyUXR3ZUNRaUE2RGlJN1FraTR0OGhvS3JmTE81MTI2UUVveWdkSEJRQVdzNG14ZzN2eW15dUhjK21vMDVyZVRnQlNMcHRQcnllZjlCV0ZSY3VXNGFtcHdXU3pHUnlWaUlpSWlEUTNGWVZIR0Q4c2hmSERVc2pLTCtHNWQxYnl3Zisya0psVEJIbTd2VC9nTFNiQ09vQTlESUtDd1JZTVZodVl6ZDRKVGt4bThMaTl3d2ZkTG05dlVZM0QrMU5WQWVVbHg4eVUyVDIrQTVlY25jWnZyaGhPU3RjWUE1NTUrNk5jTnAwNU9Qandpc2VEczdnWVcyeXNjUUdKaUlpSVNJdFFVWGdjU1hFZGVQTDI4VHg1KzNnMjdzaGo4WC9UK1dMdFRqYnN5T05nNVVGdnoxQVRoQWJiR0pBY3g4OU83OG5WNS9aamNHcGlNMFV1UjFNdW02YlQ1WmRUOFA3N0FHUk9uODVwcjc5dWJFQWlJaUlpMHV4VUZOYWpmM0k4L1pQamVlUW1jTHM5Yk5pUnh6ZnJkN00xcTRDcy9GS3k4a3NvS0ttZ3dsRkRwY05KVmJXVFlKdUZVTHVOa0dBYm5UcUUwalUya3FTNFNIcDNqV0hVd080TVRrbkFZZ25JT1g0TXBWeWV1clI1OHlqNDRBUHdlTWliUDUrMHYvKzl6ajBNUlVSRVJNVC9xU2c4QldhemlkTlRFamc5SmNIb1VLU0psTXVHc1hic2lDVWtCRmVGOTFwSmQwVUZsb2dJZzZNU0VSRVJrZWJVZnJzNFJLUlpoQThkNmx2T2V1b3BBeU1SRVJFUmtaYWdvbEJFVGlyMXIzLzFMZStlT1JNOEhnT2pFUkVSRVpIbXB1R2pJbkpTWVgzN1lyYmJjVmRWQWVBcUw4Y1NIdDdpN1RxZExoWXMyOEM4ajlheVBqT1g4cXFhRm05VFJQeERhTENOZmoxaW1YYlJHZHcwWVRBMnE2NTFGaEZwQ3ZVVWlraTk3RDE3K3BiM3ZmSktpN2ZuZExxWU5ITUowK2I4aSsvU3MxUVFpa2dkRlk0YVZtL040YmFuUCtMQys5Nmd4dWt5T2lRUkViK21ua0lScWRkcHI3L08yaEVqd09NaDg5NTc2ZkxiMzdib0xLUUxsbTNnL1crMmdEMFVrdEs4OTVLMDJscXNQUkh4TXk0blZKVkRkZ2JMMSs3a3FjVXJtREY1bE5GUkhWZG9zSTBLUjQwM1pvcytkb25JVVZ4T0FPeEJ4cjQvcUtkUVJPb1ZNV3pZNFp2WmV6elU1T1cxYUh2elBscnJYVWhLZy9Bb0ZZUWlVcGZGQ21FZHZPOFJ3S0xsUHhrYzBJbjE2eEhyWGFncU56WVFFV21icXIyWDV5UW5SaHNhaG9wQ0VXbVFzRUdEZk12Wnp6elRvbTJ0ejh6MUx0akRXclFkRWZGendTRUFaR1FYR2h6SWlVMjc2QXp2UW5ZR1ZKVDVlZ1ZFSk1DNW5GQjVFUFp1QitDcXNYME5EVWZqR0VTa1FmcSs4UWJmOSs0TkhnOVpUejVKenovL0daT3RaWHJ3Zk5jUXFvZFFSRTZtZGpobVpYWGJMYlJ1bWpDWWQ3NU1aL25hbmJEMUI2UERFWkUyYUhpZkx2engrakdHeHFDZVFoRnBFSHRLQ3BhUUVOKzZJenZid0doRVJQeUR6V3JoazduWDhkak41ekV3T1o0UWc2OGJFcEcyd1I1a3BXLzNXQjZjTXBhdm41OUdrTTNZV1pUMXppUWlEUloxL3ZrVS91dGZBT3k0OTE3NnZ2dXV3UkdKaUxSOU5xdUZHWk5IdGRuSmNFUkUxRk1vSWcxMjJ2ejVtTXpldDQzOTc3MkhxNnpNNEloRVJFUkVwS2xVRklwSWcxazdkTUFhRmVWYkwxcSszTUJvUkVSRVJLUTVxQ2dVa1ZQUzY1bG53R1FDWU5NdmY0bkhwWnRHaTRpSWlQZ3pGWVVpY2tyaXAwekIycUVEQUo2cUtzclQwdzJPU0VSRVJFU2FRa1doaUp5eWhHblRmTXViSmswQ2o4ZkFhRVJFUkVTa0tWUVVpc2dwNi9YVVU1aHJiMDlSdVhVcmxSa1pCa2NrSWlJaUlvMmxvbEJFR2lYbW9vdDh5ejlkY2dtNDNRWkdJeUlpSWlLTnBhSlFSQnFseitMRmRYb0xTNzc3enVDSVJFUkVSS1F4VkJTS1NLT1l6R1ppcjduR3Q3NWgvSGpjVlZVR1JpUWlJaUlpamFHaVVFUWE3YlRYWHNNYUhRMkF1NktDcktlZU1qZ2lFUkVSRVRsVktncEZwRW5TWG5zTms5bjdWckxyVDMraWZNTUdneU1TRVJFUmtWT2hvbEJFbXFUVFpaY1JkdnJwdnZWMVk4YmdPbmpRd0loRVJFUkU1RlNvS0JTUkpodThjaVcybUJnQW5DVWxiTHowVWp3MU5RWkhKU0lpSWlJTm9hSlFSSnJNYkxQUjc3MzNNTmxzQUJSLzhRV1o5OTZMeCtrME9ESVJFUkVScVkrS1FoRnBGaDNHaktIbjdObVlMQllBOWo3L1BGdHV2QkczdzJGd1pDSWlJaUp5TWlvS1JhVFpKRTJmVHVJdHQ0REpCRUQrRzIrUWZ2bmxPSXVLREk1TVJFUkVSRTVFUmFHSU5LdlV2LzZWeEYvOUNtcG5KRDN3eVNlczdOR0Q0cSsrTWppeXdIVnh2eGc4ejR6bDdyRmQ2MndmMFQwU3p6TmpDUSsydEZqYlhhT0N5ZmpqTU15bUV4L1RrbkY4Y3VzQXBwK2I1R3ZqdTk4T1B1R3hQOTQ3Qk04elk3RmJHLzlmNDZGMkduS08xbmo5UlVSRUdrSkZvWWcwdTk2dnZFSzNHVE13V2EwQXVFcExXZit6bjVGK3hSV1VwNmNiSEYzZ21UbzBuc3lDU3FZT2kyLzF0ck9MSGFUT1hvWGI0MTFQalExaDJ4K0dOYW53YXFqVTJCQkdKM2RnM3NwOXZtMERPNGN4SkNuaW1HUEg5b29pcFZOSWk4Y2tJaUxTRnFrb0ZKRVcwWFAyYlBvdlhZb3RMczYzcmVEOTkvbWhmMy9XbjNjZWhVdVhVbE5ZYUdDRWdhRmpxSldKL1R0eHg3dmJHWkFZenVsZHdnMk5KeWJVUm1wczZ4UmZkNDN1d3B0cjhpbXFPRHpoMFpmYmk3bHJkSmRqanYzdDJDNThzNk9rVmVJU0VSRnBhNnhHQnlBaTdWZkhDeTlreE83ZGJMcm1HZzU4L0xIdk5oWEZ5NWRUdkh3NUFQYWVQWWsrN3p3aXp6NGJXMHdNbHBBUU9sWWY1RUNRc2NWTGUzSHRrSGcyNTVYejZaWURmSkZSeE5SaENkejkvdmJqSHRzcHpNYXJWL2ZtNTMwNmtsdGF6YXNyOWpIN29wNkVUUCtHS3FlYklJdUpCOGYzNExvejQrZ2NHVXh1V1RYelZ1NWo5ckk5dU53ZVJuU1BaTVhkZzVtMmFDdFBYSkxNRzJ2eWVXdHRQaXZ1SGt6RWpQOXgwT0ZpeGQzZTRadVZUNHdHd0hUUDRXSEZJM3RFTW1kaU1uMFR3dGkrdjVLYjN0ckt5dDJsdnZQZXVHZ3JqMTNjRTQ4SHJuOXpDd01Udy9qVEJkMnBjYm01ZWZFMlBrdy8vQ1ZEUkxDRkc0WW1NUEs1SCtzOHg1ZSszY2U3Ti9abCt0Sk05aC8wL2o3MjZHaG5RcCtPWFBmR0ZpN3MwOUYzYkgzUEY3eEY5NnRYcDNGaG40N2tINnhtM3NyY091M1pyV2FldUNTWmE0ZkVFMncxOFdGNkliOStPNE9TS3MzTTJ4TGNiamR1dHh1UHgrUDd0N3E2bXVycWFsd3VGOVhWMWRUVTFPQjBPdXY4VzFOVGc4dmxvcWFtaHUrKyt3NEFqOGRqOExNUkVXazlLZ3BGcEVXWjdYYjZmL0FCbGR1M2szbnZ2Uno0NUJNODFkVysvVlU3ZDdMdjFWZlo5K3Fydm0wamUwL2tvOFF6akFpMzNaazZOSjRGcS9NQStPZnFQSjY2dEJmVGwyWlM0enIyQSsvcjE2WVJGbVFoK1pIdk1abmduYW45NnV4L2VWSnZ6a3lLNE5KNTZXektLK2ZNcEFnVzM5QVhxOW5FZzUvczhoMTNYbG8weVk5K2p3a1RmZUpENjV6anJHZC9aTVhkZzMyRjVwSHVHTldGaTEvZFNFV05pd1dUVCtPVnEzc3pjTzRQdnYzOUU4TkluYjJLdjF5WnlzTHIrL0QraGdLNnoxckpVNWYyNHVuTGV0VXBDcWNPUytDSHJETFNjOHZydFBGVlpqRmI4aXU0ZVVRaWYvNThEd0IzanU3Q3Z6WVdrbDFjZDZiY2hqemYxNjg5alloZ0M3MGUvUjZBdDIvb1crY2NyMXpkbStRWU80T2UrSUdxR2pkdlRlbkRNNWYzWXRxaXJjZTgvdElVYm9ZTUdkS3NaOXk0Y1dPem5rOUVwQzNUOEZFUmFSVWhLU24wLytBRHpzck5wZGZjdVVRTUg0NDVPUGk0eDVyUU4vVE5vWDlpR0lPN1JyQndiVDRBNzIwb0lEVEl6RVY5WTQ0NU5qYmN4a1Y5WTdqdnd4M3NLNjBtcDZTYVdaL3U5dTN2RkdiamhxRUovSHBKQnV0ekRsTGo4ckJpVnlrUGZiS0xXMGQycm5PdUo3L0lvclRLZGNxOVlkT1hackszeEVGUmhaUG52OTVMLzRRd0xFZk1VUFBpTjNzNTZIQ3g0SWM4NHNKdFBMNThEd2NkTHQ1YW0wOUtweENzdGNlYVRONUM3L212OXg2M25lZSsyc3R0WjNmR2FqWVJGbVRocHVFSlBQZDFkcDFqR3ZKODQ4SnRUT3dYdy9TbDN0ZHNYMmsxank3YlUrYzF2VzVJUEhlOHM1M3NZZ2NGNVRVOC9XVTJWdzZNUGFYWFJSckMrM0hteU40OWo4ZHozTjQrazhuayt6R2J6WmpOWml3V2krOWZVKzNzeWVIaEdxMGdJb0ZEUFlVaTBxcHMwZEYwblQ2ZHJ0T240Nm1wb1dUbFNnNys4QU1WVzdaUVUxaUkyK0ZnLys1SW84TnNGNllPUzhBRWJMNS9xRytiM1dwbTZyQjRQdmlwb002eDNhTHRBR3pMci9SdEs2NDhYTlIxNzJqSFpPS1lucmVNZ2tyaXdtMTFaaGZOTEt5a01YSktEL2NnbDFhNU1KbkFkc1NKQzhxOXd6MFBPbHdBNU5ZZVgxbmo3WEcwbWswNDNSN0dwM1VreUdMaXcvUzZ6L0dRaFd2emVYeGlNcGNONkVSY3VJM3RCWlY4dDlNN1RQVlVubTlTN1d1V3NmL3c4eTA1NGpYckZ1MDl4N3JweC9aZ0JWbE9NaDJyTk1ySEgzK00xV3JGWnJOaHM5bDh5NmRxeVpJbFBQNzQ0L1RzMmJNRm9oUVJhWnRVRklxSVlVdzJHMUdqUnhNMWVuU2Q3U3QvOXJBeEFiVWpWck9KeVVQaXVPZUQ3ZnhyNCtGaGxXZjFpR1QrdGFjUkcxNzN3L0toWXFaTFZCQWx1ZDdscmxHSGUzSnpTcnhESzlQaVF2bCtkNmx2ZTY4WU85bkZEdC9zb2tDZFpTUGNOYm9MZi9sZnpnbmpjRGpkdlB4ZERqZWZsVWhDUkJCUC9EZnJtR01hOG56cmU4M3l5N3hGYS9kWks5bFRWSGRvcWpTLytQalduMTFYUktTOTBQQlJFWkYyNk9kOU9oSVRhbVArNmp4MkhhankvU3hadDUvaVNpZVRoOVQ5QUwyOW9KS04rOHA1L09Ka09vWmFTWTZ4YzkrNVNiNzkrMHFyZVhmOWZsNmVsTXJBem1GWXpTYUdkNDlrNW9VOWpsdFVuVWhSYlNGMWRuSUhPb1kyLy9lU0taMUNHTk9yN20wb2p1ZWxiM01ZMjZzRGNSRTIzdjR4LzVqOURYbSsyd3NxMlpSYjRYdk5lc2JZbVg3RWE1WlY3T0RyekJLZXZUeUZwS2hnckdZVGd6cUhNNjUzZFBNK2FSRVJrU1pTVVNnaTBnNU5IUnJQNTl1SzZnd0JCWEM2UFN4WnYvKzQ5eXljTkg4VDhSRkI3SnMxa3NVMzlPWFYyc0txcHJiTGJjckNMWHk1dllSUGZ6MlF5aWRHODgvSnB6Rm5lZFlKcjkwN25xMzVGYnl5WWg4ZjNkeWZ6ZmNQYThJelBMNDdhMjlEY2ZUelB0cSswbXJlV1YvQTM3N05vZm80ays1QXc1N3ZwUG1iU0l3TUluZldTSmJjMEpkWFZ1VFVPY2VrK1p0d3V6MXNtakdVOHJtaitjZTFhV2pncUlpSXREVW1qK1pjRnBFMnhuUm8rT2pnY3d5Tkk5Qk5IWmJBckF0NzBHM21TcU5EYVpEd1lBdlpENC9nN09mV0hYTXRvTFJqUC80WEFNK1hEemZMNlE1ZFUzalZWVmR4Ly8zM044czV3QnFvWGdBQUN3aEpSRUZVUlVUYU9sMVRLQ0lpQUZ3eHNCUHI5aDVrVDVHRElVa1JQRFMrTzY5OW4xdi9BOXVJZ3c0WFVmZC9hM1FZSWlJaWZrZEZvWWlJQU41SlZWNjRJcFhZY0J2N1NxdVp2enFYUnovYlhmOERSVVJFeEsrcEtCUVJFUUFlKzN3UGozMitwLzREUlVSRXBGM1JSRE1pSWlJaUlpSUJURVdoL0g5Nzl4NWpaWjNmY2Z4em1EUE1EQmQxVkZaQkVSd3VDbmdwMEtxc0NocHBUTDBzcFpxbFVUUXV4cmFSWnJ1MWFtek5ibmRSaTNkZDdXYWoxVDhhM2JvR2QwMWE2OW9xcllHa3JLdmlyVklSbGFLZ3FMQmNaSzdNY1BySHNDaXU0RUE2bk1IbjlVcEluakJubnQvM3dHUXk3L2s5NXprQUFFQ0JpVUlBQUlBQ0U0VUFBQUFGSmdvQkFBQUt6TjFIQVFCNlVXZG5WeDU2K3RVODhNVFN2UEwyMmpTM2JhMzJTRUNWRGFpcnpZU1JRekxuM0VtNS9KeUpxUzNYVkhVZVVRZ0EwRXM2Tzd2eXpSOHN5T09MMzZqMktFQWYwdEsrTmM4dmZ6L1BMMzgvanozN2VuNXg2K3lxaHFFb0JBRG9KUTg5L1dwM0VOWVBTSVlmazlRUFRNcTExUjRMcUxhdXpxU3RPVm05SWd1WHJzd2RqeTdKZFJlZlZyVnh2S1lRQUtDWFBQREUwdTZENGNja2d3NFNoRUMzbW5JeThNRHU3dzFKSGxuNFdsWEhFWVVBQUwza2xiZlhkaC9VRDZ6dUlFRGZWTmVRSkZteGVuMVZ4eENGQUFDOVpNZE5aZXdRQWwra3B2dlZmSzBkblZVZFF4UUNBQUFVbUNnRUFBQW9NRkVJQUFCUVlLSVFBQUNnd0VRaEFBQkFnWWxDb004WlVMZjlMbjFkMWIwVEY5REhiZjhlVWQrL1hPVkJBUFp2b2hEb2N5YU1ITko5ME5aYzNVR0F2cTJqTFVuU05MU3h5b01BN045RUlkRG56RGwzVXZmQjZoVkp5eWQyRElHZGRYVW1yVnVTTlc4bFNTNmNOcjdLQXdIczMxeHZBZlE1bDU4ek1ZODkrM29XTGwyWkxIK2gydU1BZmRqSjQ0N0k5WmRNcmZZWUFQczFPNFZBbjFOYnJza3ZicDJkK1ZkTXp3bE5oNlhCNjRXQXo2anZYODc0RVVQeXZVdW5aZEU5YzlLL3RxYmFJd0hzMS95a0JmUkp0ZVdhWEhmeGFibnU0dE9xUFFvQXdGZWFuVUlBQUlBQ0U0VUFBQUFGSmdvQkFBQUtUQlFDQUFBVW1DZ0VBQUFvTUZFSUFBQlFZS0lRQUFDZ3dFUWhBQUJBZ1lsQ0FJQWVXTDE2ZGJWSFlBLzByeW5sNmpPSDUrVnJKcWZsMXRQVGZ2dlV2UGszSjJYU2tZT3FQZG91blRMaWdGVHVtcFpCZFRYVkhvV0NLVmQ3QUFDQS9jRlZWMTJWdFd2WFpzU0lFWms3ZDI1T09lV1Vhby9FTGd6bzN5Ly8vbWNucEYrcGxMLzQrZHQ1YnRYbTFOYVVjc3JJQTdLbHZhdmE0L1U1WTRZMDVGK3ZPRDRuM1BwQzJqcTNWWHNjcWtBVUFnRDBVSE56YzVZdFc1YTVjK2VtdnI0K3c0WU55NVZYWHBrenpqZ2pwVktwMnVPeDNkK2QyNVNHMnBwOC9ZY3ZwWDE3NUxSMUprOHYzMURseVhhdmtxUnJXeVdWeXI1ZDk1QUJ0Umt6cEdIZkxrcWY0dkpSQUlDOTBOYldsbmZlZVNkWFgzMTFwazJibG9zdXVpaFBQZlZVdXJyc1JGVlRiVTBwbDU5OGVPYjkyNm9kUWZoRnpocmJtSmV1bnB5TzI2ZG01WGRQenRuSEhwemswMHM0THp2cDhId3diMHJlLzhHVW5EVzJNWDg1N2Npc3YrblVySjAzSmVkUE9HVEhlZXJML1hMdkg0M08rcHRPelpaYlRzc2psNDdMZ2ZYbG5jNzFyWk1PejdvYnY1NjdaNDdlN2RyUHJkcWM4bDh0U25OSDk5ZlF0NmNla1EvbVRVbnJiYWZ2K056UCs4MGF2MzlNOXpuYmI1K2ExNjc5M1V3ZVByaEhNeWJKa3U5TVRKSzAzblo2S25kTjIrTi9jL1ovZGdvQkFEN25tV2VlU1V0THkwNS85K0dISCs3eThjM056Vm0rZkhtdXYvNzYzSERERFJrMmJGaG16WnFWVWlxcHhBN2l2alJtU0VNRzFkWGt1VldiZC91NEErcHFjc1dqYithL1Ayak8vUE9Pem84dkhKT21HNS9iOGZIamhnN01tSnQrbFI5ZE1DYi9kTW00UFA3cXVveVk5OHZjTVdOVTd2ekRVZm1YMTljblNlNmZOVFpOaDlUbnhOdGVTTnZXYmZucHBlTnkxOHhSbWZQSThoM25tbjVNWTVwdWZDNmw3VjhMWDdaMmtvdzZ0Q0UvbkRrNjAzLzhhbjYxYW5PT1BXekFicC9QbjB3Wm1uUHVmeTF0bmR2eThNWGo4Zyt6eG1iUzdTLzJhTVlwZDcrVUpkK1ptSVpyRnJ0OHRLRHNGQUlBYkZkYlc1c2syYmh4WTU1ODhzbWQvbXpac3FWSDUvak5EdUw4K2ZNenN2V0YxRzVyN2MyUitaeTZtdTRmYjdkdTIvMDFtSSsvdGk3TFBtek9oS0VEczZtdEswY2ZVcC9hbWs4RC91OFhyOG1XOXE0ODlNS0grZHFnMnR5ODhOMXNhZS9LVDVkK2xOR0hOcVRjcjVRaGcyb3plL0pobWZ2WVcxbTlzVDNybXJmbXptZFg1NElUaHV5MDF1My84VjQydDNWbFUxdG5qOVpPa283T2JhbFVrcU1PcXNzbjdWMTUvdDFQZHZ0OC92cUpsZmxnYzBjMnRIVG0zc1ZyOGp2REJxVm1EMmFrMk93VUFnQnNkOTU1NTZWU3FhU3pzL08zUHZiZ2d3L200NDgvL3RKelRKbzBLYk5uejg3RWlSTno0RGZ1N0kweDJZMVZHOXBTcVNUSER4MllaOS9hdU12SHpUL3Y2TXc1ZVdpVy9PK210Rzd0M2gycitjenJRdGMxYjAyU0hUZW1XYnU1STBsMlBMYmNyNVNqR3V0VEtpVXZYelA1dDg3Zi96T1I5L2I2blg4eHNLdTF0K2JUa0gxdlkzc3UrY24vNU5ielIrV3FNNDdNbFkrdHlPSjNOdTN5K2F6OXBHUEg4Y2JXenBSS1NXMFBadXpvMnNjdllLUlBFb1VBQU51VnkrWE1uRG56Q3orMllNR0NMNHpDVXFtVTZkT25aOGFNR1RudXVPTXllUERnTC9oczlwVmZ0M1RtNlRjMzVKb3poKzh5Q2tjZDJwRHJ6am9xRTI1NVBzdld0dVRzWXcvT0gwLzgyaDZ2OWRIMkVCc3g3NWQ1ZDBQN0xoLzMyVTNMUFZuN0p5OStsQVV2ZjV4YnptL0tnc3ZHNS9EdkxlbTFHU2sybDQ4Q0FPeWhtcHFhekpneEkvZmRkMThXTFZxVW0yKytPVk9tVEJHRWZjU2YvMnhGVGhveE9JOWROajdIRHgyWWNyOVNHZ2VVTS9QNFF6UGg4SUdwN2RlOWl6ZWlzVDZOQThyNTl1bEg3TlU2NzIxc3o2SzNOK1h1bWFNei9LQzZsUHVWY3VLd1FUbHJiT011UDZlbmE0OW9yTTlwVFFlbWt1U3RkYTJwcisyWHZibkJiVTltM05EYXZUTithdE9CT1hpQVBhTWk4cjhPQU5BRGRYVjFtVGx6WnFaUG41NFRUend4RFExdTRkOVhyZmk0TlpQdmVERi9lL2JJUFBXbkorU3d3YlZwN3RpV1Y5N2ZraXNlZlRQTFAyckpQWXZXNUdmZm1wQTFtOXB6NytJMU9XZjh3WHUxMWpmL2NWbCtkTUhvTEx2dTk5Sy8zQyt2cjIzT3RmLzh6aTRmLzBZUDF5N1hsUExBckxGcE9xUWhLMy9kbHRrUHY3SFhiMVh4WlRNdS82Z2w5eS81SUU5Y2NWdzJ0M1hsc08vKzE5NHR4SDZyVktuczYzZENBUURZLzFRcWxUMStMOExTR2QvdlBwaDQ1di8vUU1CWHcwdi9tU1NwUFB2OXFvM2c4bEVBZ0I3dzV2VEFWNVVvQkFBQUtEQlJDQUFBVUdDaUVBQUFvTUJFSVFBQVFJR0pRZ0FBZ0FJVGhRQUFBQVVtQ2dFQUFBcE1GQUlBQUJTWUtBUUFBQ2d3VVFnQUFGQmdvaEFBQUtEQVJDRUFBRUNCaVVJQUFJQUNFNFVBQUFBRkpnb0JBQUFLVEJRQ0FBQVVtQ2dFQUFBb01GRUlBTkJMQnRUVmRoOTBkVlozRUtCdjJ2NjlvYjUvdWFwamlFSUFnRjR5WWVTUTdvTzI1dW9PQXZSTkhXMUprcWFoalZVZFF4UUNBUFNTT2VkTzZqNVl2U0pwK2NTT0lkQ3Rxek5wM1pLc2VTdEpjdUcwOFZVZHAxU3BWQ3BWblFBQTRDdHFhMmRYL3VEYWg3Tnc2Y3BxandMMFVTZVBPeUtMN3BtVC9yVTFWWnRCRkFJQTlLS3RuVjI1NDlFbGVXVGhhMW14ZW4xYU8rd1dRdEhWOXkrbmFXaGpMcHcyUHRkZk1yV3FRWmlJUWdBQWdFTHpta0lBQUlBQ0U0VUFBQUFGSmdvQkFBQUtUQlFDQUFBVW1DZ0VBQUFvTUZFSUFBQlFZS0lRQUFDZ3dFUWhBQUJBZ1lsQ0FBQ0FBaE9GQUFBQUJTWUtBUUFBQ2t3VUFnQUFGSmdvQkFBQUtEQlJDQUFBVUdDaUVBQUFvTUJFSVFBQVFJR0pRZ0FBZ0FJVGhRQUFBQVVtQ2dFQUFBcE1GQUlBQUJTWUtBUUFBQ2d3VVFnQUFGQmdvaEFBQUtEQVJDRUFBRUNCaVVJQUFJQUNFNFVBQUFBRkpnb0JBQUFLVEJRQ0FBQVVtQ2dFQUFBb01GRUlBQUJRWVA4SFFpV0xnTWFudnZjQUFBQUFTVVZPUks1Q1lJST0iLAoJIlRoZW1lIiA6ICIiLAoJIlR5cGUiIDogImZsb3ciLAoJIlZlcnNpb24iIDogIiIKfQo="/>
    </extobj>
  </extobjs>
</s:customData>
</file>

<file path=customXml/itemProps3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1894</Words>
  <Application>WPS 演示</Application>
  <PresentationFormat>宽屏</PresentationFormat>
  <Paragraphs>66</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dc:creator>
  <cp:lastModifiedBy>浩鸳.</cp:lastModifiedBy>
  <cp:revision>14</cp:revision>
  <dcterms:created xsi:type="dcterms:W3CDTF">2022-10-11T08:00:00Z</dcterms:created>
  <dcterms:modified xsi:type="dcterms:W3CDTF">2023-03-16T02:01:11Z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58708E5FF1FB4F179EE72262D9526731</vt:lpwstr>
  </property>
  <property fmtid="{D5CDD505-2E9C-101B-9397-08002B2CF9AE}" pid="3" name="KSOProductBuildVer">
    <vt:lpwstr>2052-11.1.0.13703</vt:lpwstr>
  </property>
</Properties>
</file>