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0" r:id="rId5"/>
    <p:sldId id="335" r:id="rId6"/>
    <p:sldId id="339" r:id="rId7"/>
    <p:sldId id="371" r:id="rId8"/>
    <p:sldId id="354" r:id="rId9"/>
    <p:sldId id="341" r:id="rId10"/>
    <p:sldId id="342" r:id="rId11"/>
    <p:sldId id="350" r:id="rId12"/>
    <p:sldId id="361" r:id="rId13"/>
    <p:sldId id="370" r:id="rId14"/>
    <p:sldId id="372" r:id="rId15"/>
    <p:sldId id="373" r:id="rId16"/>
    <p:sldId id="374" r:id="rId17"/>
    <p:sldId id="336" r:id="rId18"/>
    <p:sldId id="343" r:id="rId19"/>
    <p:sldId id="344" r:id="rId20"/>
    <p:sldId id="349" r:id="rId21"/>
    <p:sldId id="359" r:id="rId22"/>
    <p:sldId id="353" r:id="rId23"/>
    <p:sldId id="369" r:id="rId24"/>
    <p:sldId id="360" r:id="rId25"/>
    <p:sldId id="358" r:id="rId26"/>
    <p:sldId id="338" r:id="rId27"/>
    <p:sldId id="352" r:id="rId28"/>
    <p:sldId id="356" r:id="rId29"/>
    <p:sldId id="357" r:id="rId30"/>
  </p:sldIdLst>
  <p:sldSz cx="9144000" cy="5143500" type="screen16x9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4254" autoAdjust="0"/>
  </p:normalViewPr>
  <p:slideViewPr>
    <p:cSldViewPr snapToGrid="0">
      <p:cViewPr varScale="1">
        <p:scale>
          <a:sx n="97" d="100"/>
          <a:sy n="97" d="100"/>
        </p:scale>
        <p:origin x="109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D3A2-D21A-466C-B4FC-8D8DDF9320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Relationship Id="rId3" Type="http://schemas.openxmlformats.org/officeDocument/2006/relationships/image" Target="../media/image16.png"/><Relationship Id="rId2" Type="http://schemas.openxmlformats.org/officeDocument/2006/relationships/image" Target="../media/image52.png"/><Relationship Id="rId10" Type="http://schemas.openxmlformats.org/officeDocument/2006/relationships/notesSlide" Target="../notesSlides/notesSlide18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7.png"/><Relationship Id="rId3" Type="http://schemas.openxmlformats.org/officeDocument/2006/relationships/image" Target="../media/image42.png"/><Relationship Id="rId2" Type="http://schemas.openxmlformats.org/officeDocument/2006/relationships/image" Target="../media/image56.png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8.pn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9.pn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7.png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 txBox="1"/>
          <p:nvPr/>
        </p:nvSpPr>
        <p:spPr bwMode="auto">
          <a:xfrm>
            <a:off x="5263200" y="156791"/>
            <a:ext cx="3600000" cy="40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2" name="图片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0902"/>
            <a:ext cx="2449881" cy="62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9644" y="89752"/>
            <a:ext cx="2924356" cy="53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图片 15"/>
          <p:cNvPicPr>
            <a:picLocks noChangeAspect="1"/>
          </p:cNvPicPr>
          <p:nvPr/>
        </p:nvPicPr>
        <p:blipFill>
          <a:blip r:embed="rId3" cstate="print"/>
          <a:srcRect t="41238" b="27599"/>
          <a:stretch>
            <a:fillRect/>
          </a:stretch>
        </p:blipFill>
        <p:spPr bwMode="auto">
          <a:xfrm>
            <a:off x="635" y="658495"/>
            <a:ext cx="9143365" cy="203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805195" y="4292145"/>
            <a:ext cx="7534488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  <a:tileRect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标题 1"/>
          <p:cNvSpPr txBox="1"/>
          <p:nvPr/>
        </p:nvSpPr>
        <p:spPr bwMode="auto">
          <a:xfrm>
            <a:off x="538" y="3408045"/>
            <a:ext cx="9143999" cy="77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Paper sharing: Holographic Embeddings of Knowledge Graphs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14770" y="4486275"/>
            <a:ext cx="227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Speaker :Ying Jie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Some models before we learn HOLE</a:t>
            </a:r>
            <a:endParaRPr lang="zh-CN" altLang="en-US" sz="2400" b="1" dirty="0"/>
          </a:p>
        </p:txBody>
      </p:sp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2730500" y="661035"/>
            <a:ext cx="6488430" cy="4291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6045" y="661035"/>
            <a:ext cx="143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Word2vec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0" y="1219835"/>
            <a:ext cx="287401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</a:t>
            </a:r>
            <a:r>
              <a:rPr lang="zh-CN" altLang="en-US"/>
              <a:t>Typically, triples (head, relation, tail) are used to represent knowledge. 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 For example, (Sky Tree, location, Tokyo). We can represent this in terms of a unique heat vector. 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</a:t>
            </a:r>
            <a:r>
              <a:rPr lang="zh-CN" altLang="en-US"/>
              <a:t>But there are too many entities and relationships. When two entities or relations are close, the singleton vector cannot capture the similarity. 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Some models before we learn HOLE</a:t>
            </a:r>
            <a:endParaRPr lang="en-US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72085" y="826770"/>
            <a:ext cx="807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 TransE</a:t>
            </a:r>
            <a:r>
              <a:rPr lang="zh-CN" altLang="en-US"/>
              <a:t>（Translating Embeddings for Modeling Multi-relational Data）</a:t>
            </a:r>
            <a:endParaRPr lang="zh-CN" altLang="en-US"/>
          </a:p>
        </p:txBody>
      </p:sp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" y="1398270"/>
            <a:ext cx="2689225" cy="31229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268980" y="1980565"/>
            <a:ext cx="4524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L(y, y’) = max(0, margin - y + y’)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9610" y="1245870"/>
            <a:ext cx="523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Max-margin function with negative sampling is used:</a:t>
            </a:r>
          </a:p>
        </p:txBody>
      </p:sp>
      <p:pic>
        <p:nvPicPr>
          <p:cNvPr id="106" name="图片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3229610" y="2707005"/>
            <a:ext cx="4449445" cy="346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4"/>
          <a:stretch>
            <a:fillRect/>
          </a:stretch>
        </p:blipFill>
        <p:spPr>
          <a:xfrm>
            <a:off x="3328988" y="3411855"/>
            <a:ext cx="2486025" cy="47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45415" y="779780"/>
            <a:ext cx="769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TransH</a:t>
            </a:r>
            <a:r>
              <a:rPr lang="zh-CN" altLang="en-US"/>
              <a:t>（Knowledge Graph Embedding by Translating on Hyperplanes）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5920" y="162914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Some models before we learn HOLE</a:t>
            </a:r>
            <a:endParaRPr lang="en-US" altLang="zh-CN" sz="2400" b="1" dirty="0"/>
          </a:p>
        </p:txBody>
      </p:sp>
      <p:pic>
        <p:nvPicPr>
          <p:cNvPr id="108" name="图片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282575" y="1304290"/>
            <a:ext cx="3670935" cy="254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3"/>
          <a:stretch>
            <a:fillRect/>
          </a:stretch>
        </p:blipFill>
        <p:spPr>
          <a:xfrm>
            <a:off x="4606925" y="1341755"/>
            <a:ext cx="2571750" cy="400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/>
          <p:nvPr/>
        </p:nvPicPr>
        <p:blipFill>
          <a:blip r:embed="rId4"/>
          <a:stretch>
            <a:fillRect/>
          </a:stretch>
        </p:blipFill>
        <p:spPr>
          <a:xfrm>
            <a:off x="4496753" y="1860550"/>
            <a:ext cx="3667125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525" y="2583815"/>
            <a:ext cx="4552950" cy="552450"/>
          </a:xfrm>
          <a:prstGeom prst="rect">
            <a:avLst/>
          </a:prstGeom>
        </p:spPr>
      </p:pic>
      <p:pic>
        <p:nvPicPr>
          <p:cNvPr id="111" name="图片 110"/>
          <p:cNvPicPr/>
          <p:nvPr/>
        </p:nvPicPr>
        <p:blipFill>
          <a:blip r:embed="rId6"/>
          <a:stretch>
            <a:fillRect/>
          </a:stretch>
        </p:blipFill>
        <p:spPr>
          <a:xfrm>
            <a:off x="4606925" y="3144520"/>
            <a:ext cx="1568450" cy="5435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/>
          <p:nvPr/>
        </p:nvPicPr>
        <p:blipFill>
          <a:blip r:embed="rId7"/>
          <a:stretch>
            <a:fillRect/>
          </a:stretch>
        </p:blipFill>
        <p:spPr>
          <a:xfrm>
            <a:off x="4702175" y="3844290"/>
            <a:ext cx="2381250" cy="361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/>
              <a:t>Some models before we learn HOLE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49555" y="765810"/>
            <a:ext cx="8644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 TransR</a:t>
            </a:r>
            <a:r>
              <a:rPr lang="zh-CN" altLang="en-US"/>
              <a:t>（Learning Entity and Relation Embeddings for Knowledge Graph Completion）</a:t>
            </a:r>
            <a:endParaRPr lang="zh-CN" altLang="en-US"/>
          </a:p>
        </p:txBody>
      </p:sp>
      <p:pic>
        <p:nvPicPr>
          <p:cNvPr id="113" name="图片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155258" y="1499553"/>
            <a:ext cx="4810125" cy="2809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图片 113"/>
          <p:cNvPicPr/>
          <p:nvPr/>
        </p:nvPicPr>
        <p:blipFill>
          <a:blip r:embed="rId3"/>
          <a:stretch>
            <a:fillRect/>
          </a:stretch>
        </p:blipFill>
        <p:spPr>
          <a:xfrm>
            <a:off x="5316220" y="1460500"/>
            <a:ext cx="2800350" cy="43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图片 114"/>
          <p:cNvPicPr/>
          <p:nvPr/>
        </p:nvPicPr>
        <p:blipFill>
          <a:blip r:embed="rId4"/>
          <a:stretch>
            <a:fillRect/>
          </a:stretch>
        </p:blipFill>
        <p:spPr>
          <a:xfrm>
            <a:off x="5316220" y="2054860"/>
            <a:ext cx="2743200" cy="514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图片 115"/>
          <p:cNvPicPr/>
          <p:nvPr/>
        </p:nvPicPr>
        <p:blipFill>
          <a:blip r:embed="rId5"/>
          <a:stretch>
            <a:fillRect/>
          </a:stretch>
        </p:blipFill>
        <p:spPr>
          <a:xfrm>
            <a:off x="4588510" y="2773045"/>
            <a:ext cx="4449445" cy="534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045" y="125730"/>
            <a:ext cx="6349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Compared with TranseH &amp; TranseR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where to improve</a:t>
            </a:r>
            <a:r>
              <a:rPr lang="zh-CN" altLang="en-US" sz="2400" b="1" dirty="0"/>
              <a:t>？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71195" y="1892300"/>
            <a:ext cx="67373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</a:t>
            </a:r>
            <a:r>
              <a:rPr lang="zh-CN" altLang="en-US"/>
              <a:t>A major attraction of TRANSE is that it requires few parameters and is easy to train. However, this simplicity comes at the cost of modeling capabilities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1195" y="3371850"/>
            <a:ext cx="70281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</a:t>
            </a:r>
            <a:r>
              <a:rPr lang="zh-CN" altLang="en-US"/>
              <a:t>TRANSH and TRANSR to improve the performance of TRANSE on 1-to-N, n-to-1 and n-to-N relationships. Unfortunately, these models lose the simplicity and efficiency of TRANSE.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6410" y="1171575"/>
            <a:ext cx="399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Something needs to be improved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045" y="125730"/>
            <a:ext cx="6573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Holographic Embeddings of Knowledge Graphs</a:t>
            </a:r>
            <a:endParaRPr lang="en-US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52095" y="776605"/>
            <a:ext cx="8016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 </a:t>
            </a:r>
            <a:r>
              <a:rPr lang="en-US" altLang="zh-CN"/>
              <a:t>Paper Abstract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</a:t>
            </a:r>
            <a:r>
              <a:rPr lang="en-US" altLang="zh-CN"/>
              <a:t>Provenance</a:t>
            </a:r>
            <a:r>
              <a:rPr lang="zh-CN" altLang="en-US"/>
              <a:t>：</a:t>
            </a:r>
            <a:r>
              <a:rPr lang="en-US"/>
              <a:t>AAAI  2016</a:t>
            </a:r>
            <a:endParaRPr lang="zh-CN" altLang="en-US"/>
          </a:p>
          <a:p>
            <a:r>
              <a:rPr lang="zh-CN" altLang="en-US"/>
              <a:t>2. </a:t>
            </a:r>
            <a:r>
              <a:rPr lang="en-US" altLang="zh-CN"/>
              <a:t>Author</a:t>
            </a:r>
            <a:r>
              <a:rPr lang="zh-CN" altLang="en-US"/>
              <a:t>：</a:t>
            </a:r>
            <a:r>
              <a:t>Maximilian Nickel and Lorenzo Rosasco</a:t>
            </a:r>
            <a:r>
              <a:rPr lang="en-US"/>
              <a:t> </a:t>
            </a:r>
            <a:r>
              <a:t>and Tomaso Poggio</a:t>
            </a:r>
          </a:p>
          <a:p>
            <a:r>
              <a:rPr lang="zh-CN" altLang="en-US"/>
              <a:t>3. </a:t>
            </a:r>
            <a:r>
              <a:rPr lang="en-US" altLang="zh-CN"/>
              <a:t>Cites</a:t>
            </a:r>
            <a:r>
              <a:rPr lang="zh-CN" altLang="en-US"/>
              <a:t>：1k+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According to incomplete statistics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095" y="2335530"/>
            <a:ext cx="85578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Task: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1. Holographic embeddings (HOLE) are proposed to learn the whole knowledge graph composition vector space representation.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2. Study the problem of learning from knowledge graph within the framework of combined vector space model.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2095" y="3851910"/>
            <a:ext cx="8602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Experiment:</a:t>
            </a:r>
            <a:endParaRPr lang="zh-CN" altLang="en-US"/>
          </a:p>
          <a:p>
            <a:r>
              <a:rPr lang="zh-CN" altLang="en-US"/>
              <a:t>The results of Transe, Rescal, ER-MLP and other models in the prediction of national data are compared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HOLE </a:t>
            </a:r>
            <a:r>
              <a:rPr lang="en-US" altLang="zh-CN" sz="2400" b="1" dirty="0">
                <a:sym typeface="+mn-ea"/>
              </a:rPr>
              <a:t>conceptual graph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815"/>
            <a:ext cx="8921115" cy="25355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6290" y="3477260"/>
            <a:ext cx="7171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RESCAL method and HOLE method comparison:</a:t>
            </a:r>
            <a:endParaRPr lang="zh-CN" altLang="en-US"/>
          </a:p>
          <a:p>
            <a:r>
              <a:rPr lang="zh-CN" altLang="en-US"/>
              <a:t>The former has d^2 middle layers, while the latter has D middle layers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meaning of some symbols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777240"/>
            <a:ext cx="273050" cy="3771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2325" y="820420"/>
            <a:ext cx="2720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一个域中所有实体的</a:t>
            </a:r>
            <a:r>
              <a:rPr lang="zh-CN" altLang="en-US"/>
              <a:t>集合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60" y="835025"/>
            <a:ext cx="1353185" cy="365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75350" y="863600"/>
            <a:ext cx="3062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二元关系，表示所有实体</a:t>
            </a:r>
            <a:r>
              <a:rPr lang="zh-CN" altLang="en-US"/>
              <a:t>对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95" y="1290955"/>
            <a:ext cx="2637155" cy="360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38780" y="1311275"/>
            <a:ext cx="3740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表示每一对可能的实体是否属于</a:t>
            </a:r>
            <a:r>
              <a:rPr lang="en-US" altLang="zh-CN"/>
              <a:t>R</a:t>
            </a:r>
            <a:r>
              <a:rPr lang="en-US" altLang="zh-CN"/>
              <a:t>p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25" y="1823085"/>
            <a:ext cx="1083310" cy="4184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9740" y="1896745"/>
            <a:ext cx="246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可能的一对实例</a:t>
            </a:r>
            <a:r>
              <a:rPr lang="zh-CN" altLang="en-US"/>
              <a:t>关系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995" y="2355850"/>
            <a:ext cx="1060450" cy="4191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44930" y="2413635"/>
            <a:ext cx="2518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o</a:t>
            </a:r>
            <a:r>
              <a:rPr lang="zh-CN" altLang="en-US"/>
              <a:t>均为集合中的</a:t>
            </a:r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360" y="1903095"/>
            <a:ext cx="1069975" cy="4000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474335" y="1949450"/>
            <a:ext cx="100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指关系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3855" y="1846580"/>
            <a:ext cx="1293495" cy="43434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007350" y="1903095"/>
            <a:ext cx="955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</a:t>
            </a:r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460" y="2973070"/>
            <a:ext cx="2637790" cy="29654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994660" y="2835910"/>
            <a:ext cx="1409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表示所有嵌入的</a:t>
            </a:r>
            <a:r>
              <a:rPr lang="zh-CN" altLang="en-US"/>
              <a:t>集合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460" y="3630295"/>
            <a:ext cx="2865120" cy="4286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543300" y="3631565"/>
            <a:ext cx="371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表示嵌入一对的（</a:t>
            </a:r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o</a:t>
            </a:r>
            <a:r>
              <a:rPr lang="zh-CN" altLang="en-US"/>
              <a:t>）复合</a:t>
            </a:r>
            <a:r>
              <a:rPr lang="zh-CN" altLang="en-US"/>
              <a:t>向量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125" y="4208145"/>
            <a:ext cx="1645920" cy="30861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182495" y="4231005"/>
            <a:ext cx="193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表示一个</a:t>
            </a:r>
            <a:r>
              <a:rPr lang="zh-CN" altLang="en-US"/>
              <a:t>三元组</a:t>
            </a: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4360" y="4208145"/>
            <a:ext cx="1050290" cy="30861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676900" y="4161155"/>
            <a:ext cx="168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表示一个</a:t>
            </a:r>
            <a:r>
              <a:rPr lang="zh-CN" altLang="en-US"/>
              <a:t>标签</a:t>
            </a:r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460" y="4714240"/>
            <a:ext cx="1555750" cy="3048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294255" y="4740275"/>
            <a:ext cx="230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表示实例</a:t>
            </a:r>
            <a:r>
              <a:rPr lang="zh-CN" altLang="en-US"/>
              <a:t>对数据集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454650" y="4650740"/>
            <a:ext cx="268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η j</a:t>
            </a:r>
            <a:r>
              <a:rPr lang="en-US" altLang="zh-CN"/>
              <a:t> </a:t>
            </a:r>
            <a:r>
              <a:rPr lang="zh-CN" altLang="en-US"/>
              <a:t>&gt;</a:t>
            </a:r>
            <a:r>
              <a:rPr lang="en-US" altLang="zh-CN"/>
              <a:t> </a:t>
            </a:r>
            <a:r>
              <a:rPr lang="zh-CN" altLang="en-US"/>
              <a:t>0：指定边距的宽度。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The meaning of some symbols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859790"/>
            <a:ext cx="2596515" cy="445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88995" y="890270"/>
            <a:ext cx="125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张量积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" y="1470660"/>
            <a:ext cx="2438400" cy="304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38525" y="1470660"/>
            <a:ext cx="183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串联，表示</a:t>
            </a:r>
            <a:r>
              <a:rPr lang="zh-CN" altLang="en-US"/>
              <a:t>拼接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65" y="2051050"/>
            <a:ext cx="1415415" cy="355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81630" y="2051050"/>
            <a:ext cx="351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表示非线性函数，例如</a:t>
            </a:r>
            <a:r>
              <a:rPr lang="en-US" altLang="zh-CN"/>
              <a:t>tanh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5" y="2578100"/>
            <a:ext cx="1143635" cy="287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033395" y="2537460"/>
            <a:ext cx="535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表示投影矩阵，结合实体嵌入和关系嵌入</a:t>
            </a:r>
            <a:r>
              <a:rPr lang="zh-CN" altLang="en-US"/>
              <a:t>得到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15" y="3165475"/>
            <a:ext cx="2736850" cy="6540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613785" y="3211830"/>
            <a:ext cx="205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表示</a:t>
            </a:r>
            <a:r>
              <a:rPr lang="zh-CN" altLang="en-US"/>
              <a:t>循环相关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740" y="3989070"/>
            <a:ext cx="1047750" cy="3435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881630" y="3964305"/>
            <a:ext cx="367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存在的三元组和不存在的</a:t>
            </a:r>
            <a:r>
              <a:rPr lang="zh-CN" altLang="en-US"/>
              <a:t>三元组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365" y="4502150"/>
            <a:ext cx="1124585" cy="5016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560955" y="4477385"/>
            <a:ext cx="3503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表示指定边缘的宽度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Three procedure of a Tensor-pro</a:t>
            </a:r>
            <a:r>
              <a:rPr lang="en-US" altLang="zh-CN" sz="2400" b="1" dirty="0"/>
              <a:t>duct model</a:t>
            </a:r>
            <a:endParaRPr lang="en-US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52145" y="1538605"/>
            <a:ext cx="77260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1. Combined vector space model</a:t>
            </a:r>
          </a:p>
          <a:p/>
          <a:p>
            <a:r>
              <a:t>2. Achieve representation of entities and relationships that best explain the dataset by minimizing (regularizing) logistic losses</a:t>
            </a:r>
          </a:p>
          <a:p/>
          <a:p>
            <a:r>
              <a:t>3. Pairwise Ranking Loss can be used when KGs only stores correct triples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My process of selecting and reading papers in this week</a:t>
            </a:r>
            <a:endParaRPr lang="en-US" altLang="zh-CN" sz="2400" b="1" dirty="0"/>
          </a:p>
          <a:p>
            <a:endParaRPr lang="en-US" altLang="zh-CN" sz="2400" b="1" dirty="0"/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-107950" y="927735"/>
            <a:ext cx="9360535" cy="2682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" y="2806700"/>
            <a:ext cx="3281045" cy="2209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940" y="3365500"/>
            <a:ext cx="3128010" cy="177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045" y="3343910"/>
            <a:ext cx="3177540" cy="18218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045" y="125730"/>
            <a:ext cx="6573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Procedure</a:t>
            </a:r>
            <a:r>
              <a:rPr lang="en-US" altLang="zh-CN" sz="2400" b="1" dirty="0">
                <a:sym typeface="+mn-ea"/>
              </a:rPr>
              <a:t> 1</a:t>
            </a:r>
            <a:r>
              <a:rPr lang="zh-CN" altLang="en-US" sz="2400" b="1" dirty="0">
                <a:sym typeface="+mn-ea"/>
              </a:rPr>
              <a:t>：</a:t>
            </a:r>
            <a:r>
              <a:rPr lang="en-US" altLang="zh-CN" sz="2400" b="1" dirty="0">
                <a:sym typeface="+mn-ea"/>
              </a:rPr>
              <a:t>compositional vector space models</a:t>
            </a:r>
            <a:endParaRPr lang="en-US" altLang="zh-CN" sz="2400" b="1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815" y="862965"/>
            <a:ext cx="3473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1. Combined vector space model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" y="1371600"/>
            <a:ext cx="7062470" cy="682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15" y="3040380"/>
            <a:ext cx="2637155" cy="360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45" y="3754755"/>
            <a:ext cx="431165" cy="3816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98905" y="3768090"/>
            <a:ext cx="262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The set of all relationships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31540" y="3032125"/>
            <a:ext cx="5327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Indicates whether each pair of possible entities belongs to the Rp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86055" y="2359025"/>
            <a:ext cx="8833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It allows a learning task to be transformed into a supervised representation learning problem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7815" y="4272280"/>
            <a:ext cx="8461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>
                <a:sym typeface="+mn-ea"/>
              </a:rPr>
              <a:t>◦ : Composition operator that creates a composite vector representation of (S, O) (S, O) (S, O) from the embedded ES and EO.</a:t>
            </a:r>
            <a:endParaRPr>
              <a:sym typeface="+mn-ea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045" y="125730"/>
            <a:ext cx="6689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Procedure</a:t>
            </a:r>
            <a:r>
              <a:rPr lang="en-US" altLang="zh-CN" sz="2400" b="1" dirty="0"/>
              <a:t> 2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reduce logic loss to implement data set and entity relationships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" y="1101090"/>
            <a:ext cx="5800725" cy="8680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1135" y="2446655"/>
            <a:ext cx="7446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 relational data, minimizing logistic losses has the added advantage of helping to find low-dimensional embeddings for complex relational patterns.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Procedure</a:t>
            </a:r>
            <a:r>
              <a:rPr lang="en-US" altLang="zh-CN" sz="2400" b="1" dirty="0"/>
              <a:t> 3</a:t>
            </a:r>
            <a:r>
              <a:rPr lang="zh-CN" altLang="en-US" sz="2400" b="1" dirty="0"/>
              <a:t>：pairwise ranking loss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" y="984250"/>
            <a:ext cx="5155565" cy="691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7170" y="2435860"/>
            <a:ext cx="53041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 example, rank the probability of an existing triplet as higher than the probability of no triplet.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 +, D − : represents the set of triples that exist and do not exist.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η j &gt; 0: specifies the width of the margin.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Means of HOLE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44830" y="1185545"/>
            <a:ext cx="60826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Methods:</a:t>
            </a:r>
          </a:p>
          <a:p>
            <a:r>
              <a:t>Represent both entities and relations as vectors. Given a fact (H, R,t)(H,r,t)(H,r,t), the entity representation is first composed using loop correlation operations</a:t>
            </a:r>
          </a:p>
          <a:p>
            <a:r>
              <a:t>H ∗t∈R H *t∈Rh∗t∈R.</a:t>
            </a:r>
          </a:p>
          <a:p>
            <a:r>
              <a:t>The combined vector is then matched to the relational representation to score the facts.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Model &amp; Formula of HOLE</a:t>
            </a:r>
            <a:endParaRPr lang="en-US" altLang="zh-CN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05" y="861060"/>
            <a:ext cx="2158365" cy="5530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560" y="1414145"/>
            <a:ext cx="5036820" cy="6413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5110" y="953770"/>
            <a:ext cx="284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 Composition operator: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5110" y="1545590"/>
            <a:ext cx="2823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2. Probabilistic model of triples: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110" y="2305685"/>
            <a:ext cx="214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3. SGD algorithm: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020" y="2147570"/>
            <a:ext cx="3490595" cy="6845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Outcome of HOLE experiment</a:t>
            </a:r>
            <a:endParaRPr lang="en-US" altLang="zh-CN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02565" y="795655"/>
            <a:ext cx="89331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To be fair, the same loss and optimization methods are used to retrain the models</a:t>
            </a:r>
            <a:r>
              <a:rPr lang="en-US" altLang="zh-CN"/>
              <a:t> </a:t>
            </a:r>
            <a:r>
              <a:rPr lang="zh-CN" altLang="en-US"/>
              <a:t>participating in the comparison.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-7620" y="1843404"/>
            <a:ext cx="9144000" cy="3204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31495" y="1336040"/>
            <a:ext cx="3286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采用数据集：WN18，FB15K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665481" y="1163955"/>
            <a:ext cx="7581899" cy="334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655" y="1228090"/>
            <a:ext cx="4683760" cy="35217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205" y="1704340"/>
            <a:ext cx="4877435" cy="29495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Conclusions and Reflections</a:t>
            </a:r>
            <a:endParaRPr lang="en-US" altLang="zh-CN" sz="2400" b="1" dirty="0"/>
          </a:p>
        </p:txBody>
      </p:sp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-209550" y="761365"/>
            <a:ext cx="9131300" cy="3924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Conclusions and Reflections</a:t>
            </a:r>
            <a:endParaRPr lang="en-US" altLang="zh-CN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97815" y="1089660"/>
            <a:ext cx="82410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Advantages of cycles over tensor products: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1. Compared with tensor products, cyclic correlation has the important advantage of not increasing the dimension of the composite representation.</a:t>
            </a:r>
            <a:endParaRPr lang="zh-CN" altLang="en-US"/>
          </a:p>
          <a:p>
            <a:r>
              <a:rPr lang="zh-CN" altLang="en-US"/>
              <a:t>2. The space complexity is linear in dimension D of the entity representation, and the runtime complexity is log-linear in D. It has a significant impact on the number of overall parameters and operation efficiency.</a:t>
            </a:r>
            <a:endParaRPr lang="zh-CN" altLang="en-US"/>
          </a:p>
          <a:p>
            <a:r>
              <a:rPr lang="zh-CN" altLang="en-US"/>
              <a:t>3. A combined representation has the same dimension as its constituent representation.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Background Knowledge </a:t>
            </a:r>
            <a:endParaRPr lang="en-US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22885" y="1132205"/>
            <a:ext cx="86982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ym typeface="+mn-ea"/>
              </a:rPr>
              <a:t>1. Knowledge map</a:t>
            </a:r>
            <a:endParaRPr lang="en-US" altLang="zh-CN" sz="3200">
              <a:sym typeface="+mn-ea"/>
            </a:endParaRPr>
          </a:p>
          <a:p>
            <a:endParaRPr lang="en-US" altLang="zh-CN" sz="3200"/>
          </a:p>
          <a:p>
            <a:r>
              <a:rPr lang="en-US" altLang="zh-CN" sz="3200">
                <a:sym typeface="+mn-ea"/>
              </a:rPr>
              <a:t>2. Tensor product,</a:t>
            </a:r>
            <a:r>
              <a:rPr lang="zh-CN" altLang="en-US" sz="3200">
                <a:sym typeface="+mn-ea"/>
              </a:rPr>
              <a:t>Concatenation, Projection, and Non-Linearity</a:t>
            </a:r>
            <a:r>
              <a:rPr lang="en-US" altLang="zh-CN" sz="3200">
                <a:sym typeface="+mn-ea"/>
              </a:rPr>
              <a:t> 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3. Embedding of entity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What is a K</a:t>
            </a:r>
            <a:r>
              <a:rPr lang="en-US" altLang="zh-CN" sz="2400" b="1" dirty="0"/>
              <a:t>nowledge map?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" y="1213485"/>
            <a:ext cx="5622925" cy="31889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04460" y="1429385"/>
            <a:ext cx="3679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（Entity</a:t>
            </a:r>
            <a:r>
              <a:rPr lang="en-US" altLang="zh-CN"/>
              <a:t>)-</a:t>
            </a:r>
            <a:r>
              <a:rPr lang="zh-CN" altLang="en-US"/>
              <a:t>（Relationship）-（Entity）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4595" y="2882900"/>
            <a:ext cx="86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Triple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073140" y="3773170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fact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97575" y="2014220"/>
            <a:ext cx="20097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(head, relation, tail)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5" grpId="0"/>
      <p:bldP spid="5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Knowledge map’s application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640" y="692150"/>
            <a:ext cx="247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Connection to predict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05130" y="1060450"/>
            <a:ext cx="8307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Predict”?” in  </a:t>
            </a:r>
            <a:r>
              <a:rPr lang="zh-CN" altLang="en-US"/>
              <a:t>(? ,r,t)and  (h,r,?).  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</a:t>
            </a:r>
            <a:r>
              <a:rPr lang="zh-CN" altLang="en-US"/>
              <a:t>For example, (? Director, Psycho), is the director of the prediction movie, (Venom, director?) "Is to predict that a certain movie will be directed by a certain person. This is essentially a knowledge graph refinement task.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1785" y="2781935"/>
            <a:ext cx="292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Recommendation system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5775" y="3223895"/>
            <a:ext cx="7552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Three types of information stored in the KG are used to derive semantic representations of items, including structured knowledge (triples), textual knowledge (for example, a text summary of a book or movie), and visual knowledge (for example, a book cover or a movie poster image).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Tensor product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" y="701675"/>
            <a:ext cx="6330315" cy="1892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" y="1298575"/>
            <a:ext cx="6557010" cy="1880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85" y="1457325"/>
            <a:ext cx="6113780" cy="3221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285" y="1840230"/>
            <a:ext cx="5098415" cy="24561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800" y="1457325"/>
            <a:ext cx="5422900" cy="3054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045" y="125730"/>
            <a:ext cx="665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ym typeface="+mn-ea"/>
              </a:rPr>
              <a:t>Concatenation, Projection</a:t>
            </a:r>
            <a:r>
              <a:rPr lang="en-US" altLang="zh-CN" sz="2400" b="1">
                <a:sym typeface="+mn-ea"/>
              </a:rPr>
              <a:t>,</a:t>
            </a:r>
            <a:r>
              <a:rPr lang="zh-CN" altLang="en-US" sz="2400" b="1">
                <a:sym typeface="+mn-ea"/>
              </a:rPr>
              <a:t> and Non-Linearity</a:t>
            </a:r>
            <a:r>
              <a:rPr lang="en-US" altLang="zh-CN" sz="2400" b="1">
                <a:sym typeface="+mn-ea"/>
              </a:rPr>
              <a:t> </a:t>
            </a:r>
            <a:endParaRPr lang="en-US" altLang="zh-CN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" y="1324610"/>
            <a:ext cx="7897495" cy="712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990" y="2945765"/>
            <a:ext cx="909701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 </a:t>
            </a:r>
            <a:r>
              <a:rPr lang="zh-CN" altLang="en-US"/>
              <a:t>⊕ means series, and ψ can be a nonlinear function, like tanh. The combined tuple is represented as a◦ B =ψ(W(A ⊕ B))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The projection matrix W is learned by combining entity and relation embeddings.</a:t>
            </a:r>
            <a:endParaRPr lang="zh-CN" altLang="en-US"/>
          </a:p>
          <a:p>
            <a:r>
              <a:rPr lang="en-US" altLang="zh-CN"/>
              <a:t>         </a:t>
            </a:r>
            <a:r>
              <a:rPr lang="zh-CN" altLang="en-US"/>
              <a:t>A feature W (A ⊕ B) in a tuple representation is ON if at least one of the corresponding functions is in the ON state. The advantage is that the matrix W adaptively learns the mapping from entity embeddings to pairwise representations. However, the resulting composite representations are also less rich because they do not consider the direct interaction of features.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" y="2030095"/>
            <a:ext cx="2438400" cy="304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220" y="2100580"/>
            <a:ext cx="1143635" cy="2876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20" y="2541905"/>
            <a:ext cx="1415415" cy="355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ym typeface="+mn-ea"/>
              </a:rPr>
              <a:t>Embedding of entity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425" y="890270"/>
            <a:ext cx="6897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The concept of entity embedding originated in a paper called Word2Vec, which basically translates the contents of an article into a vector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" y="1535430"/>
            <a:ext cx="6341745" cy="1806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1839595"/>
            <a:ext cx="5248910" cy="29864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210" y="1621155"/>
            <a:ext cx="6621145" cy="3253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83055" y="4726305"/>
            <a:ext cx="899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CBOW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087745" y="4726305"/>
            <a:ext cx="135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Skip - </a:t>
            </a:r>
            <a:r>
              <a:rPr lang="en-US" altLang="zh-CN"/>
              <a:t>gram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ym typeface="+mn-ea"/>
              </a:rPr>
              <a:t>Embedding of entity</a:t>
            </a:r>
            <a:r>
              <a:rPr lang="zh-CN" altLang="en-US" sz="2400" b="1">
                <a:sym typeface="+mn-ea"/>
              </a:rPr>
              <a:t>（实体嵌入）</a:t>
            </a:r>
            <a:endParaRPr lang="en-US" altLang="zh-CN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6045" y="836930"/>
            <a:ext cx="6669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How do you handle categorical variables in a data set</a:t>
            </a:r>
            <a:r>
              <a:rPr lang="en-US" altLang="zh-CN"/>
              <a:t> ?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1334135"/>
            <a:ext cx="4462780" cy="2323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410" y="1054100"/>
            <a:ext cx="2638425" cy="5245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725" y="1685925"/>
            <a:ext cx="2661285" cy="3136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02935" y="2429510"/>
            <a:ext cx="2378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O</a:t>
            </a:r>
            <a:r>
              <a:rPr lang="en-US" altLang="zh-CN"/>
              <a:t>ne-hot encoding</a:t>
            </a:r>
            <a:endParaRPr lang="en-US" altLang="zh-CN"/>
          </a:p>
          <a:p>
            <a:r>
              <a:rPr lang="en-US" altLang="zh-CN"/>
              <a:t>2. Label encoding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575935" y="34156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Advantages of Embedding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tags/tag1.xml><?xml version="1.0" encoding="utf-8"?>
<p:tagLst xmlns:p="http://schemas.openxmlformats.org/presentationml/2006/main">
  <p:tag name="COMMONDATA" val="eyJoZGlkIjoiN2YzNjBkOTgyNWQ1YTMxYzM3MzMwNWFiODNmOWIzYWM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6277</Words>
  <Application>WPS 演示</Application>
  <PresentationFormat>全屏显示(16:9)</PresentationFormat>
  <Paragraphs>221</Paragraphs>
  <Slides>27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Calibri Light</vt:lpstr>
      <vt:lpstr>等线 Light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罗圣</dc:creator>
  <cp:lastModifiedBy>浩鸳.</cp:lastModifiedBy>
  <cp:revision>193</cp:revision>
  <dcterms:created xsi:type="dcterms:W3CDTF">2018-08-27T07:20:00Z</dcterms:created>
  <dcterms:modified xsi:type="dcterms:W3CDTF">2022-08-26T15:28:25Z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2052-11.1.0.11751</vt:lpwstr>
  </property>
  <property fmtid="{D5CDD505-2E9C-101B-9397-08002B2CF9AE}" pid="3" name="ICV">
    <vt:lpwstr>61B004D481F7401FBA3BDF2A9BFE41B6</vt:lpwstr>
  </property>
</Properties>
</file>