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80" r:id="rId5"/>
    <p:sldId id="335" r:id="rId6"/>
    <p:sldId id="339" r:id="rId7"/>
    <p:sldId id="371" r:id="rId8"/>
    <p:sldId id="354" r:id="rId9"/>
    <p:sldId id="341" r:id="rId10"/>
    <p:sldId id="342" r:id="rId11"/>
    <p:sldId id="350" r:id="rId12"/>
    <p:sldId id="344" r:id="rId13"/>
    <p:sldId id="349" r:id="rId14"/>
    <p:sldId id="361" r:id="rId15"/>
    <p:sldId id="370" r:id="rId16"/>
    <p:sldId id="372" r:id="rId17"/>
    <p:sldId id="373" r:id="rId18"/>
    <p:sldId id="374" r:id="rId19"/>
    <p:sldId id="336" r:id="rId20"/>
    <p:sldId id="343" r:id="rId21"/>
    <p:sldId id="359" r:id="rId22"/>
    <p:sldId id="353" r:id="rId23"/>
    <p:sldId id="369" r:id="rId24"/>
    <p:sldId id="360" r:id="rId25"/>
    <p:sldId id="358" r:id="rId26"/>
    <p:sldId id="338" r:id="rId27"/>
    <p:sldId id="352" r:id="rId28"/>
    <p:sldId id="356" r:id="rId29"/>
    <p:sldId id="357" r:id="rId30"/>
  </p:sldIdLst>
  <p:sldSz cx="9144000" cy="5143500" type="screen16x9"/>
  <p:notesSz cx="6858000" cy="9144000"/>
  <p:custDataLst>
    <p:tags r:id="rId3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4254" autoAdjust="0"/>
  </p:normalViewPr>
  <p:slideViewPr>
    <p:cSldViewPr snapToGrid="0">
      <p:cViewPr varScale="1">
        <p:scale>
          <a:sx n="97" d="100"/>
          <a:sy n="97" d="100"/>
        </p:scale>
        <p:origin x="1099" y="77"/>
      </p:cViewPr>
      <p:guideLst>
        <p:guide orient="horz" pos="1620"/>
        <p:guide pos="2880"/>
      </p:guideLst>
    </p:cSldViewPr>
  </p:slideViewPr>
  <p:notesTextViewPr>
    <p:cViewPr>
      <p:scale>
        <a:sx n="1" d="1"/>
        <a:sy n="1" d="1"/>
      </p:scale>
      <p:origin x="0" y="0"/>
    </p:cViewPr>
  </p:notesTextViewPr>
  <p:notesViewPr>
    <p:cSldViewPr snapToGrid="0">
      <p:cViewPr varScale="1">
        <p:scale>
          <a:sx n="50" d="100"/>
          <a:sy n="50" d="100"/>
        </p:scale>
        <p:origin x="2708" y="5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3"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664"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98D3A2-D21A-466C-B4FC-8D8DDF9320CB}" type="datetimeFigureOut">
              <a:rPr lang="zh-CN" altLang="en-US" smtClean="0"/>
            </a:fld>
            <a:endParaRPr lang="zh-CN" altLang="en-US"/>
          </a:p>
        </p:txBody>
      </p:sp>
      <p:sp>
        <p:nvSpPr>
          <p:cNvPr id="1048665"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666"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67"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668"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D32A72-BA53-4517-81B8-3D64FCC2137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幻灯片图像占位符 1"/>
          <p:cNvSpPr>
            <a:spLocks noGrp="1" noRot="1" noChangeAspect="1"/>
          </p:cNvSpPr>
          <p:nvPr>
            <p:ph type="sldImg"/>
          </p:nvPr>
        </p:nvSpPr>
        <p:spPr>
          <a:xfrm>
            <a:off x="685800" y="1143000"/>
            <a:ext cx="5486400" cy="3086100"/>
          </a:xfrm>
        </p:spPr>
      </p:sp>
      <p:sp>
        <p:nvSpPr>
          <p:cNvPr id="1048587" name="备注占位符 2"/>
          <p:cNvSpPr>
            <a:spLocks noGrp="1"/>
          </p:cNvSpPr>
          <p:nvPr>
            <p:ph type="body" idx="1"/>
          </p:nvPr>
        </p:nvSpPr>
        <p:spPr/>
        <p:txBody>
          <a:bodyPr/>
          <a:lstStyle/>
          <a:p>
            <a:endParaRPr lang="zh-CN" altLang="en-US" dirty="0"/>
          </a:p>
        </p:txBody>
      </p:sp>
      <p:sp>
        <p:nvSpPr>
          <p:cNvPr id="1048588" name="灯片编号占位符 3"/>
          <p:cNvSpPr>
            <a:spLocks noGrp="1"/>
          </p:cNvSpPr>
          <p:nvPr>
            <p:ph type="sldNum" sz="quarter" idx="10"/>
          </p:nvPr>
        </p:nvSpPr>
        <p:spPr/>
        <p:txBody>
          <a:bodyPr/>
          <a:lstStyle/>
          <a:p>
            <a:fld id="{DDD32A72-BA53-4517-81B8-3D64FCC2137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605" name="Title 1"/>
          <p:cNvSpPr>
            <a:spLocks noGrp="1"/>
          </p:cNvSpPr>
          <p:nvPr>
            <p:ph type="ctrTitle"/>
          </p:nvPr>
        </p:nvSpPr>
        <p:spPr>
          <a:xfrm>
            <a:off x="685800" y="841772"/>
            <a:ext cx="7772400" cy="1790700"/>
          </a:xfrm>
        </p:spPr>
        <p:txBody>
          <a:bodyPr anchor="b"/>
          <a:lstStyle>
            <a:lvl1pPr algn="ctr">
              <a:defRPr sz="6000"/>
            </a:lvl1pPr>
          </a:lstStyle>
          <a:p>
            <a:r>
              <a:rPr lang="zh-CN" altLang="en-US"/>
              <a:t>单击此处编辑母版标题样式</a:t>
            </a:r>
            <a:endParaRPr lang="en-US" dirty="0"/>
          </a:p>
        </p:txBody>
      </p:sp>
      <p:sp>
        <p:nvSpPr>
          <p:cNvPr id="1048606"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1048607" name="Date Placeholder 3"/>
          <p:cNvSpPr>
            <a:spLocks noGrp="1"/>
          </p:cNvSpPr>
          <p:nvPr>
            <p:ph type="dt" sz="half" idx="10"/>
          </p:nvPr>
        </p:nvSpPr>
        <p:spPr/>
        <p:txBody>
          <a:bodyPr/>
          <a:lstStyle/>
          <a:p>
            <a:fld id="{2FC180D3-F4E2-4FAA-9B2E-18CB9746F06B}" type="datetimeFigureOut">
              <a:rPr lang="zh-CN" altLang="en-US" smtClean="0"/>
            </a:fld>
            <a:endParaRPr lang="zh-CN" altLang="en-US"/>
          </a:p>
        </p:txBody>
      </p:sp>
      <p:sp>
        <p:nvSpPr>
          <p:cNvPr id="1048608" name="Footer Placeholder 4"/>
          <p:cNvSpPr>
            <a:spLocks noGrp="1"/>
          </p:cNvSpPr>
          <p:nvPr>
            <p:ph type="ftr" sz="quarter" idx="11"/>
          </p:nvPr>
        </p:nvSpPr>
        <p:spPr/>
        <p:txBody>
          <a:bodyPr/>
          <a:lstStyle/>
          <a:p>
            <a:endParaRPr lang="zh-CN" altLang="en-US"/>
          </a:p>
        </p:txBody>
      </p:sp>
      <p:sp>
        <p:nvSpPr>
          <p:cNvPr id="1048609" name="Slide Number Placeholder 5"/>
          <p:cNvSpPr>
            <a:spLocks noGrp="1"/>
          </p:cNvSpPr>
          <p:nvPr>
            <p:ph type="sldNum" sz="quarter" idx="12"/>
          </p:nvPr>
        </p:nvSpPr>
        <p:spPr/>
        <p:txBody>
          <a:bodyPr/>
          <a:lstStyle/>
          <a:p>
            <a:fld id="{0FDAAB46-A75B-4D4D-98A0-CCF8C88C72F1}" type="slidenum">
              <a:rPr lang="zh-CN" altLang="en-US" smtClean="0"/>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zh-CN" altLang="en-US"/>
              <a:t>单击此处编辑母版标题样式</a:t>
            </a:r>
            <a:endParaRPr lang="en-US" dirty="0"/>
          </a:p>
        </p:txBody>
      </p:sp>
      <p:sp>
        <p:nvSpPr>
          <p:cNvPr id="1048631"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48632" name="Date Placeholder 3"/>
          <p:cNvSpPr>
            <a:spLocks noGrp="1"/>
          </p:cNvSpPr>
          <p:nvPr>
            <p:ph type="dt" sz="half" idx="10"/>
          </p:nvPr>
        </p:nvSpPr>
        <p:spPr/>
        <p:txBody>
          <a:bodyPr/>
          <a:lstStyle/>
          <a:p>
            <a:fld id="{2FC180D3-F4E2-4FAA-9B2E-18CB9746F06B}" type="datetimeFigureOut">
              <a:rPr lang="zh-CN" altLang="en-US" smtClean="0"/>
            </a:fld>
            <a:endParaRPr lang="zh-CN" altLang="en-US"/>
          </a:p>
        </p:txBody>
      </p:sp>
      <p:sp>
        <p:nvSpPr>
          <p:cNvPr id="1048633" name="Footer Placeholder 4"/>
          <p:cNvSpPr>
            <a:spLocks noGrp="1"/>
          </p:cNvSpPr>
          <p:nvPr>
            <p:ph type="ftr" sz="quarter" idx="11"/>
          </p:nvPr>
        </p:nvSpPr>
        <p:spPr/>
        <p:txBody>
          <a:bodyPr/>
          <a:lstStyle/>
          <a:p>
            <a:endParaRPr lang="zh-CN" altLang="en-US"/>
          </a:p>
        </p:txBody>
      </p:sp>
      <p:sp>
        <p:nvSpPr>
          <p:cNvPr id="1048634" name="Slide Number Placeholder 5"/>
          <p:cNvSpPr>
            <a:spLocks noGrp="1"/>
          </p:cNvSpPr>
          <p:nvPr>
            <p:ph type="sldNum" sz="quarter" idx="12"/>
          </p:nvPr>
        </p:nvSpPr>
        <p:spPr/>
        <p:txBody>
          <a:bodyPr/>
          <a:lstStyle/>
          <a:p>
            <a:fld id="{0FDAAB46-A75B-4D4D-98A0-CCF8C88C72F1}" type="slidenum">
              <a:rPr lang="zh-CN" altLang="en-US" smtClean="0"/>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614" name="Vertical Title 1"/>
          <p:cNvSpPr>
            <a:spLocks noGrp="1"/>
          </p:cNvSpPr>
          <p:nvPr>
            <p:ph type="title" orient="vert"/>
          </p:nvPr>
        </p:nvSpPr>
        <p:spPr>
          <a:xfrm>
            <a:off x="6543676" y="273844"/>
            <a:ext cx="1971675" cy="4358879"/>
          </a:xfrm>
        </p:spPr>
        <p:txBody>
          <a:bodyPr vert="eaVert"/>
          <a:lstStyle/>
          <a:p>
            <a:r>
              <a:rPr lang="zh-CN" altLang="en-US"/>
              <a:t>单击此处编辑母版标题样式</a:t>
            </a:r>
            <a:endParaRPr lang="en-US" dirty="0"/>
          </a:p>
        </p:txBody>
      </p:sp>
      <p:sp>
        <p:nvSpPr>
          <p:cNvPr id="1048615" name="Vertical Text Placeholder 2"/>
          <p:cNvSpPr>
            <a:spLocks noGrp="1"/>
          </p:cNvSpPr>
          <p:nvPr>
            <p:ph type="body" orient="vert" idx="1" hasCustomPrompt="1"/>
          </p:nvPr>
        </p:nvSpPr>
        <p:spPr>
          <a:xfrm>
            <a:off x="628651"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48616" name="Date Placeholder 3"/>
          <p:cNvSpPr>
            <a:spLocks noGrp="1"/>
          </p:cNvSpPr>
          <p:nvPr>
            <p:ph type="dt" sz="half" idx="10"/>
          </p:nvPr>
        </p:nvSpPr>
        <p:spPr/>
        <p:txBody>
          <a:bodyPr/>
          <a:lstStyle/>
          <a:p>
            <a:fld id="{2FC180D3-F4E2-4FAA-9B2E-18CB9746F06B}" type="datetimeFigureOut">
              <a:rPr lang="zh-CN" altLang="en-US" smtClean="0"/>
            </a:fld>
            <a:endParaRPr lang="zh-CN" altLang="en-US"/>
          </a:p>
        </p:txBody>
      </p:sp>
      <p:sp>
        <p:nvSpPr>
          <p:cNvPr id="1048617" name="Footer Placeholder 4"/>
          <p:cNvSpPr>
            <a:spLocks noGrp="1"/>
          </p:cNvSpPr>
          <p:nvPr>
            <p:ph type="ftr" sz="quarter" idx="11"/>
          </p:nvPr>
        </p:nvSpPr>
        <p:spPr/>
        <p:txBody>
          <a:bodyPr/>
          <a:lstStyle/>
          <a:p>
            <a:endParaRPr lang="zh-CN" altLang="en-US"/>
          </a:p>
        </p:txBody>
      </p:sp>
      <p:sp>
        <p:nvSpPr>
          <p:cNvPr id="1048618" name="Slide Number Placeholder 5"/>
          <p:cNvSpPr>
            <a:spLocks noGrp="1"/>
          </p:cNvSpPr>
          <p:nvPr>
            <p:ph type="sldNum" sz="quarter" idx="12"/>
          </p:nvPr>
        </p:nvSpPr>
        <p:spPr/>
        <p:txBody>
          <a:bodyPr/>
          <a:lstStyle/>
          <a:p>
            <a:fld id="{0FDAAB46-A75B-4D4D-98A0-CCF8C88C72F1}" type="slidenum">
              <a:rPr lang="zh-CN" altLang="en-US" smtClean="0"/>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Sp="0">
  <p:cSld name="1_标题幻灯片">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zh-CN" altLang="en-US"/>
              <a:t>单击此处编辑母版标题样式</a:t>
            </a:r>
            <a:endParaRPr lang="en-US" dirty="0"/>
          </a:p>
        </p:txBody>
      </p:sp>
      <p:sp>
        <p:nvSpPr>
          <p:cNvPr id="1048620"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48621" name="Date Placeholder 3"/>
          <p:cNvSpPr>
            <a:spLocks noGrp="1"/>
          </p:cNvSpPr>
          <p:nvPr>
            <p:ph type="dt" sz="half" idx="10"/>
          </p:nvPr>
        </p:nvSpPr>
        <p:spPr/>
        <p:txBody>
          <a:bodyPr/>
          <a:lstStyle/>
          <a:p>
            <a:fld id="{2FC180D3-F4E2-4FAA-9B2E-18CB9746F06B}" type="datetimeFigureOut">
              <a:rPr lang="zh-CN" altLang="en-US" smtClean="0"/>
            </a:fld>
            <a:endParaRPr lang="zh-CN" altLang="en-US"/>
          </a:p>
        </p:txBody>
      </p:sp>
      <p:sp>
        <p:nvSpPr>
          <p:cNvPr id="1048622" name="Footer Placeholder 4"/>
          <p:cNvSpPr>
            <a:spLocks noGrp="1"/>
          </p:cNvSpPr>
          <p:nvPr>
            <p:ph type="ftr" sz="quarter" idx="11"/>
          </p:nvPr>
        </p:nvSpPr>
        <p:spPr/>
        <p:txBody>
          <a:bodyPr/>
          <a:lstStyle/>
          <a:p>
            <a:endParaRPr lang="zh-CN" altLang="en-US"/>
          </a:p>
        </p:txBody>
      </p:sp>
      <p:sp>
        <p:nvSpPr>
          <p:cNvPr id="1048623" name="Slide Number Placeholder 5"/>
          <p:cNvSpPr>
            <a:spLocks noGrp="1"/>
          </p:cNvSpPr>
          <p:nvPr>
            <p:ph type="sldNum" sz="quarter" idx="12"/>
          </p:nvPr>
        </p:nvSpPr>
        <p:spPr/>
        <p:txBody>
          <a:bodyPr/>
          <a:lstStyle/>
          <a:p>
            <a:fld id="{0FDAAB46-A75B-4D4D-98A0-CCF8C88C72F1}"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635" name="Title 1"/>
          <p:cNvSpPr>
            <a:spLocks noGrp="1"/>
          </p:cNvSpPr>
          <p:nvPr>
            <p:ph type="title"/>
          </p:nvPr>
        </p:nvSpPr>
        <p:spPr>
          <a:xfrm>
            <a:off x="623888" y="1282305"/>
            <a:ext cx="7886700" cy="2139553"/>
          </a:xfrm>
        </p:spPr>
        <p:txBody>
          <a:bodyPr anchor="b"/>
          <a:lstStyle>
            <a:lvl1pPr>
              <a:defRPr sz="6000"/>
            </a:lvl1pPr>
          </a:lstStyle>
          <a:p>
            <a:r>
              <a:rPr lang="zh-CN" altLang="en-US"/>
              <a:t>单击此处编辑母版标题样式</a:t>
            </a:r>
            <a:endParaRPr lang="en-US" dirty="0"/>
          </a:p>
        </p:txBody>
      </p:sp>
      <p:sp>
        <p:nvSpPr>
          <p:cNvPr id="1048636" name="Text Placeholder 2"/>
          <p:cNvSpPr>
            <a:spLocks noGrp="1"/>
          </p:cNvSpPr>
          <p:nvPr>
            <p:ph type="body" idx="1" hasCustomPrompt="1"/>
          </p:nvPr>
        </p:nvSpPr>
        <p:spPr>
          <a:xfrm>
            <a:off x="623888" y="3442099"/>
            <a:ext cx="7886700" cy="112514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1048637" name="Date Placeholder 3"/>
          <p:cNvSpPr>
            <a:spLocks noGrp="1"/>
          </p:cNvSpPr>
          <p:nvPr>
            <p:ph type="dt" sz="half" idx="10"/>
          </p:nvPr>
        </p:nvSpPr>
        <p:spPr/>
        <p:txBody>
          <a:bodyPr/>
          <a:lstStyle/>
          <a:p>
            <a:fld id="{2FC180D3-F4E2-4FAA-9B2E-18CB9746F06B}" type="datetimeFigureOut">
              <a:rPr lang="zh-CN" altLang="en-US" smtClean="0"/>
            </a:fld>
            <a:endParaRPr lang="zh-CN" altLang="en-US"/>
          </a:p>
        </p:txBody>
      </p:sp>
      <p:sp>
        <p:nvSpPr>
          <p:cNvPr id="1048638" name="Footer Placeholder 4"/>
          <p:cNvSpPr>
            <a:spLocks noGrp="1"/>
          </p:cNvSpPr>
          <p:nvPr>
            <p:ph type="ftr" sz="quarter" idx="11"/>
          </p:nvPr>
        </p:nvSpPr>
        <p:spPr/>
        <p:txBody>
          <a:bodyPr/>
          <a:lstStyle/>
          <a:p>
            <a:endParaRPr lang="zh-CN" altLang="en-US"/>
          </a:p>
        </p:txBody>
      </p:sp>
      <p:sp>
        <p:nvSpPr>
          <p:cNvPr id="1048639" name="Slide Number Placeholder 5"/>
          <p:cNvSpPr>
            <a:spLocks noGrp="1"/>
          </p:cNvSpPr>
          <p:nvPr>
            <p:ph type="sldNum" sz="quarter" idx="12"/>
          </p:nvPr>
        </p:nvSpPr>
        <p:spPr/>
        <p:txBody>
          <a:bodyPr/>
          <a:lstStyle/>
          <a:p>
            <a:fld id="{0FDAAB46-A75B-4D4D-98A0-CCF8C88C72F1}" type="slidenum">
              <a:rPr lang="zh-CN" altLang="en-US" smtClean="0"/>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zh-CN" altLang="en-US"/>
              <a:t>单击此处编辑母版标题样式</a:t>
            </a:r>
            <a:endParaRPr lang="en-US" dirty="0"/>
          </a:p>
        </p:txBody>
      </p:sp>
      <p:sp>
        <p:nvSpPr>
          <p:cNvPr id="1048641"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48642"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48643" name="Date Placeholder 4"/>
          <p:cNvSpPr>
            <a:spLocks noGrp="1"/>
          </p:cNvSpPr>
          <p:nvPr>
            <p:ph type="dt" sz="half" idx="10"/>
          </p:nvPr>
        </p:nvSpPr>
        <p:spPr/>
        <p:txBody>
          <a:bodyPr/>
          <a:lstStyle/>
          <a:p>
            <a:fld id="{2FC180D3-F4E2-4FAA-9B2E-18CB9746F06B}" type="datetimeFigureOut">
              <a:rPr lang="zh-CN" altLang="en-US" smtClean="0"/>
            </a:fld>
            <a:endParaRPr lang="zh-CN" altLang="en-US"/>
          </a:p>
        </p:txBody>
      </p:sp>
      <p:sp>
        <p:nvSpPr>
          <p:cNvPr id="1048644" name="Footer Placeholder 5"/>
          <p:cNvSpPr>
            <a:spLocks noGrp="1"/>
          </p:cNvSpPr>
          <p:nvPr>
            <p:ph type="ftr" sz="quarter" idx="11"/>
          </p:nvPr>
        </p:nvSpPr>
        <p:spPr/>
        <p:txBody>
          <a:bodyPr/>
          <a:lstStyle/>
          <a:p>
            <a:endParaRPr lang="zh-CN" altLang="en-US"/>
          </a:p>
        </p:txBody>
      </p:sp>
      <p:sp>
        <p:nvSpPr>
          <p:cNvPr id="1048645" name="Slide Number Placeholder 6"/>
          <p:cNvSpPr>
            <a:spLocks noGrp="1"/>
          </p:cNvSpPr>
          <p:nvPr>
            <p:ph type="sldNum" sz="quarter" idx="12"/>
          </p:nvPr>
        </p:nvSpPr>
        <p:spPr/>
        <p:txBody>
          <a:bodyPr/>
          <a:lstStyle/>
          <a:p>
            <a:fld id="{0FDAAB46-A75B-4D4D-98A0-CCF8C88C72F1}"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646" name="Title 1"/>
          <p:cNvSpPr>
            <a:spLocks noGrp="1"/>
          </p:cNvSpPr>
          <p:nvPr>
            <p:ph type="title"/>
          </p:nvPr>
        </p:nvSpPr>
        <p:spPr>
          <a:xfrm>
            <a:off x="629841" y="273845"/>
            <a:ext cx="7886700" cy="994172"/>
          </a:xfrm>
        </p:spPr>
        <p:txBody>
          <a:bodyPr/>
          <a:lstStyle/>
          <a:p>
            <a:r>
              <a:rPr lang="zh-CN" altLang="en-US"/>
              <a:t>单击此处编辑母版标题样式</a:t>
            </a:r>
            <a:endParaRPr lang="en-US" dirty="0"/>
          </a:p>
        </p:txBody>
      </p:sp>
      <p:sp>
        <p:nvSpPr>
          <p:cNvPr id="1048647" name="Text Placeholder 2"/>
          <p:cNvSpPr>
            <a:spLocks noGrp="1"/>
          </p:cNvSpPr>
          <p:nvPr>
            <p:ph type="body" idx="1" hasCustomPrompt="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048648"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48649" name="Text Placeholder 4"/>
          <p:cNvSpPr>
            <a:spLocks noGrp="1"/>
          </p:cNvSpPr>
          <p:nvPr>
            <p:ph type="body" sz="quarter" idx="3" hasCustomPrompt="1"/>
          </p:nvPr>
        </p:nvSpPr>
        <p:spPr>
          <a:xfrm>
            <a:off x="4629151"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048650" name="Content Placeholder 5"/>
          <p:cNvSpPr>
            <a:spLocks noGrp="1"/>
          </p:cNvSpPr>
          <p:nvPr>
            <p:ph sz="quarter" idx="4" hasCustomPrompt="1"/>
          </p:nvPr>
        </p:nvSpPr>
        <p:spPr>
          <a:xfrm>
            <a:off x="4629151"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48651" name="Date Placeholder 6"/>
          <p:cNvSpPr>
            <a:spLocks noGrp="1"/>
          </p:cNvSpPr>
          <p:nvPr>
            <p:ph type="dt" sz="half" idx="10"/>
          </p:nvPr>
        </p:nvSpPr>
        <p:spPr/>
        <p:txBody>
          <a:bodyPr/>
          <a:lstStyle/>
          <a:p>
            <a:fld id="{2FC180D3-F4E2-4FAA-9B2E-18CB9746F06B}" type="datetimeFigureOut">
              <a:rPr lang="zh-CN" altLang="en-US" smtClean="0"/>
            </a:fld>
            <a:endParaRPr lang="zh-CN" altLang="en-US"/>
          </a:p>
        </p:txBody>
      </p:sp>
      <p:sp>
        <p:nvSpPr>
          <p:cNvPr id="1048652" name="Footer Placeholder 7"/>
          <p:cNvSpPr>
            <a:spLocks noGrp="1"/>
          </p:cNvSpPr>
          <p:nvPr>
            <p:ph type="ftr" sz="quarter" idx="11"/>
          </p:nvPr>
        </p:nvSpPr>
        <p:spPr/>
        <p:txBody>
          <a:bodyPr/>
          <a:lstStyle/>
          <a:p>
            <a:endParaRPr lang="zh-CN" altLang="en-US"/>
          </a:p>
        </p:txBody>
      </p:sp>
      <p:sp>
        <p:nvSpPr>
          <p:cNvPr id="1048653" name="Slide Number Placeholder 8"/>
          <p:cNvSpPr>
            <a:spLocks noGrp="1"/>
          </p:cNvSpPr>
          <p:nvPr>
            <p:ph type="sldNum" sz="quarter" idx="12"/>
          </p:nvPr>
        </p:nvSpPr>
        <p:spPr/>
        <p:txBody>
          <a:bodyPr/>
          <a:lstStyle/>
          <a:p>
            <a:fld id="{0FDAAB46-A75B-4D4D-98A0-CCF8C88C72F1}"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zh-CN" altLang="en-US"/>
              <a:t>单击此处编辑母版标题样式</a:t>
            </a:r>
            <a:endParaRPr lang="en-US" dirty="0"/>
          </a:p>
        </p:txBody>
      </p:sp>
      <p:sp>
        <p:nvSpPr>
          <p:cNvPr id="1048611" name="Date Placeholder 2"/>
          <p:cNvSpPr>
            <a:spLocks noGrp="1"/>
          </p:cNvSpPr>
          <p:nvPr>
            <p:ph type="dt" sz="half" idx="10"/>
          </p:nvPr>
        </p:nvSpPr>
        <p:spPr/>
        <p:txBody>
          <a:bodyPr/>
          <a:lstStyle/>
          <a:p>
            <a:fld id="{2FC180D3-F4E2-4FAA-9B2E-18CB9746F06B}" type="datetimeFigureOut">
              <a:rPr lang="zh-CN" altLang="en-US" smtClean="0"/>
            </a:fld>
            <a:endParaRPr lang="zh-CN" altLang="en-US"/>
          </a:p>
        </p:txBody>
      </p:sp>
      <p:sp>
        <p:nvSpPr>
          <p:cNvPr id="1048612" name="Footer Placeholder 3"/>
          <p:cNvSpPr>
            <a:spLocks noGrp="1"/>
          </p:cNvSpPr>
          <p:nvPr>
            <p:ph type="ftr" sz="quarter" idx="11"/>
          </p:nvPr>
        </p:nvSpPr>
        <p:spPr/>
        <p:txBody>
          <a:bodyPr/>
          <a:lstStyle/>
          <a:p>
            <a:endParaRPr lang="zh-CN" altLang="en-US"/>
          </a:p>
        </p:txBody>
      </p:sp>
      <p:sp>
        <p:nvSpPr>
          <p:cNvPr id="1048613" name="Slide Number Placeholder 4"/>
          <p:cNvSpPr>
            <a:spLocks noGrp="1"/>
          </p:cNvSpPr>
          <p:nvPr>
            <p:ph type="sldNum" sz="quarter" idx="12"/>
          </p:nvPr>
        </p:nvSpPr>
        <p:spPr/>
        <p:txBody>
          <a:bodyPr/>
          <a:lstStyle/>
          <a:p>
            <a:fld id="{0FDAAB46-A75B-4D4D-98A0-CCF8C88C72F1}"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654" name="Date Placeholder 1"/>
          <p:cNvSpPr>
            <a:spLocks noGrp="1"/>
          </p:cNvSpPr>
          <p:nvPr>
            <p:ph type="dt" sz="half" idx="10"/>
          </p:nvPr>
        </p:nvSpPr>
        <p:spPr/>
        <p:txBody>
          <a:bodyPr/>
          <a:lstStyle/>
          <a:p>
            <a:fld id="{2FC180D3-F4E2-4FAA-9B2E-18CB9746F06B}" type="datetimeFigureOut">
              <a:rPr lang="zh-CN" altLang="en-US" smtClean="0"/>
            </a:fld>
            <a:endParaRPr lang="zh-CN" altLang="en-US"/>
          </a:p>
        </p:txBody>
      </p:sp>
      <p:sp>
        <p:nvSpPr>
          <p:cNvPr id="1048655" name="Footer Placeholder 2"/>
          <p:cNvSpPr>
            <a:spLocks noGrp="1"/>
          </p:cNvSpPr>
          <p:nvPr>
            <p:ph type="ftr" sz="quarter" idx="11"/>
          </p:nvPr>
        </p:nvSpPr>
        <p:spPr/>
        <p:txBody>
          <a:bodyPr/>
          <a:lstStyle/>
          <a:p>
            <a:endParaRPr lang="zh-CN" altLang="en-US"/>
          </a:p>
        </p:txBody>
      </p:sp>
      <p:sp>
        <p:nvSpPr>
          <p:cNvPr id="1048656" name="Slide Number Placeholder 3"/>
          <p:cNvSpPr>
            <a:spLocks noGrp="1"/>
          </p:cNvSpPr>
          <p:nvPr>
            <p:ph type="sldNum" sz="quarter" idx="12"/>
          </p:nvPr>
        </p:nvSpPr>
        <p:spPr/>
        <p:txBody>
          <a:bodyPr/>
          <a:lstStyle/>
          <a:p>
            <a:fld id="{0FDAAB46-A75B-4D4D-98A0-CCF8C88C72F1}"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657" name="Title 1"/>
          <p:cNvSpPr>
            <a:spLocks noGrp="1"/>
          </p:cNvSpPr>
          <p:nvPr>
            <p:ph type="title"/>
          </p:nvPr>
        </p:nvSpPr>
        <p:spPr>
          <a:xfrm>
            <a:off x="629841" y="342900"/>
            <a:ext cx="2949178" cy="1200150"/>
          </a:xfrm>
        </p:spPr>
        <p:txBody>
          <a:bodyPr anchor="b"/>
          <a:lstStyle>
            <a:lvl1pPr>
              <a:defRPr sz="3200"/>
            </a:lvl1pPr>
          </a:lstStyle>
          <a:p>
            <a:r>
              <a:rPr lang="zh-CN" altLang="en-US"/>
              <a:t>单击此处编辑母版标题样式</a:t>
            </a:r>
            <a:endParaRPr lang="en-US" dirty="0"/>
          </a:p>
        </p:txBody>
      </p:sp>
      <p:sp>
        <p:nvSpPr>
          <p:cNvPr id="1048658" name="Content Placeholder 2"/>
          <p:cNvSpPr>
            <a:spLocks noGrp="1"/>
          </p:cNvSpPr>
          <p:nvPr>
            <p:ph idx="1" hasCustomPrompt="1"/>
          </p:nvPr>
        </p:nvSpPr>
        <p:spPr>
          <a:xfrm>
            <a:off x="3887391" y="740570"/>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48659" name="Text Placeholder 3"/>
          <p:cNvSpPr>
            <a:spLocks noGrp="1"/>
          </p:cNvSpPr>
          <p:nvPr>
            <p:ph type="body" sz="half" idx="2" hasCustomPrompt="1"/>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1048660" name="Date Placeholder 4"/>
          <p:cNvSpPr>
            <a:spLocks noGrp="1"/>
          </p:cNvSpPr>
          <p:nvPr>
            <p:ph type="dt" sz="half" idx="10"/>
          </p:nvPr>
        </p:nvSpPr>
        <p:spPr/>
        <p:txBody>
          <a:bodyPr/>
          <a:lstStyle/>
          <a:p>
            <a:fld id="{2FC180D3-F4E2-4FAA-9B2E-18CB9746F06B}" type="datetimeFigureOut">
              <a:rPr lang="zh-CN" altLang="en-US" smtClean="0"/>
            </a:fld>
            <a:endParaRPr lang="zh-CN" altLang="en-US"/>
          </a:p>
        </p:txBody>
      </p:sp>
      <p:sp>
        <p:nvSpPr>
          <p:cNvPr id="1048661" name="Footer Placeholder 5"/>
          <p:cNvSpPr>
            <a:spLocks noGrp="1"/>
          </p:cNvSpPr>
          <p:nvPr>
            <p:ph type="ftr" sz="quarter" idx="11"/>
          </p:nvPr>
        </p:nvSpPr>
        <p:spPr/>
        <p:txBody>
          <a:bodyPr/>
          <a:lstStyle/>
          <a:p>
            <a:endParaRPr lang="zh-CN" altLang="en-US"/>
          </a:p>
        </p:txBody>
      </p:sp>
      <p:sp>
        <p:nvSpPr>
          <p:cNvPr id="1048662" name="Slide Number Placeholder 6"/>
          <p:cNvSpPr>
            <a:spLocks noGrp="1"/>
          </p:cNvSpPr>
          <p:nvPr>
            <p:ph type="sldNum" sz="quarter" idx="12"/>
          </p:nvPr>
        </p:nvSpPr>
        <p:spPr/>
        <p:txBody>
          <a:bodyPr/>
          <a:lstStyle/>
          <a:p>
            <a:fld id="{0FDAAB46-A75B-4D4D-98A0-CCF8C88C72F1}" type="slidenum">
              <a:rPr lang="zh-CN" altLang="en-US" smtClean="0"/>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624" name="Title 1"/>
          <p:cNvSpPr>
            <a:spLocks noGrp="1"/>
          </p:cNvSpPr>
          <p:nvPr>
            <p:ph type="title"/>
          </p:nvPr>
        </p:nvSpPr>
        <p:spPr>
          <a:xfrm>
            <a:off x="629841" y="342900"/>
            <a:ext cx="2949178" cy="1200150"/>
          </a:xfrm>
        </p:spPr>
        <p:txBody>
          <a:bodyPr anchor="b"/>
          <a:lstStyle>
            <a:lvl1pPr>
              <a:defRPr sz="3200"/>
            </a:lvl1pPr>
          </a:lstStyle>
          <a:p>
            <a:r>
              <a:rPr lang="zh-CN" altLang="en-US"/>
              <a:t>单击此处编辑母版标题样式</a:t>
            </a:r>
            <a:endParaRPr lang="en-US" dirty="0"/>
          </a:p>
        </p:txBody>
      </p:sp>
      <p:sp>
        <p:nvSpPr>
          <p:cNvPr id="1048625" name="Picture Placeholder 2"/>
          <p:cNvSpPr>
            <a:spLocks noGrp="1" noChangeAspect="1"/>
          </p:cNvSpPr>
          <p:nvPr>
            <p:ph type="pic" idx="1"/>
          </p:nvPr>
        </p:nvSpPr>
        <p:spPr>
          <a:xfrm>
            <a:off x="3887391" y="740570"/>
            <a:ext cx="4629150" cy="36552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1048626" name="Text Placeholder 3"/>
          <p:cNvSpPr>
            <a:spLocks noGrp="1"/>
          </p:cNvSpPr>
          <p:nvPr>
            <p:ph type="body" sz="half" idx="2" hasCustomPrompt="1"/>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1048627" name="Date Placeholder 4"/>
          <p:cNvSpPr>
            <a:spLocks noGrp="1"/>
          </p:cNvSpPr>
          <p:nvPr>
            <p:ph type="dt" sz="half" idx="10"/>
          </p:nvPr>
        </p:nvSpPr>
        <p:spPr/>
        <p:txBody>
          <a:bodyPr/>
          <a:lstStyle/>
          <a:p>
            <a:fld id="{2FC180D3-F4E2-4FAA-9B2E-18CB9746F06B}" type="datetimeFigureOut">
              <a:rPr lang="zh-CN" altLang="en-US" smtClean="0"/>
            </a:fld>
            <a:endParaRPr lang="zh-CN" altLang="en-US"/>
          </a:p>
        </p:txBody>
      </p:sp>
      <p:sp>
        <p:nvSpPr>
          <p:cNvPr id="1048628" name="Footer Placeholder 5"/>
          <p:cNvSpPr>
            <a:spLocks noGrp="1"/>
          </p:cNvSpPr>
          <p:nvPr>
            <p:ph type="ftr" sz="quarter" idx="11"/>
          </p:nvPr>
        </p:nvSpPr>
        <p:spPr/>
        <p:txBody>
          <a:bodyPr/>
          <a:lstStyle/>
          <a:p>
            <a:endParaRPr lang="zh-CN" altLang="en-US"/>
          </a:p>
        </p:txBody>
      </p:sp>
      <p:sp>
        <p:nvSpPr>
          <p:cNvPr id="1048629" name="Slide Number Placeholder 6"/>
          <p:cNvSpPr>
            <a:spLocks noGrp="1"/>
          </p:cNvSpPr>
          <p:nvPr>
            <p:ph type="sldNum" sz="quarter" idx="12"/>
          </p:nvPr>
        </p:nvSpPr>
        <p:spPr/>
        <p:txBody>
          <a:bodyPr/>
          <a:lstStyle/>
          <a:p>
            <a:fld id="{0FDAAB46-A75B-4D4D-98A0-CCF8C88C72F1}"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1048577"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48578"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FC180D3-F4E2-4FAA-9B2E-18CB9746F06B}" type="datetimeFigureOut">
              <a:rPr lang="zh-CN" altLang="en-US" smtClean="0"/>
            </a:fld>
            <a:endParaRPr lang="zh-CN" altLang="en-US"/>
          </a:p>
        </p:txBody>
      </p:sp>
      <p:sp>
        <p:nvSpPr>
          <p:cNvPr id="1048579"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FDAAB46-A75B-4D4D-98A0-CCF8C88C72F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6" Type="http://schemas.openxmlformats.org/officeDocument/2006/relationships/notesSlide" Target="../notesSlides/notesSlide10.xml"/><Relationship Id="rId15" Type="http://schemas.openxmlformats.org/officeDocument/2006/relationships/slideLayout" Target="../slideLayouts/slideLayout12.xml"/><Relationship Id="rId14" Type="http://schemas.openxmlformats.org/officeDocument/2006/relationships/image" Target="../media/image38.png"/><Relationship Id="rId13" Type="http://schemas.openxmlformats.org/officeDocument/2006/relationships/image" Target="../media/image37.png"/><Relationship Id="rId12" Type="http://schemas.openxmlformats.org/officeDocument/2006/relationships/image" Target="../media/image36.png"/><Relationship Id="rId11" Type="http://schemas.openxmlformats.org/officeDocument/2006/relationships/image" Target="../media/image35.png"/><Relationship Id="rId10" Type="http://schemas.openxmlformats.org/officeDocument/2006/relationships/image" Target="../media/image34.png"/><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40.png"/><Relationship Id="rId5" Type="http://schemas.openxmlformats.org/officeDocument/2006/relationships/image" Target="../media/image17.png"/><Relationship Id="rId4" Type="http://schemas.openxmlformats.org/officeDocument/2006/relationships/image" Target="../media/image18.png"/><Relationship Id="rId3" Type="http://schemas.openxmlformats.org/officeDocument/2006/relationships/image" Target="../media/image16.png"/><Relationship Id="rId2" Type="http://schemas.openxmlformats.org/officeDocument/2006/relationships/image" Target="../media/image39.png"/><Relationship Id="rId10" Type="http://schemas.openxmlformats.org/officeDocument/2006/relationships/notesSlide" Target="../notesSlides/notesSlide11.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2.xml"/><Relationship Id="rId2" Type="http://schemas.openxmlformats.org/officeDocument/2006/relationships/image" Target="../media/image43.png"/><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2.xml"/><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2.xml"/><Relationship Id="rId7" Type="http://schemas.openxmlformats.org/officeDocument/2006/relationships/image" Target="../media/image52.png"/><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2.xml"/><Relationship Id="rId5" Type="http://schemas.openxmlformats.org/officeDocument/2006/relationships/image" Target="../media/image56.png"/><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2.xml"/><Relationship Id="rId2" Type="http://schemas.openxmlformats.org/officeDocument/2006/relationships/image" Target="../media/image57.png"/><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2.xml"/><Relationship Id="rId4" Type="http://schemas.openxmlformats.org/officeDocument/2006/relationships/image" Target="../media/image59.png"/><Relationship Id="rId3" Type="http://schemas.openxmlformats.org/officeDocument/2006/relationships/image" Target="../media/image28.png"/><Relationship Id="rId2" Type="http://schemas.openxmlformats.org/officeDocument/2006/relationships/image" Target="../media/image58.png"/><Relationship Id="rId1" Type="http://schemas.openxmlformats.org/officeDocument/2006/relationships/image" Target="../media/image4.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2.xml"/><Relationship Id="rId2" Type="http://schemas.openxmlformats.org/officeDocument/2006/relationships/image" Target="../media/image60.png"/><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2.xml"/><Relationship Id="rId2" Type="http://schemas.openxmlformats.org/officeDocument/2006/relationships/image" Target="../media/image61.png"/><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12.xml"/><Relationship Id="rId4" Type="http://schemas.openxmlformats.org/officeDocument/2006/relationships/image" Target="../media/image64.png"/><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image" Target="../media/image4.jpe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12.xml"/><Relationship Id="rId4" Type="http://schemas.openxmlformats.org/officeDocument/2006/relationships/image" Target="../media/image67.png"/><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image" Target="../media/image4.jpe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2.xml"/><Relationship Id="rId2" Type="http://schemas.openxmlformats.org/officeDocument/2006/relationships/image" Target="../media/image68.png"/><Relationship Id="rId1" Type="http://schemas.openxmlformats.org/officeDocument/2006/relationships/image" Target="../media/image4.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标题 1"/>
          <p:cNvSpPr txBox="1"/>
          <p:nvPr/>
        </p:nvSpPr>
        <p:spPr bwMode="auto">
          <a:xfrm>
            <a:off x="5263200" y="156791"/>
            <a:ext cx="3600000" cy="405000"/>
          </a:xfrm>
          <a:prstGeom prst="rect">
            <a:avLst/>
          </a:prstGeom>
          <a:noFill/>
          <a:ln>
            <a:noFill/>
          </a:ln>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endParaRPr lang="zh-CN" altLang="en-US" sz="2800" b="1"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2097152" name="图片 10"/>
          <p:cNvPicPr>
            <a:picLocks noChangeAspect="1"/>
          </p:cNvPicPr>
          <p:nvPr/>
        </p:nvPicPr>
        <p:blipFill>
          <a:blip r:embed="rId1"/>
          <a:srcRect/>
          <a:stretch>
            <a:fillRect/>
          </a:stretch>
        </p:blipFill>
        <p:spPr bwMode="auto">
          <a:xfrm>
            <a:off x="0" y="30902"/>
            <a:ext cx="2449881" cy="627522"/>
          </a:xfrm>
          <a:prstGeom prst="rect">
            <a:avLst/>
          </a:prstGeom>
          <a:noFill/>
          <a:ln>
            <a:noFill/>
          </a:ln>
        </p:spPr>
      </p:pic>
      <p:pic>
        <p:nvPicPr>
          <p:cNvPr id="2097153" name="图片 11"/>
          <p:cNvPicPr>
            <a:picLocks noChangeAspect="1"/>
          </p:cNvPicPr>
          <p:nvPr/>
        </p:nvPicPr>
        <p:blipFill>
          <a:blip r:embed="rId2"/>
          <a:srcRect/>
          <a:stretch>
            <a:fillRect/>
          </a:stretch>
        </p:blipFill>
        <p:spPr bwMode="auto">
          <a:xfrm>
            <a:off x="6219644" y="89752"/>
            <a:ext cx="2924356" cy="539078"/>
          </a:xfrm>
          <a:prstGeom prst="rect">
            <a:avLst/>
          </a:prstGeom>
          <a:noFill/>
          <a:ln>
            <a:noFill/>
          </a:ln>
        </p:spPr>
      </p:pic>
      <p:pic>
        <p:nvPicPr>
          <p:cNvPr id="2097154" name="图片 15"/>
          <p:cNvPicPr>
            <a:picLocks noChangeAspect="1"/>
          </p:cNvPicPr>
          <p:nvPr/>
        </p:nvPicPr>
        <p:blipFill>
          <a:blip r:embed="rId3" cstate="print"/>
          <a:srcRect t="41238" b="27599"/>
          <a:stretch>
            <a:fillRect/>
          </a:stretch>
        </p:blipFill>
        <p:spPr bwMode="auto">
          <a:xfrm>
            <a:off x="635" y="658495"/>
            <a:ext cx="9143365" cy="2030730"/>
          </a:xfrm>
          <a:prstGeom prst="rect">
            <a:avLst/>
          </a:prstGeom>
          <a:noFill/>
          <a:ln w="9525">
            <a:noFill/>
            <a:miter lim="800000"/>
            <a:headEnd/>
            <a:tailEnd/>
          </a:ln>
        </p:spPr>
      </p:pic>
      <p:cxnSp>
        <p:nvCxnSpPr>
          <p:cNvPr id="10" name="直接连接符 9"/>
          <p:cNvCxnSpPr/>
          <p:nvPr/>
        </p:nvCxnSpPr>
        <p:spPr>
          <a:xfrm>
            <a:off x="805195" y="4292145"/>
            <a:ext cx="7534488" cy="0"/>
          </a:xfrm>
          <a:prstGeom prst="line">
            <a:avLst/>
          </a:prstGeom>
          <a:ln w="63500">
            <a:gradFill flip="none" rotWithShape="1">
              <a:gsLst>
                <a:gs pos="0">
                  <a:srgbClr val="D0E0DF"/>
                </a:gs>
                <a:gs pos="52000">
                  <a:srgbClr val="4C6969"/>
                </a:gs>
                <a:gs pos="100000">
                  <a:srgbClr val="D0E0DF"/>
                </a:gs>
              </a:gsLst>
              <a:lin ang="0" scaled="1"/>
              <a:tileRect/>
            </a:gradFill>
          </a:ln>
        </p:spPr>
        <p:style>
          <a:lnRef idx="1">
            <a:schemeClr val="accent3"/>
          </a:lnRef>
          <a:fillRef idx="0">
            <a:schemeClr val="accent3"/>
          </a:fillRef>
          <a:effectRef idx="0">
            <a:schemeClr val="accent3"/>
          </a:effectRef>
          <a:fontRef idx="minor">
            <a:schemeClr val="tx1"/>
          </a:fontRef>
        </p:style>
      </p:cxnSp>
      <p:sp>
        <p:nvSpPr>
          <p:cNvPr id="11" name="标题 1"/>
          <p:cNvSpPr txBox="1"/>
          <p:nvPr/>
        </p:nvSpPr>
        <p:spPr bwMode="auto">
          <a:xfrm>
            <a:off x="538" y="3408045"/>
            <a:ext cx="9143999" cy="778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en-US" altLang="zh-CN" sz="2800" b="1" dirty="0">
                <a:latin typeface="微软雅黑" panose="020B0503020204020204" pitchFamily="34" charset="-122"/>
                <a:ea typeface="微软雅黑" panose="020B0503020204020204" pitchFamily="34" charset="-122"/>
              </a:rPr>
              <a:t>Paper sharing: Holographic Embeddings of Knowledge Graphs</a:t>
            </a:r>
            <a:endParaRPr lang="en-US" altLang="zh-CN" sz="28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6414770" y="4486275"/>
            <a:ext cx="2275205" cy="368300"/>
          </a:xfrm>
          <a:prstGeom prst="rect">
            <a:avLst/>
          </a:prstGeom>
          <a:noFill/>
        </p:spPr>
        <p:txBody>
          <a:bodyPr wrap="square" rtlCol="0">
            <a:spAutoFit/>
          </a:bodyPr>
          <a:p>
            <a:r>
              <a:rPr lang="en-US" altLang="zh-CN"/>
              <a:t>Speaker :Ying Jie</a:t>
            </a:r>
            <a:endParaRPr lang="en-US" altLang="zh-CN"/>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5920" y="125449"/>
            <a:ext cx="5849607" cy="460375"/>
          </a:xfrm>
          <a:prstGeom prst="rect">
            <a:avLst/>
          </a:prstGeom>
          <a:noFill/>
        </p:spPr>
        <p:txBody>
          <a:bodyPr wrap="square" rtlCol="0">
            <a:spAutoFit/>
          </a:bodyPr>
          <a:lstStyle/>
          <a:p>
            <a:r>
              <a:rPr lang="en-US" altLang="zh-CN" sz="2400" b="1" dirty="0"/>
              <a:t>The meaning of some symbols</a:t>
            </a:r>
            <a:endParaRPr lang="en-US" altLang="zh-CN" sz="2400" b="1" dirty="0"/>
          </a:p>
        </p:txBody>
      </p:sp>
      <p:pic>
        <p:nvPicPr>
          <p:cNvPr id="2" name="图片 1"/>
          <p:cNvPicPr>
            <a:picLocks noChangeAspect="1"/>
          </p:cNvPicPr>
          <p:nvPr/>
        </p:nvPicPr>
        <p:blipFill>
          <a:blip r:embed="rId2"/>
          <a:stretch>
            <a:fillRect/>
          </a:stretch>
        </p:blipFill>
        <p:spPr>
          <a:xfrm>
            <a:off x="365125" y="777240"/>
            <a:ext cx="273050" cy="377190"/>
          </a:xfrm>
          <a:prstGeom prst="rect">
            <a:avLst/>
          </a:prstGeom>
        </p:spPr>
      </p:pic>
      <p:sp>
        <p:nvSpPr>
          <p:cNvPr id="3" name="文本框 2"/>
          <p:cNvSpPr txBox="1"/>
          <p:nvPr/>
        </p:nvSpPr>
        <p:spPr>
          <a:xfrm>
            <a:off x="822325" y="820420"/>
            <a:ext cx="2720975" cy="368300"/>
          </a:xfrm>
          <a:prstGeom prst="rect">
            <a:avLst/>
          </a:prstGeom>
          <a:noFill/>
        </p:spPr>
        <p:txBody>
          <a:bodyPr wrap="square" rtlCol="0">
            <a:spAutoFit/>
          </a:bodyPr>
          <a:p>
            <a:r>
              <a:rPr lang="zh-CN" altLang="en-US"/>
              <a:t>一个域中所有实体的</a:t>
            </a:r>
            <a:r>
              <a:rPr lang="zh-CN" altLang="en-US"/>
              <a:t>集合</a:t>
            </a:r>
            <a:endParaRPr lang="zh-CN" altLang="en-US"/>
          </a:p>
        </p:txBody>
      </p:sp>
      <p:pic>
        <p:nvPicPr>
          <p:cNvPr id="5" name="图片 4"/>
          <p:cNvPicPr>
            <a:picLocks noChangeAspect="1"/>
          </p:cNvPicPr>
          <p:nvPr/>
        </p:nvPicPr>
        <p:blipFill>
          <a:blip r:embed="rId3"/>
          <a:stretch>
            <a:fillRect/>
          </a:stretch>
        </p:blipFill>
        <p:spPr>
          <a:xfrm>
            <a:off x="4404360" y="835025"/>
            <a:ext cx="1353185" cy="365760"/>
          </a:xfrm>
          <a:prstGeom prst="rect">
            <a:avLst/>
          </a:prstGeom>
        </p:spPr>
      </p:pic>
      <p:sp>
        <p:nvSpPr>
          <p:cNvPr id="6" name="文本框 5"/>
          <p:cNvSpPr txBox="1"/>
          <p:nvPr/>
        </p:nvSpPr>
        <p:spPr>
          <a:xfrm>
            <a:off x="5975350" y="863600"/>
            <a:ext cx="3062605" cy="368300"/>
          </a:xfrm>
          <a:prstGeom prst="rect">
            <a:avLst/>
          </a:prstGeom>
          <a:noFill/>
        </p:spPr>
        <p:txBody>
          <a:bodyPr wrap="square" rtlCol="0">
            <a:spAutoFit/>
          </a:bodyPr>
          <a:p>
            <a:r>
              <a:rPr lang="zh-CN" altLang="en-US"/>
              <a:t>二元关系，表示所有实体</a:t>
            </a:r>
            <a:r>
              <a:rPr lang="zh-CN" altLang="en-US"/>
              <a:t>对</a:t>
            </a:r>
            <a:endParaRPr lang="zh-CN" altLang="en-US"/>
          </a:p>
        </p:txBody>
      </p:sp>
      <p:pic>
        <p:nvPicPr>
          <p:cNvPr id="8" name="图片 7"/>
          <p:cNvPicPr>
            <a:picLocks noChangeAspect="1"/>
          </p:cNvPicPr>
          <p:nvPr/>
        </p:nvPicPr>
        <p:blipFill>
          <a:blip r:embed="rId4"/>
          <a:stretch>
            <a:fillRect/>
          </a:stretch>
        </p:blipFill>
        <p:spPr>
          <a:xfrm>
            <a:off x="252095" y="1290955"/>
            <a:ext cx="2637155" cy="360045"/>
          </a:xfrm>
          <a:prstGeom prst="rect">
            <a:avLst/>
          </a:prstGeom>
        </p:spPr>
      </p:pic>
      <p:sp>
        <p:nvSpPr>
          <p:cNvPr id="9" name="文本框 8"/>
          <p:cNvSpPr txBox="1"/>
          <p:nvPr/>
        </p:nvSpPr>
        <p:spPr>
          <a:xfrm>
            <a:off x="2938780" y="1311275"/>
            <a:ext cx="3740150" cy="368300"/>
          </a:xfrm>
          <a:prstGeom prst="rect">
            <a:avLst/>
          </a:prstGeom>
          <a:noFill/>
        </p:spPr>
        <p:txBody>
          <a:bodyPr wrap="square" rtlCol="0">
            <a:spAutoFit/>
          </a:bodyPr>
          <a:p>
            <a:r>
              <a:rPr lang="zh-CN" altLang="en-US"/>
              <a:t>表示每一对可能的实体是否属于</a:t>
            </a:r>
            <a:r>
              <a:rPr lang="en-US" altLang="zh-CN"/>
              <a:t>R</a:t>
            </a:r>
            <a:r>
              <a:rPr lang="en-US" altLang="zh-CN"/>
              <a:t>p</a:t>
            </a:r>
            <a:endParaRPr lang="en-US" altLang="zh-CN"/>
          </a:p>
        </p:txBody>
      </p:sp>
      <p:pic>
        <p:nvPicPr>
          <p:cNvPr id="10" name="图片 9"/>
          <p:cNvPicPr>
            <a:picLocks noChangeAspect="1"/>
          </p:cNvPicPr>
          <p:nvPr/>
        </p:nvPicPr>
        <p:blipFill>
          <a:blip r:embed="rId5"/>
          <a:stretch>
            <a:fillRect/>
          </a:stretch>
        </p:blipFill>
        <p:spPr>
          <a:xfrm>
            <a:off x="365125" y="1823085"/>
            <a:ext cx="1083310" cy="418465"/>
          </a:xfrm>
          <a:prstGeom prst="rect">
            <a:avLst/>
          </a:prstGeom>
        </p:spPr>
      </p:pic>
      <p:sp>
        <p:nvSpPr>
          <p:cNvPr id="11" name="文本框 10"/>
          <p:cNvSpPr txBox="1"/>
          <p:nvPr/>
        </p:nvSpPr>
        <p:spPr>
          <a:xfrm>
            <a:off x="1729740" y="1896745"/>
            <a:ext cx="2462530" cy="368300"/>
          </a:xfrm>
          <a:prstGeom prst="rect">
            <a:avLst/>
          </a:prstGeom>
          <a:noFill/>
        </p:spPr>
        <p:txBody>
          <a:bodyPr wrap="square" rtlCol="0">
            <a:spAutoFit/>
          </a:bodyPr>
          <a:p>
            <a:r>
              <a:rPr lang="zh-CN" altLang="en-US"/>
              <a:t>可能的一对实例</a:t>
            </a:r>
            <a:r>
              <a:rPr lang="zh-CN" altLang="en-US"/>
              <a:t>关系</a:t>
            </a:r>
            <a:endParaRPr lang="zh-CN" altLang="en-US"/>
          </a:p>
        </p:txBody>
      </p:sp>
      <p:pic>
        <p:nvPicPr>
          <p:cNvPr id="12" name="图片 11"/>
          <p:cNvPicPr>
            <a:picLocks noChangeAspect="1"/>
          </p:cNvPicPr>
          <p:nvPr/>
        </p:nvPicPr>
        <p:blipFill>
          <a:blip r:embed="rId6"/>
          <a:stretch>
            <a:fillRect/>
          </a:stretch>
        </p:blipFill>
        <p:spPr>
          <a:xfrm>
            <a:off x="213995" y="2355850"/>
            <a:ext cx="1060450" cy="419100"/>
          </a:xfrm>
          <a:prstGeom prst="rect">
            <a:avLst/>
          </a:prstGeom>
        </p:spPr>
      </p:pic>
      <p:sp>
        <p:nvSpPr>
          <p:cNvPr id="13" name="文本框 12"/>
          <p:cNvSpPr txBox="1"/>
          <p:nvPr/>
        </p:nvSpPr>
        <p:spPr>
          <a:xfrm>
            <a:off x="1344930" y="2413635"/>
            <a:ext cx="2518410" cy="368300"/>
          </a:xfrm>
          <a:prstGeom prst="rect">
            <a:avLst/>
          </a:prstGeom>
          <a:noFill/>
        </p:spPr>
        <p:txBody>
          <a:bodyPr wrap="square" rtlCol="0">
            <a:spAutoFit/>
          </a:bodyPr>
          <a:p>
            <a:r>
              <a:rPr lang="en-US" altLang="zh-CN"/>
              <a:t>s</a:t>
            </a:r>
            <a:r>
              <a:rPr lang="zh-CN" altLang="en-US"/>
              <a:t>，</a:t>
            </a:r>
            <a:r>
              <a:rPr lang="en-US" altLang="zh-CN"/>
              <a:t>o</a:t>
            </a:r>
            <a:r>
              <a:rPr lang="zh-CN" altLang="en-US"/>
              <a:t>均为集合中的</a:t>
            </a:r>
            <a:r>
              <a:rPr lang="zh-CN" altLang="en-US"/>
              <a:t>实例</a:t>
            </a:r>
            <a:endParaRPr lang="zh-CN" altLang="en-US"/>
          </a:p>
        </p:txBody>
      </p:sp>
      <p:pic>
        <p:nvPicPr>
          <p:cNvPr id="14" name="图片 13"/>
          <p:cNvPicPr>
            <a:picLocks noChangeAspect="1"/>
          </p:cNvPicPr>
          <p:nvPr/>
        </p:nvPicPr>
        <p:blipFill>
          <a:blip r:embed="rId7"/>
          <a:stretch>
            <a:fillRect/>
          </a:stretch>
        </p:blipFill>
        <p:spPr>
          <a:xfrm>
            <a:off x="4404360" y="1903095"/>
            <a:ext cx="1069975" cy="400050"/>
          </a:xfrm>
          <a:prstGeom prst="rect">
            <a:avLst/>
          </a:prstGeom>
        </p:spPr>
      </p:pic>
      <p:sp>
        <p:nvSpPr>
          <p:cNvPr id="15" name="文本框 14"/>
          <p:cNvSpPr txBox="1"/>
          <p:nvPr/>
        </p:nvSpPr>
        <p:spPr>
          <a:xfrm>
            <a:off x="5474335" y="1949450"/>
            <a:ext cx="1002665" cy="368300"/>
          </a:xfrm>
          <a:prstGeom prst="rect">
            <a:avLst/>
          </a:prstGeom>
          <a:noFill/>
        </p:spPr>
        <p:txBody>
          <a:bodyPr wrap="square" rtlCol="0">
            <a:spAutoFit/>
          </a:bodyPr>
          <a:p>
            <a:r>
              <a:rPr lang="zh-CN" altLang="en-US"/>
              <a:t>指关系</a:t>
            </a:r>
            <a:endParaRPr lang="zh-CN" altLang="en-US"/>
          </a:p>
        </p:txBody>
      </p:sp>
      <p:pic>
        <p:nvPicPr>
          <p:cNvPr id="16" name="图片 15"/>
          <p:cNvPicPr>
            <a:picLocks noChangeAspect="1"/>
          </p:cNvPicPr>
          <p:nvPr/>
        </p:nvPicPr>
        <p:blipFill>
          <a:blip r:embed="rId8"/>
          <a:stretch>
            <a:fillRect/>
          </a:stretch>
        </p:blipFill>
        <p:spPr>
          <a:xfrm>
            <a:off x="6713855" y="1846580"/>
            <a:ext cx="1293495" cy="434340"/>
          </a:xfrm>
          <a:prstGeom prst="rect">
            <a:avLst/>
          </a:prstGeom>
        </p:spPr>
      </p:pic>
      <p:sp>
        <p:nvSpPr>
          <p:cNvPr id="17" name="文本框 16"/>
          <p:cNvSpPr txBox="1"/>
          <p:nvPr/>
        </p:nvSpPr>
        <p:spPr>
          <a:xfrm>
            <a:off x="8007350" y="1903095"/>
            <a:ext cx="955675" cy="368300"/>
          </a:xfrm>
          <a:prstGeom prst="rect">
            <a:avLst/>
          </a:prstGeom>
          <a:noFill/>
        </p:spPr>
        <p:txBody>
          <a:bodyPr wrap="square" rtlCol="0">
            <a:spAutoFit/>
          </a:bodyPr>
          <a:p>
            <a:r>
              <a:rPr lang="zh-CN" altLang="en-US"/>
              <a:t>指</a:t>
            </a:r>
            <a:r>
              <a:rPr lang="zh-CN" altLang="en-US"/>
              <a:t>实例</a:t>
            </a:r>
            <a:endParaRPr lang="zh-CN" altLang="en-US"/>
          </a:p>
        </p:txBody>
      </p:sp>
      <p:pic>
        <p:nvPicPr>
          <p:cNvPr id="18" name="图片 17"/>
          <p:cNvPicPr>
            <a:picLocks noChangeAspect="1"/>
          </p:cNvPicPr>
          <p:nvPr/>
        </p:nvPicPr>
        <p:blipFill>
          <a:blip r:embed="rId9"/>
          <a:stretch>
            <a:fillRect/>
          </a:stretch>
        </p:blipFill>
        <p:spPr>
          <a:xfrm>
            <a:off x="4338955" y="2404745"/>
            <a:ext cx="2863850" cy="329565"/>
          </a:xfrm>
          <a:prstGeom prst="rect">
            <a:avLst/>
          </a:prstGeom>
        </p:spPr>
      </p:pic>
      <p:sp>
        <p:nvSpPr>
          <p:cNvPr id="19" name="文本框 18"/>
          <p:cNvSpPr txBox="1"/>
          <p:nvPr/>
        </p:nvSpPr>
        <p:spPr>
          <a:xfrm>
            <a:off x="7362190" y="2404745"/>
            <a:ext cx="1367155" cy="645160"/>
          </a:xfrm>
          <a:prstGeom prst="rect">
            <a:avLst/>
          </a:prstGeom>
          <a:noFill/>
        </p:spPr>
        <p:txBody>
          <a:bodyPr wrap="square" rtlCol="0">
            <a:spAutoFit/>
          </a:bodyPr>
          <a:p>
            <a:r>
              <a:rPr lang="zh-CN" altLang="en-US"/>
              <a:t>逻辑回归函数（</a:t>
            </a:r>
            <a:r>
              <a:rPr lang="en-US" altLang="zh-CN"/>
              <a:t>sigmoid</a:t>
            </a:r>
            <a:r>
              <a:rPr lang="zh-CN" altLang="en-US"/>
              <a:t>）</a:t>
            </a:r>
            <a:endParaRPr lang="zh-CN" altLang="en-US"/>
          </a:p>
        </p:txBody>
      </p:sp>
      <p:pic>
        <p:nvPicPr>
          <p:cNvPr id="20" name="图片 19"/>
          <p:cNvPicPr>
            <a:picLocks noChangeAspect="1"/>
          </p:cNvPicPr>
          <p:nvPr/>
        </p:nvPicPr>
        <p:blipFill>
          <a:blip r:embed="rId10"/>
          <a:stretch>
            <a:fillRect/>
          </a:stretch>
        </p:blipFill>
        <p:spPr>
          <a:xfrm>
            <a:off x="251460" y="2973070"/>
            <a:ext cx="2637790" cy="296545"/>
          </a:xfrm>
          <a:prstGeom prst="rect">
            <a:avLst/>
          </a:prstGeom>
        </p:spPr>
      </p:pic>
      <p:sp>
        <p:nvSpPr>
          <p:cNvPr id="21" name="文本框 20"/>
          <p:cNvSpPr txBox="1"/>
          <p:nvPr/>
        </p:nvSpPr>
        <p:spPr>
          <a:xfrm>
            <a:off x="2994660" y="2835910"/>
            <a:ext cx="1409700" cy="645160"/>
          </a:xfrm>
          <a:prstGeom prst="rect">
            <a:avLst/>
          </a:prstGeom>
          <a:noFill/>
        </p:spPr>
        <p:txBody>
          <a:bodyPr wrap="square" rtlCol="0">
            <a:spAutoFit/>
          </a:bodyPr>
          <a:p>
            <a:r>
              <a:rPr lang="zh-CN" altLang="en-US"/>
              <a:t>表示所有嵌入的</a:t>
            </a:r>
            <a:r>
              <a:rPr lang="zh-CN" altLang="en-US"/>
              <a:t>集合</a:t>
            </a:r>
            <a:endParaRPr lang="zh-CN" altLang="en-US"/>
          </a:p>
        </p:txBody>
      </p:sp>
      <p:pic>
        <p:nvPicPr>
          <p:cNvPr id="22" name="图片 21"/>
          <p:cNvPicPr>
            <a:picLocks noChangeAspect="1"/>
          </p:cNvPicPr>
          <p:nvPr/>
        </p:nvPicPr>
        <p:blipFill>
          <a:blip r:embed="rId11"/>
          <a:stretch>
            <a:fillRect/>
          </a:stretch>
        </p:blipFill>
        <p:spPr>
          <a:xfrm>
            <a:off x="251460" y="3630295"/>
            <a:ext cx="2865120" cy="428625"/>
          </a:xfrm>
          <a:prstGeom prst="rect">
            <a:avLst/>
          </a:prstGeom>
        </p:spPr>
      </p:pic>
      <p:sp>
        <p:nvSpPr>
          <p:cNvPr id="23" name="文本框 22"/>
          <p:cNvSpPr txBox="1"/>
          <p:nvPr/>
        </p:nvSpPr>
        <p:spPr>
          <a:xfrm>
            <a:off x="3543300" y="3631565"/>
            <a:ext cx="3717290" cy="368300"/>
          </a:xfrm>
          <a:prstGeom prst="rect">
            <a:avLst/>
          </a:prstGeom>
          <a:noFill/>
        </p:spPr>
        <p:txBody>
          <a:bodyPr wrap="square" rtlCol="0">
            <a:spAutoFit/>
          </a:bodyPr>
          <a:p>
            <a:r>
              <a:rPr lang="zh-CN" altLang="en-US"/>
              <a:t>表示嵌入一对的（</a:t>
            </a:r>
            <a:r>
              <a:rPr lang="en-US" altLang="zh-CN"/>
              <a:t>s</a:t>
            </a:r>
            <a:r>
              <a:rPr lang="zh-CN" altLang="en-US"/>
              <a:t>，</a:t>
            </a:r>
            <a:r>
              <a:rPr lang="en-US" altLang="zh-CN"/>
              <a:t>o</a:t>
            </a:r>
            <a:r>
              <a:rPr lang="zh-CN" altLang="en-US"/>
              <a:t>）复合</a:t>
            </a:r>
            <a:r>
              <a:rPr lang="zh-CN" altLang="en-US"/>
              <a:t>向量</a:t>
            </a:r>
            <a:endParaRPr lang="zh-CN" altLang="en-US"/>
          </a:p>
        </p:txBody>
      </p:sp>
      <p:pic>
        <p:nvPicPr>
          <p:cNvPr id="24" name="图片 23"/>
          <p:cNvPicPr>
            <a:picLocks noChangeAspect="1"/>
          </p:cNvPicPr>
          <p:nvPr/>
        </p:nvPicPr>
        <p:blipFill>
          <a:blip r:embed="rId12"/>
          <a:stretch>
            <a:fillRect/>
          </a:stretch>
        </p:blipFill>
        <p:spPr>
          <a:xfrm>
            <a:off x="365125" y="4208145"/>
            <a:ext cx="1645920" cy="308610"/>
          </a:xfrm>
          <a:prstGeom prst="rect">
            <a:avLst/>
          </a:prstGeom>
        </p:spPr>
      </p:pic>
      <p:sp>
        <p:nvSpPr>
          <p:cNvPr id="25" name="文本框 24"/>
          <p:cNvSpPr txBox="1"/>
          <p:nvPr/>
        </p:nvSpPr>
        <p:spPr>
          <a:xfrm>
            <a:off x="2182495" y="4231005"/>
            <a:ext cx="1930400" cy="368300"/>
          </a:xfrm>
          <a:prstGeom prst="rect">
            <a:avLst/>
          </a:prstGeom>
          <a:noFill/>
        </p:spPr>
        <p:txBody>
          <a:bodyPr wrap="square" rtlCol="0">
            <a:spAutoFit/>
          </a:bodyPr>
          <a:p>
            <a:r>
              <a:rPr lang="zh-CN" altLang="en-US"/>
              <a:t>表示一个</a:t>
            </a:r>
            <a:r>
              <a:rPr lang="zh-CN" altLang="en-US"/>
              <a:t>三元组</a:t>
            </a:r>
            <a:endParaRPr lang="zh-CN" altLang="en-US"/>
          </a:p>
        </p:txBody>
      </p:sp>
      <p:pic>
        <p:nvPicPr>
          <p:cNvPr id="26" name="图片 25"/>
          <p:cNvPicPr>
            <a:picLocks noChangeAspect="1"/>
          </p:cNvPicPr>
          <p:nvPr/>
        </p:nvPicPr>
        <p:blipFill>
          <a:blip r:embed="rId13"/>
          <a:stretch>
            <a:fillRect/>
          </a:stretch>
        </p:blipFill>
        <p:spPr>
          <a:xfrm>
            <a:off x="4404360" y="4208145"/>
            <a:ext cx="1050290" cy="308610"/>
          </a:xfrm>
          <a:prstGeom prst="rect">
            <a:avLst/>
          </a:prstGeom>
        </p:spPr>
      </p:pic>
      <p:sp>
        <p:nvSpPr>
          <p:cNvPr id="27" name="文本框 26"/>
          <p:cNvSpPr txBox="1"/>
          <p:nvPr/>
        </p:nvSpPr>
        <p:spPr>
          <a:xfrm>
            <a:off x="5676900" y="4161155"/>
            <a:ext cx="1685925" cy="368300"/>
          </a:xfrm>
          <a:prstGeom prst="rect">
            <a:avLst/>
          </a:prstGeom>
          <a:noFill/>
        </p:spPr>
        <p:txBody>
          <a:bodyPr wrap="square" rtlCol="0">
            <a:spAutoFit/>
          </a:bodyPr>
          <a:p>
            <a:r>
              <a:rPr lang="zh-CN" altLang="en-US"/>
              <a:t>表示一个</a:t>
            </a:r>
            <a:r>
              <a:rPr lang="zh-CN" altLang="en-US"/>
              <a:t>标签</a:t>
            </a:r>
            <a:endParaRPr lang="zh-CN" altLang="en-US"/>
          </a:p>
        </p:txBody>
      </p:sp>
      <p:pic>
        <p:nvPicPr>
          <p:cNvPr id="28" name="图片 27"/>
          <p:cNvPicPr>
            <a:picLocks noChangeAspect="1"/>
          </p:cNvPicPr>
          <p:nvPr/>
        </p:nvPicPr>
        <p:blipFill>
          <a:blip r:embed="rId14"/>
          <a:stretch>
            <a:fillRect/>
          </a:stretch>
        </p:blipFill>
        <p:spPr>
          <a:xfrm>
            <a:off x="251460" y="4714240"/>
            <a:ext cx="1555750" cy="304800"/>
          </a:xfrm>
          <a:prstGeom prst="rect">
            <a:avLst/>
          </a:prstGeom>
        </p:spPr>
      </p:pic>
      <p:sp>
        <p:nvSpPr>
          <p:cNvPr id="29" name="文本框 28"/>
          <p:cNvSpPr txBox="1"/>
          <p:nvPr/>
        </p:nvSpPr>
        <p:spPr>
          <a:xfrm>
            <a:off x="2294255" y="4740275"/>
            <a:ext cx="2309495" cy="368300"/>
          </a:xfrm>
          <a:prstGeom prst="rect">
            <a:avLst/>
          </a:prstGeom>
          <a:noFill/>
        </p:spPr>
        <p:txBody>
          <a:bodyPr wrap="square" rtlCol="0">
            <a:spAutoFit/>
          </a:bodyPr>
          <a:p>
            <a:r>
              <a:rPr lang="zh-CN" altLang="en-US"/>
              <a:t>表示实例</a:t>
            </a:r>
            <a:r>
              <a:rPr lang="zh-CN" altLang="en-US"/>
              <a:t>对数据集</a:t>
            </a:r>
            <a:endParaRPr lang="zh-CN" altLang="en-US"/>
          </a:p>
        </p:txBody>
      </p:sp>
      <p:sp>
        <p:nvSpPr>
          <p:cNvPr id="30" name="文本框 29"/>
          <p:cNvSpPr txBox="1"/>
          <p:nvPr/>
        </p:nvSpPr>
        <p:spPr>
          <a:xfrm>
            <a:off x="5454650" y="4650740"/>
            <a:ext cx="2685415" cy="368300"/>
          </a:xfrm>
          <a:prstGeom prst="rect">
            <a:avLst/>
          </a:prstGeom>
          <a:noFill/>
        </p:spPr>
        <p:txBody>
          <a:bodyPr wrap="square" rtlCol="0">
            <a:spAutoFit/>
          </a:bodyPr>
          <a:p>
            <a:r>
              <a:rPr lang="zh-CN" altLang="en-US"/>
              <a:t>η j</a:t>
            </a:r>
            <a:r>
              <a:rPr lang="en-US" altLang="zh-CN"/>
              <a:t> </a:t>
            </a:r>
            <a:r>
              <a:rPr lang="zh-CN" altLang="en-US"/>
              <a:t>&gt;</a:t>
            </a:r>
            <a:r>
              <a:rPr lang="en-US" altLang="zh-CN"/>
              <a:t> </a:t>
            </a:r>
            <a:r>
              <a:rPr lang="zh-CN" altLang="en-US"/>
              <a:t>0：指定边距的宽度。</a:t>
            </a:r>
            <a:endParaRPr lang="zh-CN"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5920" y="125449"/>
            <a:ext cx="5849607" cy="460375"/>
          </a:xfrm>
          <a:prstGeom prst="rect">
            <a:avLst/>
          </a:prstGeom>
          <a:noFill/>
        </p:spPr>
        <p:txBody>
          <a:bodyPr wrap="square" rtlCol="0">
            <a:spAutoFit/>
          </a:bodyPr>
          <a:lstStyle/>
          <a:p>
            <a:r>
              <a:rPr lang="en-US" altLang="zh-CN" sz="2400" b="1" dirty="0">
                <a:sym typeface="+mn-ea"/>
              </a:rPr>
              <a:t>The meaning of some symbols</a:t>
            </a:r>
            <a:endParaRPr lang="en-US" altLang="zh-CN" sz="2400" b="1" dirty="0"/>
          </a:p>
        </p:txBody>
      </p:sp>
      <p:pic>
        <p:nvPicPr>
          <p:cNvPr id="3" name="图片 2"/>
          <p:cNvPicPr>
            <a:picLocks noChangeAspect="1"/>
          </p:cNvPicPr>
          <p:nvPr/>
        </p:nvPicPr>
        <p:blipFill>
          <a:blip r:embed="rId2"/>
          <a:stretch>
            <a:fillRect/>
          </a:stretch>
        </p:blipFill>
        <p:spPr>
          <a:xfrm>
            <a:off x="285115" y="859790"/>
            <a:ext cx="2596515" cy="445135"/>
          </a:xfrm>
          <a:prstGeom prst="rect">
            <a:avLst/>
          </a:prstGeom>
        </p:spPr>
      </p:pic>
      <p:sp>
        <p:nvSpPr>
          <p:cNvPr id="5" name="文本框 4"/>
          <p:cNvSpPr txBox="1"/>
          <p:nvPr/>
        </p:nvSpPr>
        <p:spPr>
          <a:xfrm>
            <a:off x="3388995" y="890270"/>
            <a:ext cx="1257935" cy="368300"/>
          </a:xfrm>
          <a:prstGeom prst="rect">
            <a:avLst/>
          </a:prstGeom>
          <a:noFill/>
        </p:spPr>
        <p:txBody>
          <a:bodyPr wrap="square" rtlCol="0">
            <a:spAutoFit/>
          </a:bodyPr>
          <a:p>
            <a:r>
              <a:rPr lang="zh-CN" altLang="en-US"/>
              <a:t>张量积</a:t>
            </a:r>
            <a:endParaRPr lang="zh-CN" altLang="en-US"/>
          </a:p>
        </p:txBody>
      </p:sp>
      <p:pic>
        <p:nvPicPr>
          <p:cNvPr id="6" name="图片 5"/>
          <p:cNvPicPr>
            <a:picLocks noChangeAspect="1"/>
          </p:cNvPicPr>
          <p:nvPr/>
        </p:nvPicPr>
        <p:blipFill>
          <a:blip r:embed="rId3"/>
          <a:stretch>
            <a:fillRect/>
          </a:stretch>
        </p:blipFill>
        <p:spPr>
          <a:xfrm>
            <a:off x="363855" y="1470660"/>
            <a:ext cx="2438400" cy="304800"/>
          </a:xfrm>
          <a:prstGeom prst="rect">
            <a:avLst/>
          </a:prstGeom>
        </p:spPr>
      </p:pic>
      <p:sp>
        <p:nvSpPr>
          <p:cNvPr id="8" name="文本框 7"/>
          <p:cNvSpPr txBox="1"/>
          <p:nvPr/>
        </p:nvSpPr>
        <p:spPr>
          <a:xfrm>
            <a:off x="3438525" y="1470660"/>
            <a:ext cx="1835150" cy="368300"/>
          </a:xfrm>
          <a:prstGeom prst="rect">
            <a:avLst/>
          </a:prstGeom>
          <a:noFill/>
        </p:spPr>
        <p:txBody>
          <a:bodyPr wrap="square" rtlCol="0">
            <a:spAutoFit/>
          </a:bodyPr>
          <a:p>
            <a:r>
              <a:rPr lang="zh-CN" altLang="en-US"/>
              <a:t>串联，表示</a:t>
            </a:r>
            <a:r>
              <a:rPr lang="zh-CN" altLang="en-US"/>
              <a:t>拼接</a:t>
            </a:r>
            <a:endParaRPr lang="zh-CN" altLang="en-US"/>
          </a:p>
        </p:txBody>
      </p:sp>
      <p:pic>
        <p:nvPicPr>
          <p:cNvPr id="10" name="图片 9"/>
          <p:cNvPicPr>
            <a:picLocks noChangeAspect="1"/>
          </p:cNvPicPr>
          <p:nvPr/>
        </p:nvPicPr>
        <p:blipFill>
          <a:blip r:embed="rId4"/>
          <a:stretch>
            <a:fillRect/>
          </a:stretch>
        </p:blipFill>
        <p:spPr>
          <a:xfrm>
            <a:off x="418465" y="2051050"/>
            <a:ext cx="1415415" cy="355600"/>
          </a:xfrm>
          <a:prstGeom prst="rect">
            <a:avLst/>
          </a:prstGeom>
        </p:spPr>
      </p:pic>
      <p:sp>
        <p:nvSpPr>
          <p:cNvPr id="11" name="文本框 10"/>
          <p:cNvSpPr txBox="1"/>
          <p:nvPr/>
        </p:nvSpPr>
        <p:spPr>
          <a:xfrm>
            <a:off x="2881630" y="2051050"/>
            <a:ext cx="3514725" cy="368300"/>
          </a:xfrm>
          <a:prstGeom prst="rect">
            <a:avLst/>
          </a:prstGeom>
          <a:noFill/>
        </p:spPr>
        <p:txBody>
          <a:bodyPr wrap="square" rtlCol="0">
            <a:spAutoFit/>
          </a:bodyPr>
          <a:p>
            <a:r>
              <a:rPr lang="zh-CN" altLang="en-US"/>
              <a:t>表示非线性函数，例如</a:t>
            </a:r>
            <a:r>
              <a:rPr lang="en-US" altLang="zh-CN"/>
              <a:t>tanh</a:t>
            </a:r>
            <a:endParaRPr lang="en-US" altLang="zh-CN"/>
          </a:p>
        </p:txBody>
      </p:sp>
      <p:pic>
        <p:nvPicPr>
          <p:cNvPr id="12" name="图片 11"/>
          <p:cNvPicPr>
            <a:picLocks noChangeAspect="1"/>
          </p:cNvPicPr>
          <p:nvPr/>
        </p:nvPicPr>
        <p:blipFill>
          <a:blip r:embed="rId5"/>
          <a:stretch>
            <a:fillRect/>
          </a:stretch>
        </p:blipFill>
        <p:spPr>
          <a:xfrm>
            <a:off x="363855" y="2578100"/>
            <a:ext cx="1143635" cy="287655"/>
          </a:xfrm>
          <a:prstGeom prst="rect">
            <a:avLst/>
          </a:prstGeom>
        </p:spPr>
      </p:pic>
      <p:sp>
        <p:nvSpPr>
          <p:cNvPr id="13" name="文本框 12"/>
          <p:cNvSpPr txBox="1"/>
          <p:nvPr/>
        </p:nvSpPr>
        <p:spPr>
          <a:xfrm>
            <a:off x="3033395" y="2537460"/>
            <a:ext cx="5356225" cy="368300"/>
          </a:xfrm>
          <a:prstGeom prst="rect">
            <a:avLst/>
          </a:prstGeom>
          <a:noFill/>
        </p:spPr>
        <p:txBody>
          <a:bodyPr wrap="square" rtlCol="0">
            <a:spAutoFit/>
          </a:bodyPr>
          <a:p>
            <a:r>
              <a:rPr lang="zh-CN" altLang="en-US"/>
              <a:t>表示投影矩阵，结合实体嵌入和关系嵌入</a:t>
            </a:r>
            <a:r>
              <a:rPr lang="zh-CN" altLang="en-US"/>
              <a:t>得到</a:t>
            </a:r>
            <a:endParaRPr lang="zh-CN" altLang="en-US"/>
          </a:p>
        </p:txBody>
      </p:sp>
      <p:pic>
        <p:nvPicPr>
          <p:cNvPr id="14" name="图片 13"/>
          <p:cNvPicPr>
            <a:picLocks noChangeAspect="1"/>
          </p:cNvPicPr>
          <p:nvPr/>
        </p:nvPicPr>
        <p:blipFill>
          <a:blip r:embed="rId6"/>
          <a:stretch>
            <a:fillRect/>
          </a:stretch>
        </p:blipFill>
        <p:spPr>
          <a:xfrm>
            <a:off x="285115" y="3165475"/>
            <a:ext cx="2736850" cy="654050"/>
          </a:xfrm>
          <a:prstGeom prst="rect">
            <a:avLst/>
          </a:prstGeom>
        </p:spPr>
      </p:pic>
      <p:sp>
        <p:nvSpPr>
          <p:cNvPr id="15" name="文本框 14"/>
          <p:cNvSpPr txBox="1"/>
          <p:nvPr/>
        </p:nvSpPr>
        <p:spPr>
          <a:xfrm>
            <a:off x="3613785" y="3211830"/>
            <a:ext cx="2051050" cy="368300"/>
          </a:xfrm>
          <a:prstGeom prst="rect">
            <a:avLst/>
          </a:prstGeom>
          <a:noFill/>
        </p:spPr>
        <p:txBody>
          <a:bodyPr wrap="square" rtlCol="0">
            <a:spAutoFit/>
          </a:bodyPr>
          <a:p>
            <a:r>
              <a:rPr lang="zh-CN" altLang="en-US"/>
              <a:t>表示</a:t>
            </a:r>
            <a:r>
              <a:rPr lang="zh-CN" altLang="en-US"/>
              <a:t>循环相关</a:t>
            </a:r>
            <a:endParaRPr lang="zh-CN" altLang="en-US"/>
          </a:p>
        </p:txBody>
      </p:sp>
      <p:pic>
        <p:nvPicPr>
          <p:cNvPr id="16" name="图片 15"/>
          <p:cNvPicPr>
            <a:picLocks noChangeAspect="1"/>
          </p:cNvPicPr>
          <p:nvPr/>
        </p:nvPicPr>
        <p:blipFill>
          <a:blip r:embed="rId7"/>
          <a:stretch>
            <a:fillRect/>
          </a:stretch>
        </p:blipFill>
        <p:spPr>
          <a:xfrm>
            <a:off x="459740" y="3989070"/>
            <a:ext cx="1047750" cy="343535"/>
          </a:xfrm>
          <a:prstGeom prst="rect">
            <a:avLst/>
          </a:prstGeom>
        </p:spPr>
      </p:pic>
      <p:sp>
        <p:nvSpPr>
          <p:cNvPr id="17" name="文本框 16"/>
          <p:cNvSpPr txBox="1"/>
          <p:nvPr/>
        </p:nvSpPr>
        <p:spPr>
          <a:xfrm>
            <a:off x="2881630" y="3964305"/>
            <a:ext cx="3672205" cy="368300"/>
          </a:xfrm>
          <a:prstGeom prst="rect">
            <a:avLst/>
          </a:prstGeom>
          <a:noFill/>
        </p:spPr>
        <p:txBody>
          <a:bodyPr wrap="square" rtlCol="0">
            <a:spAutoFit/>
          </a:bodyPr>
          <a:p>
            <a:r>
              <a:rPr lang="zh-CN" altLang="en-US"/>
              <a:t>存在的三元组和不存在的</a:t>
            </a:r>
            <a:r>
              <a:rPr lang="zh-CN" altLang="en-US"/>
              <a:t>三元组</a:t>
            </a:r>
            <a:endParaRPr lang="zh-CN" altLang="en-US"/>
          </a:p>
        </p:txBody>
      </p:sp>
      <p:pic>
        <p:nvPicPr>
          <p:cNvPr id="18" name="图片 17"/>
          <p:cNvPicPr>
            <a:picLocks noChangeAspect="1"/>
          </p:cNvPicPr>
          <p:nvPr/>
        </p:nvPicPr>
        <p:blipFill>
          <a:blip r:embed="rId8"/>
          <a:stretch>
            <a:fillRect/>
          </a:stretch>
        </p:blipFill>
        <p:spPr>
          <a:xfrm>
            <a:off x="507365" y="4502150"/>
            <a:ext cx="1124585" cy="501650"/>
          </a:xfrm>
          <a:prstGeom prst="rect">
            <a:avLst/>
          </a:prstGeom>
        </p:spPr>
      </p:pic>
      <p:sp>
        <p:nvSpPr>
          <p:cNvPr id="19" name="文本框 18"/>
          <p:cNvSpPr txBox="1"/>
          <p:nvPr/>
        </p:nvSpPr>
        <p:spPr>
          <a:xfrm>
            <a:off x="2560955" y="4477385"/>
            <a:ext cx="3503295" cy="368300"/>
          </a:xfrm>
          <a:prstGeom prst="rect">
            <a:avLst/>
          </a:prstGeom>
          <a:noFill/>
        </p:spPr>
        <p:txBody>
          <a:bodyPr wrap="square" rtlCol="0">
            <a:spAutoFit/>
          </a:bodyPr>
          <a:p>
            <a:r>
              <a:rPr lang="zh-CN" altLang="en-US"/>
              <a:t>表示指定边缘的宽度</a:t>
            </a:r>
            <a:endParaRPr lang="zh-CN" alt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5920" y="125449"/>
            <a:ext cx="5849607" cy="460375"/>
          </a:xfrm>
          <a:prstGeom prst="rect">
            <a:avLst/>
          </a:prstGeom>
          <a:noFill/>
        </p:spPr>
        <p:txBody>
          <a:bodyPr wrap="square" rtlCol="0">
            <a:spAutoFit/>
          </a:bodyPr>
          <a:lstStyle/>
          <a:p>
            <a:r>
              <a:rPr lang="en-US" altLang="zh-CN" sz="2400" b="1" dirty="0"/>
              <a:t>Some models before we learn HOLE</a:t>
            </a:r>
            <a:endParaRPr lang="zh-CN" altLang="en-US" sz="2400" b="1" dirty="0"/>
          </a:p>
        </p:txBody>
      </p:sp>
      <p:pic>
        <p:nvPicPr>
          <p:cNvPr id="104" name="图片 103"/>
          <p:cNvPicPr/>
          <p:nvPr/>
        </p:nvPicPr>
        <p:blipFill>
          <a:blip r:embed="rId2"/>
          <a:stretch>
            <a:fillRect/>
          </a:stretch>
        </p:blipFill>
        <p:spPr>
          <a:xfrm>
            <a:off x="2603500" y="661035"/>
            <a:ext cx="6488430" cy="4291330"/>
          </a:xfrm>
          <a:prstGeom prst="rect">
            <a:avLst/>
          </a:prstGeom>
          <a:noFill/>
          <a:ln w="9525">
            <a:noFill/>
          </a:ln>
        </p:spPr>
      </p:pic>
      <p:sp>
        <p:nvSpPr>
          <p:cNvPr id="2" name="文本框 1"/>
          <p:cNvSpPr txBox="1"/>
          <p:nvPr/>
        </p:nvSpPr>
        <p:spPr>
          <a:xfrm>
            <a:off x="106045" y="735965"/>
            <a:ext cx="1438910" cy="368300"/>
          </a:xfrm>
          <a:prstGeom prst="rect">
            <a:avLst/>
          </a:prstGeom>
          <a:noFill/>
        </p:spPr>
        <p:txBody>
          <a:bodyPr wrap="square" rtlCol="0">
            <a:spAutoFit/>
          </a:bodyPr>
          <a:p>
            <a:r>
              <a:rPr lang="en-US" altLang="zh-CN"/>
              <a:t>1. Word2vec</a:t>
            </a:r>
            <a:endParaRPr lang="en-US" altLang="zh-CN"/>
          </a:p>
        </p:txBody>
      </p:sp>
      <p:sp>
        <p:nvSpPr>
          <p:cNvPr id="3" name="文本框 2"/>
          <p:cNvSpPr txBox="1"/>
          <p:nvPr/>
        </p:nvSpPr>
        <p:spPr>
          <a:xfrm>
            <a:off x="106045" y="1174750"/>
            <a:ext cx="2538095" cy="4246245"/>
          </a:xfrm>
          <a:prstGeom prst="rect">
            <a:avLst/>
          </a:prstGeom>
          <a:noFill/>
        </p:spPr>
        <p:txBody>
          <a:bodyPr wrap="square" rtlCol="0" anchor="t">
            <a:spAutoFit/>
          </a:bodyPr>
          <a:p>
            <a:r>
              <a:rPr lang="zh-CN" altLang="en-US"/>
              <a:t>通常，使用三元组(head, relation, tail)来表示知识。在这里，头和尾是实体。例如，(sky tree, location, Tokyo)。我们可以用独热向量来表示这个知识。但实体和关系太多，维度太大。当两个实体或关系很近时，独热向量无法捕捉相似度。受Wrod2Vec模型的启发，我们想用分布表示来表示实体和关系。</a:t>
            </a:r>
            <a:endParaRPr lang="zh-CN" altLang="en-US"/>
          </a:p>
          <a:p>
            <a:endParaRPr lang="zh-CN"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5920" y="125449"/>
            <a:ext cx="5849607" cy="460375"/>
          </a:xfrm>
          <a:prstGeom prst="rect">
            <a:avLst/>
          </a:prstGeom>
          <a:noFill/>
        </p:spPr>
        <p:txBody>
          <a:bodyPr wrap="square" rtlCol="0">
            <a:spAutoFit/>
          </a:bodyPr>
          <a:lstStyle/>
          <a:p>
            <a:r>
              <a:rPr lang="en-US" altLang="zh-CN" sz="2400" b="1" dirty="0">
                <a:sym typeface="+mn-ea"/>
              </a:rPr>
              <a:t>Some models before we learn HOLE</a:t>
            </a:r>
            <a:endParaRPr lang="en-US" altLang="zh-CN" sz="2400" b="1" dirty="0"/>
          </a:p>
        </p:txBody>
      </p:sp>
      <p:sp>
        <p:nvSpPr>
          <p:cNvPr id="2" name="文本框 1"/>
          <p:cNvSpPr txBox="1"/>
          <p:nvPr/>
        </p:nvSpPr>
        <p:spPr>
          <a:xfrm>
            <a:off x="172085" y="826770"/>
            <a:ext cx="8070215" cy="368300"/>
          </a:xfrm>
          <a:prstGeom prst="rect">
            <a:avLst/>
          </a:prstGeom>
          <a:noFill/>
        </p:spPr>
        <p:txBody>
          <a:bodyPr wrap="square" rtlCol="0">
            <a:spAutoFit/>
          </a:bodyPr>
          <a:p>
            <a:r>
              <a:rPr lang="en-US" altLang="zh-CN"/>
              <a:t>2.  TransE</a:t>
            </a:r>
            <a:r>
              <a:rPr lang="zh-CN" altLang="en-US"/>
              <a:t>（Translating Embeddings for Modeling Multi-relational Data）</a:t>
            </a:r>
            <a:endParaRPr lang="zh-CN" altLang="en-US"/>
          </a:p>
        </p:txBody>
      </p:sp>
      <p:pic>
        <p:nvPicPr>
          <p:cNvPr id="105" name="图片 104"/>
          <p:cNvPicPr/>
          <p:nvPr/>
        </p:nvPicPr>
        <p:blipFill>
          <a:blip r:embed="rId2"/>
          <a:stretch>
            <a:fillRect/>
          </a:stretch>
        </p:blipFill>
        <p:spPr>
          <a:xfrm>
            <a:off x="243840" y="1398270"/>
            <a:ext cx="2689225" cy="3122930"/>
          </a:xfrm>
          <a:prstGeom prst="rect">
            <a:avLst/>
          </a:prstGeom>
          <a:noFill/>
          <a:ln w="9525">
            <a:noFill/>
          </a:ln>
        </p:spPr>
      </p:pic>
      <p:sp>
        <p:nvSpPr>
          <p:cNvPr id="3" name="文本框 2"/>
          <p:cNvSpPr txBox="1"/>
          <p:nvPr/>
        </p:nvSpPr>
        <p:spPr>
          <a:xfrm>
            <a:off x="3268980" y="1980565"/>
            <a:ext cx="4524375" cy="368300"/>
          </a:xfrm>
          <a:prstGeom prst="rect">
            <a:avLst/>
          </a:prstGeom>
          <a:noFill/>
        </p:spPr>
        <p:txBody>
          <a:bodyPr wrap="square" rtlCol="0" anchor="t">
            <a:spAutoFit/>
          </a:bodyPr>
          <a:p>
            <a:r>
              <a:rPr lang="zh-CN" altLang="en-US"/>
              <a:t>L(y, y’) = max(0, margin - y + y’)</a:t>
            </a:r>
            <a:endParaRPr lang="zh-CN" altLang="en-US"/>
          </a:p>
        </p:txBody>
      </p:sp>
      <p:sp>
        <p:nvSpPr>
          <p:cNvPr id="5" name="文本框 4"/>
          <p:cNvSpPr txBox="1"/>
          <p:nvPr/>
        </p:nvSpPr>
        <p:spPr>
          <a:xfrm>
            <a:off x="3229610" y="1245870"/>
            <a:ext cx="4089400" cy="368300"/>
          </a:xfrm>
          <a:prstGeom prst="rect">
            <a:avLst/>
          </a:prstGeom>
          <a:noFill/>
        </p:spPr>
        <p:txBody>
          <a:bodyPr wrap="square" rtlCol="0">
            <a:spAutoFit/>
          </a:bodyPr>
          <a:p>
            <a:r>
              <a:rPr lang="zh-CN" altLang="en-US"/>
              <a:t>使用了负抽样的</a:t>
            </a:r>
            <a:r>
              <a:rPr lang="en-US" altLang="zh-CN"/>
              <a:t>max-margin</a:t>
            </a:r>
            <a:r>
              <a:rPr lang="zh-CN" altLang="en-US"/>
              <a:t>函数：</a:t>
            </a:r>
            <a:endParaRPr lang="zh-CN" altLang="en-US"/>
          </a:p>
        </p:txBody>
      </p:sp>
      <p:pic>
        <p:nvPicPr>
          <p:cNvPr id="106" name="图片 105"/>
          <p:cNvPicPr/>
          <p:nvPr/>
        </p:nvPicPr>
        <p:blipFill>
          <a:blip r:embed="rId3"/>
          <a:stretch>
            <a:fillRect/>
          </a:stretch>
        </p:blipFill>
        <p:spPr>
          <a:xfrm>
            <a:off x="3229610" y="2707005"/>
            <a:ext cx="4449445" cy="346710"/>
          </a:xfrm>
          <a:prstGeom prst="rect">
            <a:avLst/>
          </a:prstGeom>
          <a:noFill/>
          <a:ln w="9525">
            <a:noFill/>
          </a:ln>
        </p:spPr>
      </p:pic>
      <p:pic>
        <p:nvPicPr>
          <p:cNvPr id="107" name="图片 106"/>
          <p:cNvPicPr/>
          <p:nvPr/>
        </p:nvPicPr>
        <p:blipFill>
          <a:blip r:embed="rId4"/>
          <a:stretch>
            <a:fillRect/>
          </a:stretch>
        </p:blipFill>
        <p:spPr>
          <a:xfrm>
            <a:off x="3328988" y="3411855"/>
            <a:ext cx="2486025" cy="476250"/>
          </a:xfrm>
          <a:prstGeom prst="rect">
            <a:avLst/>
          </a:prstGeom>
          <a:noFill/>
          <a:ln w="9525">
            <a:noFill/>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5920" y="125449"/>
            <a:ext cx="5849607" cy="460375"/>
          </a:xfrm>
          <a:prstGeom prst="rect">
            <a:avLst/>
          </a:prstGeom>
          <a:noFill/>
        </p:spPr>
        <p:txBody>
          <a:bodyPr wrap="square" rtlCol="0">
            <a:spAutoFit/>
          </a:bodyPr>
          <a:lstStyle/>
          <a:p>
            <a:endParaRPr lang="en-US" altLang="zh-CN" sz="2400" b="1" dirty="0"/>
          </a:p>
        </p:txBody>
      </p:sp>
      <p:sp>
        <p:nvSpPr>
          <p:cNvPr id="2" name="文本框 1"/>
          <p:cNvSpPr txBox="1"/>
          <p:nvPr/>
        </p:nvSpPr>
        <p:spPr>
          <a:xfrm>
            <a:off x="145415" y="779780"/>
            <a:ext cx="7698740" cy="368300"/>
          </a:xfrm>
          <a:prstGeom prst="rect">
            <a:avLst/>
          </a:prstGeom>
          <a:noFill/>
        </p:spPr>
        <p:txBody>
          <a:bodyPr wrap="square" rtlCol="0">
            <a:spAutoFit/>
          </a:bodyPr>
          <a:p>
            <a:r>
              <a:rPr lang="en-US" altLang="zh-CN"/>
              <a:t>3. TransH</a:t>
            </a:r>
            <a:r>
              <a:rPr lang="zh-CN" altLang="en-US"/>
              <a:t>（Knowledge Graph Embedding by Translating on Hyperplanes）</a:t>
            </a:r>
            <a:endParaRPr lang="zh-CN" altLang="en-US"/>
          </a:p>
        </p:txBody>
      </p:sp>
      <p:sp>
        <p:nvSpPr>
          <p:cNvPr id="6" name="文本框 5"/>
          <p:cNvSpPr txBox="1"/>
          <p:nvPr/>
        </p:nvSpPr>
        <p:spPr>
          <a:xfrm>
            <a:off x="105920" y="162914"/>
            <a:ext cx="5849607" cy="460375"/>
          </a:xfrm>
          <a:prstGeom prst="rect">
            <a:avLst/>
          </a:prstGeom>
          <a:noFill/>
        </p:spPr>
        <p:txBody>
          <a:bodyPr wrap="square" rtlCol="0">
            <a:spAutoFit/>
          </a:bodyPr>
          <a:lstStyle/>
          <a:p>
            <a:r>
              <a:rPr lang="en-US" altLang="zh-CN" sz="2400" b="1" dirty="0">
                <a:sym typeface="+mn-ea"/>
              </a:rPr>
              <a:t>Some models before we learn HOLE</a:t>
            </a:r>
            <a:endParaRPr lang="en-US" altLang="zh-CN" sz="2400" b="1" dirty="0"/>
          </a:p>
        </p:txBody>
      </p:sp>
      <p:pic>
        <p:nvPicPr>
          <p:cNvPr id="108" name="图片 107"/>
          <p:cNvPicPr/>
          <p:nvPr/>
        </p:nvPicPr>
        <p:blipFill>
          <a:blip r:embed="rId2"/>
          <a:stretch>
            <a:fillRect/>
          </a:stretch>
        </p:blipFill>
        <p:spPr>
          <a:xfrm>
            <a:off x="282575" y="1304290"/>
            <a:ext cx="3670935" cy="2540000"/>
          </a:xfrm>
          <a:prstGeom prst="rect">
            <a:avLst/>
          </a:prstGeom>
          <a:noFill/>
          <a:ln w="9525">
            <a:noFill/>
          </a:ln>
        </p:spPr>
      </p:pic>
      <p:pic>
        <p:nvPicPr>
          <p:cNvPr id="109" name="图片 108"/>
          <p:cNvPicPr/>
          <p:nvPr/>
        </p:nvPicPr>
        <p:blipFill>
          <a:blip r:embed="rId3"/>
          <a:stretch>
            <a:fillRect/>
          </a:stretch>
        </p:blipFill>
        <p:spPr>
          <a:xfrm>
            <a:off x="4606925" y="1341755"/>
            <a:ext cx="2571750" cy="400050"/>
          </a:xfrm>
          <a:prstGeom prst="rect">
            <a:avLst/>
          </a:prstGeom>
          <a:noFill/>
          <a:ln w="9525">
            <a:noFill/>
          </a:ln>
        </p:spPr>
      </p:pic>
      <p:pic>
        <p:nvPicPr>
          <p:cNvPr id="110" name="图片 109"/>
          <p:cNvPicPr/>
          <p:nvPr/>
        </p:nvPicPr>
        <p:blipFill>
          <a:blip r:embed="rId4"/>
          <a:stretch>
            <a:fillRect/>
          </a:stretch>
        </p:blipFill>
        <p:spPr>
          <a:xfrm>
            <a:off x="4496753" y="1860550"/>
            <a:ext cx="3667125" cy="571500"/>
          </a:xfrm>
          <a:prstGeom prst="rect">
            <a:avLst/>
          </a:prstGeom>
          <a:noFill/>
          <a:ln w="9525">
            <a:noFill/>
          </a:ln>
        </p:spPr>
      </p:pic>
      <p:pic>
        <p:nvPicPr>
          <p:cNvPr id="8" name="图片 7"/>
          <p:cNvPicPr>
            <a:picLocks noChangeAspect="1"/>
          </p:cNvPicPr>
          <p:nvPr/>
        </p:nvPicPr>
        <p:blipFill>
          <a:blip r:embed="rId5"/>
          <a:stretch>
            <a:fillRect/>
          </a:stretch>
        </p:blipFill>
        <p:spPr>
          <a:xfrm>
            <a:off x="4200525" y="2583815"/>
            <a:ext cx="4552950" cy="552450"/>
          </a:xfrm>
          <a:prstGeom prst="rect">
            <a:avLst/>
          </a:prstGeom>
        </p:spPr>
      </p:pic>
      <p:pic>
        <p:nvPicPr>
          <p:cNvPr id="111" name="图片 110"/>
          <p:cNvPicPr/>
          <p:nvPr/>
        </p:nvPicPr>
        <p:blipFill>
          <a:blip r:embed="rId6"/>
          <a:stretch>
            <a:fillRect/>
          </a:stretch>
        </p:blipFill>
        <p:spPr>
          <a:xfrm>
            <a:off x="4606925" y="3144520"/>
            <a:ext cx="1568450" cy="543560"/>
          </a:xfrm>
          <a:prstGeom prst="rect">
            <a:avLst/>
          </a:prstGeom>
          <a:noFill/>
          <a:ln w="9525">
            <a:noFill/>
          </a:ln>
        </p:spPr>
      </p:pic>
      <p:pic>
        <p:nvPicPr>
          <p:cNvPr id="112" name="图片 111"/>
          <p:cNvPicPr/>
          <p:nvPr/>
        </p:nvPicPr>
        <p:blipFill>
          <a:blip r:embed="rId7"/>
          <a:stretch>
            <a:fillRect/>
          </a:stretch>
        </p:blipFill>
        <p:spPr>
          <a:xfrm>
            <a:off x="4702175" y="3844290"/>
            <a:ext cx="2381250" cy="361950"/>
          </a:xfrm>
          <a:prstGeom prst="rect">
            <a:avLst/>
          </a:prstGeom>
          <a:noFill/>
          <a:ln w="9525">
            <a:noFill/>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5920" y="125449"/>
            <a:ext cx="5849607" cy="460375"/>
          </a:xfrm>
          <a:prstGeom prst="rect">
            <a:avLst/>
          </a:prstGeom>
          <a:noFill/>
        </p:spPr>
        <p:txBody>
          <a:bodyPr wrap="square" rtlCol="0">
            <a:spAutoFit/>
          </a:bodyPr>
          <a:lstStyle/>
          <a:p>
            <a:endParaRPr lang="en-US" altLang="zh-CN" sz="2400" b="1" dirty="0"/>
          </a:p>
        </p:txBody>
      </p:sp>
      <p:sp>
        <p:nvSpPr>
          <p:cNvPr id="3" name="文本框 2"/>
          <p:cNvSpPr txBox="1"/>
          <p:nvPr/>
        </p:nvSpPr>
        <p:spPr>
          <a:xfrm>
            <a:off x="105920" y="125449"/>
            <a:ext cx="5849607" cy="460375"/>
          </a:xfrm>
          <a:prstGeom prst="rect">
            <a:avLst/>
          </a:prstGeom>
          <a:noFill/>
        </p:spPr>
        <p:txBody>
          <a:bodyPr wrap="square" rtlCol="0">
            <a:spAutoFit/>
          </a:bodyPr>
          <a:p>
            <a:r>
              <a:rPr lang="en-US" altLang="zh-CN" sz="2400" b="1" dirty="0"/>
              <a:t>Some models before we learn HOLE</a:t>
            </a:r>
            <a:endParaRPr lang="zh-CN" altLang="en-US" sz="2400" b="1" dirty="0"/>
          </a:p>
        </p:txBody>
      </p:sp>
      <p:sp>
        <p:nvSpPr>
          <p:cNvPr id="6" name="文本框 5"/>
          <p:cNvSpPr txBox="1"/>
          <p:nvPr/>
        </p:nvSpPr>
        <p:spPr>
          <a:xfrm>
            <a:off x="249555" y="765810"/>
            <a:ext cx="8644255" cy="368300"/>
          </a:xfrm>
          <a:prstGeom prst="rect">
            <a:avLst/>
          </a:prstGeom>
          <a:noFill/>
        </p:spPr>
        <p:txBody>
          <a:bodyPr wrap="square" rtlCol="0">
            <a:spAutoFit/>
          </a:bodyPr>
          <a:p>
            <a:r>
              <a:rPr lang="en-US" altLang="zh-CN"/>
              <a:t>4. TransR</a:t>
            </a:r>
            <a:r>
              <a:rPr lang="zh-CN" altLang="en-US"/>
              <a:t>（Learning Entity and Relation Embeddings for Knowledge Graph Completion）</a:t>
            </a:r>
            <a:endParaRPr lang="zh-CN" altLang="en-US"/>
          </a:p>
        </p:txBody>
      </p:sp>
      <p:pic>
        <p:nvPicPr>
          <p:cNvPr id="113" name="图片 112"/>
          <p:cNvPicPr/>
          <p:nvPr/>
        </p:nvPicPr>
        <p:blipFill>
          <a:blip r:embed="rId2"/>
          <a:stretch>
            <a:fillRect/>
          </a:stretch>
        </p:blipFill>
        <p:spPr>
          <a:xfrm>
            <a:off x="155258" y="1499553"/>
            <a:ext cx="4810125" cy="2809875"/>
          </a:xfrm>
          <a:prstGeom prst="rect">
            <a:avLst/>
          </a:prstGeom>
          <a:noFill/>
          <a:ln w="9525">
            <a:noFill/>
          </a:ln>
        </p:spPr>
      </p:pic>
      <p:pic>
        <p:nvPicPr>
          <p:cNvPr id="114" name="图片 113"/>
          <p:cNvPicPr/>
          <p:nvPr/>
        </p:nvPicPr>
        <p:blipFill>
          <a:blip r:embed="rId3"/>
          <a:stretch>
            <a:fillRect/>
          </a:stretch>
        </p:blipFill>
        <p:spPr>
          <a:xfrm>
            <a:off x="5316220" y="1460500"/>
            <a:ext cx="2800350" cy="438150"/>
          </a:xfrm>
          <a:prstGeom prst="rect">
            <a:avLst/>
          </a:prstGeom>
          <a:noFill/>
          <a:ln w="9525">
            <a:noFill/>
          </a:ln>
        </p:spPr>
      </p:pic>
      <p:pic>
        <p:nvPicPr>
          <p:cNvPr id="115" name="图片 114"/>
          <p:cNvPicPr/>
          <p:nvPr/>
        </p:nvPicPr>
        <p:blipFill>
          <a:blip r:embed="rId4"/>
          <a:stretch>
            <a:fillRect/>
          </a:stretch>
        </p:blipFill>
        <p:spPr>
          <a:xfrm>
            <a:off x="5316220" y="2054860"/>
            <a:ext cx="2743200" cy="514350"/>
          </a:xfrm>
          <a:prstGeom prst="rect">
            <a:avLst/>
          </a:prstGeom>
          <a:noFill/>
          <a:ln w="9525">
            <a:noFill/>
          </a:ln>
        </p:spPr>
      </p:pic>
      <p:pic>
        <p:nvPicPr>
          <p:cNvPr id="116" name="图片 115"/>
          <p:cNvPicPr/>
          <p:nvPr/>
        </p:nvPicPr>
        <p:blipFill>
          <a:blip r:embed="rId5"/>
          <a:stretch>
            <a:fillRect/>
          </a:stretch>
        </p:blipFill>
        <p:spPr>
          <a:xfrm>
            <a:off x="4588510" y="2773045"/>
            <a:ext cx="4449445" cy="534670"/>
          </a:xfrm>
          <a:prstGeom prst="rect">
            <a:avLst/>
          </a:prstGeom>
          <a:noFill/>
          <a:ln w="9525">
            <a:noFill/>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6045" y="125730"/>
            <a:ext cx="6349365" cy="829945"/>
          </a:xfrm>
          <a:prstGeom prst="rect">
            <a:avLst/>
          </a:prstGeom>
          <a:noFill/>
        </p:spPr>
        <p:txBody>
          <a:bodyPr wrap="square" rtlCol="0">
            <a:spAutoFit/>
          </a:bodyPr>
          <a:lstStyle/>
          <a:p>
            <a:r>
              <a:rPr lang="en-US" altLang="zh-CN" sz="2400" b="1" dirty="0"/>
              <a:t>Compared with TranseH &amp; TranseR</a:t>
            </a:r>
            <a:r>
              <a:rPr lang="zh-CN" altLang="en-US" sz="2400" b="1" dirty="0"/>
              <a:t>，</a:t>
            </a:r>
            <a:r>
              <a:rPr lang="en-US" altLang="zh-CN" sz="2400" b="1" dirty="0"/>
              <a:t>where to improve</a:t>
            </a:r>
            <a:r>
              <a:rPr lang="zh-CN" altLang="en-US" sz="2400" b="1" dirty="0"/>
              <a:t>？</a:t>
            </a:r>
            <a:endParaRPr lang="zh-CN" altLang="en-US" sz="2400" b="1" dirty="0"/>
          </a:p>
        </p:txBody>
      </p:sp>
      <p:sp>
        <p:nvSpPr>
          <p:cNvPr id="2" name="文本框 1"/>
          <p:cNvSpPr txBox="1"/>
          <p:nvPr/>
        </p:nvSpPr>
        <p:spPr>
          <a:xfrm>
            <a:off x="671195" y="1181100"/>
            <a:ext cx="2540000" cy="1476375"/>
          </a:xfrm>
          <a:prstGeom prst="rect">
            <a:avLst/>
          </a:prstGeom>
          <a:noFill/>
        </p:spPr>
        <p:txBody>
          <a:bodyPr wrap="square" rtlCol="0" anchor="t">
            <a:spAutoFit/>
          </a:bodyPr>
          <a:p>
            <a:r>
              <a:rPr lang="zh-CN" altLang="en-US"/>
              <a:t>TRANSE的一个主要吸引力是它需要很少的参数，而且很容易训练。然而，这种简单性也以建模能力为代价</a:t>
            </a:r>
            <a:endParaRPr lang="zh-CN" altLang="en-US"/>
          </a:p>
        </p:txBody>
      </p:sp>
      <p:sp>
        <p:nvSpPr>
          <p:cNvPr id="3" name="文本框 2"/>
          <p:cNvSpPr txBox="1"/>
          <p:nvPr/>
        </p:nvSpPr>
        <p:spPr>
          <a:xfrm>
            <a:off x="671195" y="2882900"/>
            <a:ext cx="4151630" cy="1198880"/>
          </a:xfrm>
          <a:prstGeom prst="rect">
            <a:avLst/>
          </a:prstGeom>
          <a:noFill/>
        </p:spPr>
        <p:txBody>
          <a:bodyPr wrap="square" rtlCol="0" anchor="t">
            <a:spAutoFit/>
          </a:bodyPr>
          <a:p>
            <a:r>
              <a:rPr lang="zh-CN" altLang="en-US"/>
              <a:t>TRANSH和TRANSR，以提高TRANSE在1-to-N、N-to-1和N-to-N关系上的性能。不幸的是，这些模型失去了TRANSE的简单性和效率。</a:t>
            </a:r>
            <a:endParaRPr lang="zh-CN"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6045" y="125730"/>
            <a:ext cx="6573520" cy="460375"/>
          </a:xfrm>
          <a:prstGeom prst="rect">
            <a:avLst/>
          </a:prstGeom>
          <a:noFill/>
        </p:spPr>
        <p:txBody>
          <a:bodyPr wrap="square" rtlCol="0">
            <a:spAutoFit/>
          </a:bodyPr>
          <a:lstStyle/>
          <a:p>
            <a:r>
              <a:rPr lang="en-US" altLang="zh-CN" sz="2400" b="1" dirty="0"/>
              <a:t>Holographic Embeddings of Knowledge Graphs</a:t>
            </a:r>
            <a:endParaRPr lang="en-US" altLang="zh-CN" sz="2400" b="1" dirty="0"/>
          </a:p>
        </p:txBody>
      </p:sp>
      <p:sp>
        <p:nvSpPr>
          <p:cNvPr id="2" name="文本框 1"/>
          <p:cNvSpPr txBox="1"/>
          <p:nvPr/>
        </p:nvSpPr>
        <p:spPr>
          <a:xfrm>
            <a:off x="459740" y="1198245"/>
            <a:ext cx="8016875" cy="1476375"/>
          </a:xfrm>
          <a:prstGeom prst="rect">
            <a:avLst/>
          </a:prstGeom>
          <a:noFill/>
        </p:spPr>
        <p:txBody>
          <a:bodyPr wrap="square" rtlCol="0">
            <a:spAutoFit/>
          </a:bodyPr>
          <a:p>
            <a:r>
              <a:rPr lang="zh-CN" altLang="en-US"/>
              <a:t># </a:t>
            </a:r>
            <a:r>
              <a:rPr lang="en-US" altLang="zh-CN"/>
              <a:t>Paper Abstract</a:t>
            </a:r>
            <a:r>
              <a:rPr lang="zh-CN" altLang="en-US"/>
              <a:t>：</a:t>
            </a:r>
            <a:endParaRPr lang="zh-CN" altLang="en-US"/>
          </a:p>
          <a:p>
            <a:endParaRPr lang="zh-CN" altLang="en-US"/>
          </a:p>
          <a:p>
            <a:r>
              <a:rPr lang="zh-CN" altLang="en-US"/>
              <a:t>1. </a:t>
            </a:r>
            <a:r>
              <a:rPr lang="en-US" altLang="zh-CN"/>
              <a:t>Provenance</a:t>
            </a:r>
            <a:r>
              <a:rPr lang="zh-CN" altLang="en-US"/>
              <a:t>：</a:t>
            </a:r>
            <a:r>
              <a:rPr lang="en-US"/>
              <a:t>AAAI  2016</a:t>
            </a:r>
            <a:endParaRPr lang="zh-CN" altLang="en-US"/>
          </a:p>
          <a:p>
            <a:r>
              <a:rPr lang="zh-CN" altLang="en-US"/>
              <a:t>2. </a:t>
            </a:r>
            <a:r>
              <a:rPr lang="en-US" altLang="zh-CN"/>
              <a:t>Author</a:t>
            </a:r>
            <a:r>
              <a:rPr lang="zh-CN" altLang="en-US"/>
              <a:t>：</a:t>
            </a:r>
            <a:r>
              <a:t>Maximilian Nickel and Lorenzo Rosasco</a:t>
            </a:r>
            <a:r>
              <a:rPr lang="en-US"/>
              <a:t> </a:t>
            </a:r>
            <a:r>
              <a:t>and Tomaso Poggio</a:t>
            </a:r>
          </a:p>
          <a:p>
            <a:r>
              <a:rPr lang="zh-CN" altLang="en-US"/>
              <a:t>3. </a:t>
            </a:r>
            <a:r>
              <a:rPr lang="en-US" altLang="zh-CN"/>
              <a:t>Cites</a:t>
            </a:r>
            <a:r>
              <a:rPr lang="zh-CN" altLang="en-US"/>
              <a:t>：1k+</a:t>
            </a:r>
            <a:r>
              <a:rPr lang="en-US" altLang="zh-CN"/>
              <a:t> </a:t>
            </a:r>
            <a:r>
              <a:rPr lang="zh-CN" altLang="en-US"/>
              <a:t>（</a:t>
            </a:r>
            <a:r>
              <a:rPr lang="en-US" altLang="zh-CN"/>
              <a:t>According to incomplete statistics</a:t>
            </a:r>
            <a:r>
              <a:rPr lang="zh-CN" altLang="en-US"/>
              <a:t>）</a:t>
            </a:r>
            <a:endParaRPr lang="zh-CN" altLang="en-US"/>
          </a:p>
        </p:txBody>
      </p:sp>
      <p:sp>
        <p:nvSpPr>
          <p:cNvPr id="3" name="文本框 2"/>
          <p:cNvSpPr txBox="1"/>
          <p:nvPr/>
        </p:nvSpPr>
        <p:spPr>
          <a:xfrm>
            <a:off x="252095" y="2867660"/>
            <a:ext cx="8557895" cy="1198880"/>
          </a:xfrm>
          <a:prstGeom prst="rect">
            <a:avLst/>
          </a:prstGeom>
          <a:noFill/>
        </p:spPr>
        <p:txBody>
          <a:bodyPr wrap="square" rtlCol="0" anchor="t">
            <a:spAutoFit/>
          </a:bodyPr>
          <a:p>
            <a:r>
              <a:rPr lang="zh-CN" altLang="en-US"/>
              <a:t>任务：</a:t>
            </a:r>
            <a:endParaRPr lang="en-US" altLang="zh-CN"/>
          </a:p>
          <a:p>
            <a:r>
              <a:rPr lang="en-US" altLang="zh-CN"/>
              <a:t>1. </a:t>
            </a:r>
            <a:r>
              <a:rPr lang="zh-CN" altLang="en-US"/>
              <a:t>提出全息嵌入(holographic embeddings，HOLE)来学习整个知识图的组成向量空间表示。</a:t>
            </a:r>
            <a:endParaRPr lang="zh-CN" altLang="en-US"/>
          </a:p>
          <a:p>
            <a:r>
              <a:rPr lang="en-US" altLang="zh-CN"/>
              <a:t>2. </a:t>
            </a:r>
            <a:r>
              <a:rPr lang="zh-CN" altLang="en-US"/>
              <a:t>在组合向量空间模型的框架内研究从知识图谱学习的问题。</a:t>
            </a:r>
            <a:endParaRPr lang="zh-CN" altLang="en-US"/>
          </a:p>
        </p:txBody>
      </p:sp>
      <p:sp>
        <p:nvSpPr>
          <p:cNvPr id="5" name="文本框 4"/>
          <p:cNvSpPr txBox="1"/>
          <p:nvPr/>
        </p:nvSpPr>
        <p:spPr>
          <a:xfrm>
            <a:off x="252095" y="4156710"/>
            <a:ext cx="7878445" cy="645160"/>
          </a:xfrm>
          <a:prstGeom prst="rect">
            <a:avLst/>
          </a:prstGeom>
          <a:noFill/>
        </p:spPr>
        <p:txBody>
          <a:bodyPr wrap="square" rtlCol="0">
            <a:spAutoFit/>
          </a:bodyPr>
          <a:p>
            <a:r>
              <a:rPr lang="zh-CN" altLang="en-US"/>
              <a:t>实验：</a:t>
            </a:r>
            <a:endParaRPr lang="zh-CN" altLang="en-US"/>
          </a:p>
          <a:p>
            <a:r>
              <a:rPr lang="zh-CN" altLang="en-US"/>
              <a:t>比较了</a:t>
            </a:r>
            <a:r>
              <a:rPr lang="en-US" altLang="zh-CN"/>
              <a:t>Transe</a:t>
            </a:r>
            <a:r>
              <a:rPr lang="zh-CN" altLang="en-US"/>
              <a:t>，</a:t>
            </a:r>
            <a:r>
              <a:rPr lang="en-US" altLang="zh-CN"/>
              <a:t>Rescal</a:t>
            </a:r>
            <a:r>
              <a:rPr lang="zh-CN" altLang="en-US"/>
              <a:t>，</a:t>
            </a:r>
            <a:r>
              <a:rPr lang="en-US" altLang="zh-CN"/>
              <a:t>ER-mlp</a:t>
            </a:r>
            <a:r>
              <a:rPr lang="zh-CN" altLang="en-US"/>
              <a:t>等一众模型在国家数据的预测上的成果</a:t>
            </a:r>
            <a:endParaRPr lang="zh-CN"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5920" y="125449"/>
            <a:ext cx="5849607" cy="460375"/>
          </a:xfrm>
          <a:prstGeom prst="rect">
            <a:avLst/>
          </a:prstGeom>
          <a:noFill/>
        </p:spPr>
        <p:txBody>
          <a:bodyPr wrap="square" rtlCol="0">
            <a:spAutoFit/>
          </a:bodyPr>
          <a:lstStyle/>
          <a:p>
            <a:r>
              <a:rPr lang="en-US" altLang="zh-CN" sz="2400" b="1" dirty="0"/>
              <a:t>HOLE </a:t>
            </a:r>
            <a:r>
              <a:rPr lang="en-US" altLang="zh-CN" sz="2400" b="1" dirty="0">
                <a:sym typeface="+mn-ea"/>
              </a:rPr>
              <a:t>conceptual graph</a:t>
            </a:r>
            <a:endParaRPr lang="en-US" altLang="zh-CN" sz="2400" b="1" dirty="0"/>
          </a:p>
        </p:txBody>
      </p:sp>
      <p:pic>
        <p:nvPicPr>
          <p:cNvPr id="2" name="图片 1"/>
          <p:cNvPicPr>
            <a:picLocks noChangeAspect="1"/>
          </p:cNvPicPr>
          <p:nvPr/>
        </p:nvPicPr>
        <p:blipFill>
          <a:blip r:embed="rId2"/>
          <a:stretch>
            <a:fillRect/>
          </a:stretch>
        </p:blipFill>
        <p:spPr>
          <a:xfrm>
            <a:off x="0" y="805815"/>
            <a:ext cx="8921115" cy="2535555"/>
          </a:xfrm>
          <a:prstGeom prst="rect">
            <a:avLst/>
          </a:prstGeom>
        </p:spPr>
      </p:pic>
      <p:sp>
        <p:nvSpPr>
          <p:cNvPr id="3" name="文本框 2"/>
          <p:cNvSpPr txBox="1"/>
          <p:nvPr/>
        </p:nvSpPr>
        <p:spPr>
          <a:xfrm>
            <a:off x="796290" y="3477260"/>
            <a:ext cx="6269355" cy="645160"/>
          </a:xfrm>
          <a:prstGeom prst="rect">
            <a:avLst/>
          </a:prstGeom>
          <a:noFill/>
        </p:spPr>
        <p:txBody>
          <a:bodyPr wrap="square" rtlCol="0">
            <a:spAutoFit/>
          </a:bodyPr>
          <a:p>
            <a:r>
              <a:rPr lang="en-US" altLang="zh-CN"/>
              <a:t>RESCAL</a:t>
            </a:r>
            <a:r>
              <a:rPr lang="zh-CN" altLang="en-US"/>
              <a:t>方法和</a:t>
            </a:r>
            <a:r>
              <a:rPr lang="en-US" altLang="zh-CN"/>
              <a:t>HOLE</a:t>
            </a:r>
            <a:r>
              <a:rPr lang="zh-CN" altLang="en-US"/>
              <a:t>方法的</a:t>
            </a:r>
            <a:r>
              <a:rPr lang="zh-CN" altLang="en-US"/>
              <a:t>对比：</a:t>
            </a:r>
            <a:endParaRPr lang="zh-CN" altLang="en-US"/>
          </a:p>
          <a:p>
            <a:r>
              <a:rPr lang="zh-CN" altLang="en-US"/>
              <a:t>前者的中间层是</a:t>
            </a:r>
            <a:r>
              <a:rPr lang="en-US" altLang="zh-CN"/>
              <a:t>d^2</a:t>
            </a:r>
            <a:r>
              <a:rPr lang="zh-CN" altLang="en-US"/>
              <a:t>个，而后者的中间层是</a:t>
            </a:r>
            <a:r>
              <a:rPr lang="en-US" altLang="zh-CN"/>
              <a:t>d</a:t>
            </a:r>
            <a:r>
              <a:rPr lang="zh-CN" altLang="en-US"/>
              <a:t>个</a:t>
            </a:r>
            <a:endParaRPr lang="zh-CN"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5920" y="125449"/>
            <a:ext cx="5849607" cy="460375"/>
          </a:xfrm>
          <a:prstGeom prst="rect">
            <a:avLst/>
          </a:prstGeom>
          <a:noFill/>
        </p:spPr>
        <p:txBody>
          <a:bodyPr wrap="square" rtlCol="0">
            <a:spAutoFit/>
          </a:bodyPr>
          <a:lstStyle/>
          <a:p>
            <a:r>
              <a:rPr lang="en-US" altLang="zh-CN" sz="2400" b="1" dirty="0"/>
              <a:t>Three models</a:t>
            </a:r>
            <a:endParaRPr lang="en-US" altLang="zh-CN" sz="2400" b="1" dirty="0"/>
          </a:p>
        </p:txBody>
      </p:sp>
      <p:sp>
        <p:nvSpPr>
          <p:cNvPr id="2" name="文本框 1"/>
          <p:cNvSpPr txBox="1"/>
          <p:nvPr/>
        </p:nvSpPr>
        <p:spPr>
          <a:xfrm>
            <a:off x="652145" y="1538605"/>
            <a:ext cx="7726045" cy="1753235"/>
          </a:xfrm>
          <a:prstGeom prst="rect">
            <a:avLst/>
          </a:prstGeom>
          <a:noFill/>
        </p:spPr>
        <p:txBody>
          <a:bodyPr wrap="square" rtlCol="0">
            <a:spAutoFit/>
          </a:bodyPr>
          <a:p>
            <a:r>
              <a:rPr lang="en-US" altLang="zh-CN"/>
              <a:t>1. </a:t>
            </a:r>
            <a:r>
              <a:rPr lang="zh-CN" altLang="en-US"/>
              <a:t>组合向量空间模型</a:t>
            </a:r>
            <a:endParaRPr lang="zh-CN" altLang="en-US"/>
          </a:p>
          <a:p>
            <a:endParaRPr lang="zh-CN" altLang="en-US"/>
          </a:p>
          <a:p>
            <a:r>
              <a:rPr lang="en-US" altLang="zh-CN"/>
              <a:t>2. 通过最大限度地减少（正则化）logistic损失来实现最好地解释数据集的实体和关系的表示</a:t>
            </a:r>
            <a:endParaRPr lang="en-US" altLang="zh-CN"/>
          </a:p>
          <a:p>
            <a:endParaRPr lang="en-US" altLang="zh-CN"/>
          </a:p>
          <a:p>
            <a:r>
              <a:rPr lang="en-US" altLang="zh-CN"/>
              <a:t>3.</a:t>
            </a:r>
            <a:r>
              <a:rPr lang="zh-CN" altLang="en-US"/>
              <a:t>当</a:t>
            </a:r>
            <a:r>
              <a:rPr lang="en-US" altLang="zh-CN"/>
              <a:t>KGs只存储正确三元组，这种情况下可以使用 pairwise ranking loss</a:t>
            </a:r>
            <a:endParaRPr lang="en-US" altLang="zh-CN"/>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5920" y="125449"/>
            <a:ext cx="5849607" cy="1198880"/>
          </a:xfrm>
          <a:prstGeom prst="rect">
            <a:avLst/>
          </a:prstGeom>
          <a:noFill/>
        </p:spPr>
        <p:txBody>
          <a:bodyPr wrap="square" rtlCol="0">
            <a:spAutoFit/>
          </a:bodyPr>
          <a:lstStyle/>
          <a:p>
            <a:r>
              <a:rPr lang="en-US" altLang="zh-CN" sz="2400" b="1" dirty="0">
                <a:sym typeface="+mn-ea"/>
              </a:rPr>
              <a:t>My process of selecting and reading papers in this week</a:t>
            </a:r>
            <a:endParaRPr lang="en-US" altLang="zh-CN" sz="2400" b="1" dirty="0"/>
          </a:p>
          <a:p>
            <a:endParaRPr lang="en-US" altLang="zh-CN" sz="2400" b="1" dirty="0"/>
          </a:p>
        </p:txBody>
      </p:sp>
      <p:pic>
        <p:nvPicPr>
          <p:cNvPr id="102" name="图片 101"/>
          <p:cNvPicPr/>
          <p:nvPr/>
        </p:nvPicPr>
        <p:blipFill>
          <a:blip r:embed="rId2"/>
          <a:stretch>
            <a:fillRect/>
          </a:stretch>
        </p:blipFill>
        <p:spPr>
          <a:xfrm>
            <a:off x="-107950" y="927735"/>
            <a:ext cx="9360535" cy="2682875"/>
          </a:xfrm>
          <a:prstGeom prst="rect">
            <a:avLst/>
          </a:prstGeom>
          <a:noFill/>
          <a:ln w="9525">
            <a:noFill/>
          </a:ln>
        </p:spPr>
      </p:pic>
      <p:pic>
        <p:nvPicPr>
          <p:cNvPr id="9" name="图片 8"/>
          <p:cNvPicPr>
            <a:picLocks noChangeAspect="1"/>
          </p:cNvPicPr>
          <p:nvPr/>
        </p:nvPicPr>
        <p:blipFill>
          <a:blip r:embed="rId3"/>
          <a:stretch>
            <a:fillRect/>
          </a:stretch>
        </p:blipFill>
        <p:spPr>
          <a:xfrm>
            <a:off x="106045" y="2806700"/>
            <a:ext cx="3281045" cy="2209165"/>
          </a:xfrm>
          <a:prstGeom prst="rect">
            <a:avLst/>
          </a:prstGeom>
        </p:spPr>
      </p:pic>
      <p:pic>
        <p:nvPicPr>
          <p:cNvPr id="11" name="图片 10"/>
          <p:cNvPicPr>
            <a:picLocks noChangeAspect="1"/>
          </p:cNvPicPr>
          <p:nvPr/>
        </p:nvPicPr>
        <p:blipFill>
          <a:blip r:embed="rId4"/>
          <a:stretch>
            <a:fillRect/>
          </a:stretch>
        </p:blipFill>
        <p:spPr>
          <a:xfrm>
            <a:off x="3202940" y="3365500"/>
            <a:ext cx="3128010" cy="1778000"/>
          </a:xfrm>
          <a:prstGeom prst="rect">
            <a:avLst/>
          </a:prstGeom>
        </p:spPr>
      </p:pic>
      <p:pic>
        <p:nvPicPr>
          <p:cNvPr id="12" name="图片 11"/>
          <p:cNvPicPr>
            <a:picLocks noChangeAspect="1"/>
          </p:cNvPicPr>
          <p:nvPr/>
        </p:nvPicPr>
        <p:blipFill>
          <a:blip r:embed="rId5"/>
          <a:stretch>
            <a:fillRect/>
          </a:stretch>
        </p:blipFill>
        <p:spPr>
          <a:xfrm>
            <a:off x="6075045" y="3343910"/>
            <a:ext cx="3177540" cy="182181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edge">
                                      <p:cBhvr>
                                        <p:cTn id="13" dur="20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p:tgtEl>
                                          <p:spTgt spid="12"/>
                                        </p:tgtEl>
                                        <p:attrNameLst>
                                          <p:attrName>ppt_y</p:attrName>
                                        </p:attrNameLst>
                                      </p:cBhvr>
                                      <p:tavLst>
                                        <p:tav tm="0">
                                          <p:val>
                                            <p:strVal val="#ppt_y+#ppt_h*1.125000"/>
                                          </p:val>
                                        </p:tav>
                                        <p:tav tm="100000">
                                          <p:val>
                                            <p:strVal val="#ppt_y"/>
                                          </p:val>
                                        </p:tav>
                                      </p:tavLst>
                                    </p:anim>
                                    <p:animEffect transition="in" filter="wipe(up)">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6045" y="125730"/>
            <a:ext cx="6322060" cy="460375"/>
          </a:xfrm>
          <a:prstGeom prst="rect">
            <a:avLst/>
          </a:prstGeom>
          <a:noFill/>
        </p:spPr>
        <p:txBody>
          <a:bodyPr wrap="square" rtlCol="0">
            <a:spAutoFit/>
          </a:bodyPr>
          <a:lstStyle/>
          <a:p>
            <a:r>
              <a:rPr lang="en-US" altLang="zh-CN" sz="2400" b="1" dirty="0">
                <a:sym typeface="+mn-ea"/>
              </a:rPr>
              <a:t>Model 1</a:t>
            </a:r>
            <a:r>
              <a:rPr lang="zh-CN" altLang="en-US" sz="2400" b="1" dirty="0">
                <a:sym typeface="+mn-ea"/>
              </a:rPr>
              <a:t>：</a:t>
            </a:r>
            <a:r>
              <a:rPr lang="en-US" altLang="zh-CN" sz="2400" b="1" dirty="0">
                <a:sym typeface="+mn-ea"/>
              </a:rPr>
              <a:t>compositional vector space models</a:t>
            </a:r>
            <a:endParaRPr lang="en-US" altLang="zh-CN" sz="2400" b="1" dirty="0">
              <a:sym typeface="+mn-ea"/>
            </a:endParaRPr>
          </a:p>
        </p:txBody>
      </p:sp>
      <p:sp>
        <p:nvSpPr>
          <p:cNvPr id="2" name="文本框 1"/>
          <p:cNvSpPr txBox="1"/>
          <p:nvPr/>
        </p:nvSpPr>
        <p:spPr>
          <a:xfrm>
            <a:off x="297815" y="862965"/>
            <a:ext cx="2540000" cy="368300"/>
          </a:xfrm>
          <a:prstGeom prst="rect">
            <a:avLst/>
          </a:prstGeom>
          <a:noFill/>
        </p:spPr>
        <p:txBody>
          <a:bodyPr wrap="square" rtlCol="0" anchor="t">
            <a:spAutoFit/>
          </a:bodyPr>
          <a:p>
            <a:r>
              <a:rPr lang="en-US" altLang="zh-CN"/>
              <a:t>1. </a:t>
            </a:r>
            <a:r>
              <a:rPr lang="zh-CN" altLang="en-US"/>
              <a:t>组合向量空间模型</a:t>
            </a:r>
            <a:endParaRPr lang="zh-CN" altLang="en-US"/>
          </a:p>
        </p:txBody>
      </p:sp>
      <p:pic>
        <p:nvPicPr>
          <p:cNvPr id="3" name="图片 2"/>
          <p:cNvPicPr>
            <a:picLocks noChangeAspect="1"/>
          </p:cNvPicPr>
          <p:nvPr/>
        </p:nvPicPr>
        <p:blipFill>
          <a:blip r:embed="rId2"/>
          <a:stretch>
            <a:fillRect/>
          </a:stretch>
        </p:blipFill>
        <p:spPr>
          <a:xfrm>
            <a:off x="186055" y="1371600"/>
            <a:ext cx="7062470" cy="682625"/>
          </a:xfrm>
          <a:prstGeom prst="rect">
            <a:avLst/>
          </a:prstGeom>
        </p:spPr>
      </p:pic>
      <p:pic>
        <p:nvPicPr>
          <p:cNvPr id="8" name="图片 7"/>
          <p:cNvPicPr>
            <a:picLocks noChangeAspect="1"/>
          </p:cNvPicPr>
          <p:nvPr/>
        </p:nvPicPr>
        <p:blipFill>
          <a:blip r:embed="rId3"/>
          <a:stretch>
            <a:fillRect/>
          </a:stretch>
        </p:blipFill>
        <p:spPr>
          <a:xfrm>
            <a:off x="297815" y="3040380"/>
            <a:ext cx="2637155" cy="360045"/>
          </a:xfrm>
          <a:prstGeom prst="rect">
            <a:avLst/>
          </a:prstGeom>
        </p:spPr>
      </p:pic>
      <p:pic>
        <p:nvPicPr>
          <p:cNvPr id="5" name="图片 4"/>
          <p:cNvPicPr>
            <a:picLocks noChangeAspect="1"/>
          </p:cNvPicPr>
          <p:nvPr/>
        </p:nvPicPr>
        <p:blipFill>
          <a:blip r:embed="rId4"/>
          <a:stretch>
            <a:fillRect/>
          </a:stretch>
        </p:blipFill>
        <p:spPr>
          <a:xfrm>
            <a:off x="385445" y="3754755"/>
            <a:ext cx="431165" cy="381635"/>
          </a:xfrm>
          <a:prstGeom prst="rect">
            <a:avLst/>
          </a:prstGeom>
        </p:spPr>
      </p:pic>
      <p:sp>
        <p:nvSpPr>
          <p:cNvPr id="9" name="文本框 8"/>
          <p:cNvSpPr txBox="1"/>
          <p:nvPr/>
        </p:nvSpPr>
        <p:spPr>
          <a:xfrm>
            <a:off x="1398905" y="3768090"/>
            <a:ext cx="2623820" cy="368300"/>
          </a:xfrm>
          <a:prstGeom prst="rect">
            <a:avLst/>
          </a:prstGeom>
          <a:noFill/>
        </p:spPr>
        <p:txBody>
          <a:bodyPr wrap="square" rtlCol="0">
            <a:spAutoFit/>
          </a:bodyPr>
          <a:p>
            <a:r>
              <a:rPr lang="zh-CN" altLang="en-US"/>
              <a:t>所有关系的集合</a:t>
            </a:r>
            <a:endParaRPr lang="zh-CN" altLang="en-US"/>
          </a:p>
        </p:txBody>
      </p:sp>
      <p:sp>
        <p:nvSpPr>
          <p:cNvPr id="10" name="文本框 9"/>
          <p:cNvSpPr txBox="1"/>
          <p:nvPr/>
        </p:nvSpPr>
        <p:spPr>
          <a:xfrm>
            <a:off x="3431540" y="3032125"/>
            <a:ext cx="3740150" cy="368300"/>
          </a:xfrm>
          <a:prstGeom prst="rect">
            <a:avLst/>
          </a:prstGeom>
          <a:noFill/>
        </p:spPr>
        <p:txBody>
          <a:bodyPr wrap="square" rtlCol="0">
            <a:spAutoFit/>
          </a:bodyPr>
          <a:p>
            <a:r>
              <a:rPr lang="zh-CN" altLang="en-US"/>
              <a:t>表示每一对可能的实体是否属于</a:t>
            </a:r>
            <a:r>
              <a:rPr lang="en-US" altLang="zh-CN"/>
              <a:t>R</a:t>
            </a:r>
            <a:r>
              <a:rPr lang="en-US" altLang="zh-CN"/>
              <a:t>p</a:t>
            </a:r>
            <a:endParaRPr lang="en-US" altLang="zh-CN"/>
          </a:p>
        </p:txBody>
      </p:sp>
      <p:sp>
        <p:nvSpPr>
          <p:cNvPr id="11" name="文本框 10"/>
          <p:cNvSpPr txBox="1"/>
          <p:nvPr/>
        </p:nvSpPr>
        <p:spPr>
          <a:xfrm>
            <a:off x="385445" y="2359025"/>
            <a:ext cx="5004435" cy="368300"/>
          </a:xfrm>
          <a:prstGeom prst="rect">
            <a:avLst/>
          </a:prstGeom>
          <a:noFill/>
        </p:spPr>
        <p:txBody>
          <a:bodyPr wrap="square" rtlCol="0" anchor="t">
            <a:spAutoFit/>
          </a:bodyPr>
          <a:p>
            <a:r>
              <a:rPr lang="zh-CN" altLang="en-US"/>
              <a:t>它允许将学习任务转换为监督表示学习问题</a:t>
            </a:r>
            <a:endParaRPr lang="zh-CN" altLang="en-US"/>
          </a:p>
        </p:txBody>
      </p:sp>
      <p:sp>
        <p:nvSpPr>
          <p:cNvPr id="12" name="文本框 11"/>
          <p:cNvSpPr txBox="1"/>
          <p:nvPr/>
        </p:nvSpPr>
        <p:spPr>
          <a:xfrm>
            <a:off x="186055" y="4386580"/>
            <a:ext cx="8468995" cy="368300"/>
          </a:xfrm>
          <a:prstGeom prst="rect">
            <a:avLst/>
          </a:prstGeom>
          <a:noFill/>
        </p:spPr>
        <p:txBody>
          <a:bodyPr wrap="none" rtlCol="0" anchor="t">
            <a:spAutoFit/>
          </a:bodyPr>
          <a:p>
            <a:r>
              <a:rPr lang="zh-CN" altLang="en-US">
                <a:sym typeface="+mn-ea"/>
              </a:rPr>
              <a:t>◦ ：复合算子，从嵌入es ​和e</a:t>
            </a:r>
            <a:r>
              <a:rPr lang="en-US" altLang="zh-CN">
                <a:sym typeface="+mn-ea"/>
              </a:rPr>
              <a:t>o</a:t>
            </a:r>
            <a:r>
              <a:rPr lang="zh-CN" altLang="en-US">
                <a:sym typeface="+mn-ea"/>
              </a:rPr>
              <a:t>创建（ s ， o ） （s，o）（s，o）的复合向量表示。</a:t>
            </a:r>
            <a:endParaRPr lang="zh-CN"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6045" y="125730"/>
            <a:ext cx="6689090" cy="829945"/>
          </a:xfrm>
          <a:prstGeom prst="rect">
            <a:avLst/>
          </a:prstGeom>
          <a:noFill/>
        </p:spPr>
        <p:txBody>
          <a:bodyPr wrap="square" rtlCol="0">
            <a:spAutoFit/>
          </a:bodyPr>
          <a:lstStyle/>
          <a:p>
            <a:r>
              <a:rPr lang="en-US" altLang="zh-CN" sz="2400" b="1" dirty="0"/>
              <a:t>Model 2</a:t>
            </a:r>
            <a:r>
              <a:rPr lang="zh-CN" altLang="en-US" sz="2400" b="1" dirty="0"/>
              <a:t>：</a:t>
            </a:r>
            <a:r>
              <a:rPr lang="en-US" altLang="zh-CN" sz="2400" b="1" dirty="0"/>
              <a:t>reduce logic loss to implement data set and entity relationships</a:t>
            </a:r>
            <a:endParaRPr lang="en-US" altLang="zh-CN" sz="2400" b="1" dirty="0"/>
          </a:p>
        </p:txBody>
      </p:sp>
      <p:pic>
        <p:nvPicPr>
          <p:cNvPr id="3" name="图片 2"/>
          <p:cNvPicPr>
            <a:picLocks noChangeAspect="1"/>
          </p:cNvPicPr>
          <p:nvPr/>
        </p:nvPicPr>
        <p:blipFill>
          <a:blip r:embed="rId2"/>
          <a:stretch>
            <a:fillRect/>
          </a:stretch>
        </p:blipFill>
        <p:spPr>
          <a:xfrm>
            <a:off x="277495" y="1101090"/>
            <a:ext cx="5800725" cy="868045"/>
          </a:xfrm>
          <a:prstGeom prst="rect">
            <a:avLst/>
          </a:prstGeom>
        </p:spPr>
      </p:pic>
      <p:sp>
        <p:nvSpPr>
          <p:cNvPr id="2" name="文本框 1"/>
          <p:cNvSpPr txBox="1"/>
          <p:nvPr/>
        </p:nvSpPr>
        <p:spPr>
          <a:xfrm>
            <a:off x="191135" y="2446655"/>
            <a:ext cx="7446645" cy="645160"/>
          </a:xfrm>
          <a:prstGeom prst="rect">
            <a:avLst/>
          </a:prstGeom>
          <a:noFill/>
        </p:spPr>
        <p:txBody>
          <a:bodyPr wrap="square" rtlCol="0" anchor="t">
            <a:spAutoFit/>
          </a:bodyPr>
          <a:p>
            <a:r>
              <a:rPr lang="zh-CN" altLang="en-US"/>
              <a:t>对于关系数据，最小化 logistic 损失具有额外的优势，它可以帮助为复杂的关系模式找到低维的嵌入。</a:t>
            </a:r>
            <a:endParaRPr lang="zh-CN"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5920" y="125449"/>
            <a:ext cx="5849607" cy="460375"/>
          </a:xfrm>
          <a:prstGeom prst="rect">
            <a:avLst/>
          </a:prstGeom>
          <a:noFill/>
        </p:spPr>
        <p:txBody>
          <a:bodyPr wrap="square" rtlCol="0">
            <a:spAutoFit/>
          </a:bodyPr>
          <a:lstStyle/>
          <a:p>
            <a:r>
              <a:rPr lang="en-US" altLang="zh-CN" sz="2400" b="1" dirty="0"/>
              <a:t>Model 3</a:t>
            </a:r>
            <a:r>
              <a:rPr lang="zh-CN" altLang="en-US" sz="2400" b="1" dirty="0"/>
              <a:t>：pairwise ranking loss</a:t>
            </a:r>
            <a:endParaRPr lang="zh-CN" altLang="en-US" sz="2400" b="1" dirty="0"/>
          </a:p>
        </p:txBody>
      </p:sp>
      <p:pic>
        <p:nvPicPr>
          <p:cNvPr id="2" name="图片 1"/>
          <p:cNvPicPr>
            <a:picLocks noChangeAspect="1"/>
          </p:cNvPicPr>
          <p:nvPr/>
        </p:nvPicPr>
        <p:blipFill>
          <a:blip r:embed="rId2"/>
          <a:stretch>
            <a:fillRect/>
          </a:stretch>
        </p:blipFill>
        <p:spPr>
          <a:xfrm>
            <a:off x="291465" y="984250"/>
            <a:ext cx="5155565" cy="691515"/>
          </a:xfrm>
          <a:prstGeom prst="rect">
            <a:avLst/>
          </a:prstGeom>
        </p:spPr>
      </p:pic>
      <p:sp>
        <p:nvSpPr>
          <p:cNvPr id="3" name="文本框 2"/>
          <p:cNvSpPr txBox="1"/>
          <p:nvPr/>
        </p:nvSpPr>
        <p:spPr>
          <a:xfrm>
            <a:off x="217170" y="2435860"/>
            <a:ext cx="5304155" cy="2030095"/>
          </a:xfrm>
          <a:prstGeom prst="rect">
            <a:avLst/>
          </a:prstGeom>
          <a:noFill/>
        </p:spPr>
        <p:txBody>
          <a:bodyPr wrap="square" rtlCol="0" anchor="t">
            <a:spAutoFit/>
          </a:bodyPr>
          <a:p>
            <a:r>
              <a:rPr lang="zh-CN" altLang="en-US"/>
              <a:t>例如将现有三元组的概率排序为高于不存在三元组的概率。</a:t>
            </a:r>
            <a:endParaRPr lang="zh-CN" altLang="en-US"/>
          </a:p>
          <a:p>
            <a:endParaRPr lang="zh-CN" altLang="en-US"/>
          </a:p>
          <a:p>
            <a:r>
              <a:rPr lang="zh-CN" altLang="en-US"/>
              <a:t>d+，d−：表示存在和不存在的三元组的集合。</a:t>
            </a:r>
            <a:endParaRPr lang="zh-CN" altLang="en-US"/>
          </a:p>
          <a:p>
            <a:endParaRPr lang="zh-CN" altLang="en-US"/>
          </a:p>
          <a:p>
            <a:r>
              <a:rPr lang="zh-CN" altLang="en-US"/>
              <a:t>η j</a:t>
            </a:r>
            <a:r>
              <a:rPr lang="en-US" altLang="zh-CN"/>
              <a:t> </a:t>
            </a:r>
            <a:r>
              <a:rPr lang="zh-CN" altLang="en-US"/>
              <a:t>&gt;</a:t>
            </a:r>
            <a:r>
              <a:rPr lang="en-US" altLang="zh-CN"/>
              <a:t> </a:t>
            </a:r>
            <a:r>
              <a:rPr lang="zh-CN" altLang="en-US"/>
              <a:t>0：指定边距的宽度。</a:t>
            </a:r>
            <a:endParaRPr lang="zh-CN" altLang="en-US"/>
          </a:p>
          <a:p>
            <a:endParaRPr lang="zh-CN"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5920" y="125449"/>
            <a:ext cx="5849607" cy="460375"/>
          </a:xfrm>
          <a:prstGeom prst="rect">
            <a:avLst/>
          </a:prstGeom>
          <a:noFill/>
        </p:spPr>
        <p:txBody>
          <a:bodyPr wrap="square" rtlCol="0">
            <a:spAutoFit/>
          </a:bodyPr>
          <a:lstStyle/>
          <a:p>
            <a:r>
              <a:rPr lang="en-US" altLang="zh-CN" sz="2400" b="1" dirty="0"/>
              <a:t>Means of HOLE</a:t>
            </a:r>
            <a:endParaRPr lang="zh-CN" altLang="en-US" sz="2400" b="1" dirty="0"/>
          </a:p>
        </p:txBody>
      </p:sp>
      <p:sp>
        <p:nvSpPr>
          <p:cNvPr id="3" name="文本框 2"/>
          <p:cNvSpPr txBox="1"/>
          <p:nvPr/>
        </p:nvSpPr>
        <p:spPr>
          <a:xfrm>
            <a:off x="544830" y="1185545"/>
            <a:ext cx="6082665" cy="1753235"/>
          </a:xfrm>
          <a:prstGeom prst="rect">
            <a:avLst/>
          </a:prstGeom>
          <a:noFill/>
        </p:spPr>
        <p:txBody>
          <a:bodyPr wrap="square" rtlCol="0" anchor="t">
            <a:spAutoFit/>
          </a:bodyPr>
          <a:p>
            <a:r>
              <a:rPr lang="zh-CN" altLang="en-US"/>
              <a:t>方法</a:t>
            </a:r>
            <a:r>
              <a:rPr lang="en-US" altLang="zh-CN"/>
              <a:t>:</a:t>
            </a:r>
            <a:endParaRPr lang="zh-CN" altLang="en-US"/>
          </a:p>
          <a:p>
            <a:r>
              <a:rPr lang="zh-CN" altLang="en-US"/>
              <a:t>把实体和关系都表示为向量。给定一个事实( h , r , t ) (h,r,t)(h,r,t)，首先使用循环相关操作将实体表示形式组成</a:t>
            </a:r>
            <a:endParaRPr lang="zh-CN" altLang="en-US"/>
          </a:p>
          <a:p>
            <a:r>
              <a:rPr lang="zh-CN" altLang="en-US"/>
              <a:t>h ∗ t ∈ R h*t∈Rh∗t∈R。</a:t>
            </a:r>
            <a:endParaRPr lang="zh-CN" altLang="en-US"/>
          </a:p>
          <a:p>
            <a:r>
              <a:rPr lang="zh-CN" altLang="en-US"/>
              <a:t>然后将组合向量与关系表示形式匹配，以对事实进行评分。</a:t>
            </a:r>
            <a:endParaRPr lang="zh-CN" altLang="en-US"/>
          </a:p>
          <a:p>
            <a:endParaRPr lang="zh-CN"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5920" y="125449"/>
            <a:ext cx="5849607" cy="460375"/>
          </a:xfrm>
          <a:prstGeom prst="rect">
            <a:avLst/>
          </a:prstGeom>
          <a:noFill/>
        </p:spPr>
        <p:txBody>
          <a:bodyPr wrap="square" rtlCol="0">
            <a:spAutoFit/>
          </a:bodyPr>
          <a:lstStyle/>
          <a:p>
            <a:r>
              <a:rPr lang="en-US" altLang="zh-CN" sz="2400" b="1" dirty="0">
                <a:sym typeface="+mn-ea"/>
              </a:rPr>
              <a:t>Model &amp; Formula of HOLE</a:t>
            </a:r>
            <a:endParaRPr lang="en-US" altLang="zh-CN" sz="2400" b="1" dirty="0"/>
          </a:p>
        </p:txBody>
      </p:sp>
      <p:pic>
        <p:nvPicPr>
          <p:cNvPr id="9" name="图片 8"/>
          <p:cNvPicPr>
            <a:picLocks noChangeAspect="1"/>
          </p:cNvPicPr>
          <p:nvPr/>
        </p:nvPicPr>
        <p:blipFill>
          <a:blip r:embed="rId2"/>
          <a:stretch>
            <a:fillRect/>
          </a:stretch>
        </p:blipFill>
        <p:spPr>
          <a:xfrm>
            <a:off x="2605405" y="861060"/>
            <a:ext cx="2158365" cy="553085"/>
          </a:xfrm>
          <a:prstGeom prst="rect">
            <a:avLst/>
          </a:prstGeom>
        </p:spPr>
      </p:pic>
      <p:pic>
        <p:nvPicPr>
          <p:cNvPr id="10" name="图片 9"/>
          <p:cNvPicPr>
            <a:picLocks noChangeAspect="1"/>
          </p:cNvPicPr>
          <p:nvPr/>
        </p:nvPicPr>
        <p:blipFill>
          <a:blip r:embed="rId3"/>
          <a:stretch>
            <a:fillRect/>
          </a:stretch>
        </p:blipFill>
        <p:spPr>
          <a:xfrm>
            <a:off x="2702560" y="1414145"/>
            <a:ext cx="5036820" cy="641350"/>
          </a:xfrm>
          <a:prstGeom prst="rect">
            <a:avLst/>
          </a:prstGeom>
        </p:spPr>
      </p:pic>
      <p:sp>
        <p:nvSpPr>
          <p:cNvPr id="11" name="文本框 10"/>
          <p:cNvSpPr txBox="1"/>
          <p:nvPr/>
        </p:nvSpPr>
        <p:spPr>
          <a:xfrm>
            <a:off x="245110" y="953770"/>
            <a:ext cx="2843530" cy="368300"/>
          </a:xfrm>
          <a:prstGeom prst="rect">
            <a:avLst/>
          </a:prstGeom>
          <a:noFill/>
        </p:spPr>
        <p:txBody>
          <a:bodyPr wrap="square" rtlCol="0">
            <a:spAutoFit/>
          </a:bodyPr>
          <a:p>
            <a:r>
              <a:rPr lang="en-US" altLang="zh-CN"/>
              <a:t>1. </a:t>
            </a:r>
            <a:r>
              <a:rPr lang="zh-CN" altLang="en-US"/>
              <a:t>复合算子：</a:t>
            </a:r>
            <a:endParaRPr lang="zh-CN" altLang="en-US"/>
          </a:p>
        </p:txBody>
      </p:sp>
      <p:sp>
        <p:nvSpPr>
          <p:cNvPr id="12" name="文本框 11"/>
          <p:cNvSpPr txBox="1"/>
          <p:nvPr/>
        </p:nvSpPr>
        <p:spPr>
          <a:xfrm>
            <a:off x="245110" y="1545590"/>
            <a:ext cx="2823845" cy="368300"/>
          </a:xfrm>
          <a:prstGeom prst="rect">
            <a:avLst/>
          </a:prstGeom>
          <a:noFill/>
        </p:spPr>
        <p:txBody>
          <a:bodyPr wrap="square" rtlCol="0">
            <a:spAutoFit/>
          </a:bodyPr>
          <a:p>
            <a:r>
              <a:rPr lang="en-US" altLang="zh-CN"/>
              <a:t>2. </a:t>
            </a:r>
            <a:r>
              <a:rPr lang="zh-CN" altLang="en-US"/>
              <a:t>三元组的概率模型：</a:t>
            </a:r>
            <a:endParaRPr lang="zh-CN" altLang="en-US"/>
          </a:p>
        </p:txBody>
      </p:sp>
      <p:sp>
        <p:nvSpPr>
          <p:cNvPr id="13" name="文本框 12"/>
          <p:cNvSpPr txBox="1"/>
          <p:nvPr/>
        </p:nvSpPr>
        <p:spPr>
          <a:xfrm>
            <a:off x="245110" y="2137410"/>
            <a:ext cx="2144395" cy="368300"/>
          </a:xfrm>
          <a:prstGeom prst="rect">
            <a:avLst/>
          </a:prstGeom>
          <a:noFill/>
        </p:spPr>
        <p:txBody>
          <a:bodyPr wrap="square" rtlCol="0">
            <a:spAutoFit/>
          </a:bodyPr>
          <a:p>
            <a:r>
              <a:rPr lang="en-US" altLang="zh-CN"/>
              <a:t>3. SGD</a:t>
            </a:r>
            <a:r>
              <a:rPr lang="zh-CN" altLang="en-US"/>
              <a:t>算法：</a:t>
            </a:r>
            <a:endParaRPr lang="zh-CN" altLang="en-US"/>
          </a:p>
        </p:txBody>
      </p:sp>
      <p:pic>
        <p:nvPicPr>
          <p:cNvPr id="14" name="图片 13"/>
          <p:cNvPicPr>
            <a:picLocks noChangeAspect="1"/>
          </p:cNvPicPr>
          <p:nvPr/>
        </p:nvPicPr>
        <p:blipFill>
          <a:blip r:embed="rId4"/>
          <a:stretch>
            <a:fillRect/>
          </a:stretch>
        </p:blipFill>
        <p:spPr>
          <a:xfrm>
            <a:off x="2827020" y="2147570"/>
            <a:ext cx="3490595" cy="684530"/>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5920" y="125449"/>
            <a:ext cx="5849607" cy="460375"/>
          </a:xfrm>
          <a:prstGeom prst="rect">
            <a:avLst/>
          </a:prstGeom>
          <a:noFill/>
        </p:spPr>
        <p:txBody>
          <a:bodyPr wrap="square" rtlCol="0">
            <a:spAutoFit/>
          </a:bodyPr>
          <a:lstStyle/>
          <a:p>
            <a:r>
              <a:rPr lang="en-US" altLang="zh-CN" sz="2400" b="1" dirty="0">
                <a:sym typeface="+mn-ea"/>
              </a:rPr>
              <a:t>Outcome of HOLE experiment</a:t>
            </a:r>
            <a:endParaRPr lang="en-US" altLang="zh-CN" sz="2400" b="1" dirty="0"/>
          </a:p>
        </p:txBody>
      </p:sp>
      <p:sp>
        <p:nvSpPr>
          <p:cNvPr id="3" name="文本框 2"/>
          <p:cNvSpPr txBox="1"/>
          <p:nvPr/>
        </p:nvSpPr>
        <p:spPr>
          <a:xfrm>
            <a:off x="202565" y="795655"/>
            <a:ext cx="8724265" cy="368300"/>
          </a:xfrm>
          <a:prstGeom prst="rect">
            <a:avLst/>
          </a:prstGeom>
          <a:noFill/>
        </p:spPr>
        <p:txBody>
          <a:bodyPr wrap="square" rtlCol="0" anchor="t">
            <a:spAutoFit/>
          </a:bodyPr>
          <a:p>
            <a:r>
              <a:rPr lang="zh-CN" altLang="en-US"/>
              <a:t>公平起见，评价时使用相同的损失和优化方法对参与比较的模型重新训练。</a:t>
            </a:r>
            <a:endParaRPr lang="zh-CN" altLang="en-US"/>
          </a:p>
        </p:txBody>
      </p:sp>
      <p:pic>
        <p:nvPicPr>
          <p:cNvPr id="100" name="图片 99"/>
          <p:cNvPicPr/>
          <p:nvPr/>
        </p:nvPicPr>
        <p:blipFill>
          <a:blip r:embed="rId2"/>
          <a:stretch>
            <a:fillRect/>
          </a:stretch>
        </p:blipFill>
        <p:spPr>
          <a:xfrm>
            <a:off x="-7620" y="1843404"/>
            <a:ext cx="9144000" cy="3204213"/>
          </a:xfrm>
          <a:prstGeom prst="rect">
            <a:avLst/>
          </a:prstGeom>
          <a:noFill/>
          <a:ln w="9525">
            <a:noFill/>
          </a:ln>
        </p:spPr>
      </p:pic>
      <p:sp>
        <p:nvSpPr>
          <p:cNvPr id="5" name="文本框 4"/>
          <p:cNvSpPr txBox="1"/>
          <p:nvPr/>
        </p:nvSpPr>
        <p:spPr>
          <a:xfrm>
            <a:off x="531495" y="1336040"/>
            <a:ext cx="3286125" cy="368300"/>
          </a:xfrm>
          <a:prstGeom prst="rect">
            <a:avLst/>
          </a:prstGeom>
          <a:noFill/>
        </p:spPr>
        <p:txBody>
          <a:bodyPr wrap="square" rtlCol="0" anchor="t">
            <a:spAutoFit/>
          </a:bodyPr>
          <a:p>
            <a:r>
              <a:rPr lang="zh-CN" altLang="en-US"/>
              <a:t>采用数据集：WN18，FB15K</a:t>
            </a:r>
            <a:endParaRPr lang="zh-CN" altLang="en-US"/>
          </a:p>
        </p:txBody>
      </p:sp>
      <p:pic>
        <p:nvPicPr>
          <p:cNvPr id="101" name="图片 100"/>
          <p:cNvPicPr/>
          <p:nvPr/>
        </p:nvPicPr>
        <p:blipFill>
          <a:blip r:embed="rId3"/>
          <a:stretch>
            <a:fillRect/>
          </a:stretch>
        </p:blipFill>
        <p:spPr>
          <a:xfrm>
            <a:off x="665481" y="1163955"/>
            <a:ext cx="7581899" cy="3340100"/>
          </a:xfrm>
          <a:prstGeom prst="rect">
            <a:avLst/>
          </a:prstGeom>
          <a:noFill/>
          <a:ln w="9525">
            <a:noFill/>
          </a:ln>
        </p:spPr>
      </p:pic>
      <p:pic>
        <p:nvPicPr>
          <p:cNvPr id="6" name="图片 5"/>
          <p:cNvPicPr>
            <a:picLocks noChangeAspect="1"/>
          </p:cNvPicPr>
          <p:nvPr/>
        </p:nvPicPr>
        <p:blipFill>
          <a:blip r:embed="rId4"/>
          <a:stretch>
            <a:fillRect/>
          </a:stretch>
        </p:blipFill>
        <p:spPr>
          <a:xfrm>
            <a:off x="2573655" y="1228090"/>
            <a:ext cx="4683760" cy="35217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checkerboard(across)">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box(in)">
                                      <p:cBhvr>
                                        <p:cTn id="12" dur="20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5920" y="125449"/>
            <a:ext cx="5849607" cy="460375"/>
          </a:xfrm>
          <a:prstGeom prst="rect">
            <a:avLst/>
          </a:prstGeom>
          <a:noFill/>
        </p:spPr>
        <p:txBody>
          <a:bodyPr wrap="square" rtlCol="0">
            <a:spAutoFit/>
          </a:bodyPr>
          <a:lstStyle/>
          <a:p>
            <a:r>
              <a:rPr lang="en-US" altLang="zh-CN" sz="2400" b="1" dirty="0"/>
              <a:t>Conclusions and Reflections</a:t>
            </a:r>
            <a:endParaRPr lang="en-US" altLang="zh-CN" sz="2400" b="1" dirty="0"/>
          </a:p>
        </p:txBody>
      </p:sp>
      <p:pic>
        <p:nvPicPr>
          <p:cNvPr id="103" name="图片 102"/>
          <p:cNvPicPr/>
          <p:nvPr/>
        </p:nvPicPr>
        <p:blipFill>
          <a:blip r:embed="rId2"/>
          <a:stretch>
            <a:fillRect/>
          </a:stretch>
        </p:blipFill>
        <p:spPr>
          <a:xfrm>
            <a:off x="-209550" y="761365"/>
            <a:ext cx="9131300" cy="3924300"/>
          </a:xfrm>
          <a:prstGeom prst="rect">
            <a:avLst/>
          </a:prstGeom>
          <a:noFill/>
          <a:ln w="9525">
            <a:noFill/>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5920" y="125449"/>
            <a:ext cx="5849607" cy="460375"/>
          </a:xfrm>
          <a:prstGeom prst="rect">
            <a:avLst/>
          </a:prstGeom>
          <a:noFill/>
        </p:spPr>
        <p:txBody>
          <a:bodyPr wrap="square" rtlCol="0">
            <a:spAutoFit/>
          </a:bodyPr>
          <a:lstStyle/>
          <a:p>
            <a:r>
              <a:rPr lang="en-US" altLang="zh-CN" sz="2400" b="1" dirty="0">
                <a:sym typeface="+mn-ea"/>
              </a:rPr>
              <a:t>Conclusions and Reflections</a:t>
            </a:r>
            <a:endParaRPr lang="en-US" altLang="zh-CN" sz="2400" b="1" dirty="0"/>
          </a:p>
        </p:txBody>
      </p:sp>
      <p:sp>
        <p:nvSpPr>
          <p:cNvPr id="3" name="文本框 2"/>
          <p:cNvSpPr txBox="1"/>
          <p:nvPr/>
        </p:nvSpPr>
        <p:spPr>
          <a:xfrm>
            <a:off x="297815" y="1089660"/>
            <a:ext cx="8241030" cy="2030095"/>
          </a:xfrm>
          <a:prstGeom prst="rect">
            <a:avLst/>
          </a:prstGeom>
          <a:noFill/>
        </p:spPr>
        <p:txBody>
          <a:bodyPr wrap="square" rtlCol="0" anchor="t">
            <a:spAutoFit/>
          </a:bodyPr>
          <a:p>
            <a:r>
              <a:rPr lang="zh-CN" altLang="en-US"/>
              <a:t>循环相比于张量积的优势：</a:t>
            </a:r>
            <a:endParaRPr lang="zh-CN" altLang="en-US"/>
          </a:p>
          <a:p>
            <a:endParaRPr lang="en-US" altLang="zh-CN"/>
          </a:p>
          <a:p>
            <a:endParaRPr lang="en-US" altLang="zh-CN"/>
          </a:p>
          <a:p>
            <a:r>
              <a:rPr lang="en-US" altLang="zh-CN"/>
              <a:t>1. </a:t>
            </a:r>
            <a:r>
              <a:rPr lang="zh-CN" altLang="en-US"/>
              <a:t>与张量积相比，循环相关具有不增加复合表示的维数的重要优点。</a:t>
            </a:r>
            <a:endParaRPr lang="zh-CN" altLang="en-US"/>
          </a:p>
          <a:p>
            <a:r>
              <a:rPr lang="en-US" altLang="zh-CN"/>
              <a:t>2. </a:t>
            </a:r>
            <a:r>
              <a:rPr lang="zh-CN" altLang="en-US"/>
              <a:t>空间复杂度在实体表示的维度d中是线性的，运行时复杂度在d中是对数线性的。对总体参数的数量和运行效率都有显著影响。</a:t>
            </a:r>
            <a:endParaRPr lang="zh-CN" altLang="en-US"/>
          </a:p>
          <a:p>
            <a:r>
              <a:rPr lang="en-US" altLang="zh-CN"/>
              <a:t>3. </a:t>
            </a:r>
            <a:r>
              <a:rPr lang="zh-CN" altLang="en-US"/>
              <a:t>组合表示与其构成的表示具有相同的维数。</a:t>
            </a:r>
            <a:endParaRPr lang="zh-CN"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5920" y="125449"/>
            <a:ext cx="5849607" cy="460375"/>
          </a:xfrm>
          <a:prstGeom prst="rect">
            <a:avLst/>
          </a:prstGeom>
          <a:noFill/>
        </p:spPr>
        <p:txBody>
          <a:bodyPr wrap="square" rtlCol="0">
            <a:spAutoFit/>
          </a:bodyPr>
          <a:lstStyle/>
          <a:p>
            <a:r>
              <a:rPr lang="en-US" altLang="zh-CN" sz="2400" b="1" dirty="0">
                <a:sym typeface="+mn-ea"/>
              </a:rPr>
              <a:t>Background Knowledge </a:t>
            </a:r>
            <a:endParaRPr lang="en-US" altLang="zh-CN" sz="2400" b="1" dirty="0"/>
          </a:p>
        </p:txBody>
      </p:sp>
      <p:sp>
        <p:nvSpPr>
          <p:cNvPr id="2" name="文本框 1"/>
          <p:cNvSpPr txBox="1"/>
          <p:nvPr/>
        </p:nvSpPr>
        <p:spPr>
          <a:xfrm>
            <a:off x="222885" y="1132205"/>
            <a:ext cx="8698230" cy="3046095"/>
          </a:xfrm>
          <a:prstGeom prst="rect">
            <a:avLst/>
          </a:prstGeom>
          <a:noFill/>
        </p:spPr>
        <p:txBody>
          <a:bodyPr wrap="square" rtlCol="0">
            <a:spAutoFit/>
          </a:bodyPr>
          <a:p>
            <a:r>
              <a:rPr lang="en-US" altLang="zh-CN" sz="3200">
                <a:sym typeface="+mn-ea"/>
              </a:rPr>
              <a:t>1. Knowledge map</a:t>
            </a:r>
            <a:endParaRPr lang="en-US" altLang="zh-CN" sz="3200">
              <a:sym typeface="+mn-ea"/>
            </a:endParaRPr>
          </a:p>
          <a:p>
            <a:endParaRPr lang="en-US" altLang="zh-CN" sz="3200"/>
          </a:p>
          <a:p>
            <a:r>
              <a:rPr lang="en-US" altLang="zh-CN" sz="3200">
                <a:sym typeface="+mn-ea"/>
              </a:rPr>
              <a:t>2. Tensor product,</a:t>
            </a:r>
            <a:r>
              <a:rPr lang="zh-CN" altLang="en-US" sz="3200">
                <a:sym typeface="+mn-ea"/>
              </a:rPr>
              <a:t>Concatenation, Projection, and Non-Linearity</a:t>
            </a:r>
            <a:r>
              <a:rPr lang="en-US" altLang="zh-CN" sz="3200">
                <a:sym typeface="+mn-ea"/>
              </a:rPr>
              <a:t> </a:t>
            </a:r>
            <a:endParaRPr lang="en-US" altLang="zh-CN" sz="3200"/>
          </a:p>
          <a:p>
            <a:endParaRPr lang="en-US" altLang="zh-CN" sz="3200"/>
          </a:p>
          <a:p>
            <a:r>
              <a:rPr lang="en-US" altLang="zh-CN" sz="3200"/>
              <a:t>3. Embedding of entity</a:t>
            </a:r>
            <a:endParaRPr lang="en-US" altLang="zh-CN" sz="32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5920" y="125449"/>
            <a:ext cx="5849607" cy="460375"/>
          </a:xfrm>
          <a:prstGeom prst="rect">
            <a:avLst/>
          </a:prstGeom>
          <a:noFill/>
        </p:spPr>
        <p:txBody>
          <a:bodyPr wrap="square" rtlCol="0">
            <a:spAutoFit/>
          </a:bodyPr>
          <a:lstStyle/>
          <a:p>
            <a:r>
              <a:rPr lang="en-US" altLang="zh-CN" sz="2400" b="1" dirty="0"/>
              <a:t>What is a K</a:t>
            </a:r>
            <a:r>
              <a:rPr lang="en-US" altLang="zh-CN" sz="2400" b="1" dirty="0"/>
              <a:t>nowledge map?</a:t>
            </a:r>
            <a:endParaRPr lang="en-US" altLang="zh-CN" sz="2400" b="1" dirty="0"/>
          </a:p>
        </p:txBody>
      </p:sp>
      <p:pic>
        <p:nvPicPr>
          <p:cNvPr id="2" name="图片 1"/>
          <p:cNvPicPr>
            <a:picLocks noChangeAspect="1"/>
          </p:cNvPicPr>
          <p:nvPr/>
        </p:nvPicPr>
        <p:blipFill>
          <a:blip r:embed="rId2"/>
          <a:stretch>
            <a:fillRect/>
          </a:stretch>
        </p:blipFill>
        <p:spPr>
          <a:xfrm>
            <a:off x="219710" y="1213485"/>
            <a:ext cx="5622925" cy="3188970"/>
          </a:xfrm>
          <a:prstGeom prst="rect">
            <a:avLst/>
          </a:prstGeom>
        </p:spPr>
      </p:pic>
      <p:sp>
        <p:nvSpPr>
          <p:cNvPr id="3" name="文本框 2"/>
          <p:cNvSpPr txBox="1"/>
          <p:nvPr/>
        </p:nvSpPr>
        <p:spPr>
          <a:xfrm>
            <a:off x="5204460" y="1429385"/>
            <a:ext cx="3679190" cy="368300"/>
          </a:xfrm>
          <a:prstGeom prst="rect">
            <a:avLst/>
          </a:prstGeom>
          <a:noFill/>
        </p:spPr>
        <p:txBody>
          <a:bodyPr wrap="square" rtlCol="0" anchor="t">
            <a:spAutoFit/>
          </a:bodyPr>
          <a:p>
            <a:r>
              <a:rPr lang="zh-CN" altLang="en-US"/>
              <a:t>（Entity</a:t>
            </a:r>
            <a:r>
              <a:rPr lang="en-US" altLang="zh-CN"/>
              <a:t>)-</a:t>
            </a:r>
            <a:r>
              <a:rPr lang="zh-CN" altLang="en-US"/>
              <a:t>（Relationship）-（Entity）</a:t>
            </a:r>
            <a:endParaRPr lang="zh-CN" altLang="en-US"/>
          </a:p>
        </p:txBody>
      </p:sp>
      <p:sp>
        <p:nvSpPr>
          <p:cNvPr id="5" name="文本框 4"/>
          <p:cNvSpPr txBox="1"/>
          <p:nvPr/>
        </p:nvSpPr>
        <p:spPr>
          <a:xfrm>
            <a:off x="6284595" y="2882900"/>
            <a:ext cx="1518920" cy="368300"/>
          </a:xfrm>
          <a:prstGeom prst="rect">
            <a:avLst/>
          </a:prstGeom>
          <a:noFill/>
        </p:spPr>
        <p:txBody>
          <a:bodyPr wrap="square" rtlCol="0">
            <a:spAutoFit/>
          </a:bodyPr>
          <a:p>
            <a:r>
              <a:rPr lang="en-US" altLang="zh-CN"/>
              <a:t>Triple(</a:t>
            </a:r>
            <a:r>
              <a:rPr lang="zh-CN" altLang="en-US"/>
              <a:t>三元组</a:t>
            </a:r>
            <a:r>
              <a:rPr lang="en-US" altLang="zh-CN"/>
              <a:t>)</a:t>
            </a:r>
            <a:endParaRPr lang="en-US" altLang="zh-CN"/>
          </a:p>
        </p:txBody>
      </p:sp>
      <p:sp>
        <p:nvSpPr>
          <p:cNvPr id="6" name="文本框 5"/>
          <p:cNvSpPr txBox="1"/>
          <p:nvPr/>
        </p:nvSpPr>
        <p:spPr>
          <a:xfrm>
            <a:off x="6073140" y="3773170"/>
            <a:ext cx="700405" cy="368300"/>
          </a:xfrm>
          <a:prstGeom prst="rect">
            <a:avLst/>
          </a:prstGeom>
          <a:noFill/>
        </p:spPr>
        <p:txBody>
          <a:bodyPr wrap="square" rtlCol="0">
            <a:spAutoFit/>
          </a:bodyPr>
          <a:p>
            <a:r>
              <a:rPr lang="en-US" altLang="zh-CN"/>
              <a:t>fact</a:t>
            </a:r>
            <a:endParaRPr lang="en-US" altLang="zh-CN"/>
          </a:p>
        </p:txBody>
      </p:sp>
      <p:sp>
        <p:nvSpPr>
          <p:cNvPr id="8" name="文本框 7"/>
          <p:cNvSpPr txBox="1"/>
          <p:nvPr/>
        </p:nvSpPr>
        <p:spPr>
          <a:xfrm>
            <a:off x="5997575" y="2014220"/>
            <a:ext cx="2009775" cy="368300"/>
          </a:xfrm>
          <a:prstGeom prst="rect">
            <a:avLst/>
          </a:prstGeom>
          <a:noFill/>
        </p:spPr>
        <p:txBody>
          <a:bodyPr wrap="none" rtlCol="0" anchor="t">
            <a:spAutoFit/>
          </a:bodyPr>
          <a:p>
            <a:r>
              <a:rPr lang="zh-CN" altLang="en-US">
                <a:sym typeface="+mn-ea"/>
              </a:rPr>
              <a:t>(head, relation, tail)</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ox(in)">
                                      <p:cBhvr>
                                        <p:cTn id="18" dur="2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edge">
                                      <p:cBhvr>
                                        <p:cTn id="2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P spid="5" grpId="0"/>
      <p:bldP spid="5" grpId="1"/>
      <p:bldP spid="6" grpId="0"/>
      <p:bldP spid="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5920" y="125449"/>
            <a:ext cx="5849607" cy="460375"/>
          </a:xfrm>
          <a:prstGeom prst="rect">
            <a:avLst/>
          </a:prstGeom>
          <a:noFill/>
        </p:spPr>
        <p:txBody>
          <a:bodyPr wrap="square" rtlCol="0">
            <a:spAutoFit/>
          </a:bodyPr>
          <a:lstStyle/>
          <a:p>
            <a:r>
              <a:rPr lang="en-US" altLang="zh-CN" sz="2400" b="1" dirty="0">
                <a:sym typeface="+mn-ea"/>
              </a:rPr>
              <a:t>Knowledge map’s application</a:t>
            </a:r>
            <a:endParaRPr lang="zh-CN" altLang="en-US" sz="2400" b="1" dirty="0">
              <a:sym typeface="+mn-ea"/>
            </a:endParaRPr>
          </a:p>
        </p:txBody>
      </p:sp>
      <p:sp>
        <p:nvSpPr>
          <p:cNvPr id="2" name="文本框 1"/>
          <p:cNvSpPr txBox="1"/>
          <p:nvPr/>
        </p:nvSpPr>
        <p:spPr>
          <a:xfrm>
            <a:off x="212090" y="846455"/>
            <a:ext cx="2477770" cy="368300"/>
          </a:xfrm>
          <a:prstGeom prst="rect">
            <a:avLst/>
          </a:prstGeom>
          <a:noFill/>
        </p:spPr>
        <p:txBody>
          <a:bodyPr wrap="square" rtlCol="0">
            <a:spAutoFit/>
          </a:bodyPr>
          <a:p>
            <a:r>
              <a:rPr lang="en-US" altLang="zh-CN"/>
              <a:t>1. 连接预测</a:t>
            </a:r>
            <a:endParaRPr lang="en-US" altLang="zh-CN"/>
          </a:p>
        </p:txBody>
      </p:sp>
      <p:sp>
        <p:nvSpPr>
          <p:cNvPr id="3" name="文本框 2"/>
          <p:cNvSpPr txBox="1"/>
          <p:nvPr/>
        </p:nvSpPr>
        <p:spPr>
          <a:xfrm>
            <a:off x="285750" y="1265555"/>
            <a:ext cx="8757920" cy="1198880"/>
          </a:xfrm>
          <a:prstGeom prst="rect">
            <a:avLst/>
          </a:prstGeom>
          <a:noFill/>
        </p:spPr>
        <p:txBody>
          <a:bodyPr wrap="square" rtlCol="0">
            <a:spAutoFit/>
          </a:bodyPr>
          <a:p>
            <a:r>
              <a:rPr lang="zh-CN" altLang="en-US"/>
              <a:t>连接预测通常被称为预测某个实体与另一个给定实体是否具有特定关系的任务。比如，给定h预测  (r,t)或者给定t预测(h, r)，前者表示为(?,r,t)，后者表示为(h,r,?)。例如，(?, 导演,惊魂)，是预测电影的导演，(毒液,导演,?)，就是预测某个电影被某个人导演。这本质上是一个知识图谱的完善的任务。</a:t>
            </a:r>
            <a:endParaRPr lang="zh-CN" altLang="en-US"/>
          </a:p>
        </p:txBody>
      </p:sp>
      <p:sp>
        <p:nvSpPr>
          <p:cNvPr id="5" name="文本框 4"/>
          <p:cNvSpPr txBox="1"/>
          <p:nvPr/>
        </p:nvSpPr>
        <p:spPr>
          <a:xfrm>
            <a:off x="292735" y="2597785"/>
            <a:ext cx="1624965" cy="368300"/>
          </a:xfrm>
          <a:prstGeom prst="rect">
            <a:avLst/>
          </a:prstGeom>
          <a:noFill/>
        </p:spPr>
        <p:txBody>
          <a:bodyPr wrap="square" rtlCol="0">
            <a:spAutoFit/>
          </a:bodyPr>
          <a:p>
            <a:r>
              <a:rPr lang="en-US" altLang="zh-CN"/>
              <a:t>2. 推荐系统</a:t>
            </a:r>
            <a:endParaRPr lang="en-US" altLang="zh-CN"/>
          </a:p>
        </p:txBody>
      </p:sp>
      <p:sp>
        <p:nvSpPr>
          <p:cNvPr id="6" name="文本框 5"/>
          <p:cNvSpPr txBox="1"/>
          <p:nvPr/>
        </p:nvSpPr>
        <p:spPr>
          <a:xfrm>
            <a:off x="485775" y="3223895"/>
            <a:ext cx="7552055" cy="922020"/>
          </a:xfrm>
          <a:prstGeom prst="rect">
            <a:avLst/>
          </a:prstGeom>
          <a:noFill/>
        </p:spPr>
        <p:txBody>
          <a:bodyPr wrap="square" rtlCol="0">
            <a:spAutoFit/>
          </a:bodyPr>
          <a:p>
            <a:r>
              <a:rPr lang="zh-CN" altLang="en-US"/>
              <a:t>使用存储在KG中的三种类型的信息，包括结构化知识(三元组)、文本知识(例如，一本书或一部电影的文本摘要)和视觉知识(例如，一本书的封面或电影的海报图像)，来推导物品的语义表征。</a:t>
            </a:r>
            <a:endParaRPr lang="zh-CN"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5920" y="125449"/>
            <a:ext cx="5849607" cy="460375"/>
          </a:xfrm>
          <a:prstGeom prst="rect">
            <a:avLst/>
          </a:prstGeom>
          <a:noFill/>
        </p:spPr>
        <p:txBody>
          <a:bodyPr wrap="square" rtlCol="0">
            <a:spAutoFit/>
          </a:bodyPr>
          <a:lstStyle/>
          <a:p>
            <a:r>
              <a:rPr lang="en-US" altLang="zh-CN" sz="2400" b="1" dirty="0">
                <a:sym typeface="+mn-ea"/>
              </a:rPr>
              <a:t>Tensor product</a:t>
            </a:r>
            <a:r>
              <a:rPr lang="zh-CN" altLang="en-US" sz="2400" b="1" dirty="0">
                <a:sym typeface="+mn-ea"/>
              </a:rPr>
              <a:t>（张量积）</a:t>
            </a:r>
            <a:endParaRPr lang="en-US" altLang="zh-CN" sz="2400" b="1" dirty="0"/>
          </a:p>
        </p:txBody>
      </p:sp>
      <p:pic>
        <p:nvPicPr>
          <p:cNvPr id="2" name="图片 1"/>
          <p:cNvPicPr>
            <a:picLocks noChangeAspect="1"/>
          </p:cNvPicPr>
          <p:nvPr/>
        </p:nvPicPr>
        <p:blipFill>
          <a:blip r:embed="rId2"/>
          <a:stretch>
            <a:fillRect/>
          </a:stretch>
        </p:blipFill>
        <p:spPr>
          <a:xfrm>
            <a:off x="40005" y="701675"/>
            <a:ext cx="6330315" cy="1892300"/>
          </a:xfrm>
          <a:prstGeom prst="rect">
            <a:avLst/>
          </a:prstGeom>
        </p:spPr>
      </p:pic>
      <p:pic>
        <p:nvPicPr>
          <p:cNvPr id="3" name="图片 2"/>
          <p:cNvPicPr>
            <a:picLocks noChangeAspect="1"/>
          </p:cNvPicPr>
          <p:nvPr/>
        </p:nvPicPr>
        <p:blipFill>
          <a:blip r:embed="rId3"/>
          <a:stretch>
            <a:fillRect/>
          </a:stretch>
        </p:blipFill>
        <p:spPr>
          <a:xfrm>
            <a:off x="788670" y="1298575"/>
            <a:ext cx="6557010" cy="1880870"/>
          </a:xfrm>
          <a:prstGeom prst="rect">
            <a:avLst/>
          </a:prstGeom>
        </p:spPr>
      </p:pic>
      <p:pic>
        <p:nvPicPr>
          <p:cNvPr id="5" name="图片 4"/>
          <p:cNvPicPr>
            <a:picLocks noChangeAspect="1"/>
          </p:cNvPicPr>
          <p:nvPr/>
        </p:nvPicPr>
        <p:blipFill>
          <a:blip r:embed="rId4"/>
          <a:stretch>
            <a:fillRect/>
          </a:stretch>
        </p:blipFill>
        <p:spPr>
          <a:xfrm>
            <a:off x="1010285" y="1457325"/>
            <a:ext cx="6113780" cy="3221355"/>
          </a:xfrm>
          <a:prstGeom prst="rect">
            <a:avLst/>
          </a:prstGeom>
        </p:spPr>
      </p:pic>
      <p:pic>
        <p:nvPicPr>
          <p:cNvPr id="6" name="图片 5"/>
          <p:cNvPicPr>
            <a:picLocks noChangeAspect="1"/>
          </p:cNvPicPr>
          <p:nvPr/>
        </p:nvPicPr>
        <p:blipFill>
          <a:blip r:embed="rId5"/>
          <a:stretch>
            <a:fillRect/>
          </a:stretch>
        </p:blipFill>
        <p:spPr>
          <a:xfrm>
            <a:off x="1518285" y="1840230"/>
            <a:ext cx="5098415" cy="2456180"/>
          </a:xfrm>
          <a:prstGeom prst="rect">
            <a:avLst/>
          </a:prstGeom>
        </p:spPr>
      </p:pic>
      <p:pic>
        <p:nvPicPr>
          <p:cNvPr id="8" name="图片 7"/>
          <p:cNvPicPr>
            <a:picLocks noChangeAspect="1"/>
          </p:cNvPicPr>
          <p:nvPr/>
        </p:nvPicPr>
        <p:blipFill>
          <a:blip r:embed="rId6"/>
          <a:stretch>
            <a:fillRect/>
          </a:stretch>
        </p:blipFill>
        <p:spPr>
          <a:xfrm>
            <a:off x="1193800" y="1457325"/>
            <a:ext cx="5422900" cy="305435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p:tgtEl>
                                          <p:spTgt spid="8"/>
                                        </p:tgtEl>
                                        <p:attrNameLst>
                                          <p:attrName>ppt_y</p:attrName>
                                        </p:attrNameLst>
                                      </p:cBhvr>
                                      <p:tavLst>
                                        <p:tav tm="0">
                                          <p:val>
                                            <p:strVal val="#ppt_y+#ppt_h*1.125000"/>
                                          </p:val>
                                        </p:tav>
                                        <p:tav tm="100000">
                                          <p:val>
                                            <p:strVal val="#ppt_y"/>
                                          </p:val>
                                        </p:tav>
                                      </p:tavLst>
                                    </p:anim>
                                    <p:animEffect transition="in" filter="wipe(up)">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6045" y="125730"/>
            <a:ext cx="6658610" cy="1198880"/>
          </a:xfrm>
          <a:prstGeom prst="rect">
            <a:avLst/>
          </a:prstGeom>
          <a:noFill/>
        </p:spPr>
        <p:txBody>
          <a:bodyPr wrap="square" rtlCol="0">
            <a:spAutoFit/>
          </a:bodyPr>
          <a:lstStyle/>
          <a:p>
            <a:r>
              <a:rPr lang="zh-CN" altLang="en-US" sz="2400" b="1">
                <a:sym typeface="+mn-ea"/>
              </a:rPr>
              <a:t>Concatenation</a:t>
            </a:r>
            <a:r>
              <a:rPr lang="en-US" altLang="zh-CN" sz="2400" b="1">
                <a:sym typeface="+mn-ea"/>
              </a:rPr>
              <a:t>(</a:t>
            </a:r>
            <a:r>
              <a:rPr lang="zh-CN" altLang="en-US" sz="2400" b="1">
                <a:sym typeface="+mn-ea"/>
              </a:rPr>
              <a:t>串联</a:t>
            </a:r>
            <a:r>
              <a:rPr lang="en-US" altLang="zh-CN" sz="2400" b="1">
                <a:sym typeface="+mn-ea"/>
              </a:rPr>
              <a:t>)</a:t>
            </a:r>
            <a:r>
              <a:rPr lang="zh-CN" altLang="en-US" sz="2400" b="1">
                <a:sym typeface="+mn-ea"/>
              </a:rPr>
              <a:t>, Projection（投影）</a:t>
            </a:r>
            <a:r>
              <a:rPr lang="en-US" altLang="zh-CN" sz="2400" b="1">
                <a:sym typeface="+mn-ea"/>
              </a:rPr>
              <a:t>,</a:t>
            </a:r>
            <a:r>
              <a:rPr lang="zh-CN" altLang="en-US" sz="2400" b="1">
                <a:sym typeface="+mn-ea"/>
              </a:rPr>
              <a:t> and Non-Linearity</a:t>
            </a:r>
            <a:r>
              <a:rPr lang="en-US" altLang="zh-CN" sz="2400" b="1">
                <a:sym typeface="+mn-ea"/>
              </a:rPr>
              <a:t> </a:t>
            </a:r>
            <a:r>
              <a:rPr lang="zh-CN" altLang="en-US" sz="2400" b="1">
                <a:sym typeface="+mn-ea"/>
              </a:rPr>
              <a:t>（</a:t>
            </a:r>
            <a:r>
              <a:rPr lang="zh-CN" altLang="en-US" sz="2400" b="1">
                <a:sym typeface="+mn-ea"/>
              </a:rPr>
              <a:t>非线性）</a:t>
            </a:r>
            <a:endParaRPr lang="en-US" altLang="zh-CN" sz="2400" b="1">
              <a:sym typeface="+mn-ea"/>
            </a:endParaRPr>
          </a:p>
          <a:p>
            <a:endParaRPr lang="en-US" altLang="zh-CN" sz="2400" b="1" dirty="0"/>
          </a:p>
        </p:txBody>
      </p:sp>
      <p:pic>
        <p:nvPicPr>
          <p:cNvPr id="5" name="图片 4"/>
          <p:cNvPicPr>
            <a:picLocks noChangeAspect="1"/>
          </p:cNvPicPr>
          <p:nvPr/>
        </p:nvPicPr>
        <p:blipFill>
          <a:blip r:embed="rId2"/>
          <a:stretch>
            <a:fillRect/>
          </a:stretch>
        </p:blipFill>
        <p:spPr>
          <a:xfrm>
            <a:off x="46990" y="1324610"/>
            <a:ext cx="7897495" cy="712470"/>
          </a:xfrm>
          <a:prstGeom prst="rect">
            <a:avLst/>
          </a:prstGeom>
        </p:spPr>
      </p:pic>
      <p:sp>
        <p:nvSpPr>
          <p:cNvPr id="6" name="文本框 5"/>
          <p:cNvSpPr txBox="1"/>
          <p:nvPr/>
        </p:nvSpPr>
        <p:spPr>
          <a:xfrm>
            <a:off x="23495" y="3041015"/>
            <a:ext cx="9097010" cy="1476375"/>
          </a:xfrm>
          <a:prstGeom prst="rect">
            <a:avLst/>
          </a:prstGeom>
          <a:noFill/>
        </p:spPr>
        <p:txBody>
          <a:bodyPr wrap="square" rtlCol="0" anchor="t">
            <a:spAutoFit/>
          </a:bodyPr>
          <a:p>
            <a:r>
              <a:rPr lang="zh-CN" altLang="en-US"/>
              <a:t>⊕表示串联，ψ可以是一个非线性函数，比如tanh。组合元组表示为a◦ b=ψ(W(a⊕ b))</a:t>
            </a:r>
            <a:endParaRPr lang="zh-CN" altLang="en-US"/>
          </a:p>
          <a:p>
            <a:r>
              <a:rPr lang="zh-CN" altLang="en-US"/>
              <a:t>投影矩阵W是结合实体和关系嵌入学习的。</a:t>
            </a:r>
            <a:endParaRPr lang="zh-CN" altLang="en-US"/>
          </a:p>
          <a:p>
            <a:r>
              <a:rPr lang="zh-CN" altLang="en-US"/>
              <a:t>元组表示中的一个特征W（a⊕ b） 如果至少有一个相应功能处于“on”状态，则为“on”。优点是通过矩阵W自适应地学习从实体嵌入到成对表示的映射。然而，所得到的复合表示也不那么丰富，因为它们不考虑特征的直接交互。</a:t>
            </a:r>
            <a:endParaRPr lang="zh-CN" altLang="en-US"/>
          </a:p>
        </p:txBody>
      </p:sp>
      <p:pic>
        <p:nvPicPr>
          <p:cNvPr id="8" name="图片 7"/>
          <p:cNvPicPr>
            <a:picLocks noChangeAspect="1"/>
          </p:cNvPicPr>
          <p:nvPr/>
        </p:nvPicPr>
        <p:blipFill>
          <a:blip r:embed="rId3"/>
          <a:stretch>
            <a:fillRect/>
          </a:stretch>
        </p:blipFill>
        <p:spPr>
          <a:xfrm>
            <a:off x="276860" y="2030095"/>
            <a:ext cx="2438400" cy="304800"/>
          </a:xfrm>
          <a:prstGeom prst="rect">
            <a:avLst/>
          </a:prstGeom>
        </p:spPr>
      </p:pic>
      <p:pic>
        <p:nvPicPr>
          <p:cNvPr id="12" name="图片 11"/>
          <p:cNvPicPr>
            <a:picLocks noChangeAspect="1"/>
          </p:cNvPicPr>
          <p:nvPr/>
        </p:nvPicPr>
        <p:blipFill>
          <a:blip r:embed="rId4"/>
          <a:stretch>
            <a:fillRect/>
          </a:stretch>
        </p:blipFill>
        <p:spPr>
          <a:xfrm>
            <a:off x="3665220" y="2100580"/>
            <a:ext cx="1143635" cy="287655"/>
          </a:xfrm>
          <a:prstGeom prst="rect">
            <a:avLst/>
          </a:prstGeom>
        </p:spPr>
      </p:pic>
      <p:pic>
        <p:nvPicPr>
          <p:cNvPr id="10" name="图片 9"/>
          <p:cNvPicPr>
            <a:picLocks noChangeAspect="1"/>
          </p:cNvPicPr>
          <p:nvPr/>
        </p:nvPicPr>
        <p:blipFill>
          <a:blip r:embed="rId5"/>
          <a:stretch>
            <a:fillRect/>
          </a:stretch>
        </p:blipFill>
        <p:spPr>
          <a:xfrm>
            <a:off x="452120" y="2541905"/>
            <a:ext cx="1415415" cy="3556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edge">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heckerboard(across)">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ox(in)">
                                      <p:cBhvr>
                                        <p:cTn id="2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5920" y="125449"/>
            <a:ext cx="5849607" cy="460375"/>
          </a:xfrm>
          <a:prstGeom prst="rect">
            <a:avLst/>
          </a:prstGeom>
          <a:noFill/>
        </p:spPr>
        <p:txBody>
          <a:bodyPr wrap="square" rtlCol="0">
            <a:spAutoFit/>
          </a:bodyPr>
          <a:lstStyle/>
          <a:p>
            <a:r>
              <a:rPr lang="en-US" altLang="zh-CN" sz="2400">
                <a:sym typeface="+mn-ea"/>
              </a:rPr>
              <a:t>Embedding of entity</a:t>
            </a:r>
            <a:r>
              <a:rPr lang="zh-CN" altLang="en-US" sz="2400" b="1">
                <a:sym typeface="+mn-ea"/>
              </a:rPr>
              <a:t>（实体嵌入）</a:t>
            </a:r>
            <a:endParaRPr lang="zh-CN" altLang="en-US" sz="2400" b="1" dirty="0">
              <a:sym typeface="+mn-ea"/>
            </a:endParaRPr>
          </a:p>
        </p:txBody>
      </p:sp>
      <p:sp>
        <p:nvSpPr>
          <p:cNvPr id="2" name="文本框 1"/>
          <p:cNvSpPr txBox="1"/>
          <p:nvPr/>
        </p:nvSpPr>
        <p:spPr>
          <a:xfrm>
            <a:off x="606425" y="890270"/>
            <a:ext cx="6897370" cy="645160"/>
          </a:xfrm>
          <a:prstGeom prst="rect">
            <a:avLst/>
          </a:prstGeom>
          <a:noFill/>
        </p:spPr>
        <p:txBody>
          <a:bodyPr wrap="square" rtlCol="0">
            <a:spAutoFit/>
          </a:bodyPr>
          <a:p>
            <a:r>
              <a:rPr lang="zh-CN" altLang="en-US"/>
              <a:t>实体嵌入的概念最早出自于一篇名为</a:t>
            </a:r>
            <a:r>
              <a:rPr lang="en-US" altLang="zh-CN"/>
              <a:t>Word2Vec</a:t>
            </a:r>
            <a:r>
              <a:rPr lang="zh-CN" altLang="en-US"/>
              <a:t>的论文中，其内容大概是将一篇文章的</a:t>
            </a:r>
            <a:r>
              <a:rPr lang="zh-CN" altLang="en-US"/>
              <a:t>内容转化为一个</a:t>
            </a:r>
            <a:r>
              <a:rPr lang="zh-CN" altLang="en-US"/>
              <a:t>向量</a:t>
            </a:r>
            <a:endParaRPr lang="zh-CN" altLang="en-US"/>
          </a:p>
        </p:txBody>
      </p:sp>
      <p:pic>
        <p:nvPicPr>
          <p:cNvPr id="6" name="图片 5"/>
          <p:cNvPicPr>
            <a:picLocks noChangeAspect="1"/>
          </p:cNvPicPr>
          <p:nvPr/>
        </p:nvPicPr>
        <p:blipFill>
          <a:blip r:embed="rId2"/>
          <a:stretch>
            <a:fillRect/>
          </a:stretch>
        </p:blipFill>
        <p:spPr>
          <a:xfrm>
            <a:off x="248920" y="1535430"/>
            <a:ext cx="6341745" cy="1806575"/>
          </a:xfrm>
          <a:prstGeom prst="rect">
            <a:avLst/>
          </a:prstGeom>
        </p:spPr>
      </p:pic>
      <p:pic>
        <p:nvPicPr>
          <p:cNvPr id="8" name="图片 7"/>
          <p:cNvPicPr>
            <a:picLocks noChangeAspect="1"/>
          </p:cNvPicPr>
          <p:nvPr/>
        </p:nvPicPr>
        <p:blipFill>
          <a:blip r:embed="rId3"/>
          <a:stretch>
            <a:fillRect/>
          </a:stretch>
        </p:blipFill>
        <p:spPr>
          <a:xfrm>
            <a:off x="1583055" y="1839595"/>
            <a:ext cx="5248910" cy="2986405"/>
          </a:xfrm>
          <a:prstGeom prst="rect">
            <a:avLst/>
          </a:prstGeom>
        </p:spPr>
      </p:pic>
      <p:pic>
        <p:nvPicPr>
          <p:cNvPr id="9" name="图片 8"/>
          <p:cNvPicPr>
            <a:picLocks noChangeAspect="1"/>
          </p:cNvPicPr>
          <p:nvPr/>
        </p:nvPicPr>
        <p:blipFill>
          <a:blip r:embed="rId4"/>
          <a:stretch>
            <a:fillRect/>
          </a:stretch>
        </p:blipFill>
        <p:spPr>
          <a:xfrm>
            <a:off x="1045210" y="1621155"/>
            <a:ext cx="6621145" cy="3253740"/>
          </a:xfrm>
          <a:prstGeom prst="rect">
            <a:avLst/>
          </a:prstGeom>
        </p:spPr>
      </p:pic>
      <p:sp>
        <p:nvSpPr>
          <p:cNvPr id="10" name="文本框 9"/>
          <p:cNvSpPr txBox="1"/>
          <p:nvPr/>
        </p:nvSpPr>
        <p:spPr>
          <a:xfrm>
            <a:off x="1583055" y="4726305"/>
            <a:ext cx="899795" cy="368300"/>
          </a:xfrm>
          <a:prstGeom prst="rect">
            <a:avLst/>
          </a:prstGeom>
          <a:noFill/>
        </p:spPr>
        <p:txBody>
          <a:bodyPr wrap="square" rtlCol="0">
            <a:spAutoFit/>
          </a:bodyPr>
          <a:p>
            <a:r>
              <a:rPr lang="en-US" altLang="zh-CN"/>
              <a:t>CBOW</a:t>
            </a:r>
            <a:endParaRPr lang="en-US" altLang="zh-CN"/>
          </a:p>
        </p:txBody>
      </p:sp>
      <p:sp>
        <p:nvSpPr>
          <p:cNvPr id="11" name="文本框 10"/>
          <p:cNvSpPr txBox="1"/>
          <p:nvPr/>
        </p:nvSpPr>
        <p:spPr>
          <a:xfrm>
            <a:off x="6087745" y="4726305"/>
            <a:ext cx="1353185" cy="368300"/>
          </a:xfrm>
          <a:prstGeom prst="rect">
            <a:avLst/>
          </a:prstGeom>
          <a:noFill/>
        </p:spPr>
        <p:txBody>
          <a:bodyPr wrap="square" rtlCol="0">
            <a:spAutoFit/>
          </a:bodyPr>
          <a:p>
            <a:r>
              <a:rPr lang="en-US" altLang="zh-CN"/>
              <a:t>Skip - </a:t>
            </a:r>
            <a:r>
              <a:rPr lang="en-US" altLang="zh-CN"/>
              <a:t>gram</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3"/>
          <p:cNvCxnSpPr/>
          <p:nvPr/>
        </p:nvCxnSpPr>
        <p:spPr>
          <a:xfrm>
            <a:off x="0" y="623638"/>
            <a:ext cx="8712000" cy="0"/>
          </a:xfrm>
          <a:prstGeom prst="line">
            <a:avLst/>
          </a:prstGeom>
          <a:ln w="63500">
            <a:gradFill flip="none" rotWithShape="1">
              <a:gsLst>
                <a:gs pos="0">
                  <a:srgbClr val="D0E0DF"/>
                </a:gs>
                <a:gs pos="52000">
                  <a:srgbClr val="4C6969"/>
                </a:gs>
                <a:gs pos="100000">
                  <a:srgbClr val="D0E0DF"/>
                </a:gs>
              </a:gsLst>
              <a:lin ang="0" scaled="1"/>
            </a:gradFill>
          </a:ln>
        </p:spPr>
        <p:style>
          <a:lnRef idx="1">
            <a:schemeClr val="accent3"/>
          </a:lnRef>
          <a:fillRef idx="0">
            <a:schemeClr val="accent3"/>
          </a:fillRef>
          <a:effectRef idx="0">
            <a:schemeClr val="accent3"/>
          </a:effectRef>
          <a:fontRef idx="minor">
            <a:schemeClr val="tx1"/>
          </a:fontRef>
        </p:style>
      </p:cxnSp>
      <p:pic>
        <p:nvPicPr>
          <p:cNvPr id="7"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9407" y="88921"/>
            <a:ext cx="2358672" cy="53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5920" y="125449"/>
            <a:ext cx="5849607" cy="460375"/>
          </a:xfrm>
          <a:prstGeom prst="rect">
            <a:avLst/>
          </a:prstGeom>
          <a:noFill/>
        </p:spPr>
        <p:txBody>
          <a:bodyPr wrap="square" rtlCol="0">
            <a:spAutoFit/>
          </a:bodyPr>
          <a:lstStyle/>
          <a:p>
            <a:r>
              <a:rPr lang="en-US" altLang="zh-CN" sz="2400">
                <a:sym typeface="+mn-ea"/>
              </a:rPr>
              <a:t>Embedding of entity</a:t>
            </a:r>
            <a:r>
              <a:rPr lang="zh-CN" altLang="en-US" sz="2400" b="1">
                <a:sym typeface="+mn-ea"/>
              </a:rPr>
              <a:t>（实体嵌入）</a:t>
            </a:r>
            <a:endParaRPr lang="en-US" altLang="zh-CN" sz="2400" b="1" dirty="0"/>
          </a:p>
        </p:txBody>
      </p:sp>
      <p:sp>
        <p:nvSpPr>
          <p:cNvPr id="3" name="文本框 2"/>
          <p:cNvSpPr txBox="1"/>
          <p:nvPr/>
        </p:nvSpPr>
        <p:spPr>
          <a:xfrm>
            <a:off x="313055" y="965835"/>
            <a:ext cx="3774440" cy="368300"/>
          </a:xfrm>
          <a:prstGeom prst="rect">
            <a:avLst/>
          </a:prstGeom>
          <a:noFill/>
        </p:spPr>
        <p:txBody>
          <a:bodyPr wrap="square" rtlCol="0" anchor="t">
            <a:spAutoFit/>
          </a:bodyPr>
          <a:p>
            <a:r>
              <a:rPr lang="zh-CN" altLang="en-US"/>
              <a:t>如何处理数据集中的分类变量？</a:t>
            </a:r>
            <a:endParaRPr lang="zh-CN" altLang="en-US"/>
          </a:p>
        </p:txBody>
      </p:sp>
      <p:pic>
        <p:nvPicPr>
          <p:cNvPr id="5" name="图片 4"/>
          <p:cNvPicPr>
            <a:picLocks noChangeAspect="1"/>
          </p:cNvPicPr>
          <p:nvPr/>
        </p:nvPicPr>
        <p:blipFill>
          <a:blip r:embed="rId2"/>
          <a:stretch>
            <a:fillRect/>
          </a:stretch>
        </p:blipFill>
        <p:spPr>
          <a:xfrm>
            <a:off x="179070" y="1334135"/>
            <a:ext cx="4462780" cy="2323465"/>
          </a:xfrm>
          <a:prstGeom prst="rect">
            <a:avLst/>
          </a:prstGeom>
        </p:spPr>
      </p:pic>
      <p:pic>
        <p:nvPicPr>
          <p:cNvPr id="6" name="图片 5"/>
          <p:cNvPicPr>
            <a:picLocks noChangeAspect="1"/>
          </p:cNvPicPr>
          <p:nvPr/>
        </p:nvPicPr>
        <p:blipFill>
          <a:blip r:embed="rId3"/>
          <a:stretch>
            <a:fillRect/>
          </a:stretch>
        </p:blipFill>
        <p:spPr>
          <a:xfrm>
            <a:off x="5312410" y="1054100"/>
            <a:ext cx="2638425" cy="524510"/>
          </a:xfrm>
          <a:prstGeom prst="rect">
            <a:avLst/>
          </a:prstGeom>
        </p:spPr>
      </p:pic>
      <p:pic>
        <p:nvPicPr>
          <p:cNvPr id="8" name="图片 7"/>
          <p:cNvPicPr>
            <a:picLocks noChangeAspect="1"/>
          </p:cNvPicPr>
          <p:nvPr/>
        </p:nvPicPr>
        <p:blipFill>
          <a:blip r:embed="rId4"/>
          <a:stretch>
            <a:fillRect/>
          </a:stretch>
        </p:blipFill>
        <p:spPr>
          <a:xfrm>
            <a:off x="5419725" y="1685925"/>
            <a:ext cx="2661285" cy="313690"/>
          </a:xfrm>
          <a:prstGeom prst="rect">
            <a:avLst/>
          </a:prstGeom>
        </p:spPr>
      </p:pic>
      <p:pic>
        <p:nvPicPr>
          <p:cNvPr id="9" name="图片 8"/>
          <p:cNvPicPr>
            <a:picLocks noChangeAspect="1"/>
          </p:cNvPicPr>
          <p:nvPr/>
        </p:nvPicPr>
        <p:blipFill>
          <a:blip r:embed="rId5"/>
          <a:stretch>
            <a:fillRect/>
          </a:stretch>
        </p:blipFill>
        <p:spPr>
          <a:xfrm>
            <a:off x="574040" y="742315"/>
            <a:ext cx="6052820" cy="4196715"/>
          </a:xfrm>
          <a:prstGeom prst="rect">
            <a:avLst/>
          </a:prstGeom>
        </p:spPr>
      </p:pic>
      <p:sp>
        <p:nvSpPr>
          <p:cNvPr id="10" name="文本框 9"/>
          <p:cNvSpPr txBox="1"/>
          <p:nvPr/>
        </p:nvSpPr>
        <p:spPr>
          <a:xfrm>
            <a:off x="5821680" y="2518410"/>
            <a:ext cx="2378075" cy="645160"/>
          </a:xfrm>
          <a:prstGeom prst="rect">
            <a:avLst/>
          </a:prstGeom>
          <a:noFill/>
        </p:spPr>
        <p:txBody>
          <a:bodyPr wrap="square" rtlCol="0">
            <a:spAutoFit/>
          </a:bodyPr>
          <a:p>
            <a:r>
              <a:rPr lang="en-US" altLang="zh-CN"/>
              <a:t>1. O</a:t>
            </a:r>
            <a:r>
              <a:rPr lang="en-US" altLang="zh-CN"/>
              <a:t>ne-hot encoding</a:t>
            </a:r>
            <a:endParaRPr lang="en-US" altLang="zh-CN"/>
          </a:p>
          <a:p>
            <a:r>
              <a:rPr lang="en-US" altLang="zh-CN"/>
              <a:t>2. Label encoding</a:t>
            </a:r>
            <a:endParaRPr lang="en-US" altLang="zh-CN"/>
          </a:p>
        </p:txBody>
      </p:sp>
      <p:sp>
        <p:nvSpPr>
          <p:cNvPr id="11" name="文本框 10"/>
          <p:cNvSpPr txBox="1"/>
          <p:nvPr/>
        </p:nvSpPr>
        <p:spPr>
          <a:xfrm>
            <a:off x="5664835" y="3174365"/>
            <a:ext cx="3048000" cy="368300"/>
          </a:xfrm>
          <a:prstGeom prst="rect">
            <a:avLst/>
          </a:prstGeom>
          <a:noFill/>
        </p:spPr>
        <p:txBody>
          <a:bodyPr wrap="square" rtlCol="0">
            <a:spAutoFit/>
          </a:bodyPr>
          <a:p>
            <a:r>
              <a:rPr lang="en-US" altLang="zh-CN"/>
              <a:t>Advantages of Embedding</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p:tgtEl>
                                          <p:spTgt spid="10"/>
                                        </p:tgtEl>
                                        <p:attrNameLst>
                                          <p:attrName>ppt_y</p:attrName>
                                        </p:attrNameLst>
                                      </p:cBhvr>
                                      <p:tavLst>
                                        <p:tav tm="0">
                                          <p:val>
                                            <p:strVal val="#ppt_y+#ppt_h*1.125000"/>
                                          </p:val>
                                        </p:tav>
                                        <p:tav tm="100000">
                                          <p:val>
                                            <p:strVal val="#ppt_y"/>
                                          </p:val>
                                        </p:tav>
                                      </p:tavLst>
                                    </p:anim>
                                    <p:animEffect transition="in" filter="wipe(up)">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edge">
                                      <p:cBhvr>
                                        <p:cTn id="28"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1" grpId="1"/>
    </p:bldLst>
  </p:timing>
</p:sld>
</file>

<file path=ppt/tags/tag1.xml><?xml version="1.0" encoding="utf-8"?>
<p:tagLst xmlns:p="http://schemas.openxmlformats.org/presentationml/2006/main">
  <p:tag name="COMMONDATA" val="eyJoZGlkIjoiN2YzNjBkOTgyNWQ1YTMxYzM3MzMwNWFiODNmOWIzYWM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3384</Words>
  <Application>WPS 演示</Application>
  <PresentationFormat>全屏显示(16:9)</PresentationFormat>
  <Paragraphs>222</Paragraphs>
  <Slides>27</Slides>
  <Notes>53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宋体</vt:lpstr>
      <vt:lpstr>Wingdings</vt:lpstr>
      <vt:lpstr>微软雅黑</vt:lpstr>
      <vt:lpstr>Calibri</vt:lpstr>
      <vt:lpstr>Arial Unicode MS</vt:lpstr>
      <vt:lpstr>等线</vt:lpstr>
      <vt:lpstr>Calibri Light</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罗圣</dc:creator>
  <cp:lastModifiedBy>浩鸳.</cp:lastModifiedBy>
  <cp:revision>193</cp:revision>
  <dcterms:created xsi:type="dcterms:W3CDTF">2018-08-27T07:20:00Z</dcterms:created>
  <dcterms:modified xsi:type="dcterms:W3CDTF">2022-09-15T23:26:07Z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2052-11.1.0.11751</vt:lpwstr>
  </property>
  <property fmtid="{D5CDD505-2E9C-101B-9397-08002B2CF9AE}" pid="3" name="ICV">
    <vt:lpwstr>61B004D481F7401FBA3BDF2A9BFE41B6</vt:lpwstr>
  </property>
</Properties>
</file>