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0" r:id="rId5"/>
    <p:sldId id="335" r:id="rId6"/>
    <p:sldId id="336" r:id="rId7"/>
    <p:sldId id="337" r:id="rId8"/>
    <p:sldId id="338" r:id="rId9"/>
    <p:sldId id="340" r:id="rId10"/>
    <p:sldId id="341" r:id="rId11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4254" autoAdjust="0"/>
  </p:normalViewPr>
  <p:slideViewPr>
    <p:cSldViewPr snapToGrid="0">
      <p:cViewPr varScale="1">
        <p:scale>
          <a:sx n="97" d="100"/>
          <a:sy n="97" d="100"/>
        </p:scale>
        <p:origin x="1099" y="77"/>
      </p:cViewPr>
      <p:guideLst>
        <p:guide orient="horz" pos="16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D3A2-D21A-466C-B4FC-8D8DDF9320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 txBox="1"/>
          <p:nvPr/>
        </p:nvSpPr>
        <p:spPr bwMode="auto">
          <a:xfrm>
            <a:off x="5263200" y="156791"/>
            <a:ext cx="3600000" cy="40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0902"/>
            <a:ext cx="2449881" cy="62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9644" y="89752"/>
            <a:ext cx="2924356" cy="539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15"/>
          <p:cNvPicPr>
            <a:picLocks noChangeAspect="1"/>
          </p:cNvPicPr>
          <p:nvPr/>
        </p:nvPicPr>
        <p:blipFill>
          <a:blip r:embed="rId3" cstate="print"/>
          <a:srcRect t="41238" b="27599"/>
          <a:stretch>
            <a:fillRect/>
          </a:stretch>
        </p:blipFill>
        <p:spPr bwMode="auto">
          <a:xfrm>
            <a:off x="635" y="658495"/>
            <a:ext cx="9143365" cy="203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822340" y="3456485"/>
            <a:ext cx="7534488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  <a:tileRect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标题 1"/>
          <p:cNvSpPr txBox="1"/>
          <p:nvPr/>
        </p:nvSpPr>
        <p:spPr bwMode="auto">
          <a:xfrm>
            <a:off x="-66137" y="2571750"/>
            <a:ext cx="9143999" cy="77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Paper sharing:Pix2seq series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30265" y="3752215"/>
            <a:ext cx="227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Speaker :Ying Jie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045" y="125730"/>
            <a:ext cx="5808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Introduction</a:t>
            </a:r>
            <a:r>
              <a:rPr lang="zh-CN" altLang="en-US" sz="2400" b="1" dirty="0"/>
              <a:t>：PIX2SEQ: A LANGUAGE MODELING FRAMEWORK</a:t>
            </a:r>
            <a:endParaRPr lang="zh-CN" altLang="en-US" sz="2400" b="1" dirty="0"/>
          </a:p>
          <a:p>
            <a:r>
              <a:rPr lang="zh-CN" altLang="en-US" sz="2400" b="1" dirty="0"/>
              <a:t>FOR OBJECT DETECTION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122420" y="864870"/>
            <a:ext cx="47148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Source: ICLR 2022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Author: </a:t>
            </a:r>
            <a:endParaRPr lang="zh-CN" altLang="en-US"/>
          </a:p>
          <a:p>
            <a:r>
              <a:rPr lang="zh-CN" altLang="en-US"/>
              <a:t>Ting Chen -- Research Scientist, Google Brain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Saurabh saxena - Google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Lala Li - Google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Geoffrey e. Hinton, Emeritus Professor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Evaluation of a doctoral student: Different attributes are constructed into sequences, and the model design is subversive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" y="1909445"/>
            <a:ext cx="4096385" cy="18802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Realization means of Pix2</a:t>
            </a:r>
            <a:r>
              <a:rPr lang="en-US" altLang="zh-CN" sz="2400" b="1" dirty="0"/>
              <a:t>seq 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84295" y="88900"/>
            <a:ext cx="5376545" cy="2197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670" y="2380615"/>
            <a:ext cx="82848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• Image Augmentation: As is common in training computer vision models, we use image augmentations to enrich a fixed set of training examples </a:t>
            </a:r>
            <a:endParaRPr lang="zh-CN" altLang="en-US"/>
          </a:p>
          <a:p>
            <a:r>
              <a:rPr lang="zh-CN" altLang="en-US"/>
              <a:t>• Sequence construction &amp; augmentation: As object annotations for an image are usually represented</a:t>
            </a:r>
            <a:r>
              <a:rPr lang="en-US" altLang="zh-CN"/>
              <a:t> </a:t>
            </a:r>
            <a:r>
              <a:rPr lang="zh-CN" altLang="en-US"/>
              <a:t>as a set of bounding boxes and class labels, we convert them into a sequence of discrete tokens.</a:t>
            </a:r>
            <a:endParaRPr lang="zh-CN" altLang="en-US"/>
          </a:p>
          <a:p>
            <a:r>
              <a:rPr lang="zh-CN" altLang="en-US"/>
              <a:t>• Architecture: We use an encoder-decoder model, where the encoder perceives pixel inputs, and</a:t>
            </a:r>
            <a:r>
              <a:rPr lang="en-US" altLang="zh-CN"/>
              <a:t> </a:t>
            </a:r>
            <a:r>
              <a:rPr lang="zh-CN" altLang="en-US"/>
              <a:t>the decoder generates the target sequence</a:t>
            </a:r>
            <a:endParaRPr lang="zh-CN" altLang="en-US"/>
          </a:p>
          <a:p>
            <a:r>
              <a:rPr lang="zh-CN" altLang="en-US"/>
              <a:t>• Objective/loss function: The model is trained to maximize the log likelihood of tokens conditioned</a:t>
            </a:r>
            <a:r>
              <a:rPr lang="en-US" altLang="zh-CN"/>
              <a:t> </a:t>
            </a:r>
            <a:r>
              <a:rPr lang="zh-CN" altLang="en-US"/>
              <a:t>on the image and the preceding tokens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3300" y="1346835"/>
            <a:ext cx="328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[ymin, xmin, ymax, xmax, c]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27785" y="734695"/>
            <a:ext cx="255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boxes &amp;</a:t>
            </a:r>
            <a:r>
              <a:rPr lang="en-US" altLang="zh-CN"/>
              <a:t>labels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" y="745490"/>
            <a:ext cx="9037955" cy="2635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3385" y="3429635"/>
            <a:ext cx="7983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Applying the proposed discritization of bounding box on an image of 480 × 640. Only a</a:t>
            </a:r>
            <a:r>
              <a:rPr lang="en-US" altLang="zh-CN"/>
              <a:t> </a:t>
            </a:r>
            <a:r>
              <a:rPr lang="zh-CN" altLang="en-US"/>
              <a:t>quarter of the image is shown for better clarity. With a small number of bins, such as 500 bins (∼1</a:t>
            </a:r>
            <a:r>
              <a:rPr lang="en-US" altLang="zh-CN"/>
              <a:t> </a:t>
            </a:r>
            <a:r>
              <a:rPr lang="zh-CN" altLang="en-US"/>
              <a:t>pixel/bin), it achieves high precision even for small objects.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780415"/>
            <a:ext cx="6472555" cy="2574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720" y="3415665"/>
            <a:ext cx="85902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en-US" altLang="zh-CN"/>
              <a:t>        </a:t>
            </a:r>
            <a:r>
              <a:rPr lang="zh-CN" altLang="en-US"/>
              <a:t>Illustration of language modeling with / without sequence augmentation. With sequence</a:t>
            </a:r>
            <a:r>
              <a:rPr lang="en-US" altLang="zh-CN"/>
              <a:t> </a:t>
            </a:r>
            <a:r>
              <a:rPr lang="zh-CN" altLang="en-US"/>
              <a:t>augmentation, input tokens are constructed to include both real</a:t>
            </a:r>
            <a:r>
              <a:rPr lang="en-US" altLang="zh-CN"/>
              <a:t> </a:t>
            </a:r>
            <a:r>
              <a:rPr lang="zh-CN" altLang="en-US"/>
              <a:t>objects (blue) and synthetic noise</a:t>
            </a:r>
            <a:r>
              <a:rPr lang="en-US" altLang="zh-CN"/>
              <a:t> </a:t>
            </a:r>
            <a:r>
              <a:rPr lang="zh-CN" altLang="en-US"/>
              <a:t>objects (orange). We also randomly dropout the class input tokens. 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</a:t>
            </a:r>
            <a:r>
              <a:rPr lang="zh-CN" altLang="en-US"/>
              <a:t>For the noise objects, the model is</a:t>
            </a:r>
            <a:r>
              <a:rPr lang="en-US" altLang="zh-CN"/>
              <a:t> </a:t>
            </a:r>
            <a:r>
              <a:rPr lang="zh-CN" altLang="en-US"/>
              <a:t>trained to identify them as the “noise” class, and we set the loss weight of “n/a” tokens  to zero since we do not want the model to mimic them.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" y="221615"/>
            <a:ext cx="5181600" cy="276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90565" y="955675"/>
            <a:ext cx="31699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Comparison of average precision, over multiple thresholds and object sizes, on COCO</a:t>
            </a:r>
            <a:endParaRPr lang="zh-CN" altLang="en-US"/>
          </a:p>
          <a:p>
            <a:r>
              <a:rPr lang="zh-CN" altLang="en-US"/>
              <a:t>validation set. Each section compares different methods of the similar ResNet “backbone”. Our</a:t>
            </a:r>
            <a:endParaRPr lang="zh-CN" altLang="en-US"/>
          </a:p>
          <a:p>
            <a:r>
              <a:rPr lang="zh-CN" altLang="en-US"/>
              <a:t>models achieve competitive results to both Faster R-CNN and DETR baselines.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0" y="623638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07" y="88921"/>
            <a:ext cx="2358672" cy="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5920" y="125449"/>
            <a:ext cx="58496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4760,&quot;width&quot;:11650}"/>
</p:tagLst>
</file>

<file path=ppt/tags/tag2.xml><?xml version="1.0" encoding="utf-8"?>
<p:tagLst xmlns:p="http://schemas.openxmlformats.org/presentationml/2006/main">
  <p:tag name="COMMONDATA" val="eyJoZGlkIjoiN2YzNjBkOTgyNWQ1YTMxYzM3MzMwNWFiODNmOWIzYW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2021</Words>
  <Application>WPS 演示</Application>
  <PresentationFormat>全屏显示(16:9)</PresentationFormat>
  <Paragraphs>40</Paragraphs>
  <Slides>8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Calibri Light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罗圣</dc:creator>
  <cp:lastModifiedBy>浩鸳.</cp:lastModifiedBy>
  <cp:revision>167</cp:revision>
  <dcterms:created xsi:type="dcterms:W3CDTF">2018-08-27T07:20:00Z</dcterms:created>
  <dcterms:modified xsi:type="dcterms:W3CDTF">2022-08-05T15:41:21Z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61B004D481F7401FBA3BDF2A9BFE41B6</vt:lpwstr>
  </property>
</Properties>
</file>