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2" r:id="rId3"/>
    <p:sldId id="286" r:id="rId4"/>
    <p:sldId id="260" r:id="rId5"/>
    <p:sldId id="262" r:id="rId6"/>
    <p:sldId id="263" r:id="rId7"/>
    <p:sldId id="264" r:id="rId8"/>
    <p:sldId id="437" r:id="rId9"/>
    <p:sldId id="268" r:id="rId10"/>
    <p:sldId id="270" r:id="rId11"/>
    <p:sldId id="271" r:id="rId12"/>
    <p:sldId id="272" r:id="rId13"/>
    <p:sldId id="438" r:id="rId14"/>
    <p:sldId id="274" r:id="rId15"/>
    <p:sldId id="275" r:id="rId16"/>
    <p:sldId id="276" r:id="rId17"/>
    <p:sldId id="281" r:id="rId18"/>
    <p:sldId id="294" r:id="rId19"/>
    <p:sldId id="290" r:id="rId20"/>
    <p:sldId id="411" r:id="rId21"/>
    <p:sldId id="298" r:id="rId22"/>
    <p:sldId id="293" r:id="rId23"/>
    <p:sldId id="410" r:id="rId24"/>
    <p:sldId id="297" r:id="rId25"/>
    <p:sldId id="439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40" r:id="rId36"/>
    <p:sldId id="413" r:id="rId37"/>
    <p:sldId id="422" r:id="rId38"/>
    <p:sldId id="423" r:id="rId39"/>
    <p:sldId id="435" r:id="rId40"/>
    <p:sldId id="285" r:id="rId41"/>
    <p:sldId id="407" r:id="rId42"/>
    <p:sldId id="408" r:id="rId43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2E03CD"/>
    <a:srgbClr val="542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86414" autoAdjust="0"/>
  </p:normalViewPr>
  <p:slideViewPr>
    <p:cSldViewPr showGuides="1">
      <p:cViewPr varScale="1">
        <p:scale>
          <a:sx n="84" d="100"/>
          <a:sy n="84" d="100"/>
        </p:scale>
        <p:origin x="52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4.wmf"/><Relationship Id="rId1" Type="http://schemas.openxmlformats.org/officeDocument/2006/relationships/image" Target="../media/image52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C34085-EAC8-47D3-81C8-97BFEC06F27C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403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8FC6E7-BF07-4F85-BFE0-349FDEAE7156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BD23AD-9CDB-4D97-B00E-EA1DEA9EFC59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710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D52A04-2FC9-4F50-9C4D-D7980C63783B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3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5E429-2E94-4555-8BFA-D37305582A42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3253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74FC60-6C4B-4261-AEC6-3E0B72D58D7E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3252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3253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74FC60-6C4B-4261-AEC6-3E0B72D58D7E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33D642-9DAA-4DE4-943D-B5C48095801D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47EA64-371E-4044-8FCE-190D284C0930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6B127D-EBFD-4757-ABE9-91B8F0B836E6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4FC15B-AA90-489E-8FBA-B2585A1E49D6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9940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1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A4B09-39C5-496E-997E-764BD58B9161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3775965-AA1F-403F-812B-1A8BFDA6E3BC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anose="05000000000000000000" pitchFamily="2" charset="2"/>
              <a:buNone/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/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9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anose="05000000000000000000" pitchFamily="2" charset="2"/>
              <a:buNone/>
              <a:defRPr sz="32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1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17" name="Group 7"/>
          <p:cNvGrpSpPr/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8" name="Freeform 8"/>
            <p:cNvSpPr/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7483" y="854061"/>
            <a:ext cx="792088" cy="216024"/>
          </a:xfrm>
          <a:prstGeom prst="rect">
            <a:avLst/>
          </a:prstGeom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/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/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/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4.wmf"/><Relationship Id="rId1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8.wmf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7.wmf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59.jpeg"/><Relationship Id="rId9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67.png"/><Relationship Id="rId10" Type="http://schemas.openxmlformats.org/officeDocument/2006/relationships/image" Target="../media/image64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9.wmf"/><Relationship Id="rId4" Type="http://schemas.openxmlformats.org/officeDocument/2006/relationships/image" Target="../media/image71.jpeg"/><Relationship Id="rId9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jpe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4" Type="http://schemas.openxmlformats.org/officeDocument/2006/relationships/image" Target="../media/image80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89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85.wmf"/><Relationship Id="rId4" Type="http://schemas.openxmlformats.org/officeDocument/2006/relationships/image" Target="../media/image90.jpe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anose="02010600030101010101" pitchFamily="2" charset="-122"/>
              </a:rPr>
              <a:t>第</a:t>
            </a:r>
            <a:r>
              <a:rPr lang="en-US" altLang="zh-CN" sz="4400" dirty="0">
                <a:ea typeface="宋体" panose="02010600030101010101" pitchFamily="2" charset="-122"/>
              </a:rPr>
              <a:t>1</a:t>
            </a:r>
            <a:r>
              <a:rPr lang="zh-CN" altLang="en-US" sz="4400" dirty="0">
                <a:ea typeface="宋体" panose="02010600030101010101" pitchFamily="2" charset="-122"/>
              </a:rPr>
              <a:t>章</a:t>
            </a:r>
            <a:r>
              <a:rPr lang="en-US" altLang="zh-CN" sz="4400" dirty="0">
                <a:ea typeface="宋体" panose="02010600030101010101" pitchFamily="2" charset="-122"/>
              </a:rPr>
              <a:t> </a:t>
            </a:r>
            <a:r>
              <a:rPr lang="zh-CN" altLang="en-US" sz="4400" dirty="0">
                <a:ea typeface="宋体" panose="02010600030101010101" pitchFamily="2" charset="-122"/>
              </a:rPr>
              <a:t>光的电磁理论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2641"/>
            <a:ext cx="6553200" cy="790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万助军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zhujun.wan@hust.edu.cn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华中科技大学光学与电子信息学院</a:t>
            </a: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电磁场中的基本物理量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5803868B-ADCF-4DFE-8A2B-7ACFACBD396F}" type="slidenum">
              <a:rPr lang="zh-CN" altLang="en-US"/>
              <a:t>10</a:t>
            </a:fld>
            <a:endParaRPr lang="en-US" altLang="zh-CN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1449358"/>
            <a:ext cx="8640959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电磁场的基本特性可以用电场强度矢量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和磁感应强度矢量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为了表示电磁场在介质中的传播特性，又引入了另外一组物理量：电位移矢量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、磁场强度矢量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、传导电流密度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、电荷体密度</a:t>
            </a:r>
            <a:r>
              <a:rPr lang="el-GR" altLang="zh-CN" sz="1800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ρ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、传导电流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和空间电荷量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Q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1521" y="5157192"/>
            <a:ext cx="8640958" cy="139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chemeClr val="tx2"/>
              </a:buClr>
              <a:buSzPct val="75000"/>
              <a:buNone/>
            </a:pP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其中：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介电常数   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相对介电常数    </a:t>
            </a: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真空介电常数</a:t>
            </a:r>
            <a:endParaRPr kumimoji="1"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chemeClr val="tx2"/>
              </a:buClr>
              <a:buSzPct val="75000"/>
              <a:buNone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μ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μ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μ</a:t>
            </a:r>
            <a:r>
              <a:rPr kumimoji="1" lang="en-US" altLang="zh-CN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磁导率       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μ</a:t>
            </a:r>
            <a:r>
              <a:rPr kumimoji="1" lang="en-US" altLang="zh-CN" sz="1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相对磁导率         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μ</a:t>
            </a:r>
            <a:r>
              <a:rPr kumimoji="1" lang="en-US" altLang="zh-CN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真空磁导率</a:t>
            </a:r>
            <a:endParaRPr kumimoji="1"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chemeClr val="tx2"/>
              </a:buClr>
              <a:buSzPct val="75000"/>
              <a:buNone/>
            </a:pPr>
            <a:r>
              <a:rPr kumimoji="1"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kumimoji="1" lang="el-GR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―</a:t>
            </a:r>
            <a:r>
              <a:rPr kumimoji="1"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电导率</a:t>
            </a:r>
            <a:endParaRPr kumimoji="1"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7705" y="3862209"/>
            <a:ext cx="1656184" cy="45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  <a:ea typeface="宋体" panose="02010600030101010101" pitchFamily="2" charset="-122"/>
              </a:rPr>
              <a:t>物质方程：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79912" y="3430170"/>
          <a:ext cx="1152128" cy="131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4" imgW="14935200" imgH="17068800" progId="Equation.DSMT4">
                  <p:embed/>
                </p:oleObj>
              </mc:Choice>
              <mc:Fallback>
                <p:oleObj name="Equation" r:id="rId4" imgW="14935200" imgH="17068800" progId="Equation.DSMT4">
                  <p:embed/>
                  <p:pic>
                    <p:nvPicPr>
                      <p:cNvPr id="0" name="图片 278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912" y="3430170"/>
                        <a:ext cx="1152128" cy="1316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Maxwell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方程组的积分形式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BBFC8-E794-4606-BA3F-FBE8C251D587}" type="slidenum">
              <a:rPr lang="zh-CN" altLang="en-US"/>
              <a:t>11</a:t>
            </a:fld>
            <a:endParaRPr lang="en-US" altLang="zh-CN" dirty="0"/>
          </a:p>
        </p:txBody>
      </p:sp>
      <p:sp>
        <p:nvSpPr>
          <p:cNvPr id="16390" name="矩形 2"/>
          <p:cNvSpPr>
            <a:spLocks noChangeArrowheads="1"/>
          </p:cNvSpPr>
          <p:nvPr/>
        </p:nvSpPr>
        <p:spPr bwMode="auto">
          <a:xfrm>
            <a:off x="206375" y="3789040"/>
            <a:ext cx="8686800" cy="253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描述一定空间范围内的电磁场量之间的关系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高斯定律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，封闭曲面的电通量与封闭曲面所包围的电荷量成正比。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高斯磁定律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，磁场是无源场，不存在像电荷那样的“磁荷”；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法拉第电磁感应定律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，变化的磁场产生电场；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麦克斯韦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安培定律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，在交变电磁场情况下，磁场既包括传导电流产生的磁场，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也包括位移电流产生的磁场。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9852" y="1196752"/>
          <a:ext cx="2664296" cy="251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4" imgW="36880800" imgH="34747200" progId="Equation.DSMT4">
                  <p:embed/>
                </p:oleObj>
              </mc:Choice>
              <mc:Fallback>
                <p:oleObj name="Equation" r:id="rId4" imgW="36880800" imgH="34747200" progId="Equation.DSMT4">
                  <p:embed/>
                  <p:pic>
                    <p:nvPicPr>
                      <p:cNvPr id="0" name="图片 430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9852" y="1196752"/>
                        <a:ext cx="2664296" cy="2511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Maxwell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方程组的微分形式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B3A6-633E-48E2-A181-05883CE512C6}" type="slidenum">
              <a:rPr lang="zh-CN" altLang="en-US"/>
              <a:t>12</a:t>
            </a:fld>
            <a:endParaRPr lang="en-US" altLang="zh-CN" dirty="0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206375" y="5013176"/>
            <a:ext cx="868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描述空间给定点处电磁场量之间的关系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6" name="对象 8"/>
          <p:cNvGraphicFramePr>
            <a:graphicFrameLocks noChangeAspect="1"/>
          </p:cNvGraphicFramePr>
          <p:nvPr/>
        </p:nvGraphicFramePr>
        <p:xfrm>
          <a:off x="3371850" y="2159000"/>
          <a:ext cx="2532063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" name="Equation" r:id="rId4" imgW="25603200" imgH="31089600" progId="Equation.DSMT4">
                  <p:embed/>
                </p:oleObj>
              </mc:Choice>
              <mc:Fallback>
                <p:oleObj name="Equation" r:id="rId4" imgW="25603200" imgH="31089600" progId="Equation.DSMT4">
                  <p:embed/>
                  <p:pic>
                    <p:nvPicPr>
                      <p:cNvPr id="0" name="图片 23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159000"/>
                        <a:ext cx="2532063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1.1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光的波动模型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13</a:t>
            </a:fld>
            <a:endParaRPr lang="en-US" altLang="zh-CN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71700" y="2708920"/>
            <a:ext cx="5400600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1.1.1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光波的各种形态</a:t>
            </a:r>
            <a:endParaRPr lang="en-US" altLang="zh-CN" sz="2400" b="1" dirty="0">
              <a:solidFill>
                <a:schemeClr val="tx2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1.1.2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电磁波谱及电磁理论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1.1.3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光波在各向同性介质中的传播</a:t>
            </a:r>
            <a:endParaRPr lang="en-US" altLang="zh-CN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1.1.4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电磁波的基本性质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1.1.5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光源和光的辐射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15888"/>
            <a:ext cx="8010152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各向同性介质中的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Maxwell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方程组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48E209-0774-4F89-8B28-0A25B53705A8}" type="slidenum">
              <a:rPr lang="zh-CN" altLang="en-US"/>
              <a:t>14</a:t>
            </a:fld>
            <a:endParaRPr lang="en-US" altLang="zh-CN" dirty="0"/>
          </a:p>
        </p:txBody>
      </p:sp>
      <p:graphicFrame>
        <p:nvGraphicFramePr>
          <p:cNvPr id="19461" name="对象 8"/>
          <p:cNvGraphicFramePr>
            <a:graphicFrameLocks noChangeAspect="1"/>
          </p:cNvGraphicFramePr>
          <p:nvPr/>
        </p:nvGraphicFramePr>
        <p:xfrm>
          <a:off x="3506788" y="3921125"/>
          <a:ext cx="2322512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Equation" r:id="rId4" imgW="23469600" imgH="31089600" progId="Equation.DSMT4">
                  <p:embed/>
                </p:oleObj>
              </mc:Choice>
              <mc:Fallback>
                <p:oleObj name="Equation" r:id="rId4" imgW="23469600" imgH="31089600" progId="Equation.DSMT4">
                  <p:embed/>
                  <p:pic>
                    <p:nvPicPr>
                      <p:cNvPr id="0" name="图片 3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921125"/>
                        <a:ext cx="2322512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2288" y="1268760"/>
            <a:ext cx="8099425" cy="2117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前面提到，电磁场的基本特性可以用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来描述，引入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是考虑到介质的特性，各向同性介质满足以下条件：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无源：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=0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=0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（导体不满足此条件）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各向同性：</a:t>
            </a:r>
            <a:r>
              <a:rPr lang="el-GR" altLang="zh-CN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ε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、</a:t>
            </a:r>
            <a:r>
              <a:rPr lang="el-GR" altLang="zh-CN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μ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为常数（在各向异性介质中为三阶张量）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方程组可简化如下（仅保留两个电磁场量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波动方程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04B4A-42D7-4DBC-B84F-EC50F40501E9}" type="slidenum">
              <a:rPr lang="zh-CN" altLang="en-US"/>
              <a:t>15</a:t>
            </a:fld>
            <a:endParaRPr lang="en-US" altLang="zh-CN" dirty="0"/>
          </a:p>
        </p:txBody>
      </p:sp>
      <p:graphicFrame>
        <p:nvGraphicFramePr>
          <p:cNvPr id="20485" name="对象 8"/>
          <p:cNvGraphicFramePr>
            <a:graphicFrameLocks noChangeAspect="1"/>
          </p:cNvGraphicFramePr>
          <p:nvPr/>
        </p:nvGraphicFramePr>
        <p:xfrm>
          <a:off x="250825" y="1898650"/>
          <a:ext cx="232092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3" name="公式" r:id="rId4" imgW="977900" imgH="1295400" progId="Equation.3">
                  <p:embed/>
                </p:oleObj>
              </mc:Choice>
              <mc:Fallback>
                <p:oleObj name="公式" r:id="rId4" imgW="977900" imgH="1295400" progId="Equation.3">
                  <p:embed/>
                  <p:pic>
                    <p:nvPicPr>
                      <p:cNvPr id="0" name="图片 30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98650"/>
                        <a:ext cx="2320925" cy="264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727325" y="3114675"/>
            <a:ext cx="4129088" cy="1448832"/>
            <a:chOff x="2727325" y="3114675"/>
            <a:chExt cx="4129088" cy="1448832"/>
          </a:xfrm>
        </p:grpSpPr>
        <p:graphicFrame>
          <p:nvGraphicFramePr>
            <p:cNvPr id="20487" name="对象 2"/>
            <p:cNvGraphicFramePr>
              <a:graphicFrameLocks noChangeAspect="1"/>
            </p:cNvGraphicFramePr>
            <p:nvPr/>
          </p:nvGraphicFramePr>
          <p:xfrm>
            <a:off x="2727325" y="3694113"/>
            <a:ext cx="4129088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4" name="公式" r:id="rId6" imgW="1739900" imgH="228600" progId="Equation.3">
                    <p:embed/>
                  </p:oleObj>
                </mc:Choice>
                <mc:Fallback>
                  <p:oleObj name="公式" r:id="rId6" imgW="1739900" imgH="228600" progId="Equation.3">
                    <p:embed/>
                    <p:pic>
                      <p:nvPicPr>
                        <p:cNvPr id="0" name="图片 30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3694113"/>
                          <a:ext cx="4129088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对象 5"/>
            <p:cNvGraphicFramePr>
              <a:graphicFrameLocks noChangeAspect="1"/>
            </p:cNvGraphicFramePr>
            <p:nvPr/>
          </p:nvGraphicFramePr>
          <p:xfrm>
            <a:off x="4346575" y="4143375"/>
            <a:ext cx="12350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5" name="公式" r:id="rId8" imgW="520700" imgH="203200" progId="Equation.3">
                    <p:embed/>
                  </p:oleObj>
                </mc:Choice>
                <mc:Fallback>
                  <p:oleObj name="公式" r:id="rId8" imgW="520700" imgH="203200" progId="Equation.3">
                    <p:embed/>
                    <p:pic>
                      <p:nvPicPr>
                        <p:cNvPr id="0" name="图片 30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575" y="4143375"/>
                          <a:ext cx="12350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3"/>
            <p:cNvSpPr txBox="1">
              <a:spLocks noChangeArrowheads="1"/>
            </p:cNvSpPr>
            <p:nvPr/>
          </p:nvSpPr>
          <p:spPr bwMode="auto">
            <a:xfrm>
              <a:off x="3851275" y="3114675"/>
              <a:ext cx="184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场论公式</a:t>
              </a:r>
            </a:p>
          </p:txBody>
        </p:sp>
        <p:sp>
          <p:nvSpPr>
            <p:cNvPr id="17" name="左大括号 16"/>
            <p:cNvSpPr/>
            <p:nvPr/>
          </p:nvSpPr>
          <p:spPr>
            <a:xfrm rot="5400000" flipV="1">
              <a:off x="4610100" y="1635125"/>
              <a:ext cx="355600" cy="3943350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495" name="Rectangle 3"/>
            <p:cNvSpPr txBox="1">
              <a:spLocks noChangeArrowheads="1"/>
            </p:cNvSpPr>
            <p:nvPr/>
          </p:nvSpPr>
          <p:spPr bwMode="auto">
            <a:xfrm>
              <a:off x="3086100" y="4194175"/>
              <a:ext cx="18462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式代入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 rot="10800000" flipV="1">
            <a:off x="8128000" y="2190750"/>
            <a:ext cx="400050" cy="220345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98" name="矩形 19"/>
          <p:cNvSpPr>
            <a:spLocks noChangeArrowheads="1"/>
          </p:cNvSpPr>
          <p:nvPr/>
        </p:nvSpPr>
        <p:spPr bwMode="auto">
          <a:xfrm>
            <a:off x="161925" y="1052736"/>
            <a:ext cx="2430463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各向同性介质中的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方程组：</a:t>
            </a:r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左弧形箭头 21"/>
          <p:cNvSpPr/>
          <p:nvPr/>
        </p:nvSpPr>
        <p:spPr>
          <a:xfrm flipH="1">
            <a:off x="8577263" y="3249613"/>
            <a:ext cx="404812" cy="1911647"/>
          </a:xfrm>
          <a:prstGeom prst="curvedRight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" name="矩形 22"/>
          <p:cNvSpPr>
            <a:spLocks noChangeArrowheads="1"/>
          </p:cNvSpPr>
          <p:nvPr/>
        </p:nvSpPr>
        <p:spPr bwMode="auto">
          <a:xfrm>
            <a:off x="3559175" y="6093296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同理得到：</a:t>
            </a:r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2" name="矩形 25"/>
          <p:cNvSpPr>
            <a:spLocks noChangeArrowheads="1"/>
          </p:cNvSpPr>
          <p:nvPr/>
        </p:nvSpPr>
        <p:spPr bwMode="auto">
          <a:xfrm>
            <a:off x="161925" y="5556250"/>
            <a:ext cx="3406775" cy="87075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波动方程：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通解是各种形式以速度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传播的波的叠加。</a:t>
            </a:r>
            <a:endParaRPr lang="zh-CN" altLang="en-US" sz="1800" dirty="0">
              <a:solidFill>
                <a:schemeClr val="tx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41875" y="4643438"/>
            <a:ext cx="4051300" cy="2165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57450" y="4869160"/>
            <a:ext cx="2266950" cy="584200"/>
            <a:chOff x="2457450" y="4869160"/>
            <a:chExt cx="2266950" cy="584200"/>
          </a:xfrm>
        </p:grpSpPr>
        <p:sp>
          <p:nvSpPr>
            <p:cNvPr id="20503" name="矩形 26"/>
            <p:cNvSpPr>
              <a:spLocks noChangeArrowheads="1"/>
            </p:cNvSpPr>
            <p:nvPr/>
          </p:nvSpPr>
          <p:spPr bwMode="auto">
            <a:xfrm>
              <a:off x="2457450" y="4959648"/>
              <a:ext cx="10350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其中：</a:t>
              </a:r>
              <a:endPara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01900" y="4869160"/>
              <a:ext cx="2222500" cy="584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59832" y="4928199"/>
                  <a:ext cx="1307794" cy="370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=1/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</a:rPr>
                              <m:t>𝜀𝜇</m:t>
                            </m:r>
                          </m:e>
                        </m:rad>
                      </m:oMath>
                    </m:oMathPara>
                  </a14:m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4928199"/>
                  <a:ext cx="1307794" cy="370358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67300" y="4725144"/>
          <a:ext cx="3321124" cy="204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6" name="公式" r:id="rId11" imgW="1205865" imgH="862965" progId="Equation.3">
                  <p:embed/>
                </p:oleObj>
              </mc:Choice>
              <mc:Fallback>
                <p:oleObj name="公式" r:id="rId11" imgW="1205865" imgH="86296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725144"/>
                        <a:ext cx="3321124" cy="2047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727325" y="1184275"/>
            <a:ext cx="5275263" cy="1899682"/>
            <a:chOff x="2727325" y="1184275"/>
            <a:chExt cx="5275263" cy="1899682"/>
          </a:xfrm>
        </p:grpSpPr>
        <p:graphicFrame>
          <p:nvGraphicFramePr>
            <p:cNvPr id="20486" name="对象 1"/>
            <p:cNvGraphicFramePr>
              <a:graphicFrameLocks noChangeAspect="1"/>
            </p:cNvGraphicFramePr>
            <p:nvPr/>
          </p:nvGraphicFramePr>
          <p:xfrm>
            <a:off x="2727325" y="1720850"/>
            <a:ext cx="527526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7" name="公式" r:id="rId13" imgW="2222500" imgH="419100" progId="Equation.3">
                    <p:embed/>
                  </p:oleObj>
                </mc:Choice>
                <mc:Fallback>
                  <p:oleObj name="公式" r:id="rId13" imgW="2222500" imgH="419100" progId="Equation.3">
                    <p:embed/>
                    <p:pic>
                      <p:nvPicPr>
                        <p:cNvPr id="0" name="图片 30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1720850"/>
                          <a:ext cx="527526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Rectangle 3"/>
            <p:cNvSpPr txBox="1">
              <a:spLocks noChangeArrowheads="1"/>
            </p:cNvSpPr>
            <p:nvPr/>
          </p:nvSpPr>
          <p:spPr bwMode="auto">
            <a:xfrm>
              <a:off x="3671888" y="2714625"/>
              <a:ext cx="18446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3</a:t>
              </a:r>
              <a:r>
                <a:rPr lang="zh-CN" altLang="en-US" sz="1800" b="1">
                  <a:solidFill>
                    <a:schemeClr val="tx2"/>
                  </a:solidFill>
                  <a:ea typeface="宋体" panose="02010600030101010101" pitchFamily="2" charset="-122"/>
                </a:rPr>
                <a:t>式取旋度</a:t>
              </a: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4404518" y="831057"/>
              <a:ext cx="334963" cy="3511550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 rot="5400000" flipV="1">
              <a:off x="6206332" y="67468"/>
              <a:ext cx="304800" cy="3268663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0492" name="Rectangle 3"/>
            <p:cNvSpPr txBox="1">
              <a:spLocks noChangeArrowheads="1"/>
            </p:cNvSpPr>
            <p:nvPr/>
          </p:nvSpPr>
          <p:spPr bwMode="auto">
            <a:xfrm>
              <a:off x="5435600" y="1184275"/>
              <a:ext cx="18446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1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第</a:t>
              </a:r>
              <a:r>
                <a:rPr lang="en-US" altLang="zh-CN" sz="1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4</a:t>
              </a:r>
              <a:r>
                <a:rPr lang="zh-CN" altLang="en-US" sz="1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式代入</a:t>
              </a:r>
            </a:p>
          </p:txBody>
        </p:sp>
      </p:grp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498" grpId="0"/>
      <p:bldP spid="22" grpId="0" animBg="1"/>
      <p:bldP spid="20500" grpId="0"/>
      <p:bldP spid="2050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真空中的光速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D7EA4-C09F-46A0-8B12-0D8A07EA10C3}" type="slidenum">
              <a:rPr lang="zh-CN" altLang="en-US"/>
              <a:t>16</a:t>
            </a:fld>
            <a:endParaRPr lang="en-US" altLang="zh-CN" dirty="0"/>
          </a:p>
        </p:txBody>
      </p:sp>
      <p:sp>
        <p:nvSpPr>
          <p:cNvPr id="21509" name="矩形 6"/>
          <p:cNvSpPr>
            <a:spLocks noChangeArrowheads="1"/>
          </p:cNvSpPr>
          <p:nvPr/>
        </p:nvSpPr>
        <p:spPr bwMode="auto">
          <a:xfrm>
            <a:off x="620266" y="2137259"/>
            <a:ext cx="7912174" cy="336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在真空中，光波的传播速度为：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这个数值与实验测得的真空光速数值非常接近。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历史上，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正是以此作为重要依据之一，预言光是一种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电磁波。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95736" y="3212976"/>
          <a:ext cx="4238412" cy="99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Equation" r:id="rId4" imgW="46634400" imgH="10972800" progId="Equation.DSMT4">
                  <p:embed/>
                </p:oleObj>
              </mc:Choice>
              <mc:Fallback>
                <p:oleObj name="Equation" r:id="rId4" imgW="46634400" imgH="10972800" progId="Equation.DSMT4">
                  <p:embed/>
                  <p:pic>
                    <p:nvPicPr>
                      <p:cNvPr id="0" name="图片 289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3212976"/>
                        <a:ext cx="4238412" cy="99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定态波动方程（亥姆霍兹方程）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1DA8A7-4A26-4C6F-9B2C-CC0060D9B937}" type="slidenum">
              <a:rPr lang="zh-CN" altLang="en-US"/>
              <a:t>17</a:t>
            </a:fld>
            <a:endParaRPr lang="en-US" altLang="zh-CN" dirty="0"/>
          </a:p>
        </p:txBody>
      </p:sp>
      <p:sp>
        <p:nvSpPr>
          <p:cNvPr id="26629" name="矩形 1"/>
          <p:cNvSpPr>
            <a:spLocks noChangeArrowheads="1"/>
          </p:cNvSpPr>
          <p:nvPr/>
        </p:nvSpPr>
        <p:spPr bwMode="auto">
          <a:xfrm>
            <a:off x="296863" y="1272817"/>
            <a:ext cx="855027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波动方程：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将电磁量中的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时空坐标分离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则波动方程化为：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令方程两端均等于常数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以上第一式的通解为时谐分量：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关于空间坐标的第二式化为：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此为定态波动方程形式，据此推导平面场、球面场和柱面场中的特解。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00054" y="1920889"/>
          <a:ext cx="2316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Equation" r:id="rId4" imgW="27736800" imgH="4876800" progId="Equation.DSMT4">
                  <p:embed/>
                </p:oleObj>
              </mc:Choice>
              <mc:Fallback>
                <p:oleObj name="Equation" r:id="rId4" imgW="27736800" imgH="487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054" y="1920889"/>
                        <a:ext cx="2316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139951" y="2280929"/>
          <a:ext cx="3600401" cy="77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9" name="公式" r:id="rId6" imgW="46329600" imgH="10668000" progId="Equation.3">
                  <p:embed/>
                </p:oleObj>
              </mc:Choice>
              <mc:Fallback>
                <p:oleObj name="公式" r:id="rId6" imgW="46329600" imgH="10668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1" y="2280929"/>
                        <a:ext cx="3600401" cy="776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97921" y="4327318"/>
          <a:ext cx="1622005" cy="44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0" name="公式" r:id="rId8" imgW="21031200" imgH="5791200" progId="Equation.3">
                  <p:embed/>
                </p:oleObj>
              </mc:Choice>
              <mc:Fallback>
                <p:oleObj name="公式" r:id="rId8" imgW="21031200" imgH="5791200" progId="Equation.3">
                  <p:embed/>
                  <p:pic>
                    <p:nvPicPr>
                      <p:cNvPr id="0" name="图片 422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7921" y="4327318"/>
                        <a:ext cx="1622005" cy="446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139952" y="4873217"/>
            <a:ext cx="4341458" cy="504056"/>
            <a:chOff x="4046966" y="5949280"/>
            <a:chExt cx="4341458" cy="50405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879826" y="5949280"/>
            <a:ext cx="1060325" cy="454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1" name="公式" r:id="rId10" imgW="12801600" imgH="5486400" progId="Equation.3">
                    <p:embed/>
                  </p:oleObj>
                </mc:Choice>
                <mc:Fallback>
                  <p:oleObj name="公式" r:id="rId10" imgW="12801600" imgH="5486400" progId="Equation.3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826" y="5949280"/>
                          <a:ext cx="1060325" cy="454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332736" y="6015186"/>
            <a:ext cx="1055688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2" name="Equation" r:id="rId12" imgW="12496800" imgH="5181600" progId="Equation.DSMT4">
                    <p:embed/>
                  </p:oleObj>
                </mc:Choice>
                <mc:Fallback>
                  <p:oleObj name="Equation" r:id="rId12" imgW="12496800" imgH="51816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2736" y="6015186"/>
                          <a:ext cx="1055688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4046966" y="6045775"/>
              <a:ext cx="35493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其中：</a:t>
              </a:r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并定义：</a:t>
              </a:r>
              <a:endPara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11959" y="3145025"/>
          <a:ext cx="2376265" cy="9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3" name="Equation" r:id="rId14" imgW="30784800" imgH="12192000" progId="Equation.DSMT4">
                  <p:embed/>
                </p:oleObj>
              </mc:Choice>
              <mc:Fallback>
                <p:oleObj name="Equation" r:id="rId14" imgW="30784800" imgH="12192000" progId="Equation.DSMT4">
                  <p:embed/>
                  <p:pic>
                    <p:nvPicPr>
                      <p:cNvPr id="0" name="图片 422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11959" y="3145025"/>
                        <a:ext cx="2376265" cy="941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97921" y="1126096"/>
          <a:ext cx="3686447" cy="72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4" name="Equation" r:id="rId16" imgW="44196000" imgH="10058400" progId="Equation.DSMT4">
                  <p:embed/>
                </p:oleObj>
              </mc:Choice>
              <mc:Fallback>
                <p:oleObj name="Equation" r:id="rId16" imgW="44196000" imgH="10058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921" y="1126096"/>
                        <a:ext cx="3686447" cy="72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40151" y="435058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（本课程符号体系取</a:t>
            </a:r>
            <a:r>
              <a:rPr lang="en-US" altLang="zh-CN" sz="2000" b="1" i="1" dirty="0"/>
              <a:t>e</a:t>
            </a:r>
            <a:r>
              <a:rPr lang="en-US" altLang="zh-CN" sz="2000" b="1" baseline="30000" dirty="0"/>
              <a:t>-</a:t>
            </a:r>
            <a:r>
              <a:rPr lang="en-US" altLang="zh-CN" sz="2000" b="1" i="1" baseline="30000" dirty="0" err="1"/>
              <a:t>jωt</a:t>
            </a:r>
            <a:r>
              <a:rPr lang="zh-CN" altLang="en-US" sz="2000" b="1" dirty="0"/>
              <a:t>）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11959" y="5521289"/>
          <a:ext cx="2376265" cy="42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5" name="Equation" r:id="rId18" imgW="30784800" imgH="5486400" progId="Equation.DSMT4">
                  <p:embed/>
                </p:oleObj>
              </mc:Choice>
              <mc:Fallback>
                <p:oleObj name="Equation" r:id="rId18" imgW="30784800" imgH="54864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11959" y="5521289"/>
                        <a:ext cx="2376265" cy="423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6"/>
          <p:cNvSpPr/>
          <p:nvPr/>
        </p:nvSpPr>
        <p:spPr>
          <a:xfrm>
            <a:off x="4211505" y="5521289"/>
            <a:ext cx="2376265" cy="400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定态波动方程的解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平面波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1DA8A7-4A26-4C6F-9B2C-CC0060D9B937}" type="slidenum">
              <a:rPr lang="zh-CN" altLang="en-US"/>
              <a:t>18</a:t>
            </a:fld>
            <a:endParaRPr lang="en-US" altLang="zh-CN" dirty="0"/>
          </a:p>
        </p:txBody>
      </p:sp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1"/>
            <a:ext cx="3744416" cy="30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297" y="3284984"/>
            <a:ext cx="5503430" cy="3415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波法线方向单位矢量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坐标系中表示为：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5000"/>
              </a:lnSpc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5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坐标系中任一点表示为矢量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5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在波法线方向的投影为：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5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'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·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·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，则平面波空间分量：</a:t>
            </a:r>
            <a:endParaRPr lang="en-US" altLang="zh-CN" b="1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75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（矢量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为波矢，标量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=2</a:t>
            </a:r>
            <a:r>
              <a:rPr lang="el-GR" altLang="zh-CN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π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λ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为波数）</a:t>
            </a:r>
            <a:endParaRPr lang="en-US" altLang="zh-CN" b="1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75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加上时谐分量，波动方程的解为：</a:t>
            </a:r>
            <a:endParaRPr lang="en-US" altLang="zh-CN" b="1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矩形 31"/>
          <p:cNvSpPr>
            <a:spLocks noChangeArrowheads="1"/>
          </p:cNvSpPr>
          <p:nvPr/>
        </p:nvSpPr>
        <p:spPr bwMode="auto">
          <a:xfrm>
            <a:off x="123918" y="1124744"/>
            <a:ext cx="5744226" cy="17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边界条件：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对任意传播方向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´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的平面场，电磁场仅与坐标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´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有关，与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x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´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</a:t>
            </a:r>
            <a:r>
              <a:rPr lang="en-US" altLang="zh-CN" sz="1800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y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´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无关，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亥姆霍兹方程如下：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常微分方程的解：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09251" y="1881292"/>
          <a:ext cx="2518733" cy="75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8" name="Equation" r:id="rId5" imgW="33528000" imgH="10058400" progId="Equation.DSMT4">
                  <p:embed/>
                </p:oleObj>
              </mc:Choice>
              <mc:Fallback>
                <p:oleObj name="Equation" r:id="rId5" imgW="33528000" imgH="10058400" progId="Equation.DSMT4">
                  <p:embed/>
                  <p:pic>
                    <p:nvPicPr>
                      <p:cNvPr id="0" name="图片 316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9251" y="1881292"/>
                        <a:ext cx="2518733" cy="75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9251" y="2929758"/>
          <a:ext cx="1683594" cy="44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9" name="Equation" r:id="rId7" imgW="20726400" imgH="5486400" progId="Equation.DSMT4">
                  <p:embed/>
                </p:oleObj>
              </mc:Choice>
              <mc:Fallback>
                <p:oleObj name="Equation" r:id="rId7" imgW="20726400" imgH="5486400" progId="Equation.DSMT4">
                  <p:embed/>
                  <p:pic>
                    <p:nvPicPr>
                      <p:cNvPr id="0" name="图片 316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9251" y="2929758"/>
                        <a:ext cx="1683594" cy="445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00221" y="5301208"/>
          <a:ext cx="1684148" cy="466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0" name="Equation" r:id="rId9" imgW="19812000" imgH="5486400" progId="Equation.DSMT4">
                  <p:embed/>
                </p:oleObj>
              </mc:Choice>
              <mc:Fallback>
                <p:oleObj name="Equation" r:id="rId9" imgW="19812000" imgH="5486400" progId="Equation.DSMT4">
                  <p:embed/>
                  <p:pic>
                    <p:nvPicPr>
                      <p:cNvPr id="0" name="图片 316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0221" y="5301208"/>
                        <a:ext cx="1684148" cy="466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60780" y="4329881"/>
          <a:ext cx="3172524" cy="467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1" name="Equation" r:id="rId11" imgW="39319200" imgH="5791200" progId="Equation.DSMT4">
                  <p:embed/>
                </p:oleObj>
              </mc:Choice>
              <mc:Fallback>
                <p:oleObj name="Equation" r:id="rId11" imgW="39319200" imgH="5791200" progId="Equation.DSMT4">
                  <p:embed/>
                  <p:pic>
                    <p:nvPicPr>
                      <p:cNvPr id="0" name="图片 316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60780" y="4329881"/>
                        <a:ext cx="3172524" cy="467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7422" y="3853446"/>
          <a:ext cx="363450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2" name="Equation" r:id="rId13" imgW="41757600" imgH="5791200" progId="Equation.DSMT4">
                  <p:embed/>
                </p:oleObj>
              </mc:Choice>
              <mc:Fallback>
                <p:oleObj name="Equation" r:id="rId13" imgW="41757600" imgH="5791200" progId="Equation.DSMT4">
                  <p:embed/>
                  <p:pic>
                    <p:nvPicPr>
                      <p:cNvPr id="0" name="图片 316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422" y="3853446"/>
                        <a:ext cx="363450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508104" y="4797152"/>
          <a:ext cx="323656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3" name="Equation" r:id="rId15" imgW="37185600" imgH="5791200" progId="Equation.DSMT4">
                  <p:embed/>
                </p:oleObj>
              </mc:Choice>
              <mc:Fallback>
                <p:oleObj name="Equation" r:id="rId15" imgW="37185600" imgH="5791200" progId="Equation.DSMT4">
                  <p:embed/>
                  <p:pic>
                    <p:nvPicPr>
                      <p:cNvPr id="0" name="图片 316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104" y="4797152"/>
                        <a:ext cx="323656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507649" y="6093296"/>
            <a:ext cx="2376721" cy="513058"/>
            <a:chOff x="5507649" y="6012286"/>
            <a:chExt cx="2376721" cy="51305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08104" y="6012286"/>
            <a:ext cx="2376266" cy="513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4" name="Equation" r:id="rId17" imgW="26822400" imgH="5791200" progId="Equation.DSMT4">
                    <p:embed/>
                  </p:oleObj>
                </mc:Choice>
                <mc:Fallback>
                  <p:oleObj name="Equation" r:id="rId17" imgW="26822400" imgH="5791200" progId="Equation.DSMT4">
                    <p:embed/>
                    <p:pic>
                      <p:nvPicPr>
                        <p:cNvPr id="0" name="图片 3166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508104" y="6012286"/>
                          <a:ext cx="2376266" cy="5130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圆角矩形 25"/>
            <p:cNvSpPr/>
            <p:nvPr/>
          </p:nvSpPr>
          <p:spPr>
            <a:xfrm>
              <a:off x="5507649" y="6021288"/>
              <a:ext cx="2376267" cy="5040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5000"/>
                </a:lnSpc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484784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从亥姆霍兹方程出发：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边界条件：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在球坐标系中，电磁场仅与距离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有关，而与方位角</a:t>
            </a:r>
            <a:r>
              <a:rPr lang="el-GR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l-GR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无关。</a:t>
            </a:r>
            <a:r>
              <a:rPr lang="zh-CN" altLang="en-US" sz="2000" b="1" dirty="0">
                <a:solidFill>
                  <a:schemeClr val="tx2"/>
                </a:solidFill>
              </a:rPr>
              <a:t>微分算子：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定态波动方程的解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球面波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19</a:t>
            </a:fld>
            <a:endParaRPr lang="en-US" altLang="zh-CN" dirty="0"/>
          </a:p>
        </p:txBody>
      </p:sp>
      <p:sp>
        <p:nvSpPr>
          <p:cNvPr id="11" name="左弧形箭头 10"/>
          <p:cNvSpPr/>
          <p:nvPr/>
        </p:nvSpPr>
        <p:spPr>
          <a:xfrm flipH="1" flipV="1">
            <a:off x="8487668" y="1628798"/>
            <a:ext cx="404812" cy="1725377"/>
          </a:xfrm>
          <a:prstGeom prst="curvedRight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6200000">
            <a:off x="1845096" y="3807525"/>
            <a:ext cx="269875" cy="864739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03872" y="1412776"/>
          <a:ext cx="28082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Equation" r:id="rId4" imgW="1282700" imgH="228600" progId="Equation.DSMT4">
                  <p:embed/>
                </p:oleObj>
              </mc:Choice>
              <mc:Fallback>
                <p:oleObj name="Equation" r:id="rId4" imgW="12827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72" y="1412776"/>
                        <a:ext cx="28082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/>
          <p:cNvGraphicFramePr>
            <a:graphicFrameLocks noChangeAspect="1"/>
          </p:cNvGraphicFramePr>
          <p:nvPr/>
        </p:nvGraphicFramePr>
        <p:xfrm>
          <a:off x="708828" y="2879824"/>
          <a:ext cx="7607588" cy="8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公式" r:id="rId6" imgW="3644900" imgH="444500" progId="Equation.3">
                  <p:embed/>
                </p:oleObj>
              </mc:Choice>
              <mc:Fallback>
                <p:oleObj name="公式" r:id="rId6" imgW="3644900" imgH="444500" progId="Equation.3">
                  <p:embed/>
                  <p:pic>
                    <p:nvPicPr>
                      <p:cNvPr id="0" name="图片 32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28" y="2879824"/>
                        <a:ext cx="7607588" cy="867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3554809" y="3104629"/>
            <a:ext cx="4617591" cy="4990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"/>
          <p:cNvGraphicFramePr>
            <a:graphicFrameLocks noChangeAspect="1"/>
          </p:cNvGraphicFramePr>
          <p:nvPr/>
        </p:nvGraphicFramePr>
        <p:xfrm>
          <a:off x="2530475" y="3902745"/>
          <a:ext cx="36750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公式" r:id="rId8" imgW="46939200" imgH="10363200" progId="Equation.3">
                  <p:embed/>
                </p:oleObj>
              </mc:Choice>
              <mc:Fallback>
                <p:oleObj name="公式" r:id="rId8" imgW="46939200" imgH="10363200" progId="Equation.3">
                  <p:embed/>
                  <p:pic>
                    <p:nvPicPr>
                      <p:cNvPr id="0" name="图片 32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902745"/>
                        <a:ext cx="36750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5"/>
          <p:cNvGraphicFramePr>
            <a:graphicFrameLocks noChangeAspect="1"/>
          </p:cNvGraphicFramePr>
          <p:nvPr/>
        </p:nvGraphicFramePr>
        <p:xfrm>
          <a:off x="3978275" y="4923507"/>
          <a:ext cx="47879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公式" r:id="rId10" imgW="60045600" imgH="10668000" progId="Equation.3">
                  <p:embed/>
                </p:oleObj>
              </mc:Choice>
              <mc:Fallback>
                <p:oleObj name="公式" r:id="rId10" imgW="60045600" imgH="10668000" progId="Equation.3">
                  <p:embed/>
                  <p:pic>
                    <p:nvPicPr>
                      <p:cNvPr id="0" name="图片 32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4923507"/>
                        <a:ext cx="47879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3941763" y="4923631"/>
            <a:ext cx="4860925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546350" y="4652169"/>
            <a:ext cx="1809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右箭头 22"/>
          <p:cNvSpPr/>
          <p:nvPr/>
        </p:nvSpPr>
        <p:spPr>
          <a:xfrm rot="5400000" flipH="1" flipV="1">
            <a:off x="3221831" y="4787900"/>
            <a:ext cx="674688" cy="584200"/>
          </a:xfrm>
          <a:prstGeom prst="bentArrow">
            <a:avLst>
              <a:gd name="adj1" fmla="val 15380"/>
              <a:gd name="adj2" fmla="val 19228"/>
              <a:gd name="adj3" fmla="val 42317"/>
              <a:gd name="adj4" fmla="val 43750"/>
            </a:avLst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下箭头 23"/>
          <p:cNvSpPr/>
          <p:nvPr/>
        </p:nvSpPr>
        <p:spPr>
          <a:xfrm rot="16200000">
            <a:off x="1845096" y="5785570"/>
            <a:ext cx="269875" cy="864739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92375" y="5805488"/>
          <a:ext cx="33162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公式" r:id="rId12" imgW="39928800" imgH="10058400" progId="Equation.3">
                  <p:embed/>
                </p:oleObj>
              </mc:Choice>
              <mc:Fallback>
                <p:oleObj name="公式" r:id="rId12" imgW="39928800" imgH="10058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805488"/>
                        <a:ext cx="33162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1.1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光的波动模型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71700" y="2708920"/>
            <a:ext cx="5400600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1.1.1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光波的各种形态</a:t>
            </a:r>
            <a:endParaRPr lang="en-US" altLang="zh-CN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1.1.2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电磁波谱及电磁理论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1.1.3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光波在各向同性介质中的传播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1.1.4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电磁波的基本性质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1.1.5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光源和光的辐射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041665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通解为：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加上时谐分量，波动方程的解为：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定态波动方程的解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球面波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20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75831" y="1403499"/>
          <a:ext cx="3392338" cy="79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公式" r:id="rId4" imgW="39928800" imgH="10058400" progId="Equation.3">
                  <p:embed/>
                </p:oleObj>
              </mc:Choice>
              <mc:Fallback>
                <p:oleObj name="公式" r:id="rId4" imgW="39928800" imgH="10058400" progId="Equation.3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831" y="1403499"/>
                        <a:ext cx="3392338" cy="79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845148" y="2806605"/>
          <a:ext cx="145370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公式" r:id="rId6" imgW="19812000" imgH="9448800" progId="Equation.3">
                  <p:embed/>
                </p:oleObj>
              </mc:Choice>
              <mc:Fallback>
                <p:oleObj name="公式" r:id="rId6" imgW="19812000" imgH="94488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148" y="2806605"/>
                        <a:ext cx="1453703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91880" y="4653136"/>
          <a:ext cx="2158156" cy="75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公式" r:id="rId8" imgW="25298400" imgH="9448800" progId="Equation.3">
                  <p:embed/>
                </p:oleObj>
              </mc:Choice>
              <mc:Fallback>
                <p:oleObj name="公式" r:id="rId8" imgW="25298400" imgH="94488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653136"/>
                        <a:ext cx="2158156" cy="753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圆角矩形 27"/>
          <p:cNvSpPr/>
          <p:nvPr/>
        </p:nvSpPr>
        <p:spPr>
          <a:xfrm>
            <a:off x="3419872" y="4653136"/>
            <a:ext cx="2304256" cy="7539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484784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从亥姆霍兹方程出发：</a:t>
            </a:r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边界条件：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在柱坐标系中，电磁场仅与距离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有关，而与高度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和方位角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微分算子：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通解为汉克尔函数：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定态波动方程的解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柱面波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21</a:t>
            </a:fld>
            <a:endParaRPr lang="en-US" altLang="zh-CN" dirty="0"/>
          </a:p>
        </p:txBody>
      </p:sp>
      <p:graphicFrame>
        <p:nvGraphicFramePr>
          <p:cNvPr id="23" name="对象 5"/>
          <p:cNvGraphicFramePr>
            <a:graphicFrameLocks noChangeAspect="1"/>
          </p:cNvGraphicFramePr>
          <p:nvPr/>
        </p:nvGraphicFramePr>
        <p:xfrm>
          <a:off x="3131840" y="2699628"/>
          <a:ext cx="43703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" name="公式" r:id="rId4" imgW="48463200" imgH="10668000" progId="Equation.3">
                  <p:embed/>
                </p:oleObj>
              </mc:Choice>
              <mc:Fallback>
                <p:oleObj name="公式" r:id="rId4" imgW="48463200" imgH="10668000" progId="Equation.3">
                  <p:embed/>
                  <p:pic>
                    <p:nvPicPr>
                      <p:cNvPr id="0" name="图片 35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699628"/>
                        <a:ext cx="43703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5703330" y="2951991"/>
            <a:ext cx="1620402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03575" y="1412875"/>
          <a:ext cx="28082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3" name="Equation" r:id="rId6" imgW="1282700" imgH="228600" progId="Equation.DSMT4">
                  <p:embed/>
                </p:oleObj>
              </mc:Choice>
              <mc:Fallback>
                <p:oleObj name="Equation" r:id="rId6" imgW="12827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12875"/>
                        <a:ext cx="28082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左弧形箭头 24"/>
          <p:cNvSpPr/>
          <p:nvPr/>
        </p:nvSpPr>
        <p:spPr>
          <a:xfrm flipH="1" flipV="1">
            <a:off x="8127628" y="1484783"/>
            <a:ext cx="404812" cy="1800535"/>
          </a:xfrm>
          <a:prstGeom prst="curvedRight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下箭头 25"/>
          <p:cNvSpPr/>
          <p:nvPr/>
        </p:nvSpPr>
        <p:spPr>
          <a:xfrm rot="16200000">
            <a:off x="2418422" y="3882872"/>
            <a:ext cx="259545" cy="704917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31839" y="3811686"/>
          <a:ext cx="3976247" cy="857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4" name="Equation" r:id="rId8" imgW="46634400" imgH="10058400" progId="Equation.DSMT4">
                  <p:embed/>
                </p:oleObj>
              </mc:Choice>
              <mc:Fallback>
                <p:oleObj name="Equation" r:id="rId8" imgW="46634400" imgH="10058400" progId="Equation.DSMT4">
                  <p:embed/>
                  <p:pic>
                    <p:nvPicPr>
                      <p:cNvPr id="0" name="图片 352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1839" y="3811686"/>
                        <a:ext cx="3976247" cy="857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96027" y="471585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零阶贝塞尔方程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204492" y="4715852"/>
            <a:ext cx="38877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60475" y="580526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分别为零阶一类和二类贝塞尔函数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105721" y="5301208"/>
          <a:ext cx="2474391" cy="37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" name="Equation" r:id="rId10" imgW="35966400" imgH="5486400" progId="Equation.DSMT4">
                  <p:embed/>
                </p:oleObj>
              </mc:Choice>
              <mc:Fallback>
                <p:oleObj name="Equation" r:id="rId10" imgW="35966400" imgH="5486400" progId="Equation.DSMT4">
                  <p:embed/>
                  <p:pic>
                    <p:nvPicPr>
                      <p:cNvPr id="0" name="图片 352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05721" y="5301208"/>
                        <a:ext cx="2474391" cy="37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435122"/>
            <a:ext cx="5242204" cy="2938094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定态波动方程的解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柱面波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1340768"/>
                <a:ext cx="8496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2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000" b="1" i="1" dirty="0" smtClean="0">
                        <a:solidFill>
                          <a:schemeClr val="tx2"/>
                        </a:solidFill>
                        <a:latin typeface="Cambria Math" panose="02040503050406030204"/>
                      </a:rPr>
                      <m:t>→∞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时：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40768"/>
                <a:ext cx="849694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" t="-71" r="4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6804248" y="5661248"/>
            <a:ext cx="1872208" cy="822597"/>
          </a:xfrm>
          <a:prstGeom prst="rect">
            <a:avLst/>
          </a:prstGeom>
          <a:noFill/>
          <a:ln w="28575">
            <a:solidFill>
              <a:srgbClr val="2E03C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柱面波是波动方程的近似解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5603" y="5581689"/>
            <a:ext cx="26202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加上时谐分量，波动方程的解为：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60563" y="1196975"/>
          <a:ext cx="2949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2" name="Equation" r:id="rId6" imgW="39014400" imgH="15240000" progId="Equation.DSMT4">
                  <p:embed/>
                </p:oleObj>
              </mc:Choice>
              <mc:Fallback>
                <p:oleObj name="Equation" r:id="rId6" imgW="39014400" imgH="15240000" progId="Equation.DSMT4">
                  <p:embed/>
                  <p:pic>
                    <p:nvPicPr>
                      <p:cNvPr id="0" name="图片 373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0563" y="1196975"/>
                        <a:ext cx="294957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87988" y="1196975"/>
          <a:ext cx="29511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3" name="Equation" r:id="rId8" imgW="39014400" imgH="15240000" progId="Equation.DSMT4">
                  <p:embed/>
                </p:oleObj>
              </mc:Choice>
              <mc:Fallback>
                <p:oleObj name="Equation" r:id="rId8" imgW="39014400" imgH="152400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1196975"/>
                        <a:ext cx="2951162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95536" y="2647199"/>
          <a:ext cx="2624943" cy="214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4" name="Equation" r:id="rId10" imgW="32004000" imgH="26212800" progId="Equation.DSMT4">
                  <p:embed/>
                </p:oleObj>
              </mc:Choice>
              <mc:Fallback>
                <p:oleObj name="Equation" r:id="rId10" imgW="32004000" imgH="26212800" progId="Equation.DSMT4">
                  <p:embed/>
                  <p:pic>
                    <p:nvPicPr>
                      <p:cNvPr id="0" name="图片 373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536" y="2647199"/>
                        <a:ext cx="2624943" cy="214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108339" y="5632152"/>
          <a:ext cx="28733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" name="公式" r:id="rId12" imgW="27127200" imgH="9753600" progId="Equation.3">
                  <p:embed/>
                </p:oleObj>
              </mc:Choice>
              <mc:Fallback>
                <p:oleObj name="公式" r:id="rId12" imgW="27127200" imgH="9753600" progId="Equation.3">
                  <p:embed/>
                  <p:pic>
                    <p:nvPicPr>
                      <p:cNvPr id="0" name="图片 37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39" y="5632152"/>
                        <a:ext cx="28733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>
            <a:off x="3059832" y="5645943"/>
            <a:ext cx="295232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371703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在短至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的传播距离之内，就达到高度的拟合。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9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5888"/>
            <a:ext cx="8856984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波动方程在特定边界条件下的解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23</a:t>
            </a:fld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051720" y="2785859"/>
            <a:ext cx="1217000" cy="2677202"/>
            <a:chOff x="2051720" y="2576700"/>
            <a:chExt cx="1217000" cy="2062237"/>
          </a:xfrm>
        </p:grpSpPr>
        <p:sp>
          <p:nvSpPr>
            <p:cNvPr id="23" name="TextBox 22"/>
            <p:cNvSpPr txBox="1"/>
            <p:nvPr/>
          </p:nvSpPr>
          <p:spPr>
            <a:xfrm>
              <a:off x="2051720" y="2576700"/>
              <a:ext cx="1217000" cy="30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</a:rPr>
                <a:t>平面波：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720" y="3466638"/>
              <a:ext cx="1217000" cy="30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</a:rPr>
                <a:t>球面波：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4330734"/>
              <a:ext cx="1217000" cy="30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</a:rPr>
                <a:t>柱面波：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95936" y="2662684"/>
          <a:ext cx="2879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" name="Equation" r:id="rId4" imgW="1117600" imgH="241300" progId="Equation.DSMT4">
                  <p:embed/>
                </p:oleObj>
              </mc:Choice>
              <mc:Fallback>
                <p:oleObj name="Equation" r:id="rId4" imgW="1117600" imgH="2413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662684"/>
                        <a:ext cx="28797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0532" y="3733373"/>
          <a:ext cx="26797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" name="公式" r:id="rId6" imgW="1054100" imgH="393700" progId="Equation.3">
                  <p:embed/>
                </p:oleObj>
              </mc:Choice>
              <mc:Fallback>
                <p:oleObj name="公式" r:id="rId6" imgW="1054100" imgH="3937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532" y="3733373"/>
                        <a:ext cx="26797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95936" y="4840064"/>
          <a:ext cx="28733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" name="公式" r:id="rId8" imgW="1129665" imgH="406400" progId="Equation.3">
                  <p:embed/>
                </p:oleObj>
              </mc:Choice>
              <mc:Fallback>
                <p:oleObj name="公式" r:id="rId8" imgW="1129665" imgH="4064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840064"/>
                        <a:ext cx="28733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9611" y="1732746"/>
            <a:ext cx="698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各种形态光波的波函数，是波动方程在特定边界条件下的解。</a:t>
            </a:r>
          </a:p>
        </p:txBody>
      </p:sp>
    </p:spTree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Maxwell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方程组→波函数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24</a:t>
            </a:fld>
            <a:endParaRPr lang="en-US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1842693" y="1477963"/>
            <a:ext cx="2016224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Maxwell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56594" y="2759463"/>
            <a:ext cx="2016224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波动方程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56594" y="4718652"/>
            <a:ext cx="2016224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亥姆霍兹方程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17838" y="5300358"/>
                <a:ext cx="1875770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2"/>
                    </a:solidFill>
                  </a:rPr>
                  <a:t>×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时谐分量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𝒋</m:t>
                        </m:r>
                        <m:r>
                          <a:rPr lang="el-GR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𝝎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𝒕</m:t>
                        </m:r>
                      </m:sup>
                    </m:sSup>
                  </m:oMath>
                </a14:m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38" y="5300358"/>
                <a:ext cx="1875770" cy="376385"/>
              </a:xfrm>
              <a:prstGeom prst="rect">
                <a:avLst/>
              </a:prstGeom>
              <a:blipFill rotWithShape="1">
                <a:blip r:embed="rId3"/>
                <a:stretch>
                  <a:fillRect l="-1" t="-3" r="33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/>
          <p:cNvSpPr/>
          <p:nvPr/>
        </p:nvSpPr>
        <p:spPr>
          <a:xfrm>
            <a:off x="5630986" y="4281278"/>
            <a:ext cx="216024" cy="1224136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19017" y="4076967"/>
            <a:ext cx="2047021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平面波空间分量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919017" y="4689035"/>
            <a:ext cx="2048699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球面波空间分量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919018" y="5265099"/>
            <a:ext cx="2047020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柱面波空间分量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5571" y="41120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05571" y="47158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√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05571" y="52533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近似解</a:t>
            </a:r>
          </a:p>
        </p:txBody>
      </p:sp>
      <p:sp>
        <p:nvSpPr>
          <p:cNvPr id="26" name="下箭头 25"/>
          <p:cNvSpPr/>
          <p:nvPr/>
        </p:nvSpPr>
        <p:spPr>
          <a:xfrm rot="16200000">
            <a:off x="4646857" y="4116162"/>
            <a:ext cx="269875" cy="1554366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8917" y="435829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特定边界条件</a:t>
            </a:r>
          </a:p>
        </p:txBody>
      </p:sp>
      <p:sp>
        <p:nvSpPr>
          <p:cNvPr id="18" name="下箭头 17"/>
          <p:cNvSpPr/>
          <p:nvPr/>
        </p:nvSpPr>
        <p:spPr>
          <a:xfrm>
            <a:off x="2706789" y="3323814"/>
            <a:ext cx="288032" cy="1323892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7838" y="370774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时空变量分离</a:t>
            </a:r>
          </a:p>
        </p:txBody>
      </p:sp>
      <p:sp>
        <p:nvSpPr>
          <p:cNvPr id="28" name="下箭头 27"/>
          <p:cNvSpPr/>
          <p:nvPr/>
        </p:nvSpPr>
        <p:spPr>
          <a:xfrm>
            <a:off x="2706789" y="2042314"/>
            <a:ext cx="288032" cy="603811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842693" y="5960993"/>
            <a:ext cx="2016224" cy="408623"/>
          </a:xfrm>
          <a:prstGeom prst="roundRect">
            <a:avLst/>
          </a:prstGeom>
          <a:solidFill>
            <a:srgbClr val="006666"/>
          </a:solidFill>
          <a:ln>
            <a:solidFill>
              <a:srgbClr val="0066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时谐波函数</a:t>
            </a:r>
          </a:p>
        </p:txBody>
      </p:sp>
      <p:sp>
        <p:nvSpPr>
          <p:cNvPr id="32" name="下箭头 31"/>
          <p:cNvSpPr/>
          <p:nvPr/>
        </p:nvSpPr>
        <p:spPr>
          <a:xfrm>
            <a:off x="2706789" y="5253387"/>
            <a:ext cx="288032" cy="590708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2813" y="21235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变换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01" y="472514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定态波动方程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0292" y="5965249"/>
            <a:ext cx="25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Maxwell</a:t>
            </a:r>
            <a:r>
              <a:rPr lang="zh-CN" altLang="en-US" b="1" dirty="0">
                <a:solidFill>
                  <a:schemeClr val="tx2"/>
                </a:solidFill>
              </a:rPr>
              <a:t>方程组的解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  <p:bldP spid="18" grpId="0" animBg="1"/>
      <p:bldP spid="29" grpId="0"/>
      <p:bldP spid="28" grpId="0" animBg="1"/>
      <p:bldP spid="31" grpId="0" animBg="1"/>
      <p:bldP spid="32" grpId="0" animBg="1"/>
      <p:bldP spid="30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1.1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光的波动模型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25</a:t>
            </a:fld>
            <a:endParaRPr lang="en-US" altLang="zh-CN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71700" y="2708920"/>
            <a:ext cx="5400600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1.1.1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光波的各种形态</a:t>
            </a:r>
            <a:endParaRPr lang="en-US" altLang="zh-CN" sz="2400" b="1" dirty="0">
              <a:solidFill>
                <a:schemeClr val="tx2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1.1.2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电磁波谱及电磁理论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1.1.3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光波在各向同性介质中的传播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1.1.4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电磁波的基本性质</a:t>
            </a:r>
            <a:endParaRPr lang="en-US" altLang="zh-CN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1.1.5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光源和光的辐射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电磁波是横波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504" y="4469050"/>
                <a:ext cx="7632848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r>
                        <a:rPr lang="zh-CN" altLang="en-US" b="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69050"/>
                <a:ext cx="7632848" cy="387927"/>
              </a:xfrm>
              <a:prstGeom prst="rect">
                <a:avLst/>
              </a:prstGeom>
              <a:blipFill rotWithShape="1">
                <a:blip r:embed="rId4"/>
                <a:stretch>
                  <a:fillRect l="-2" t="-143" r="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1776" y="5045114"/>
                <a:ext cx="1892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solidFill>
                    <a:schemeClr val="tx2"/>
                  </a:solidFill>
                  <a:latin typeface="Cambria Math" panose="02040503050406030204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6" y="5045114"/>
                <a:ext cx="1892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" t="-11" r="13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88554" y="5663569"/>
                <a:ext cx="1133644" cy="36933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54" y="5663569"/>
                <a:ext cx="1133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89" t="-2580" r="-833" b="-247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/>
          <p:cNvSpPr/>
          <p:nvPr/>
        </p:nvSpPr>
        <p:spPr>
          <a:xfrm flipH="1">
            <a:off x="719572" y="1393661"/>
            <a:ext cx="216024" cy="1224136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弧形箭头 14"/>
          <p:cNvSpPr/>
          <p:nvPr/>
        </p:nvSpPr>
        <p:spPr>
          <a:xfrm>
            <a:off x="179512" y="1942348"/>
            <a:ext cx="404812" cy="1918700"/>
          </a:xfrm>
          <a:prstGeom prst="curvedRight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1678756" y="2827704"/>
            <a:ext cx="235064" cy="1937408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662899" y="4884910"/>
            <a:ext cx="198022" cy="704330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342900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垂直于矢量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确定的平面，成右手螺旋关系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8104" y="56612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相互垂直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7956376" y="3678875"/>
            <a:ext cx="432048" cy="2214366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弧形箭头 20"/>
          <p:cNvSpPr/>
          <p:nvPr/>
        </p:nvSpPr>
        <p:spPr>
          <a:xfrm flipH="1">
            <a:off x="8460432" y="4725144"/>
            <a:ext cx="404812" cy="1832418"/>
          </a:xfrm>
          <a:prstGeom prst="curvedRight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7330" y="6341258"/>
            <a:ext cx="5289340" cy="369332"/>
          </a:xfrm>
          <a:prstGeom prst="rect">
            <a:avLst/>
          </a:prstGeom>
          <a:noFill/>
          <a:ln w="28575">
            <a:solidFill>
              <a:srgbClr val="2E03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矢量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三者相互垂直，电磁波是横波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79512" y="4292845"/>
            <a:ext cx="7660084" cy="25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79512" y="6196991"/>
            <a:ext cx="7660084" cy="25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1196752"/>
          <a:ext cx="7848872" cy="54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7" imgW="104546400" imgH="7315200" progId="Equation.DSMT4">
                  <p:embed/>
                </p:oleObj>
              </mc:Choice>
              <mc:Fallback>
                <p:oleObj name="Equation" r:id="rId7" imgW="104546400" imgH="7315200" progId="Equation.DSMT4">
                  <p:embed/>
                  <p:pic>
                    <p:nvPicPr>
                      <p:cNvPr id="0" name="图片 450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1196752"/>
                        <a:ext cx="7848872" cy="549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600" y="2035135"/>
          <a:ext cx="3749096" cy="73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9" imgW="51511200" imgH="10058400" progId="Equation.DSMT4">
                  <p:embed/>
                </p:oleObj>
              </mc:Choice>
              <mc:Fallback>
                <p:oleObj name="Equation" r:id="rId9" imgW="51511200" imgH="10058400" progId="Equation.DSMT4">
                  <p:embed/>
                  <p:pic>
                    <p:nvPicPr>
                      <p:cNvPr id="0" name="图片 450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600" y="2035135"/>
                        <a:ext cx="3749096" cy="732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43558" y="3096497"/>
          <a:ext cx="1296194" cy="59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11" imgW="20421600" imgH="9448800" progId="Equation.DSMT4">
                  <p:embed/>
                </p:oleObj>
              </mc:Choice>
              <mc:Fallback>
                <p:oleObj name="Equation" r:id="rId11" imgW="20421600" imgH="9448800" progId="Equation.DSMT4">
                  <p:embed/>
                  <p:pic>
                    <p:nvPicPr>
                      <p:cNvPr id="0" name="图片 450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558" y="3096497"/>
                        <a:ext cx="1296194" cy="599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915692" y="3474623"/>
          <a:ext cx="1224384" cy="63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13" imgW="18288000" imgH="9448800" progId="Equation.DSMT4">
                  <p:embed/>
                </p:oleObj>
              </mc:Choice>
              <mc:Fallback>
                <p:oleObj name="Equation" r:id="rId13" imgW="18288000" imgH="9448800" progId="Equation.DSMT4">
                  <p:embed/>
                  <p:pic>
                    <p:nvPicPr>
                      <p:cNvPr id="0" name="图片 450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5692" y="3474623"/>
                        <a:ext cx="1224384" cy="63259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 animBg="1"/>
      <p:bldP spid="13" grpId="0" animBg="1"/>
      <p:bldP spid="15" grpId="0" animBg="1"/>
      <p:bldP spid="16" grpId="0" animBg="1"/>
      <p:bldP spid="14" grpId="0" animBg="1"/>
      <p:bldP spid="17" grpId="0"/>
      <p:bldP spid="19" grpId="0"/>
      <p:bldP spid="18" grpId="0" animBg="1"/>
      <p:bldP spid="21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39" y="3945668"/>
            <a:ext cx="5226864" cy="2613432"/>
          </a:xfrm>
          <a:prstGeom prst="rect">
            <a:avLst/>
          </a:prstGeom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  <a:ea typeface="黑体" panose="02010609060101010101" pitchFamily="2" charset="-122"/>
              </a:rPr>
              <a:t>E</a:t>
            </a:r>
            <a:r>
              <a:rPr lang="zh-CN" altLang="en-US" dirty="0"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>
                <a:latin typeface="+mn-lt"/>
                <a:ea typeface="黑体" panose="02010609060101010101" pitchFamily="2" charset="-122"/>
              </a:rPr>
              <a:t>同相位传输</a:t>
            </a:r>
            <a:endParaRPr lang="en-US" altLang="zh-CN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27</a:t>
            </a:fld>
            <a:endParaRPr lang="en-US" altLang="zh-CN" dirty="0"/>
          </a:p>
        </p:txBody>
      </p:sp>
      <p:sp>
        <p:nvSpPr>
          <p:cNvPr id="26" name="下箭头 25"/>
          <p:cNvSpPr/>
          <p:nvPr/>
        </p:nvSpPr>
        <p:spPr>
          <a:xfrm rot="16200000">
            <a:off x="4473822" y="667275"/>
            <a:ext cx="235066" cy="3129641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下箭头 28"/>
          <p:cNvSpPr/>
          <p:nvPr/>
        </p:nvSpPr>
        <p:spPr>
          <a:xfrm rot="16200000">
            <a:off x="3182300" y="2858073"/>
            <a:ext cx="259118" cy="570650"/>
          </a:xfrm>
          <a:prstGeom prst="downArrow">
            <a:avLst/>
          </a:prstGeom>
          <a:solidFill>
            <a:srgbClr val="009999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0192" y="2912564"/>
            <a:ext cx="1422184" cy="369332"/>
          </a:xfrm>
          <a:prstGeom prst="rect">
            <a:avLst/>
          </a:prstGeom>
          <a:ln w="25400">
            <a:solidFill>
              <a:srgbClr val="2E03CD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同相位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60336" y="1885943"/>
          <a:ext cx="1377856" cy="68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5" imgW="18897600" imgH="9448800" progId="Equation.DSMT4">
                  <p:embed/>
                </p:oleObj>
              </mc:Choice>
              <mc:Fallback>
                <p:oleObj name="Equation" r:id="rId5" imgW="18897600" imgH="9448800" progId="Equation.DSMT4">
                  <p:embed/>
                  <p:pic>
                    <p:nvPicPr>
                      <p:cNvPr id="0" name="图片 44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0336" y="1885943"/>
                        <a:ext cx="1377856" cy="689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72200" y="2015844"/>
          <a:ext cx="1634258" cy="43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7" imgW="23164800" imgH="6096000" progId="Equation.DSMT4">
                  <p:embed/>
                </p:oleObj>
              </mc:Choice>
              <mc:Fallback>
                <p:oleObj name="Equation" r:id="rId7" imgW="23164800" imgH="6096000" progId="Equation.DSMT4">
                  <p:embed/>
                  <p:pic>
                    <p:nvPicPr>
                      <p:cNvPr id="0" name="图片 44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2015844"/>
                        <a:ext cx="1634258" cy="430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24837" y="1466305"/>
          <a:ext cx="2071561" cy="62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9" imgW="31089600" imgH="9448800" progId="Equation.DSMT4">
                  <p:embed/>
                </p:oleObj>
              </mc:Choice>
              <mc:Fallback>
                <p:oleObj name="Equation" r:id="rId9" imgW="31089600" imgH="9448800" progId="Equation.DSMT4">
                  <p:embed/>
                  <p:pic>
                    <p:nvPicPr>
                      <p:cNvPr id="0" name="图片 44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4837" y="1466305"/>
                        <a:ext cx="2071561" cy="629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50868" y="2783828"/>
          <a:ext cx="139940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11" imgW="21945600" imgH="11277600" progId="Equation.DSMT4">
                  <p:embed/>
                </p:oleObj>
              </mc:Choice>
              <mc:Fallback>
                <p:oleObj name="Equation" r:id="rId11" imgW="21945600" imgH="11277600" progId="Equation.DSMT4">
                  <p:embed/>
                  <p:pic>
                    <p:nvPicPr>
                      <p:cNvPr id="0" name="图片 440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0868" y="2783828"/>
                        <a:ext cx="1399402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电磁波的传输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28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344816" cy="5396192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光波的参数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29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04" y="1201132"/>
                <a:ext cx="8928992" cy="546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平面简谐波的波函数：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轴正向传播的平面波：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波长</a:t>
                </a:r>
                <a:r>
                  <a:rPr lang="el-GR" altLang="zh-CN" i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λ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—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任一时刻位相差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b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π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的两点间距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波数</a:t>
                </a:r>
                <a:r>
                  <a:rPr lang="en-US" altLang="zh-CN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π</a:t>
                </a:r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/</a:t>
                </a:r>
                <a:r>
                  <a:rPr lang="el-GR" altLang="zh-CN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λ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波矢量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的大小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频率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=1/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/</m:t>
                    </m:r>
                    <m:r>
                      <a:rPr lang="zh-CN" altLang="en-US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单位时间内场周期变化次数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角频率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=2</m:t>
                    </m:r>
                    <m:r>
                      <a:rPr lang="zh-CN" altLang="en-US" b="0" i="1" smtClean="0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𝜋𝜈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光速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/>
                      </a:rPr>
                      <m:t>𝑣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𝜀𝜇</m:t>
                        </m:r>
                      </m:e>
                    </m:rad>
                  </m:oMath>
                </a14:m>
                <a:endParaRPr lang="en-US" altLang="zh-CN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不同介质的介电常数</a:t>
                </a:r>
                <a:r>
                  <a:rPr lang="el-GR" altLang="zh-CN" b="1" i="1" dirty="0">
                    <a:solidFill>
                      <a:srgbClr val="FF0000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ε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</a:rPr>
                  <a:t>不同，光速不同，而光的频率保持不变，因此波长不同。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介质中的波长：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/>
                      </a:rPr>
                      <m:t>𝜆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</a:rPr>
                      <m:t>/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，其中</a:t>
                </a:r>
                <a:r>
                  <a:rPr lang="el-GR" altLang="zh-CN" b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λ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/>
                    <a:cs typeface="Times New Roman" panose="02020603050405020304"/>
                  </a:rPr>
                  <a:t>为真空波长，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/>
                      </a:rPr>
                      <m:t>𝑛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/>
                        <a:cs typeface="Times New Roman" panose="0202060305040502030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为介质折射率。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01132"/>
                <a:ext cx="8928992" cy="5468228"/>
              </a:xfrm>
              <a:prstGeom prst="rect">
                <a:avLst/>
              </a:prstGeom>
              <a:blipFill rotWithShape="1">
                <a:blip r:embed="rId3"/>
                <a:stretch>
                  <a:fillRect l="-2" t="-6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3528" y="1633180"/>
                <a:ext cx="2365584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33180"/>
                <a:ext cx="2365584" cy="507831"/>
              </a:xfrm>
              <a:prstGeom prst="rect">
                <a:avLst/>
              </a:prstGeom>
              <a:blipFill rotWithShape="1">
                <a:blip r:embed="rId4"/>
                <a:stretch>
                  <a:fillRect l="-13" t="-117" r="22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060" y="2538580"/>
                <a:ext cx="4318233" cy="1016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𝑬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b="0" i="1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𝑡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𝑧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𝜐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0" y="2538580"/>
                <a:ext cx="4318233" cy="1016945"/>
              </a:xfrm>
              <a:prstGeom prst="rect">
                <a:avLst/>
              </a:prstGeom>
              <a:blipFill rotWithShape="1">
                <a:blip r:embed="rId5"/>
                <a:stretch>
                  <a:fillRect l="-7" t="-48" r="1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6" y="1274623"/>
            <a:ext cx="3581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6" y="3035314"/>
            <a:ext cx="3581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2344206"/>
            <a:ext cx="2044149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426FC"/>
                </a:solidFill>
              </a:rPr>
              <a:t>光波的空间周期性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8184" y="4072398"/>
            <a:ext cx="2044149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426FC"/>
                </a:solidFill>
              </a:rPr>
              <a:t>光波的时间周期性</a:t>
            </a:r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15888"/>
            <a:ext cx="862488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光波的各种形态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自由空间中的光波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3</a:t>
            </a:fld>
            <a:endParaRPr lang="en-US" altLang="zh-CN" dirty="0"/>
          </a:p>
        </p:txBody>
      </p:sp>
      <p:pic>
        <p:nvPicPr>
          <p:cNvPr id="512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133475"/>
            <a:ext cx="27003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33475"/>
            <a:ext cx="27003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4103688"/>
            <a:ext cx="29876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4194175"/>
            <a:ext cx="31146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476250" y="3608388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点光源发出的光线</a:t>
            </a:r>
          </a:p>
        </p:txBody>
      </p:sp>
      <p:sp>
        <p:nvSpPr>
          <p:cNvPr id="5130" name="TextBox 13"/>
          <p:cNvSpPr txBox="1">
            <a:spLocks noChangeArrowheads="1"/>
          </p:cNvSpPr>
          <p:nvPr/>
        </p:nvSpPr>
        <p:spPr bwMode="auto">
          <a:xfrm>
            <a:off x="3321050" y="3608388"/>
            <a:ext cx="2835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点光源发出的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球面波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529779" y="6084888"/>
            <a:ext cx="23140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点光源发出的光线经透镜准直为平行光线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3276600" y="6089650"/>
            <a:ext cx="3060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平面波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平行光线的波面</a:t>
            </a:r>
          </a:p>
        </p:txBody>
      </p:sp>
      <p:pic>
        <p:nvPicPr>
          <p:cNvPr id="5133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1816100"/>
            <a:ext cx="2647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TextBox 17"/>
          <p:cNvSpPr txBox="1">
            <a:spLocks noChangeArrowheads="1"/>
          </p:cNvSpPr>
          <p:nvPr/>
        </p:nvSpPr>
        <p:spPr bwMode="auto">
          <a:xfrm>
            <a:off x="6353747" y="4438650"/>
            <a:ext cx="23227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柱面波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：平面波入射在狭缝上，后续波面呈现柱面波形态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  <p:bldP spid="5130" grpId="0"/>
      <p:bldP spid="5131" grpId="0"/>
      <p:bldP spid="5132" grpId="0"/>
      <p:bldP spid="51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单色平面波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44" y="1838194"/>
            <a:ext cx="8208912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单色平面波最显著的特点是</a:t>
            </a:r>
            <a:r>
              <a:rPr lang="zh-CN" altLang="en-US" sz="2000" b="1" dirty="0">
                <a:solidFill>
                  <a:srgbClr val="FF0000"/>
                </a:solidFill>
              </a:rPr>
              <a:t>时间周期性</a:t>
            </a:r>
            <a:r>
              <a:rPr lang="zh-CN" altLang="en-US" sz="2000" b="1" dirty="0">
                <a:solidFill>
                  <a:schemeClr val="tx2"/>
                </a:solidFill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空间周期性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710" y="3564645"/>
            <a:ext cx="8208912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时域有限长度的波列，属于复色光波，在第二章光波分析部分会涉及。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空域有限范围的平行光，“貌似”平面波，实则为复杂的复振幅分布，可分解为许多不同传输方向的单色波的叠加，在第六章傅里叶光学部分会涉及。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11560" y="2558274"/>
            <a:ext cx="7920880" cy="4955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2E03CD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单色平面波是</a:t>
            </a:r>
            <a:r>
              <a:rPr lang="zh-CN" altLang="en-US" sz="2000" b="1" dirty="0">
                <a:solidFill>
                  <a:srgbClr val="FF0000"/>
                </a:solidFill>
              </a:rPr>
              <a:t>一种时间无限延续、空间无限延伸的波动。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平面简谐波的复振幅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04" y="1268760"/>
                <a:ext cx="5065041" cy="499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平面简谐波的波函数：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为便于数学处理，表示为复数形式：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将空间相位因子与时间相位因子分离：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平面波的复振幅：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𝜸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为波矢量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方向余弦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68760"/>
                <a:ext cx="5065041" cy="4991110"/>
              </a:xfrm>
              <a:prstGeom prst="rect">
                <a:avLst/>
              </a:prstGeom>
              <a:blipFill rotWithShape="1">
                <a:blip r:embed="rId3"/>
                <a:stretch>
                  <a:fillRect l="-4" t="-1" r="-37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1560" y="1628800"/>
                <a:ext cx="2429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𝑬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𝒓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𝑡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242919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" t="-4" r="16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9552" y="2708920"/>
                <a:ext cx="2729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08920"/>
                <a:ext cx="2729787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6" t="-2" r="13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1560" y="3140968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𝑬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exp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𝑗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𝒌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𝒓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i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exp</m:t>
                      </m:r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⁡(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𝑗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𝜔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40968"/>
                <a:ext cx="302433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" t="-40" r="1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9552" y="5000554"/>
                <a:ext cx="5824287" cy="66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𝑗𝑘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00554"/>
                <a:ext cx="5824287" cy="660694"/>
              </a:xfrm>
              <a:prstGeom prst="rect">
                <a:avLst/>
              </a:prstGeom>
              <a:blipFill rotWithShape="1">
                <a:blip r:embed="rId7"/>
                <a:stretch>
                  <a:fillRect l="-8" t="-85" r="9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196752"/>
            <a:ext cx="3426558" cy="286112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99" y="1124744"/>
            <a:ext cx="4964601" cy="3242599"/>
          </a:xfrm>
          <a:prstGeom prst="rect">
            <a:avLst/>
          </a:prstGeom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平面简谐波的复振幅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634" y="4469782"/>
                <a:ext cx="6552729" cy="2127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考察一列波矢量平行于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平面的平面波，方向余弦为：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b="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b="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b="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考察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平面内的复振幅分布：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等相线是一组平行于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轴的直线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4" y="4469782"/>
                <a:ext cx="6552729" cy="2127570"/>
              </a:xfrm>
              <a:prstGeom prst="rect">
                <a:avLst/>
              </a:prstGeom>
              <a:blipFill rotWithShape="1">
                <a:blip r:embed="rId4"/>
                <a:stretch>
                  <a:fillRect l="-4" t="-1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平面简谐波的共轭波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33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40768"/>
            <a:ext cx="4608512" cy="41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由平面波的复振幅，可以方便的得到光强：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由平面波的复振幅：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得到共轭波的复振幅：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平面波的共轭波有两列，与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轴正向的夹角分别为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γ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-(</a:t>
            </a:r>
            <a:r>
              <a:rPr lang="el-GR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lang="el-GR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1700808"/>
                <a:ext cx="17465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∝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1746568" cy="374270"/>
              </a:xfrm>
              <a:prstGeom prst="rect">
                <a:avLst/>
              </a:prstGeom>
              <a:blipFill rotWithShape="1">
                <a:blip r:embed="rId3"/>
                <a:stretch>
                  <a:fillRect l="-11" t="-74" r="29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5536" y="2564904"/>
                <a:ext cx="2228109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2228109" cy="376193"/>
              </a:xfrm>
              <a:prstGeom prst="rect">
                <a:avLst/>
              </a:prstGeom>
              <a:blipFill rotWithShape="1">
                <a:blip r:embed="rId4"/>
                <a:stretch>
                  <a:fillRect l="-25" t="-37" r="2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3681" y="3434913"/>
                <a:ext cx="3778279" cy="930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/>
                          <a:ea typeface="Cambria Math" panose="02040503050406030204" pitchFamily="18" charset="0"/>
                        </a:rPr>
                        <m:t>      =</m:t>
                      </m:r>
                      <m:r>
                        <a:rPr lang="en-US" altLang="zh-CN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𝑗𝑘𝑥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zh-CN" alt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)]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b="1" i="1" dirty="0">
                  <a:solidFill>
                    <a:schemeClr val="tx2"/>
                  </a:solidFill>
                  <a:latin typeface="Cambria Math" panose="02040503050406030204"/>
                  <a:ea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2"/>
                        </a:solidFill>
                        <a:latin typeface="Cambria Math" panose="02040503050406030204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/>
                        <a:ea typeface="Cambria Math" panose="02040503050406030204" pitchFamily="18" charset="0"/>
                      </a:rPr>
                      <m:t>  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func>
                      <m:func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Cambria Math" panose="02040503050406030204" pitchFamily="18" charset="0"/>
                          </a:rPr>
                          <m:t>𝑗𝑘𝑥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1" y="3434913"/>
                <a:ext cx="3778279" cy="930191"/>
              </a:xfrm>
              <a:prstGeom prst="rect">
                <a:avLst/>
              </a:prstGeom>
              <a:blipFill rotWithShape="1">
                <a:blip r:embed="rId5"/>
                <a:stretch>
                  <a:fillRect l="-16" t="-2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9512" y="5589240"/>
            <a:ext cx="8712968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2E03CD"/>
                </a:solidFill>
              </a:rPr>
              <a:t>如果仅仅考察一个平面上的复振幅分布（即光场分布），无法确知是平面波及其共轭波中的哪一个光波的作用效果。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30" y="1340768"/>
            <a:ext cx="4449450" cy="3240360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球面简谐波的共轭波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34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64" y="1268760"/>
            <a:ext cx="3324413" cy="3312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8499" y="1840638"/>
                <a:ext cx="3897477" cy="14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2"/>
                  </a:solidFill>
                  <a:latin typeface="Cambria Math" panose="02040503050406030204"/>
                  <a:ea typeface="Cambria Math" panose="020405030504060302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2"/>
                        </a:solidFill>
                        <a:latin typeface="Cambria Math" panose="02040503050406030204"/>
                        <a:ea typeface="Cambria Math" panose="02040503050406030204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Cambria Math" panose="02040503050406030204" pitchFamily="18" charset="0"/>
                          </a:rPr>
                          <m:t>𝑗𝑘</m:t>
                        </m:r>
                        <m:rad>
                          <m:radPr>
                            <m:degHide m:val="on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9" y="1840638"/>
                <a:ext cx="3897477" cy="1419299"/>
              </a:xfrm>
              <a:prstGeom prst="rect">
                <a:avLst/>
              </a:prstGeom>
              <a:blipFill rotWithShape="1">
                <a:blip r:embed="rId4"/>
                <a:stretch>
                  <a:fillRect l="-1" t="-29" r="-288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8627" y="3856862"/>
                <a:ext cx="4051365" cy="14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6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𝑥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𝑦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i="1" dirty="0">
                  <a:solidFill>
                    <a:schemeClr val="tx2"/>
                  </a:solidFill>
                  <a:latin typeface="Cambria Math" panose="02040503050406030204"/>
                  <a:ea typeface="Cambria Math" panose="020405030504060302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2"/>
                        </a:solidFill>
                        <a:latin typeface="Cambria Math" panose="02040503050406030204"/>
                        <a:ea typeface="Cambria Math" panose="02040503050406030204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zh-CN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ea typeface="Cambria Math" panose="02040503050406030204" pitchFamily="18" charset="0"/>
                          </a:rPr>
                          <m:t>𝑗𝑘</m:t>
                        </m:r>
                        <m:rad>
                          <m:radPr>
                            <m:degHide m:val="on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𝑦</m:t>
                                </m:r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7" y="3856862"/>
                <a:ext cx="4051365" cy="1419299"/>
              </a:xfrm>
              <a:prstGeom prst="rect">
                <a:avLst/>
              </a:prstGeom>
              <a:blipFill rotWithShape="1">
                <a:blip r:embed="rId5"/>
                <a:stretch>
                  <a:fillRect l="-8" t="-36" r="-2718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504" y="1196752"/>
                <a:ext cx="4608512" cy="553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考察点光源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发出的球面波在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平面上的复振幅分布：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其共轭波是汇聚于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点的球面波，在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平面上的复振幅分布：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点光源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平面的镜像，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发出的球面波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平面上的复振幅分布与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相同，其共轭波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为汇聚于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点的球面波。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96752"/>
                <a:ext cx="4608512" cy="5539017"/>
              </a:xfrm>
              <a:prstGeom prst="rect">
                <a:avLst/>
              </a:prstGeom>
              <a:blipFill rotWithShape="1">
                <a:blip r:embed="rId6"/>
                <a:stretch>
                  <a:fillRect l="-4" t="-7" r="1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04048" y="5301208"/>
                <a:ext cx="4032448" cy="114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点光源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发出的球面波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，其共轭波有两个，分别是汇聚于点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的球面波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和汇聚于点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的球面波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301208"/>
                <a:ext cx="4032448" cy="1140184"/>
              </a:xfrm>
              <a:prstGeom prst="rect">
                <a:avLst/>
              </a:prstGeom>
              <a:blipFill rotWithShape="1">
                <a:blip r:embed="rId7"/>
                <a:stretch>
                  <a:fillRect l="-6" t="-20" r="11" b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1.1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光的波动模型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35</a:t>
            </a:fld>
            <a:endParaRPr lang="en-US" altLang="zh-CN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71700" y="2708920"/>
            <a:ext cx="5400600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1.1.1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光波的各种形态</a:t>
            </a:r>
            <a:endParaRPr lang="en-US" altLang="zh-CN" sz="2400" b="1" dirty="0">
              <a:solidFill>
                <a:schemeClr val="tx2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1.1.2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电磁波谱及电磁理论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1.1.3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光波在各向同性介质中的传播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1.1.4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电磁波的基本性质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1.1.5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光源和光的辐射</a:t>
            </a:r>
            <a:endParaRPr lang="en-US" altLang="zh-CN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光波的产生机制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36</a:t>
            </a:fld>
            <a:endParaRPr lang="en-US" altLang="zh-CN" dirty="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350738" y="1555068"/>
            <a:ext cx="8442523" cy="461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光波是从光源中辐射出来的，任何能够辐射光波的物体均可称为光源：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原子（分子）从高能级（高能态）向低能级（低能态）跃迁时可辐射光波。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在半导体中，电子从导带向价带跃迁时可辐射光波。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在电子加速器中，被加速的电子也能辐射光波。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物体吸收光波之后，其特性也会相应的发生一些变化：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原子（分子）吸收光波，从低能级（低能态）跃迁至高能级（高能态），典型的特性变化是温度升高。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在半导体中，电子吸收光波，从价带跃迁至导带，导电特性发生变化，通过检测电流的变化，可知光波的强度，此为光探测器的工作原理。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原子光辐射的经典模型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37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83807"/>
            <a:ext cx="3285553" cy="32855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3" y="3501008"/>
            <a:ext cx="4805263" cy="3152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340768"/>
            <a:ext cx="504056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原子中正电中心与负电中心不重合，且中心距离不断变化，构成振荡电偶极子，从而辐射电磁波。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08104" y="1296944"/>
            <a:ext cx="3285553" cy="1884094"/>
            <a:chOff x="5508104" y="1296944"/>
            <a:chExt cx="3285553" cy="18840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296944"/>
              <a:ext cx="3285553" cy="181648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68144" y="278092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</a:rPr>
                <a:t>静电场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52320" y="278092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2"/>
                  </a:solidFill>
                </a:rPr>
                <a:t>电磁场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350" y="2389188"/>
          <a:ext cx="25209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7" imgW="23774400" imgH="5791200" progId="Equation.DSMT4">
                  <p:embed/>
                </p:oleObj>
              </mc:Choice>
              <mc:Fallback>
                <p:oleObj name="Equation" r:id="rId7" imgW="23774400" imgH="5791200" progId="Equation.DSMT4">
                  <p:embed/>
                  <p:pic>
                    <p:nvPicPr>
                      <p:cNvPr id="0" name="图片 40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2389188"/>
                        <a:ext cx="25209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电磁场的能量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fld id="{9783316E-2188-4ED7-98C9-89D3A2F4ECBC}" type="slidenum">
              <a:rPr lang="zh-CN" altLang="en-US"/>
              <a:t>38</a:t>
            </a:fld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28" y="1124744"/>
            <a:ext cx="2487844" cy="28952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2" y="3062305"/>
            <a:ext cx="482453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所在平面内振动，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在其正交平面内振动，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组成右手螺旋系统。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1052736"/>
            <a:ext cx="3671198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电偶极子辐射的电场和磁场强度：</a:t>
            </a:r>
          </a:p>
        </p:txBody>
      </p:sp>
      <p:sp>
        <p:nvSpPr>
          <p:cNvPr id="22" name="椭圆 21"/>
          <p:cNvSpPr/>
          <p:nvPr/>
        </p:nvSpPr>
        <p:spPr>
          <a:xfrm>
            <a:off x="1835696" y="1556792"/>
            <a:ext cx="288031" cy="5014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35696" y="2276872"/>
            <a:ext cx="288031" cy="5014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24329" y="2003730"/>
            <a:ext cx="288031" cy="5014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9512" y="4005064"/>
            <a:ext cx="4680520" cy="1440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电磁场的能量密度：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玻印廷矢量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：单位时间内通过垂直于传播方向的单位面积的电磁能量。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5517232"/>
            <a:ext cx="1346844" cy="1024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矢量形式：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标量形式：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15628" y="4150723"/>
            <a:ext cx="1114408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光强度：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20073" y="4845955"/>
            <a:ext cx="3600399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可探测的物理量</a:t>
            </a:r>
          </a:p>
        </p:txBody>
      </p:sp>
      <p:cxnSp>
        <p:nvCxnSpPr>
          <p:cNvPr id="32" name="直接连接符 31"/>
          <p:cNvCxnSpPr/>
          <p:nvPr/>
        </p:nvCxnSpPr>
        <p:spPr>
          <a:xfrm flipH="1" flipV="1">
            <a:off x="5220073" y="4919851"/>
            <a:ext cx="3600399" cy="64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5987" y="5383110"/>
            <a:ext cx="4259036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实验证明，使照相底片感光和对人眼视网膜起作用的，是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电场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而不是磁场，因此通常把光波中的电场矢量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光矢量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47103" y="3875938"/>
          <a:ext cx="2158883" cy="77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3" name="Equation" r:id="rId5" imgW="30480000" imgH="10972800" progId="Equation.DSMT4">
                  <p:embed/>
                </p:oleObj>
              </mc:Choice>
              <mc:Fallback>
                <p:oleObj name="Equation" r:id="rId5" imgW="30480000" imgH="10972800" progId="Equation.DSMT4">
                  <p:embed/>
                  <p:pic>
                    <p:nvPicPr>
                      <p:cNvPr id="0" name="图片 395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7103" y="3875938"/>
                        <a:ext cx="2158883" cy="77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91680" y="6093296"/>
          <a:ext cx="15732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4" name="Equation" r:id="rId7" imgW="23164800" imgH="10058400" progId="Equation.DSMT4">
                  <p:embed/>
                </p:oleObj>
              </mc:Choice>
              <mc:Fallback>
                <p:oleObj name="Equation" r:id="rId7" imgW="23164800" imgH="10058400" progId="Equation.DSMT4">
                  <p:embed/>
                  <p:pic>
                    <p:nvPicPr>
                      <p:cNvPr id="0" name="图片 395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6093296"/>
                        <a:ext cx="1573212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55594" y="5429228"/>
          <a:ext cx="1405236" cy="73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5" name="Equation" r:id="rId9" imgW="19202400" imgH="10058400" progId="Equation.DSMT4">
                  <p:embed/>
                </p:oleObj>
              </mc:Choice>
              <mc:Fallback>
                <p:oleObj name="Equation" r:id="rId9" imgW="19202400" imgH="10058400" progId="Equation.DSMT4">
                  <p:embed/>
                  <p:pic>
                    <p:nvPicPr>
                      <p:cNvPr id="0" name="图片 395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5594" y="5429228"/>
                        <a:ext cx="1405236" cy="73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56176" y="4005064"/>
          <a:ext cx="2625328" cy="83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6" name="Equation" r:id="rId11" imgW="35356800" imgH="11277600" progId="Equation.DSMT4">
                  <p:embed/>
                </p:oleObj>
              </mc:Choice>
              <mc:Fallback>
                <p:oleObj name="Equation" r:id="rId11" imgW="35356800" imgH="11277600" progId="Equation.DSMT4">
                  <p:embed/>
                  <p:pic>
                    <p:nvPicPr>
                      <p:cNvPr id="0" name="图片 395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176" y="4005064"/>
                        <a:ext cx="2625328" cy="837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46850" y="330520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7" name="Equation" r:id="rId13" imgW="2743200" imgH="4267200" progId="Equation.DSMT4">
                  <p:embed/>
                </p:oleObj>
              </mc:Choice>
              <mc:Fallback>
                <p:oleObj name="Equation" r:id="rId13" imgW="2743200" imgH="4267200" progId="Equation.DSMT4">
                  <p:embed/>
                  <p:pic>
                    <p:nvPicPr>
                      <p:cNvPr id="0" name="图片 395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6850" y="3305207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546850" y="330520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8" name="Equation" r:id="rId15" imgW="2743200" imgH="4267200" progId="Equation.DSMT4">
                  <p:embed/>
                </p:oleObj>
              </mc:Choice>
              <mc:Fallback>
                <p:oleObj name="Equation" r:id="rId15" imgW="2743200" imgH="4267200" progId="Equation.DSMT4">
                  <p:embed/>
                  <p:pic>
                    <p:nvPicPr>
                      <p:cNvPr id="0" name="图片 395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46850" y="3305207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7544" y="1596863"/>
          <a:ext cx="3501809" cy="1472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19" name="Equation" r:id="rId17" imgW="47853600" imgH="20116800" progId="Equation.DSMT4">
                  <p:embed/>
                </p:oleObj>
              </mc:Choice>
              <mc:Fallback>
                <p:oleObj name="Equation" r:id="rId17" imgW="47853600" imgH="20116800" progId="Equation.DSMT4">
                  <p:embed/>
                  <p:pic>
                    <p:nvPicPr>
                      <p:cNvPr id="0" name="图片 395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7544" y="1596863"/>
                        <a:ext cx="3501809" cy="1472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9" grpId="0"/>
      <p:bldP spid="31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小结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39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2060848"/>
            <a:ext cx="85324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提出问题：光波以各种形态存在，为了</a:t>
            </a:r>
            <a:r>
              <a:rPr lang="zh-CN" altLang="zh-CN" dirty="0">
                <a:solidFill>
                  <a:srgbClr val="FF0000"/>
                </a:solidFill>
              </a:rPr>
              <a:t>分析各种光学现象，</a:t>
            </a:r>
            <a:r>
              <a:rPr lang="zh-CN" altLang="en-US" dirty="0">
                <a:solidFill>
                  <a:srgbClr val="FF0000"/>
                </a:solidFill>
              </a:rPr>
              <a:t>需要精确的</a:t>
            </a:r>
            <a:r>
              <a:rPr lang="zh-CN" altLang="en-US" dirty="0">
                <a:solidFill>
                  <a:srgbClr val="0000FF"/>
                </a:solidFill>
              </a:rPr>
              <a:t>数学模型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zh-CN" altLang="en-US" dirty="0">
                <a:solidFill>
                  <a:srgbClr val="0000FF"/>
                </a:solidFill>
              </a:rPr>
              <a:t>波函数</a:t>
            </a:r>
            <a:r>
              <a:rPr lang="zh-CN" altLang="en-US" dirty="0">
                <a:solidFill>
                  <a:srgbClr val="FF0000"/>
                </a:solidFill>
              </a:rPr>
              <a:t>来描述光波的各种形态。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光波属电磁波范畴，</a:t>
            </a:r>
            <a:r>
              <a:rPr lang="zh-CN" altLang="en-US" dirty="0"/>
              <a:t>波函数是</a:t>
            </a:r>
            <a:r>
              <a:rPr lang="en-US" altLang="zh-CN" dirty="0"/>
              <a:t>Maxwell</a:t>
            </a:r>
            <a:r>
              <a:rPr lang="zh-CN" altLang="zh-CN" dirty="0"/>
              <a:t>方程组</a:t>
            </a:r>
            <a:r>
              <a:rPr lang="zh-CN" altLang="en-US" dirty="0"/>
              <a:t>的解，</a:t>
            </a:r>
            <a:r>
              <a:rPr lang="zh-CN" altLang="en-US" dirty="0">
                <a:solidFill>
                  <a:srgbClr val="0000FF"/>
                </a:solidFill>
              </a:rPr>
              <a:t>不同边界条件得到不同解：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323850" lvl="0">
              <a:lnSpc>
                <a:spcPct val="150000"/>
              </a:lnSpc>
            </a:pPr>
            <a:r>
              <a:rPr lang="en-US" altLang="zh-CN" dirty="0"/>
              <a:t>Maxwell</a:t>
            </a:r>
            <a:r>
              <a:rPr lang="zh-CN" altLang="en-US" dirty="0"/>
              <a:t>方程组→（</a:t>
            </a:r>
            <a:r>
              <a:rPr lang="zh-CN" altLang="zh-CN" dirty="0"/>
              <a:t>各向同性介质</a:t>
            </a:r>
            <a:r>
              <a:rPr lang="zh-CN" altLang="en-US" dirty="0"/>
              <a:t>） →</a:t>
            </a:r>
            <a:r>
              <a:rPr lang="zh-CN" altLang="zh-CN" dirty="0"/>
              <a:t>波动方程</a:t>
            </a:r>
            <a:r>
              <a:rPr lang="zh-CN" altLang="en-US" dirty="0"/>
              <a:t>→（时空变量分离）→</a:t>
            </a:r>
            <a:r>
              <a:rPr lang="zh-CN" altLang="zh-CN" dirty="0"/>
              <a:t>定态波动方程</a:t>
            </a:r>
            <a:r>
              <a:rPr lang="zh-CN" altLang="en-US" dirty="0"/>
              <a:t>→（</a:t>
            </a:r>
            <a:r>
              <a:rPr lang="zh-CN" altLang="zh-CN" dirty="0"/>
              <a:t>边界条件</a:t>
            </a:r>
            <a:r>
              <a:rPr lang="zh-CN" altLang="en-US" dirty="0"/>
              <a:t>）→</a:t>
            </a:r>
            <a:r>
              <a:rPr lang="zh-CN" altLang="zh-CN" dirty="0"/>
              <a:t>各种波函数。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基于</a:t>
            </a:r>
            <a:r>
              <a:rPr lang="zh-CN" altLang="en-US" dirty="0"/>
              <a:t>平面</a:t>
            </a:r>
            <a:r>
              <a:rPr lang="zh-CN" altLang="zh-CN" dirty="0"/>
              <a:t>波函数分析电磁波的性质：横波、</a:t>
            </a:r>
            <a:r>
              <a:rPr lang="en-US" altLang="zh-CN" dirty="0"/>
              <a:t>E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正交且同相位传播。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光波的参数：波长、波数、频率、角频率、光速、折射率等。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00FF"/>
                </a:solidFill>
              </a:rPr>
              <a:t>单色平面波是一种空间上无限延伸、时间上无限延续的波。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平面波的复振幅及</a:t>
            </a:r>
            <a:r>
              <a:rPr lang="zh-CN" altLang="zh-CN" dirty="0">
                <a:solidFill>
                  <a:srgbClr val="0000FF"/>
                </a:solidFill>
              </a:rPr>
              <a:t>方向余弦</a:t>
            </a:r>
            <a:r>
              <a:rPr lang="zh-CN" altLang="zh-CN" dirty="0"/>
              <a:t>，共轭波概念。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光波的产生机制与光源的经典模型，电磁场的能量。</a:t>
            </a:r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光波的各种形态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激光横模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98DAB-EBC5-468A-9504-0D40099ED2F0}" type="slidenum">
              <a:rPr lang="zh-CN" altLang="en-US"/>
              <a:t>4</a:t>
            </a:fld>
            <a:endParaRPr lang="en-US" altLang="zh-CN" dirty="0"/>
          </a:p>
        </p:txBody>
      </p:sp>
      <p:sp>
        <p:nvSpPr>
          <p:cNvPr id="6149" name="TextBox 15"/>
          <p:cNvSpPr txBox="1">
            <a:spLocks noChangeArrowheads="1"/>
          </p:cNvSpPr>
          <p:nvPr/>
        </p:nvSpPr>
        <p:spPr bwMode="auto">
          <a:xfrm>
            <a:off x="971550" y="5877272"/>
            <a:ext cx="7245350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激光横模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：光束截面内的光场分布。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高阶模式呈现多瓣形态，基模为高斯光场。</a:t>
            </a: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76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人物传记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麦克斯韦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40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6024" y="1556792"/>
            <a:ext cx="8676456" cy="505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詹姆斯•克拉克•麦克斯韦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James Clerk Maxwell 1831~1879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 kern="0" dirty="0">
                <a:solidFill>
                  <a:schemeClr val="tx2"/>
                </a:solidFill>
                <a:latin typeface="Times New Roman" panose="02020603050405020304" pitchFamily="18" charset="0"/>
              </a:rPr>
              <a:t>英国物理学家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</a:rPr>
              <a:t>14</a:t>
            </a:r>
            <a:r>
              <a:rPr lang="zh-CN" altLang="en-US" sz="1800" b="1" kern="0" dirty="0">
                <a:solidFill>
                  <a:schemeClr val="tx2"/>
                </a:solidFill>
              </a:rPr>
              <a:t>岁在中学时期就发表了第一篇科学论文</a:t>
            </a:r>
            <a:r>
              <a:rPr lang="en-US" altLang="zh-CN" sz="1800" b="1" kern="0" dirty="0">
                <a:solidFill>
                  <a:schemeClr val="tx2"/>
                </a:solidFill>
              </a:rPr>
              <a:t>《</a:t>
            </a:r>
            <a:r>
              <a:rPr lang="zh-CN" altLang="en-US" sz="1800" b="1" kern="0" dirty="0">
                <a:solidFill>
                  <a:schemeClr val="tx2"/>
                </a:solidFill>
              </a:rPr>
              <a:t>论卵形曲线的机械画法</a:t>
            </a:r>
            <a:r>
              <a:rPr lang="en-US" altLang="zh-CN" sz="1800" b="1" kern="0" dirty="0">
                <a:solidFill>
                  <a:schemeClr val="tx2"/>
                </a:solidFill>
              </a:rPr>
              <a:t>》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</a:rPr>
              <a:t>24</a:t>
            </a:r>
            <a:r>
              <a:rPr lang="zh-CN" altLang="en-US" sz="1800" b="1" kern="0" dirty="0">
                <a:solidFill>
                  <a:schemeClr val="tx2"/>
                </a:solidFill>
              </a:rPr>
              <a:t>岁发表了第一篇关于电磁学的论文</a:t>
            </a:r>
            <a:r>
              <a:rPr lang="zh-CN" altLang="en-US" sz="1800" kern="0" dirty="0">
                <a:solidFill>
                  <a:schemeClr val="tx2"/>
                </a:solidFill>
              </a:rPr>
              <a:t> </a:t>
            </a:r>
            <a:r>
              <a:rPr lang="en-US" altLang="zh-CN" sz="1800" b="1" kern="0" dirty="0">
                <a:solidFill>
                  <a:schemeClr val="tx2"/>
                </a:solidFill>
              </a:rPr>
              <a:t>《</a:t>
            </a:r>
            <a:r>
              <a:rPr lang="zh-CN" altLang="en-US" sz="1800" b="1" kern="0" dirty="0">
                <a:solidFill>
                  <a:schemeClr val="tx2"/>
                </a:solidFill>
              </a:rPr>
              <a:t>法拉第的力线</a:t>
            </a:r>
            <a:r>
              <a:rPr lang="en-US" altLang="zh-CN" sz="1800" b="1" kern="0" dirty="0">
                <a:solidFill>
                  <a:schemeClr val="tx2"/>
                </a:solidFill>
              </a:rPr>
              <a:t>》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</a:rPr>
              <a:t>31</a:t>
            </a:r>
            <a:r>
              <a:rPr lang="zh-CN" altLang="en-US" sz="1800" b="1" kern="0" dirty="0">
                <a:solidFill>
                  <a:schemeClr val="tx2"/>
                </a:solidFill>
              </a:rPr>
              <a:t>岁发表了第二篇电磁论文</a:t>
            </a:r>
            <a:r>
              <a:rPr lang="en-US" altLang="zh-CN" sz="1800" b="1" kern="0" dirty="0">
                <a:solidFill>
                  <a:schemeClr val="tx2"/>
                </a:solidFill>
              </a:rPr>
              <a:t>《</a:t>
            </a:r>
            <a:r>
              <a:rPr lang="zh-CN" altLang="en-US" sz="1800" b="1" kern="0" dirty="0">
                <a:solidFill>
                  <a:schemeClr val="tx2"/>
                </a:solidFill>
              </a:rPr>
              <a:t>论物理的力线</a:t>
            </a:r>
            <a:r>
              <a:rPr lang="en-US" altLang="zh-CN" sz="1800" b="1" kern="0" dirty="0">
                <a:solidFill>
                  <a:schemeClr val="tx2"/>
                </a:solidFill>
              </a:rPr>
              <a:t>》</a:t>
            </a:r>
            <a:r>
              <a:rPr lang="en-US" altLang="zh-CN" sz="1800" kern="0" dirty="0">
                <a:solidFill>
                  <a:schemeClr val="tx2"/>
                </a:solidFill>
              </a:rPr>
              <a:t> 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</a:rPr>
              <a:t>33</a:t>
            </a:r>
            <a:r>
              <a:rPr lang="zh-CN" altLang="en-US" sz="1800" b="1" kern="0" dirty="0">
                <a:solidFill>
                  <a:schemeClr val="tx2"/>
                </a:solidFill>
              </a:rPr>
              <a:t>岁发表了第三篇论文</a:t>
            </a:r>
            <a:r>
              <a:rPr lang="en-US" altLang="zh-CN" sz="1800" b="1" kern="0" dirty="0">
                <a:solidFill>
                  <a:schemeClr val="tx2"/>
                </a:solidFill>
              </a:rPr>
              <a:t>《</a:t>
            </a:r>
            <a:r>
              <a:rPr lang="zh-CN" altLang="en-US" sz="1800" b="1" kern="0" dirty="0">
                <a:solidFill>
                  <a:schemeClr val="tx2"/>
                </a:solidFill>
              </a:rPr>
              <a:t>电磁场的动力学理论</a:t>
            </a:r>
            <a:r>
              <a:rPr lang="en-US" altLang="zh-CN" sz="1800" b="1" kern="0" dirty="0">
                <a:solidFill>
                  <a:schemeClr val="tx2"/>
                </a:solidFill>
              </a:rPr>
              <a:t>》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1800" b="1" kern="0" dirty="0">
                <a:solidFill>
                  <a:schemeClr val="tx2"/>
                </a:solidFill>
              </a:rPr>
              <a:t>42</a:t>
            </a:r>
            <a:r>
              <a:rPr lang="zh-CN" altLang="en-US" sz="1800" b="1" kern="0" dirty="0">
                <a:solidFill>
                  <a:schemeClr val="tx2"/>
                </a:solidFill>
              </a:rPr>
              <a:t>岁完成巨作</a:t>
            </a:r>
            <a:r>
              <a:rPr lang="en-US" altLang="zh-CN" sz="1800" b="1" kern="0" dirty="0">
                <a:solidFill>
                  <a:schemeClr val="tx2"/>
                </a:solidFill>
              </a:rPr>
              <a:t>《</a:t>
            </a:r>
            <a:r>
              <a:rPr lang="zh-CN" altLang="en-US" sz="1800" b="1" kern="0" dirty="0">
                <a:solidFill>
                  <a:schemeClr val="tx2"/>
                </a:solidFill>
              </a:rPr>
              <a:t>电学和磁学论</a:t>
            </a:r>
            <a:r>
              <a:rPr lang="en-US" altLang="zh-CN" sz="1800" b="1" kern="0" dirty="0">
                <a:solidFill>
                  <a:schemeClr val="tx2"/>
                </a:solidFill>
              </a:rPr>
              <a:t>》</a:t>
            </a:r>
            <a:r>
              <a:rPr lang="zh-CN" altLang="en-US" sz="1800" b="1" kern="0" dirty="0">
                <a:solidFill>
                  <a:schemeClr val="tx2"/>
                </a:solidFill>
              </a:rPr>
              <a:t>一书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solidFill>
                  <a:schemeClr val="tx2"/>
                </a:solidFill>
              </a:rPr>
              <a:t>爱因斯坦把他的电磁场贡献评价为：“自牛顿时代以来物理学所经历的最深刻最有成效的变化。</a:t>
            </a:r>
            <a:r>
              <a:rPr lang="zh-CN" altLang="en-US" sz="1800" b="1" kern="0" dirty="0">
                <a:solidFill>
                  <a:schemeClr val="tx2"/>
                </a:solidFill>
                <a:latin typeface="Times New Roman" panose="02020603050405020304"/>
              </a:rPr>
              <a:t>”</a:t>
            </a:r>
            <a:r>
              <a:rPr lang="zh-CN" altLang="en-US" sz="1800" kern="0" dirty="0">
                <a:solidFill>
                  <a:schemeClr val="tx2"/>
                </a:solidFill>
              </a:rPr>
              <a:t> </a:t>
            </a:r>
            <a:endParaRPr lang="en-US" altLang="zh-CN" sz="1800" b="1" kern="0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b="1" kern="0" dirty="0">
                <a:solidFill>
                  <a:schemeClr val="tx2"/>
                </a:solidFill>
              </a:rPr>
              <a:t>普朗克评价他的一生：“麦克斯韦的光辉名字将永远镌刻在经典物理学家的门扉上，永放光芒。从生地来说，他属于爱丁堡；从个性来说，他属于剑桥大学；从功绩来说，他属于全世界。”</a:t>
            </a:r>
            <a:endParaRPr lang="zh-CN" altLang="en-US" sz="1800" kern="0" dirty="0">
              <a:solidFill>
                <a:schemeClr val="tx2"/>
              </a:solidFill>
            </a:endParaRPr>
          </a:p>
        </p:txBody>
      </p:sp>
      <p:pic>
        <p:nvPicPr>
          <p:cNvPr id="7" name="Picture 6" descr="maikesiw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00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致谢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t>41</a:t>
            </a:fld>
            <a:endParaRPr lang="en-US" altLang="zh-CN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1800" y="2276872"/>
            <a:ext cx="8326438" cy="3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在本课件的准备过程中，参考了华中科技大学竺子民老师编著的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教材、浙江大学梁铨廷老师编写的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教材、天津大学郁道银老师的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课件、电子科技大学叶玉堂老师的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课件、中国科技大学崔洪滨老师的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课件、华中科技大学杨振宇老师的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课件，在此对各位老师表示衷心感谢！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参考的其他网络资源，来源无法尽述，特此说明。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光波的各种形态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光纤模式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AF42C-7A26-40A1-8EDE-0A1A585A95E2}" type="slidenum">
              <a:rPr lang="zh-CN" altLang="en-US"/>
              <a:t>5</a:t>
            </a:fld>
            <a:endParaRPr lang="en-US" altLang="zh-CN" dirty="0"/>
          </a:p>
        </p:txBody>
      </p:sp>
      <p:sp>
        <p:nvSpPr>
          <p:cNvPr id="7173" name="TextBox 15"/>
          <p:cNvSpPr txBox="1">
            <a:spLocks noChangeArrowheads="1"/>
          </p:cNvSpPr>
          <p:nvPr/>
        </p:nvSpPr>
        <p:spPr bwMode="auto">
          <a:xfrm>
            <a:off x="971550" y="5733256"/>
            <a:ext cx="7245350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光纤模式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：光束截面内的光场分布。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高阶模式呈现多瓣形态，基模则可以高斯光场近似。</a:t>
            </a:r>
          </a:p>
        </p:txBody>
      </p:sp>
      <p:pic>
        <p:nvPicPr>
          <p:cNvPr id="7174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403350"/>
            <a:ext cx="7037388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光波的各种形态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高斯光场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CAF8C-6391-4294-A5A5-12DBE351BBB5}" type="slidenum">
              <a:rPr lang="zh-CN" altLang="en-US"/>
              <a:t>6</a:t>
            </a:fld>
            <a:endParaRPr lang="en-US" altLang="zh-CN" dirty="0"/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490663"/>
            <a:ext cx="46958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333500"/>
            <a:ext cx="2381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3756025"/>
            <a:ext cx="469582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5246688" y="3904042"/>
            <a:ext cx="3645792" cy="211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高斯光场：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纵截面为双曲线轮廓；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横截面内场强呈高斯函数分布；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在远离束腰的位置，场强的峰值下降，场分布变得更加扁平。</a:t>
            </a:r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如何描述光波的各种形态？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DD718-10A4-4F08-B5C3-A46E63E870EF}" type="slidenum">
              <a:rPr lang="zh-CN" altLang="en-US"/>
              <a:t>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0825" y="1124744"/>
            <a:ext cx="8642350" cy="559512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为了定性和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定量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的分析各种光学现象，需要以一定的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数学模型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来精确描述光波的各种形态，这个数学模型就是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波函数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光属于电磁波的范畴，理所当然以电磁波理论描述。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电磁波理论的基础是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方程组，各种形态的光波的波函数均为该方程组对应某个特征值（频率或波长）的解。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基于同样的理论基础，光波为何呈现各种迥异的形态？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电磁场的边界条件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物理基础：如介质表面有无自由电荷或者面电流，激光器的腔镜结构，光纤的圆柱形波导结构，等等。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逻辑推理：如沿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轴传播的平面波的波函数，在直角坐标系中与坐标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无关；球面波的波函数，在球坐标系中与方位角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θ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φ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无关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光波的各种形态是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Maxwell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方程组在不同边界条件下的解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本课程仅对平面波、球面波和柱面波进行分析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1.1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光的波动模型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t>8</a:t>
            </a:fld>
            <a:endParaRPr lang="en-US" altLang="zh-CN" dirty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871700" y="2708920"/>
            <a:ext cx="5400600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1.1.1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</a:rPr>
              <a:t>光波的各种形态</a:t>
            </a:r>
            <a:endParaRPr lang="en-US" altLang="zh-CN" sz="2400" b="1" dirty="0">
              <a:solidFill>
                <a:schemeClr val="tx2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1.1.2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电磁波谱及电磁理论</a:t>
            </a:r>
            <a:endParaRPr lang="en-US" altLang="zh-CN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1.1.3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光波在各向同性介质中的传播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1.1.4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电磁波的基本性质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1.1.5 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光源和光的辐射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电磁波谱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BF98B-7E64-4171-B16D-6C46A40084DB}" type="slidenum">
              <a:rPr lang="zh-CN" altLang="en-US"/>
              <a:t>9</a:t>
            </a:fld>
            <a:endParaRPr lang="en-US" altLang="zh-CN" dirty="0"/>
          </a:p>
        </p:txBody>
      </p:sp>
      <p:pic>
        <p:nvPicPr>
          <p:cNvPr id="1331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52736"/>
            <a:ext cx="8326438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296863" y="5445224"/>
            <a:ext cx="8596312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电磁波谱，按照波长递增，覆盖从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γ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射线到无线电波。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可见光是特定波段的电磁波，波长范围约为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380~780nm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，频率范围约为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8×10</a:t>
            </a:r>
            <a:r>
              <a:rPr lang="en-US" altLang="zh-CN" sz="18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~4×10</a:t>
            </a:r>
            <a:r>
              <a:rPr lang="en-US" altLang="zh-CN" sz="1800" b="1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cc31172-0f16-4386-b7e3-35c9b0e06162"/>
  <p:tag name="COMMONDATA" val="eyJoZGlkIjoiMzEwNTM5NzYwMDRjMzkwZTVkZjY2ODkwMGIxNGU0OTUifQ=="/>
</p:tagLst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3</TotalTime>
  <Words>2886</Words>
  <Application>Microsoft Office PowerPoint</Application>
  <PresentationFormat>全屏显示(4:3)</PresentationFormat>
  <Paragraphs>420</Paragraphs>
  <Slides>42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Yang01</vt:lpstr>
      <vt:lpstr>Equation</vt:lpstr>
      <vt:lpstr>公式</vt:lpstr>
      <vt:lpstr>PowerPoint 演示文稿</vt:lpstr>
      <vt:lpstr>1.1 光的波动模型</vt:lpstr>
      <vt:lpstr>光波的各种形态—自由空间中的光波</vt:lpstr>
      <vt:lpstr>光波的各种形态—激光横模</vt:lpstr>
      <vt:lpstr>光波的各种形态—光纤模式</vt:lpstr>
      <vt:lpstr>光波的各种形态—高斯光场</vt:lpstr>
      <vt:lpstr>如何描述光波的各种形态？</vt:lpstr>
      <vt:lpstr>1.1 光的波动模型</vt:lpstr>
      <vt:lpstr>电磁波谱</vt:lpstr>
      <vt:lpstr>电磁场中的基本物理量</vt:lpstr>
      <vt:lpstr>Maxwell方程组的积分形式</vt:lpstr>
      <vt:lpstr>Maxwell方程组的微分形式</vt:lpstr>
      <vt:lpstr>1.1 光的波动模型</vt:lpstr>
      <vt:lpstr>各向同性介质中的Maxwell方程组</vt:lpstr>
      <vt:lpstr>波动方程</vt:lpstr>
      <vt:lpstr>真空中的光速</vt:lpstr>
      <vt:lpstr>定态波动方程（亥姆霍兹方程）</vt:lpstr>
      <vt:lpstr>定态波动方程的解—平面波</vt:lpstr>
      <vt:lpstr>定态波动方程的解—球面波</vt:lpstr>
      <vt:lpstr>定态波动方程的解—球面波</vt:lpstr>
      <vt:lpstr>定态波动方程的解—柱面波</vt:lpstr>
      <vt:lpstr>定态波动方程的解—柱面波</vt:lpstr>
      <vt:lpstr>总结—波动方程在特定边界条件下的解</vt:lpstr>
      <vt:lpstr>Maxwell方程组→波函数</vt:lpstr>
      <vt:lpstr>1.1 光的波动模型</vt:lpstr>
      <vt:lpstr>电磁波是横波</vt:lpstr>
      <vt:lpstr>E和B同相位传输</vt:lpstr>
      <vt:lpstr>电磁波的传输</vt:lpstr>
      <vt:lpstr>光波的参数</vt:lpstr>
      <vt:lpstr>单色平面波</vt:lpstr>
      <vt:lpstr>平面简谐波的复振幅</vt:lpstr>
      <vt:lpstr>平面简谐波的复振幅</vt:lpstr>
      <vt:lpstr>平面简谐波的共轭波</vt:lpstr>
      <vt:lpstr>球面简谐波的共轭波</vt:lpstr>
      <vt:lpstr>1.1 光的波动模型</vt:lpstr>
      <vt:lpstr>光波的产生机制</vt:lpstr>
      <vt:lpstr>原子光辐射的经典模型</vt:lpstr>
      <vt:lpstr>电磁场的能量</vt:lpstr>
      <vt:lpstr>小结</vt:lpstr>
      <vt:lpstr>人物传记—麦克斯韦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515</cp:revision>
  <dcterms:created xsi:type="dcterms:W3CDTF">2013-11-04T02:33:00Z</dcterms:created>
  <dcterms:modified xsi:type="dcterms:W3CDTF">2023-08-28T02:05:33Z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6BBE0EE86D754CC4888A1F169D874F2C_12</vt:lpwstr>
  </property>
  <property fmtid="{D5CDD505-2E9C-101B-9397-08002B2CF9AE}" pid="3" name="KSOProductBuildVer">
    <vt:lpwstr>2052-11.1.0.14309</vt:lpwstr>
  </property>
</Properties>
</file>