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tif" ContentType="image/tiff"/>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9"/>
  </p:notesMasterIdLst>
  <p:handoutMasterIdLst>
    <p:handoutMasterId r:id="rId50"/>
  </p:handoutMasterIdLst>
  <p:sldIdLst>
    <p:sldId id="256" r:id="rId2"/>
    <p:sldId id="322" r:id="rId3"/>
    <p:sldId id="424" r:id="rId4"/>
    <p:sldId id="364" r:id="rId5"/>
    <p:sldId id="365" r:id="rId6"/>
    <p:sldId id="366" r:id="rId7"/>
    <p:sldId id="367" r:id="rId8"/>
    <p:sldId id="368" r:id="rId9"/>
    <p:sldId id="369" r:id="rId10"/>
    <p:sldId id="425" r:id="rId11"/>
    <p:sldId id="370" r:id="rId12"/>
    <p:sldId id="371" r:id="rId13"/>
    <p:sldId id="426" r:id="rId14"/>
    <p:sldId id="372" r:id="rId15"/>
    <p:sldId id="427" r:id="rId16"/>
    <p:sldId id="373" r:id="rId17"/>
    <p:sldId id="468" r:id="rId18"/>
    <p:sldId id="469" r:id="rId19"/>
    <p:sldId id="470" r:id="rId20"/>
    <p:sldId id="374" r:id="rId21"/>
    <p:sldId id="375" r:id="rId22"/>
    <p:sldId id="376" r:id="rId23"/>
    <p:sldId id="377" r:id="rId24"/>
    <p:sldId id="378" r:id="rId25"/>
    <p:sldId id="429" r:id="rId26"/>
    <p:sldId id="430" r:id="rId27"/>
    <p:sldId id="440" r:id="rId28"/>
    <p:sldId id="431" r:id="rId29"/>
    <p:sldId id="433" r:id="rId30"/>
    <p:sldId id="434" r:id="rId31"/>
    <p:sldId id="435" r:id="rId32"/>
    <p:sldId id="436" r:id="rId33"/>
    <p:sldId id="437" r:id="rId34"/>
    <p:sldId id="438" r:id="rId35"/>
    <p:sldId id="439" r:id="rId36"/>
    <p:sldId id="441" r:id="rId37"/>
    <p:sldId id="458" r:id="rId38"/>
    <p:sldId id="461" r:id="rId39"/>
    <p:sldId id="462" r:id="rId40"/>
    <p:sldId id="463" r:id="rId41"/>
    <p:sldId id="464" r:id="rId42"/>
    <p:sldId id="465" r:id="rId43"/>
    <p:sldId id="466" r:id="rId44"/>
    <p:sldId id="467" r:id="rId45"/>
    <p:sldId id="459" r:id="rId46"/>
    <p:sldId id="407" r:id="rId47"/>
    <p:sldId id="408"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3CD"/>
    <a:srgbClr val="542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8" autoAdjust="0"/>
    <p:restoredTop sz="86414" autoAdjust="0"/>
  </p:normalViewPr>
  <p:slideViewPr>
    <p:cSldViewPr>
      <p:cViewPr varScale="1">
        <p:scale>
          <a:sx n="84" d="100"/>
          <a:sy n="84" d="100"/>
        </p:scale>
        <p:origin x="1426" y="82"/>
      </p:cViewPr>
      <p:guideLst>
        <p:guide orient="horz" pos="2160"/>
        <p:guide pos="2880"/>
      </p:guideLst>
    </p:cSldViewPr>
  </p:slideViewPr>
  <p:outlineViewPr>
    <p:cViewPr>
      <p:scale>
        <a:sx n="33" d="100"/>
        <a:sy n="33" d="100"/>
      </p:scale>
      <p:origin x="0" y="49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5" Type="http://schemas.openxmlformats.org/officeDocument/2006/relationships/image" Target="../media/image98.wmf"/><Relationship Id="rId4" Type="http://schemas.openxmlformats.org/officeDocument/2006/relationships/image" Target="../media/image9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7.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109.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111.wmf"/><Relationship Id="rId4" Type="http://schemas.openxmlformats.org/officeDocument/2006/relationships/image" Target="../media/image11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5" Type="http://schemas.openxmlformats.org/officeDocument/2006/relationships/image" Target="../media/image116.wmf"/><Relationship Id="rId4" Type="http://schemas.openxmlformats.org/officeDocument/2006/relationships/image" Target="../media/image11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9"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36.wmf"/><Relationship Id="rId7" Type="http://schemas.openxmlformats.org/officeDocument/2006/relationships/image" Target="../media/image39.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23.wmf"/><Relationship Id="rId9"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4DCC1-E161-4102-BAE4-CBEB2622516C}" type="datetimeFigureOut">
              <a:rPr lang="zh-CN" altLang="en-US" smtClean="0"/>
              <a:t>2022/11/4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4EAE47-AC5F-4A85-9851-34329BFE7F90}" type="slidenum">
              <a:rPr lang="zh-CN" altLang="en-US" smtClean="0"/>
              <a:t>‹#›</a:t>
            </a:fld>
            <a:endParaRPr lang="zh-CN" altLang="en-US"/>
          </a:p>
        </p:txBody>
      </p:sp>
    </p:spTree>
    <p:extLst>
      <p:ext uri="{BB962C8B-B14F-4D97-AF65-F5344CB8AC3E}">
        <p14:creationId xmlns:p14="http://schemas.microsoft.com/office/powerpoint/2010/main" val="3320307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3B737C-90AD-4B01-A1A4-FB02ED784060}"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5C0CD1-E418-4684-B920-56317F695B7C}" type="slidenum">
              <a:rPr lang="zh-CN" altLang="en-US" smtClean="0"/>
              <a:t>‹#›</a:t>
            </a:fld>
            <a:endParaRPr lang="zh-CN" altLang="en-US"/>
          </a:p>
        </p:txBody>
      </p:sp>
    </p:spTree>
    <p:extLst>
      <p:ext uri="{BB962C8B-B14F-4D97-AF65-F5344CB8AC3E}">
        <p14:creationId xmlns:p14="http://schemas.microsoft.com/office/powerpoint/2010/main" val="24832749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17</a:t>
            </a:fld>
            <a:endParaRPr lang="en-US" altLang="zh-CN"/>
          </a:p>
        </p:txBody>
      </p:sp>
    </p:spTree>
    <p:extLst>
      <p:ext uri="{BB962C8B-B14F-4D97-AF65-F5344CB8AC3E}">
        <p14:creationId xmlns:p14="http://schemas.microsoft.com/office/powerpoint/2010/main" val="200997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18</a:t>
            </a:fld>
            <a:endParaRPr lang="en-US" altLang="zh-CN"/>
          </a:p>
        </p:txBody>
      </p:sp>
    </p:spTree>
    <p:extLst>
      <p:ext uri="{BB962C8B-B14F-4D97-AF65-F5344CB8AC3E}">
        <p14:creationId xmlns:p14="http://schemas.microsoft.com/office/powerpoint/2010/main" val="369092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19</a:t>
            </a:fld>
            <a:endParaRPr lang="en-US" altLang="zh-CN"/>
          </a:p>
        </p:txBody>
      </p:sp>
    </p:spTree>
    <p:extLst>
      <p:ext uri="{BB962C8B-B14F-4D97-AF65-F5344CB8AC3E}">
        <p14:creationId xmlns:p14="http://schemas.microsoft.com/office/powerpoint/2010/main" val="1946283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33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34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35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36</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37</a:t>
            </a:fld>
            <a:endParaRPr lang="en-US" altLang="zh-CN"/>
          </a:p>
        </p:txBody>
      </p:sp>
    </p:spTree>
    <p:extLst>
      <p:ext uri="{BB962C8B-B14F-4D97-AF65-F5344CB8AC3E}">
        <p14:creationId xmlns:p14="http://schemas.microsoft.com/office/powerpoint/2010/main" val="25713360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38</a:t>
            </a:fld>
            <a:endParaRPr lang="en-US" altLang="zh-CN"/>
          </a:p>
        </p:txBody>
      </p:sp>
    </p:spTree>
    <p:extLst>
      <p:ext uri="{BB962C8B-B14F-4D97-AF65-F5344CB8AC3E}">
        <p14:creationId xmlns:p14="http://schemas.microsoft.com/office/powerpoint/2010/main" val="18335689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39</a:t>
            </a:fld>
            <a:endParaRPr lang="en-US" altLang="zh-CN"/>
          </a:p>
        </p:txBody>
      </p:sp>
    </p:spTree>
    <p:extLst>
      <p:ext uri="{BB962C8B-B14F-4D97-AF65-F5344CB8AC3E}">
        <p14:creationId xmlns:p14="http://schemas.microsoft.com/office/powerpoint/2010/main" val="3248401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40</a:t>
            </a:fld>
            <a:endParaRPr lang="en-US" altLang="zh-CN"/>
          </a:p>
        </p:txBody>
      </p:sp>
    </p:spTree>
    <p:extLst>
      <p:ext uri="{BB962C8B-B14F-4D97-AF65-F5344CB8AC3E}">
        <p14:creationId xmlns:p14="http://schemas.microsoft.com/office/powerpoint/2010/main" val="4039771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41</a:t>
            </a:fld>
            <a:endParaRPr lang="en-US" altLang="zh-CN"/>
          </a:p>
        </p:txBody>
      </p:sp>
    </p:spTree>
    <p:extLst>
      <p:ext uri="{BB962C8B-B14F-4D97-AF65-F5344CB8AC3E}">
        <p14:creationId xmlns:p14="http://schemas.microsoft.com/office/powerpoint/2010/main" val="4102346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42</a:t>
            </a:fld>
            <a:endParaRPr lang="en-US" altLang="zh-CN"/>
          </a:p>
        </p:txBody>
      </p:sp>
    </p:spTree>
    <p:extLst>
      <p:ext uri="{BB962C8B-B14F-4D97-AF65-F5344CB8AC3E}">
        <p14:creationId xmlns:p14="http://schemas.microsoft.com/office/powerpoint/2010/main" val="41772247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43</a:t>
            </a:fld>
            <a:endParaRPr lang="en-US" altLang="zh-CN"/>
          </a:p>
        </p:txBody>
      </p:sp>
    </p:spTree>
    <p:extLst>
      <p:ext uri="{BB962C8B-B14F-4D97-AF65-F5344CB8AC3E}">
        <p14:creationId xmlns:p14="http://schemas.microsoft.com/office/powerpoint/2010/main" val="14931306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44</a:t>
            </a:fld>
            <a:endParaRPr lang="en-US" altLang="zh-CN"/>
          </a:p>
        </p:txBody>
      </p:sp>
    </p:spTree>
    <p:extLst>
      <p:ext uri="{BB962C8B-B14F-4D97-AF65-F5344CB8AC3E}">
        <p14:creationId xmlns:p14="http://schemas.microsoft.com/office/powerpoint/2010/main" val="19926377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45</a:t>
            </a:fld>
            <a:endParaRPr lang="en-US" altLang="zh-CN"/>
          </a:p>
        </p:txBody>
      </p:sp>
    </p:spTree>
    <p:extLst>
      <p:ext uri="{BB962C8B-B14F-4D97-AF65-F5344CB8AC3E}">
        <p14:creationId xmlns:p14="http://schemas.microsoft.com/office/powerpoint/2010/main" val="20751557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46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gray">
          <a:xfrm>
            <a:off x="1371600" y="4077072"/>
            <a:ext cx="6553200" cy="533400"/>
          </a:xfrm>
          <a:prstGeom prst="rect">
            <a:avLst/>
          </a:prstGeom>
        </p:spPr>
        <p:txBody>
          <a:bodyPr anchor="ctr" anchorCtr="0"/>
          <a:lstStyle>
            <a:lvl1pPr marL="0" indent="0" algn="ctr">
              <a:buFont typeface="Wingdings" pitchFamily="2" charset="2"/>
              <a:buNone/>
              <a:defRPr sz="3200" b="1">
                <a:solidFill>
                  <a:schemeClr val="tx2"/>
                </a:solidFill>
                <a:latin typeface="Verdana" pitchFamily="34" charset="0"/>
              </a:defRPr>
            </a:lvl1pPr>
          </a:lstStyle>
          <a:p>
            <a:pPr lvl="0"/>
            <a:r>
              <a:rPr lang="zh-CN" altLang="en-US" noProof="0"/>
              <a:t>单击以编辑母版副标题样式</a:t>
            </a:r>
            <a:endParaRPr lang="en-US" altLang="zh-CN" noProof="0" dirty="0"/>
          </a:p>
        </p:txBody>
      </p:sp>
      <p:sp>
        <p:nvSpPr>
          <p:cNvPr id="6" name="Rectangle 2"/>
          <p:cNvSpPr txBox="1">
            <a:spLocks noChangeArrowheads="1"/>
          </p:cNvSpPr>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组合 19"/>
          <p:cNvGrpSpPr/>
          <p:nvPr/>
        </p:nvGrpSpPr>
        <p:grpSpPr>
          <a:xfrm>
            <a:off x="-10089" y="5686876"/>
            <a:ext cx="9144000" cy="1204912"/>
            <a:chOff x="-10089" y="5686876"/>
            <a:chExt cx="9144000" cy="1204912"/>
          </a:xfrm>
        </p:grpSpPr>
        <p:grpSp>
          <p:nvGrpSpPr>
            <p:cNvPr id="21" name="组合 20"/>
            <p:cNvGrpSpPr/>
            <p:nvPr userDrawn="1"/>
          </p:nvGrpSpPr>
          <p:grpSpPr>
            <a:xfrm>
              <a:off x="-10089" y="5769426"/>
              <a:ext cx="9144000" cy="1122362"/>
              <a:chOff x="-10089" y="5769426"/>
              <a:chExt cx="9144000" cy="1122362"/>
            </a:xfrm>
          </p:grpSpPr>
          <p:pic>
            <p:nvPicPr>
              <p:cNvPr id="23"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4"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5"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6"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7"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8"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22"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58503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152525"/>
            <a:ext cx="8229600" cy="52482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xfrm>
            <a:off x="8351912" y="871646"/>
            <a:ext cx="792088" cy="216024"/>
          </a:xfrm>
          <a:prstGeom prst="rect">
            <a:avLst/>
          </a:prstGeom>
          <a:ln/>
        </p:spPr>
        <p:txBody>
          <a:bodyPr anchor="ctr" anchorCtr="0"/>
          <a:lstStyle>
            <a:lvl1pPr algn="r">
              <a:defRPr b="1">
                <a:solidFill>
                  <a:schemeClr val="tx1"/>
                </a:solidFill>
              </a:defRPr>
            </a:lvl1pPr>
          </a:lstStyle>
          <a:p>
            <a:fld id="{80EBFEEF-8BDD-4A82-B08F-633BA2D602B5}" type="slidenum">
              <a:rPr lang="zh-CN" altLang="en-US" smtClean="0"/>
              <a:t>‹#›</a:t>
            </a:fld>
            <a:endParaRPr lang="zh-CN" altLang="en-US"/>
          </a:p>
        </p:txBody>
      </p:sp>
    </p:spTree>
    <p:extLst>
      <p:ext uri="{BB962C8B-B14F-4D97-AF65-F5344CB8AC3E}">
        <p14:creationId xmlns:p14="http://schemas.microsoft.com/office/powerpoint/2010/main" val="350745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grpSp>
        <p:nvGrpSpPr>
          <p:cNvPr id="6" name="组合 5"/>
          <p:cNvGrpSpPr/>
          <p:nvPr userDrawn="1"/>
        </p:nvGrpSpPr>
        <p:grpSpPr>
          <a:xfrm>
            <a:off x="-10089" y="5686876"/>
            <a:ext cx="9144000" cy="1204912"/>
            <a:chOff x="-10089" y="5686876"/>
            <a:chExt cx="9144000" cy="1204912"/>
          </a:xfrm>
        </p:grpSpPr>
        <p:grpSp>
          <p:nvGrpSpPr>
            <p:cNvPr id="7" name="组合 6"/>
            <p:cNvGrpSpPr/>
            <p:nvPr userDrawn="1"/>
          </p:nvGrpSpPr>
          <p:grpSpPr>
            <a:xfrm>
              <a:off x="-10089" y="5769426"/>
              <a:ext cx="9144000" cy="1122362"/>
              <a:chOff x="-10089" y="5769426"/>
              <a:chExt cx="9144000" cy="1122362"/>
            </a:xfrm>
          </p:grpSpPr>
          <p:pic>
            <p:nvPicPr>
              <p:cNvPr id="9"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0"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1"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2"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3"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4"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8"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Rectangle 2"/>
          <p:cNvSpPr txBox="1">
            <a:spLocks noChangeArrowheads="1"/>
          </p:cNvSpPr>
          <p:nvPr userDrawn="1"/>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16" name="Group 7"/>
          <p:cNvGrpSpPr>
            <a:grpSpLocks/>
          </p:cNvGrpSpPr>
          <p:nvPr userDrawn="1"/>
        </p:nvGrpSpPr>
        <p:grpSpPr bwMode="auto">
          <a:xfrm>
            <a:off x="76200" y="76200"/>
            <a:ext cx="731838" cy="1828800"/>
            <a:chOff x="18" y="0"/>
            <a:chExt cx="576" cy="1440"/>
          </a:xfrm>
        </p:grpSpPr>
        <p:sp>
          <p:nvSpPr>
            <p:cNvPr id="17"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9" name="Rectangle 10"/>
          <p:cNvSpPr>
            <a:spLocks noChangeArrowheads="1"/>
          </p:cNvSpPr>
          <p:nvPr userDrawn="1"/>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9861765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grpSp>
        <p:nvGrpSpPr>
          <p:cNvPr id="1033" name="Group 7"/>
          <p:cNvGrpSpPr>
            <a:grpSpLocks/>
          </p:cNvGrpSpPr>
          <p:nvPr/>
        </p:nvGrpSpPr>
        <p:grpSpPr bwMode="auto">
          <a:xfrm>
            <a:off x="76200" y="76200"/>
            <a:ext cx="731838" cy="1828800"/>
            <a:chOff x="18" y="0"/>
            <a:chExt cx="576" cy="1440"/>
          </a:xfrm>
        </p:grpSpPr>
        <p:sp>
          <p:nvSpPr>
            <p:cNvPr id="1046"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34"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65838842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Lst>
  <p:transition>
    <p:push dir="r"/>
  </p:transition>
  <p:hf hdr="0" ftr="0" dt="0"/>
  <p:txStyles>
    <p:title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p:titleStyle>
    <p:bodyStyle>
      <a:lvl1pPr marL="447675" indent="-447675" algn="l" rtl="0" eaLnBrk="1" fontAlgn="base" hangingPunct="1">
        <a:spcBef>
          <a:spcPct val="20000"/>
        </a:spcBef>
        <a:spcAft>
          <a:spcPct val="0"/>
        </a:spcAft>
        <a:buClr>
          <a:srgbClr val="0066FF"/>
        </a:buClr>
        <a:buFont typeface="Wingdings" pitchFamily="2" charset="2"/>
        <a:buChar char="Ø"/>
        <a:defRPr sz="3200" b="1">
          <a:solidFill>
            <a:schemeClr val="tx1"/>
          </a:solidFill>
          <a:effectLst>
            <a:outerShdw blurRad="38100" dist="38100" dir="2700000" algn="tl">
              <a:srgbClr val="C0C0C0"/>
            </a:outerShdw>
          </a:effectLst>
          <a:latin typeface="+mn-lt"/>
          <a:ea typeface="+mn-ea"/>
          <a:cs typeface="+mn-cs"/>
        </a:defRPr>
      </a:lvl1pPr>
      <a:lvl2pPr marL="889000" indent="-439738" algn="l" rtl="0" eaLnBrk="1" fontAlgn="base" hangingPunct="1">
        <a:spcBef>
          <a:spcPct val="20000"/>
        </a:spcBef>
        <a:spcAft>
          <a:spcPct val="0"/>
        </a:spcAft>
        <a:buClr>
          <a:srgbClr val="0066FF"/>
        </a:buClr>
        <a:buFont typeface="Wingdings" pitchFamily="2" charset="2"/>
        <a:buChar char="Ø"/>
        <a:defRPr sz="2800" b="1">
          <a:solidFill>
            <a:schemeClr val="tx1"/>
          </a:solidFill>
          <a:effectLst>
            <a:outerShdw blurRad="38100" dist="38100" dir="2700000" algn="tl">
              <a:srgbClr val="C0C0C0"/>
            </a:outerShdw>
          </a:effectLst>
          <a:latin typeface="+mn-lt"/>
          <a:ea typeface="+mn-ea"/>
        </a:defRPr>
      </a:lvl2pPr>
      <a:lvl3pPr marL="1293813" indent="-403225" algn="l" rtl="0" eaLnBrk="1" fontAlgn="base" hangingPunct="1">
        <a:spcBef>
          <a:spcPct val="20000"/>
        </a:spcBef>
        <a:spcAft>
          <a:spcPct val="0"/>
        </a:spcAft>
        <a:buClr>
          <a:srgbClr val="0066FF"/>
        </a:buClr>
        <a:buFont typeface="Wingdings" pitchFamily="2" charset="2"/>
        <a:buChar char="Ø"/>
        <a:defRPr sz="2400" b="1">
          <a:solidFill>
            <a:schemeClr val="tx1"/>
          </a:solidFill>
          <a:effectLst>
            <a:outerShdw blurRad="38100" dist="38100" dir="2700000" algn="tl">
              <a:srgbClr val="C0C0C0"/>
            </a:outerShdw>
          </a:effectLst>
          <a:latin typeface="+mn-lt"/>
          <a:ea typeface="+mn-ea"/>
        </a:defRPr>
      </a:lvl3pPr>
      <a:lvl4pPr marL="1681163" indent="-385763"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4pPr>
      <a:lvl5pPr marL="20701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5pPr>
      <a:lvl6pPr marL="25273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6pPr>
      <a:lvl7pPr marL="29845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7pPr>
      <a:lvl8pPr marL="34417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8pPr>
      <a:lvl9pPr marL="38989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image" Target="../media/image15.tif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21.tiff"/></Relationships>
</file>

<file path=ppt/slides/_rels/slide12.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6.bin"/><Relationship Id="rId18" Type="http://schemas.openxmlformats.org/officeDocument/2006/relationships/image" Target="../media/image28.wmf"/><Relationship Id="rId3" Type="http://schemas.openxmlformats.org/officeDocument/2006/relationships/notesSlide" Target="../notesSlides/notesSlide11.xml"/><Relationship Id="rId21" Type="http://schemas.openxmlformats.org/officeDocument/2006/relationships/oleObject" Target="../embeddings/oleObject20.bin"/><Relationship Id="rId7" Type="http://schemas.openxmlformats.org/officeDocument/2006/relationships/oleObject" Target="../embeddings/oleObject13.bin"/><Relationship Id="rId12" Type="http://schemas.openxmlformats.org/officeDocument/2006/relationships/image" Target="../media/image25.wmf"/><Relationship Id="rId17"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vmlDrawing" Target="../drawings/vmlDrawing6.vml"/><Relationship Id="rId6" Type="http://schemas.openxmlformats.org/officeDocument/2006/relationships/image" Target="../media/image22.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24.wmf"/><Relationship Id="rId19" Type="http://schemas.openxmlformats.org/officeDocument/2006/relationships/oleObject" Target="../embeddings/oleObject19.bin"/><Relationship Id="rId4" Type="http://schemas.openxmlformats.org/officeDocument/2006/relationships/image" Target="../media/image31.tiff"/><Relationship Id="rId9" Type="http://schemas.openxmlformats.org/officeDocument/2006/relationships/oleObject" Target="../embeddings/oleObject14.bin"/><Relationship Id="rId14" Type="http://schemas.openxmlformats.org/officeDocument/2006/relationships/image" Target="../media/image26.wmf"/><Relationship Id="rId22" Type="http://schemas.openxmlformats.org/officeDocument/2006/relationships/image" Target="../media/image30.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2.bin"/><Relationship Id="rId5" Type="http://schemas.openxmlformats.org/officeDocument/2006/relationships/image" Target="../media/image32.wmf"/><Relationship Id="rId4"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27.bin"/><Relationship Id="rId18" Type="http://schemas.openxmlformats.org/officeDocument/2006/relationships/image" Target="../media/image39.wmf"/><Relationship Id="rId3" Type="http://schemas.openxmlformats.org/officeDocument/2006/relationships/notesSlide" Target="../notesSlides/notesSlide13.xml"/><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23.wmf"/><Relationship Id="rId17" Type="http://schemas.openxmlformats.org/officeDocument/2006/relationships/oleObject" Target="../embeddings/oleObject29.bin"/><Relationship Id="rId2" Type="http://schemas.openxmlformats.org/officeDocument/2006/relationships/slideLayout" Target="../slideLayouts/slideLayout2.xml"/><Relationship Id="rId16" Type="http://schemas.openxmlformats.org/officeDocument/2006/relationships/image" Target="../media/image38.wmf"/><Relationship Id="rId20" Type="http://schemas.openxmlformats.org/officeDocument/2006/relationships/image" Target="../media/image22.wmf"/><Relationship Id="rId1" Type="http://schemas.openxmlformats.org/officeDocument/2006/relationships/vmlDrawing" Target="../drawings/vmlDrawing8.vml"/><Relationship Id="rId6" Type="http://schemas.openxmlformats.org/officeDocument/2006/relationships/image" Target="../media/image34.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36.wmf"/><Relationship Id="rId19" Type="http://schemas.openxmlformats.org/officeDocument/2006/relationships/oleObject" Target="../embeddings/oleObject30.bin"/><Relationship Id="rId4" Type="http://schemas.openxmlformats.org/officeDocument/2006/relationships/image" Target="../media/image41.tiff"/><Relationship Id="rId9" Type="http://schemas.openxmlformats.org/officeDocument/2006/relationships/oleObject" Target="../embeddings/oleObject25.bin"/><Relationship Id="rId14" Type="http://schemas.openxmlformats.org/officeDocument/2006/relationships/image" Target="../media/image37.wmf"/><Relationship Id="rId22" Type="http://schemas.openxmlformats.org/officeDocument/2006/relationships/image" Target="../media/image40.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3.bin"/><Relationship Id="rId5" Type="http://schemas.openxmlformats.org/officeDocument/2006/relationships/image" Target="../media/image42.wmf"/><Relationship Id="rId4"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8.wmf"/><Relationship Id="rId3" Type="http://schemas.openxmlformats.org/officeDocument/2006/relationships/notesSlide" Target="../notesSlides/notesSlide15.xml"/><Relationship Id="rId7" Type="http://schemas.openxmlformats.org/officeDocument/2006/relationships/image" Target="../media/image45.wmf"/><Relationship Id="rId12"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5.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46.wmf"/></Relationships>
</file>

<file path=ppt/slides/_rels/slide17.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notesSlide" Target="../notesSlides/notesSlide16.xml"/><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9.wmf"/><Relationship Id="rId5" Type="http://schemas.openxmlformats.org/officeDocument/2006/relationships/oleObject" Target="../embeddings/oleObject39.bin"/><Relationship Id="rId4" Type="http://schemas.openxmlformats.org/officeDocument/2006/relationships/image" Target="../media/image51.tif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17.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2.bin"/><Relationship Id="rId5" Type="http://schemas.openxmlformats.org/officeDocument/2006/relationships/image" Target="../media/image52.wmf"/><Relationship Id="rId4" Type="http://schemas.openxmlformats.org/officeDocument/2006/relationships/oleObject" Target="../embeddings/oleObject41.bin"/><Relationship Id="rId9" Type="http://schemas.openxmlformats.org/officeDocument/2006/relationships/image" Target="../media/image54.wmf"/></Relationships>
</file>

<file path=ppt/slides/_rels/slide1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notesSlide" Target="../notesSlides/notesSlide18.xml"/><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5.wmf"/><Relationship Id="rId5" Type="http://schemas.openxmlformats.org/officeDocument/2006/relationships/oleObject" Target="../embeddings/oleObject44.bin"/><Relationship Id="rId10" Type="http://schemas.openxmlformats.org/officeDocument/2006/relationships/image" Target="../media/image57.wmf"/><Relationship Id="rId4" Type="http://schemas.openxmlformats.org/officeDocument/2006/relationships/image" Target="../media/image58.tiff"/><Relationship Id="rId9" Type="http://schemas.openxmlformats.org/officeDocument/2006/relationships/oleObject" Target="../embeddings/oleObject4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notesSlide" Target="../notesSlides/notesSlide19.xml"/><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1.tiff"/><Relationship Id="rId5" Type="http://schemas.openxmlformats.org/officeDocument/2006/relationships/image" Target="../media/image51.png"/><Relationship Id="rId4" Type="http://schemas.openxmlformats.org/officeDocument/2006/relationships/image" Target="../media/image60.tiff"/></Relationships>
</file>

<file path=ppt/slides/_rels/slide21.xml.rels><?xml version="1.0" encoding="UTF-8" standalone="yes"?>
<Relationships xmlns="http://schemas.openxmlformats.org/package/2006/relationships"><Relationship Id="rId3" Type="http://schemas.openxmlformats.org/officeDocument/2006/relationships/image" Target="../media/image60.tif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62.tiff"/></Relationships>
</file>

<file path=ppt/slides/_rels/slide22.xml.rels><?xml version="1.0" encoding="UTF-8" standalone="yes"?>
<Relationships xmlns="http://schemas.openxmlformats.org/package/2006/relationships"><Relationship Id="rId3" Type="http://schemas.openxmlformats.org/officeDocument/2006/relationships/image" Target="../media/image60.tif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63.tif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4.tiff"/><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25.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8.bin"/><Relationship Id="rId5" Type="http://schemas.openxmlformats.org/officeDocument/2006/relationships/image" Target="../media/image185.png"/><Relationship Id="rId4" Type="http://schemas.openxmlformats.org/officeDocument/2006/relationships/image" Target="../media/image67.png"/><Relationship Id="rId9" Type="http://schemas.openxmlformats.org/officeDocument/2006/relationships/image" Target="../media/image66.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0.bin"/><Relationship Id="rId5" Type="http://schemas.openxmlformats.org/officeDocument/2006/relationships/image" Target="../media/image700.png"/><Relationship Id="rId4" Type="http://schemas.openxmlformats.org/officeDocument/2006/relationships/image" Target="../media/image69.tiff"/></Relationships>
</file>

<file path=ppt/slides/_rels/slide28.xml.rels><?xml version="1.0" encoding="UTF-8" standalone="yes"?>
<Relationships xmlns="http://schemas.openxmlformats.org/package/2006/relationships"><Relationship Id="rId3" Type="http://schemas.openxmlformats.org/officeDocument/2006/relationships/image" Target="../media/image70.gi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2.tiff"/><Relationship Id="rId4" Type="http://schemas.openxmlformats.org/officeDocument/2006/relationships/image" Target="../media/image71.tif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76.wmf"/><Relationship Id="rId3" Type="http://schemas.openxmlformats.org/officeDocument/2006/relationships/notesSlide" Target="../notesSlides/notesSlide28.xml"/><Relationship Id="rId7" Type="http://schemas.openxmlformats.org/officeDocument/2006/relationships/image" Target="../media/image73.wmf"/><Relationship Id="rId12"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1.bin"/><Relationship Id="rId11" Type="http://schemas.openxmlformats.org/officeDocument/2006/relationships/image" Target="../media/image75.wmf"/><Relationship Id="rId5" Type="http://schemas.openxmlformats.org/officeDocument/2006/relationships/image" Target="../media/image80.png"/><Relationship Id="rId15" Type="http://schemas.openxmlformats.org/officeDocument/2006/relationships/image" Target="../media/image77.wmf"/><Relationship Id="rId10" Type="http://schemas.openxmlformats.org/officeDocument/2006/relationships/oleObject" Target="../embeddings/oleObject53.bin"/><Relationship Id="rId4" Type="http://schemas.openxmlformats.org/officeDocument/2006/relationships/image" Target="../media/image78.tiff"/><Relationship Id="rId9" Type="http://schemas.openxmlformats.org/officeDocument/2006/relationships/image" Target="../media/image74.wmf"/><Relationship Id="rId14" Type="http://schemas.openxmlformats.org/officeDocument/2006/relationships/oleObject" Target="../embeddings/oleObject55.bin"/></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79.gi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31.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5.jpeg"/></Relationships>
</file>

<file path=ppt/slides/_rels/slide33.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8.jpg"/></Relationships>
</file>

<file path=ppt/slides/_rels/slide35.xml.rels><?xml version="1.0" encoding="UTF-8" standalone="yes"?>
<Relationships xmlns="http://schemas.openxmlformats.org/package/2006/relationships"><Relationship Id="rId3" Type="http://schemas.openxmlformats.org/officeDocument/2006/relationships/image" Target="../media/image89.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36.xml"/><Relationship Id="rId7"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7.bin"/><Relationship Id="rId11" Type="http://schemas.openxmlformats.org/officeDocument/2006/relationships/image" Target="../media/image93.wmf"/><Relationship Id="rId5" Type="http://schemas.openxmlformats.org/officeDocument/2006/relationships/image" Target="../media/image90.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92.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98.wmf"/><Relationship Id="rId3" Type="http://schemas.openxmlformats.org/officeDocument/2006/relationships/notesSlide" Target="../notesSlides/notesSlide37.xml"/><Relationship Id="rId7" Type="http://schemas.openxmlformats.org/officeDocument/2006/relationships/image" Target="../media/image95.wmf"/><Relationship Id="rId12"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61.bin"/><Relationship Id="rId11" Type="http://schemas.openxmlformats.org/officeDocument/2006/relationships/image" Target="../media/image97.wmf"/><Relationship Id="rId5" Type="http://schemas.openxmlformats.org/officeDocument/2006/relationships/image" Target="../media/image94.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96.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102.wmf"/><Relationship Id="rId3" Type="http://schemas.openxmlformats.org/officeDocument/2006/relationships/notesSlide" Target="../notesSlides/notesSlide38.xml"/><Relationship Id="rId7" Type="http://schemas.openxmlformats.org/officeDocument/2006/relationships/image" Target="../media/image99.wmf"/><Relationship Id="rId12"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6.bin"/><Relationship Id="rId11" Type="http://schemas.openxmlformats.org/officeDocument/2006/relationships/image" Target="../media/image101.wmf"/><Relationship Id="rId5" Type="http://schemas.openxmlformats.org/officeDocument/2006/relationships/image" Target="../media/image97.wmf"/><Relationship Id="rId15" Type="http://schemas.openxmlformats.org/officeDocument/2006/relationships/image" Target="../media/image103.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100.wmf"/><Relationship Id="rId14" Type="http://schemas.openxmlformats.org/officeDocument/2006/relationships/oleObject" Target="../embeddings/oleObject70.bin"/></Relationships>
</file>

<file path=ppt/slides/_rels/slide4.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7.tiff"/><Relationship Id="rId7" Type="http://schemas.openxmlformats.org/officeDocument/2006/relationships/image" Target="../media/image1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111.png"/><Relationship Id="rId5" Type="http://schemas.openxmlformats.org/officeDocument/2006/relationships/image" Target="../media/image81.png"/><Relationship Id="rId10" Type="http://schemas.openxmlformats.org/officeDocument/2006/relationships/image" Target="../media/image100.png"/><Relationship Id="rId4" Type="http://schemas.openxmlformats.org/officeDocument/2006/relationships/image" Target="../media/image110.png"/><Relationship Id="rId9" Type="http://schemas.openxmlformats.org/officeDocument/2006/relationships/image" Target="../media/image119.png"/></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107.wmf"/><Relationship Id="rId3" Type="http://schemas.openxmlformats.org/officeDocument/2006/relationships/notesSlide" Target="../notesSlides/notesSlide39.xml"/><Relationship Id="rId7" Type="http://schemas.openxmlformats.org/officeDocument/2006/relationships/image" Target="../media/image105.wmf"/><Relationship Id="rId12" Type="http://schemas.openxmlformats.org/officeDocument/2006/relationships/oleObject" Target="../embeddings/oleObject75.bin"/><Relationship Id="rId17" Type="http://schemas.openxmlformats.org/officeDocument/2006/relationships/image" Target="../media/image109.wmf"/><Relationship Id="rId2" Type="http://schemas.openxmlformats.org/officeDocument/2006/relationships/slideLayout" Target="../slideLayouts/slideLayout2.xml"/><Relationship Id="rId16" Type="http://schemas.openxmlformats.org/officeDocument/2006/relationships/oleObject" Target="../embeddings/oleObject77.bin"/><Relationship Id="rId1" Type="http://schemas.openxmlformats.org/officeDocument/2006/relationships/vmlDrawing" Target="../drawings/vmlDrawing21.vml"/><Relationship Id="rId6" Type="http://schemas.openxmlformats.org/officeDocument/2006/relationships/oleObject" Target="../embeddings/oleObject72.bin"/><Relationship Id="rId11" Type="http://schemas.openxmlformats.org/officeDocument/2006/relationships/image" Target="../media/image106.wmf"/><Relationship Id="rId5" Type="http://schemas.openxmlformats.org/officeDocument/2006/relationships/image" Target="../media/image104.wmf"/><Relationship Id="rId15" Type="http://schemas.openxmlformats.org/officeDocument/2006/relationships/image" Target="../media/image108.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103.wmf"/><Relationship Id="rId14" Type="http://schemas.openxmlformats.org/officeDocument/2006/relationships/oleObject" Target="../embeddings/oleObject76.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111.wmf"/><Relationship Id="rId3" Type="http://schemas.openxmlformats.org/officeDocument/2006/relationships/notesSlide" Target="../notesSlides/notesSlide40.xml"/><Relationship Id="rId7" Type="http://schemas.openxmlformats.org/officeDocument/2006/relationships/image" Target="../media/image92.wmf"/><Relationship Id="rId12"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78.bin"/><Relationship Id="rId11" Type="http://schemas.openxmlformats.org/officeDocument/2006/relationships/image" Target="../media/image110.wmf"/><Relationship Id="rId5" Type="http://schemas.openxmlformats.org/officeDocument/2006/relationships/image" Target="../media/image91.wmf"/><Relationship Id="rId10" Type="http://schemas.openxmlformats.org/officeDocument/2006/relationships/oleObject" Target="../embeddings/oleObject80.bin"/><Relationship Id="rId4" Type="http://schemas.openxmlformats.org/officeDocument/2006/relationships/oleObject" Target="../embeddings/oleObject57.bin"/><Relationship Id="rId9" Type="http://schemas.openxmlformats.org/officeDocument/2006/relationships/image" Target="../media/image99.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116.wmf"/><Relationship Id="rId3" Type="http://schemas.openxmlformats.org/officeDocument/2006/relationships/notesSlide" Target="../notesSlides/notesSlide41.xml"/><Relationship Id="rId7" Type="http://schemas.openxmlformats.org/officeDocument/2006/relationships/image" Target="../media/image113.wmf"/><Relationship Id="rId12"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83.bin"/><Relationship Id="rId11" Type="http://schemas.openxmlformats.org/officeDocument/2006/relationships/image" Target="../media/image115.wmf"/><Relationship Id="rId5" Type="http://schemas.openxmlformats.org/officeDocument/2006/relationships/image" Target="../media/image112.w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114.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notesSlide" Target="../notesSlides/notesSlide42.xml"/><Relationship Id="rId7" Type="http://schemas.openxmlformats.org/officeDocument/2006/relationships/image" Target="../media/image118.wmf"/><Relationship Id="rId12" Type="http://schemas.openxmlformats.org/officeDocument/2006/relationships/image" Target="../media/image120.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88.bin"/><Relationship Id="rId11" Type="http://schemas.openxmlformats.org/officeDocument/2006/relationships/oleObject" Target="../embeddings/oleObject90.bin"/><Relationship Id="rId5" Type="http://schemas.openxmlformats.org/officeDocument/2006/relationships/image" Target="../media/image117.wmf"/><Relationship Id="rId10" Type="http://schemas.openxmlformats.org/officeDocument/2006/relationships/image" Target="../media/image121.jpg"/><Relationship Id="rId4" Type="http://schemas.openxmlformats.org/officeDocument/2006/relationships/oleObject" Target="../embeddings/oleObject87.bin"/><Relationship Id="rId9" Type="http://schemas.openxmlformats.org/officeDocument/2006/relationships/image" Target="../media/image119.wmf"/></Relationships>
</file>

<file path=ppt/slides/_rels/slide44.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notesSlide" Target="../notesSlides/notesSlide43.xml"/><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20.wmf"/><Relationship Id="rId5" Type="http://schemas.openxmlformats.org/officeDocument/2006/relationships/oleObject" Target="../embeddings/oleObject91.bin"/><Relationship Id="rId4" Type="http://schemas.openxmlformats.org/officeDocument/2006/relationships/image" Target="../media/image123.tif"/><Relationship Id="rId9" Type="http://schemas.openxmlformats.org/officeDocument/2006/relationships/image" Target="../media/image60.tif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8.tiff"/><Relationship Id="rId7" Type="http://schemas.openxmlformats.org/officeDocument/2006/relationships/image" Target="../media/image1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3.png"/><Relationship Id="rId10" Type="http://schemas.openxmlformats.org/officeDocument/2006/relationships/image" Target="../media/image129.png"/><Relationship Id="rId4" Type="http://schemas.openxmlformats.org/officeDocument/2006/relationships/image" Target="../media/image123.png"/><Relationship Id="rId9" Type="http://schemas.openxmlformats.org/officeDocument/2006/relationships/image" Target="../media/image12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7.xml"/><Relationship Id="rId7" Type="http://schemas.openxmlformats.org/officeDocument/2006/relationships/oleObject" Target="../embeddings/oleObject4.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3.wmf"/><Relationship Id="rId4" Type="http://schemas.openxmlformats.org/officeDocument/2006/relationships/image" Target="../media/image15.tiff"/><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8.xml"/><Relationship Id="rId7" Type="http://schemas.openxmlformats.org/officeDocument/2006/relationships/oleObject" Target="../embeddings/oleObject8.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8.wmf"/><Relationship Id="rId4" Type="http://schemas.openxmlformats.org/officeDocument/2006/relationships/image" Target="../media/image15.tiff"/><Relationship Id="rId9"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371600" y="4582641"/>
            <a:ext cx="6553200" cy="790575"/>
          </a:xfrm>
          <a:prstGeom prst="rect">
            <a:avLst/>
          </a:prstGeom>
        </p:spPr>
        <p:txBody>
          <a:bodyPr anchor="ctr" anchorCtr="0"/>
          <a:lstStyle>
            <a:lvl1pPr indent="0" algn="ctr" fontAlgn="base">
              <a:lnSpc>
                <a:spcPct val="80000"/>
              </a:lnSpc>
              <a:spcBef>
                <a:spcPct val="20000"/>
              </a:spcBef>
              <a:spcAft>
                <a:spcPct val="0"/>
              </a:spcAft>
              <a:buClr>
                <a:srgbClr val="0066FF"/>
              </a:buClr>
              <a:buFont typeface="Wingdings" pitchFamily="2" charset="2"/>
              <a:buNone/>
              <a:defRPr sz="1600" b="1">
                <a:solidFill>
                  <a:schemeClr val="tx2"/>
                </a:solidFill>
                <a:effectLst>
                  <a:outerShdw blurRad="38100" dist="38100" dir="2700000" algn="tl">
                    <a:srgbClr val="C0C0C0"/>
                  </a:outerShdw>
                </a:effectLst>
                <a:latin typeface="Arial" charset="0"/>
                <a:ea typeface="宋体" charset="-122"/>
              </a:defRPr>
            </a:lvl1pPr>
            <a:lvl2pPr marL="889000" indent="-439738" fontAlgn="base">
              <a:spcBef>
                <a:spcPct val="20000"/>
              </a:spcBef>
              <a:spcAft>
                <a:spcPct val="0"/>
              </a:spcAft>
              <a:buClr>
                <a:srgbClr val="0066FF"/>
              </a:buClr>
              <a:buFont typeface="Wingdings" pitchFamily="2" charset="2"/>
              <a:buChar char="Ø"/>
              <a:defRPr sz="2800" b="1">
                <a:effectLst>
                  <a:outerShdw blurRad="38100" dist="38100" dir="2700000" algn="tl">
                    <a:srgbClr val="C0C0C0"/>
                  </a:outerShdw>
                </a:effectLst>
              </a:defRPr>
            </a:lvl2pPr>
            <a:lvl3pPr marL="1293813" indent="-403225" fontAlgn="base">
              <a:spcBef>
                <a:spcPct val="20000"/>
              </a:spcBef>
              <a:spcAft>
                <a:spcPct val="0"/>
              </a:spcAft>
              <a:buClr>
                <a:srgbClr val="0066FF"/>
              </a:buClr>
              <a:buFont typeface="Wingdings" pitchFamily="2" charset="2"/>
              <a:buChar char="Ø"/>
              <a:defRPr sz="2400" b="1">
                <a:effectLst>
                  <a:outerShdw blurRad="38100" dist="38100" dir="2700000" algn="tl">
                    <a:srgbClr val="C0C0C0"/>
                  </a:outerShdw>
                </a:effectLst>
              </a:defRPr>
            </a:lvl3pPr>
            <a:lvl4pPr marL="1681163" indent="-385763"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4pPr>
            <a:lvl5pPr marL="20701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5pPr>
            <a:lvl6pPr marL="25273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6pPr>
            <a:lvl7pPr marL="29845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7pPr>
            <a:lvl8pPr marL="34417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8pPr>
            <a:lvl9pPr marL="38989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9pPr>
          </a:lstStyle>
          <a:p>
            <a:r>
              <a:rPr lang="zh-CN" altLang="en-US" dirty="0"/>
              <a:t>万助军</a:t>
            </a:r>
          </a:p>
          <a:p>
            <a:r>
              <a:rPr lang="en-US" altLang="zh-CN" dirty="0"/>
              <a:t>zhujun.wan@hust.edu.cn</a:t>
            </a:r>
          </a:p>
          <a:p>
            <a:r>
              <a:rPr lang="zh-CN" altLang="en-US" dirty="0"/>
              <a:t>华中科技大学光学与电子信息学院</a:t>
            </a:r>
          </a:p>
        </p:txBody>
      </p:sp>
      <p:sp>
        <p:nvSpPr>
          <p:cNvPr id="4" name="Rectangle 2">
            <a:extLst>
              <a:ext uri="{FF2B5EF4-FFF2-40B4-BE49-F238E27FC236}">
                <a16:creationId xmlns:a16="http://schemas.microsoft.com/office/drawing/2014/main" id="{FF9133BB-ED24-4E68-9F3C-38AC50FFEA53}"/>
              </a:ext>
            </a:extLst>
          </p:cNvPr>
          <p:cNvSpPr txBox="1">
            <a:spLocks noChangeArrowheads="1"/>
          </p:cNvSpPr>
          <p:nvPr/>
        </p:nvSpPr>
        <p:spPr bwMode="auto">
          <a:xfrm>
            <a:off x="0" y="2564904"/>
            <a:ext cx="91440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pPr>
              <a:defRPr/>
            </a:pPr>
            <a:r>
              <a:rPr lang="zh-CN" altLang="en-US" sz="4400" dirty="0">
                <a:ea typeface="宋体" pitchFamily="2" charset="-122"/>
              </a:rPr>
              <a:t>第</a:t>
            </a:r>
            <a:r>
              <a:rPr lang="en-US" altLang="zh-CN" sz="4400" dirty="0">
                <a:ea typeface="宋体" pitchFamily="2" charset="-122"/>
              </a:rPr>
              <a:t>1</a:t>
            </a:r>
            <a:r>
              <a:rPr lang="zh-CN" altLang="en-US" sz="4400" dirty="0">
                <a:ea typeface="宋体" pitchFamily="2" charset="-122"/>
              </a:rPr>
              <a:t>章</a:t>
            </a:r>
            <a:r>
              <a:rPr lang="en-US" altLang="zh-CN" sz="4400" dirty="0">
                <a:ea typeface="宋体" pitchFamily="2" charset="-122"/>
              </a:rPr>
              <a:t> </a:t>
            </a:r>
            <a:r>
              <a:rPr lang="zh-CN" altLang="en-US" sz="4400" dirty="0">
                <a:ea typeface="宋体" pitchFamily="2" charset="-122"/>
              </a:rPr>
              <a:t>光的电磁理论</a:t>
            </a:r>
          </a:p>
        </p:txBody>
      </p:sp>
    </p:spTree>
    <p:extLst>
      <p:ext uri="{BB962C8B-B14F-4D97-AF65-F5344CB8AC3E}">
        <p14:creationId xmlns:p14="http://schemas.microsoft.com/office/powerpoint/2010/main" val="301138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6602" y="1700808"/>
            <a:ext cx="4027886" cy="4276680"/>
          </a:xfrm>
          <a:prstGeom prst="rect">
            <a:avLst/>
          </a:prstGeom>
        </p:spPr>
      </p:pic>
      <p:sp>
        <p:nvSpPr>
          <p:cNvPr id="27650" name="Rectangle 2"/>
          <p:cNvSpPr>
            <a:spLocks noGrp="1" noChangeArrowheads="1"/>
          </p:cNvSpPr>
          <p:nvPr>
            <p:ph type="title"/>
          </p:nvPr>
        </p:nvSpPr>
        <p:spPr/>
        <p:txBody>
          <a:bodyPr/>
          <a:lstStyle/>
          <a:p>
            <a:r>
              <a:rPr lang="zh-CN" altLang="en-US" dirty="0">
                <a:latin typeface="+mn-lt"/>
                <a:ea typeface="黑体" pitchFamily="2" charset="-122"/>
              </a:rPr>
              <a:t>反射定律和折射定律</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10</a:t>
            </a:fld>
            <a:endParaRPr lang="en-US" altLang="zh-CN" dirty="0"/>
          </a:p>
        </p:txBody>
      </p:sp>
      <p:sp>
        <p:nvSpPr>
          <p:cNvPr id="9" name="TextBox 8"/>
          <p:cNvSpPr txBox="1"/>
          <p:nvPr/>
        </p:nvSpPr>
        <p:spPr>
          <a:xfrm flipH="1">
            <a:off x="251518" y="1543124"/>
            <a:ext cx="3960442" cy="2554545"/>
          </a:xfrm>
          <a:prstGeom prst="rect">
            <a:avLst/>
          </a:prstGeom>
          <a:noFill/>
        </p:spPr>
        <p:txBody>
          <a:bodyPr wrap="square" rtlCol="0">
            <a:spAutoFit/>
          </a:bodyPr>
          <a:lstStyle/>
          <a:p>
            <a:pPr marL="342900" indent="-342900" algn="just">
              <a:buFont typeface="Wingdings" pitchFamily="2" charset="2"/>
              <a:buChar char="u"/>
            </a:pPr>
            <a:r>
              <a:rPr lang="zh-CN" altLang="en-US" sz="2000" b="1" dirty="0">
                <a:solidFill>
                  <a:schemeClr val="tx2"/>
                </a:solidFill>
                <a:latin typeface="Times New Roman" panose="02020603050405020304" pitchFamily="18" charset="0"/>
                <a:cs typeface="Times New Roman" panose="02020603050405020304" pitchFamily="18" charset="0"/>
              </a:rPr>
              <a:t>入射波、反射波和透射波频率相同。</a:t>
            </a:r>
            <a:endParaRPr lang="en-US" altLang="zh-CN" sz="2000" b="1" dirty="0">
              <a:solidFill>
                <a:schemeClr val="tx2"/>
              </a:solidFill>
              <a:latin typeface="Times New Roman" panose="02020603050405020304" pitchFamily="18" charset="0"/>
              <a:cs typeface="Times New Roman" panose="02020603050405020304" pitchFamily="18" charset="0"/>
            </a:endParaRPr>
          </a:p>
          <a:p>
            <a:pPr marL="342900" indent="-342900" algn="just">
              <a:buFont typeface="Wingdings" pitchFamily="2" charset="2"/>
              <a:buChar char="u"/>
            </a:pPr>
            <a:endParaRPr lang="en-US" altLang="zh-CN" sz="2000" b="1" i="1" dirty="0">
              <a:solidFill>
                <a:schemeClr val="tx2"/>
              </a:solidFill>
              <a:latin typeface="Times New Roman" panose="02020603050405020304" pitchFamily="18" charset="0"/>
              <a:cs typeface="Times New Roman" panose="02020603050405020304" pitchFamily="18" charset="0"/>
            </a:endParaRPr>
          </a:p>
          <a:p>
            <a:pPr marL="342900" indent="-342900" algn="just">
              <a:buFont typeface="Wingdings" pitchFamily="2" charset="2"/>
              <a:buChar char="u"/>
            </a:pPr>
            <a:r>
              <a:rPr lang="en-US" altLang="zh-CN" sz="2000" b="1" i="1" dirty="0">
                <a:solidFill>
                  <a:schemeClr val="tx2"/>
                </a:solidFill>
                <a:latin typeface="Times New Roman" panose="02020603050405020304" pitchFamily="18" charset="0"/>
                <a:cs typeface="Times New Roman" panose="02020603050405020304" pitchFamily="18" charset="0"/>
              </a:rPr>
              <a:t>k</a:t>
            </a:r>
            <a:r>
              <a:rPr lang="en-US" altLang="zh-CN" sz="2000" b="1" baseline="-25000" dirty="0">
                <a:solidFill>
                  <a:schemeClr val="tx2"/>
                </a:solidFill>
                <a:latin typeface="Times New Roman" panose="02020603050405020304" pitchFamily="18" charset="0"/>
                <a:cs typeface="Times New Roman" panose="02020603050405020304" pitchFamily="18" charset="0"/>
              </a:rPr>
              <a:t>1</a:t>
            </a:r>
            <a:r>
              <a:rPr lang="zh-CN" altLang="en-US" sz="2000" b="1" dirty="0">
                <a:solidFill>
                  <a:schemeClr val="tx2"/>
                </a:solidFill>
                <a:latin typeface="Times New Roman" panose="02020603050405020304" pitchFamily="18" charset="0"/>
                <a:cs typeface="Times New Roman" panose="02020603050405020304" pitchFamily="18" charset="0"/>
              </a:rPr>
              <a:t>、</a:t>
            </a:r>
            <a:r>
              <a:rPr lang="en-US" altLang="zh-CN" sz="2000" b="1" i="1" dirty="0">
                <a:solidFill>
                  <a:schemeClr val="tx2"/>
                </a:solidFill>
                <a:latin typeface="Times New Roman" panose="02020603050405020304" pitchFamily="18" charset="0"/>
                <a:cs typeface="Times New Roman" panose="02020603050405020304" pitchFamily="18" charset="0"/>
              </a:rPr>
              <a:t>k</a:t>
            </a:r>
            <a:r>
              <a:rPr lang="en-US" altLang="zh-CN" sz="2000" b="1" baseline="-25000" dirty="0">
                <a:solidFill>
                  <a:schemeClr val="tx2"/>
                </a:solidFill>
                <a:latin typeface="Times New Roman" panose="02020603050405020304" pitchFamily="18" charset="0"/>
                <a:cs typeface="Times New Roman" panose="02020603050405020304" pitchFamily="18" charset="0"/>
              </a:rPr>
              <a:t>1</a:t>
            </a:r>
            <a:r>
              <a:rPr lang="en-US" altLang="zh-CN" sz="2000" b="1" dirty="0">
                <a:solidFill>
                  <a:schemeClr val="tx2"/>
                </a:solidFill>
                <a:latin typeface="Times New Roman"/>
                <a:cs typeface="Times New Roman"/>
              </a:rPr>
              <a:t>'</a:t>
            </a:r>
            <a:r>
              <a:rPr lang="zh-CN" altLang="en-US" sz="2000" b="1" dirty="0">
                <a:solidFill>
                  <a:schemeClr val="tx2"/>
                </a:solidFill>
                <a:latin typeface="Times New Roman" panose="02020603050405020304" pitchFamily="18" charset="0"/>
                <a:cs typeface="Times New Roman" panose="02020603050405020304" pitchFamily="18" charset="0"/>
              </a:rPr>
              <a:t>和</a:t>
            </a:r>
            <a:r>
              <a:rPr lang="en-US" altLang="zh-CN" sz="2000" b="1" i="1" dirty="0">
                <a:solidFill>
                  <a:schemeClr val="tx2"/>
                </a:solidFill>
                <a:latin typeface="Times New Roman" panose="02020603050405020304" pitchFamily="18" charset="0"/>
                <a:cs typeface="Times New Roman" panose="02020603050405020304" pitchFamily="18" charset="0"/>
              </a:rPr>
              <a:t>k</a:t>
            </a:r>
            <a:r>
              <a:rPr lang="en-US" altLang="zh-CN" sz="2000" b="1" baseline="-25000" dirty="0">
                <a:solidFill>
                  <a:schemeClr val="tx2"/>
                </a:solidFill>
                <a:latin typeface="Times New Roman" panose="02020603050405020304" pitchFamily="18" charset="0"/>
                <a:cs typeface="Times New Roman" panose="02020603050405020304" pitchFamily="18" charset="0"/>
              </a:rPr>
              <a:t>2</a:t>
            </a:r>
            <a:r>
              <a:rPr lang="zh-CN" altLang="en-US" sz="2000" b="1" dirty="0">
                <a:solidFill>
                  <a:schemeClr val="tx2"/>
                </a:solidFill>
                <a:latin typeface="Times New Roman" panose="02020603050405020304" pitchFamily="18" charset="0"/>
                <a:cs typeface="Times New Roman" panose="02020603050405020304" pitchFamily="18" charset="0"/>
              </a:rPr>
              <a:t>共面，同在</a:t>
            </a:r>
            <a:r>
              <a:rPr lang="en-US" altLang="zh-CN" sz="2000" b="1" i="1" dirty="0">
                <a:solidFill>
                  <a:schemeClr val="tx2"/>
                </a:solidFill>
                <a:latin typeface="Times New Roman" panose="02020603050405020304" pitchFamily="18" charset="0"/>
                <a:cs typeface="Times New Roman" panose="02020603050405020304" pitchFamily="18" charset="0"/>
              </a:rPr>
              <a:t>k</a:t>
            </a:r>
            <a:r>
              <a:rPr lang="en-US" altLang="zh-CN" sz="2000" b="1" baseline="-25000" dirty="0">
                <a:solidFill>
                  <a:schemeClr val="tx2"/>
                </a:solidFill>
                <a:latin typeface="Times New Roman" panose="02020603050405020304" pitchFamily="18" charset="0"/>
                <a:cs typeface="Times New Roman" panose="02020603050405020304" pitchFamily="18" charset="0"/>
              </a:rPr>
              <a:t>1</a:t>
            </a:r>
            <a:r>
              <a:rPr lang="zh-CN" altLang="en-US" sz="2000" b="1" dirty="0">
                <a:solidFill>
                  <a:schemeClr val="tx2"/>
                </a:solidFill>
                <a:latin typeface="Times New Roman" panose="02020603050405020304" pitchFamily="18" charset="0"/>
                <a:cs typeface="Times New Roman" panose="02020603050405020304" pitchFamily="18" charset="0"/>
              </a:rPr>
              <a:t>和界面法线决定的入射面内。</a:t>
            </a:r>
            <a:endParaRPr lang="en-US" altLang="zh-CN" sz="2000" b="1" dirty="0">
              <a:solidFill>
                <a:schemeClr val="tx2"/>
              </a:solidFill>
              <a:latin typeface="Times New Roman" panose="02020603050405020304" pitchFamily="18" charset="0"/>
              <a:cs typeface="Times New Roman" panose="02020603050405020304" pitchFamily="18" charset="0"/>
            </a:endParaRPr>
          </a:p>
          <a:p>
            <a:pPr marL="342900" indent="-342900" algn="just">
              <a:buFont typeface="Wingdings" pitchFamily="2" charset="2"/>
              <a:buChar char="u"/>
            </a:pPr>
            <a:endParaRPr lang="en-US" altLang="zh-CN" sz="2000" b="1" dirty="0">
              <a:solidFill>
                <a:schemeClr val="tx2"/>
              </a:solidFill>
            </a:endParaRPr>
          </a:p>
          <a:p>
            <a:pPr marL="342900" indent="-342900" algn="just">
              <a:buFont typeface="Wingdings" pitchFamily="2" charset="2"/>
              <a:buChar char="u"/>
            </a:pPr>
            <a:r>
              <a:rPr lang="zh-CN" altLang="en-US" sz="2000" b="1" dirty="0">
                <a:solidFill>
                  <a:schemeClr val="tx2"/>
                </a:solidFill>
              </a:rPr>
              <a:t>入射角、反射角和折射角之间的关系：</a:t>
            </a:r>
          </a:p>
        </p:txBody>
      </p:sp>
      <p:graphicFrame>
        <p:nvGraphicFramePr>
          <p:cNvPr id="12" name="对象 11"/>
          <p:cNvGraphicFramePr>
            <a:graphicFrameLocks noChangeAspect="1"/>
          </p:cNvGraphicFramePr>
          <p:nvPr>
            <p:extLst>
              <p:ext uri="{D42A27DB-BD31-4B8C-83A1-F6EECF244321}">
                <p14:modId xmlns:p14="http://schemas.microsoft.com/office/powerpoint/2010/main" val="416852138"/>
              </p:ext>
            </p:extLst>
          </p:nvPr>
        </p:nvGraphicFramePr>
        <p:xfrm>
          <a:off x="1043608" y="4221088"/>
          <a:ext cx="2765425" cy="1093788"/>
        </p:xfrm>
        <a:graphic>
          <a:graphicData uri="http://schemas.openxmlformats.org/presentationml/2006/ole">
            <mc:AlternateContent xmlns:mc="http://schemas.openxmlformats.org/markup-compatibility/2006">
              <mc:Choice xmlns:v="urn:schemas-microsoft-com:vml" Requires="v">
                <p:oleObj spid="_x0000_s18650" name="Equation" r:id="rId5" imgW="1218960" imgH="482400" progId="Equation.DSMT4">
                  <p:embed/>
                </p:oleObj>
              </mc:Choice>
              <mc:Fallback>
                <p:oleObj name="Equation" r:id="rId5" imgW="1218960" imgH="482400" progId="Equation.DSMT4">
                  <p:embed/>
                  <p:pic>
                    <p:nvPicPr>
                      <p:cNvPr id="0" name="对象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4221088"/>
                        <a:ext cx="2765425"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a:xfrm>
            <a:off x="251518" y="5877272"/>
            <a:ext cx="6340197" cy="461665"/>
          </a:xfrm>
          <a:prstGeom prst="rect">
            <a:avLst/>
          </a:prstGeom>
          <a:noFill/>
        </p:spPr>
        <p:txBody>
          <a:bodyPr wrap="none" rtlCol="0">
            <a:spAutoFit/>
          </a:bodyPr>
          <a:lstStyle/>
          <a:p>
            <a:r>
              <a:rPr lang="zh-CN" altLang="en-US" sz="2400" b="1" dirty="0">
                <a:solidFill>
                  <a:srgbClr val="FF0000"/>
                </a:solidFill>
              </a:rPr>
              <a:t>如何计算光波在介质表面的反射率和透过率？</a:t>
            </a:r>
          </a:p>
        </p:txBody>
      </p:sp>
    </p:spTree>
    <p:extLst>
      <p:ext uri="{BB962C8B-B14F-4D97-AF65-F5344CB8AC3E}">
        <p14:creationId xmlns:p14="http://schemas.microsoft.com/office/powerpoint/2010/main" val="334062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菲涅尔公式</a:t>
            </a:r>
            <a:r>
              <a:rPr lang="en-US" altLang="zh-CN" dirty="0">
                <a:latin typeface="+mn-lt"/>
                <a:ea typeface="黑体" pitchFamily="2" charset="-122"/>
              </a:rPr>
              <a:t>—</a:t>
            </a:r>
            <a:r>
              <a:rPr lang="en-US" altLang="zh-CN" i="1" dirty="0">
                <a:latin typeface="Times New Roman" pitchFamily="18" charset="0"/>
                <a:ea typeface="黑体" pitchFamily="2" charset="-122"/>
                <a:cs typeface="Times New Roman" pitchFamily="18" charset="0"/>
              </a:rPr>
              <a:t>p</a:t>
            </a:r>
            <a:r>
              <a:rPr lang="zh-CN" altLang="en-US" dirty="0">
                <a:latin typeface="+mn-lt"/>
                <a:ea typeface="黑体" pitchFamily="2" charset="-122"/>
              </a:rPr>
              <a:t>波和</a:t>
            </a:r>
            <a:r>
              <a:rPr lang="en-US" altLang="zh-CN" i="1" dirty="0">
                <a:latin typeface="Times New Roman" pitchFamily="18" charset="0"/>
                <a:ea typeface="黑体" pitchFamily="2" charset="-122"/>
                <a:cs typeface="Times New Roman" pitchFamily="18" charset="0"/>
              </a:rPr>
              <a:t>s</a:t>
            </a:r>
            <a:r>
              <a:rPr lang="zh-CN" altLang="en-US" dirty="0">
                <a:latin typeface="+mn-lt"/>
                <a:ea typeface="黑体" pitchFamily="2" charset="-122"/>
              </a:rPr>
              <a:t>波</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11</a:t>
            </a:fld>
            <a:endParaRPr lang="en-US" altLang="zh-CN" dirty="0"/>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9985" y="1412776"/>
            <a:ext cx="3790530" cy="3711274"/>
          </a:xfrm>
          <a:prstGeom prst="rect">
            <a:avLst/>
          </a:prstGeom>
        </p:spPr>
      </p:pic>
      <p:sp>
        <p:nvSpPr>
          <p:cNvPr id="12" name="TextBox 11"/>
          <p:cNvSpPr txBox="1"/>
          <p:nvPr/>
        </p:nvSpPr>
        <p:spPr>
          <a:xfrm>
            <a:off x="194472" y="1730760"/>
            <a:ext cx="416150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000" b="1" dirty="0">
                <a:solidFill>
                  <a:schemeClr val="tx2"/>
                </a:solidFill>
                <a:latin typeface="Times New Roman" panose="02020603050405020304" pitchFamily="18" charset="0"/>
                <a:cs typeface="Times New Roman" panose="02020603050405020304" pitchFamily="18" charset="0"/>
              </a:rPr>
              <a:t>光波是矢量波，其电矢量和磁矢量均可分解为入射面内的振动分量及其正交分量，考虑电磁场在介质分界面上的边值关系，两个分量具有不同的折反射特性，需分别处理。</a:t>
            </a:r>
            <a:endParaRPr lang="en-US" altLang="zh-CN" sz="2000" b="1" dirty="0">
              <a:solidFill>
                <a:schemeClr val="tx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000" b="1" dirty="0">
                <a:solidFill>
                  <a:schemeClr val="tx2"/>
                </a:solidFill>
                <a:latin typeface="Times New Roman" panose="02020603050405020304" pitchFamily="18" charset="0"/>
                <a:cs typeface="Times New Roman" panose="02020603050405020304" pitchFamily="18" charset="0"/>
              </a:rPr>
              <a:t>电矢量在入射面内的振动分量为</a:t>
            </a:r>
            <a:r>
              <a:rPr lang="en-US" altLang="zh-CN" sz="2000" b="1" i="1" dirty="0">
                <a:solidFill>
                  <a:schemeClr val="tx2"/>
                </a:solidFill>
                <a:latin typeface="Times New Roman" panose="02020603050405020304" pitchFamily="18" charset="0"/>
                <a:cs typeface="Times New Roman" panose="02020603050405020304" pitchFamily="18" charset="0"/>
              </a:rPr>
              <a:t>p</a:t>
            </a:r>
            <a:r>
              <a:rPr lang="zh-CN" altLang="en-US" sz="2000" b="1" dirty="0">
                <a:solidFill>
                  <a:schemeClr val="tx2"/>
                </a:solidFill>
                <a:latin typeface="Times New Roman" panose="02020603050405020304" pitchFamily="18" charset="0"/>
                <a:cs typeface="Times New Roman" panose="02020603050405020304" pitchFamily="18" charset="0"/>
              </a:rPr>
              <a:t>波，其正交分量为</a:t>
            </a:r>
            <a:r>
              <a:rPr lang="en-US" altLang="zh-CN" sz="2000" b="1" i="1" dirty="0">
                <a:solidFill>
                  <a:schemeClr val="tx2"/>
                </a:solidFill>
                <a:latin typeface="Times New Roman" panose="02020603050405020304" pitchFamily="18" charset="0"/>
                <a:cs typeface="Times New Roman" panose="02020603050405020304" pitchFamily="18" charset="0"/>
              </a:rPr>
              <a:t>s</a:t>
            </a:r>
            <a:r>
              <a:rPr lang="zh-CN" altLang="en-US" sz="2000" b="1" dirty="0">
                <a:solidFill>
                  <a:schemeClr val="tx2"/>
                </a:solidFill>
                <a:latin typeface="Times New Roman" panose="02020603050405020304" pitchFamily="18" charset="0"/>
                <a:cs typeface="Times New Roman" panose="02020603050405020304" pitchFamily="18" charset="0"/>
              </a:rPr>
              <a:t>波。</a:t>
            </a:r>
            <a:endParaRPr lang="en-US" altLang="zh-CN" sz="2000" b="1" dirty="0">
              <a:solidFill>
                <a:schemeClr val="tx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000" b="1" dirty="0">
                <a:solidFill>
                  <a:schemeClr val="tx2"/>
                </a:solidFill>
                <a:latin typeface="Times New Roman" panose="02020603050405020304" pitchFamily="18" charset="0"/>
                <a:cs typeface="Times New Roman" panose="02020603050405020304" pitchFamily="18" charset="0"/>
              </a:rPr>
              <a:t>对于</a:t>
            </a:r>
            <a:r>
              <a:rPr lang="en-US" altLang="zh-CN" sz="2000" b="1" i="1" dirty="0">
                <a:solidFill>
                  <a:schemeClr val="tx2"/>
                </a:solidFill>
                <a:latin typeface="Times New Roman" panose="02020603050405020304" pitchFamily="18" charset="0"/>
                <a:cs typeface="Times New Roman" panose="02020603050405020304" pitchFamily="18" charset="0"/>
              </a:rPr>
              <a:t>s</a:t>
            </a:r>
            <a:r>
              <a:rPr lang="zh-CN" altLang="en-US" sz="2000" b="1" dirty="0">
                <a:solidFill>
                  <a:schemeClr val="tx2"/>
                </a:solidFill>
                <a:latin typeface="Times New Roman" panose="02020603050405020304" pitchFamily="18" charset="0"/>
                <a:cs typeface="Times New Roman" panose="02020603050405020304" pitchFamily="18" charset="0"/>
              </a:rPr>
              <a:t>波，不失一般性，定义其正向为垂直纸面指向读者方向。</a:t>
            </a:r>
          </a:p>
        </p:txBody>
      </p:sp>
      <p:graphicFrame>
        <p:nvGraphicFramePr>
          <p:cNvPr id="6" name="对象 5">
            <a:extLst>
              <a:ext uri="{FF2B5EF4-FFF2-40B4-BE49-F238E27FC236}">
                <a16:creationId xmlns:a16="http://schemas.microsoft.com/office/drawing/2014/main" id="{B52EBA04-3B3D-4C09-B8C3-16180C0472CB}"/>
              </a:ext>
            </a:extLst>
          </p:cNvPr>
          <p:cNvGraphicFramePr>
            <a:graphicFrameLocks noChangeAspect="1"/>
          </p:cNvGraphicFramePr>
          <p:nvPr>
            <p:extLst>
              <p:ext uri="{D42A27DB-BD31-4B8C-83A1-F6EECF244321}">
                <p14:modId xmlns:p14="http://schemas.microsoft.com/office/powerpoint/2010/main" val="498340468"/>
              </p:ext>
            </p:extLst>
          </p:nvPr>
        </p:nvGraphicFramePr>
        <p:xfrm>
          <a:off x="4989985" y="4293096"/>
          <a:ext cx="1325563" cy="1908175"/>
        </p:xfrm>
        <a:graphic>
          <a:graphicData uri="http://schemas.openxmlformats.org/presentationml/2006/ole">
            <mc:AlternateContent xmlns:mc="http://schemas.openxmlformats.org/markup-compatibility/2006">
              <mc:Choice xmlns:v="urn:schemas-microsoft-com:vml" Requires="v">
                <p:oleObj spid="_x0000_s35933" name="Equation" r:id="rId5" imgW="634680" imgH="914400" progId="Equation.DSMT4">
                  <p:embed/>
                </p:oleObj>
              </mc:Choice>
              <mc:Fallback>
                <p:oleObj name="Equation" r:id="rId5" imgW="634680" imgH="914400" progId="Equation.DSMT4">
                  <p:embed/>
                  <p:pic>
                    <p:nvPicPr>
                      <p:cNvPr id="2" name="对象 1"/>
                      <p:cNvPicPr/>
                      <p:nvPr/>
                    </p:nvPicPr>
                    <p:blipFill>
                      <a:blip r:embed="rId6"/>
                      <a:stretch>
                        <a:fillRect/>
                      </a:stretch>
                    </p:blipFill>
                    <p:spPr>
                      <a:xfrm>
                        <a:off x="4989985" y="4293096"/>
                        <a:ext cx="1325563" cy="1908175"/>
                      </a:xfrm>
                      <a:prstGeom prst="rect">
                        <a:avLst/>
                      </a:prstGeom>
                      <a:ln w="25400">
                        <a:solidFill>
                          <a:srgbClr val="FF0000"/>
                        </a:solidFill>
                      </a:ln>
                    </p:spPr>
                  </p:pic>
                </p:oleObj>
              </mc:Fallback>
            </mc:AlternateContent>
          </a:graphicData>
        </a:graphic>
      </p:graphicFrame>
    </p:spTree>
    <p:extLst>
      <p:ext uri="{BB962C8B-B14F-4D97-AF65-F5344CB8AC3E}">
        <p14:creationId xmlns:p14="http://schemas.microsoft.com/office/powerpoint/2010/main" val="347671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wipe(left)">
                                      <p:cBhvr>
                                        <p:cTn id="19" dur="500"/>
                                        <p:tgtEl>
                                          <p:spTgt spid="1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wipe(left)">
                                      <p:cBhvr>
                                        <p:cTn id="24" dur="500"/>
                                        <p:tgtEl>
                                          <p:spTgt spid="12">
                                            <p:txEl>
                                              <p:pRg st="2" end="2"/>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菲涅尔公式</a:t>
            </a:r>
            <a:r>
              <a:rPr lang="en-US" altLang="zh-CN" dirty="0">
                <a:latin typeface="+mn-lt"/>
                <a:ea typeface="黑体" pitchFamily="2" charset="-122"/>
              </a:rPr>
              <a:t>—</a:t>
            </a:r>
            <a:r>
              <a:rPr lang="en-US" altLang="zh-CN" i="1" dirty="0">
                <a:latin typeface="Times New Roman" pitchFamily="18" charset="0"/>
                <a:ea typeface="黑体" pitchFamily="2" charset="-122"/>
                <a:cs typeface="Times New Roman" pitchFamily="18" charset="0"/>
              </a:rPr>
              <a:t>s</a:t>
            </a:r>
            <a:r>
              <a:rPr lang="zh-CN" altLang="en-US" dirty="0">
                <a:latin typeface="+mn-lt"/>
                <a:ea typeface="黑体" pitchFamily="2" charset="-122"/>
              </a:rPr>
              <a:t>波的折反射特性</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12</a:t>
            </a:fld>
            <a:endParaRPr lang="en-US" altLang="zh-CN" dirty="0"/>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803" y="3379994"/>
            <a:ext cx="3270950" cy="3433382"/>
          </a:xfrm>
          <a:prstGeom prst="rect">
            <a:avLst/>
          </a:prstGeom>
        </p:spPr>
      </p:pic>
      <p:sp>
        <p:nvSpPr>
          <p:cNvPr id="15" name="右箭头 14"/>
          <p:cNvSpPr/>
          <p:nvPr/>
        </p:nvSpPr>
        <p:spPr>
          <a:xfrm>
            <a:off x="3701665" y="2199251"/>
            <a:ext cx="434145" cy="214161"/>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FF"/>
              </a:solidFill>
              <a:latin typeface="Arial" charset="0"/>
              <a:ea typeface="宋体" pitchFamily="2" charset="-122"/>
            </a:endParaRPr>
          </a:p>
        </p:txBody>
      </p:sp>
      <p:sp>
        <p:nvSpPr>
          <p:cNvPr id="17" name="左弧形箭头 16"/>
          <p:cNvSpPr/>
          <p:nvPr/>
        </p:nvSpPr>
        <p:spPr>
          <a:xfrm flipH="1">
            <a:off x="8262355" y="1700808"/>
            <a:ext cx="404812" cy="744542"/>
          </a:xfrm>
          <a:prstGeom prst="curved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
        <p:nvSpPr>
          <p:cNvPr id="19" name="右箭头 18"/>
          <p:cNvSpPr/>
          <p:nvPr/>
        </p:nvSpPr>
        <p:spPr>
          <a:xfrm>
            <a:off x="3701665" y="2766704"/>
            <a:ext cx="434145" cy="214161"/>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
        <p:nvSpPr>
          <p:cNvPr id="22" name="右箭头 21"/>
          <p:cNvSpPr/>
          <p:nvPr/>
        </p:nvSpPr>
        <p:spPr>
          <a:xfrm>
            <a:off x="5506007" y="3253046"/>
            <a:ext cx="434145" cy="214161"/>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
        <p:nvSpPr>
          <p:cNvPr id="23" name="右大括号 22"/>
          <p:cNvSpPr/>
          <p:nvPr/>
        </p:nvSpPr>
        <p:spPr>
          <a:xfrm>
            <a:off x="7956376" y="2820453"/>
            <a:ext cx="360040" cy="648617"/>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弧形箭头 23"/>
          <p:cNvSpPr/>
          <p:nvPr/>
        </p:nvSpPr>
        <p:spPr>
          <a:xfrm flipH="1" flipV="1">
            <a:off x="8388424" y="3068960"/>
            <a:ext cx="404812" cy="1584176"/>
          </a:xfrm>
          <a:prstGeom prst="curved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
        <p:nvSpPr>
          <p:cNvPr id="27" name="右箭头 26"/>
          <p:cNvSpPr/>
          <p:nvPr/>
        </p:nvSpPr>
        <p:spPr>
          <a:xfrm>
            <a:off x="3779912" y="5979492"/>
            <a:ext cx="434145" cy="214161"/>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
        <p:nvSpPr>
          <p:cNvPr id="33" name="右箭头 32"/>
          <p:cNvSpPr/>
          <p:nvPr/>
        </p:nvSpPr>
        <p:spPr>
          <a:xfrm>
            <a:off x="5073959" y="1484784"/>
            <a:ext cx="434145" cy="214161"/>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
        <p:nvSpPr>
          <p:cNvPr id="32" name="TextBox 31"/>
          <p:cNvSpPr txBox="1"/>
          <p:nvPr/>
        </p:nvSpPr>
        <p:spPr>
          <a:xfrm>
            <a:off x="110747" y="1208946"/>
            <a:ext cx="2229005" cy="707886"/>
          </a:xfrm>
          <a:prstGeom prst="rect">
            <a:avLst/>
          </a:prstGeom>
          <a:noFill/>
        </p:spPr>
        <p:txBody>
          <a:bodyPr wrap="square" rtlCol="0">
            <a:spAutoFit/>
          </a:bodyPr>
          <a:lstStyle/>
          <a:p>
            <a:pPr algn="just"/>
            <a:r>
              <a:rPr lang="zh-CN" altLang="en-US" sz="2000" b="1" dirty="0">
                <a:solidFill>
                  <a:schemeClr val="tx2"/>
                </a:solidFill>
                <a:latin typeface="Times New Roman" panose="02020603050405020304" pitchFamily="18" charset="0"/>
                <a:cs typeface="Times New Roman" panose="02020603050405020304" pitchFamily="18" charset="0"/>
              </a:rPr>
              <a:t>由物质方程和</a:t>
            </a:r>
            <a:r>
              <a:rPr lang="en-US" altLang="zh-CN" sz="2000" b="1" dirty="0">
                <a:solidFill>
                  <a:schemeClr val="tx2"/>
                </a:solidFill>
                <a:latin typeface="Times New Roman" panose="02020603050405020304" pitchFamily="18" charset="0"/>
                <a:cs typeface="Times New Roman" panose="02020603050405020304" pitchFamily="18" charset="0"/>
              </a:rPr>
              <a:t>E</a:t>
            </a:r>
            <a:r>
              <a:rPr lang="zh-CN" altLang="en-US" sz="2000" b="1" dirty="0">
                <a:solidFill>
                  <a:schemeClr val="tx2"/>
                </a:solidFill>
                <a:latin typeface="Times New Roman" panose="02020603050405020304" pitchFamily="18" charset="0"/>
                <a:cs typeface="Times New Roman" panose="02020603050405020304" pitchFamily="18" charset="0"/>
              </a:rPr>
              <a:t>、</a:t>
            </a:r>
            <a:r>
              <a:rPr lang="en-US" altLang="zh-CN" sz="2000" b="1" dirty="0">
                <a:solidFill>
                  <a:schemeClr val="tx2"/>
                </a:solidFill>
                <a:latin typeface="Times New Roman" panose="02020603050405020304" pitchFamily="18" charset="0"/>
                <a:cs typeface="Times New Roman" panose="02020603050405020304" pitchFamily="18" charset="0"/>
              </a:rPr>
              <a:t>B</a:t>
            </a:r>
            <a:r>
              <a:rPr lang="zh-CN" altLang="en-US" sz="2000" b="1" dirty="0">
                <a:solidFill>
                  <a:schemeClr val="tx2"/>
                </a:solidFill>
                <a:latin typeface="Times New Roman" panose="02020603050405020304" pitchFamily="18" charset="0"/>
                <a:cs typeface="Times New Roman" panose="02020603050405020304" pitchFamily="18" charset="0"/>
              </a:rPr>
              <a:t>同相关系出发</a:t>
            </a:r>
          </a:p>
        </p:txBody>
      </p:sp>
      <p:sp>
        <p:nvSpPr>
          <p:cNvPr id="35" name="TextBox 34"/>
          <p:cNvSpPr txBox="1"/>
          <p:nvPr/>
        </p:nvSpPr>
        <p:spPr>
          <a:xfrm>
            <a:off x="107504" y="2060848"/>
            <a:ext cx="2492990" cy="400110"/>
          </a:xfrm>
          <a:prstGeom prst="rect">
            <a:avLst/>
          </a:prstGeom>
          <a:noFill/>
        </p:spPr>
        <p:txBody>
          <a:bodyPr wrap="none" rtlCol="0">
            <a:spAutoFit/>
          </a:bodyPr>
          <a:lstStyle/>
          <a:p>
            <a:r>
              <a:rPr lang="zh-CN" altLang="en-US" sz="2000" b="1" dirty="0">
                <a:solidFill>
                  <a:schemeClr val="tx2"/>
                </a:solidFill>
              </a:rPr>
              <a:t>磁场切向分量连续：</a:t>
            </a:r>
          </a:p>
        </p:txBody>
      </p:sp>
      <p:sp>
        <p:nvSpPr>
          <p:cNvPr id="37" name="TextBox 36"/>
          <p:cNvSpPr txBox="1"/>
          <p:nvPr/>
        </p:nvSpPr>
        <p:spPr>
          <a:xfrm>
            <a:off x="1762639" y="3140968"/>
            <a:ext cx="2507418" cy="400110"/>
          </a:xfrm>
          <a:prstGeom prst="rect">
            <a:avLst/>
          </a:prstGeom>
          <a:noFill/>
        </p:spPr>
        <p:txBody>
          <a:bodyPr wrap="none" rtlCol="0">
            <a:spAutoFit/>
          </a:bodyPr>
          <a:lstStyle/>
          <a:p>
            <a:r>
              <a:rPr lang="zh-CN" altLang="en-US" sz="2000" b="1" dirty="0">
                <a:solidFill>
                  <a:schemeClr val="tx2"/>
                </a:solidFill>
              </a:rPr>
              <a:t>电场切向分量连续：</a:t>
            </a:r>
          </a:p>
        </p:txBody>
      </p:sp>
      <p:graphicFrame>
        <p:nvGraphicFramePr>
          <p:cNvPr id="8" name="对象 7"/>
          <p:cNvGraphicFramePr>
            <a:graphicFrameLocks noChangeAspect="1"/>
          </p:cNvGraphicFramePr>
          <p:nvPr>
            <p:extLst>
              <p:ext uri="{D42A27DB-BD31-4B8C-83A1-F6EECF244321}">
                <p14:modId xmlns:p14="http://schemas.microsoft.com/office/powerpoint/2010/main" val="3221742460"/>
              </p:ext>
            </p:extLst>
          </p:nvPr>
        </p:nvGraphicFramePr>
        <p:xfrm>
          <a:off x="5335588" y="3933056"/>
          <a:ext cx="2981325" cy="1439863"/>
        </p:xfrm>
        <a:graphic>
          <a:graphicData uri="http://schemas.openxmlformats.org/presentationml/2006/ole">
            <mc:AlternateContent xmlns:mc="http://schemas.openxmlformats.org/markup-compatibility/2006">
              <mc:Choice xmlns:v="urn:schemas-microsoft-com:vml" Requires="v">
                <p:oleObj spid="_x0000_s35648" name="Equation" r:id="rId5" imgW="1841500" imgH="889000" progId="Equation.DSMT4">
                  <p:embed/>
                </p:oleObj>
              </mc:Choice>
              <mc:Fallback>
                <p:oleObj name="Equation" r:id="rId5" imgW="1841500" imgH="889000"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5588" y="3933056"/>
                        <a:ext cx="29813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64058441"/>
              </p:ext>
            </p:extLst>
          </p:nvPr>
        </p:nvGraphicFramePr>
        <p:xfrm>
          <a:off x="2339752" y="1208946"/>
          <a:ext cx="2232248" cy="817755"/>
        </p:xfrm>
        <a:graphic>
          <a:graphicData uri="http://schemas.openxmlformats.org/presentationml/2006/ole">
            <mc:AlternateContent xmlns:mc="http://schemas.openxmlformats.org/markup-compatibility/2006">
              <mc:Choice xmlns:v="urn:schemas-microsoft-com:vml" Requires="v">
                <p:oleObj spid="_x0000_s35649" name="Equation" r:id="rId7" imgW="1282680" imgH="469800" progId="Equation.DSMT4">
                  <p:embed/>
                </p:oleObj>
              </mc:Choice>
              <mc:Fallback>
                <p:oleObj name="Equation" r:id="rId7" imgW="1282680" imgH="469800" progId="Equation.DSMT4">
                  <p:embed/>
                  <p:pic>
                    <p:nvPicPr>
                      <p:cNvPr id="0" name=""/>
                      <p:cNvPicPr/>
                      <p:nvPr/>
                    </p:nvPicPr>
                    <p:blipFill>
                      <a:blip r:embed="rId8"/>
                      <a:stretch>
                        <a:fillRect/>
                      </a:stretch>
                    </p:blipFill>
                    <p:spPr>
                      <a:xfrm>
                        <a:off x="2339752" y="1208946"/>
                        <a:ext cx="2232248" cy="81775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159524647"/>
              </p:ext>
            </p:extLst>
          </p:nvPr>
        </p:nvGraphicFramePr>
        <p:xfrm>
          <a:off x="5792316" y="1243484"/>
          <a:ext cx="2236068" cy="745356"/>
        </p:xfrm>
        <a:graphic>
          <a:graphicData uri="http://schemas.openxmlformats.org/presentationml/2006/ole">
            <mc:AlternateContent xmlns:mc="http://schemas.openxmlformats.org/markup-compatibility/2006">
              <mc:Choice xmlns:v="urn:schemas-microsoft-com:vml" Requires="v">
                <p:oleObj spid="_x0000_s35650" name="Equation" r:id="rId9" imgW="1447560" imgH="482400" progId="Equation.DSMT4">
                  <p:embed/>
                </p:oleObj>
              </mc:Choice>
              <mc:Fallback>
                <p:oleObj name="Equation" r:id="rId9" imgW="1447560" imgH="482400" progId="Equation.DSMT4">
                  <p:embed/>
                  <p:pic>
                    <p:nvPicPr>
                      <p:cNvPr id="0" name=""/>
                      <p:cNvPicPr/>
                      <p:nvPr/>
                    </p:nvPicPr>
                    <p:blipFill>
                      <a:blip r:embed="rId10"/>
                      <a:stretch>
                        <a:fillRect/>
                      </a:stretch>
                    </p:blipFill>
                    <p:spPr>
                      <a:xfrm>
                        <a:off x="5792316" y="1243484"/>
                        <a:ext cx="2236068" cy="745356"/>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763229334"/>
              </p:ext>
            </p:extLst>
          </p:nvPr>
        </p:nvGraphicFramePr>
        <p:xfrm>
          <a:off x="2476213" y="2100918"/>
          <a:ext cx="1087675" cy="407878"/>
        </p:xfrm>
        <a:graphic>
          <a:graphicData uri="http://schemas.openxmlformats.org/presentationml/2006/ole">
            <mc:AlternateContent xmlns:mc="http://schemas.openxmlformats.org/markup-compatibility/2006">
              <mc:Choice xmlns:v="urn:schemas-microsoft-com:vml" Requires="v">
                <p:oleObj spid="_x0000_s35651" name="Equation" r:id="rId11" imgW="609480" imgH="228600" progId="Equation.DSMT4">
                  <p:embed/>
                </p:oleObj>
              </mc:Choice>
              <mc:Fallback>
                <p:oleObj name="Equation" r:id="rId11" imgW="609480" imgH="228600" progId="Equation.DSMT4">
                  <p:embed/>
                  <p:pic>
                    <p:nvPicPr>
                      <p:cNvPr id="0" name=""/>
                      <p:cNvPicPr/>
                      <p:nvPr/>
                    </p:nvPicPr>
                    <p:blipFill>
                      <a:blip r:embed="rId12"/>
                      <a:stretch>
                        <a:fillRect/>
                      </a:stretch>
                    </p:blipFill>
                    <p:spPr>
                      <a:xfrm>
                        <a:off x="2476213" y="2100918"/>
                        <a:ext cx="1087675" cy="407878"/>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1877753171"/>
              </p:ext>
            </p:extLst>
          </p:nvPr>
        </p:nvGraphicFramePr>
        <p:xfrm>
          <a:off x="4211960" y="2100918"/>
          <a:ext cx="3971135" cy="475585"/>
        </p:xfrm>
        <a:graphic>
          <a:graphicData uri="http://schemas.openxmlformats.org/presentationml/2006/ole">
            <mc:AlternateContent xmlns:mc="http://schemas.openxmlformats.org/markup-compatibility/2006">
              <mc:Choice xmlns:v="urn:schemas-microsoft-com:vml" Requires="v">
                <p:oleObj spid="_x0000_s35652" name="Equation" r:id="rId13" imgW="2120760" imgH="253800" progId="Equation.DSMT4">
                  <p:embed/>
                </p:oleObj>
              </mc:Choice>
              <mc:Fallback>
                <p:oleObj name="Equation" r:id="rId13" imgW="2120760" imgH="253800" progId="Equation.DSMT4">
                  <p:embed/>
                  <p:pic>
                    <p:nvPicPr>
                      <p:cNvPr id="0" name=""/>
                      <p:cNvPicPr/>
                      <p:nvPr/>
                    </p:nvPicPr>
                    <p:blipFill>
                      <a:blip r:embed="rId14"/>
                      <a:stretch>
                        <a:fillRect/>
                      </a:stretch>
                    </p:blipFill>
                    <p:spPr>
                      <a:xfrm>
                        <a:off x="4211960" y="2100918"/>
                        <a:ext cx="3971135" cy="475585"/>
                      </a:xfrm>
                      <a:prstGeom prst="rect">
                        <a:avLst/>
                      </a:prstGeom>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1356906883"/>
              </p:ext>
            </p:extLst>
          </p:nvPr>
        </p:nvGraphicFramePr>
        <p:xfrm>
          <a:off x="4283967" y="2620825"/>
          <a:ext cx="3528393" cy="488205"/>
        </p:xfrm>
        <a:graphic>
          <a:graphicData uri="http://schemas.openxmlformats.org/presentationml/2006/ole">
            <mc:AlternateContent xmlns:mc="http://schemas.openxmlformats.org/markup-compatibility/2006">
              <mc:Choice xmlns:v="urn:schemas-microsoft-com:vml" Requires="v">
                <p:oleObj spid="_x0000_s35653" name="Equation" r:id="rId15" imgW="2019240" imgH="279360" progId="Equation.DSMT4">
                  <p:embed/>
                </p:oleObj>
              </mc:Choice>
              <mc:Fallback>
                <p:oleObj name="Equation" r:id="rId15" imgW="2019240" imgH="279360" progId="Equation.DSMT4">
                  <p:embed/>
                  <p:pic>
                    <p:nvPicPr>
                      <p:cNvPr id="0" name=""/>
                      <p:cNvPicPr/>
                      <p:nvPr/>
                    </p:nvPicPr>
                    <p:blipFill>
                      <a:blip r:embed="rId16"/>
                      <a:stretch>
                        <a:fillRect/>
                      </a:stretch>
                    </p:blipFill>
                    <p:spPr>
                      <a:xfrm>
                        <a:off x="4283967" y="2620825"/>
                        <a:ext cx="3528393" cy="488205"/>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404028768"/>
              </p:ext>
            </p:extLst>
          </p:nvPr>
        </p:nvGraphicFramePr>
        <p:xfrm>
          <a:off x="4223122" y="3181038"/>
          <a:ext cx="996950" cy="406400"/>
        </p:xfrm>
        <a:graphic>
          <a:graphicData uri="http://schemas.openxmlformats.org/presentationml/2006/ole">
            <mc:AlternateContent xmlns:mc="http://schemas.openxmlformats.org/markup-compatibility/2006">
              <mc:Choice xmlns:v="urn:schemas-microsoft-com:vml" Requires="v">
                <p:oleObj spid="_x0000_s35654" name="Equation" r:id="rId17" imgW="558720" imgH="228600" progId="Equation.DSMT4">
                  <p:embed/>
                </p:oleObj>
              </mc:Choice>
              <mc:Fallback>
                <p:oleObj name="Equation" r:id="rId17" imgW="558720" imgH="228600" progId="Equation.DSMT4">
                  <p:embed/>
                  <p:pic>
                    <p:nvPicPr>
                      <p:cNvPr id="0" name="对象 20"/>
                      <p:cNvPicPr>
                        <a:picLocks noChangeAspect="1" noChangeArrowheads="1"/>
                      </p:cNvPicPr>
                      <p:nvPr/>
                    </p:nvPicPr>
                    <p:blipFill>
                      <a:blip r:embed="rId18"/>
                      <a:srcRect/>
                      <a:stretch>
                        <a:fillRect/>
                      </a:stretch>
                    </p:blipFill>
                    <p:spPr bwMode="auto">
                      <a:xfrm>
                        <a:off x="4223122" y="3181038"/>
                        <a:ext cx="9969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1770591233"/>
              </p:ext>
            </p:extLst>
          </p:nvPr>
        </p:nvGraphicFramePr>
        <p:xfrm>
          <a:off x="6228184" y="3181038"/>
          <a:ext cx="1584176" cy="418046"/>
        </p:xfrm>
        <a:graphic>
          <a:graphicData uri="http://schemas.openxmlformats.org/presentationml/2006/ole">
            <mc:AlternateContent xmlns:mc="http://schemas.openxmlformats.org/markup-compatibility/2006">
              <mc:Choice xmlns:v="urn:schemas-microsoft-com:vml" Requires="v">
                <p:oleObj spid="_x0000_s35655" name="Equation" r:id="rId19" imgW="914400" imgH="241200" progId="Equation.DSMT4">
                  <p:embed/>
                </p:oleObj>
              </mc:Choice>
              <mc:Fallback>
                <p:oleObj name="Equation" r:id="rId19" imgW="914400" imgH="241200" progId="Equation.DSMT4">
                  <p:embed/>
                  <p:pic>
                    <p:nvPicPr>
                      <p:cNvPr id="0" name=""/>
                      <p:cNvPicPr/>
                      <p:nvPr/>
                    </p:nvPicPr>
                    <p:blipFill>
                      <a:blip r:embed="rId20"/>
                      <a:stretch>
                        <a:fillRect/>
                      </a:stretch>
                    </p:blipFill>
                    <p:spPr>
                      <a:xfrm>
                        <a:off x="6228184" y="3181038"/>
                        <a:ext cx="1584176" cy="418046"/>
                      </a:xfrm>
                      <a:prstGeom prst="rect">
                        <a:avLst/>
                      </a:prstGeom>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350643411"/>
              </p:ext>
            </p:extLst>
          </p:nvPr>
        </p:nvGraphicFramePr>
        <p:xfrm>
          <a:off x="4306068" y="5619452"/>
          <a:ext cx="4370388" cy="977900"/>
        </p:xfrm>
        <a:graphic>
          <a:graphicData uri="http://schemas.openxmlformats.org/presentationml/2006/ole">
            <mc:AlternateContent xmlns:mc="http://schemas.openxmlformats.org/markup-compatibility/2006">
              <mc:Choice xmlns:v="urn:schemas-microsoft-com:vml" Requires="v">
                <p:oleObj spid="_x0000_s35656" name="Equation" r:id="rId21" imgW="2501640" imgH="558720" progId="Equation.DSMT4">
                  <p:embed/>
                </p:oleObj>
              </mc:Choice>
              <mc:Fallback>
                <p:oleObj name="Equation" r:id="rId21" imgW="2501640" imgH="558720" progId="Equation.DSMT4">
                  <p:embed/>
                  <p:pic>
                    <p:nvPicPr>
                      <p:cNvPr id="0" name="对象 38"/>
                      <p:cNvPicPr>
                        <a:picLocks noChangeAspect="1" noChangeArrowheads="1"/>
                      </p:cNvPicPr>
                      <p:nvPr/>
                    </p:nvPicPr>
                    <p:blipFill>
                      <a:blip r:embed="rId22"/>
                      <a:srcRect/>
                      <a:stretch>
                        <a:fillRect/>
                      </a:stretch>
                    </p:blipFill>
                    <p:spPr bwMode="auto">
                      <a:xfrm>
                        <a:off x="4306068" y="5619452"/>
                        <a:ext cx="43703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3286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left)">
                                      <p:cBhvr>
                                        <p:cTn id="59" dur="500"/>
                                        <p:tgtEl>
                                          <p:spTgt spid="3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ipe(left)">
                                      <p:cBhvr>
                                        <p:cTn id="73" dur="500"/>
                                        <p:tgtEl>
                                          <p:spTgt spid="22"/>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left)">
                                      <p:cBhvr>
                                        <p:cTn id="77" dur="500"/>
                                        <p:tgtEl>
                                          <p:spTgt spid="41"/>
                                        </p:tgtEl>
                                      </p:cBhvr>
                                    </p:animEffect>
                                  </p:childTnLst>
                                </p:cTn>
                              </p:par>
                            </p:childTnLst>
                          </p:cTn>
                        </p:par>
                        <p:par>
                          <p:cTn id="78" fill="hold">
                            <p:stCondLst>
                              <p:cond delay="1000"/>
                            </p:stCondLst>
                            <p:childTnLst>
                              <p:par>
                                <p:cTn id="79" presetID="22" presetClass="entr" presetSubtype="2"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right)">
                                      <p:cBhvr>
                                        <p:cTn id="81" dur="500"/>
                                        <p:tgtEl>
                                          <p:spTgt spid="2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wipe(left)">
                                      <p:cBhvr>
                                        <p:cTn id="86" dur="500"/>
                                        <p:tgtEl>
                                          <p:spTgt spid="8"/>
                                        </p:tgtEl>
                                      </p:cBhvr>
                                    </p:animEffect>
                                  </p:childTnLst>
                                </p:cTn>
                              </p:par>
                            </p:childTnLst>
                          </p:cTn>
                        </p:par>
                        <p:par>
                          <p:cTn id="87" fill="hold">
                            <p:stCondLst>
                              <p:cond delay="500"/>
                            </p:stCondLst>
                            <p:childTnLst>
                              <p:par>
                                <p:cTn id="88" presetID="22" presetClass="entr" presetSubtype="4" fill="hold" grpId="0" nodeType="after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wipe(down)">
                                      <p:cBhvr>
                                        <p:cTn id="90" dur="500"/>
                                        <p:tgtEl>
                                          <p:spTgt spid="2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wipe(left)">
                                      <p:cBhvr>
                                        <p:cTn id="95" dur="500"/>
                                        <p:tgtEl>
                                          <p:spTgt spid="27"/>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43"/>
                                        </p:tgtEl>
                                        <p:attrNameLst>
                                          <p:attrName>style.visibility</p:attrName>
                                        </p:attrNameLst>
                                      </p:cBhvr>
                                      <p:to>
                                        <p:strVal val="visible"/>
                                      </p:to>
                                    </p:set>
                                    <p:animEffect transition="in" filter="wipe(left)">
                                      <p:cBhvr>
                                        <p:cTn id="9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2" grpId="0" animBg="1"/>
      <p:bldP spid="23" grpId="0" animBg="1"/>
      <p:bldP spid="24" grpId="0" animBg="1"/>
      <p:bldP spid="27" grpId="0" animBg="1"/>
      <p:bldP spid="33" grpId="0" animBg="1"/>
      <p:bldP spid="32" grpId="0"/>
      <p:bldP spid="35"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菲涅尔公式</a:t>
            </a:r>
            <a:r>
              <a:rPr lang="en-US" altLang="zh-CN" dirty="0">
                <a:latin typeface="+mn-lt"/>
                <a:ea typeface="黑体" pitchFamily="2" charset="-122"/>
              </a:rPr>
              <a:t>—</a:t>
            </a:r>
            <a:r>
              <a:rPr lang="en-US" altLang="zh-CN" i="1" dirty="0">
                <a:latin typeface="Times New Roman" pitchFamily="18" charset="0"/>
                <a:ea typeface="黑体" pitchFamily="2" charset="-122"/>
                <a:cs typeface="Times New Roman" pitchFamily="18" charset="0"/>
              </a:rPr>
              <a:t>s</a:t>
            </a:r>
            <a:r>
              <a:rPr lang="zh-CN" altLang="en-US" dirty="0">
                <a:latin typeface="+mn-lt"/>
                <a:ea typeface="黑体" pitchFamily="2" charset="-122"/>
              </a:rPr>
              <a:t>波的折反射特性</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13</a:t>
            </a:fld>
            <a:endParaRPr lang="en-US" altLang="zh-CN" dirty="0"/>
          </a:p>
        </p:txBody>
      </p:sp>
      <p:sp>
        <p:nvSpPr>
          <p:cNvPr id="26" name="右箭头 25"/>
          <p:cNvSpPr/>
          <p:nvPr/>
        </p:nvSpPr>
        <p:spPr>
          <a:xfrm>
            <a:off x="2267745" y="4867305"/>
            <a:ext cx="434145" cy="214161"/>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924340292"/>
              </p:ext>
            </p:extLst>
          </p:nvPr>
        </p:nvGraphicFramePr>
        <p:xfrm>
          <a:off x="1907704" y="1916832"/>
          <a:ext cx="5149040" cy="1152128"/>
        </p:xfrm>
        <a:graphic>
          <a:graphicData uri="http://schemas.openxmlformats.org/presentationml/2006/ole">
            <mc:AlternateContent xmlns:mc="http://schemas.openxmlformats.org/markup-compatibility/2006">
              <mc:Choice xmlns:v="urn:schemas-microsoft-com:vml" Requires="v">
                <p:oleObj spid="_x0000_s21909" name="Equation" r:id="rId4" imgW="2501640" imgH="558720" progId="Equation.DSMT4">
                  <p:embed/>
                </p:oleObj>
              </mc:Choice>
              <mc:Fallback>
                <p:oleObj name="Equation" r:id="rId4" imgW="2501640" imgH="558720" progId="Equation.DSMT4">
                  <p:embed/>
                  <p:pic>
                    <p:nvPicPr>
                      <p:cNvPr id="0" name="对象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1916832"/>
                        <a:ext cx="5149040" cy="1152128"/>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43485047"/>
              </p:ext>
            </p:extLst>
          </p:nvPr>
        </p:nvGraphicFramePr>
        <p:xfrm>
          <a:off x="2843808" y="4016708"/>
          <a:ext cx="3349469" cy="1892066"/>
        </p:xfrm>
        <a:graphic>
          <a:graphicData uri="http://schemas.openxmlformats.org/presentationml/2006/ole">
            <mc:AlternateContent xmlns:mc="http://schemas.openxmlformats.org/markup-compatibility/2006">
              <mc:Choice xmlns:v="urn:schemas-microsoft-com:vml" Requires="v">
                <p:oleObj spid="_x0000_s21910" name="Equation" r:id="rId6" imgW="1663560" imgH="939600" progId="Equation.DSMT4">
                  <p:embed/>
                </p:oleObj>
              </mc:Choice>
              <mc:Fallback>
                <p:oleObj name="Equation" r:id="rId6" imgW="1663560" imgH="939600" progId="Equation.DSMT4">
                  <p:embed/>
                  <p:pic>
                    <p:nvPicPr>
                      <p:cNvPr id="0" name=""/>
                      <p:cNvPicPr/>
                      <p:nvPr/>
                    </p:nvPicPr>
                    <p:blipFill>
                      <a:blip r:embed="rId7"/>
                      <a:stretch>
                        <a:fillRect/>
                      </a:stretch>
                    </p:blipFill>
                    <p:spPr>
                      <a:xfrm>
                        <a:off x="2843808" y="4016708"/>
                        <a:ext cx="3349469" cy="1892066"/>
                      </a:xfrm>
                      <a:prstGeom prst="rect">
                        <a:avLst/>
                      </a:prstGeom>
                    </p:spPr>
                  </p:pic>
                </p:oleObj>
              </mc:Fallback>
            </mc:AlternateContent>
          </a:graphicData>
        </a:graphic>
      </p:graphicFrame>
    </p:spTree>
    <p:extLst>
      <p:ext uri="{BB962C8B-B14F-4D97-AF65-F5344CB8AC3E}">
        <p14:creationId xmlns:p14="http://schemas.microsoft.com/office/powerpoint/2010/main" val="393997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菲涅尔公式</a:t>
            </a:r>
            <a:r>
              <a:rPr lang="en-US" altLang="zh-CN" dirty="0">
                <a:latin typeface="+mn-lt"/>
                <a:ea typeface="黑体" pitchFamily="2" charset="-122"/>
              </a:rPr>
              <a:t>—</a:t>
            </a:r>
            <a:r>
              <a:rPr lang="en-US" altLang="zh-CN" i="1" dirty="0">
                <a:latin typeface="Times New Roman" pitchFamily="18" charset="0"/>
                <a:ea typeface="黑体" pitchFamily="2" charset="-122"/>
                <a:cs typeface="Times New Roman" pitchFamily="18" charset="0"/>
              </a:rPr>
              <a:t>p</a:t>
            </a:r>
            <a:r>
              <a:rPr lang="zh-CN" altLang="en-US" dirty="0">
                <a:latin typeface="+mn-lt"/>
                <a:ea typeface="黑体" pitchFamily="2" charset="-122"/>
              </a:rPr>
              <a:t>波的折反射特性</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14</a:t>
            </a:fld>
            <a:endParaRPr lang="en-US" altLang="zh-CN" dirty="0"/>
          </a:p>
        </p:txBody>
      </p:sp>
      <p:sp>
        <p:nvSpPr>
          <p:cNvPr id="15" name="右箭头 14"/>
          <p:cNvSpPr/>
          <p:nvPr/>
        </p:nvSpPr>
        <p:spPr>
          <a:xfrm>
            <a:off x="3635896" y="3286847"/>
            <a:ext cx="434145" cy="214161"/>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FF"/>
              </a:solidFill>
              <a:latin typeface="Arial" charset="0"/>
              <a:ea typeface="宋体" pitchFamily="2" charset="-122"/>
            </a:endParaRPr>
          </a:p>
        </p:txBody>
      </p:sp>
      <p:sp>
        <p:nvSpPr>
          <p:cNvPr id="22" name="右箭头 21"/>
          <p:cNvSpPr/>
          <p:nvPr/>
        </p:nvSpPr>
        <p:spPr>
          <a:xfrm>
            <a:off x="5148064" y="2188165"/>
            <a:ext cx="434145" cy="214161"/>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
        <p:nvSpPr>
          <p:cNvPr id="23" name="右大括号 22"/>
          <p:cNvSpPr/>
          <p:nvPr/>
        </p:nvSpPr>
        <p:spPr>
          <a:xfrm>
            <a:off x="8172400" y="2852936"/>
            <a:ext cx="308884" cy="539683"/>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右箭头 25"/>
          <p:cNvSpPr/>
          <p:nvPr/>
        </p:nvSpPr>
        <p:spPr>
          <a:xfrm>
            <a:off x="4740741" y="5807127"/>
            <a:ext cx="434145" cy="214161"/>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
        <p:nvSpPr>
          <p:cNvPr id="27" name="右箭头 26"/>
          <p:cNvSpPr/>
          <p:nvPr/>
        </p:nvSpPr>
        <p:spPr>
          <a:xfrm>
            <a:off x="5148064" y="2787384"/>
            <a:ext cx="434145" cy="214161"/>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
        <p:nvSpPr>
          <p:cNvPr id="35" name="TextBox 34"/>
          <p:cNvSpPr txBox="1"/>
          <p:nvPr/>
        </p:nvSpPr>
        <p:spPr>
          <a:xfrm>
            <a:off x="120366" y="3162023"/>
            <a:ext cx="2507418" cy="400110"/>
          </a:xfrm>
          <a:prstGeom prst="rect">
            <a:avLst/>
          </a:prstGeom>
          <a:noFill/>
        </p:spPr>
        <p:txBody>
          <a:bodyPr wrap="none" rtlCol="0">
            <a:spAutoFit/>
          </a:bodyPr>
          <a:lstStyle/>
          <a:p>
            <a:r>
              <a:rPr lang="zh-CN" altLang="en-US" sz="2000" b="1" dirty="0">
                <a:solidFill>
                  <a:schemeClr val="tx2"/>
                </a:solidFill>
              </a:rPr>
              <a:t>电场切向分量连续：</a:t>
            </a:r>
          </a:p>
        </p:txBody>
      </p:sp>
      <p:sp>
        <p:nvSpPr>
          <p:cNvPr id="37" name="TextBox 36"/>
          <p:cNvSpPr txBox="1"/>
          <p:nvPr/>
        </p:nvSpPr>
        <p:spPr>
          <a:xfrm>
            <a:off x="1475656" y="2060848"/>
            <a:ext cx="2507418" cy="400110"/>
          </a:xfrm>
          <a:prstGeom prst="rect">
            <a:avLst/>
          </a:prstGeom>
          <a:noFill/>
        </p:spPr>
        <p:txBody>
          <a:bodyPr wrap="none" rtlCol="0">
            <a:spAutoFit/>
          </a:bodyPr>
          <a:lstStyle/>
          <a:p>
            <a:r>
              <a:rPr lang="zh-CN" altLang="en-US" sz="2000" b="1" dirty="0">
                <a:solidFill>
                  <a:schemeClr val="tx2"/>
                </a:solidFill>
              </a:rPr>
              <a:t>磁场切向分量连续：</a:t>
            </a: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96" y="3507694"/>
            <a:ext cx="2862669" cy="3287790"/>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2571513762"/>
              </p:ext>
            </p:extLst>
          </p:nvPr>
        </p:nvGraphicFramePr>
        <p:xfrm>
          <a:off x="3851920" y="2084909"/>
          <a:ext cx="1087438" cy="407987"/>
        </p:xfrm>
        <a:graphic>
          <a:graphicData uri="http://schemas.openxmlformats.org/presentationml/2006/ole">
            <mc:AlternateContent xmlns:mc="http://schemas.openxmlformats.org/markup-compatibility/2006">
              <mc:Choice xmlns:v="urn:schemas-microsoft-com:vml" Requires="v">
                <p:oleObj spid="_x0000_s37650" name="Equation" r:id="rId5" imgW="609480" imgH="228600" progId="Equation.DSMT4">
                  <p:embed/>
                </p:oleObj>
              </mc:Choice>
              <mc:Fallback>
                <p:oleObj name="Equation" r:id="rId5" imgW="609480" imgH="228600" progId="Equation.DSMT4">
                  <p:embed/>
                  <p:pic>
                    <p:nvPicPr>
                      <p:cNvPr id="0" name="对象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2084909"/>
                        <a:ext cx="1087438"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059149255"/>
              </p:ext>
            </p:extLst>
          </p:nvPr>
        </p:nvGraphicFramePr>
        <p:xfrm>
          <a:off x="2483768" y="3166616"/>
          <a:ext cx="996950" cy="406400"/>
        </p:xfrm>
        <a:graphic>
          <a:graphicData uri="http://schemas.openxmlformats.org/presentationml/2006/ole">
            <mc:AlternateContent xmlns:mc="http://schemas.openxmlformats.org/markup-compatibility/2006">
              <mc:Choice xmlns:v="urn:schemas-microsoft-com:vml" Requires="v">
                <p:oleObj spid="_x0000_s37651" name="Equation" r:id="rId7" imgW="558720" imgH="228600" progId="Equation.DSMT4">
                  <p:embed/>
                </p:oleObj>
              </mc:Choice>
              <mc:Fallback>
                <p:oleObj name="Equation" r:id="rId7" imgW="558720" imgH="228600" progId="Equation.DSMT4">
                  <p:embed/>
                  <p:pic>
                    <p:nvPicPr>
                      <p:cNvPr id="0" name="对象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768" y="3166616"/>
                        <a:ext cx="9969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75269563"/>
              </p:ext>
            </p:extLst>
          </p:nvPr>
        </p:nvGraphicFramePr>
        <p:xfrm>
          <a:off x="4211960" y="3164002"/>
          <a:ext cx="3829050" cy="476250"/>
        </p:xfrm>
        <a:graphic>
          <a:graphicData uri="http://schemas.openxmlformats.org/presentationml/2006/ole">
            <mc:AlternateContent xmlns:mc="http://schemas.openxmlformats.org/markup-compatibility/2006">
              <mc:Choice xmlns:v="urn:schemas-microsoft-com:vml" Requires="v">
                <p:oleObj spid="_x0000_s37652" name="Equation" r:id="rId9" imgW="2044440" imgH="253800" progId="Equation.DSMT4">
                  <p:embed/>
                </p:oleObj>
              </mc:Choice>
              <mc:Fallback>
                <p:oleObj name="Equation" r:id="rId9" imgW="2044440" imgH="253800" progId="Equation.DSMT4">
                  <p:embed/>
                  <p:pic>
                    <p:nvPicPr>
                      <p:cNvPr id="0" name="对象 35"/>
                      <p:cNvPicPr>
                        <a:picLocks noChangeAspect="1" noChangeArrowheads="1"/>
                      </p:cNvPicPr>
                      <p:nvPr/>
                    </p:nvPicPr>
                    <p:blipFill>
                      <a:blip r:embed="rId10"/>
                      <a:srcRect/>
                      <a:stretch>
                        <a:fillRect/>
                      </a:stretch>
                    </p:blipFill>
                    <p:spPr bwMode="auto">
                      <a:xfrm>
                        <a:off x="4211960" y="3164002"/>
                        <a:ext cx="38290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右箭头 32"/>
          <p:cNvSpPr/>
          <p:nvPr/>
        </p:nvSpPr>
        <p:spPr>
          <a:xfrm>
            <a:off x="5145967" y="1484784"/>
            <a:ext cx="434145" cy="214161"/>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
        <p:nvSpPr>
          <p:cNvPr id="40" name="TextBox 39"/>
          <p:cNvSpPr txBox="1"/>
          <p:nvPr/>
        </p:nvSpPr>
        <p:spPr>
          <a:xfrm>
            <a:off x="110747" y="1208946"/>
            <a:ext cx="2229005" cy="707886"/>
          </a:xfrm>
          <a:prstGeom prst="rect">
            <a:avLst/>
          </a:prstGeom>
          <a:noFill/>
        </p:spPr>
        <p:txBody>
          <a:bodyPr wrap="square" rtlCol="0">
            <a:spAutoFit/>
          </a:bodyPr>
          <a:lstStyle/>
          <a:p>
            <a:pPr algn="just"/>
            <a:r>
              <a:rPr lang="zh-CN" altLang="en-US" sz="2000" b="1" dirty="0">
                <a:solidFill>
                  <a:schemeClr val="tx2"/>
                </a:solidFill>
                <a:latin typeface="Times New Roman" panose="02020603050405020304" pitchFamily="18" charset="0"/>
                <a:cs typeface="Times New Roman" panose="02020603050405020304" pitchFamily="18" charset="0"/>
              </a:rPr>
              <a:t>由物质方程和</a:t>
            </a:r>
            <a:r>
              <a:rPr lang="en-US" altLang="zh-CN" sz="2000" b="1" dirty="0">
                <a:solidFill>
                  <a:schemeClr val="tx2"/>
                </a:solidFill>
                <a:latin typeface="Times New Roman" panose="02020603050405020304" pitchFamily="18" charset="0"/>
                <a:cs typeface="Times New Roman" panose="02020603050405020304" pitchFamily="18" charset="0"/>
              </a:rPr>
              <a:t>E</a:t>
            </a:r>
            <a:r>
              <a:rPr lang="zh-CN" altLang="en-US" sz="2000" b="1" dirty="0">
                <a:solidFill>
                  <a:schemeClr val="tx2"/>
                </a:solidFill>
                <a:latin typeface="Times New Roman" panose="02020603050405020304" pitchFamily="18" charset="0"/>
                <a:cs typeface="Times New Roman" panose="02020603050405020304" pitchFamily="18" charset="0"/>
              </a:rPr>
              <a:t>、</a:t>
            </a:r>
            <a:r>
              <a:rPr lang="en-US" altLang="zh-CN" sz="2000" b="1" dirty="0">
                <a:solidFill>
                  <a:schemeClr val="tx2"/>
                </a:solidFill>
                <a:latin typeface="Times New Roman" panose="02020603050405020304" pitchFamily="18" charset="0"/>
                <a:cs typeface="Times New Roman" panose="02020603050405020304" pitchFamily="18" charset="0"/>
              </a:rPr>
              <a:t>B</a:t>
            </a:r>
            <a:r>
              <a:rPr lang="zh-CN" altLang="en-US" sz="2000" b="1" dirty="0">
                <a:solidFill>
                  <a:schemeClr val="tx2"/>
                </a:solidFill>
                <a:latin typeface="Times New Roman" panose="02020603050405020304" pitchFamily="18" charset="0"/>
                <a:cs typeface="Times New Roman" panose="02020603050405020304" pitchFamily="18" charset="0"/>
              </a:rPr>
              <a:t>同相关系出发</a:t>
            </a:r>
          </a:p>
        </p:txBody>
      </p:sp>
      <p:graphicFrame>
        <p:nvGraphicFramePr>
          <p:cNvPr id="41" name="对象 40"/>
          <p:cNvGraphicFramePr>
            <a:graphicFrameLocks noChangeAspect="1"/>
          </p:cNvGraphicFramePr>
          <p:nvPr>
            <p:extLst>
              <p:ext uri="{D42A27DB-BD31-4B8C-83A1-F6EECF244321}">
                <p14:modId xmlns:p14="http://schemas.microsoft.com/office/powerpoint/2010/main" val="1955167839"/>
              </p:ext>
            </p:extLst>
          </p:nvPr>
        </p:nvGraphicFramePr>
        <p:xfrm>
          <a:off x="2339752" y="1208946"/>
          <a:ext cx="2232248" cy="817755"/>
        </p:xfrm>
        <a:graphic>
          <a:graphicData uri="http://schemas.openxmlformats.org/presentationml/2006/ole">
            <mc:AlternateContent xmlns:mc="http://schemas.openxmlformats.org/markup-compatibility/2006">
              <mc:Choice xmlns:v="urn:schemas-microsoft-com:vml" Requires="v">
                <p:oleObj spid="_x0000_s37653" name="Equation" r:id="rId11" imgW="1282680" imgH="469800" progId="Equation.DSMT4">
                  <p:embed/>
                </p:oleObj>
              </mc:Choice>
              <mc:Fallback>
                <p:oleObj name="Equation" r:id="rId11" imgW="1282680" imgH="469800" progId="Equation.DSMT4">
                  <p:embed/>
                  <p:pic>
                    <p:nvPicPr>
                      <p:cNvPr id="0" name=""/>
                      <p:cNvPicPr/>
                      <p:nvPr/>
                    </p:nvPicPr>
                    <p:blipFill>
                      <a:blip r:embed="rId12"/>
                      <a:stretch>
                        <a:fillRect/>
                      </a:stretch>
                    </p:blipFill>
                    <p:spPr>
                      <a:xfrm>
                        <a:off x="2339752" y="1208946"/>
                        <a:ext cx="2232248" cy="817755"/>
                      </a:xfrm>
                      <a:prstGeom prst="rect">
                        <a:avLst/>
                      </a:prstGeom>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283566891"/>
              </p:ext>
            </p:extLst>
          </p:nvPr>
        </p:nvGraphicFramePr>
        <p:xfrm>
          <a:off x="5783263" y="1243013"/>
          <a:ext cx="2254250" cy="746125"/>
        </p:xfrm>
        <a:graphic>
          <a:graphicData uri="http://schemas.openxmlformats.org/presentationml/2006/ole">
            <mc:AlternateContent xmlns:mc="http://schemas.openxmlformats.org/markup-compatibility/2006">
              <mc:Choice xmlns:v="urn:schemas-microsoft-com:vml" Requires="v">
                <p:oleObj spid="_x0000_s37654" name="Equation" r:id="rId13" imgW="1460160" imgH="482400" progId="Equation.DSMT4">
                  <p:embed/>
                </p:oleObj>
              </mc:Choice>
              <mc:Fallback>
                <p:oleObj name="Equation" r:id="rId13" imgW="1460160" imgH="482400" progId="Equation.DSMT4">
                  <p:embed/>
                  <p:pic>
                    <p:nvPicPr>
                      <p:cNvPr id="0" name=""/>
                      <p:cNvPicPr/>
                      <p:nvPr/>
                    </p:nvPicPr>
                    <p:blipFill>
                      <a:blip r:embed="rId14"/>
                      <a:stretch>
                        <a:fillRect/>
                      </a:stretch>
                    </p:blipFill>
                    <p:spPr>
                      <a:xfrm>
                        <a:off x="5783263" y="1243013"/>
                        <a:ext cx="2254250" cy="74612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032806807"/>
              </p:ext>
            </p:extLst>
          </p:nvPr>
        </p:nvGraphicFramePr>
        <p:xfrm>
          <a:off x="5693750" y="2075384"/>
          <a:ext cx="1716087" cy="417512"/>
        </p:xfrm>
        <a:graphic>
          <a:graphicData uri="http://schemas.openxmlformats.org/presentationml/2006/ole">
            <mc:AlternateContent xmlns:mc="http://schemas.openxmlformats.org/markup-compatibility/2006">
              <mc:Choice xmlns:v="urn:schemas-microsoft-com:vml" Requires="v">
                <p:oleObj spid="_x0000_s37655" name="Equation" r:id="rId15" imgW="990360" imgH="241200" progId="Equation.DSMT4">
                  <p:embed/>
                </p:oleObj>
              </mc:Choice>
              <mc:Fallback>
                <p:oleObj name="Equation" r:id="rId15" imgW="990360" imgH="241200" progId="Equation.DSMT4">
                  <p:embed/>
                  <p:pic>
                    <p:nvPicPr>
                      <p:cNvPr id="0" name="对象 40"/>
                      <p:cNvPicPr>
                        <a:picLocks noChangeAspect="1" noChangeArrowheads="1"/>
                      </p:cNvPicPr>
                      <p:nvPr/>
                    </p:nvPicPr>
                    <p:blipFill>
                      <a:blip r:embed="rId16"/>
                      <a:srcRect/>
                      <a:stretch>
                        <a:fillRect/>
                      </a:stretch>
                    </p:blipFill>
                    <p:spPr bwMode="auto">
                      <a:xfrm>
                        <a:off x="5693750" y="2075384"/>
                        <a:ext cx="1716087"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左弧形箭头 42"/>
          <p:cNvSpPr/>
          <p:nvPr/>
        </p:nvSpPr>
        <p:spPr>
          <a:xfrm flipH="1">
            <a:off x="8262355" y="1556792"/>
            <a:ext cx="404812" cy="744542"/>
          </a:xfrm>
          <a:prstGeom prst="curved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526911952"/>
              </p:ext>
            </p:extLst>
          </p:nvPr>
        </p:nvGraphicFramePr>
        <p:xfrm>
          <a:off x="5696348" y="2636912"/>
          <a:ext cx="2332037" cy="484187"/>
        </p:xfrm>
        <a:graphic>
          <a:graphicData uri="http://schemas.openxmlformats.org/presentationml/2006/ole">
            <mc:AlternateContent xmlns:mc="http://schemas.openxmlformats.org/markup-compatibility/2006">
              <mc:Choice xmlns:v="urn:schemas-microsoft-com:vml" Requires="v">
                <p:oleObj spid="_x0000_s37656" name="Equation" r:id="rId17" imgW="1346040" imgH="279360" progId="Equation.DSMT4">
                  <p:embed/>
                </p:oleObj>
              </mc:Choice>
              <mc:Fallback>
                <p:oleObj name="Equation" r:id="rId17" imgW="1346040" imgH="279360" progId="Equation.DSMT4">
                  <p:embed/>
                  <p:pic>
                    <p:nvPicPr>
                      <p:cNvPr id="0" name="对象 40"/>
                      <p:cNvPicPr>
                        <a:picLocks noChangeAspect="1" noChangeArrowheads="1"/>
                      </p:cNvPicPr>
                      <p:nvPr/>
                    </p:nvPicPr>
                    <p:blipFill>
                      <a:blip r:embed="rId18"/>
                      <a:srcRect/>
                      <a:stretch>
                        <a:fillRect/>
                      </a:stretch>
                    </p:blipFill>
                    <p:spPr bwMode="auto">
                      <a:xfrm>
                        <a:off x="5696348" y="2636912"/>
                        <a:ext cx="233203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 name="左弧形箭头 43"/>
          <p:cNvSpPr/>
          <p:nvPr/>
        </p:nvSpPr>
        <p:spPr>
          <a:xfrm flipH="1" flipV="1">
            <a:off x="8604448" y="2996952"/>
            <a:ext cx="404812" cy="1594728"/>
          </a:xfrm>
          <a:prstGeom prst="curved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graphicFrame>
        <p:nvGraphicFramePr>
          <p:cNvPr id="45" name="对象 44"/>
          <p:cNvGraphicFramePr>
            <a:graphicFrameLocks noChangeAspect="1"/>
          </p:cNvGraphicFramePr>
          <p:nvPr>
            <p:extLst>
              <p:ext uri="{D42A27DB-BD31-4B8C-83A1-F6EECF244321}">
                <p14:modId xmlns:p14="http://schemas.microsoft.com/office/powerpoint/2010/main" val="743305073"/>
              </p:ext>
            </p:extLst>
          </p:nvPr>
        </p:nvGraphicFramePr>
        <p:xfrm>
          <a:off x="5335091" y="3789040"/>
          <a:ext cx="2981325" cy="1439862"/>
        </p:xfrm>
        <a:graphic>
          <a:graphicData uri="http://schemas.openxmlformats.org/presentationml/2006/ole">
            <mc:AlternateContent xmlns:mc="http://schemas.openxmlformats.org/markup-compatibility/2006">
              <mc:Choice xmlns:v="urn:schemas-microsoft-com:vml" Requires="v">
                <p:oleObj spid="_x0000_s37657" name="Equation" r:id="rId19" imgW="1841400" imgH="888840" progId="Equation.DSMT4">
                  <p:embed/>
                </p:oleObj>
              </mc:Choice>
              <mc:Fallback>
                <p:oleObj name="Equation" r:id="rId19" imgW="1841400" imgH="8888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5091" y="3789040"/>
                        <a:ext cx="29813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981522142"/>
              </p:ext>
            </p:extLst>
          </p:nvPr>
        </p:nvGraphicFramePr>
        <p:xfrm>
          <a:off x="5365136" y="5387173"/>
          <a:ext cx="3287336" cy="1066163"/>
        </p:xfrm>
        <a:graphic>
          <a:graphicData uri="http://schemas.openxmlformats.org/presentationml/2006/ole">
            <mc:AlternateContent xmlns:mc="http://schemas.openxmlformats.org/markup-compatibility/2006">
              <mc:Choice xmlns:v="urn:schemas-microsoft-com:vml" Requires="v">
                <p:oleObj spid="_x0000_s37658" name="Equation" r:id="rId21" imgW="1879560" imgH="609480" progId="Equation.DSMT4">
                  <p:embed/>
                </p:oleObj>
              </mc:Choice>
              <mc:Fallback>
                <p:oleObj name="Equation" r:id="rId21" imgW="1879560" imgH="609480" progId="Equation.DSMT4">
                  <p:embed/>
                  <p:pic>
                    <p:nvPicPr>
                      <p:cNvPr id="0" name=""/>
                      <p:cNvPicPr/>
                      <p:nvPr/>
                    </p:nvPicPr>
                    <p:blipFill>
                      <a:blip r:embed="rId22"/>
                      <a:stretch>
                        <a:fillRect/>
                      </a:stretch>
                    </p:blipFill>
                    <p:spPr>
                      <a:xfrm>
                        <a:off x="5365136" y="5387173"/>
                        <a:ext cx="3287336" cy="1066163"/>
                      </a:xfrm>
                      <a:prstGeom prst="rect">
                        <a:avLst/>
                      </a:prstGeom>
                    </p:spPr>
                  </p:pic>
                </p:oleObj>
              </mc:Fallback>
            </mc:AlternateContent>
          </a:graphicData>
        </a:graphic>
      </p:graphicFrame>
    </p:spTree>
    <p:extLst>
      <p:ext uri="{BB962C8B-B14F-4D97-AF65-F5344CB8AC3E}">
        <p14:creationId xmlns:p14="http://schemas.microsoft.com/office/powerpoint/2010/main" val="341283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left)">
                                      <p:cBhvr>
                                        <p:cTn id="14" dur="500"/>
                                        <p:tgtEl>
                                          <p:spTgt spid="4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up)">
                                      <p:cBhvr>
                                        <p:cTn id="50" dur="5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ipe(left)">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left)">
                                      <p:cBhvr>
                                        <p:cTn id="77" dur="500"/>
                                        <p:tgtEl>
                                          <p:spTgt spid="9"/>
                                        </p:tgtEl>
                                      </p:cBhvr>
                                    </p:animEffect>
                                  </p:childTnLst>
                                </p:cTn>
                              </p:par>
                            </p:childTnLst>
                          </p:cTn>
                        </p:par>
                        <p:par>
                          <p:cTn id="78" fill="hold">
                            <p:stCondLst>
                              <p:cond delay="1000"/>
                            </p:stCondLst>
                            <p:childTnLst>
                              <p:par>
                                <p:cTn id="79" presetID="22" presetClass="entr" presetSubtype="2"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right)">
                                      <p:cBhvr>
                                        <p:cTn id="81" dur="500"/>
                                        <p:tgtEl>
                                          <p:spTgt spid="2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wipe(left)">
                                      <p:cBhvr>
                                        <p:cTn id="86" dur="500"/>
                                        <p:tgtEl>
                                          <p:spTgt spid="45"/>
                                        </p:tgtEl>
                                      </p:cBhvr>
                                    </p:animEffect>
                                  </p:childTnLst>
                                </p:cTn>
                              </p:par>
                            </p:childTnLst>
                          </p:cTn>
                        </p:par>
                        <p:par>
                          <p:cTn id="87" fill="hold">
                            <p:stCondLst>
                              <p:cond delay="500"/>
                            </p:stCondLst>
                            <p:childTnLst>
                              <p:par>
                                <p:cTn id="88" presetID="22" presetClass="entr" presetSubtype="4" fill="hold" grpId="0" nodeType="after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wipe(down)">
                                      <p:cBhvr>
                                        <p:cTn id="90" dur="500"/>
                                        <p:tgtEl>
                                          <p:spTgt spid="4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wipe(left)">
                                      <p:cBhvr>
                                        <p:cTn id="95" dur="500"/>
                                        <p:tgtEl>
                                          <p:spTgt spid="26"/>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left)">
                                      <p:cBhvr>
                                        <p:cTn id="9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3" grpId="0" animBg="1"/>
      <p:bldP spid="26" grpId="0" animBg="1"/>
      <p:bldP spid="27" grpId="0" animBg="1"/>
      <p:bldP spid="35" grpId="0"/>
      <p:bldP spid="37" grpId="0"/>
      <p:bldP spid="33" grpId="0" animBg="1"/>
      <p:bldP spid="40" grpId="0"/>
      <p:bldP spid="43" grpId="0"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菲涅尔公式</a:t>
            </a:r>
            <a:r>
              <a:rPr lang="en-US" altLang="zh-CN" dirty="0">
                <a:latin typeface="+mn-lt"/>
                <a:ea typeface="黑体" pitchFamily="2" charset="-122"/>
              </a:rPr>
              <a:t>—</a:t>
            </a:r>
            <a:r>
              <a:rPr lang="en-US" altLang="zh-CN" i="1" dirty="0">
                <a:latin typeface="Times New Roman" pitchFamily="18" charset="0"/>
                <a:ea typeface="黑体" pitchFamily="2" charset="-122"/>
                <a:cs typeface="Times New Roman" pitchFamily="18" charset="0"/>
              </a:rPr>
              <a:t>p</a:t>
            </a:r>
            <a:r>
              <a:rPr lang="zh-CN" altLang="en-US" dirty="0">
                <a:latin typeface="+mn-lt"/>
                <a:ea typeface="黑体" pitchFamily="2" charset="-122"/>
              </a:rPr>
              <a:t>波的折反射特性</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15</a:t>
            </a:fld>
            <a:endParaRPr lang="en-US" altLang="zh-CN" dirty="0"/>
          </a:p>
        </p:txBody>
      </p:sp>
      <p:sp>
        <p:nvSpPr>
          <p:cNvPr id="19" name="右箭头 18"/>
          <p:cNvSpPr/>
          <p:nvPr/>
        </p:nvSpPr>
        <p:spPr>
          <a:xfrm>
            <a:off x="1979712" y="4654999"/>
            <a:ext cx="434145" cy="214161"/>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096998597"/>
              </p:ext>
            </p:extLst>
          </p:nvPr>
        </p:nvGraphicFramePr>
        <p:xfrm>
          <a:off x="2699792" y="1628800"/>
          <a:ext cx="3770776" cy="1224136"/>
        </p:xfrm>
        <a:graphic>
          <a:graphicData uri="http://schemas.openxmlformats.org/presentationml/2006/ole">
            <mc:AlternateContent xmlns:mc="http://schemas.openxmlformats.org/markup-compatibility/2006">
              <mc:Choice xmlns:v="urn:schemas-microsoft-com:vml" Requires="v">
                <p:oleObj spid="_x0000_s22939" name="Equation" r:id="rId4" imgW="1879560" imgH="609480" progId="Equation.DSMT4">
                  <p:embed/>
                </p:oleObj>
              </mc:Choice>
              <mc:Fallback>
                <p:oleObj name="Equation" r:id="rId4" imgW="1879560" imgH="609480" progId="Equation.DSMT4">
                  <p:embed/>
                  <p:pic>
                    <p:nvPicPr>
                      <p:cNvPr id="0" name="对象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1628800"/>
                        <a:ext cx="3770776" cy="1224136"/>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276575522"/>
              </p:ext>
            </p:extLst>
          </p:nvPr>
        </p:nvGraphicFramePr>
        <p:xfrm>
          <a:off x="2555776" y="3825975"/>
          <a:ext cx="4296477" cy="1872208"/>
        </p:xfrm>
        <a:graphic>
          <a:graphicData uri="http://schemas.openxmlformats.org/presentationml/2006/ole">
            <mc:AlternateContent xmlns:mc="http://schemas.openxmlformats.org/markup-compatibility/2006">
              <mc:Choice xmlns:v="urn:schemas-microsoft-com:vml" Requires="v">
                <p:oleObj spid="_x0000_s22940" name="Equation" r:id="rId6" imgW="2273040" imgH="990360" progId="Equation.DSMT4">
                  <p:embed/>
                </p:oleObj>
              </mc:Choice>
              <mc:Fallback>
                <p:oleObj name="Equation" r:id="rId6" imgW="2273040" imgH="990360" progId="Equation.DSMT4">
                  <p:embed/>
                  <p:pic>
                    <p:nvPicPr>
                      <p:cNvPr id="0" name=""/>
                      <p:cNvPicPr/>
                      <p:nvPr/>
                    </p:nvPicPr>
                    <p:blipFill>
                      <a:blip r:embed="rId7"/>
                      <a:stretch>
                        <a:fillRect/>
                      </a:stretch>
                    </p:blipFill>
                    <p:spPr>
                      <a:xfrm>
                        <a:off x="2555776" y="3825975"/>
                        <a:ext cx="4296477" cy="1872208"/>
                      </a:xfrm>
                      <a:prstGeom prst="rect">
                        <a:avLst/>
                      </a:prstGeom>
                    </p:spPr>
                  </p:pic>
                </p:oleObj>
              </mc:Fallback>
            </mc:AlternateContent>
          </a:graphicData>
        </a:graphic>
      </p:graphicFrame>
    </p:spTree>
    <p:extLst>
      <p:ext uri="{BB962C8B-B14F-4D97-AF65-F5344CB8AC3E}">
        <p14:creationId xmlns:p14="http://schemas.microsoft.com/office/powerpoint/2010/main" val="332626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菲涅尔公式总结</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16</a:t>
            </a:fld>
            <a:endParaRPr lang="en-US" altLang="zh-CN" dirty="0"/>
          </a:p>
        </p:txBody>
      </p:sp>
      <p:sp>
        <p:nvSpPr>
          <p:cNvPr id="15" name="TextBox 14"/>
          <p:cNvSpPr txBox="1"/>
          <p:nvPr/>
        </p:nvSpPr>
        <p:spPr>
          <a:xfrm>
            <a:off x="323528" y="3789040"/>
            <a:ext cx="2236510" cy="400110"/>
          </a:xfrm>
          <a:prstGeom prst="rect">
            <a:avLst/>
          </a:prstGeom>
          <a:noFill/>
        </p:spPr>
        <p:txBody>
          <a:bodyPr wrap="none" rtlCol="0">
            <a:spAutoFit/>
          </a:bodyPr>
          <a:lstStyle/>
          <a:p>
            <a:r>
              <a:rPr lang="zh-CN" altLang="en-US" sz="2000" b="1" dirty="0">
                <a:solidFill>
                  <a:schemeClr val="tx2"/>
                </a:solidFill>
              </a:rPr>
              <a:t>接近正入射情况：</a:t>
            </a:r>
          </a:p>
        </p:txBody>
      </p:sp>
      <p:graphicFrame>
        <p:nvGraphicFramePr>
          <p:cNvPr id="2" name="对象 1"/>
          <p:cNvGraphicFramePr>
            <a:graphicFrameLocks noChangeAspect="1"/>
          </p:cNvGraphicFramePr>
          <p:nvPr>
            <p:extLst>
              <p:ext uri="{D42A27DB-BD31-4B8C-83A1-F6EECF244321}">
                <p14:modId xmlns:p14="http://schemas.microsoft.com/office/powerpoint/2010/main" val="540173270"/>
              </p:ext>
            </p:extLst>
          </p:nvPr>
        </p:nvGraphicFramePr>
        <p:xfrm>
          <a:off x="488950" y="1562100"/>
          <a:ext cx="3017838" cy="1841500"/>
        </p:xfrm>
        <a:graphic>
          <a:graphicData uri="http://schemas.openxmlformats.org/presentationml/2006/ole">
            <mc:AlternateContent xmlns:mc="http://schemas.openxmlformats.org/markup-compatibility/2006">
              <mc:Choice xmlns:v="urn:schemas-microsoft-com:vml" Requires="v">
                <p:oleObj spid="_x0000_s24549" name="Equation" r:id="rId4" imgW="1498320" imgH="914400" progId="Equation.DSMT4">
                  <p:embed/>
                </p:oleObj>
              </mc:Choice>
              <mc:Fallback>
                <p:oleObj name="Equation" r:id="rId4" imgW="1498320" imgH="914400" progId="Equation.DSMT4">
                  <p:embed/>
                  <p:pic>
                    <p:nvPicPr>
                      <p:cNvPr id="0" name="对象 7"/>
                      <p:cNvPicPr>
                        <a:picLocks noChangeAspect="1" noChangeArrowheads="1"/>
                      </p:cNvPicPr>
                      <p:nvPr/>
                    </p:nvPicPr>
                    <p:blipFill>
                      <a:blip r:embed="rId5"/>
                      <a:srcRect/>
                      <a:stretch>
                        <a:fillRect/>
                      </a:stretch>
                    </p:blipFill>
                    <p:spPr bwMode="auto">
                      <a:xfrm>
                        <a:off x="488950" y="1562100"/>
                        <a:ext cx="3017838" cy="1841500"/>
                      </a:xfrm>
                      <a:prstGeom prst="rect">
                        <a:avLst/>
                      </a:prstGeom>
                      <a:noFill/>
                      <a:ln w="25400">
                        <a:solidFill>
                          <a:srgbClr val="FF0000"/>
                        </a:solid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39492584"/>
              </p:ext>
            </p:extLst>
          </p:nvPr>
        </p:nvGraphicFramePr>
        <p:xfrm>
          <a:off x="4654550" y="1560513"/>
          <a:ext cx="4129088" cy="1824037"/>
        </p:xfrm>
        <a:graphic>
          <a:graphicData uri="http://schemas.openxmlformats.org/presentationml/2006/ole">
            <mc:AlternateContent xmlns:mc="http://schemas.openxmlformats.org/markup-compatibility/2006">
              <mc:Choice xmlns:v="urn:schemas-microsoft-com:vml" Requires="v">
                <p:oleObj spid="_x0000_s24550" name="Equation" r:id="rId6" imgW="2184120" imgH="965160" progId="Equation.DSMT4">
                  <p:embed/>
                </p:oleObj>
              </mc:Choice>
              <mc:Fallback>
                <p:oleObj name="Equation" r:id="rId6" imgW="2184120" imgH="965160" progId="Equation.DSMT4">
                  <p:embed/>
                  <p:pic>
                    <p:nvPicPr>
                      <p:cNvPr id="0" name="对象 11"/>
                      <p:cNvPicPr>
                        <a:picLocks noChangeAspect="1" noChangeArrowheads="1"/>
                      </p:cNvPicPr>
                      <p:nvPr/>
                    </p:nvPicPr>
                    <p:blipFill>
                      <a:blip r:embed="rId7"/>
                      <a:srcRect/>
                      <a:stretch>
                        <a:fillRect/>
                      </a:stretch>
                    </p:blipFill>
                    <p:spPr bwMode="auto">
                      <a:xfrm>
                        <a:off x="4654550" y="1560513"/>
                        <a:ext cx="4129088" cy="1824037"/>
                      </a:xfrm>
                      <a:prstGeom prst="rect">
                        <a:avLst/>
                      </a:prstGeom>
                      <a:noFill/>
                      <a:ln w="25400">
                        <a:solidFill>
                          <a:srgbClr val="FF0000"/>
                        </a:solid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4934407"/>
              </p:ext>
            </p:extLst>
          </p:nvPr>
        </p:nvGraphicFramePr>
        <p:xfrm>
          <a:off x="1691680" y="4476204"/>
          <a:ext cx="1584325" cy="1689100"/>
        </p:xfrm>
        <a:graphic>
          <a:graphicData uri="http://schemas.openxmlformats.org/presentationml/2006/ole">
            <mc:AlternateContent xmlns:mc="http://schemas.openxmlformats.org/markup-compatibility/2006">
              <mc:Choice xmlns:v="urn:schemas-microsoft-com:vml" Requires="v">
                <p:oleObj spid="_x0000_s24551" name="Equation" r:id="rId8" imgW="787320" imgH="838080" progId="Equation.DSMT4">
                  <p:embed/>
                </p:oleObj>
              </mc:Choice>
              <mc:Fallback>
                <p:oleObj name="Equation" r:id="rId8" imgW="787320" imgH="838080" progId="Equation.DSMT4">
                  <p:embed/>
                  <p:pic>
                    <p:nvPicPr>
                      <p:cNvPr id="0" name="对象 1"/>
                      <p:cNvPicPr>
                        <a:picLocks noChangeAspect="1" noChangeArrowheads="1"/>
                      </p:cNvPicPr>
                      <p:nvPr/>
                    </p:nvPicPr>
                    <p:blipFill>
                      <a:blip r:embed="rId9"/>
                      <a:srcRect/>
                      <a:stretch>
                        <a:fillRect/>
                      </a:stretch>
                    </p:blipFill>
                    <p:spPr bwMode="auto">
                      <a:xfrm>
                        <a:off x="1691680" y="4476204"/>
                        <a:ext cx="158432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31189883"/>
              </p:ext>
            </p:extLst>
          </p:nvPr>
        </p:nvGraphicFramePr>
        <p:xfrm>
          <a:off x="4572000" y="4476204"/>
          <a:ext cx="1406525" cy="1689100"/>
        </p:xfrm>
        <a:graphic>
          <a:graphicData uri="http://schemas.openxmlformats.org/presentationml/2006/ole">
            <mc:AlternateContent xmlns:mc="http://schemas.openxmlformats.org/markup-compatibility/2006">
              <mc:Choice xmlns:v="urn:schemas-microsoft-com:vml" Requires="v">
                <p:oleObj spid="_x0000_s24552" name="Equation" r:id="rId10" imgW="698400" imgH="838080" progId="Equation.DSMT4">
                  <p:embed/>
                </p:oleObj>
              </mc:Choice>
              <mc:Fallback>
                <p:oleObj name="Equation" r:id="rId10" imgW="698400" imgH="838080" progId="Equation.DSMT4">
                  <p:embed/>
                  <p:pic>
                    <p:nvPicPr>
                      <p:cNvPr id="0" name="对象 7"/>
                      <p:cNvPicPr>
                        <a:picLocks noChangeAspect="1" noChangeArrowheads="1"/>
                      </p:cNvPicPr>
                      <p:nvPr/>
                    </p:nvPicPr>
                    <p:blipFill>
                      <a:blip r:embed="rId11"/>
                      <a:srcRect/>
                      <a:stretch>
                        <a:fillRect/>
                      </a:stretch>
                    </p:blipFill>
                    <p:spPr bwMode="auto">
                      <a:xfrm>
                        <a:off x="4572000" y="4476204"/>
                        <a:ext cx="140652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p:nvSpPr>
        <p:spPr>
          <a:xfrm>
            <a:off x="6565411" y="5157192"/>
            <a:ext cx="958917" cy="400110"/>
          </a:xfrm>
          <a:prstGeom prst="rect">
            <a:avLst/>
          </a:prstGeom>
          <a:noFill/>
        </p:spPr>
        <p:txBody>
          <a:bodyPr wrap="none" rtlCol="0">
            <a:spAutoFit/>
          </a:bodyPr>
          <a:lstStyle/>
          <a:p>
            <a:r>
              <a:rPr lang="zh-CN" altLang="en-US" sz="2000" b="1" dirty="0">
                <a:solidFill>
                  <a:schemeClr val="tx2"/>
                </a:solidFill>
              </a:rPr>
              <a:t>其中：</a:t>
            </a:r>
          </a:p>
        </p:txBody>
      </p:sp>
      <p:graphicFrame>
        <p:nvGraphicFramePr>
          <p:cNvPr id="26" name="对象 25"/>
          <p:cNvGraphicFramePr>
            <a:graphicFrameLocks noChangeAspect="1"/>
          </p:cNvGraphicFramePr>
          <p:nvPr>
            <p:extLst>
              <p:ext uri="{D42A27DB-BD31-4B8C-83A1-F6EECF244321}">
                <p14:modId xmlns:p14="http://schemas.microsoft.com/office/powerpoint/2010/main" val="605797444"/>
              </p:ext>
            </p:extLst>
          </p:nvPr>
        </p:nvGraphicFramePr>
        <p:xfrm>
          <a:off x="7493074" y="4935314"/>
          <a:ext cx="895350" cy="869950"/>
        </p:xfrm>
        <a:graphic>
          <a:graphicData uri="http://schemas.openxmlformats.org/presentationml/2006/ole">
            <mc:AlternateContent xmlns:mc="http://schemas.openxmlformats.org/markup-compatibility/2006">
              <mc:Choice xmlns:v="urn:schemas-microsoft-com:vml" Requires="v">
                <p:oleObj spid="_x0000_s24553" name="Equation" r:id="rId12" imgW="444240" imgH="431640" progId="Equation.DSMT4">
                  <p:embed/>
                </p:oleObj>
              </mc:Choice>
              <mc:Fallback>
                <p:oleObj name="Equation" r:id="rId12" imgW="444240" imgH="431640" progId="Equation.DSMT4">
                  <p:embed/>
                  <p:pic>
                    <p:nvPicPr>
                      <p:cNvPr id="0" name="对象 23"/>
                      <p:cNvPicPr>
                        <a:picLocks noChangeAspect="1" noChangeArrowheads="1"/>
                      </p:cNvPicPr>
                      <p:nvPr/>
                    </p:nvPicPr>
                    <p:blipFill>
                      <a:blip r:embed="rId13"/>
                      <a:srcRect/>
                      <a:stretch>
                        <a:fillRect/>
                      </a:stretch>
                    </p:blipFill>
                    <p:spPr bwMode="auto">
                      <a:xfrm>
                        <a:off x="7493074" y="4935314"/>
                        <a:ext cx="8953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868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反射率和透过率</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17</a:t>
            </a:fld>
            <a:endParaRPr lang="en-US" altLang="zh-CN"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3950" y="1314553"/>
            <a:ext cx="3870538" cy="3520423"/>
          </a:xfrm>
          <a:prstGeom prst="rect">
            <a:avLst/>
          </a:prstGeom>
        </p:spPr>
      </p:pic>
      <p:sp>
        <p:nvSpPr>
          <p:cNvPr id="3" name="TextBox 2"/>
          <p:cNvSpPr txBox="1"/>
          <p:nvPr/>
        </p:nvSpPr>
        <p:spPr>
          <a:xfrm>
            <a:off x="179513" y="1196752"/>
            <a:ext cx="4752528" cy="1015663"/>
          </a:xfrm>
          <a:prstGeom prst="rect">
            <a:avLst/>
          </a:prstGeom>
          <a:noFill/>
        </p:spPr>
        <p:txBody>
          <a:bodyPr wrap="square" rtlCol="0">
            <a:spAutoFit/>
          </a:bodyPr>
          <a:lstStyle/>
          <a:p>
            <a:pPr algn="just"/>
            <a:r>
              <a:rPr lang="zh-CN" altLang="en-US" sz="2000" b="1" dirty="0">
                <a:solidFill>
                  <a:schemeClr val="tx2"/>
                </a:solidFill>
              </a:rPr>
              <a:t>反射率和透过率：反射波和折射波每秒从单位面积分界面带走的能量与入射波能量的比值。</a:t>
            </a:r>
            <a:endParaRPr lang="en-US" altLang="zh-CN" sz="2000" b="1" dirty="0">
              <a:solidFill>
                <a:schemeClr val="tx2"/>
              </a:solidFill>
            </a:endParaRPr>
          </a:p>
        </p:txBody>
      </p:sp>
      <p:graphicFrame>
        <p:nvGraphicFramePr>
          <p:cNvPr id="14" name="对象 13"/>
          <p:cNvGraphicFramePr>
            <a:graphicFrameLocks noChangeAspect="1"/>
          </p:cNvGraphicFramePr>
          <p:nvPr/>
        </p:nvGraphicFramePr>
        <p:xfrm>
          <a:off x="294953" y="2276872"/>
          <a:ext cx="5309131" cy="2448272"/>
        </p:xfrm>
        <a:graphic>
          <a:graphicData uri="http://schemas.openxmlformats.org/presentationml/2006/ole">
            <mc:AlternateContent xmlns:mc="http://schemas.openxmlformats.org/markup-compatibility/2006">
              <mc:Choice xmlns:v="urn:schemas-microsoft-com:vml" Requires="v">
                <p:oleObj spid="_x0000_s47106" name="Equation" r:id="rId5" imgW="3251160" imgH="1498320" progId="Equation.DSMT4">
                  <p:embed/>
                </p:oleObj>
              </mc:Choice>
              <mc:Fallback>
                <p:oleObj name="Equation" r:id="rId5" imgW="3251160" imgH="1498320" progId="Equation.DSMT4">
                  <p:embed/>
                  <p:pic>
                    <p:nvPicPr>
                      <p:cNvPr id="14" name="对象 13"/>
                      <p:cNvPicPr/>
                      <p:nvPr/>
                    </p:nvPicPr>
                    <p:blipFill>
                      <a:blip r:embed="rId6"/>
                      <a:stretch>
                        <a:fillRect/>
                      </a:stretch>
                    </p:blipFill>
                    <p:spPr>
                      <a:xfrm>
                        <a:off x="294953" y="2276872"/>
                        <a:ext cx="5309131" cy="2448272"/>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1691680" y="4834976"/>
          <a:ext cx="2808312" cy="1872208"/>
        </p:xfrm>
        <a:graphic>
          <a:graphicData uri="http://schemas.openxmlformats.org/presentationml/2006/ole">
            <mc:AlternateContent xmlns:mc="http://schemas.openxmlformats.org/markup-compatibility/2006">
              <mc:Choice xmlns:v="urn:schemas-microsoft-com:vml" Requires="v">
                <p:oleObj spid="_x0000_s47107" name="Equation" r:id="rId7" imgW="1409400" imgH="939600" progId="Equation.DSMT4">
                  <p:embed/>
                </p:oleObj>
              </mc:Choice>
              <mc:Fallback>
                <p:oleObj name="Equation" r:id="rId7" imgW="1409400" imgH="939600" progId="Equation.DSMT4">
                  <p:embed/>
                  <p:pic>
                    <p:nvPicPr>
                      <p:cNvPr id="15" name="对象 14"/>
                      <p:cNvPicPr/>
                      <p:nvPr/>
                    </p:nvPicPr>
                    <p:blipFill>
                      <a:blip r:embed="rId8"/>
                      <a:stretch>
                        <a:fillRect/>
                      </a:stretch>
                    </p:blipFill>
                    <p:spPr>
                      <a:xfrm>
                        <a:off x="1691680" y="4834976"/>
                        <a:ext cx="2808312" cy="1872208"/>
                      </a:xfrm>
                      <a:prstGeom prst="rect">
                        <a:avLst/>
                      </a:prstGeom>
                    </p:spPr>
                  </p:pic>
                </p:oleObj>
              </mc:Fallback>
            </mc:AlternateContent>
          </a:graphicData>
        </a:graphic>
      </p:graphicFrame>
      <p:sp>
        <p:nvSpPr>
          <p:cNvPr id="17" name="右箭头 16"/>
          <p:cNvSpPr/>
          <p:nvPr/>
        </p:nvSpPr>
        <p:spPr>
          <a:xfrm>
            <a:off x="395536" y="5589240"/>
            <a:ext cx="648072" cy="288032"/>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Tree>
    <p:extLst>
      <p:ext uri="{BB962C8B-B14F-4D97-AF65-F5344CB8AC3E}">
        <p14:creationId xmlns:p14="http://schemas.microsoft.com/office/powerpoint/2010/main" val="167314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反射率和透过率</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18</a:t>
            </a:fld>
            <a:endParaRPr lang="en-US" altLang="zh-CN" dirty="0"/>
          </a:p>
        </p:txBody>
      </p:sp>
      <p:graphicFrame>
        <p:nvGraphicFramePr>
          <p:cNvPr id="6" name="对象 5"/>
          <p:cNvGraphicFramePr>
            <a:graphicFrameLocks noChangeAspect="1"/>
          </p:cNvGraphicFramePr>
          <p:nvPr/>
        </p:nvGraphicFramePr>
        <p:xfrm>
          <a:off x="323552" y="1557337"/>
          <a:ext cx="2808288" cy="1871663"/>
        </p:xfrm>
        <a:graphic>
          <a:graphicData uri="http://schemas.openxmlformats.org/presentationml/2006/ole">
            <mc:AlternateContent xmlns:mc="http://schemas.openxmlformats.org/markup-compatibility/2006">
              <mc:Choice xmlns:v="urn:schemas-microsoft-com:vml" Requires="v">
                <p:oleObj spid="_x0000_s48130" name="Equation" r:id="rId4" imgW="1409400" imgH="939600" progId="Equation.DSMT4">
                  <p:embed/>
                </p:oleObj>
              </mc:Choice>
              <mc:Fallback>
                <p:oleObj name="Equation" r:id="rId4" imgW="1409400" imgH="939600" progId="Equation.DSMT4">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52" y="1557337"/>
                        <a:ext cx="280828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nvGraphicFramePr>
        <p:xfrm>
          <a:off x="387350" y="4246563"/>
          <a:ext cx="2378075" cy="1944687"/>
        </p:xfrm>
        <a:graphic>
          <a:graphicData uri="http://schemas.openxmlformats.org/presentationml/2006/ole">
            <mc:AlternateContent xmlns:mc="http://schemas.openxmlformats.org/markup-compatibility/2006">
              <mc:Choice xmlns:v="urn:schemas-microsoft-com:vml" Requires="v">
                <p:oleObj spid="_x0000_s48131" name="Equation" r:id="rId6" imgW="1180800" imgH="965160" progId="Equation.DSMT4">
                  <p:embed/>
                </p:oleObj>
              </mc:Choice>
              <mc:Fallback>
                <p:oleObj name="Equation" r:id="rId6" imgW="1180800" imgH="965160" progId="Equation.DSMT4">
                  <p:embed/>
                  <p:pic>
                    <p:nvPicPr>
                      <p:cNvPr id="15" name="对象 14"/>
                      <p:cNvPicPr>
                        <a:picLocks noChangeAspect="1" noChangeArrowheads="1"/>
                      </p:cNvPicPr>
                      <p:nvPr/>
                    </p:nvPicPr>
                    <p:blipFill>
                      <a:blip r:embed="rId7"/>
                      <a:srcRect/>
                      <a:stretch>
                        <a:fillRect/>
                      </a:stretch>
                    </p:blipFill>
                    <p:spPr bwMode="auto">
                      <a:xfrm>
                        <a:off x="387350" y="4246563"/>
                        <a:ext cx="2378075" cy="1944687"/>
                      </a:xfrm>
                      <a:prstGeom prst="rect">
                        <a:avLst/>
                      </a:prstGeom>
                      <a:noFill/>
                      <a:ln w="25400">
                        <a:solidFill>
                          <a:srgbClr val="FF0000"/>
                        </a:solidFill>
                      </a:ln>
                    </p:spPr>
                  </p:pic>
                </p:oleObj>
              </mc:Fallback>
            </mc:AlternateContent>
          </a:graphicData>
        </a:graphic>
      </p:graphicFrame>
      <p:graphicFrame>
        <p:nvGraphicFramePr>
          <p:cNvPr id="17" name="对象 16"/>
          <p:cNvGraphicFramePr>
            <a:graphicFrameLocks noChangeAspect="1"/>
          </p:cNvGraphicFramePr>
          <p:nvPr/>
        </p:nvGraphicFramePr>
        <p:xfrm>
          <a:off x="3568700" y="4293096"/>
          <a:ext cx="5143500" cy="1893888"/>
        </p:xfrm>
        <a:graphic>
          <a:graphicData uri="http://schemas.openxmlformats.org/presentationml/2006/ole">
            <mc:AlternateContent xmlns:mc="http://schemas.openxmlformats.org/markup-compatibility/2006">
              <mc:Choice xmlns:v="urn:schemas-microsoft-com:vml" Requires="v">
                <p:oleObj spid="_x0000_s48132" name="Equation" r:id="rId8" imgW="2552400" imgH="939600" progId="Equation.DSMT4">
                  <p:embed/>
                </p:oleObj>
              </mc:Choice>
              <mc:Fallback>
                <p:oleObj name="Equation" r:id="rId8" imgW="2552400" imgH="939600" progId="Equation.DSMT4">
                  <p:embed/>
                  <p:pic>
                    <p:nvPicPr>
                      <p:cNvPr id="17" name="对象 16"/>
                      <p:cNvPicPr>
                        <a:picLocks noChangeAspect="1" noChangeArrowheads="1"/>
                      </p:cNvPicPr>
                      <p:nvPr/>
                    </p:nvPicPr>
                    <p:blipFill>
                      <a:blip r:embed="rId9"/>
                      <a:srcRect/>
                      <a:stretch>
                        <a:fillRect/>
                      </a:stretch>
                    </p:blipFill>
                    <p:spPr bwMode="auto">
                      <a:xfrm>
                        <a:off x="3568700" y="4293096"/>
                        <a:ext cx="5143500" cy="1893888"/>
                      </a:xfrm>
                      <a:prstGeom prst="rect">
                        <a:avLst/>
                      </a:prstGeom>
                      <a:noFill/>
                      <a:ln w="25400">
                        <a:solidFill>
                          <a:srgbClr val="FF0000"/>
                        </a:solidFill>
                      </a:ln>
                    </p:spPr>
                  </p:pic>
                </p:oleObj>
              </mc:Fallback>
            </mc:AlternateContent>
          </a:graphicData>
        </a:graphic>
      </p:graphicFrame>
      <p:sp>
        <p:nvSpPr>
          <p:cNvPr id="19" name="右箭头 18"/>
          <p:cNvSpPr/>
          <p:nvPr/>
        </p:nvSpPr>
        <p:spPr>
          <a:xfrm>
            <a:off x="4211960" y="2348880"/>
            <a:ext cx="2520280" cy="288032"/>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
        <p:nvSpPr>
          <p:cNvPr id="18" name="TextBox 17"/>
          <p:cNvSpPr txBox="1"/>
          <p:nvPr/>
        </p:nvSpPr>
        <p:spPr>
          <a:xfrm>
            <a:off x="4734558" y="1948770"/>
            <a:ext cx="1475084" cy="400110"/>
          </a:xfrm>
          <a:prstGeom prst="rect">
            <a:avLst/>
          </a:prstGeom>
          <a:noFill/>
        </p:spPr>
        <p:txBody>
          <a:bodyPr wrap="none" rtlCol="0">
            <a:spAutoFit/>
          </a:bodyPr>
          <a:lstStyle/>
          <a:p>
            <a:r>
              <a:rPr lang="zh-CN" altLang="en-US" sz="2000" b="1" dirty="0">
                <a:solidFill>
                  <a:schemeClr val="tx2"/>
                </a:solidFill>
              </a:rPr>
              <a:t>菲涅尔公式</a:t>
            </a:r>
          </a:p>
        </p:txBody>
      </p:sp>
    </p:spTree>
    <p:extLst>
      <p:ext uri="{BB962C8B-B14F-4D97-AF65-F5344CB8AC3E}">
        <p14:creationId xmlns:p14="http://schemas.microsoft.com/office/powerpoint/2010/main" val="180903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lang="zh-CN" altLang="en-US" dirty="0">
                <a:latin typeface="+mn-lt"/>
                <a:ea typeface="黑体" pitchFamily="2" charset="-122"/>
              </a:rPr>
              <a:t>反射率和透过率</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19</a:t>
            </a:fld>
            <a:endParaRPr lang="en-US" altLang="zh-CN" dirty="0"/>
          </a:p>
        </p:txBody>
      </p:sp>
      <p:sp>
        <p:nvSpPr>
          <p:cNvPr id="7" name="TextBox 6"/>
          <p:cNvSpPr txBox="1"/>
          <p:nvPr/>
        </p:nvSpPr>
        <p:spPr>
          <a:xfrm>
            <a:off x="179512" y="1442511"/>
            <a:ext cx="4914437" cy="4247317"/>
          </a:xfrm>
          <a:prstGeom prst="rect">
            <a:avLst/>
          </a:prstGeom>
          <a:noFill/>
        </p:spPr>
        <p:txBody>
          <a:bodyPr wrap="square" rtlCol="0">
            <a:spAutoFit/>
          </a:bodyPr>
          <a:lstStyle/>
          <a:p>
            <a:pPr algn="just">
              <a:lnSpc>
                <a:spcPct val="125000"/>
              </a:lnSpc>
              <a:buFont typeface="Wingdings" panose="05000000000000000000" pitchFamily="2" charset="2"/>
              <a:buChar char="Ø"/>
            </a:pPr>
            <a:r>
              <a:rPr lang="zh-CN" altLang="en-US" sz="2000" b="1" dirty="0">
                <a:solidFill>
                  <a:schemeClr val="tx2"/>
                </a:solidFill>
              </a:rPr>
              <a:t>根据能量守恒定律：</a:t>
            </a:r>
            <a:endParaRPr lang="en-US" altLang="zh-CN" sz="2000" b="1" i="1" dirty="0">
              <a:solidFill>
                <a:srgbClr val="FF0000"/>
              </a:solidFill>
              <a:latin typeface="Times New Roman" panose="02020603050405020304" pitchFamily="18" charset="0"/>
              <a:cs typeface="Times New Roman" panose="02020603050405020304" pitchFamily="18" charset="0"/>
            </a:endParaRPr>
          </a:p>
          <a:p>
            <a:pPr marL="360000" algn="just">
              <a:lnSpc>
                <a:spcPct val="125000"/>
              </a:lnSpc>
            </a:pPr>
            <a:endParaRPr lang="en-US" altLang="zh-CN" sz="2000" b="1" i="1" dirty="0">
              <a:solidFill>
                <a:srgbClr val="FF0000"/>
              </a:solidFill>
              <a:latin typeface="Times New Roman" panose="02020603050405020304" pitchFamily="18" charset="0"/>
              <a:cs typeface="Times New Roman" panose="02020603050405020304" pitchFamily="18" charset="0"/>
            </a:endParaRPr>
          </a:p>
          <a:p>
            <a:pPr marL="288000" algn="just">
              <a:lnSpc>
                <a:spcPct val="125000"/>
              </a:lnSpc>
            </a:pPr>
            <a:r>
              <a:rPr lang="en-US" altLang="zh-CN" sz="2000" b="1" i="1" dirty="0">
                <a:solidFill>
                  <a:srgbClr val="FF0000"/>
                </a:solidFill>
                <a:latin typeface="Times New Roman" panose="02020603050405020304" pitchFamily="18" charset="0"/>
                <a:cs typeface="Times New Roman" panose="02020603050405020304" pitchFamily="18" charset="0"/>
              </a:rPr>
              <a:t>p</a:t>
            </a:r>
            <a:r>
              <a:rPr lang="zh-CN" altLang="en-US" sz="2000" b="1" dirty="0">
                <a:solidFill>
                  <a:srgbClr val="FF0000"/>
                </a:solidFill>
              </a:rPr>
              <a:t>光、</a:t>
            </a:r>
            <a:r>
              <a:rPr lang="en-US" altLang="zh-CN" sz="2000" b="1" i="1" dirty="0">
                <a:solidFill>
                  <a:srgbClr val="FF0000"/>
                </a:solidFill>
                <a:latin typeface="Times New Roman" panose="02020603050405020304" pitchFamily="18" charset="0"/>
                <a:cs typeface="Times New Roman" panose="02020603050405020304" pitchFamily="18" charset="0"/>
              </a:rPr>
              <a:t>s</a:t>
            </a:r>
            <a:r>
              <a:rPr lang="zh-CN" altLang="en-US" sz="2000" b="1" dirty="0">
                <a:solidFill>
                  <a:srgbClr val="FF0000"/>
                </a:solidFill>
              </a:rPr>
              <a:t>光的反射率和透射率差异，造成系统光学损耗的偏振相关性，一般通过镀光学薄膜来解决消偏问题。</a:t>
            </a:r>
            <a:endParaRPr lang="en-US" altLang="zh-CN" sz="2000" b="1" dirty="0">
              <a:solidFill>
                <a:srgbClr val="FF0000"/>
              </a:solidFill>
            </a:endParaRPr>
          </a:p>
          <a:p>
            <a:pPr algn="just">
              <a:lnSpc>
                <a:spcPct val="125000"/>
              </a:lnSpc>
              <a:spcBef>
                <a:spcPts val="600"/>
              </a:spcBef>
              <a:buFont typeface="Wingdings" pitchFamily="2" charset="2"/>
              <a:buChar char="Ø"/>
            </a:pPr>
            <a:r>
              <a:rPr lang="zh-CN" altLang="en-US" sz="2000" b="1" dirty="0">
                <a:solidFill>
                  <a:schemeClr val="tx2"/>
                </a:solidFill>
              </a:rPr>
              <a:t>正入射：空气</a:t>
            </a:r>
            <a:r>
              <a:rPr lang="zh-CN" altLang="en-US" sz="2000" b="1" dirty="0">
                <a:solidFill>
                  <a:schemeClr val="tx2"/>
                </a:solidFill>
                <a:latin typeface="Times New Roman"/>
                <a:cs typeface="Times New Roman"/>
              </a:rPr>
              <a:t>→介质，介质→空气</a:t>
            </a:r>
            <a:endParaRPr lang="en-US" altLang="zh-CN" sz="2000" b="1" dirty="0">
              <a:solidFill>
                <a:schemeClr val="tx2"/>
              </a:solidFill>
              <a:latin typeface="Times New Roman"/>
              <a:cs typeface="Times New Roman"/>
            </a:endParaRPr>
          </a:p>
          <a:p>
            <a:pPr algn="just">
              <a:lnSpc>
                <a:spcPct val="125000"/>
              </a:lnSpc>
            </a:pPr>
            <a:endParaRPr lang="en-US" altLang="zh-CN" sz="2000" b="1" dirty="0">
              <a:solidFill>
                <a:schemeClr val="tx2"/>
              </a:solidFill>
              <a:latin typeface="Times New Roman"/>
              <a:cs typeface="Times New Roman"/>
            </a:endParaRPr>
          </a:p>
          <a:p>
            <a:pPr algn="just">
              <a:lnSpc>
                <a:spcPct val="125000"/>
              </a:lnSpc>
            </a:pPr>
            <a:endParaRPr lang="en-US" altLang="zh-CN" sz="2000" b="1" dirty="0">
              <a:solidFill>
                <a:schemeClr val="tx2"/>
              </a:solidFill>
              <a:latin typeface="Times New Roman"/>
              <a:cs typeface="Times New Roman"/>
            </a:endParaRPr>
          </a:p>
          <a:p>
            <a:pPr algn="just">
              <a:lnSpc>
                <a:spcPct val="125000"/>
              </a:lnSpc>
              <a:spcBef>
                <a:spcPts val="1200"/>
              </a:spcBef>
            </a:pPr>
            <a:r>
              <a:rPr lang="zh-CN" altLang="en-US" sz="2000" b="1" dirty="0">
                <a:solidFill>
                  <a:schemeClr val="tx2"/>
                </a:solidFill>
                <a:latin typeface="Times New Roman"/>
                <a:cs typeface="Times New Roman"/>
              </a:rPr>
              <a:t>     取介质折射率</a:t>
            </a:r>
            <a:r>
              <a:rPr lang="en-US" altLang="zh-CN" sz="2000" b="1" i="1" dirty="0">
                <a:solidFill>
                  <a:schemeClr val="tx2"/>
                </a:solidFill>
                <a:latin typeface="Times New Roman"/>
                <a:cs typeface="Times New Roman"/>
              </a:rPr>
              <a:t>n</a:t>
            </a:r>
            <a:r>
              <a:rPr lang="en-US" altLang="zh-CN" sz="2000" b="1" dirty="0">
                <a:solidFill>
                  <a:schemeClr val="tx2"/>
                </a:solidFill>
                <a:latin typeface="Times New Roman"/>
                <a:cs typeface="Times New Roman"/>
              </a:rPr>
              <a:t>=1.5</a:t>
            </a:r>
            <a:r>
              <a:rPr lang="zh-CN" altLang="en-US" sz="2000" b="1" dirty="0">
                <a:solidFill>
                  <a:schemeClr val="tx2"/>
                </a:solidFill>
                <a:latin typeface="Times New Roman"/>
                <a:cs typeface="Times New Roman"/>
              </a:rPr>
              <a:t>，反射率为</a:t>
            </a:r>
            <a:r>
              <a:rPr lang="en-US" altLang="zh-CN" sz="2000" b="1" dirty="0">
                <a:solidFill>
                  <a:schemeClr val="tx2"/>
                </a:solidFill>
                <a:latin typeface="Times New Roman"/>
                <a:cs typeface="Times New Roman"/>
              </a:rPr>
              <a:t>4%</a:t>
            </a:r>
            <a:r>
              <a:rPr lang="zh-CN" altLang="en-US" sz="2000" b="1" dirty="0">
                <a:solidFill>
                  <a:schemeClr val="tx2"/>
                </a:solidFill>
                <a:latin typeface="Times New Roman"/>
                <a:cs typeface="Times New Roman"/>
              </a:rPr>
              <a:t>。</a:t>
            </a:r>
            <a:endParaRPr lang="en-US" altLang="zh-CN" sz="2000" b="1" dirty="0">
              <a:solidFill>
                <a:schemeClr val="tx2"/>
              </a:solidFill>
              <a:latin typeface="Times New Roman"/>
              <a:cs typeface="Times New Roman"/>
            </a:endParaRPr>
          </a:p>
          <a:p>
            <a:pPr algn="just">
              <a:lnSpc>
                <a:spcPct val="125000"/>
              </a:lnSpc>
              <a:spcBef>
                <a:spcPts val="600"/>
              </a:spcBef>
              <a:buFont typeface="Wingdings" pitchFamily="2" charset="2"/>
              <a:buChar char="Ø"/>
            </a:pPr>
            <a:r>
              <a:rPr lang="zh-CN" altLang="en-US" sz="2000" b="1" dirty="0">
                <a:solidFill>
                  <a:schemeClr val="tx2"/>
                </a:solidFill>
                <a:latin typeface="Times New Roman"/>
                <a:cs typeface="Times New Roman"/>
              </a:rPr>
              <a:t>自然光反射率：</a:t>
            </a:r>
            <a:endParaRPr lang="zh-CN" altLang="en-US" sz="2000" b="1" dirty="0">
              <a:solidFill>
                <a:schemeClr val="tx2"/>
              </a:solidFill>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3949" y="1200036"/>
            <a:ext cx="4023213" cy="5613340"/>
          </a:xfrm>
          <a:prstGeom prst="rect">
            <a:avLst/>
          </a:prstGeom>
        </p:spPr>
      </p:pic>
      <p:graphicFrame>
        <p:nvGraphicFramePr>
          <p:cNvPr id="2" name="对象 1"/>
          <p:cNvGraphicFramePr>
            <a:graphicFrameLocks noChangeAspect="1"/>
          </p:cNvGraphicFramePr>
          <p:nvPr/>
        </p:nvGraphicFramePr>
        <p:xfrm>
          <a:off x="1788806" y="3861048"/>
          <a:ext cx="1559058" cy="890890"/>
        </p:xfrm>
        <a:graphic>
          <a:graphicData uri="http://schemas.openxmlformats.org/presentationml/2006/ole">
            <mc:AlternateContent xmlns:mc="http://schemas.openxmlformats.org/markup-compatibility/2006">
              <mc:Choice xmlns:v="urn:schemas-microsoft-com:vml" Requires="v">
                <p:oleObj spid="_x0000_s49154" name="Equation" r:id="rId5" imgW="799920" imgH="457200" progId="Equation.DSMT4">
                  <p:embed/>
                </p:oleObj>
              </mc:Choice>
              <mc:Fallback>
                <p:oleObj name="Equation" r:id="rId5" imgW="799920" imgH="457200" progId="Equation.DSMT4">
                  <p:embed/>
                  <p:pic>
                    <p:nvPicPr>
                      <p:cNvPr id="2" name="对象 1"/>
                      <p:cNvPicPr/>
                      <p:nvPr/>
                    </p:nvPicPr>
                    <p:blipFill>
                      <a:blip r:embed="rId6"/>
                      <a:stretch>
                        <a:fillRect/>
                      </a:stretch>
                    </p:blipFill>
                    <p:spPr>
                      <a:xfrm>
                        <a:off x="1788806" y="3861048"/>
                        <a:ext cx="1559058" cy="89089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987824" y="1268760"/>
          <a:ext cx="1440160" cy="882679"/>
        </p:xfrm>
        <a:graphic>
          <a:graphicData uri="http://schemas.openxmlformats.org/presentationml/2006/ole">
            <mc:AlternateContent xmlns:mc="http://schemas.openxmlformats.org/markup-compatibility/2006">
              <mc:Choice xmlns:v="urn:schemas-microsoft-com:vml" Requires="v">
                <p:oleObj spid="_x0000_s49155" name="Equation" r:id="rId7" imgW="787320" imgH="482400" progId="Equation.DSMT4">
                  <p:embed/>
                </p:oleObj>
              </mc:Choice>
              <mc:Fallback>
                <p:oleObj name="Equation" r:id="rId7" imgW="787320" imgH="482400" progId="Equation.DSMT4">
                  <p:embed/>
                  <p:pic>
                    <p:nvPicPr>
                      <p:cNvPr id="3" name="对象 2"/>
                      <p:cNvPicPr/>
                      <p:nvPr/>
                    </p:nvPicPr>
                    <p:blipFill>
                      <a:blip r:embed="rId8"/>
                      <a:stretch>
                        <a:fillRect/>
                      </a:stretch>
                    </p:blipFill>
                    <p:spPr>
                      <a:xfrm>
                        <a:off x="2987824" y="1268760"/>
                        <a:ext cx="1440160" cy="882679"/>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67544" y="5689828"/>
          <a:ext cx="4532619" cy="979532"/>
        </p:xfrm>
        <a:graphic>
          <a:graphicData uri="http://schemas.openxmlformats.org/presentationml/2006/ole">
            <mc:AlternateContent xmlns:mc="http://schemas.openxmlformats.org/markup-compatibility/2006">
              <mc:Choice xmlns:v="urn:schemas-microsoft-com:vml" Requires="v">
                <p:oleObj spid="_x0000_s49156" name="Equation" r:id="rId9" imgW="2349360" imgH="507960" progId="Equation.DSMT4">
                  <p:embed/>
                </p:oleObj>
              </mc:Choice>
              <mc:Fallback>
                <p:oleObj name="Equation" r:id="rId9" imgW="2349360" imgH="507960" progId="Equation.DSMT4">
                  <p:embed/>
                  <p:pic>
                    <p:nvPicPr>
                      <p:cNvPr id="10" name="对象 9"/>
                      <p:cNvPicPr>
                        <a:picLocks noChangeAspect="1" noChangeArrowheads="1"/>
                      </p:cNvPicPr>
                      <p:nvPr/>
                    </p:nvPicPr>
                    <p:blipFill>
                      <a:blip r:embed="rId10"/>
                      <a:srcRect/>
                      <a:stretch>
                        <a:fillRect/>
                      </a:stretch>
                    </p:blipFill>
                    <p:spPr bwMode="auto">
                      <a:xfrm>
                        <a:off x="467544" y="5689828"/>
                        <a:ext cx="4532619" cy="97953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8332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left)">
                                      <p:cBhvr>
                                        <p:cTn id="14" dur="500"/>
                                        <p:tgtEl>
                                          <p:spTgt spid="7">
                                            <p:txEl>
                                              <p:pRg st="0" end="0"/>
                                            </p:txEl>
                                          </p:spTgt>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wipe(left)">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wipe(left)">
                                      <p:cBhvr>
                                        <p:cTn id="28" dur="500"/>
                                        <p:tgtEl>
                                          <p:spTgt spid="7">
                                            <p:txEl>
                                              <p:pRg st="3" end="3"/>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wipe(left)">
                                      <p:cBhvr>
                                        <p:cTn id="42" dur="500"/>
                                        <p:tgtEl>
                                          <p:spTgt spid="7">
                                            <p:txEl>
                                              <p:pRg st="7" end="7"/>
                                            </p:txEl>
                                          </p:spTgt>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1.2 </a:t>
            </a:r>
            <a:r>
              <a:rPr lang="zh-CN" altLang="en-US" dirty="0">
                <a:latin typeface="黑体" pitchFamily="2" charset="-122"/>
                <a:ea typeface="黑体" pitchFamily="2" charset="-122"/>
              </a:rPr>
              <a:t>光的透射和反射</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2</a:t>
            </a:fld>
            <a:endParaRPr lang="en-US" altLang="zh-CN" dirty="0"/>
          </a:p>
        </p:txBody>
      </p:sp>
      <p:sp>
        <p:nvSpPr>
          <p:cNvPr id="12" name="TextBox 10"/>
          <p:cNvSpPr txBox="1">
            <a:spLocks noChangeArrowheads="1"/>
          </p:cNvSpPr>
          <p:nvPr/>
        </p:nvSpPr>
        <p:spPr bwMode="auto">
          <a:xfrm>
            <a:off x="1043608" y="2399253"/>
            <a:ext cx="7308304" cy="246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5000"/>
              </a:lnSpc>
              <a:spcBef>
                <a:spcPct val="0"/>
              </a:spcBef>
              <a:buClrTx/>
              <a:buFontTx/>
              <a:buNone/>
            </a:pPr>
            <a:r>
              <a:rPr lang="en-US" altLang="zh-CN" b="1" dirty="0">
                <a:solidFill>
                  <a:srgbClr val="FF0000"/>
                </a:solidFill>
                <a:latin typeface="+mn-ea"/>
                <a:cs typeface="Times New Roman" pitchFamily="18" charset="0"/>
              </a:rPr>
              <a:t>1.2.1 </a:t>
            </a:r>
            <a:r>
              <a:rPr lang="zh-CN" altLang="en-US" b="1" dirty="0">
                <a:solidFill>
                  <a:srgbClr val="FF0000"/>
                </a:solidFill>
                <a:latin typeface="+mn-ea"/>
                <a:cs typeface="Times New Roman" pitchFamily="18" charset="0"/>
              </a:rPr>
              <a:t>电磁场的边值关系</a:t>
            </a:r>
            <a:endParaRPr lang="en-US" altLang="zh-CN" b="1" dirty="0">
              <a:solidFill>
                <a:srgbClr val="FF0000"/>
              </a:solidFill>
              <a:latin typeface="+mn-ea"/>
              <a:cs typeface="Times New Roman" pitchFamily="18" charset="0"/>
            </a:endParaRPr>
          </a:p>
          <a:p>
            <a:pPr eaLnBrk="1" hangingPunct="1">
              <a:lnSpc>
                <a:spcPct val="125000"/>
              </a:lnSpc>
              <a:spcBef>
                <a:spcPct val="0"/>
              </a:spcBef>
              <a:buClrTx/>
              <a:buFontTx/>
              <a:buNone/>
            </a:pPr>
            <a:r>
              <a:rPr lang="en-US" altLang="zh-CN" b="1" dirty="0">
                <a:latin typeface="+mn-ea"/>
                <a:cs typeface="Times New Roman" pitchFamily="18" charset="0"/>
              </a:rPr>
              <a:t>1.2.2 </a:t>
            </a:r>
            <a:r>
              <a:rPr lang="zh-CN" altLang="en-US" b="1" dirty="0">
                <a:latin typeface="+mn-ea"/>
                <a:cs typeface="Times New Roman" pitchFamily="18" charset="0"/>
              </a:rPr>
              <a:t>光在介质分界面上的反射和折射</a:t>
            </a:r>
            <a:endParaRPr lang="en-US" altLang="zh-CN" b="1" dirty="0">
              <a:latin typeface="+mn-ea"/>
              <a:cs typeface="Times New Roman" pitchFamily="18" charset="0"/>
            </a:endParaRPr>
          </a:p>
          <a:p>
            <a:pPr eaLnBrk="1" hangingPunct="1">
              <a:lnSpc>
                <a:spcPct val="125000"/>
              </a:lnSpc>
              <a:spcBef>
                <a:spcPct val="0"/>
              </a:spcBef>
              <a:buClrTx/>
              <a:buFontTx/>
              <a:buNone/>
            </a:pPr>
            <a:r>
              <a:rPr lang="en-US" altLang="zh-CN" b="1" dirty="0">
                <a:latin typeface="+mn-ea"/>
                <a:cs typeface="Times New Roman" pitchFamily="18" charset="0"/>
              </a:rPr>
              <a:t>1.2.3 </a:t>
            </a:r>
            <a:r>
              <a:rPr lang="zh-CN" altLang="en-US" b="1" dirty="0">
                <a:latin typeface="+mn-ea"/>
                <a:cs typeface="Times New Roman" pitchFamily="18" charset="0"/>
              </a:rPr>
              <a:t>全反射</a:t>
            </a:r>
            <a:endParaRPr lang="en-US" altLang="zh-CN" b="1" dirty="0">
              <a:latin typeface="+mn-ea"/>
              <a:cs typeface="Times New Roman" pitchFamily="18" charset="0"/>
            </a:endParaRPr>
          </a:p>
          <a:p>
            <a:pPr eaLnBrk="1" hangingPunct="1">
              <a:lnSpc>
                <a:spcPct val="125000"/>
              </a:lnSpc>
              <a:spcBef>
                <a:spcPct val="0"/>
              </a:spcBef>
              <a:buClrTx/>
              <a:buFontTx/>
              <a:buNone/>
            </a:pPr>
            <a:r>
              <a:rPr lang="en-US" altLang="zh-CN" b="1" dirty="0">
                <a:latin typeface="+mn-ea"/>
                <a:cs typeface="Times New Roman" pitchFamily="18" charset="0"/>
              </a:rPr>
              <a:t>1.2.4 </a:t>
            </a:r>
            <a:r>
              <a:rPr lang="zh-CN" altLang="en-US" b="1" dirty="0">
                <a:latin typeface="+mn-ea"/>
                <a:cs typeface="Times New Roman" pitchFamily="18" charset="0"/>
              </a:rPr>
              <a:t>光波在金属表面的透射和反射</a:t>
            </a:r>
            <a:endParaRPr lang="en-US" altLang="zh-CN" b="1" dirty="0">
              <a:latin typeface="+mn-ea"/>
              <a:cs typeface="Times New Roman" pitchFamily="18" charset="0"/>
            </a:endParaRPr>
          </a:p>
        </p:txBody>
      </p:sp>
    </p:spTree>
    <p:extLst>
      <p:ext uri="{BB962C8B-B14F-4D97-AF65-F5344CB8AC3E}">
        <p14:creationId xmlns:p14="http://schemas.microsoft.com/office/powerpoint/2010/main" val="2564124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9553" y="115888"/>
            <a:ext cx="8487410" cy="719137"/>
          </a:xfrm>
        </p:spPr>
        <p:txBody>
          <a:bodyPr/>
          <a:lstStyle/>
          <a:p>
            <a:r>
              <a:rPr lang="zh-CN" altLang="en-US" sz="3600" dirty="0">
                <a:latin typeface="+mn-lt"/>
                <a:ea typeface="黑体" pitchFamily="2" charset="-122"/>
              </a:rPr>
              <a:t>菲涅尔公式的讨论</a:t>
            </a:r>
            <a:r>
              <a:rPr lang="en-US" altLang="zh-CN" sz="3600" dirty="0">
                <a:latin typeface="+mn-lt"/>
                <a:ea typeface="黑体" pitchFamily="2" charset="-122"/>
              </a:rPr>
              <a:t>—</a:t>
            </a:r>
            <a:r>
              <a:rPr lang="zh-CN" altLang="en-US" sz="3600" dirty="0">
                <a:latin typeface="+mn-lt"/>
                <a:ea typeface="黑体" pitchFamily="2" charset="-122"/>
              </a:rPr>
              <a:t>光疏介质</a:t>
            </a:r>
            <a:r>
              <a:rPr lang="zh-CN" altLang="en-US" sz="3600" dirty="0">
                <a:latin typeface="Times New Roman"/>
                <a:ea typeface="黑体" pitchFamily="2" charset="-122"/>
                <a:cs typeface="Times New Roman"/>
              </a:rPr>
              <a:t>→光密介质</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20</a:t>
            </a:fld>
            <a:endParaRPr lang="en-US" altLang="zh-CN"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9433" y="1484784"/>
            <a:ext cx="4537530" cy="4896544"/>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79512" y="1124744"/>
                <a:ext cx="4248472" cy="1665584"/>
              </a:xfrm>
              <a:prstGeom prst="rect">
                <a:avLst/>
              </a:prstGeom>
              <a:noFill/>
            </p:spPr>
            <p:txBody>
              <a:bodyPr wrap="square" rtlCol="0">
                <a:spAutoFit/>
              </a:bodyPr>
              <a:lstStyle/>
              <a:p>
                <a:pPr algn="just">
                  <a:lnSpc>
                    <a:spcPct val="125000"/>
                  </a:lnSpc>
                </a:pPr>
                <a:r>
                  <a:rPr lang="zh-CN" altLang="en-US" sz="2000" b="1" dirty="0">
                    <a:solidFill>
                      <a:schemeClr val="tx2"/>
                    </a:solidFill>
                  </a:rPr>
                  <a:t>当</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a:rPr>
                          <m:t>𝜽</m:t>
                        </m:r>
                      </m:e>
                      <m:sub>
                        <m:r>
                          <a:rPr lang="en-US" altLang="zh-CN" sz="2000" b="1" i="1" smtClean="0">
                            <a:solidFill>
                              <a:schemeClr val="tx2"/>
                            </a:solidFill>
                            <a:latin typeface="Cambria Math"/>
                          </a:rPr>
                          <m:t>𝟏</m:t>
                        </m:r>
                      </m:sub>
                    </m:sSub>
                    <m:r>
                      <a:rPr lang="en-US" altLang="zh-CN" sz="2000" b="1" i="1" smtClean="0">
                        <a:solidFill>
                          <a:schemeClr val="tx2"/>
                        </a:solidFill>
                        <a:latin typeface="Cambria Math"/>
                      </a:rPr>
                      <m:t>+</m:t>
                    </m:r>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a:rPr>
                          <m:t>𝜽</m:t>
                        </m:r>
                      </m:e>
                      <m:sub>
                        <m:r>
                          <a:rPr lang="en-US" altLang="zh-CN" sz="2000" b="1" i="1" smtClean="0">
                            <a:solidFill>
                              <a:schemeClr val="tx2"/>
                            </a:solidFill>
                            <a:latin typeface="Cambria Math"/>
                          </a:rPr>
                          <m:t>𝟐</m:t>
                        </m:r>
                      </m:sub>
                    </m:sSub>
                    <m:r>
                      <a:rPr lang="en-US" altLang="zh-CN" sz="2000" b="1" i="1" smtClean="0">
                        <a:solidFill>
                          <a:schemeClr val="tx2"/>
                        </a:solidFill>
                        <a:latin typeface="Cambria Math"/>
                      </a:rPr>
                      <m:t>=</m:t>
                    </m:r>
                    <m:r>
                      <a:rPr lang="zh-CN" altLang="en-US" sz="2000" b="1" i="1" smtClean="0">
                        <a:solidFill>
                          <a:schemeClr val="tx2"/>
                        </a:solidFill>
                        <a:latin typeface="Cambria Math"/>
                      </a:rPr>
                      <m:t>𝝅</m:t>
                    </m:r>
                    <m:r>
                      <a:rPr lang="en-US" altLang="zh-CN" sz="2000" b="1" i="1" smtClean="0">
                        <a:solidFill>
                          <a:schemeClr val="tx2"/>
                        </a:solidFill>
                        <a:latin typeface="Cambria Math"/>
                      </a:rPr>
                      <m:t>/</m:t>
                    </m:r>
                    <m:r>
                      <a:rPr lang="en-US" altLang="zh-CN" sz="2000" b="1" i="1" smtClean="0">
                        <a:solidFill>
                          <a:schemeClr val="tx2"/>
                        </a:solidFill>
                        <a:latin typeface="Cambria Math"/>
                      </a:rPr>
                      <m:t>𝟐</m:t>
                    </m:r>
                  </m:oMath>
                </a14:m>
                <a:r>
                  <a:rPr lang="zh-CN" altLang="en-US" sz="2000" b="1" dirty="0">
                    <a:solidFill>
                      <a:schemeClr val="tx2"/>
                    </a:solidFill>
                  </a:rPr>
                  <a:t>即</a:t>
                </a:r>
                <a14:m>
                  <m:oMath xmlns:m="http://schemas.openxmlformats.org/officeDocument/2006/math">
                    <m:func>
                      <m:funcPr>
                        <m:ctrlPr>
                          <a:rPr lang="en-US" altLang="zh-CN" sz="2000" b="1" i="1" dirty="0" smtClean="0">
                            <a:solidFill>
                              <a:schemeClr val="tx2"/>
                            </a:solidFill>
                            <a:latin typeface="Cambria Math" panose="02040503050406030204" pitchFamily="18" charset="0"/>
                          </a:rPr>
                        </m:ctrlPr>
                      </m:funcPr>
                      <m:fName>
                        <m:r>
                          <a:rPr lang="en-US" altLang="zh-CN" sz="2000" b="1" i="0" dirty="0" smtClean="0">
                            <a:solidFill>
                              <a:schemeClr val="tx2"/>
                            </a:solidFill>
                            <a:latin typeface="Cambria Math"/>
                          </a:rPr>
                          <m:t>𝐭𝐚𝐧</m:t>
                        </m:r>
                      </m:fName>
                      <m:e>
                        <m:sSub>
                          <m:sSubPr>
                            <m:ctrlPr>
                              <a:rPr lang="en-US" altLang="zh-CN" sz="2000" b="1" i="1" dirty="0" smtClean="0">
                                <a:solidFill>
                                  <a:schemeClr val="tx2"/>
                                </a:solidFill>
                                <a:latin typeface="Cambria Math" panose="02040503050406030204" pitchFamily="18" charset="0"/>
                              </a:rPr>
                            </m:ctrlPr>
                          </m:sSubPr>
                          <m:e>
                            <m:r>
                              <a:rPr lang="zh-CN" altLang="en-US" sz="2000" b="1" i="1" dirty="0" smtClean="0">
                                <a:solidFill>
                                  <a:schemeClr val="tx2"/>
                                </a:solidFill>
                                <a:latin typeface="Cambria Math"/>
                              </a:rPr>
                              <m:t>𝜽</m:t>
                            </m:r>
                          </m:e>
                          <m:sub>
                            <m:r>
                              <a:rPr lang="en-US" altLang="zh-CN" sz="2000" b="1" i="1" dirty="0" smtClean="0">
                                <a:solidFill>
                                  <a:schemeClr val="tx2"/>
                                </a:solidFill>
                                <a:latin typeface="Cambria Math"/>
                              </a:rPr>
                              <m:t>𝟏</m:t>
                            </m:r>
                          </m:sub>
                        </m:sSub>
                        <m:r>
                          <a:rPr lang="en-US" altLang="zh-CN" sz="2000" b="1" i="1" dirty="0" smtClean="0">
                            <a:solidFill>
                              <a:schemeClr val="tx2"/>
                            </a:solidFill>
                            <a:latin typeface="Cambria Math"/>
                          </a:rPr>
                          <m:t>=</m:t>
                        </m:r>
                        <m:sSub>
                          <m:sSubPr>
                            <m:ctrlPr>
                              <a:rPr lang="en-US" altLang="zh-CN" sz="2000" b="1" i="1" dirty="0" smtClean="0">
                                <a:solidFill>
                                  <a:schemeClr val="tx2"/>
                                </a:solidFill>
                                <a:latin typeface="Cambria Math" panose="02040503050406030204" pitchFamily="18" charset="0"/>
                              </a:rPr>
                            </m:ctrlPr>
                          </m:sSubPr>
                          <m:e>
                            <m:r>
                              <a:rPr lang="en-US" altLang="zh-CN" sz="2000" b="1" i="1" dirty="0" smtClean="0">
                                <a:solidFill>
                                  <a:schemeClr val="tx2"/>
                                </a:solidFill>
                                <a:latin typeface="Cambria Math"/>
                              </a:rPr>
                              <m:t>𝒏</m:t>
                            </m:r>
                          </m:e>
                          <m:sub>
                            <m:r>
                              <a:rPr lang="en-US" altLang="zh-CN" sz="2000" b="1" i="1" dirty="0" smtClean="0">
                                <a:solidFill>
                                  <a:schemeClr val="tx2"/>
                                </a:solidFill>
                                <a:latin typeface="Cambria Math"/>
                              </a:rPr>
                              <m:t>𝟐</m:t>
                            </m:r>
                          </m:sub>
                        </m:sSub>
                        <m:r>
                          <a:rPr lang="en-US" altLang="zh-CN" sz="2000" b="1" i="1" dirty="0" smtClean="0">
                            <a:solidFill>
                              <a:schemeClr val="tx2"/>
                            </a:solidFill>
                            <a:latin typeface="Cambria Math"/>
                          </a:rPr>
                          <m:t>/</m:t>
                        </m:r>
                        <m:sSub>
                          <m:sSubPr>
                            <m:ctrlPr>
                              <a:rPr lang="en-US" altLang="zh-CN" sz="2000" b="1" i="1" dirty="0" smtClean="0">
                                <a:solidFill>
                                  <a:schemeClr val="tx2"/>
                                </a:solidFill>
                                <a:latin typeface="Cambria Math" panose="02040503050406030204" pitchFamily="18" charset="0"/>
                              </a:rPr>
                            </m:ctrlPr>
                          </m:sSubPr>
                          <m:e>
                            <m:r>
                              <a:rPr lang="en-US" altLang="zh-CN" sz="2000" b="1" i="1" dirty="0" smtClean="0">
                                <a:solidFill>
                                  <a:schemeClr val="tx2"/>
                                </a:solidFill>
                                <a:latin typeface="Cambria Math"/>
                              </a:rPr>
                              <m:t>𝒏</m:t>
                            </m:r>
                          </m:e>
                          <m:sub>
                            <m:r>
                              <a:rPr lang="en-US" altLang="zh-CN" sz="2000" b="1" i="1" dirty="0" smtClean="0">
                                <a:solidFill>
                                  <a:schemeClr val="tx2"/>
                                </a:solidFill>
                                <a:latin typeface="Cambria Math"/>
                              </a:rPr>
                              <m:t>𝟏</m:t>
                            </m:r>
                          </m:sub>
                        </m:sSub>
                      </m:e>
                    </m:func>
                  </m:oMath>
                </a14:m>
                <a:r>
                  <a:rPr lang="zh-CN" altLang="en-US" sz="2000" b="1" dirty="0">
                    <a:solidFill>
                      <a:schemeClr val="tx2"/>
                    </a:solidFill>
                  </a:rPr>
                  <a:t>时，</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𝒓</m:t>
                        </m:r>
                      </m:e>
                      <m:sub>
                        <m:r>
                          <a:rPr lang="en-US" altLang="zh-CN" sz="2000" b="1" i="1" smtClean="0">
                            <a:solidFill>
                              <a:schemeClr val="tx2"/>
                            </a:solidFill>
                            <a:latin typeface="Cambria Math"/>
                          </a:rPr>
                          <m:t>𝒑</m:t>
                        </m:r>
                      </m:sub>
                    </m:sSub>
                    <m:r>
                      <a:rPr lang="en-US" altLang="zh-CN" sz="2000" b="1" i="1" smtClean="0">
                        <a:solidFill>
                          <a:schemeClr val="tx2"/>
                        </a:solidFill>
                        <a:latin typeface="Cambria Math"/>
                      </a:rPr>
                      <m:t>=</m:t>
                    </m:r>
                    <m:r>
                      <a:rPr lang="en-US" altLang="zh-CN" sz="2000" b="1" i="1" smtClean="0">
                        <a:solidFill>
                          <a:schemeClr val="tx2"/>
                        </a:solidFill>
                        <a:latin typeface="Cambria Math"/>
                      </a:rPr>
                      <m:t>𝟎</m:t>
                    </m:r>
                  </m:oMath>
                </a14:m>
                <a:r>
                  <a:rPr lang="zh-CN" altLang="en-US" sz="2000" b="1" dirty="0">
                    <a:solidFill>
                      <a:schemeClr val="tx2"/>
                    </a:solidFill>
                  </a:rPr>
                  <a:t>，即反射光中没有光矢量平行于入射面的</a:t>
                </a:r>
                <a:r>
                  <a:rPr lang="en-US" altLang="zh-CN" sz="2000" b="1" i="1" dirty="0">
                    <a:solidFill>
                      <a:schemeClr val="tx2"/>
                    </a:solidFill>
                    <a:latin typeface="Times New Roman" panose="02020603050405020304" pitchFamily="18" charset="0"/>
                    <a:cs typeface="Times New Roman" panose="02020603050405020304" pitchFamily="18" charset="0"/>
                  </a:rPr>
                  <a:t>p</a:t>
                </a:r>
                <a:r>
                  <a:rPr lang="zh-CN" altLang="en-US" sz="2000" b="1" dirty="0">
                    <a:solidFill>
                      <a:schemeClr val="tx2"/>
                    </a:solidFill>
                  </a:rPr>
                  <a:t>分量，此入射角称为</a:t>
                </a:r>
                <a:r>
                  <a:rPr lang="zh-CN" altLang="en-US" sz="2000" b="1" dirty="0">
                    <a:solidFill>
                      <a:srgbClr val="FF0000"/>
                    </a:solidFill>
                  </a:rPr>
                  <a:t>布儒斯特角</a:t>
                </a:r>
                <a:r>
                  <a:rPr lang="zh-CN" altLang="en-US" sz="2000" b="1" dirty="0">
                    <a:solidFill>
                      <a:schemeClr val="tx2"/>
                    </a:solidFill>
                  </a:rPr>
                  <a:t>：</a:t>
                </a:r>
                <a:endParaRPr lang="en-US" altLang="zh-CN" sz="2000" b="1" dirty="0">
                  <a:solidFill>
                    <a:schemeClr val="tx2"/>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512" y="1124744"/>
                <a:ext cx="4248472" cy="1665584"/>
              </a:xfrm>
              <a:prstGeom prst="rect">
                <a:avLst/>
              </a:prstGeom>
              <a:blipFill rotWithShape="1">
                <a:blip r:embed="rId5"/>
                <a:stretch>
                  <a:fillRect l="-1435" t="-366" r="-1578" b="-2564"/>
                </a:stretch>
              </a:blipFill>
            </p:spPr>
            <p:txBody>
              <a:bodyPr/>
              <a:lstStyle/>
              <a:p>
                <a:r>
                  <a:rPr lang="zh-CN" altLang="en-US">
                    <a:noFill/>
                  </a:rPr>
                  <a:t> </a:t>
                </a:r>
              </a:p>
            </p:txBody>
          </p:sp>
        </mc:Fallback>
      </mc:AlternateContent>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512" y="2705299"/>
            <a:ext cx="3240360" cy="4036069"/>
          </a:xfrm>
          <a:prstGeom prst="rect">
            <a:avLst/>
          </a:prstGeom>
        </p:spPr>
      </p:pic>
      <p:sp>
        <p:nvSpPr>
          <p:cNvPr id="6" name="椭圆 5"/>
          <p:cNvSpPr/>
          <p:nvPr/>
        </p:nvSpPr>
        <p:spPr>
          <a:xfrm>
            <a:off x="7092280" y="3573016"/>
            <a:ext cx="576064" cy="21602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804734599"/>
              </p:ext>
            </p:extLst>
          </p:nvPr>
        </p:nvGraphicFramePr>
        <p:xfrm>
          <a:off x="2303748" y="2745482"/>
          <a:ext cx="1970088" cy="971550"/>
        </p:xfrm>
        <a:graphic>
          <a:graphicData uri="http://schemas.openxmlformats.org/presentationml/2006/ole">
            <mc:AlternateContent xmlns:mc="http://schemas.openxmlformats.org/markup-compatibility/2006">
              <mc:Choice xmlns:v="urn:schemas-microsoft-com:vml" Requires="v">
                <p:oleObj spid="_x0000_s24773" name="Equation" r:id="rId7" imgW="977760" imgH="482400" progId="Equation.DSMT4">
                  <p:embed/>
                </p:oleObj>
              </mc:Choice>
              <mc:Fallback>
                <p:oleObj name="Equation" r:id="rId7" imgW="977760" imgH="482400" progId="Equation.DSMT4">
                  <p:embed/>
                  <p:pic>
                    <p:nvPicPr>
                      <p:cNvPr id="0" name="对象 25"/>
                      <p:cNvPicPr>
                        <a:picLocks noChangeAspect="1" noChangeArrowheads="1"/>
                      </p:cNvPicPr>
                      <p:nvPr/>
                    </p:nvPicPr>
                    <p:blipFill>
                      <a:blip r:embed="rId8"/>
                      <a:srcRect/>
                      <a:stretch>
                        <a:fillRect/>
                      </a:stretch>
                    </p:blipFill>
                    <p:spPr bwMode="auto">
                      <a:xfrm>
                        <a:off x="2303748" y="2745482"/>
                        <a:ext cx="1970088" cy="971550"/>
                      </a:xfrm>
                      <a:prstGeom prst="rect">
                        <a:avLst/>
                      </a:prstGeom>
                      <a:noFill/>
                      <a:ln w="25400">
                        <a:solidFill>
                          <a:srgbClr val="FF0000"/>
                        </a:solidFill>
                      </a:ln>
                    </p:spPr>
                  </p:pic>
                </p:oleObj>
              </mc:Fallback>
            </mc:AlternateContent>
          </a:graphicData>
        </a:graphic>
      </p:graphicFrame>
    </p:spTree>
    <p:extLst>
      <p:ext uri="{BB962C8B-B14F-4D97-AF65-F5344CB8AC3E}">
        <p14:creationId xmlns:p14="http://schemas.microsoft.com/office/powerpoint/2010/main" val="115339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500"/>
                            </p:stCondLst>
                            <p:childTnLst>
                              <p:par>
                                <p:cTn id="16" presetID="8" presetClass="emph" presetSubtype="0" fill="hold" grpId="1" nodeType="afterEffect">
                                  <p:stCondLst>
                                    <p:cond delay="0"/>
                                  </p:stCondLst>
                                  <p:childTnLst>
                                    <p:animRot by="21600000">
                                      <p:cBhvr>
                                        <p:cTn id="17" dur="2000" fill="hold"/>
                                        <p:tgtEl>
                                          <p:spTgt spid="6"/>
                                        </p:tgtEl>
                                        <p:attrNameLst>
                                          <p:attrName>r</p:attrName>
                                        </p:attrNameLst>
                                      </p:cBhvr>
                                    </p:animRot>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976" y="1484784"/>
            <a:ext cx="4537530" cy="4896544"/>
          </a:xfrm>
          <a:prstGeom prst="rect">
            <a:avLst/>
          </a:prstGeom>
        </p:spPr>
      </p:pic>
      <p:sp>
        <p:nvSpPr>
          <p:cNvPr id="27650" name="Rectangle 2"/>
          <p:cNvSpPr>
            <a:spLocks noGrp="1" noChangeArrowheads="1"/>
          </p:cNvSpPr>
          <p:nvPr>
            <p:ph type="title"/>
          </p:nvPr>
        </p:nvSpPr>
        <p:spPr>
          <a:xfrm>
            <a:off x="539552" y="115888"/>
            <a:ext cx="8568952" cy="719137"/>
          </a:xfrm>
        </p:spPr>
        <p:txBody>
          <a:bodyPr/>
          <a:lstStyle/>
          <a:p>
            <a:r>
              <a:rPr lang="zh-CN" altLang="en-US" sz="3600" dirty="0">
                <a:latin typeface="+mn-lt"/>
                <a:ea typeface="黑体" pitchFamily="2" charset="-122"/>
              </a:rPr>
              <a:t>菲涅尔公式的讨论</a:t>
            </a:r>
            <a:r>
              <a:rPr lang="en-US" altLang="zh-CN" sz="3600" dirty="0">
                <a:latin typeface="+mn-lt"/>
                <a:ea typeface="黑体" pitchFamily="2" charset="-122"/>
              </a:rPr>
              <a:t>—</a:t>
            </a:r>
            <a:r>
              <a:rPr lang="zh-CN" altLang="en-US" sz="3600" dirty="0">
                <a:latin typeface="+mn-lt"/>
                <a:ea typeface="黑体" pitchFamily="2" charset="-122"/>
              </a:rPr>
              <a:t>光疏介质</a:t>
            </a:r>
            <a:r>
              <a:rPr lang="zh-CN" altLang="en-US" sz="3600" dirty="0">
                <a:latin typeface="Times New Roman"/>
                <a:ea typeface="黑体" pitchFamily="2" charset="-122"/>
                <a:cs typeface="Times New Roman"/>
              </a:rPr>
              <a:t>→光密介质</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21</a:t>
            </a:fld>
            <a:endParaRPr lang="en-US" altLang="zh-CN"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520" y="2904524"/>
            <a:ext cx="3024336" cy="3836844"/>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971599" y="1124744"/>
                <a:ext cx="3744417" cy="2050305"/>
              </a:xfrm>
              <a:prstGeom prst="rect">
                <a:avLst/>
              </a:prstGeom>
              <a:noFill/>
            </p:spPr>
            <p:txBody>
              <a:bodyPr wrap="square" rtlCol="0">
                <a:spAutoFit/>
              </a:bodyPr>
              <a:lstStyle/>
              <a:p>
                <a:pPr>
                  <a:lnSpc>
                    <a:spcPct val="125000"/>
                  </a:lnSpc>
                </a:pPr>
                <a:r>
                  <a:rPr lang="zh-CN" altLang="en-US" sz="2000" b="1" dirty="0">
                    <a:solidFill>
                      <a:schemeClr val="tx2"/>
                    </a:solidFill>
                  </a:rPr>
                  <a:t>当</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a:rPr>
                          <m:t>𝜽</m:t>
                        </m:r>
                      </m:e>
                      <m:sub>
                        <m:r>
                          <a:rPr lang="en-US" altLang="zh-CN" sz="2000" b="1" i="1" smtClean="0">
                            <a:solidFill>
                              <a:schemeClr val="tx2"/>
                            </a:solidFill>
                            <a:latin typeface="Cambria Math"/>
                          </a:rPr>
                          <m:t>𝟏</m:t>
                        </m:r>
                      </m:sub>
                    </m:sSub>
                    <m:r>
                      <a:rPr lang="en-US" altLang="zh-CN" sz="2000" b="1" i="1" smtClean="0">
                        <a:solidFill>
                          <a:schemeClr val="tx2"/>
                        </a:solidFill>
                        <a:latin typeface="Cambria Math"/>
                      </a:rPr>
                      <m:t>&lt;</m:t>
                    </m:r>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a:rPr>
                          <m:t>𝜽</m:t>
                        </m:r>
                      </m:e>
                      <m:sub>
                        <m:r>
                          <a:rPr lang="en-US" altLang="zh-CN" sz="2000" b="1" i="1" smtClean="0">
                            <a:solidFill>
                              <a:schemeClr val="tx2"/>
                            </a:solidFill>
                            <a:latin typeface="Cambria Math"/>
                          </a:rPr>
                          <m:t>𝑩</m:t>
                        </m:r>
                      </m:sub>
                    </m:sSub>
                  </m:oMath>
                </a14:m>
                <a:r>
                  <a:rPr lang="zh-CN" altLang="en-US" sz="2000" b="1" dirty="0">
                    <a:solidFill>
                      <a:schemeClr val="tx2"/>
                    </a:solidFill>
                  </a:rPr>
                  <a:t>时：</a:t>
                </a:r>
                <a:endParaRPr lang="en-US" altLang="zh-CN" sz="2000" b="1" dirty="0">
                  <a:solidFill>
                    <a:schemeClr val="tx2"/>
                  </a:solidFill>
                </a:endParaRPr>
              </a:p>
              <a:p>
                <a:pPr marL="342900" indent="-342900">
                  <a:lnSpc>
                    <a:spcPct val="125000"/>
                  </a:lnSpc>
                  <a:buFont typeface="Wingdings" panose="05000000000000000000" pitchFamily="2" charset="2"/>
                  <a:buChar char="Ø"/>
                </a:pP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𝒓</m:t>
                        </m:r>
                      </m:e>
                      <m:sub>
                        <m:r>
                          <a:rPr lang="en-US" altLang="zh-CN" sz="2000" b="1" i="1" smtClean="0">
                            <a:solidFill>
                              <a:schemeClr val="tx2"/>
                            </a:solidFill>
                            <a:latin typeface="Cambria Math"/>
                          </a:rPr>
                          <m:t>𝒑</m:t>
                        </m:r>
                      </m:sub>
                    </m:sSub>
                    <m:r>
                      <a:rPr lang="en-US" altLang="zh-CN" sz="2000" b="1" i="1" smtClean="0">
                        <a:solidFill>
                          <a:schemeClr val="tx2"/>
                        </a:solidFill>
                        <a:latin typeface="Cambria Math"/>
                      </a:rPr>
                      <m:t>&gt;</m:t>
                    </m:r>
                    <m:r>
                      <a:rPr lang="en-US" altLang="zh-CN" sz="2000" b="1" i="1" smtClean="0">
                        <a:solidFill>
                          <a:schemeClr val="tx2"/>
                        </a:solidFill>
                        <a:latin typeface="Cambria Math"/>
                      </a:rPr>
                      <m:t>𝟎</m:t>
                    </m:r>
                  </m:oMath>
                </a14:m>
                <a:r>
                  <a:rPr lang="zh-CN" altLang="en-US" sz="2000" b="1" dirty="0">
                    <a:solidFill>
                      <a:schemeClr val="tx2"/>
                    </a:solidFill>
                  </a:rPr>
                  <a:t>，</a:t>
                </a:r>
                <a14:m>
                  <m:oMath xmlns:m="http://schemas.openxmlformats.org/officeDocument/2006/math">
                    <m:sSubSup>
                      <m:sSubSupPr>
                        <m:ctrlPr>
                          <a:rPr lang="en-US" altLang="zh-CN" sz="2000" b="1" i="1">
                            <a:solidFill>
                              <a:schemeClr val="tx2"/>
                            </a:solidFill>
                            <a:latin typeface="Cambria Math" panose="02040503050406030204" pitchFamily="18" charset="0"/>
                          </a:rPr>
                        </m:ctrlPr>
                      </m:sSubSupPr>
                      <m:e>
                        <m:r>
                          <a:rPr lang="en-US" altLang="zh-CN" sz="2000" b="1" i="1" smtClean="0">
                            <a:solidFill>
                              <a:schemeClr val="tx2"/>
                            </a:solidFill>
                            <a:latin typeface="Cambria Math"/>
                          </a:rPr>
                          <m:t>𝑬</m:t>
                        </m:r>
                      </m:e>
                      <m:sub>
                        <m:r>
                          <a:rPr lang="en-US" altLang="zh-CN" sz="2000" b="1" i="1">
                            <a:solidFill>
                              <a:schemeClr val="tx2"/>
                            </a:solidFill>
                            <a:latin typeface="Cambria Math"/>
                          </a:rPr>
                          <m:t>𝟏</m:t>
                        </m:r>
                        <m:r>
                          <a:rPr lang="en-US" altLang="zh-CN" sz="2000" b="1" i="1" smtClean="0">
                            <a:solidFill>
                              <a:schemeClr val="tx2"/>
                            </a:solidFill>
                            <a:latin typeface="Cambria Math"/>
                          </a:rPr>
                          <m:t>𝒑</m:t>
                        </m:r>
                      </m:sub>
                      <m:sup>
                        <m:r>
                          <a:rPr lang="en-US" altLang="zh-CN" sz="2000" b="1" i="1">
                            <a:solidFill>
                              <a:schemeClr val="tx2"/>
                            </a:solidFill>
                            <a:latin typeface="Cambria Math"/>
                          </a:rPr>
                          <m:t>′</m:t>
                        </m:r>
                      </m:sup>
                    </m:sSubSup>
                  </m:oMath>
                </a14:m>
                <a:r>
                  <a:rPr lang="zh-CN" altLang="en-US" sz="2000" b="1" dirty="0">
                    <a:solidFill>
                      <a:schemeClr val="tx2"/>
                    </a:solidFill>
                  </a:rPr>
                  <a:t>与</a:t>
                </a:r>
                <a14:m>
                  <m:oMath xmlns:m="http://schemas.openxmlformats.org/officeDocument/2006/math">
                    <m:sSub>
                      <m:sSubPr>
                        <m:ctrlPr>
                          <a:rPr lang="en-US" altLang="zh-CN" sz="2000" b="1" i="1" dirty="0">
                            <a:solidFill>
                              <a:schemeClr val="tx2"/>
                            </a:solidFill>
                            <a:latin typeface="Cambria Math" panose="02040503050406030204" pitchFamily="18" charset="0"/>
                          </a:rPr>
                        </m:ctrlPr>
                      </m:sSubPr>
                      <m:e>
                        <m:r>
                          <a:rPr lang="en-US" altLang="zh-CN" sz="2000" b="1" i="1" dirty="0">
                            <a:solidFill>
                              <a:schemeClr val="tx2"/>
                            </a:solidFill>
                            <a:latin typeface="Cambria Math"/>
                          </a:rPr>
                          <m:t>𝑬</m:t>
                        </m:r>
                      </m:e>
                      <m:sub>
                        <m:r>
                          <a:rPr lang="en-US" altLang="zh-CN" sz="2000" b="1" i="1" dirty="0">
                            <a:solidFill>
                              <a:schemeClr val="tx2"/>
                            </a:solidFill>
                            <a:latin typeface="Cambria Math"/>
                          </a:rPr>
                          <m:t>𝟏</m:t>
                        </m:r>
                        <m:r>
                          <a:rPr lang="en-US" altLang="zh-CN" sz="2000" b="1" i="1" dirty="0">
                            <a:solidFill>
                              <a:schemeClr val="tx2"/>
                            </a:solidFill>
                            <a:latin typeface="Cambria Math"/>
                          </a:rPr>
                          <m:t>𝒑</m:t>
                        </m:r>
                      </m:sub>
                    </m:sSub>
                  </m:oMath>
                </a14:m>
                <a:r>
                  <a:rPr lang="zh-CN" altLang="en-US" sz="2000" b="1" dirty="0">
                    <a:solidFill>
                      <a:schemeClr val="tx2"/>
                    </a:solidFill>
                  </a:rPr>
                  <a:t>同相</a:t>
                </a:r>
                <a:endParaRPr lang="en-US" altLang="zh-CN" sz="2000" b="1" dirty="0">
                  <a:solidFill>
                    <a:schemeClr val="tx2"/>
                  </a:solidFill>
                </a:endParaRPr>
              </a:p>
              <a:p>
                <a:pPr marL="342900" indent="-342900">
                  <a:lnSpc>
                    <a:spcPct val="125000"/>
                  </a:lnSpc>
                  <a:buFont typeface="Wingdings" panose="05000000000000000000" pitchFamily="2" charset="2"/>
                  <a:buChar char="Ø"/>
                </a:pPr>
                <a14:m>
                  <m:oMath xmlns:m="http://schemas.openxmlformats.org/officeDocument/2006/math">
                    <m:sSub>
                      <m:sSubPr>
                        <m:ctrlPr>
                          <a:rPr lang="en-US" altLang="zh-CN" sz="2000" b="1" i="1">
                            <a:solidFill>
                              <a:schemeClr val="tx2"/>
                            </a:solidFill>
                            <a:latin typeface="Cambria Math" panose="02040503050406030204" pitchFamily="18" charset="0"/>
                          </a:rPr>
                        </m:ctrlPr>
                      </m:sSubPr>
                      <m:e>
                        <m:r>
                          <a:rPr lang="en-US" altLang="zh-CN" sz="2000" b="1" i="1">
                            <a:solidFill>
                              <a:schemeClr val="tx2"/>
                            </a:solidFill>
                            <a:latin typeface="Cambria Math"/>
                          </a:rPr>
                          <m:t>𝒓</m:t>
                        </m:r>
                      </m:e>
                      <m:sub>
                        <m:r>
                          <a:rPr lang="en-US" altLang="zh-CN" sz="2000" b="1" i="1">
                            <a:solidFill>
                              <a:schemeClr val="tx2"/>
                            </a:solidFill>
                            <a:latin typeface="Cambria Math"/>
                          </a:rPr>
                          <m:t>𝒔</m:t>
                        </m:r>
                      </m:sub>
                    </m:sSub>
                    <m:r>
                      <a:rPr lang="en-US" altLang="zh-CN" sz="2000" b="1" i="1">
                        <a:solidFill>
                          <a:schemeClr val="tx2"/>
                        </a:solidFill>
                        <a:latin typeface="Cambria Math"/>
                      </a:rPr>
                      <m:t>&lt;</m:t>
                    </m:r>
                    <m:r>
                      <a:rPr lang="en-US" altLang="zh-CN" sz="2000" b="1" i="1">
                        <a:solidFill>
                          <a:schemeClr val="tx2"/>
                        </a:solidFill>
                        <a:latin typeface="Cambria Math"/>
                      </a:rPr>
                      <m:t>𝟎</m:t>
                    </m:r>
                  </m:oMath>
                </a14:m>
                <a:r>
                  <a:rPr lang="zh-CN" altLang="en-US" sz="2000" b="1" dirty="0">
                    <a:solidFill>
                      <a:schemeClr val="tx2"/>
                    </a:solidFill>
                  </a:rPr>
                  <a:t>，</a:t>
                </a:r>
                <a14:m>
                  <m:oMath xmlns:m="http://schemas.openxmlformats.org/officeDocument/2006/math">
                    <m:sSubSup>
                      <m:sSubSupPr>
                        <m:ctrlPr>
                          <a:rPr lang="en-US" altLang="zh-CN" sz="2000" b="1" i="1">
                            <a:solidFill>
                              <a:schemeClr val="tx2"/>
                            </a:solidFill>
                            <a:latin typeface="Cambria Math" panose="02040503050406030204" pitchFamily="18" charset="0"/>
                          </a:rPr>
                        </m:ctrlPr>
                      </m:sSubSupPr>
                      <m:e>
                        <m:r>
                          <a:rPr lang="en-US" altLang="zh-CN" sz="2000" b="1" i="1">
                            <a:solidFill>
                              <a:schemeClr val="tx2"/>
                            </a:solidFill>
                            <a:latin typeface="Cambria Math"/>
                          </a:rPr>
                          <m:t>𝑬</m:t>
                        </m:r>
                      </m:e>
                      <m:sub>
                        <m:r>
                          <a:rPr lang="en-US" altLang="zh-CN" sz="2000" b="1" i="1">
                            <a:solidFill>
                              <a:schemeClr val="tx2"/>
                            </a:solidFill>
                            <a:latin typeface="Cambria Math"/>
                          </a:rPr>
                          <m:t>𝟏</m:t>
                        </m:r>
                        <m:r>
                          <a:rPr lang="en-US" altLang="zh-CN" sz="2000" b="1" i="1" smtClean="0">
                            <a:solidFill>
                              <a:schemeClr val="tx2"/>
                            </a:solidFill>
                            <a:latin typeface="Cambria Math"/>
                          </a:rPr>
                          <m:t>𝒔</m:t>
                        </m:r>
                      </m:sub>
                      <m:sup>
                        <m:r>
                          <a:rPr lang="en-US" altLang="zh-CN" sz="2000" b="1" i="1">
                            <a:solidFill>
                              <a:schemeClr val="tx2"/>
                            </a:solidFill>
                            <a:latin typeface="Cambria Math"/>
                          </a:rPr>
                          <m:t>′</m:t>
                        </m:r>
                      </m:sup>
                    </m:sSubSup>
                  </m:oMath>
                </a14:m>
                <a:r>
                  <a:rPr lang="zh-CN" altLang="en-US" sz="2000" b="1" dirty="0">
                    <a:solidFill>
                      <a:schemeClr val="tx2"/>
                    </a:solidFill>
                  </a:rPr>
                  <a:t>与</a:t>
                </a:r>
                <a14:m>
                  <m:oMath xmlns:m="http://schemas.openxmlformats.org/officeDocument/2006/math">
                    <m:sSub>
                      <m:sSubPr>
                        <m:ctrlPr>
                          <a:rPr lang="en-US" altLang="zh-CN" sz="2000" b="1" i="1" dirty="0">
                            <a:solidFill>
                              <a:schemeClr val="tx2"/>
                            </a:solidFill>
                            <a:latin typeface="Cambria Math" panose="02040503050406030204" pitchFamily="18" charset="0"/>
                          </a:rPr>
                        </m:ctrlPr>
                      </m:sSubPr>
                      <m:e>
                        <m:r>
                          <a:rPr lang="en-US" altLang="zh-CN" sz="2000" b="1" i="1" dirty="0">
                            <a:solidFill>
                              <a:schemeClr val="tx2"/>
                            </a:solidFill>
                            <a:latin typeface="Cambria Math"/>
                          </a:rPr>
                          <m:t>𝑬</m:t>
                        </m:r>
                      </m:e>
                      <m:sub>
                        <m:r>
                          <a:rPr lang="en-US" altLang="zh-CN" sz="2000" b="1" i="1" dirty="0">
                            <a:solidFill>
                              <a:schemeClr val="tx2"/>
                            </a:solidFill>
                            <a:latin typeface="Cambria Math"/>
                          </a:rPr>
                          <m:t>𝟏</m:t>
                        </m:r>
                        <m:r>
                          <a:rPr lang="en-US" altLang="zh-CN" sz="2000" b="1" i="1" dirty="0" smtClean="0">
                            <a:solidFill>
                              <a:schemeClr val="tx2"/>
                            </a:solidFill>
                            <a:latin typeface="Cambria Math"/>
                          </a:rPr>
                          <m:t>𝒔</m:t>
                        </m:r>
                      </m:sub>
                    </m:sSub>
                  </m:oMath>
                </a14:m>
                <a:r>
                  <a:rPr lang="zh-CN" altLang="en-US" sz="2000" b="1" dirty="0">
                    <a:solidFill>
                      <a:schemeClr val="tx2"/>
                    </a:solidFill>
                  </a:rPr>
                  <a:t>反相</a:t>
                </a:r>
                <a:endParaRPr lang="en-US" altLang="zh-CN" sz="2000" b="1" dirty="0">
                  <a:solidFill>
                    <a:schemeClr val="tx2"/>
                  </a:solidFill>
                </a:endParaRPr>
              </a:p>
              <a:p>
                <a:pPr marL="342900" indent="-342900">
                  <a:lnSpc>
                    <a:spcPct val="125000"/>
                  </a:lnSpc>
                  <a:buFont typeface="Wingdings" panose="05000000000000000000" pitchFamily="2" charset="2"/>
                  <a:buChar char="Ø"/>
                </a:pPr>
                <a:r>
                  <a:rPr lang="zh-CN" altLang="en-US" sz="2000" b="1" dirty="0">
                    <a:solidFill>
                      <a:schemeClr val="tx2"/>
                    </a:solidFill>
                  </a:rPr>
                  <a:t>当</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a:rPr>
                          <m:t>𝜽</m:t>
                        </m:r>
                      </m:e>
                      <m:sub>
                        <m:r>
                          <a:rPr lang="en-US" altLang="zh-CN" sz="2000" b="1" i="1" smtClean="0">
                            <a:solidFill>
                              <a:schemeClr val="tx2"/>
                            </a:solidFill>
                            <a:latin typeface="Cambria Math"/>
                          </a:rPr>
                          <m:t>𝟏</m:t>
                        </m:r>
                      </m:sub>
                    </m:sSub>
                    <m:r>
                      <a:rPr lang="en-US" altLang="zh-CN" sz="2000" b="1" i="1" smtClean="0">
                        <a:solidFill>
                          <a:schemeClr val="tx2"/>
                        </a:solidFill>
                        <a:latin typeface="Cambria Math"/>
                        <a:ea typeface="Cambria Math"/>
                      </a:rPr>
                      <m:t>→</m:t>
                    </m:r>
                    <m:r>
                      <a:rPr lang="en-US" altLang="zh-CN" sz="2000" b="1" i="1" smtClean="0">
                        <a:solidFill>
                          <a:schemeClr val="tx2"/>
                        </a:solidFill>
                        <a:latin typeface="Cambria Math"/>
                        <a:ea typeface="Cambria Math"/>
                      </a:rPr>
                      <m:t>𝟎</m:t>
                    </m:r>
                  </m:oMath>
                </a14:m>
                <a:r>
                  <a:rPr lang="zh-CN" altLang="en-US" sz="2000" b="1" dirty="0">
                    <a:solidFill>
                      <a:schemeClr val="tx2"/>
                    </a:solidFill>
                  </a:rPr>
                  <a:t>时，</a:t>
                </a:r>
                <a:r>
                  <a:rPr lang="en-US" altLang="zh-CN" sz="2000" b="1" dirty="0">
                    <a:solidFill>
                      <a:schemeClr val="tx2"/>
                    </a:solidFill>
                  </a:rPr>
                  <a:t> </a:t>
                </a:r>
                <a14:m>
                  <m:oMath xmlns:m="http://schemas.openxmlformats.org/officeDocument/2006/math">
                    <m:sSubSup>
                      <m:sSubSupPr>
                        <m:ctrlPr>
                          <a:rPr lang="en-US" altLang="zh-CN" sz="2000" b="1" i="1">
                            <a:solidFill>
                              <a:schemeClr val="tx2"/>
                            </a:solidFill>
                            <a:latin typeface="Cambria Math" panose="02040503050406030204" pitchFamily="18" charset="0"/>
                          </a:rPr>
                        </m:ctrlPr>
                      </m:sSubSupPr>
                      <m:e>
                        <m:r>
                          <a:rPr lang="en-US" altLang="zh-CN" sz="2000" b="1" i="1">
                            <a:solidFill>
                              <a:schemeClr val="tx2"/>
                            </a:solidFill>
                            <a:latin typeface="Cambria Math"/>
                          </a:rPr>
                          <m:t>𝑬</m:t>
                        </m:r>
                      </m:e>
                      <m:sub>
                        <m:r>
                          <a:rPr lang="en-US" altLang="zh-CN" sz="2000" b="1" i="1">
                            <a:solidFill>
                              <a:schemeClr val="tx2"/>
                            </a:solidFill>
                            <a:latin typeface="Cambria Math"/>
                          </a:rPr>
                          <m:t>𝟏</m:t>
                        </m:r>
                      </m:sub>
                      <m:sup>
                        <m:r>
                          <a:rPr lang="en-US" altLang="zh-CN" sz="2000" b="1" i="1">
                            <a:solidFill>
                              <a:schemeClr val="tx2"/>
                            </a:solidFill>
                            <a:latin typeface="Cambria Math"/>
                          </a:rPr>
                          <m:t>′</m:t>
                        </m:r>
                      </m:sup>
                    </m:sSubSup>
                  </m:oMath>
                </a14:m>
                <a:r>
                  <a:rPr lang="zh-CN" altLang="en-US" sz="2000" b="1" dirty="0">
                    <a:solidFill>
                      <a:schemeClr val="tx2"/>
                    </a:solidFill>
                  </a:rPr>
                  <a:t>与</a:t>
                </a:r>
                <a14:m>
                  <m:oMath xmlns:m="http://schemas.openxmlformats.org/officeDocument/2006/math">
                    <m:sSub>
                      <m:sSubPr>
                        <m:ctrlPr>
                          <a:rPr lang="en-US" altLang="zh-CN" sz="2000" b="1" i="1" dirty="0">
                            <a:solidFill>
                              <a:schemeClr val="tx2"/>
                            </a:solidFill>
                            <a:latin typeface="Cambria Math" panose="02040503050406030204" pitchFamily="18" charset="0"/>
                          </a:rPr>
                        </m:ctrlPr>
                      </m:sSubPr>
                      <m:e>
                        <m:r>
                          <a:rPr lang="en-US" altLang="zh-CN" sz="2000" b="1" i="1" dirty="0">
                            <a:solidFill>
                              <a:schemeClr val="tx2"/>
                            </a:solidFill>
                            <a:latin typeface="Cambria Math"/>
                          </a:rPr>
                          <m:t>𝑬</m:t>
                        </m:r>
                      </m:e>
                      <m:sub>
                        <m:r>
                          <a:rPr lang="en-US" altLang="zh-CN" sz="2000" b="1" i="1" dirty="0">
                            <a:solidFill>
                              <a:schemeClr val="tx2"/>
                            </a:solidFill>
                            <a:latin typeface="Cambria Math"/>
                          </a:rPr>
                          <m:t>𝟏</m:t>
                        </m:r>
                      </m:sub>
                    </m:sSub>
                  </m:oMath>
                </a14:m>
                <a:r>
                  <a:rPr lang="zh-CN" altLang="en-US" sz="2000" b="1" dirty="0">
                    <a:solidFill>
                      <a:schemeClr val="tx2"/>
                    </a:solidFill>
                  </a:rPr>
                  <a:t>反相</a:t>
                </a:r>
                <a:endParaRPr lang="en-US" altLang="zh-CN" sz="2000" b="1" dirty="0">
                  <a:solidFill>
                    <a:schemeClr val="tx2"/>
                  </a:solidFill>
                </a:endParaRPr>
              </a:p>
              <a:p>
                <a:pPr marL="342900" indent="-342900">
                  <a:lnSpc>
                    <a:spcPct val="125000"/>
                  </a:lnSpc>
                  <a:buFont typeface="Wingdings" panose="05000000000000000000" pitchFamily="2" charset="2"/>
                  <a:buChar char="Ø"/>
                </a:pPr>
                <a:r>
                  <a:rPr lang="zh-CN" altLang="en-US" sz="2000" b="1" dirty="0">
                    <a:solidFill>
                      <a:srgbClr val="FF0000"/>
                    </a:solidFill>
                  </a:rPr>
                  <a:t>正入射时，产生半波损失</a:t>
                </a:r>
                <a:endParaRPr lang="en-US" altLang="zh-CN" sz="2000" b="1"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71599" y="1124744"/>
                <a:ext cx="3744417" cy="2050305"/>
              </a:xfrm>
              <a:prstGeom prst="rect">
                <a:avLst/>
              </a:prstGeom>
              <a:blipFill rotWithShape="1">
                <a:blip r:embed="rId5"/>
                <a:stretch>
                  <a:fillRect l="-1626" t="-298" b="-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321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wipe(left)">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wipe(left)">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wipe(left)">
                                      <p:cBhvr>
                                        <p:cTn id="30" dur="500"/>
                                        <p:tgtEl>
                                          <p:spTgt spid="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wipe(left)">
                                      <p:cBhvr>
                                        <p:cTn id="35" dur="500"/>
                                        <p:tgtEl>
                                          <p:spTgt spid="7">
                                            <p:txEl>
                                              <p:pRg st="3" end="3"/>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wipe(left)">
                                      <p:cBhvr>
                                        <p:cTn id="3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976" y="1484784"/>
            <a:ext cx="4537530" cy="4896544"/>
          </a:xfrm>
          <a:prstGeom prst="rect">
            <a:avLst/>
          </a:prstGeom>
        </p:spPr>
      </p:pic>
      <p:sp>
        <p:nvSpPr>
          <p:cNvPr id="27650" name="Rectangle 2"/>
          <p:cNvSpPr>
            <a:spLocks noGrp="1" noChangeArrowheads="1"/>
          </p:cNvSpPr>
          <p:nvPr>
            <p:ph type="title"/>
          </p:nvPr>
        </p:nvSpPr>
        <p:spPr>
          <a:xfrm>
            <a:off x="539552" y="115888"/>
            <a:ext cx="8496944" cy="719137"/>
          </a:xfrm>
        </p:spPr>
        <p:txBody>
          <a:bodyPr/>
          <a:lstStyle/>
          <a:p>
            <a:r>
              <a:rPr lang="zh-CN" altLang="en-US" sz="3600" dirty="0">
                <a:latin typeface="+mn-lt"/>
                <a:ea typeface="黑体" pitchFamily="2" charset="-122"/>
              </a:rPr>
              <a:t>菲涅尔公式的讨论</a:t>
            </a:r>
            <a:r>
              <a:rPr lang="en-US" altLang="zh-CN" sz="3600" dirty="0">
                <a:latin typeface="+mn-lt"/>
                <a:ea typeface="黑体" pitchFamily="2" charset="-122"/>
              </a:rPr>
              <a:t>—</a:t>
            </a:r>
            <a:r>
              <a:rPr lang="zh-CN" altLang="en-US" sz="3600" dirty="0">
                <a:latin typeface="+mn-lt"/>
                <a:ea typeface="黑体" pitchFamily="2" charset="-122"/>
              </a:rPr>
              <a:t>光疏介质</a:t>
            </a:r>
            <a:r>
              <a:rPr lang="zh-CN" altLang="en-US" sz="3600" dirty="0">
                <a:latin typeface="Times New Roman"/>
                <a:ea typeface="黑体" pitchFamily="2" charset="-122"/>
                <a:cs typeface="Times New Roman"/>
              </a:rPr>
              <a:t>→光密介质</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22</a:t>
            </a:fld>
            <a:endParaRPr lang="en-US" altLang="zh-CN" dirty="0"/>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2832516"/>
            <a:ext cx="3140583" cy="3836844"/>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827583" y="1124744"/>
                <a:ext cx="3744417" cy="2020810"/>
              </a:xfrm>
              <a:prstGeom prst="rect">
                <a:avLst/>
              </a:prstGeom>
              <a:noFill/>
            </p:spPr>
            <p:txBody>
              <a:bodyPr wrap="square" rtlCol="0">
                <a:spAutoFit/>
              </a:bodyPr>
              <a:lstStyle/>
              <a:p>
                <a:pPr>
                  <a:lnSpc>
                    <a:spcPct val="125000"/>
                  </a:lnSpc>
                </a:pPr>
                <a:r>
                  <a:rPr lang="zh-CN" altLang="en-US" sz="2000" b="1" dirty="0">
                    <a:solidFill>
                      <a:schemeClr val="tx2"/>
                    </a:solidFill>
                  </a:rPr>
                  <a:t>当</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a:rPr>
                          <m:t>𝜽</m:t>
                        </m:r>
                      </m:e>
                      <m:sub>
                        <m:r>
                          <a:rPr lang="en-US" altLang="zh-CN" sz="2000" b="1" i="1" smtClean="0">
                            <a:solidFill>
                              <a:schemeClr val="tx2"/>
                            </a:solidFill>
                            <a:latin typeface="Cambria Math"/>
                          </a:rPr>
                          <m:t>𝟏</m:t>
                        </m:r>
                      </m:sub>
                    </m:sSub>
                    <m:r>
                      <a:rPr lang="en-US" altLang="zh-CN" sz="2000" b="1" i="1" smtClean="0">
                        <a:solidFill>
                          <a:schemeClr val="tx2"/>
                        </a:solidFill>
                        <a:latin typeface="Cambria Math"/>
                      </a:rPr>
                      <m:t>&gt;</m:t>
                    </m:r>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a:rPr>
                          <m:t>𝜽</m:t>
                        </m:r>
                      </m:e>
                      <m:sub>
                        <m:r>
                          <a:rPr lang="en-US" altLang="zh-CN" sz="2000" b="1" i="1" smtClean="0">
                            <a:solidFill>
                              <a:schemeClr val="tx2"/>
                            </a:solidFill>
                            <a:latin typeface="Cambria Math"/>
                          </a:rPr>
                          <m:t>𝑩</m:t>
                        </m:r>
                      </m:sub>
                    </m:sSub>
                  </m:oMath>
                </a14:m>
                <a:r>
                  <a:rPr lang="zh-CN" altLang="en-US" sz="2000" b="1" dirty="0">
                    <a:solidFill>
                      <a:schemeClr val="tx2"/>
                    </a:solidFill>
                  </a:rPr>
                  <a:t>时：</a:t>
                </a:r>
                <a:endParaRPr lang="en-US" altLang="zh-CN" sz="2000" b="1" dirty="0">
                  <a:solidFill>
                    <a:schemeClr val="tx2"/>
                  </a:solidFill>
                </a:endParaRPr>
              </a:p>
              <a:p>
                <a:pPr marL="342900" indent="-342900">
                  <a:lnSpc>
                    <a:spcPct val="125000"/>
                  </a:lnSpc>
                  <a:buFont typeface="Wingdings" panose="05000000000000000000" pitchFamily="2" charset="2"/>
                  <a:buChar char="Ø"/>
                </a:pP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𝒓</m:t>
                        </m:r>
                      </m:e>
                      <m:sub>
                        <m:r>
                          <a:rPr lang="en-US" altLang="zh-CN" sz="2000" b="1" i="1" smtClean="0">
                            <a:solidFill>
                              <a:schemeClr val="tx2"/>
                            </a:solidFill>
                            <a:latin typeface="Cambria Math"/>
                          </a:rPr>
                          <m:t>𝒑</m:t>
                        </m:r>
                      </m:sub>
                    </m:sSub>
                    <m:r>
                      <a:rPr lang="en-US" altLang="zh-CN" sz="2000" b="1" i="1" smtClean="0">
                        <a:solidFill>
                          <a:schemeClr val="tx2"/>
                        </a:solidFill>
                        <a:latin typeface="Cambria Math"/>
                      </a:rPr>
                      <m:t>&lt;</m:t>
                    </m:r>
                    <m:r>
                      <a:rPr lang="en-US" altLang="zh-CN" sz="2000" b="1" i="1" smtClean="0">
                        <a:solidFill>
                          <a:schemeClr val="tx2"/>
                        </a:solidFill>
                        <a:latin typeface="Cambria Math"/>
                      </a:rPr>
                      <m:t>𝟎</m:t>
                    </m:r>
                  </m:oMath>
                </a14:m>
                <a:r>
                  <a:rPr lang="zh-CN" altLang="en-US" sz="2000" b="1" dirty="0">
                    <a:solidFill>
                      <a:schemeClr val="tx2"/>
                    </a:solidFill>
                  </a:rPr>
                  <a:t>，</a:t>
                </a:r>
                <a14:m>
                  <m:oMath xmlns:m="http://schemas.openxmlformats.org/officeDocument/2006/math">
                    <m:sSubSup>
                      <m:sSubSupPr>
                        <m:ctrlPr>
                          <a:rPr lang="en-US" altLang="zh-CN" sz="2000" b="1" i="1">
                            <a:solidFill>
                              <a:schemeClr val="tx2"/>
                            </a:solidFill>
                            <a:latin typeface="Cambria Math" panose="02040503050406030204" pitchFamily="18" charset="0"/>
                          </a:rPr>
                        </m:ctrlPr>
                      </m:sSubSupPr>
                      <m:e>
                        <m:r>
                          <a:rPr lang="en-US" altLang="zh-CN" sz="2000" b="1" i="1">
                            <a:solidFill>
                              <a:schemeClr val="tx2"/>
                            </a:solidFill>
                            <a:latin typeface="Cambria Math"/>
                          </a:rPr>
                          <m:t>𝑬</m:t>
                        </m:r>
                      </m:e>
                      <m:sub>
                        <m:r>
                          <a:rPr lang="en-US" altLang="zh-CN" sz="2000" b="1" i="1">
                            <a:solidFill>
                              <a:schemeClr val="tx2"/>
                            </a:solidFill>
                            <a:latin typeface="Cambria Math"/>
                          </a:rPr>
                          <m:t>𝟏</m:t>
                        </m:r>
                        <m:r>
                          <a:rPr lang="en-US" altLang="zh-CN" sz="2000" b="1" i="1">
                            <a:solidFill>
                              <a:schemeClr val="tx2"/>
                            </a:solidFill>
                            <a:latin typeface="Cambria Math"/>
                          </a:rPr>
                          <m:t>𝒑</m:t>
                        </m:r>
                      </m:sub>
                      <m:sup>
                        <m:r>
                          <a:rPr lang="en-US" altLang="zh-CN" sz="2000" b="1" i="1">
                            <a:solidFill>
                              <a:schemeClr val="tx2"/>
                            </a:solidFill>
                            <a:latin typeface="Cambria Math"/>
                          </a:rPr>
                          <m:t>′</m:t>
                        </m:r>
                      </m:sup>
                    </m:sSubSup>
                  </m:oMath>
                </a14:m>
                <a:r>
                  <a:rPr lang="zh-CN" altLang="en-US" sz="2000" b="1" dirty="0">
                    <a:solidFill>
                      <a:schemeClr val="tx2"/>
                    </a:solidFill>
                  </a:rPr>
                  <a:t>与</a:t>
                </a:r>
                <a14:m>
                  <m:oMath xmlns:m="http://schemas.openxmlformats.org/officeDocument/2006/math">
                    <m:sSub>
                      <m:sSubPr>
                        <m:ctrlPr>
                          <a:rPr lang="en-US" altLang="zh-CN" sz="2000" b="1" i="1" dirty="0">
                            <a:solidFill>
                              <a:schemeClr val="tx2"/>
                            </a:solidFill>
                            <a:latin typeface="Cambria Math" panose="02040503050406030204" pitchFamily="18" charset="0"/>
                          </a:rPr>
                        </m:ctrlPr>
                      </m:sSubPr>
                      <m:e>
                        <m:r>
                          <a:rPr lang="en-US" altLang="zh-CN" sz="2000" b="1" i="1" dirty="0">
                            <a:solidFill>
                              <a:schemeClr val="tx2"/>
                            </a:solidFill>
                            <a:latin typeface="Cambria Math"/>
                          </a:rPr>
                          <m:t>𝑬</m:t>
                        </m:r>
                      </m:e>
                      <m:sub>
                        <m:r>
                          <a:rPr lang="en-US" altLang="zh-CN" sz="2000" b="1" i="1" dirty="0">
                            <a:solidFill>
                              <a:schemeClr val="tx2"/>
                            </a:solidFill>
                            <a:latin typeface="Cambria Math"/>
                          </a:rPr>
                          <m:t>𝟏</m:t>
                        </m:r>
                        <m:r>
                          <a:rPr lang="en-US" altLang="zh-CN" sz="2000" b="1" i="1" dirty="0">
                            <a:solidFill>
                              <a:schemeClr val="tx2"/>
                            </a:solidFill>
                            <a:latin typeface="Cambria Math"/>
                          </a:rPr>
                          <m:t>𝒑</m:t>
                        </m:r>
                      </m:sub>
                    </m:sSub>
                  </m:oMath>
                </a14:m>
                <a:r>
                  <a:rPr lang="zh-CN" altLang="en-US" sz="2000" b="1" dirty="0">
                    <a:solidFill>
                      <a:schemeClr val="tx2"/>
                    </a:solidFill>
                  </a:rPr>
                  <a:t>反相</a:t>
                </a:r>
                <a:endParaRPr lang="en-US" altLang="zh-CN" sz="2000" b="1" dirty="0">
                  <a:solidFill>
                    <a:schemeClr val="tx2"/>
                  </a:solidFill>
                </a:endParaRPr>
              </a:p>
              <a:p>
                <a:pPr marL="342900" indent="-342900">
                  <a:lnSpc>
                    <a:spcPct val="125000"/>
                  </a:lnSpc>
                  <a:buFont typeface="Wingdings" panose="05000000000000000000" pitchFamily="2" charset="2"/>
                  <a:buChar char="Ø"/>
                </a:pPr>
                <a14:m>
                  <m:oMath xmlns:m="http://schemas.openxmlformats.org/officeDocument/2006/math">
                    <m:sSub>
                      <m:sSubPr>
                        <m:ctrlPr>
                          <a:rPr lang="en-US" altLang="zh-CN" sz="2000" b="1" i="1">
                            <a:solidFill>
                              <a:schemeClr val="tx2"/>
                            </a:solidFill>
                            <a:latin typeface="Cambria Math" panose="02040503050406030204" pitchFamily="18" charset="0"/>
                          </a:rPr>
                        </m:ctrlPr>
                      </m:sSubPr>
                      <m:e>
                        <m:r>
                          <a:rPr lang="en-US" altLang="zh-CN" sz="2000" b="1" i="1">
                            <a:solidFill>
                              <a:schemeClr val="tx2"/>
                            </a:solidFill>
                            <a:latin typeface="Cambria Math"/>
                          </a:rPr>
                          <m:t>𝒓</m:t>
                        </m:r>
                      </m:e>
                      <m:sub>
                        <m:r>
                          <a:rPr lang="en-US" altLang="zh-CN" sz="2000" b="1" i="1">
                            <a:solidFill>
                              <a:schemeClr val="tx2"/>
                            </a:solidFill>
                            <a:latin typeface="Cambria Math"/>
                          </a:rPr>
                          <m:t>𝒔</m:t>
                        </m:r>
                      </m:sub>
                    </m:sSub>
                    <m:r>
                      <a:rPr lang="en-US" altLang="zh-CN" sz="2000" b="1" i="1">
                        <a:solidFill>
                          <a:schemeClr val="tx2"/>
                        </a:solidFill>
                        <a:latin typeface="Cambria Math"/>
                      </a:rPr>
                      <m:t>&lt;</m:t>
                    </m:r>
                    <m:r>
                      <a:rPr lang="en-US" altLang="zh-CN" sz="2000" b="1" i="1">
                        <a:solidFill>
                          <a:schemeClr val="tx2"/>
                        </a:solidFill>
                        <a:latin typeface="Cambria Math"/>
                      </a:rPr>
                      <m:t>𝟎</m:t>
                    </m:r>
                  </m:oMath>
                </a14:m>
                <a:r>
                  <a:rPr lang="zh-CN" altLang="en-US" sz="2000" b="1" dirty="0">
                    <a:solidFill>
                      <a:schemeClr val="tx2"/>
                    </a:solidFill>
                  </a:rPr>
                  <a:t>，</a:t>
                </a:r>
                <a14:m>
                  <m:oMath xmlns:m="http://schemas.openxmlformats.org/officeDocument/2006/math">
                    <m:sSubSup>
                      <m:sSubSupPr>
                        <m:ctrlPr>
                          <a:rPr lang="en-US" altLang="zh-CN" sz="2000" b="1" i="1">
                            <a:solidFill>
                              <a:schemeClr val="tx2"/>
                            </a:solidFill>
                            <a:latin typeface="Cambria Math" panose="02040503050406030204" pitchFamily="18" charset="0"/>
                          </a:rPr>
                        </m:ctrlPr>
                      </m:sSubSupPr>
                      <m:e>
                        <m:r>
                          <a:rPr lang="en-US" altLang="zh-CN" sz="2000" b="1" i="1">
                            <a:solidFill>
                              <a:schemeClr val="tx2"/>
                            </a:solidFill>
                            <a:latin typeface="Cambria Math"/>
                          </a:rPr>
                          <m:t>𝑬</m:t>
                        </m:r>
                      </m:e>
                      <m:sub>
                        <m:r>
                          <a:rPr lang="en-US" altLang="zh-CN" sz="2000" b="1" i="1">
                            <a:solidFill>
                              <a:schemeClr val="tx2"/>
                            </a:solidFill>
                            <a:latin typeface="Cambria Math"/>
                          </a:rPr>
                          <m:t>𝟏</m:t>
                        </m:r>
                        <m:r>
                          <a:rPr lang="en-US" altLang="zh-CN" sz="2000" b="1" i="1">
                            <a:solidFill>
                              <a:schemeClr val="tx2"/>
                            </a:solidFill>
                            <a:latin typeface="Cambria Math"/>
                          </a:rPr>
                          <m:t>𝒔</m:t>
                        </m:r>
                      </m:sub>
                      <m:sup>
                        <m:r>
                          <a:rPr lang="en-US" altLang="zh-CN" sz="2000" b="1" i="1">
                            <a:solidFill>
                              <a:schemeClr val="tx2"/>
                            </a:solidFill>
                            <a:latin typeface="Cambria Math"/>
                          </a:rPr>
                          <m:t>′</m:t>
                        </m:r>
                      </m:sup>
                    </m:sSubSup>
                  </m:oMath>
                </a14:m>
                <a:r>
                  <a:rPr lang="zh-CN" altLang="en-US" sz="2000" b="1" dirty="0">
                    <a:solidFill>
                      <a:schemeClr val="tx2"/>
                    </a:solidFill>
                  </a:rPr>
                  <a:t>与</a:t>
                </a:r>
                <a14:m>
                  <m:oMath xmlns:m="http://schemas.openxmlformats.org/officeDocument/2006/math">
                    <m:sSub>
                      <m:sSubPr>
                        <m:ctrlPr>
                          <a:rPr lang="en-US" altLang="zh-CN" sz="2000" b="1" i="1" dirty="0">
                            <a:solidFill>
                              <a:schemeClr val="tx2"/>
                            </a:solidFill>
                            <a:latin typeface="Cambria Math" panose="02040503050406030204" pitchFamily="18" charset="0"/>
                          </a:rPr>
                        </m:ctrlPr>
                      </m:sSubPr>
                      <m:e>
                        <m:r>
                          <a:rPr lang="en-US" altLang="zh-CN" sz="2000" b="1" i="1" dirty="0">
                            <a:solidFill>
                              <a:schemeClr val="tx2"/>
                            </a:solidFill>
                            <a:latin typeface="Cambria Math"/>
                          </a:rPr>
                          <m:t>𝑬</m:t>
                        </m:r>
                      </m:e>
                      <m:sub>
                        <m:r>
                          <a:rPr lang="en-US" altLang="zh-CN" sz="2000" b="1" i="1" dirty="0">
                            <a:solidFill>
                              <a:schemeClr val="tx2"/>
                            </a:solidFill>
                            <a:latin typeface="Cambria Math"/>
                          </a:rPr>
                          <m:t>𝟏</m:t>
                        </m:r>
                        <m:r>
                          <a:rPr lang="en-US" altLang="zh-CN" sz="2000" b="1" i="1" dirty="0" smtClean="0">
                            <a:solidFill>
                              <a:schemeClr val="tx2"/>
                            </a:solidFill>
                            <a:latin typeface="Cambria Math"/>
                          </a:rPr>
                          <m:t>𝒔</m:t>
                        </m:r>
                      </m:sub>
                    </m:sSub>
                  </m:oMath>
                </a14:m>
                <a:r>
                  <a:rPr lang="zh-CN" altLang="en-US" sz="2000" b="1" dirty="0">
                    <a:solidFill>
                      <a:schemeClr val="tx2"/>
                    </a:solidFill>
                  </a:rPr>
                  <a:t>反相</a:t>
                </a:r>
                <a:endParaRPr lang="en-US" altLang="zh-CN" sz="2000" b="1" dirty="0">
                  <a:solidFill>
                    <a:schemeClr val="tx2"/>
                  </a:solidFill>
                </a:endParaRPr>
              </a:p>
              <a:p>
                <a:pPr marL="342900" indent="-342900">
                  <a:lnSpc>
                    <a:spcPct val="125000"/>
                  </a:lnSpc>
                  <a:buFont typeface="Wingdings" panose="05000000000000000000" pitchFamily="2" charset="2"/>
                  <a:buChar char="Ø"/>
                </a:pPr>
                <a:r>
                  <a:rPr lang="zh-CN" altLang="en-US" sz="2000" b="1" dirty="0">
                    <a:solidFill>
                      <a:schemeClr val="tx2"/>
                    </a:solidFill>
                  </a:rPr>
                  <a:t>当</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a:rPr>
                          <m:t>𝜽</m:t>
                        </m:r>
                      </m:e>
                      <m:sub>
                        <m:r>
                          <a:rPr lang="en-US" altLang="zh-CN" sz="2000" b="1" i="1" smtClean="0">
                            <a:solidFill>
                              <a:schemeClr val="tx2"/>
                            </a:solidFill>
                            <a:latin typeface="Cambria Math"/>
                          </a:rPr>
                          <m:t>𝟏</m:t>
                        </m:r>
                      </m:sub>
                    </m:sSub>
                    <m:r>
                      <a:rPr lang="en-US" altLang="zh-CN" sz="2000" b="1" i="1" smtClean="0">
                        <a:solidFill>
                          <a:schemeClr val="tx2"/>
                        </a:solidFill>
                        <a:latin typeface="Cambria Math"/>
                        <a:ea typeface="Cambria Math"/>
                      </a:rPr>
                      <m:t>→</m:t>
                    </m:r>
                    <m:r>
                      <a:rPr lang="en-US" altLang="zh-CN" sz="2000" b="1" i="1" smtClean="0">
                        <a:solidFill>
                          <a:schemeClr val="tx2"/>
                        </a:solidFill>
                        <a:latin typeface="Cambria Math"/>
                        <a:ea typeface="Cambria Math"/>
                      </a:rPr>
                      <m:t>𝟗𝟎</m:t>
                    </m:r>
                    <m:r>
                      <a:rPr lang="en-US" altLang="zh-CN" sz="2000" b="1" i="1" smtClean="0">
                        <a:solidFill>
                          <a:schemeClr val="tx2"/>
                        </a:solidFill>
                        <a:latin typeface="Cambria Math"/>
                        <a:ea typeface="Cambria Math"/>
                      </a:rPr>
                      <m:t>°</m:t>
                    </m:r>
                  </m:oMath>
                </a14:m>
                <a:r>
                  <a:rPr lang="zh-CN" altLang="en-US" sz="2000" b="1" dirty="0">
                    <a:solidFill>
                      <a:schemeClr val="tx2"/>
                    </a:solidFill>
                  </a:rPr>
                  <a:t>时，</a:t>
                </a:r>
                <a14:m>
                  <m:oMath xmlns:m="http://schemas.openxmlformats.org/officeDocument/2006/math">
                    <m:sSubSup>
                      <m:sSubSupPr>
                        <m:ctrlPr>
                          <a:rPr lang="en-US" altLang="zh-CN" sz="2000" b="1" i="1">
                            <a:solidFill>
                              <a:schemeClr val="tx2"/>
                            </a:solidFill>
                            <a:latin typeface="Cambria Math" panose="02040503050406030204" pitchFamily="18" charset="0"/>
                          </a:rPr>
                        </m:ctrlPr>
                      </m:sSubSupPr>
                      <m:e>
                        <m:r>
                          <a:rPr lang="en-US" altLang="zh-CN" sz="2000" b="1" i="1">
                            <a:solidFill>
                              <a:schemeClr val="tx2"/>
                            </a:solidFill>
                            <a:latin typeface="Cambria Math"/>
                          </a:rPr>
                          <m:t>𝑬</m:t>
                        </m:r>
                      </m:e>
                      <m:sub>
                        <m:r>
                          <a:rPr lang="en-US" altLang="zh-CN" sz="2000" b="1" i="1">
                            <a:solidFill>
                              <a:schemeClr val="tx2"/>
                            </a:solidFill>
                            <a:latin typeface="Cambria Math"/>
                          </a:rPr>
                          <m:t>𝟏</m:t>
                        </m:r>
                      </m:sub>
                      <m:sup>
                        <m:r>
                          <a:rPr lang="en-US" altLang="zh-CN" sz="2000" b="1" i="1">
                            <a:solidFill>
                              <a:schemeClr val="tx2"/>
                            </a:solidFill>
                            <a:latin typeface="Cambria Math"/>
                          </a:rPr>
                          <m:t>′</m:t>
                        </m:r>
                      </m:sup>
                    </m:sSubSup>
                  </m:oMath>
                </a14:m>
                <a:r>
                  <a:rPr lang="zh-CN" altLang="en-US" sz="2000" b="1" dirty="0">
                    <a:solidFill>
                      <a:schemeClr val="tx2"/>
                    </a:solidFill>
                  </a:rPr>
                  <a:t>与</a:t>
                </a:r>
                <a14:m>
                  <m:oMath xmlns:m="http://schemas.openxmlformats.org/officeDocument/2006/math">
                    <m:sSub>
                      <m:sSubPr>
                        <m:ctrlPr>
                          <a:rPr lang="en-US" altLang="zh-CN" sz="2000" b="1" i="1" dirty="0">
                            <a:solidFill>
                              <a:schemeClr val="tx2"/>
                            </a:solidFill>
                            <a:latin typeface="Cambria Math" panose="02040503050406030204" pitchFamily="18" charset="0"/>
                          </a:rPr>
                        </m:ctrlPr>
                      </m:sSubPr>
                      <m:e>
                        <m:r>
                          <a:rPr lang="en-US" altLang="zh-CN" sz="2000" b="1" i="1" dirty="0">
                            <a:solidFill>
                              <a:schemeClr val="tx2"/>
                            </a:solidFill>
                            <a:latin typeface="Cambria Math"/>
                          </a:rPr>
                          <m:t>𝑬</m:t>
                        </m:r>
                      </m:e>
                      <m:sub>
                        <m:r>
                          <a:rPr lang="en-US" altLang="zh-CN" sz="2000" b="1" i="1" dirty="0">
                            <a:solidFill>
                              <a:schemeClr val="tx2"/>
                            </a:solidFill>
                            <a:latin typeface="Cambria Math"/>
                          </a:rPr>
                          <m:t>𝟏</m:t>
                        </m:r>
                      </m:sub>
                    </m:sSub>
                  </m:oMath>
                </a14:m>
                <a:r>
                  <a:rPr lang="zh-CN" altLang="en-US" sz="2000" b="1" dirty="0">
                    <a:solidFill>
                      <a:schemeClr val="tx2"/>
                    </a:solidFill>
                  </a:rPr>
                  <a:t>反相</a:t>
                </a:r>
                <a:endParaRPr lang="en-US" altLang="zh-CN" sz="2000" b="1" dirty="0">
                  <a:solidFill>
                    <a:schemeClr val="tx2"/>
                  </a:solidFill>
                </a:endParaRPr>
              </a:p>
              <a:p>
                <a:pPr marL="342900" indent="-342900">
                  <a:lnSpc>
                    <a:spcPct val="125000"/>
                  </a:lnSpc>
                  <a:buFont typeface="Wingdings" panose="05000000000000000000" pitchFamily="2" charset="2"/>
                  <a:buChar char="Ø"/>
                </a:pPr>
                <a:r>
                  <a:rPr lang="zh-CN" altLang="en-US" sz="2000" b="1" dirty="0">
                    <a:solidFill>
                      <a:srgbClr val="FF0000"/>
                    </a:solidFill>
                  </a:rPr>
                  <a:t>掠入射时，产生半波损失</a:t>
                </a:r>
                <a:endParaRPr lang="en-US" altLang="zh-CN" sz="2000"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27583" y="1124744"/>
                <a:ext cx="3744417" cy="2020810"/>
              </a:xfrm>
              <a:prstGeom prst="rect">
                <a:avLst/>
              </a:prstGeom>
              <a:blipFill rotWithShape="1">
                <a:blip r:embed="rId5"/>
                <a:stretch>
                  <a:fillRect l="-1792" t="-302" r="-163" b="-39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932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wipe(left)">
                                      <p:cBhvr>
                                        <p:cTn id="25" dur="500"/>
                                        <p:tgtEl>
                                          <p:spTgt spid="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wipe(left)">
                                      <p:cBhvr>
                                        <p:cTn id="30" dur="500"/>
                                        <p:tgtEl>
                                          <p:spTgt spid="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wipe(left)">
                                      <p:cBhvr>
                                        <p:cTn id="35" dur="500"/>
                                        <p:tgtEl>
                                          <p:spTgt spid="9">
                                            <p:txEl>
                                              <p:pRg st="3" end="3"/>
                                            </p:txEl>
                                          </p:spTgt>
                                        </p:tgtEl>
                                      </p:cBhvr>
                                    </p:animEffect>
                                  </p:childTnLst>
                                </p:cTn>
                              </p:par>
                            </p:childTnLst>
                          </p:cTn>
                        </p:par>
                        <p:par>
                          <p:cTn id="36" fill="hold">
                            <p:stCondLst>
                              <p:cond delay="500"/>
                            </p:stCondLst>
                            <p:childTnLst>
                              <p:par>
                                <p:cTn id="37" presetID="16" presetClass="entr" presetSubtype="21" fill="hold" nodeType="after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barn(inVertical)">
                                      <p:cBhvr>
                                        <p:cTn id="39"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1560" y="115888"/>
            <a:ext cx="8496944" cy="719137"/>
          </a:xfrm>
        </p:spPr>
        <p:txBody>
          <a:bodyPr/>
          <a:lstStyle/>
          <a:p>
            <a:r>
              <a:rPr lang="zh-CN" altLang="en-US" sz="3600" dirty="0">
                <a:latin typeface="+mn-lt"/>
                <a:ea typeface="黑体" pitchFamily="2" charset="-122"/>
              </a:rPr>
              <a:t>菲涅尔公式的讨论</a:t>
            </a:r>
            <a:r>
              <a:rPr lang="en-US" altLang="zh-CN" sz="3600" dirty="0">
                <a:latin typeface="+mn-lt"/>
                <a:ea typeface="黑体" pitchFamily="2" charset="-122"/>
              </a:rPr>
              <a:t>—</a:t>
            </a:r>
            <a:r>
              <a:rPr lang="zh-CN" altLang="en-US" sz="3600" dirty="0">
                <a:latin typeface="+mn-lt"/>
                <a:ea typeface="黑体" pitchFamily="2" charset="-122"/>
              </a:rPr>
              <a:t>光疏介质</a:t>
            </a:r>
            <a:r>
              <a:rPr lang="zh-CN" altLang="en-US" sz="3600" dirty="0">
                <a:latin typeface="Times New Roman"/>
                <a:ea typeface="黑体" pitchFamily="2" charset="-122"/>
                <a:cs typeface="Times New Roman"/>
              </a:rPr>
              <a:t>→光密介质</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23</a:t>
            </a:fld>
            <a:endParaRPr lang="en-US" altLang="zh-CN" dirty="0"/>
          </a:p>
        </p:txBody>
      </p:sp>
      <p:sp>
        <p:nvSpPr>
          <p:cNvPr id="10" name="矩形 9"/>
          <p:cNvSpPr/>
          <p:nvPr/>
        </p:nvSpPr>
        <p:spPr>
          <a:xfrm>
            <a:off x="863588" y="3174067"/>
            <a:ext cx="7416824" cy="1384995"/>
          </a:xfrm>
          <a:prstGeom prst="rect">
            <a:avLst/>
          </a:prstGeom>
          <a:ln w="25400">
            <a:solidFill>
              <a:srgbClr val="2E03CD"/>
            </a:solidFill>
          </a:ln>
        </p:spPr>
        <p:txBody>
          <a:bodyPr wrap="square">
            <a:spAutoFit/>
          </a:bodyPr>
          <a:lstStyle/>
          <a:p>
            <a:pPr algn="just">
              <a:lnSpc>
                <a:spcPct val="150000"/>
              </a:lnSpc>
            </a:pPr>
            <a:r>
              <a:rPr lang="zh-CN" altLang="en-US" sz="2800" b="1" dirty="0">
                <a:solidFill>
                  <a:srgbClr val="FF0000"/>
                </a:solidFill>
              </a:rPr>
              <a:t>光疏介质</a:t>
            </a:r>
            <a:r>
              <a:rPr lang="zh-CN" altLang="en-US" sz="2800" b="1" dirty="0">
                <a:solidFill>
                  <a:srgbClr val="FF0000"/>
                </a:solidFill>
                <a:latin typeface="Times New Roman"/>
                <a:cs typeface="Times New Roman"/>
              </a:rPr>
              <a:t>→光密介质，正入射或者掠入射时，均产生半波损失，这对干涉分析非常重要。</a:t>
            </a:r>
            <a:endParaRPr lang="zh-CN" altLang="en-US" sz="2800" b="1" dirty="0">
              <a:solidFill>
                <a:srgbClr val="FF0000"/>
              </a:solidFill>
            </a:endParaRPr>
          </a:p>
        </p:txBody>
      </p:sp>
    </p:spTree>
    <p:extLst>
      <p:ext uri="{BB962C8B-B14F-4D97-AF65-F5344CB8AC3E}">
        <p14:creationId xmlns:p14="http://schemas.microsoft.com/office/powerpoint/2010/main" val="245245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9552" y="115888"/>
            <a:ext cx="8496944" cy="719137"/>
          </a:xfrm>
        </p:spPr>
        <p:txBody>
          <a:bodyPr/>
          <a:lstStyle/>
          <a:p>
            <a:r>
              <a:rPr lang="zh-CN" altLang="en-US" sz="3600" dirty="0">
                <a:latin typeface="+mn-lt"/>
                <a:ea typeface="黑体" pitchFamily="2" charset="-122"/>
              </a:rPr>
              <a:t>菲涅尔公式的讨论</a:t>
            </a:r>
            <a:r>
              <a:rPr lang="en-US" altLang="zh-CN" sz="3600" dirty="0">
                <a:latin typeface="+mn-lt"/>
                <a:ea typeface="黑体" pitchFamily="2" charset="-122"/>
              </a:rPr>
              <a:t>—</a:t>
            </a:r>
            <a:r>
              <a:rPr lang="zh-CN" altLang="en-US" sz="3600" dirty="0">
                <a:latin typeface="+mn-lt"/>
                <a:ea typeface="黑体" pitchFamily="2" charset="-122"/>
              </a:rPr>
              <a:t>光密介质</a:t>
            </a:r>
            <a:r>
              <a:rPr lang="zh-CN" altLang="en-US" sz="3600" dirty="0">
                <a:latin typeface="Times New Roman"/>
                <a:ea typeface="黑体" pitchFamily="2" charset="-122"/>
                <a:cs typeface="Times New Roman"/>
              </a:rPr>
              <a:t>→光疏介质</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24</a:t>
            </a:fld>
            <a:endParaRPr lang="en-US" altLang="zh-CN" dirty="0"/>
          </a:p>
        </p:txBody>
      </p:sp>
      <mc:AlternateContent xmlns:mc="http://schemas.openxmlformats.org/markup-compatibility/2006" xmlns:a14="http://schemas.microsoft.com/office/drawing/2010/main">
        <mc:Choice Requires="a14">
          <p:sp>
            <p:nvSpPr>
              <p:cNvPr id="2" name="TextBox 1"/>
              <p:cNvSpPr txBox="1"/>
              <p:nvPr/>
            </p:nvSpPr>
            <p:spPr>
              <a:xfrm>
                <a:off x="179511" y="1455551"/>
                <a:ext cx="4227035" cy="4565737"/>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Ø"/>
                </a:pPr>
                <a:r>
                  <a:rPr lang="zh-CN" altLang="en-US" sz="2000" b="1" dirty="0">
                    <a:solidFill>
                      <a:schemeClr val="tx2"/>
                    </a:solidFill>
                  </a:rPr>
                  <a:t>当</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a:rPr>
                          <m:t>𝜽</m:t>
                        </m:r>
                      </m:e>
                      <m:sub>
                        <m:r>
                          <a:rPr lang="en-US" altLang="zh-CN" sz="2000" b="1" i="1" smtClean="0">
                            <a:solidFill>
                              <a:schemeClr val="tx2"/>
                            </a:solidFill>
                            <a:latin typeface="Cambria Math"/>
                          </a:rPr>
                          <m:t>𝟏</m:t>
                        </m:r>
                      </m:sub>
                    </m:sSub>
                    <m:r>
                      <a:rPr lang="en-US" altLang="zh-CN" sz="2000" b="1" i="1" smtClean="0">
                        <a:solidFill>
                          <a:schemeClr val="tx2"/>
                        </a:solidFill>
                        <a:latin typeface="Cambria Math"/>
                      </a:rPr>
                      <m:t>&gt;</m:t>
                    </m:r>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a:rPr>
                          <m:t>𝜽</m:t>
                        </m:r>
                      </m:e>
                      <m:sub>
                        <m:r>
                          <a:rPr lang="en-US" altLang="zh-CN" sz="2000" b="1" i="1" smtClean="0">
                            <a:solidFill>
                              <a:schemeClr val="tx2"/>
                            </a:solidFill>
                            <a:latin typeface="Cambria Math"/>
                          </a:rPr>
                          <m:t>𝑪</m:t>
                        </m:r>
                      </m:sub>
                    </m:sSub>
                  </m:oMath>
                </a14:m>
                <a:r>
                  <a:rPr lang="zh-CN" altLang="en-US" sz="2000" b="1" dirty="0">
                    <a:solidFill>
                      <a:schemeClr val="tx2"/>
                    </a:solidFill>
                  </a:rPr>
                  <a:t>时，透射系数为</a:t>
                </a:r>
                <a:r>
                  <a:rPr lang="en-US" altLang="zh-CN" sz="2000" b="1" dirty="0">
                    <a:solidFill>
                      <a:schemeClr val="tx2"/>
                    </a:solidFill>
                  </a:rPr>
                  <a:t>0</a:t>
                </a:r>
                <a:r>
                  <a:rPr lang="zh-CN" altLang="en-US" sz="2000" b="1" dirty="0">
                    <a:solidFill>
                      <a:schemeClr val="tx2"/>
                    </a:solidFill>
                  </a:rPr>
                  <a:t>，反射系数为模值</a:t>
                </a:r>
                <a:r>
                  <a:rPr lang="en-US" altLang="zh-CN" sz="2000" b="1" dirty="0">
                    <a:solidFill>
                      <a:schemeClr val="tx2"/>
                    </a:solidFill>
                  </a:rPr>
                  <a:t>1</a:t>
                </a:r>
                <a:r>
                  <a:rPr lang="zh-CN" altLang="en-US" sz="2000" b="1" dirty="0">
                    <a:solidFill>
                      <a:schemeClr val="tx2"/>
                    </a:solidFill>
                  </a:rPr>
                  <a:t>的复数，发生</a:t>
                </a:r>
                <a:r>
                  <a:rPr lang="zh-CN" altLang="en-US" sz="2000" b="1" dirty="0">
                    <a:solidFill>
                      <a:srgbClr val="FF0000"/>
                    </a:solidFill>
                  </a:rPr>
                  <a:t>全反射</a:t>
                </a:r>
                <a:r>
                  <a:rPr lang="zh-CN" altLang="en-US" sz="2000" b="1" dirty="0">
                    <a:solidFill>
                      <a:schemeClr val="tx2"/>
                    </a:solidFill>
                  </a:rPr>
                  <a:t>，全反射</a:t>
                </a:r>
                <a:r>
                  <a:rPr lang="zh-CN" altLang="en-US" sz="2000" b="1" dirty="0">
                    <a:solidFill>
                      <a:srgbClr val="FF0000"/>
                    </a:solidFill>
                  </a:rPr>
                  <a:t>临界角</a:t>
                </a:r>
                <a:r>
                  <a:rPr lang="zh-CN" altLang="en-US" sz="2000" b="1" dirty="0">
                    <a:solidFill>
                      <a:schemeClr val="tx2"/>
                    </a:solidFill>
                  </a:rPr>
                  <a:t>：</a:t>
                </a:r>
                <a:endParaRPr lang="en-US" altLang="zh-CN" sz="2000" b="1" dirty="0">
                  <a:solidFill>
                    <a:schemeClr val="tx2"/>
                  </a:solidFill>
                </a:endParaRPr>
              </a:p>
              <a:p>
                <a:pPr algn="just">
                  <a:lnSpc>
                    <a:spcPct val="120000"/>
                  </a:lnSpc>
                </a:pPr>
                <a14:m>
                  <m:oMathPara xmlns:m="http://schemas.openxmlformats.org/officeDocument/2006/math">
                    <m:oMathParaPr>
                      <m:jc m:val="centerGroup"/>
                    </m:oMathParaPr>
                    <m:oMath xmlns:m="http://schemas.openxmlformats.org/officeDocument/2006/math">
                      <m:sSub>
                        <m:sSubPr>
                          <m:ctrlPr>
                            <a:rPr lang="en-US" altLang="zh-CN" sz="2000" b="1" i="1">
                              <a:solidFill>
                                <a:schemeClr val="tx2"/>
                              </a:solidFill>
                              <a:latin typeface="Cambria Math" panose="02040503050406030204" pitchFamily="18" charset="0"/>
                            </a:rPr>
                          </m:ctrlPr>
                        </m:sSubPr>
                        <m:e>
                          <m:r>
                            <a:rPr lang="zh-CN" altLang="en-US" sz="2000" b="1" i="1">
                              <a:solidFill>
                                <a:schemeClr val="tx2"/>
                              </a:solidFill>
                              <a:latin typeface="Cambria Math"/>
                            </a:rPr>
                            <m:t>𝜽</m:t>
                          </m:r>
                        </m:e>
                        <m:sub>
                          <m:r>
                            <a:rPr lang="en-US" altLang="zh-CN" sz="2000" b="1" i="1" smtClean="0">
                              <a:solidFill>
                                <a:schemeClr val="tx2"/>
                              </a:solidFill>
                              <a:latin typeface="Cambria Math"/>
                            </a:rPr>
                            <m:t>𝑪</m:t>
                          </m:r>
                        </m:sub>
                      </m:sSub>
                      <m:r>
                        <a:rPr lang="en-US" altLang="zh-CN" sz="2000" b="1" i="1">
                          <a:solidFill>
                            <a:schemeClr val="tx2"/>
                          </a:solidFill>
                          <a:latin typeface="Cambria Math"/>
                        </a:rPr>
                        <m:t>&gt;</m:t>
                      </m:r>
                      <m:func>
                        <m:funcPr>
                          <m:ctrlPr>
                            <a:rPr lang="en-US" altLang="zh-CN" sz="2000" b="1" i="1">
                              <a:solidFill>
                                <a:schemeClr val="tx2"/>
                              </a:solidFill>
                              <a:latin typeface="Cambria Math" panose="02040503050406030204" pitchFamily="18" charset="0"/>
                            </a:rPr>
                          </m:ctrlPr>
                        </m:funcPr>
                        <m:fName>
                          <m:sSup>
                            <m:sSupPr>
                              <m:ctrlPr>
                                <a:rPr lang="en-US" altLang="zh-CN" sz="2000" b="1" i="1">
                                  <a:solidFill>
                                    <a:schemeClr val="tx2"/>
                                  </a:solidFill>
                                  <a:latin typeface="Cambria Math" panose="02040503050406030204" pitchFamily="18" charset="0"/>
                                </a:rPr>
                              </m:ctrlPr>
                            </m:sSupPr>
                            <m:e>
                              <m:r>
                                <a:rPr lang="en-US" altLang="zh-CN" sz="2000" b="1" i="0">
                                  <a:solidFill>
                                    <a:schemeClr val="tx2"/>
                                  </a:solidFill>
                                  <a:latin typeface="Cambria Math"/>
                                </a:rPr>
                                <m:t>𝐬𝐢𝐧</m:t>
                              </m:r>
                            </m:e>
                            <m:sup>
                              <m:r>
                                <a:rPr lang="en-US" altLang="zh-CN" sz="2000" b="1" i="0">
                                  <a:solidFill>
                                    <a:schemeClr val="tx2"/>
                                  </a:solidFill>
                                  <a:latin typeface="Cambria Math"/>
                                </a:rPr>
                                <m:t>−</m:t>
                              </m:r>
                              <m:r>
                                <a:rPr lang="en-US" altLang="zh-CN" sz="2000" b="1" i="0">
                                  <a:solidFill>
                                    <a:schemeClr val="tx2"/>
                                  </a:solidFill>
                                  <a:latin typeface="Cambria Math"/>
                                </a:rPr>
                                <m:t>𝟏</m:t>
                              </m:r>
                            </m:sup>
                          </m:sSup>
                        </m:fName>
                        <m:e>
                          <m:d>
                            <m:dPr>
                              <m:ctrlPr>
                                <a:rPr lang="en-US" altLang="zh-CN" sz="2000" b="1" i="1">
                                  <a:solidFill>
                                    <a:schemeClr val="tx2"/>
                                  </a:solidFill>
                                  <a:latin typeface="Cambria Math" panose="02040503050406030204" pitchFamily="18" charset="0"/>
                                </a:rPr>
                              </m:ctrlPr>
                            </m:dPr>
                            <m:e>
                              <m:f>
                                <m:fPr>
                                  <m:type m:val="lin"/>
                                  <m:ctrlPr>
                                    <a:rPr lang="en-US" altLang="zh-CN" sz="2000" b="1" i="1">
                                      <a:solidFill>
                                        <a:schemeClr val="tx2"/>
                                      </a:solidFill>
                                      <a:latin typeface="Cambria Math" panose="02040503050406030204" pitchFamily="18" charset="0"/>
                                    </a:rPr>
                                  </m:ctrlPr>
                                </m:fPr>
                                <m:num>
                                  <m:sSub>
                                    <m:sSubPr>
                                      <m:ctrlPr>
                                        <a:rPr lang="en-US" altLang="zh-CN" sz="2000" b="1" i="1">
                                          <a:solidFill>
                                            <a:schemeClr val="tx2"/>
                                          </a:solidFill>
                                          <a:latin typeface="Cambria Math" panose="02040503050406030204" pitchFamily="18" charset="0"/>
                                        </a:rPr>
                                      </m:ctrlPr>
                                    </m:sSubPr>
                                    <m:e>
                                      <m:r>
                                        <a:rPr lang="en-US" altLang="zh-CN" sz="2000" b="1" i="1">
                                          <a:solidFill>
                                            <a:schemeClr val="tx2"/>
                                          </a:solidFill>
                                          <a:latin typeface="Cambria Math"/>
                                        </a:rPr>
                                        <m:t>𝒏</m:t>
                                      </m:r>
                                    </m:e>
                                    <m:sub>
                                      <m:r>
                                        <a:rPr lang="en-US" altLang="zh-CN" sz="2000" b="1" i="1">
                                          <a:solidFill>
                                            <a:schemeClr val="tx2"/>
                                          </a:solidFill>
                                          <a:latin typeface="Cambria Math"/>
                                        </a:rPr>
                                        <m:t>𝟐</m:t>
                                      </m:r>
                                    </m:sub>
                                  </m:sSub>
                                </m:num>
                                <m:den>
                                  <m:sSub>
                                    <m:sSubPr>
                                      <m:ctrlPr>
                                        <a:rPr lang="en-US" altLang="zh-CN" sz="2000" b="1" i="1">
                                          <a:solidFill>
                                            <a:schemeClr val="tx2"/>
                                          </a:solidFill>
                                          <a:latin typeface="Cambria Math" panose="02040503050406030204" pitchFamily="18" charset="0"/>
                                        </a:rPr>
                                      </m:ctrlPr>
                                    </m:sSubPr>
                                    <m:e>
                                      <m:r>
                                        <a:rPr lang="en-US" altLang="zh-CN" sz="2000" b="1" i="1">
                                          <a:solidFill>
                                            <a:schemeClr val="tx2"/>
                                          </a:solidFill>
                                          <a:latin typeface="Cambria Math"/>
                                        </a:rPr>
                                        <m:t>𝒏</m:t>
                                      </m:r>
                                    </m:e>
                                    <m:sub>
                                      <m:r>
                                        <a:rPr lang="en-US" altLang="zh-CN" sz="2000" b="1" i="1">
                                          <a:solidFill>
                                            <a:schemeClr val="tx2"/>
                                          </a:solidFill>
                                          <a:latin typeface="Cambria Math"/>
                                        </a:rPr>
                                        <m:t>𝟏</m:t>
                                      </m:r>
                                    </m:sub>
                                  </m:sSub>
                                </m:den>
                              </m:f>
                            </m:e>
                          </m:d>
                        </m:e>
                      </m:func>
                    </m:oMath>
                  </m:oMathPara>
                </a14:m>
                <a:endParaRPr lang="en-US" altLang="zh-CN" sz="2000" b="1" dirty="0">
                  <a:solidFill>
                    <a:schemeClr val="tx2"/>
                  </a:solidFill>
                </a:endParaRPr>
              </a:p>
              <a:p>
                <a:pPr algn="just">
                  <a:lnSpc>
                    <a:spcPct val="120000"/>
                  </a:lnSpc>
                </a:pPr>
                <a:endParaRPr lang="en-US" altLang="zh-CN" sz="2000" b="1" dirty="0">
                  <a:solidFill>
                    <a:schemeClr val="tx2"/>
                  </a:solidFill>
                </a:endParaRPr>
              </a:p>
              <a:p>
                <a:pPr marL="342900" indent="-342900" algn="just">
                  <a:lnSpc>
                    <a:spcPct val="120000"/>
                  </a:lnSpc>
                  <a:buFont typeface="Wingdings" panose="05000000000000000000" pitchFamily="2" charset="2"/>
                  <a:buChar char="Ø"/>
                </a:pPr>
                <a:r>
                  <a:rPr lang="zh-CN" altLang="en-US" sz="2000" b="1" dirty="0">
                    <a:solidFill>
                      <a:schemeClr val="tx2"/>
                    </a:solidFill>
                  </a:rPr>
                  <a:t>接近正入射或者掠入射时，根据</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𝒓</m:t>
                        </m:r>
                      </m:e>
                      <m:sub>
                        <m:r>
                          <a:rPr lang="en-US" altLang="zh-CN" sz="2000" b="1" i="1" smtClean="0">
                            <a:solidFill>
                              <a:schemeClr val="tx2"/>
                            </a:solidFill>
                            <a:latin typeface="Cambria Math"/>
                          </a:rPr>
                          <m:t>𝒔</m:t>
                        </m:r>
                      </m:sub>
                    </m:sSub>
                  </m:oMath>
                </a14:m>
                <a:r>
                  <a:rPr lang="zh-CN" altLang="en-US" sz="2000" b="1" dirty="0">
                    <a:solidFill>
                      <a:schemeClr val="tx2"/>
                    </a:solidFill>
                  </a:rPr>
                  <a:t>和</a:t>
                </a:r>
                <a14:m>
                  <m:oMath xmlns:m="http://schemas.openxmlformats.org/officeDocument/2006/math">
                    <m:sSub>
                      <m:sSubPr>
                        <m:ctrlPr>
                          <a:rPr lang="en-US" altLang="zh-CN" sz="2000" b="1" i="1" dirty="0" smtClean="0">
                            <a:solidFill>
                              <a:schemeClr val="tx2"/>
                            </a:solidFill>
                            <a:latin typeface="Cambria Math" panose="02040503050406030204" pitchFamily="18" charset="0"/>
                          </a:rPr>
                        </m:ctrlPr>
                      </m:sSubPr>
                      <m:e>
                        <m:r>
                          <a:rPr lang="en-US" altLang="zh-CN" sz="2000" b="1" i="1" dirty="0" smtClean="0">
                            <a:solidFill>
                              <a:schemeClr val="tx2"/>
                            </a:solidFill>
                            <a:latin typeface="Cambria Math"/>
                          </a:rPr>
                          <m:t>𝒓</m:t>
                        </m:r>
                      </m:e>
                      <m:sub>
                        <m:r>
                          <a:rPr lang="en-US" altLang="zh-CN" sz="2000" b="1" i="1" dirty="0" smtClean="0">
                            <a:solidFill>
                              <a:schemeClr val="tx2"/>
                            </a:solidFill>
                            <a:latin typeface="Cambria Math"/>
                          </a:rPr>
                          <m:t>𝒑</m:t>
                        </m:r>
                      </m:sub>
                    </m:sSub>
                  </m:oMath>
                </a14:m>
                <a:r>
                  <a:rPr lang="zh-CN" altLang="en-US" sz="2000" b="1" dirty="0">
                    <a:solidFill>
                      <a:schemeClr val="tx2"/>
                    </a:solidFill>
                  </a:rPr>
                  <a:t>的符号，可以判断</a:t>
                </a:r>
                <a14:m>
                  <m:oMath xmlns:m="http://schemas.openxmlformats.org/officeDocument/2006/math">
                    <m:sSubSup>
                      <m:sSubSupPr>
                        <m:ctrlPr>
                          <a:rPr lang="en-US" altLang="zh-CN" sz="2000" b="1" i="1">
                            <a:solidFill>
                              <a:schemeClr val="tx2"/>
                            </a:solidFill>
                            <a:latin typeface="Cambria Math" panose="02040503050406030204" pitchFamily="18" charset="0"/>
                          </a:rPr>
                        </m:ctrlPr>
                      </m:sSubSupPr>
                      <m:e>
                        <m:r>
                          <a:rPr lang="en-US" altLang="zh-CN" sz="2000" b="1" i="1">
                            <a:solidFill>
                              <a:schemeClr val="tx2"/>
                            </a:solidFill>
                            <a:latin typeface="Cambria Math"/>
                          </a:rPr>
                          <m:t>𝑬</m:t>
                        </m:r>
                      </m:e>
                      <m:sub>
                        <m:r>
                          <a:rPr lang="en-US" altLang="zh-CN" sz="2000" b="1" i="1">
                            <a:solidFill>
                              <a:schemeClr val="tx2"/>
                            </a:solidFill>
                            <a:latin typeface="Cambria Math"/>
                          </a:rPr>
                          <m:t>𝟏</m:t>
                        </m:r>
                      </m:sub>
                      <m:sup>
                        <m:r>
                          <a:rPr lang="en-US" altLang="zh-CN" sz="2000" b="1" i="1">
                            <a:solidFill>
                              <a:schemeClr val="tx2"/>
                            </a:solidFill>
                            <a:latin typeface="Cambria Math"/>
                          </a:rPr>
                          <m:t>′</m:t>
                        </m:r>
                      </m:sup>
                    </m:sSubSup>
                  </m:oMath>
                </a14:m>
                <a:r>
                  <a:rPr lang="zh-CN" altLang="en-US" sz="2000" b="1" dirty="0">
                    <a:solidFill>
                      <a:schemeClr val="tx2"/>
                    </a:solidFill>
                  </a:rPr>
                  <a:t>与</a:t>
                </a:r>
                <a14:m>
                  <m:oMath xmlns:m="http://schemas.openxmlformats.org/officeDocument/2006/math">
                    <m:sSub>
                      <m:sSubPr>
                        <m:ctrlPr>
                          <a:rPr lang="en-US" altLang="zh-CN" sz="2000" b="1" i="1" dirty="0">
                            <a:solidFill>
                              <a:schemeClr val="tx2"/>
                            </a:solidFill>
                            <a:latin typeface="Cambria Math" panose="02040503050406030204" pitchFamily="18" charset="0"/>
                          </a:rPr>
                        </m:ctrlPr>
                      </m:sSubPr>
                      <m:e>
                        <m:r>
                          <a:rPr lang="en-US" altLang="zh-CN" sz="2000" b="1" i="1" dirty="0">
                            <a:solidFill>
                              <a:schemeClr val="tx2"/>
                            </a:solidFill>
                            <a:latin typeface="Cambria Math"/>
                          </a:rPr>
                          <m:t>𝑬</m:t>
                        </m:r>
                      </m:e>
                      <m:sub>
                        <m:r>
                          <a:rPr lang="en-US" altLang="zh-CN" sz="2000" b="1" i="1" dirty="0">
                            <a:solidFill>
                              <a:schemeClr val="tx2"/>
                            </a:solidFill>
                            <a:latin typeface="Cambria Math"/>
                          </a:rPr>
                          <m:t>𝟏</m:t>
                        </m:r>
                      </m:sub>
                    </m:sSub>
                  </m:oMath>
                </a14:m>
                <a:r>
                  <a:rPr lang="zh-CN" altLang="en-US" sz="2000" b="1" dirty="0">
                    <a:solidFill>
                      <a:schemeClr val="tx2"/>
                    </a:solidFill>
                  </a:rPr>
                  <a:t>同相，在界面不会发生位相变化。</a:t>
                </a:r>
                <a:endParaRPr lang="en-US" altLang="zh-CN" sz="2000" b="1" dirty="0">
                  <a:solidFill>
                    <a:schemeClr val="tx2"/>
                  </a:solidFill>
                </a:endParaRPr>
              </a:p>
              <a:p>
                <a:pPr algn="just">
                  <a:lnSpc>
                    <a:spcPct val="120000"/>
                  </a:lnSpc>
                </a:pPr>
                <a:endParaRPr lang="en-US" altLang="zh-CN" sz="2000" b="1" dirty="0">
                  <a:solidFill>
                    <a:schemeClr val="tx2"/>
                  </a:solidFill>
                </a:endParaRPr>
              </a:p>
              <a:p>
                <a:pPr marL="342900" indent="-342900" algn="just">
                  <a:lnSpc>
                    <a:spcPct val="120000"/>
                  </a:lnSpc>
                  <a:buFont typeface="Wingdings" panose="05000000000000000000" pitchFamily="2" charset="2"/>
                  <a:buChar char="Ø"/>
                </a:pPr>
                <a:r>
                  <a:rPr lang="zh-CN" altLang="en-US" sz="2000" b="1" dirty="0">
                    <a:solidFill>
                      <a:schemeClr val="tx2"/>
                    </a:solidFill>
                  </a:rPr>
                  <a:t>对于透射光，无论光疏</a:t>
                </a:r>
                <a:r>
                  <a:rPr lang="zh-CN" altLang="en-US" sz="2000" b="1" dirty="0">
                    <a:solidFill>
                      <a:schemeClr val="tx2"/>
                    </a:solidFill>
                    <a:latin typeface="Times New Roman"/>
                    <a:cs typeface="Times New Roman"/>
                  </a:rPr>
                  <a:t>→光密介质还是光密→光疏介质，都不会有</a:t>
                </a:r>
                <a:r>
                  <a:rPr lang="el-GR" altLang="zh-CN" sz="2000" b="1" dirty="0">
                    <a:solidFill>
                      <a:schemeClr val="tx2"/>
                    </a:solidFill>
                    <a:latin typeface="Times New Roman"/>
                    <a:cs typeface="Times New Roman"/>
                  </a:rPr>
                  <a:t>π</a:t>
                </a:r>
                <a:r>
                  <a:rPr lang="zh-CN" altLang="en-US" sz="2000" b="1" dirty="0">
                    <a:solidFill>
                      <a:schemeClr val="tx2"/>
                    </a:solidFill>
                    <a:latin typeface="Times New Roman"/>
                    <a:cs typeface="Times New Roman"/>
                  </a:rPr>
                  <a:t>位相跃变。</a:t>
                </a:r>
                <a:endParaRPr lang="zh-CN" altLang="en-US" sz="2000" b="1" dirty="0">
                  <a:solidFill>
                    <a:schemeClr val="tx2"/>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79511" y="1455551"/>
                <a:ext cx="4227035" cy="4565737"/>
              </a:xfrm>
              <a:prstGeom prst="rect">
                <a:avLst/>
              </a:prstGeom>
              <a:blipFill>
                <a:blip r:embed="rId4"/>
                <a:stretch>
                  <a:fillRect l="-1297" t="-534" r="-7493" b="-801"/>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643133E2-161D-4695-AEB8-00920F8D9533}"/>
              </a:ext>
            </a:extLst>
          </p:cNvPr>
          <p:cNvGrpSpPr/>
          <p:nvPr/>
        </p:nvGrpSpPr>
        <p:grpSpPr>
          <a:xfrm>
            <a:off x="4442331" y="1412776"/>
            <a:ext cx="4522157" cy="5112568"/>
            <a:chOff x="4442331" y="1412776"/>
            <a:chExt cx="4522157" cy="5112568"/>
          </a:xfrm>
        </p:grpSpPr>
        <p:sp>
          <p:nvSpPr>
            <p:cNvPr id="7" name="椭圆 6"/>
            <p:cNvSpPr/>
            <p:nvPr/>
          </p:nvSpPr>
          <p:spPr>
            <a:xfrm rot="5400000">
              <a:off x="6480212" y="5769260"/>
              <a:ext cx="576064" cy="36004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42331" y="1412776"/>
              <a:ext cx="4522157" cy="5112568"/>
            </a:xfrm>
            <a:prstGeom prst="rect">
              <a:avLst/>
            </a:prstGeom>
          </p:spPr>
        </p:pic>
        <p:cxnSp>
          <p:nvCxnSpPr>
            <p:cNvPr id="9" name="直接连接符 8">
              <a:extLst>
                <a:ext uri="{FF2B5EF4-FFF2-40B4-BE49-F238E27FC236}">
                  <a16:creationId xmlns:a16="http://schemas.microsoft.com/office/drawing/2014/main" id="{24FE773B-3F62-4138-8739-A42C6A7750E3}"/>
                </a:ext>
              </a:extLst>
            </p:cNvPr>
            <p:cNvCxnSpPr>
              <a:cxnSpLocks/>
            </p:cNvCxnSpPr>
            <p:nvPr/>
          </p:nvCxnSpPr>
          <p:spPr>
            <a:xfrm>
              <a:off x="6732240" y="4797152"/>
              <a:ext cx="216024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BEE9A71-99D9-4D26-BAA5-FF2503A26203}"/>
                </a:ext>
              </a:extLst>
            </p:cNvPr>
            <p:cNvSpPr/>
            <p:nvPr/>
          </p:nvSpPr>
          <p:spPr>
            <a:xfrm>
              <a:off x="6732240" y="3573016"/>
              <a:ext cx="2160239" cy="719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C1C08988-48ED-418E-8739-58F51F42386D}"/>
                </a:ext>
              </a:extLst>
            </p:cNvPr>
            <p:cNvCxnSpPr>
              <a:cxnSpLocks/>
            </p:cNvCxnSpPr>
            <p:nvPr/>
          </p:nvCxnSpPr>
          <p:spPr>
            <a:xfrm>
              <a:off x="6732240" y="1556792"/>
              <a:ext cx="0" cy="32403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A581D50-DDEA-405F-A794-B28BCF7A590A}"/>
                </a:ext>
              </a:extLst>
            </p:cNvPr>
            <p:cNvSpPr txBox="1"/>
            <p:nvPr/>
          </p:nvSpPr>
          <p:spPr>
            <a:xfrm>
              <a:off x="6841582" y="3429000"/>
              <a:ext cx="1941557" cy="338554"/>
            </a:xfrm>
            <a:prstGeom prst="rect">
              <a:avLst/>
            </a:prstGeom>
            <a:noFill/>
          </p:spPr>
          <p:txBody>
            <a:bodyPr wrap="none" rtlCol="0">
              <a:spAutoFit/>
            </a:bodyPr>
            <a:lstStyle/>
            <a:p>
              <a:r>
                <a:rPr lang="zh-CN" altLang="en-US" sz="1600" b="1" dirty="0">
                  <a:solidFill>
                    <a:srgbClr val="FF0000"/>
                  </a:solidFill>
                </a:rPr>
                <a:t>此段</a:t>
              </a:r>
              <a:r>
                <a:rPr lang="en-US" altLang="zh-CN" sz="1600" b="1" i="1" dirty="0" err="1">
                  <a:solidFill>
                    <a:srgbClr val="FF0000"/>
                  </a:solidFill>
                </a:rPr>
                <a:t>r</a:t>
              </a:r>
              <a:r>
                <a:rPr lang="en-US" altLang="zh-CN" sz="1600" b="1" i="1" baseline="-25000" dirty="0" err="1">
                  <a:solidFill>
                    <a:srgbClr val="FF0000"/>
                  </a:solidFill>
                </a:rPr>
                <a:t>s</a:t>
              </a:r>
              <a:r>
                <a:rPr lang="zh-CN" altLang="en-US" sz="1600" b="1" dirty="0">
                  <a:solidFill>
                    <a:srgbClr val="FF0000"/>
                  </a:solidFill>
                </a:rPr>
                <a:t>和</a:t>
              </a:r>
              <a:r>
                <a:rPr lang="en-US" altLang="zh-CN" sz="1600" b="1" i="1" dirty="0" err="1">
                  <a:solidFill>
                    <a:srgbClr val="FF0000"/>
                  </a:solidFill>
                </a:rPr>
                <a:t>r</a:t>
              </a:r>
              <a:r>
                <a:rPr lang="en-US" altLang="zh-CN" sz="1600" b="1" i="1" baseline="-25000" dirty="0" err="1">
                  <a:solidFill>
                    <a:srgbClr val="FF0000"/>
                  </a:solidFill>
                </a:rPr>
                <a:t>p</a:t>
              </a:r>
              <a:r>
                <a:rPr lang="zh-CN" altLang="en-US" sz="1600" b="1" dirty="0">
                  <a:solidFill>
                    <a:srgbClr val="FF0000"/>
                  </a:solidFill>
                </a:rPr>
                <a:t>均为虚数</a:t>
              </a:r>
            </a:p>
          </p:txBody>
        </p:sp>
      </p:grpSp>
    </p:spTree>
    <p:extLst>
      <p:ext uri="{BB962C8B-B14F-4D97-AF65-F5344CB8AC3E}">
        <p14:creationId xmlns:p14="http://schemas.microsoft.com/office/powerpoint/2010/main" val="305745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wipe(left)">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25</a:t>
            </a:fld>
            <a:endParaRPr lang="en-US" altLang="zh-CN" dirty="0"/>
          </a:p>
        </p:txBody>
      </p:sp>
      <p:sp>
        <p:nvSpPr>
          <p:cNvPr id="7" name="TextBox 10">
            <a:extLst>
              <a:ext uri="{FF2B5EF4-FFF2-40B4-BE49-F238E27FC236}">
                <a16:creationId xmlns:a16="http://schemas.microsoft.com/office/drawing/2014/main" id="{1211ED7C-0045-4982-89FC-A7E966D515B6}"/>
              </a:ext>
            </a:extLst>
          </p:cNvPr>
          <p:cNvSpPr txBox="1">
            <a:spLocks noChangeArrowheads="1"/>
          </p:cNvSpPr>
          <p:nvPr/>
        </p:nvSpPr>
        <p:spPr bwMode="auto">
          <a:xfrm>
            <a:off x="1043608" y="2399253"/>
            <a:ext cx="7308304" cy="246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5000"/>
              </a:lnSpc>
              <a:spcBef>
                <a:spcPct val="0"/>
              </a:spcBef>
              <a:buClrTx/>
              <a:buFontTx/>
              <a:buNone/>
            </a:pPr>
            <a:r>
              <a:rPr lang="en-US" altLang="zh-CN" b="1" dirty="0">
                <a:latin typeface="+mn-ea"/>
                <a:cs typeface="Times New Roman" pitchFamily="18" charset="0"/>
              </a:rPr>
              <a:t>1.2.1 </a:t>
            </a:r>
            <a:r>
              <a:rPr lang="zh-CN" altLang="en-US" b="1" dirty="0">
                <a:latin typeface="+mn-ea"/>
                <a:cs typeface="Times New Roman" pitchFamily="18" charset="0"/>
              </a:rPr>
              <a:t>电磁场的边值关系</a:t>
            </a:r>
            <a:endParaRPr lang="en-US" altLang="zh-CN" b="1" dirty="0">
              <a:latin typeface="+mn-ea"/>
              <a:cs typeface="Times New Roman" pitchFamily="18" charset="0"/>
            </a:endParaRPr>
          </a:p>
          <a:p>
            <a:pPr eaLnBrk="1" hangingPunct="1">
              <a:lnSpc>
                <a:spcPct val="125000"/>
              </a:lnSpc>
              <a:spcBef>
                <a:spcPct val="0"/>
              </a:spcBef>
              <a:buClrTx/>
              <a:buFontTx/>
              <a:buNone/>
            </a:pPr>
            <a:r>
              <a:rPr lang="en-US" altLang="zh-CN" b="1" dirty="0">
                <a:latin typeface="+mn-ea"/>
                <a:cs typeface="Times New Roman" pitchFamily="18" charset="0"/>
              </a:rPr>
              <a:t>1.2.2 </a:t>
            </a:r>
            <a:r>
              <a:rPr lang="zh-CN" altLang="en-US" b="1" dirty="0">
                <a:latin typeface="+mn-ea"/>
                <a:cs typeface="Times New Roman" pitchFamily="18" charset="0"/>
              </a:rPr>
              <a:t>光在介质分界面上的反射和折射</a:t>
            </a:r>
            <a:endParaRPr lang="en-US" altLang="zh-CN" b="1" dirty="0">
              <a:latin typeface="+mn-ea"/>
              <a:cs typeface="Times New Roman" pitchFamily="18" charset="0"/>
            </a:endParaRPr>
          </a:p>
          <a:p>
            <a:pPr eaLnBrk="1" hangingPunct="1">
              <a:lnSpc>
                <a:spcPct val="125000"/>
              </a:lnSpc>
              <a:spcBef>
                <a:spcPct val="0"/>
              </a:spcBef>
              <a:buClrTx/>
              <a:buFontTx/>
              <a:buNone/>
            </a:pPr>
            <a:r>
              <a:rPr lang="en-US" altLang="zh-CN" b="1" dirty="0">
                <a:solidFill>
                  <a:srgbClr val="FF0000"/>
                </a:solidFill>
                <a:latin typeface="+mn-ea"/>
                <a:cs typeface="Times New Roman" pitchFamily="18" charset="0"/>
              </a:rPr>
              <a:t>1.2.3 </a:t>
            </a:r>
            <a:r>
              <a:rPr lang="zh-CN" altLang="en-US" b="1" dirty="0">
                <a:solidFill>
                  <a:srgbClr val="FF0000"/>
                </a:solidFill>
                <a:latin typeface="+mn-ea"/>
                <a:cs typeface="Times New Roman" pitchFamily="18" charset="0"/>
              </a:rPr>
              <a:t>全反射</a:t>
            </a:r>
            <a:endParaRPr lang="en-US" altLang="zh-CN" b="1" dirty="0">
              <a:solidFill>
                <a:srgbClr val="FF0000"/>
              </a:solidFill>
              <a:latin typeface="+mn-ea"/>
              <a:cs typeface="Times New Roman" pitchFamily="18" charset="0"/>
            </a:endParaRPr>
          </a:p>
          <a:p>
            <a:pPr eaLnBrk="1" hangingPunct="1">
              <a:lnSpc>
                <a:spcPct val="125000"/>
              </a:lnSpc>
              <a:spcBef>
                <a:spcPct val="0"/>
              </a:spcBef>
              <a:buClrTx/>
              <a:buFontTx/>
              <a:buNone/>
            </a:pPr>
            <a:r>
              <a:rPr lang="en-US" altLang="zh-CN" b="1" dirty="0">
                <a:latin typeface="+mn-ea"/>
                <a:cs typeface="Times New Roman" pitchFamily="18" charset="0"/>
              </a:rPr>
              <a:t>1.2.4 </a:t>
            </a:r>
            <a:r>
              <a:rPr lang="zh-CN" altLang="en-US" b="1" dirty="0">
                <a:latin typeface="+mn-ea"/>
                <a:cs typeface="Times New Roman" pitchFamily="18" charset="0"/>
              </a:rPr>
              <a:t>光波在金属表面的透射和反射</a:t>
            </a:r>
            <a:endParaRPr lang="en-US" altLang="zh-CN" b="1" dirty="0">
              <a:latin typeface="+mn-ea"/>
              <a:cs typeface="Times New Roman" pitchFamily="18" charset="0"/>
            </a:endParaRPr>
          </a:p>
        </p:txBody>
      </p:sp>
      <p:sp>
        <p:nvSpPr>
          <p:cNvPr id="8" name="Rectangle 2">
            <a:extLst>
              <a:ext uri="{FF2B5EF4-FFF2-40B4-BE49-F238E27FC236}">
                <a16:creationId xmlns:a16="http://schemas.microsoft.com/office/drawing/2014/main" id="{66F2781C-66BF-4AE4-8A0C-5D38B2343EF7}"/>
              </a:ext>
            </a:extLst>
          </p:cNvPr>
          <p:cNvSpPr>
            <a:spLocks noGrp="1" noChangeArrowheads="1"/>
          </p:cNvSpPr>
          <p:nvPr>
            <p:ph type="title"/>
          </p:nvPr>
        </p:nvSpPr>
        <p:spPr>
          <a:xfrm>
            <a:off x="971550" y="115888"/>
            <a:ext cx="7158038" cy="719137"/>
          </a:xfrm>
        </p:spPr>
        <p:txBody>
          <a:bodyPr/>
          <a:lstStyle/>
          <a:p>
            <a:pPr eaLnBrk="1" hangingPunct="1"/>
            <a:r>
              <a:rPr lang="en-US" altLang="zh-CN" dirty="0">
                <a:latin typeface="黑体" pitchFamily="2" charset="-122"/>
                <a:ea typeface="黑体" pitchFamily="2" charset="-122"/>
              </a:rPr>
              <a:t>1.2 </a:t>
            </a:r>
            <a:r>
              <a:rPr lang="zh-CN" altLang="en-US" dirty="0">
                <a:latin typeface="黑体" pitchFamily="2" charset="-122"/>
                <a:ea typeface="黑体" pitchFamily="2" charset="-122"/>
              </a:rPr>
              <a:t>光的透射和反射</a:t>
            </a:r>
            <a:endParaRPr lang="en-US" altLang="zh-CN" dirty="0">
              <a:latin typeface="黑体" pitchFamily="2" charset="-122"/>
              <a:ea typeface="黑体" pitchFamily="2" charset="-122"/>
            </a:endParaRPr>
          </a:p>
        </p:txBody>
      </p:sp>
    </p:spTree>
    <p:extLst>
      <p:ext uri="{BB962C8B-B14F-4D97-AF65-F5344CB8AC3E}">
        <p14:creationId xmlns:p14="http://schemas.microsoft.com/office/powerpoint/2010/main" val="2147724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全反射</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26</a:t>
            </a:fld>
            <a:endParaRPr lang="en-US" altLang="zh-CN"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713" y="1167383"/>
            <a:ext cx="7648575" cy="2333625"/>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69029" y="3501008"/>
                <a:ext cx="8805943" cy="999697"/>
              </a:xfrm>
              <a:prstGeom prst="rect">
                <a:avLst/>
              </a:prstGeom>
              <a:noFill/>
            </p:spPr>
            <p:txBody>
              <a:bodyPr wrap="square" rtlCol="0">
                <a:spAutoFit/>
              </a:bodyPr>
              <a:lstStyle/>
              <a:p>
                <a14:m>
                  <m:oMath xmlns:m="http://schemas.openxmlformats.org/officeDocument/2006/math">
                    <m:func>
                      <m:funcPr>
                        <m:ctrlPr>
                          <a:rPr lang="en-US" altLang="zh-CN" sz="2400" i="1" smtClean="0">
                            <a:solidFill>
                              <a:schemeClr val="tx2"/>
                            </a:solidFill>
                            <a:latin typeface="Cambria Math" panose="02040503050406030204" pitchFamily="18" charset="0"/>
                          </a:rPr>
                        </m:ctrlPr>
                      </m:funcPr>
                      <m:fName>
                        <m:r>
                          <m:rPr>
                            <m:sty m:val="p"/>
                          </m:rPr>
                          <a:rPr lang="en-US" altLang="zh-CN" sz="2400" b="0" i="0" smtClean="0">
                            <a:solidFill>
                              <a:schemeClr val="tx2"/>
                            </a:solidFill>
                            <a:latin typeface="Cambria Math"/>
                          </a:rPr>
                          <m:t>sin</m:t>
                        </m:r>
                      </m:fName>
                      <m:e>
                        <m:sSub>
                          <m:sSubPr>
                            <m:ctrlPr>
                              <a:rPr lang="en-US" altLang="zh-CN" sz="2400" i="1" smtClean="0">
                                <a:solidFill>
                                  <a:schemeClr val="tx2"/>
                                </a:solidFill>
                                <a:latin typeface="Cambria Math" panose="02040503050406030204" pitchFamily="18" charset="0"/>
                              </a:rPr>
                            </m:ctrlPr>
                          </m:sSubPr>
                          <m:e>
                            <m:r>
                              <a:rPr lang="zh-CN" altLang="en-US" sz="2400" b="0" i="1" smtClean="0">
                                <a:solidFill>
                                  <a:schemeClr val="tx2"/>
                                </a:solidFill>
                                <a:latin typeface="Cambria Math"/>
                              </a:rPr>
                              <m:t>𝜃</m:t>
                            </m:r>
                          </m:e>
                          <m:sub>
                            <m:r>
                              <a:rPr lang="en-US" altLang="zh-CN" sz="2400" b="0" i="1" smtClean="0">
                                <a:solidFill>
                                  <a:schemeClr val="tx2"/>
                                </a:solidFill>
                                <a:latin typeface="Cambria Math"/>
                              </a:rPr>
                              <m:t>2</m:t>
                            </m:r>
                          </m:sub>
                        </m:sSub>
                      </m:e>
                    </m:func>
                    <m:r>
                      <a:rPr lang="en-US" altLang="zh-CN" sz="2400" b="0" i="1" smtClean="0">
                        <a:solidFill>
                          <a:schemeClr val="tx2"/>
                        </a:solidFill>
                        <a:latin typeface="Cambria Math"/>
                      </a:rPr>
                      <m:t>=</m:t>
                    </m:r>
                    <m:f>
                      <m:fPr>
                        <m:ctrlPr>
                          <a:rPr lang="en-US" altLang="zh-CN" sz="2400" i="1" smtClean="0">
                            <a:solidFill>
                              <a:schemeClr val="tx2"/>
                            </a:solidFill>
                            <a:latin typeface="Cambria Math" panose="02040503050406030204" pitchFamily="18" charset="0"/>
                          </a:rPr>
                        </m:ctrlPr>
                      </m:fPr>
                      <m:num>
                        <m:sSub>
                          <m:sSubPr>
                            <m:ctrlPr>
                              <a:rPr lang="en-US" altLang="zh-CN" sz="2400" i="1" smtClean="0">
                                <a:solidFill>
                                  <a:schemeClr val="tx2"/>
                                </a:solidFill>
                                <a:latin typeface="Cambria Math" panose="02040503050406030204" pitchFamily="18" charset="0"/>
                              </a:rPr>
                            </m:ctrlPr>
                          </m:sSubPr>
                          <m:e>
                            <m:r>
                              <a:rPr lang="en-US" altLang="zh-CN" sz="2400" b="0" i="1" smtClean="0">
                                <a:solidFill>
                                  <a:schemeClr val="tx2"/>
                                </a:solidFill>
                                <a:latin typeface="Cambria Math"/>
                              </a:rPr>
                              <m:t>𝑛</m:t>
                            </m:r>
                          </m:e>
                          <m:sub>
                            <m:r>
                              <a:rPr lang="en-US" altLang="zh-CN" sz="2400" b="0" i="1" smtClean="0">
                                <a:solidFill>
                                  <a:schemeClr val="tx2"/>
                                </a:solidFill>
                                <a:latin typeface="Cambria Math"/>
                              </a:rPr>
                              <m:t>1</m:t>
                            </m:r>
                          </m:sub>
                        </m:sSub>
                      </m:num>
                      <m:den>
                        <m:sSub>
                          <m:sSubPr>
                            <m:ctrlPr>
                              <a:rPr lang="en-US" altLang="zh-CN" sz="2400" i="1" smtClean="0">
                                <a:solidFill>
                                  <a:schemeClr val="tx2"/>
                                </a:solidFill>
                                <a:latin typeface="Cambria Math" panose="02040503050406030204" pitchFamily="18" charset="0"/>
                              </a:rPr>
                            </m:ctrlPr>
                          </m:sSubPr>
                          <m:e>
                            <m:r>
                              <a:rPr lang="en-US" altLang="zh-CN" sz="2400" b="0" i="1" smtClean="0">
                                <a:solidFill>
                                  <a:schemeClr val="tx2"/>
                                </a:solidFill>
                                <a:latin typeface="Cambria Math"/>
                              </a:rPr>
                              <m:t>𝑛</m:t>
                            </m:r>
                          </m:e>
                          <m:sub>
                            <m:r>
                              <a:rPr lang="en-US" altLang="zh-CN" sz="2400" b="0" i="1" smtClean="0">
                                <a:solidFill>
                                  <a:schemeClr val="tx2"/>
                                </a:solidFill>
                                <a:latin typeface="Cambria Math"/>
                              </a:rPr>
                              <m:t>2</m:t>
                            </m:r>
                          </m:sub>
                        </m:sSub>
                      </m:den>
                    </m:f>
                    <m:func>
                      <m:funcPr>
                        <m:ctrlPr>
                          <a:rPr lang="en-US" altLang="zh-CN" sz="2400" i="1">
                            <a:solidFill>
                              <a:schemeClr val="tx2"/>
                            </a:solidFill>
                            <a:latin typeface="Cambria Math" panose="02040503050406030204" pitchFamily="18" charset="0"/>
                          </a:rPr>
                        </m:ctrlPr>
                      </m:funcPr>
                      <m:fName>
                        <m:r>
                          <m:rPr>
                            <m:sty m:val="p"/>
                          </m:rPr>
                          <a:rPr lang="en-US" altLang="zh-CN" sz="2400">
                            <a:solidFill>
                              <a:schemeClr val="tx2"/>
                            </a:solidFill>
                            <a:latin typeface="Cambria Math"/>
                          </a:rPr>
                          <m:t>sin</m:t>
                        </m:r>
                      </m:fName>
                      <m:e>
                        <m:sSub>
                          <m:sSubPr>
                            <m:ctrlPr>
                              <a:rPr lang="en-US" altLang="zh-CN" sz="2400" i="1">
                                <a:solidFill>
                                  <a:schemeClr val="tx2"/>
                                </a:solidFill>
                                <a:latin typeface="Cambria Math" panose="02040503050406030204" pitchFamily="18" charset="0"/>
                              </a:rPr>
                            </m:ctrlPr>
                          </m:sSubPr>
                          <m:e>
                            <m:r>
                              <a:rPr lang="zh-CN" altLang="en-US" sz="2400" i="1">
                                <a:solidFill>
                                  <a:schemeClr val="tx2"/>
                                </a:solidFill>
                                <a:latin typeface="Cambria Math"/>
                              </a:rPr>
                              <m:t>𝜃</m:t>
                            </m:r>
                          </m:e>
                          <m:sub>
                            <m:r>
                              <a:rPr lang="en-US" altLang="zh-CN" sz="2400" i="1">
                                <a:solidFill>
                                  <a:schemeClr val="tx2"/>
                                </a:solidFill>
                                <a:latin typeface="Cambria Math"/>
                              </a:rPr>
                              <m:t>1</m:t>
                            </m:r>
                          </m:sub>
                        </m:sSub>
                      </m:e>
                    </m:func>
                  </m:oMath>
                </a14:m>
                <a:r>
                  <a:rPr lang="zh-CN" altLang="en-US" sz="2400" dirty="0">
                    <a:solidFill>
                      <a:schemeClr val="tx2"/>
                    </a:solidFill>
                  </a:rPr>
                  <a:t>         </a:t>
                </a:r>
                <a14:m>
                  <m:oMath xmlns:m="http://schemas.openxmlformats.org/officeDocument/2006/math">
                    <m:sSub>
                      <m:sSubPr>
                        <m:ctrlPr>
                          <a:rPr lang="en-US" altLang="zh-CN" sz="2400" i="1">
                            <a:solidFill>
                              <a:schemeClr val="tx2"/>
                            </a:solidFill>
                            <a:latin typeface="Cambria Math" panose="02040503050406030204" pitchFamily="18" charset="0"/>
                          </a:rPr>
                        </m:ctrlPr>
                      </m:sSubPr>
                      <m:e>
                        <m:r>
                          <a:rPr lang="zh-CN" altLang="en-US" sz="2400" i="1">
                            <a:solidFill>
                              <a:schemeClr val="tx2"/>
                            </a:solidFill>
                            <a:latin typeface="Cambria Math"/>
                          </a:rPr>
                          <m:t>𝜃</m:t>
                        </m:r>
                      </m:e>
                      <m:sub>
                        <m:r>
                          <a:rPr lang="en-US" altLang="zh-CN" sz="2400" i="1">
                            <a:solidFill>
                              <a:schemeClr val="tx2"/>
                            </a:solidFill>
                            <a:latin typeface="Cambria Math"/>
                          </a:rPr>
                          <m:t>1</m:t>
                        </m:r>
                      </m:sub>
                    </m:sSub>
                  </m:oMath>
                </a14:m>
                <a:r>
                  <a:rPr lang="zh-CN" altLang="en-US" sz="2400" dirty="0">
                    <a:solidFill>
                      <a:schemeClr val="tx2"/>
                    </a:solidFill>
                    <a:latin typeface="Times New Roman"/>
                    <a:cs typeface="Times New Roman"/>
                  </a:rPr>
                  <a:t>↑，</a:t>
                </a:r>
                <a14:m>
                  <m:oMath xmlns:m="http://schemas.openxmlformats.org/officeDocument/2006/math">
                    <m:sSub>
                      <m:sSubPr>
                        <m:ctrlPr>
                          <a:rPr lang="en-US" altLang="zh-CN" sz="2400" i="1">
                            <a:solidFill>
                              <a:schemeClr val="tx2"/>
                            </a:solidFill>
                            <a:latin typeface="Cambria Math" panose="02040503050406030204" pitchFamily="18" charset="0"/>
                          </a:rPr>
                        </m:ctrlPr>
                      </m:sSubPr>
                      <m:e>
                        <m:r>
                          <a:rPr lang="zh-CN" altLang="en-US" sz="2400" i="1">
                            <a:solidFill>
                              <a:schemeClr val="tx2"/>
                            </a:solidFill>
                            <a:latin typeface="Cambria Math"/>
                          </a:rPr>
                          <m:t>𝜃</m:t>
                        </m:r>
                      </m:e>
                      <m:sub>
                        <m:r>
                          <a:rPr lang="en-US" altLang="zh-CN" sz="2400" i="1">
                            <a:solidFill>
                              <a:schemeClr val="tx2"/>
                            </a:solidFill>
                            <a:latin typeface="Cambria Math"/>
                          </a:rPr>
                          <m:t>2</m:t>
                        </m:r>
                      </m:sub>
                    </m:sSub>
                  </m:oMath>
                </a14:m>
                <a:r>
                  <a:rPr lang="zh-CN" altLang="en-US" sz="2400" dirty="0">
                    <a:solidFill>
                      <a:schemeClr val="tx2"/>
                    </a:solidFill>
                    <a:latin typeface="Times New Roman"/>
                    <a:cs typeface="Times New Roman"/>
                  </a:rPr>
                  <a:t>↑</a:t>
                </a:r>
                <a:endParaRPr lang="en-US" altLang="zh-CN" sz="2400" dirty="0">
                  <a:solidFill>
                    <a:schemeClr val="tx2"/>
                  </a:solidFill>
                  <a:latin typeface="Times New Roman"/>
                  <a:cs typeface="Times New Roman"/>
                </a:endParaRPr>
              </a:p>
              <a:p>
                <a:r>
                  <a:rPr lang="zh-CN" altLang="en-US" sz="2400" b="1" dirty="0">
                    <a:solidFill>
                      <a:schemeClr val="tx2"/>
                    </a:solidFill>
                    <a:latin typeface="Times New Roman"/>
                    <a:cs typeface="Times New Roman"/>
                  </a:rPr>
                  <a:t>当</a:t>
                </a:r>
                <a14:m>
                  <m:oMath xmlns:m="http://schemas.openxmlformats.org/officeDocument/2006/math">
                    <m:sSub>
                      <m:sSubPr>
                        <m:ctrlPr>
                          <a:rPr lang="en-US" altLang="zh-CN" sz="2400" i="1">
                            <a:solidFill>
                              <a:schemeClr val="tx2"/>
                            </a:solidFill>
                            <a:latin typeface="Cambria Math" panose="02040503050406030204" pitchFamily="18" charset="0"/>
                            <a:cs typeface="Times New Roman"/>
                          </a:rPr>
                        </m:ctrlPr>
                      </m:sSubPr>
                      <m:e>
                        <m:r>
                          <a:rPr lang="zh-CN" altLang="en-US" sz="2400" i="1">
                            <a:solidFill>
                              <a:schemeClr val="tx2"/>
                            </a:solidFill>
                            <a:latin typeface="Cambria Math"/>
                            <a:cs typeface="Times New Roman"/>
                          </a:rPr>
                          <m:t>𝜃</m:t>
                        </m:r>
                      </m:e>
                      <m:sub>
                        <m:r>
                          <a:rPr lang="en-US" altLang="zh-CN" sz="2400" i="1">
                            <a:solidFill>
                              <a:schemeClr val="tx2"/>
                            </a:solidFill>
                            <a:latin typeface="Cambria Math"/>
                            <a:cs typeface="Times New Roman"/>
                          </a:rPr>
                          <m:t>1</m:t>
                        </m:r>
                      </m:sub>
                    </m:sSub>
                    <m:r>
                      <a:rPr lang="en-US" altLang="zh-CN" sz="2400" b="0" i="1" smtClean="0">
                        <a:solidFill>
                          <a:schemeClr val="tx2"/>
                        </a:solidFill>
                        <a:latin typeface="Cambria Math"/>
                        <a:cs typeface="Times New Roman"/>
                      </a:rPr>
                      <m:t>&gt;</m:t>
                    </m:r>
                    <m:sSub>
                      <m:sSubPr>
                        <m:ctrlPr>
                          <a:rPr lang="en-US" altLang="zh-CN" sz="2400" i="1" smtClean="0">
                            <a:solidFill>
                              <a:srgbClr val="FF0000"/>
                            </a:solidFill>
                            <a:latin typeface="Cambria Math" panose="02040503050406030204" pitchFamily="18" charset="0"/>
                            <a:cs typeface="Times New Roman"/>
                          </a:rPr>
                        </m:ctrlPr>
                      </m:sSubPr>
                      <m:e>
                        <m:r>
                          <a:rPr lang="zh-CN" altLang="en-US" sz="2400" b="0" i="1">
                            <a:solidFill>
                              <a:srgbClr val="FF0000"/>
                            </a:solidFill>
                            <a:latin typeface="Cambria Math"/>
                            <a:cs typeface="Times New Roman"/>
                          </a:rPr>
                          <m:t>𝜃</m:t>
                        </m:r>
                      </m:e>
                      <m:sub>
                        <m:r>
                          <a:rPr lang="en-US" altLang="zh-CN" sz="2400" b="0" i="1">
                            <a:solidFill>
                              <a:srgbClr val="FF0000"/>
                            </a:solidFill>
                            <a:latin typeface="Cambria Math"/>
                            <a:cs typeface="Times New Roman"/>
                          </a:rPr>
                          <m:t>𝑐</m:t>
                        </m:r>
                      </m:sub>
                    </m:sSub>
                    <m:r>
                      <a:rPr lang="en-US" altLang="zh-CN" sz="2400" b="0" i="1">
                        <a:solidFill>
                          <a:srgbClr val="FF0000"/>
                        </a:solidFill>
                        <a:latin typeface="Cambria Math"/>
                        <a:cs typeface="Times New Roman"/>
                      </a:rPr>
                      <m:t>=</m:t>
                    </m:r>
                    <m:func>
                      <m:funcPr>
                        <m:ctrlPr>
                          <a:rPr lang="en-US" altLang="zh-CN" sz="2400" i="1" smtClean="0">
                            <a:solidFill>
                              <a:srgbClr val="FF0000"/>
                            </a:solidFill>
                            <a:latin typeface="Cambria Math" panose="02040503050406030204" pitchFamily="18" charset="0"/>
                            <a:cs typeface="Times New Roman"/>
                          </a:rPr>
                        </m:ctrlPr>
                      </m:funcPr>
                      <m:fName>
                        <m:sSup>
                          <m:sSupPr>
                            <m:ctrlPr>
                              <a:rPr lang="en-US" altLang="zh-CN" sz="2400" i="1" smtClean="0">
                                <a:solidFill>
                                  <a:srgbClr val="FF0000"/>
                                </a:solidFill>
                                <a:latin typeface="Cambria Math" panose="02040503050406030204" pitchFamily="18" charset="0"/>
                                <a:cs typeface="Times New Roman"/>
                              </a:rPr>
                            </m:ctrlPr>
                          </m:sSupPr>
                          <m:e>
                            <m:r>
                              <m:rPr>
                                <m:sty m:val="p"/>
                              </m:rPr>
                              <a:rPr lang="en-US" altLang="zh-CN" sz="2400" b="0" i="0" smtClean="0">
                                <a:solidFill>
                                  <a:srgbClr val="FF0000"/>
                                </a:solidFill>
                                <a:latin typeface="Cambria Math"/>
                                <a:cs typeface="Times New Roman"/>
                              </a:rPr>
                              <m:t>sin</m:t>
                            </m:r>
                          </m:e>
                          <m:sup>
                            <m:r>
                              <a:rPr lang="en-US" altLang="zh-CN" sz="2400" b="0" i="1" smtClean="0">
                                <a:solidFill>
                                  <a:srgbClr val="FF0000"/>
                                </a:solidFill>
                                <a:latin typeface="Cambria Math"/>
                                <a:cs typeface="Times New Roman"/>
                              </a:rPr>
                              <m:t>−1</m:t>
                            </m:r>
                          </m:sup>
                        </m:sSup>
                      </m:fName>
                      <m:e>
                        <m:r>
                          <a:rPr lang="en-US" altLang="zh-CN" sz="2400" b="0" i="1" smtClean="0">
                            <a:solidFill>
                              <a:srgbClr val="FF0000"/>
                            </a:solidFill>
                            <a:latin typeface="Cambria Math"/>
                            <a:cs typeface="Times New Roman"/>
                          </a:rPr>
                          <m:t>𝑛</m:t>
                        </m:r>
                      </m:e>
                    </m:func>
                  </m:oMath>
                </a14:m>
                <a:r>
                  <a:rPr lang="zh-CN" altLang="en-US" sz="2400" dirty="0">
                    <a:solidFill>
                      <a:schemeClr val="tx2"/>
                    </a:solidFill>
                  </a:rPr>
                  <a:t>（</a:t>
                </a:r>
                <a14:m>
                  <m:oMath xmlns:m="http://schemas.openxmlformats.org/officeDocument/2006/math">
                    <m:r>
                      <a:rPr lang="en-US" altLang="zh-CN" sz="2400" b="0" i="1" dirty="0" smtClean="0">
                        <a:solidFill>
                          <a:schemeClr val="tx2"/>
                        </a:solidFill>
                        <a:latin typeface="Cambria Math"/>
                      </a:rPr>
                      <m:t>𝑛</m:t>
                    </m:r>
                    <m:r>
                      <a:rPr lang="en-US" altLang="zh-CN" sz="2400" b="0" i="1" dirty="0" smtClean="0">
                        <a:solidFill>
                          <a:schemeClr val="tx2"/>
                        </a:solidFill>
                        <a:latin typeface="Cambria Math"/>
                      </a:rPr>
                      <m:t>=</m:t>
                    </m:r>
                    <m:f>
                      <m:fPr>
                        <m:type m:val="lin"/>
                        <m:ctrlPr>
                          <a:rPr lang="en-US" altLang="zh-CN" sz="2400" b="0" i="1" dirty="0" smtClean="0">
                            <a:solidFill>
                              <a:schemeClr val="tx2"/>
                            </a:solidFill>
                            <a:latin typeface="Cambria Math" panose="02040503050406030204" pitchFamily="18" charset="0"/>
                          </a:rPr>
                        </m:ctrlPr>
                      </m:fPr>
                      <m:num>
                        <m:sSub>
                          <m:sSubPr>
                            <m:ctrlPr>
                              <a:rPr lang="en-US" altLang="zh-CN" sz="2400" b="0" i="1" dirty="0" smtClean="0">
                                <a:solidFill>
                                  <a:schemeClr val="tx2"/>
                                </a:solidFill>
                                <a:latin typeface="Cambria Math" panose="02040503050406030204" pitchFamily="18" charset="0"/>
                              </a:rPr>
                            </m:ctrlPr>
                          </m:sSubPr>
                          <m:e>
                            <m:r>
                              <a:rPr lang="en-US" altLang="zh-CN" sz="2400" b="0" i="1" dirty="0" smtClean="0">
                                <a:solidFill>
                                  <a:schemeClr val="tx2"/>
                                </a:solidFill>
                                <a:latin typeface="Cambria Math"/>
                              </a:rPr>
                              <m:t>𝑛</m:t>
                            </m:r>
                          </m:e>
                          <m:sub>
                            <m:r>
                              <a:rPr lang="en-US" altLang="zh-CN" sz="2400" b="0" i="1" dirty="0" smtClean="0">
                                <a:solidFill>
                                  <a:schemeClr val="tx2"/>
                                </a:solidFill>
                                <a:latin typeface="Cambria Math"/>
                              </a:rPr>
                              <m:t>2</m:t>
                            </m:r>
                          </m:sub>
                        </m:sSub>
                      </m:num>
                      <m:den>
                        <m:sSub>
                          <m:sSubPr>
                            <m:ctrlPr>
                              <a:rPr lang="en-US" altLang="zh-CN" sz="2400" b="0" i="1" dirty="0" smtClean="0">
                                <a:solidFill>
                                  <a:schemeClr val="tx2"/>
                                </a:solidFill>
                                <a:latin typeface="Cambria Math" panose="02040503050406030204" pitchFamily="18" charset="0"/>
                              </a:rPr>
                            </m:ctrlPr>
                          </m:sSubPr>
                          <m:e>
                            <m:r>
                              <a:rPr lang="en-US" altLang="zh-CN" sz="2400" b="0" i="1" dirty="0" smtClean="0">
                                <a:solidFill>
                                  <a:schemeClr val="tx2"/>
                                </a:solidFill>
                                <a:latin typeface="Cambria Math"/>
                              </a:rPr>
                              <m:t>𝑛</m:t>
                            </m:r>
                          </m:e>
                          <m:sub>
                            <m:r>
                              <a:rPr lang="en-US" altLang="zh-CN" sz="2400" b="0" i="1" dirty="0" smtClean="0">
                                <a:solidFill>
                                  <a:schemeClr val="tx2"/>
                                </a:solidFill>
                                <a:latin typeface="Cambria Math"/>
                              </a:rPr>
                              <m:t>1</m:t>
                            </m:r>
                          </m:sub>
                        </m:sSub>
                      </m:den>
                    </m:f>
                  </m:oMath>
                </a14:m>
                <a:r>
                  <a:rPr lang="zh-CN" altLang="en-US" sz="2400" dirty="0">
                    <a:solidFill>
                      <a:schemeClr val="tx2"/>
                    </a:solidFill>
                  </a:rPr>
                  <a:t>）时，</a:t>
                </a:r>
                <a14:m>
                  <m:oMath xmlns:m="http://schemas.openxmlformats.org/officeDocument/2006/math">
                    <m:sSub>
                      <m:sSubPr>
                        <m:ctrlPr>
                          <a:rPr lang="en-US" altLang="zh-CN" sz="2400" i="1" smtClean="0">
                            <a:solidFill>
                              <a:schemeClr val="tx2"/>
                            </a:solidFill>
                            <a:latin typeface="Cambria Math" panose="02040503050406030204" pitchFamily="18" charset="0"/>
                          </a:rPr>
                        </m:ctrlPr>
                      </m:sSubPr>
                      <m:e>
                        <m:r>
                          <a:rPr lang="zh-CN" altLang="en-US" sz="2400" i="1" smtClean="0">
                            <a:solidFill>
                              <a:schemeClr val="tx2"/>
                            </a:solidFill>
                            <a:latin typeface="Cambria Math"/>
                          </a:rPr>
                          <m:t>𝜃</m:t>
                        </m:r>
                      </m:e>
                      <m:sub>
                        <m:r>
                          <a:rPr lang="en-US" altLang="zh-CN" sz="2400" b="0" i="1" smtClean="0">
                            <a:solidFill>
                              <a:schemeClr val="tx2"/>
                            </a:solidFill>
                            <a:latin typeface="Cambria Math"/>
                          </a:rPr>
                          <m:t>2</m:t>
                        </m:r>
                      </m:sub>
                    </m:sSub>
                  </m:oMath>
                </a14:m>
                <a:r>
                  <a:rPr lang="zh-CN" altLang="en-US" sz="2400" b="1" dirty="0">
                    <a:solidFill>
                      <a:schemeClr val="tx2"/>
                    </a:solidFill>
                  </a:rPr>
                  <a:t>无实数解，发生</a:t>
                </a:r>
                <a:r>
                  <a:rPr lang="zh-CN" altLang="en-US" sz="2400" b="1" dirty="0">
                    <a:solidFill>
                      <a:srgbClr val="FF0000"/>
                    </a:solidFill>
                  </a:rPr>
                  <a:t>全反射</a:t>
                </a:r>
              </a:p>
            </p:txBody>
          </p:sp>
        </mc:Choice>
        <mc:Fallback xmlns="">
          <p:sp>
            <p:nvSpPr>
              <p:cNvPr id="3" name="TextBox 2"/>
              <p:cNvSpPr txBox="1">
                <a:spLocks noRot="1" noChangeAspect="1" noMove="1" noResize="1" noEditPoints="1" noAdjustHandles="1" noChangeArrowheads="1" noChangeShapeType="1" noTextEdit="1"/>
              </p:cNvSpPr>
              <p:nvPr/>
            </p:nvSpPr>
            <p:spPr>
              <a:xfrm>
                <a:off x="169029" y="3501008"/>
                <a:ext cx="8805943" cy="999697"/>
              </a:xfrm>
              <a:prstGeom prst="rect">
                <a:avLst/>
              </a:prstGeom>
              <a:blipFill rotWithShape="1">
                <a:blip r:embed="rId5"/>
                <a:stretch>
                  <a:fillRect l="-1108" t="-3049" r="-554" b="-89634"/>
                </a:stretch>
              </a:blipFill>
            </p:spPr>
            <p:txBody>
              <a:bodyPr/>
              <a:lstStyle/>
              <a:p>
                <a:r>
                  <a:rPr lang="zh-CN" altLang="en-US">
                    <a:noFill/>
                  </a:rPr>
                  <a:t> </a:t>
                </a:r>
              </a:p>
            </p:txBody>
          </p:sp>
        </mc:Fallback>
      </mc:AlternateContent>
      <p:sp>
        <p:nvSpPr>
          <p:cNvPr id="12" name="椭圆 11"/>
          <p:cNvSpPr/>
          <p:nvPr/>
        </p:nvSpPr>
        <p:spPr>
          <a:xfrm rot="5400000">
            <a:off x="4615347" y="1729470"/>
            <a:ext cx="417363" cy="79208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695710460"/>
              </p:ext>
            </p:extLst>
          </p:nvPr>
        </p:nvGraphicFramePr>
        <p:xfrm>
          <a:off x="262309" y="4581525"/>
          <a:ext cx="4957763" cy="2087563"/>
        </p:xfrm>
        <a:graphic>
          <a:graphicData uri="http://schemas.openxmlformats.org/presentationml/2006/ole">
            <mc:AlternateContent xmlns:mc="http://schemas.openxmlformats.org/markup-compatibility/2006">
              <mc:Choice xmlns:v="urn:schemas-microsoft-com:vml" Requires="v">
                <p:oleObj spid="_x0000_s29017" name="Equation" r:id="rId6" imgW="2654280" imgH="1117440" progId="Equation.DSMT4">
                  <p:embed/>
                </p:oleObj>
              </mc:Choice>
              <mc:Fallback>
                <p:oleObj name="Equation" r:id="rId6" imgW="2654280" imgH="1117440" progId="Equation.DSMT4">
                  <p:embed/>
                  <p:pic>
                    <p:nvPicPr>
                      <p:cNvPr id="0" name=""/>
                      <p:cNvPicPr/>
                      <p:nvPr/>
                    </p:nvPicPr>
                    <p:blipFill>
                      <a:blip r:embed="rId7"/>
                      <a:stretch>
                        <a:fillRect/>
                      </a:stretch>
                    </p:blipFill>
                    <p:spPr>
                      <a:xfrm>
                        <a:off x="262309" y="4581525"/>
                        <a:ext cx="4957763" cy="20875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30783181"/>
              </p:ext>
            </p:extLst>
          </p:nvPr>
        </p:nvGraphicFramePr>
        <p:xfrm>
          <a:off x="6444208" y="4797152"/>
          <a:ext cx="1440160" cy="565777"/>
        </p:xfrm>
        <a:graphic>
          <a:graphicData uri="http://schemas.openxmlformats.org/presentationml/2006/ole">
            <mc:AlternateContent xmlns:mc="http://schemas.openxmlformats.org/markup-compatibility/2006">
              <mc:Choice xmlns:v="urn:schemas-microsoft-com:vml" Requires="v">
                <p:oleObj spid="_x0000_s29018" name="Equation" r:id="rId8" imgW="711000" imgH="279360" progId="Equation.DSMT4">
                  <p:embed/>
                </p:oleObj>
              </mc:Choice>
              <mc:Fallback>
                <p:oleObj name="Equation" r:id="rId8" imgW="711000" imgH="279360" progId="Equation.DSMT4">
                  <p:embed/>
                  <p:pic>
                    <p:nvPicPr>
                      <p:cNvPr id="0" name=""/>
                      <p:cNvPicPr/>
                      <p:nvPr/>
                    </p:nvPicPr>
                    <p:blipFill>
                      <a:blip r:embed="rId9"/>
                      <a:stretch>
                        <a:fillRect/>
                      </a:stretch>
                    </p:blipFill>
                    <p:spPr>
                      <a:xfrm>
                        <a:off x="6444208" y="4797152"/>
                        <a:ext cx="1440160" cy="565777"/>
                      </a:xfrm>
                      <a:prstGeom prst="rect">
                        <a:avLst/>
                      </a:prstGeom>
                      <a:ln w="25400">
                        <a:solidFill>
                          <a:srgbClr val="FF0000"/>
                        </a:solidFill>
                      </a:ln>
                    </p:spPr>
                  </p:pic>
                </p:oleObj>
              </mc:Fallback>
            </mc:AlternateContent>
          </a:graphicData>
        </a:graphic>
      </p:graphicFrame>
      <p:sp>
        <p:nvSpPr>
          <p:cNvPr id="14" name="TextBox 13"/>
          <p:cNvSpPr txBox="1"/>
          <p:nvPr/>
        </p:nvSpPr>
        <p:spPr>
          <a:xfrm>
            <a:off x="5508104" y="5581689"/>
            <a:ext cx="3312367" cy="1015663"/>
          </a:xfrm>
          <a:prstGeom prst="rect">
            <a:avLst/>
          </a:prstGeom>
          <a:noFill/>
          <a:ln w="25400">
            <a:solidFill>
              <a:srgbClr val="2E03CD"/>
            </a:solidFill>
          </a:ln>
        </p:spPr>
        <p:txBody>
          <a:bodyPr wrap="square" rtlCol="0">
            <a:spAutoFit/>
          </a:bodyPr>
          <a:lstStyle/>
          <a:p>
            <a:pPr algn="just"/>
            <a:r>
              <a:rPr lang="zh-CN" altLang="en-US" sz="2000" b="1" dirty="0">
                <a:solidFill>
                  <a:srgbClr val="FF0000"/>
                </a:solidFill>
              </a:rPr>
              <a:t>光能量全部反射回到介质</a:t>
            </a:r>
            <a:r>
              <a:rPr lang="en-US" altLang="zh-CN" sz="2000" b="1" dirty="0">
                <a:solidFill>
                  <a:srgbClr val="FF0000"/>
                </a:solidFill>
              </a:rPr>
              <a:t>1</a:t>
            </a:r>
            <a:r>
              <a:rPr lang="zh-CN" altLang="en-US" sz="2000" b="1" dirty="0">
                <a:solidFill>
                  <a:srgbClr val="FF0000"/>
                </a:solidFill>
              </a:rPr>
              <a:t>，但是反射光中的</a:t>
            </a:r>
            <a:r>
              <a:rPr lang="en-US" altLang="zh-CN" sz="2000" b="1" dirty="0">
                <a:solidFill>
                  <a:srgbClr val="FF0000"/>
                </a:solidFill>
              </a:rPr>
              <a:t>s</a:t>
            </a:r>
            <a:r>
              <a:rPr lang="zh-CN" altLang="en-US" sz="2000" b="1" dirty="0">
                <a:solidFill>
                  <a:srgbClr val="FF0000"/>
                </a:solidFill>
              </a:rPr>
              <a:t>波和</a:t>
            </a:r>
            <a:r>
              <a:rPr lang="en-US" altLang="zh-CN" sz="2000" b="1" dirty="0">
                <a:solidFill>
                  <a:srgbClr val="FF0000"/>
                </a:solidFill>
              </a:rPr>
              <a:t>p</a:t>
            </a:r>
            <a:r>
              <a:rPr lang="zh-CN" altLang="en-US" sz="2000" b="1" dirty="0">
                <a:solidFill>
                  <a:srgbClr val="FF0000"/>
                </a:solidFill>
              </a:rPr>
              <a:t>波产生不同的相位延迟。</a:t>
            </a:r>
          </a:p>
        </p:txBody>
      </p:sp>
    </p:spTree>
    <p:extLst>
      <p:ext uri="{BB962C8B-B14F-4D97-AF65-F5344CB8AC3E}">
        <p14:creationId xmlns:p14="http://schemas.microsoft.com/office/powerpoint/2010/main" val="190303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500"/>
                            </p:stCondLst>
                            <p:childTnLst>
                              <p:par>
                                <p:cTn id="21" presetID="8" presetClass="emph" presetSubtype="0" fill="hold" grpId="1" nodeType="afterEffect">
                                  <p:stCondLst>
                                    <p:cond delay="0"/>
                                  </p:stCondLst>
                                  <p:childTnLst>
                                    <p:animRot by="21600000">
                                      <p:cBhvr>
                                        <p:cTn id="22" dur="2000" fill="hold"/>
                                        <p:tgtEl>
                                          <p:spTgt spid="12"/>
                                        </p:tgtEl>
                                        <p:attrNameLst>
                                          <p:attrName>r</p:attrName>
                                        </p:attrNameLst>
                                      </p:cBhvr>
                                    </p:animRo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left)">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childTnLst>
                          </p:cTn>
                        </p:par>
                        <p:par>
                          <p:cTn id="37" fill="hold">
                            <p:stCondLst>
                              <p:cond delay="500"/>
                            </p:stCondLst>
                            <p:childTnLst>
                              <p:par>
                                <p:cTn id="38" presetID="42"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anim calcmode="lin" valueType="num">
                                      <p:cBhvr>
                                        <p:cTn id="41" dur="500" fill="hold"/>
                                        <p:tgtEl>
                                          <p:spTgt spid="14"/>
                                        </p:tgtEl>
                                        <p:attrNameLst>
                                          <p:attrName>ppt_x</p:attrName>
                                        </p:attrNameLst>
                                      </p:cBhvr>
                                      <p:tavLst>
                                        <p:tav tm="0">
                                          <p:val>
                                            <p:strVal val="#ppt_x"/>
                                          </p:val>
                                        </p:tav>
                                        <p:tav tm="100000">
                                          <p:val>
                                            <p:strVal val="#ppt_x"/>
                                          </p:val>
                                        </p:tav>
                                      </p:tavLst>
                                    </p:anim>
                                    <p:anim calcmode="lin" valueType="num">
                                      <p:cBhvr>
                                        <p:cTn id="42"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全反射光波的相位关系</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27</a:t>
            </a:fld>
            <a:endParaRPr lang="en-US" altLang="zh-CN"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904" y="2924945"/>
            <a:ext cx="5265744" cy="3603786"/>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98242" y="2676718"/>
                <a:ext cx="3365645" cy="334457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400" b="1" dirty="0">
                    <a:solidFill>
                      <a:schemeClr val="tx2"/>
                    </a:solidFill>
                  </a:rPr>
                  <a:t>当</a:t>
                </a:r>
                <a14:m>
                  <m:oMath xmlns:m="http://schemas.openxmlformats.org/officeDocument/2006/math">
                    <m:sSub>
                      <m:sSubPr>
                        <m:ctrlPr>
                          <a:rPr lang="en-US" altLang="zh-CN" sz="2400" b="1" i="1" smtClean="0">
                            <a:solidFill>
                              <a:schemeClr val="tx2"/>
                            </a:solidFill>
                            <a:latin typeface="Cambria Math" panose="02040503050406030204" pitchFamily="18" charset="0"/>
                          </a:rPr>
                        </m:ctrlPr>
                      </m:sSubPr>
                      <m:e>
                        <m:r>
                          <a:rPr lang="zh-CN" altLang="en-US" sz="2400" b="1" i="1" smtClean="0">
                            <a:solidFill>
                              <a:schemeClr val="tx2"/>
                            </a:solidFill>
                            <a:latin typeface="Cambria Math"/>
                          </a:rPr>
                          <m:t>𝜽</m:t>
                        </m:r>
                      </m:e>
                      <m:sub>
                        <m:r>
                          <a:rPr lang="en-US" altLang="zh-CN" sz="2400" b="1" i="1" smtClean="0">
                            <a:solidFill>
                              <a:schemeClr val="tx2"/>
                            </a:solidFill>
                            <a:latin typeface="Cambria Math"/>
                          </a:rPr>
                          <m:t>𝟏</m:t>
                        </m:r>
                      </m:sub>
                    </m:sSub>
                    <m:r>
                      <a:rPr lang="en-US" altLang="zh-CN" sz="2400" b="1" i="1" smtClean="0">
                        <a:solidFill>
                          <a:schemeClr val="tx2"/>
                        </a:solidFill>
                        <a:latin typeface="Cambria Math"/>
                      </a:rPr>
                      <m:t>=</m:t>
                    </m:r>
                    <m:sSub>
                      <m:sSubPr>
                        <m:ctrlPr>
                          <a:rPr lang="en-US" altLang="zh-CN" sz="2400" b="1" i="1" smtClean="0">
                            <a:solidFill>
                              <a:schemeClr val="tx2"/>
                            </a:solidFill>
                            <a:latin typeface="Cambria Math" panose="02040503050406030204" pitchFamily="18" charset="0"/>
                          </a:rPr>
                        </m:ctrlPr>
                      </m:sSubPr>
                      <m:e>
                        <m:r>
                          <a:rPr lang="zh-CN" altLang="en-US" sz="2400" b="1" i="1" smtClean="0">
                            <a:solidFill>
                              <a:schemeClr val="tx2"/>
                            </a:solidFill>
                            <a:latin typeface="Cambria Math"/>
                          </a:rPr>
                          <m:t>𝜽</m:t>
                        </m:r>
                      </m:e>
                      <m:sub>
                        <m:r>
                          <a:rPr lang="en-US" altLang="zh-CN" sz="2400" b="1" i="1" smtClean="0">
                            <a:solidFill>
                              <a:schemeClr val="tx2"/>
                            </a:solidFill>
                            <a:latin typeface="Cambria Math"/>
                          </a:rPr>
                          <m:t>𝑪</m:t>
                        </m:r>
                      </m:sub>
                    </m:sSub>
                  </m:oMath>
                </a14:m>
                <a:r>
                  <a:rPr lang="zh-CN" altLang="en-US" sz="2400" b="1" dirty="0">
                    <a:solidFill>
                      <a:schemeClr val="tx2"/>
                    </a:solidFill>
                  </a:rPr>
                  <a:t>时，</a:t>
                </a:r>
                <a14:m>
                  <m:oMath xmlns:m="http://schemas.openxmlformats.org/officeDocument/2006/math">
                    <m:r>
                      <a:rPr lang="zh-CN" altLang="en-US" sz="2400" b="1" i="1" smtClean="0">
                        <a:solidFill>
                          <a:schemeClr val="tx2"/>
                        </a:solidFill>
                        <a:latin typeface="Cambria Math"/>
                      </a:rPr>
                      <m:t>𝜹</m:t>
                    </m:r>
                    <m:r>
                      <a:rPr lang="en-US" altLang="zh-CN" sz="2400" b="1" i="1" smtClean="0">
                        <a:solidFill>
                          <a:schemeClr val="tx2"/>
                        </a:solidFill>
                        <a:latin typeface="Cambria Math"/>
                      </a:rPr>
                      <m:t>=</m:t>
                    </m:r>
                    <m:r>
                      <a:rPr lang="en-US" altLang="zh-CN" sz="2400" b="1" i="1" smtClean="0">
                        <a:solidFill>
                          <a:schemeClr val="tx2"/>
                        </a:solidFill>
                        <a:latin typeface="Cambria Math"/>
                      </a:rPr>
                      <m:t>𝟎</m:t>
                    </m:r>
                  </m:oMath>
                </a14:m>
                <a:r>
                  <a:rPr lang="zh-CN" altLang="en-US" sz="2400" b="1" dirty="0">
                    <a:solidFill>
                      <a:schemeClr val="tx2"/>
                    </a:solidFill>
                  </a:rPr>
                  <a:t>，反射光的偏振态不变。</a:t>
                </a:r>
                <a:endParaRPr lang="en-US" altLang="zh-CN" sz="2400" b="1" dirty="0">
                  <a:solidFill>
                    <a:schemeClr val="tx2"/>
                  </a:solidFill>
                </a:endParaRPr>
              </a:p>
              <a:p>
                <a:pPr marL="342900" indent="-342900" algn="just">
                  <a:lnSpc>
                    <a:spcPct val="150000"/>
                  </a:lnSpc>
                  <a:buFont typeface="Wingdings" panose="05000000000000000000" pitchFamily="2" charset="2"/>
                  <a:buChar char="Ø"/>
                </a:pPr>
                <a:r>
                  <a:rPr lang="zh-CN" altLang="en-US" sz="2400" b="1" dirty="0">
                    <a:solidFill>
                      <a:schemeClr val="tx2"/>
                    </a:solidFill>
                  </a:rPr>
                  <a:t>当</a:t>
                </a:r>
                <a14:m>
                  <m:oMath xmlns:m="http://schemas.openxmlformats.org/officeDocument/2006/math">
                    <m:sSub>
                      <m:sSubPr>
                        <m:ctrlPr>
                          <a:rPr lang="en-US" altLang="zh-CN" sz="2400" b="1" i="1">
                            <a:solidFill>
                              <a:schemeClr val="tx2"/>
                            </a:solidFill>
                            <a:latin typeface="Cambria Math" panose="02040503050406030204" pitchFamily="18" charset="0"/>
                          </a:rPr>
                        </m:ctrlPr>
                      </m:sSubPr>
                      <m:e>
                        <m:r>
                          <a:rPr lang="zh-CN" altLang="en-US" sz="2400" b="1" i="1">
                            <a:solidFill>
                              <a:schemeClr val="tx2"/>
                            </a:solidFill>
                            <a:latin typeface="Cambria Math"/>
                          </a:rPr>
                          <m:t>𝜽</m:t>
                        </m:r>
                      </m:e>
                      <m:sub>
                        <m:r>
                          <a:rPr lang="en-US" altLang="zh-CN" sz="2400" b="1" i="1">
                            <a:solidFill>
                              <a:schemeClr val="tx2"/>
                            </a:solidFill>
                            <a:latin typeface="Cambria Math"/>
                          </a:rPr>
                          <m:t>𝟏</m:t>
                        </m:r>
                      </m:sub>
                    </m:sSub>
                    <m:r>
                      <a:rPr lang="en-US" altLang="zh-CN" sz="2400" b="1" i="1" smtClean="0">
                        <a:solidFill>
                          <a:schemeClr val="tx2"/>
                        </a:solidFill>
                        <a:latin typeface="Cambria Math"/>
                      </a:rPr>
                      <m:t>&gt;</m:t>
                    </m:r>
                    <m:sSub>
                      <m:sSubPr>
                        <m:ctrlPr>
                          <a:rPr lang="en-US" altLang="zh-CN" sz="2400" b="1" i="1">
                            <a:solidFill>
                              <a:schemeClr val="tx2"/>
                            </a:solidFill>
                            <a:latin typeface="Cambria Math" panose="02040503050406030204" pitchFamily="18" charset="0"/>
                          </a:rPr>
                        </m:ctrlPr>
                      </m:sSubPr>
                      <m:e>
                        <m:r>
                          <a:rPr lang="zh-CN" altLang="en-US" sz="2400" b="1" i="1">
                            <a:solidFill>
                              <a:schemeClr val="tx2"/>
                            </a:solidFill>
                            <a:latin typeface="Cambria Math"/>
                          </a:rPr>
                          <m:t>𝜽</m:t>
                        </m:r>
                      </m:e>
                      <m:sub>
                        <m:r>
                          <a:rPr lang="en-US" altLang="zh-CN" sz="2400" b="1" i="1">
                            <a:solidFill>
                              <a:schemeClr val="tx2"/>
                            </a:solidFill>
                            <a:latin typeface="Cambria Math"/>
                          </a:rPr>
                          <m:t>𝑪</m:t>
                        </m:r>
                      </m:sub>
                    </m:sSub>
                  </m:oMath>
                </a14:m>
                <a:r>
                  <a:rPr lang="zh-CN" altLang="en-US" sz="2400" b="1" dirty="0">
                    <a:solidFill>
                      <a:schemeClr val="tx2"/>
                    </a:solidFill>
                  </a:rPr>
                  <a:t>时，</a:t>
                </a:r>
                <a14:m>
                  <m:oMath xmlns:m="http://schemas.openxmlformats.org/officeDocument/2006/math">
                    <m:r>
                      <a:rPr lang="zh-CN" altLang="en-US" sz="2400" b="1" i="1">
                        <a:solidFill>
                          <a:schemeClr val="tx2"/>
                        </a:solidFill>
                        <a:latin typeface="Cambria Math"/>
                      </a:rPr>
                      <m:t>𝜹</m:t>
                    </m:r>
                    <m:r>
                      <a:rPr lang="en-US" altLang="zh-CN" sz="2400" b="1" i="1" smtClean="0">
                        <a:solidFill>
                          <a:schemeClr val="tx2"/>
                        </a:solidFill>
                        <a:latin typeface="Cambria Math"/>
                        <a:ea typeface="Cambria Math"/>
                      </a:rPr>
                      <m:t>≠</m:t>
                    </m:r>
                    <m:r>
                      <a:rPr lang="en-US" altLang="zh-CN" sz="2400" b="1" i="1">
                        <a:solidFill>
                          <a:schemeClr val="tx2"/>
                        </a:solidFill>
                        <a:latin typeface="Cambria Math"/>
                      </a:rPr>
                      <m:t>𝟎</m:t>
                    </m:r>
                  </m:oMath>
                </a14:m>
                <a:r>
                  <a:rPr lang="zh-CN" altLang="en-US" sz="2400" b="1" dirty="0">
                    <a:solidFill>
                      <a:schemeClr val="tx2"/>
                    </a:solidFill>
                  </a:rPr>
                  <a:t>，如果入射光为线偏振光，反射光变成椭圆偏振光。</a:t>
                </a:r>
                <a:endParaRPr lang="en-US" altLang="zh-CN" sz="2400" b="1" dirty="0">
                  <a:solidFill>
                    <a:schemeClr val="tx2"/>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8242" y="2676718"/>
                <a:ext cx="3365645" cy="3344570"/>
              </a:xfrm>
              <a:prstGeom prst="rect">
                <a:avLst/>
              </a:prstGeom>
              <a:blipFill rotWithShape="1">
                <a:blip r:embed="rId5"/>
                <a:stretch>
                  <a:fillRect l="-2536" r="-11957" b="-2732"/>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1083515747"/>
              </p:ext>
            </p:extLst>
          </p:nvPr>
        </p:nvGraphicFramePr>
        <p:xfrm>
          <a:off x="2251868" y="1423367"/>
          <a:ext cx="4624388" cy="925513"/>
        </p:xfrm>
        <a:graphic>
          <a:graphicData uri="http://schemas.openxmlformats.org/presentationml/2006/ole">
            <mc:AlternateContent xmlns:mc="http://schemas.openxmlformats.org/markup-compatibility/2006">
              <mc:Choice xmlns:v="urn:schemas-microsoft-com:vml" Requires="v">
                <p:oleObj spid="_x0000_s29869" name="Equation" r:id="rId6" imgW="2476440" imgH="495000" progId="Equation.DSMT4">
                  <p:embed/>
                </p:oleObj>
              </mc:Choice>
              <mc:Fallback>
                <p:oleObj name="Equation" r:id="rId6" imgW="2476440" imgH="495000" progId="Equation.DSMT4">
                  <p:embed/>
                  <p:pic>
                    <p:nvPicPr>
                      <p:cNvPr id="0" name="对象 10"/>
                      <p:cNvPicPr>
                        <a:picLocks noChangeAspect="1" noChangeArrowheads="1"/>
                      </p:cNvPicPr>
                      <p:nvPr/>
                    </p:nvPicPr>
                    <p:blipFill>
                      <a:blip r:embed="rId7"/>
                      <a:srcRect/>
                      <a:stretch>
                        <a:fillRect/>
                      </a:stretch>
                    </p:blipFill>
                    <p:spPr bwMode="auto">
                      <a:xfrm>
                        <a:off x="2251868" y="1423367"/>
                        <a:ext cx="4624388" cy="925513"/>
                      </a:xfrm>
                      <a:prstGeom prst="rect">
                        <a:avLst/>
                      </a:prstGeom>
                      <a:noFill/>
                      <a:ln w="25400">
                        <a:solidFill>
                          <a:srgbClr val="FF0000"/>
                        </a:solidFill>
                      </a:ln>
                    </p:spPr>
                  </p:pic>
                </p:oleObj>
              </mc:Fallback>
            </mc:AlternateContent>
          </a:graphicData>
        </a:graphic>
      </p:graphicFrame>
    </p:spTree>
    <p:extLst>
      <p:ext uri="{BB962C8B-B14F-4D97-AF65-F5344CB8AC3E}">
        <p14:creationId xmlns:p14="http://schemas.microsoft.com/office/powerpoint/2010/main" val="425039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wipe(left)">
                                      <p:cBhvr>
                                        <p:cTn id="2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1268760"/>
            <a:ext cx="4680520" cy="2333742"/>
          </a:xfrm>
          <a:prstGeom prst="rect">
            <a:avLst/>
          </a:prstGeom>
        </p:spPr>
      </p:pic>
      <p:sp>
        <p:nvSpPr>
          <p:cNvPr id="27650" name="Rectangle 2"/>
          <p:cNvSpPr>
            <a:spLocks noGrp="1" noChangeArrowheads="1"/>
          </p:cNvSpPr>
          <p:nvPr>
            <p:ph type="title"/>
          </p:nvPr>
        </p:nvSpPr>
        <p:spPr/>
        <p:txBody>
          <a:bodyPr/>
          <a:lstStyle/>
          <a:p>
            <a:r>
              <a:rPr lang="zh-CN" altLang="en-US" dirty="0">
                <a:latin typeface="+mn-lt"/>
                <a:ea typeface="黑体" pitchFamily="2" charset="-122"/>
              </a:rPr>
              <a:t>全反射的应用</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28</a:t>
            </a:fld>
            <a:endParaRPr lang="en-US" altLang="zh-CN" dirty="0"/>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511" y="1268760"/>
            <a:ext cx="4185465" cy="2160240"/>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0510" y="3764430"/>
            <a:ext cx="8793977" cy="2976938"/>
          </a:xfrm>
          <a:prstGeom prst="rect">
            <a:avLst/>
          </a:prstGeom>
        </p:spPr>
      </p:pic>
      <p:sp>
        <p:nvSpPr>
          <p:cNvPr id="14" name="TextBox 13"/>
          <p:cNvSpPr txBox="1"/>
          <p:nvPr/>
        </p:nvSpPr>
        <p:spPr>
          <a:xfrm>
            <a:off x="1115616" y="1268760"/>
            <a:ext cx="1475084" cy="400110"/>
          </a:xfrm>
          <a:prstGeom prst="rect">
            <a:avLst/>
          </a:prstGeom>
          <a:noFill/>
        </p:spPr>
        <p:txBody>
          <a:bodyPr wrap="none" rtlCol="0">
            <a:spAutoFit/>
          </a:bodyPr>
          <a:lstStyle/>
          <a:p>
            <a:r>
              <a:rPr lang="zh-CN" altLang="en-US" sz="2000" b="1" dirty="0">
                <a:solidFill>
                  <a:srgbClr val="2E03CD"/>
                </a:solidFill>
              </a:rPr>
              <a:t>全反射棱镜</a:t>
            </a:r>
          </a:p>
        </p:txBody>
      </p:sp>
      <p:sp>
        <p:nvSpPr>
          <p:cNvPr id="16" name="TextBox 15"/>
          <p:cNvSpPr txBox="1"/>
          <p:nvPr/>
        </p:nvSpPr>
        <p:spPr>
          <a:xfrm>
            <a:off x="7323112" y="1268760"/>
            <a:ext cx="1217000" cy="400110"/>
          </a:xfrm>
          <a:prstGeom prst="rect">
            <a:avLst/>
          </a:prstGeom>
          <a:noFill/>
        </p:spPr>
        <p:txBody>
          <a:bodyPr wrap="none" rtlCol="0">
            <a:spAutoFit/>
          </a:bodyPr>
          <a:lstStyle/>
          <a:p>
            <a:r>
              <a:rPr lang="zh-CN" altLang="en-US" sz="2000" b="1" dirty="0">
                <a:solidFill>
                  <a:srgbClr val="2E03CD"/>
                </a:solidFill>
              </a:rPr>
              <a:t>光导纤维</a:t>
            </a:r>
          </a:p>
        </p:txBody>
      </p:sp>
      <p:sp>
        <p:nvSpPr>
          <p:cNvPr id="17" name="TextBox 16"/>
          <p:cNvSpPr txBox="1"/>
          <p:nvPr/>
        </p:nvSpPr>
        <p:spPr>
          <a:xfrm>
            <a:off x="6973237" y="6269250"/>
            <a:ext cx="1991251" cy="400110"/>
          </a:xfrm>
          <a:prstGeom prst="rect">
            <a:avLst/>
          </a:prstGeom>
          <a:noFill/>
        </p:spPr>
        <p:txBody>
          <a:bodyPr wrap="none" rtlCol="0">
            <a:spAutoFit/>
          </a:bodyPr>
          <a:lstStyle/>
          <a:p>
            <a:r>
              <a:rPr lang="zh-CN" altLang="en-US" sz="2000" b="1" dirty="0">
                <a:solidFill>
                  <a:srgbClr val="2E03CD"/>
                </a:solidFill>
              </a:rPr>
              <a:t>光导纤维内窥镜</a:t>
            </a:r>
          </a:p>
        </p:txBody>
      </p:sp>
    </p:spTree>
    <p:extLst>
      <p:ext uri="{BB962C8B-B14F-4D97-AF65-F5344CB8AC3E}">
        <p14:creationId xmlns:p14="http://schemas.microsoft.com/office/powerpoint/2010/main" val="382355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6" presetClass="entr" presetSubtype="21"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6" presetClass="entr" presetSubtype="21"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隐失波（倏逝波）</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29</a:t>
            </a:fld>
            <a:endParaRPr lang="en-US" altLang="zh-CN"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4146" y="1153702"/>
            <a:ext cx="3692255" cy="3715458"/>
          </a:xfrm>
          <a:prstGeom prst="rect">
            <a:avLst/>
          </a:prstGeom>
        </p:spPr>
      </p:pic>
      <p:sp>
        <p:nvSpPr>
          <p:cNvPr id="9" name="TextBox 8"/>
          <p:cNvSpPr txBox="1"/>
          <p:nvPr/>
        </p:nvSpPr>
        <p:spPr>
          <a:xfrm>
            <a:off x="111078" y="1196752"/>
            <a:ext cx="2659702" cy="461665"/>
          </a:xfrm>
          <a:prstGeom prst="rect">
            <a:avLst/>
          </a:prstGeom>
          <a:noFill/>
        </p:spPr>
        <p:txBody>
          <a:bodyPr wrap="none" rtlCol="0">
            <a:spAutoFit/>
          </a:bodyPr>
          <a:lstStyle/>
          <a:p>
            <a:r>
              <a:rPr lang="zh-CN" altLang="en-US" sz="2400" b="1" dirty="0">
                <a:solidFill>
                  <a:schemeClr val="tx2"/>
                </a:solidFill>
              </a:rPr>
              <a:t>透射波的波函数：</a:t>
            </a:r>
          </a:p>
        </p:txBody>
      </p:sp>
      <p:sp>
        <p:nvSpPr>
          <p:cNvPr id="11" name="TextBox 10"/>
          <p:cNvSpPr txBox="1"/>
          <p:nvPr/>
        </p:nvSpPr>
        <p:spPr>
          <a:xfrm>
            <a:off x="111078" y="3212976"/>
            <a:ext cx="1107996" cy="461665"/>
          </a:xfrm>
          <a:prstGeom prst="rect">
            <a:avLst/>
          </a:prstGeom>
          <a:noFill/>
        </p:spPr>
        <p:txBody>
          <a:bodyPr wrap="none" rtlCol="0">
            <a:spAutoFit/>
          </a:bodyPr>
          <a:lstStyle/>
          <a:p>
            <a:r>
              <a:rPr lang="zh-CN" altLang="en-US" sz="2400" b="1" dirty="0">
                <a:solidFill>
                  <a:schemeClr val="tx2"/>
                </a:solidFill>
              </a:rPr>
              <a:t>其中：</a:t>
            </a:r>
          </a:p>
        </p:txBody>
      </p:sp>
      <p:sp>
        <p:nvSpPr>
          <p:cNvPr id="13" name="TextBox 12"/>
          <p:cNvSpPr txBox="1"/>
          <p:nvPr/>
        </p:nvSpPr>
        <p:spPr>
          <a:xfrm>
            <a:off x="107504" y="4989173"/>
            <a:ext cx="1112805" cy="461665"/>
          </a:xfrm>
          <a:prstGeom prst="rect">
            <a:avLst/>
          </a:prstGeom>
          <a:noFill/>
        </p:spPr>
        <p:txBody>
          <a:bodyPr wrap="none" rtlCol="0">
            <a:spAutoFit/>
          </a:bodyPr>
          <a:lstStyle/>
          <a:p>
            <a:r>
              <a:rPr lang="zh-CN" altLang="en-US" sz="2400" b="1" dirty="0">
                <a:solidFill>
                  <a:schemeClr val="tx2"/>
                </a:solidFill>
              </a:rPr>
              <a:t>得到：</a:t>
            </a:r>
          </a:p>
        </p:txBody>
      </p:sp>
      <p:sp>
        <p:nvSpPr>
          <p:cNvPr id="12" name="TextBox 11"/>
          <p:cNvSpPr txBox="1"/>
          <p:nvPr/>
        </p:nvSpPr>
        <p:spPr>
          <a:xfrm>
            <a:off x="111079" y="5575312"/>
            <a:ext cx="3380801" cy="1200329"/>
          </a:xfrm>
          <a:prstGeom prst="rect">
            <a:avLst/>
          </a:prstGeom>
          <a:noFill/>
        </p:spPr>
        <p:txBody>
          <a:bodyPr wrap="square" rtlCol="0">
            <a:spAutoFit/>
          </a:bodyPr>
          <a:lstStyle/>
          <a:p>
            <a:pPr algn="just"/>
            <a:r>
              <a:rPr lang="zh-CN" altLang="en-US" sz="2400" b="1" dirty="0">
                <a:solidFill>
                  <a:srgbClr val="FF0000"/>
                </a:solidFill>
              </a:rPr>
              <a:t>隐失波的等相面沿</a:t>
            </a:r>
            <a:r>
              <a:rPr lang="en-US" altLang="zh-CN" sz="2400" b="1" i="1" dirty="0">
                <a:solidFill>
                  <a:srgbClr val="FF0000"/>
                </a:solidFill>
                <a:latin typeface="Times New Roman" panose="02020603050405020304" pitchFamily="18" charset="0"/>
                <a:cs typeface="Times New Roman" panose="02020603050405020304" pitchFamily="18" charset="0"/>
              </a:rPr>
              <a:t>x</a:t>
            </a:r>
            <a:r>
              <a:rPr lang="zh-CN" altLang="en-US" sz="2400" b="1" dirty="0">
                <a:solidFill>
                  <a:srgbClr val="FF0000"/>
                </a:solidFill>
              </a:rPr>
              <a:t>轴方向，等幅面沿</a:t>
            </a:r>
            <a:r>
              <a:rPr lang="en-US" altLang="zh-CN" sz="2400" b="1" i="1" dirty="0">
                <a:solidFill>
                  <a:srgbClr val="FF0000"/>
                </a:solidFill>
                <a:latin typeface="Times New Roman" panose="02020603050405020304" pitchFamily="18" charset="0"/>
                <a:cs typeface="Times New Roman" panose="02020603050405020304" pitchFamily="18" charset="0"/>
              </a:rPr>
              <a:t>z</a:t>
            </a:r>
            <a:r>
              <a:rPr lang="zh-CN" altLang="en-US" sz="2400" b="1" dirty="0">
                <a:solidFill>
                  <a:srgbClr val="FF0000"/>
                </a:solidFill>
              </a:rPr>
              <a:t>轴方向呈指数衰减。</a:t>
            </a:r>
            <a:endParaRPr lang="en-US" altLang="zh-CN" sz="2400" b="1" dirty="0">
              <a:solidFill>
                <a:srgbClr val="FF0000"/>
              </a:solidFill>
            </a:endParaRPr>
          </a:p>
        </p:txBody>
      </p:sp>
      <p:sp>
        <p:nvSpPr>
          <p:cNvPr id="14" name="矩形 13"/>
          <p:cNvSpPr/>
          <p:nvPr/>
        </p:nvSpPr>
        <p:spPr>
          <a:xfrm>
            <a:off x="3851920" y="5694347"/>
            <a:ext cx="2160240" cy="830997"/>
          </a:xfrm>
          <a:prstGeom prst="rect">
            <a:avLst/>
          </a:prstGeom>
        </p:spPr>
        <p:txBody>
          <a:bodyPr wrap="square">
            <a:spAutoFit/>
          </a:bodyPr>
          <a:lstStyle/>
          <a:p>
            <a:r>
              <a:rPr lang="zh-CN" altLang="en-US" sz="2400" b="1" dirty="0">
                <a:solidFill>
                  <a:schemeClr val="tx2"/>
                </a:solidFill>
              </a:rPr>
              <a:t>穿透深度（振幅降至</a:t>
            </a:r>
            <a:r>
              <a:rPr lang="en-US" altLang="zh-CN" sz="2400" b="1" dirty="0">
                <a:solidFill>
                  <a:schemeClr val="tx2"/>
                </a:solidFill>
              </a:rPr>
              <a:t>1/</a:t>
            </a:r>
            <a:r>
              <a:rPr lang="en-US" altLang="zh-CN" sz="2400" b="1" i="1" dirty="0">
                <a:solidFill>
                  <a:schemeClr val="tx2"/>
                </a:solidFill>
                <a:latin typeface="Times New Roman" panose="02020603050405020304" pitchFamily="18" charset="0"/>
                <a:cs typeface="Times New Roman" panose="02020603050405020304" pitchFamily="18" charset="0"/>
              </a:rPr>
              <a:t>e</a:t>
            </a:r>
            <a:r>
              <a:rPr lang="zh-CN" altLang="en-US" sz="2400" b="1" dirty="0">
                <a:solidFill>
                  <a:schemeClr val="tx2"/>
                </a:solidFill>
              </a:rPr>
              <a:t>）：</a:t>
            </a:r>
          </a:p>
        </p:txBody>
      </p:sp>
      <mc:AlternateContent xmlns:mc="http://schemas.openxmlformats.org/markup-compatibility/2006" xmlns:a14="http://schemas.microsoft.com/office/drawing/2010/main">
        <mc:Choice Requires="a14">
          <p:sp>
            <p:nvSpPr>
              <p:cNvPr id="17" name="TextBox 16"/>
              <p:cNvSpPr txBox="1"/>
              <p:nvPr/>
            </p:nvSpPr>
            <p:spPr>
              <a:xfrm>
                <a:off x="5868144" y="6351711"/>
                <a:ext cx="6623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2E03CD"/>
                          </a:solidFill>
                          <a:latin typeface="Cambria Math"/>
                        </a:rPr>
                        <m:t>~</m:t>
                      </m:r>
                      <m:r>
                        <a:rPr lang="zh-CN" altLang="en-US" sz="2400" b="1" i="1" smtClean="0">
                          <a:solidFill>
                            <a:srgbClr val="2E03CD"/>
                          </a:solidFill>
                          <a:latin typeface="Cambria Math"/>
                        </a:rPr>
                        <m:t>𝝀</m:t>
                      </m:r>
                    </m:oMath>
                  </m:oMathPara>
                </a14:m>
                <a:endParaRPr lang="zh-CN" altLang="en-US" sz="2400" b="1" dirty="0">
                  <a:solidFill>
                    <a:srgbClr val="2E03CD"/>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868144" y="6351711"/>
                <a:ext cx="662361" cy="461665"/>
              </a:xfrm>
              <a:prstGeom prst="rect">
                <a:avLst/>
              </a:prstGeom>
              <a:blipFill rotWithShape="1">
                <a:blip r:embed="rId5"/>
                <a:stretch>
                  <a:fillRect/>
                </a:stretch>
              </a:blipFill>
            </p:spPr>
            <p:txBody>
              <a:bodyPr/>
              <a:lstStyle/>
              <a:p>
                <a:r>
                  <a:rPr lang="zh-CN" altLang="en-US">
                    <a:noFill/>
                  </a:rPr>
                  <a:t> </a:t>
                </a:r>
              </a:p>
            </p:txBody>
          </p:sp>
        </mc:Fallback>
      </mc:AlternateContent>
      <p:sp>
        <p:nvSpPr>
          <p:cNvPr id="19" name="TextBox 18"/>
          <p:cNvSpPr txBox="1"/>
          <p:nvPr/>
        </p:nvSpPr>
        <p:spPr>
          <a:xfrm>
            <a:off x="5539014" y="5041639"/>
            <a:ext cx="2350323" cy="461665"/>
          </a:xfrm>
          <a:prstGeom prst="rect">
            <a:avLst/>
          </a:prstGeom>
          <a:noFill/>
        </p:spPr>
        <p:txBody>
          <a:bodyPr wrap="none" rtlCol="0">
            <a:spAutoFit/>
          </a:bodyPr>
          <a:lstStyle/>
          <a:p>
            <a:r>
              <a:rPr lang="zh-CN" altLang="en-US" sz="2400" b="1" dirty="0">
                <a:solidFill>
                  <a:schemeClr val="tx2"/>
                </a:solidFill>
              </a:rPr>
              <a:t>隐失波的波长：</a:t>
            </a:r>
          </a:p>
        </p:txBody>
      </p:sp>
      <p:graphicFrame>
        <p:nvGraphicFramePr>
          <p:cNvPr id="15" name="对象 14"/>
          <p:cNvGraphicFramePr>
            <a:graphicFrameLocks noChangeAspect="1"/>
          </p:cNvGraphicFramePr>
          <p:nvPr>
            <p:extLst>
              <p:ext uri="{D42A27DB-BD31-4B8C-83A1-F6EECF244321}">
                <p14:modId xmlns:p14="http://schemas.microsoft.com/office/powerpoint/2010/main" val="3985008407"/>
              </p:ext>
            </p:extLst>
          </p:nvPr>
        </p:nvGraphicFramePr>
        <p:xfrm>
          <a:off x="996781" y="1628800"/>
          <a:ext cx="4511323" cy="616454"/>
        </p:xfrm>
        <a:graphic>
          <a:graphicData uri="http://schemas.openxmlformats.org/presentationml/2006/ole">
            <mc:AlternateContent xmlns:mc="http://schemas.openxmlformats.org/markup-compatibility/2006">
              <mc:Choice xmlns:v="urn:schemas-microsoft-com:vml" Requires="v">
                <p:oleObj spid="_x0000_s31548" name="Equation" r:id="rId6" imgW="2044440" imgH="279360" progId="Equation.DSMT4">
                  <p:embed/>
                </p:oleObj>
              </mc:Choice>
              <mc:Fallback>
                <p:oleObj name="Equation" r:id="rId6" imgW="2044440" imgH="279360" progId="Equation.DSMT4">
                  <p:embed/>
                  <p:pic>
                    <p:nvPicPr>
                      <p:cNvPr id="0" name=""/>
                      <p:cNvPicPr/>
                      <p:nvPr/>
                    </p:nvPicPr>
                    <p:blipFill>
                      <a:blip r:embed="rId7"/>
                      <a:stretch>
                        <a:fillRect/>
                      </a:stretch>
                    </p:blipFill>
                    <p:spPr>
                      <a:xfrm>
                        <a:off x="996781" y="1628800"/>
                        <a:ext cx="4511323" cy="616454"/>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83578053"/>
              </p:ext>
            </p:extLst>
          </p:nvPr>
        </p:nvGraphicFramePr>
        <p:xfrm>
          <a:off x="960438" y="2276872"/>
          <a:ext cx="3270250" cy="2460625"/>
        </p:xfrm>
        <a:graphic>
          <a:graphicData uri="http://schemas.openxmlformats.org/presentationml/2006/ole">
            <mc:AlternateContent xmlns:mc="http://schemas.openxmlformats.org/markup-compatibility/2006">
              <mc:Choice xmlns:v="urn:schemas-microsoft-com:vml" Requires="v">
                <p:oleObj spid="_x0000_s31549" name="Equation" r:id="rId8" imgW="1587240" imgH="1193760" progId="Equation.DSMT4">
                  <p:embed/>
                </p:oleObj>
              </mc:Choice>
              <mc:Fallback>
                <p:oleObj name="Equation" r:id="rId8" imgW="1587240" imgH="1193760" progId="Equation.DSMT4">
                  <p:embed/>
                  <p:pic>
                    <p:nvPicPr>
                      <p:cNvPr id="0" name=""/>
                      <p:cNvPicPr/>
                      <p:nvPr/>
                    </p:nvPicPr>
                    <p:blipFill>
                      <a:blip r:embed="rId9"/>
                      <a:stretch>
                        <a:fillRect/>
                      </a:stretch>
                    </p:blipFill>
                    <p:spPr>
                      <a:xfrm>
                        <a:off x="960438" y="2276872"/>
                        <a:ext cx="3270250" cy="2460625"/>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99254457"/>
              </p:ext>
            </p:extLst>
          </p:nvPr>
        </p:nvGraphicFramePr>
        <p:xfrm>
          <a:off x="971600" y="4989173"/>
          <a:ext cx="4320480" cy="528059"/>
        </p:xfrm>
        <a:graphic>
          <a:graphicData uri="http://schemas.openxmlformats.org/presentationml/2006/ole">
            <mc:AlternateContent xmlns:mc="http://schemas.openxmlformats.org/markup-compatibility/2006">
              <mc:Choice xmlns:v="urn:schemas-microsoft-com:vml" Requires="v">
                <p:oleObj spid="_x0000_s31550" name="Equation" r:id="rId10" imgW="2286000" imgH="279360" progId="Equation.DSMT4">
                  <p:embed/>
                </p:oleObj>
              </mc:Choice>
              <mc:Fallback>
                <p:oleObj name="Equation" r:id="rId10" imgW="2286000" imgH="279360" progId="Equation.DSMT4">
                  <p:embed/>
                  <p:pic>
                    <p:nvPicPr>
                      <p:cNvPr id="0" name=""/>
                      <p:cNvPicPr/>
                      <p:nvPr/>
                    </p:nvPicPr>
                    <p:blipFill>
                      <a:blip r:embed="rId11"/>
                      <a:stretch>
                        <a:fillRect/>
                      </a:stretch>
                    </p:blipFill>
                    <p:spPr>
                      <a:xfrm>
                        <a:off x="971600" y="4989173"/>
                        <a:ext cx="4320480" cy="528059"/>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16055249"/>
              </p:ext>
            </p:extLst>
          </p:nvPr>
        </p:nvGraphicFramePr>
        <p:xfrm>
          <a:off x="7699253" y="4921596"/>
          <a:ext cx="1265235" cy="811660"/>
        </p:xfrm>
        <a:graphic>
          <a:graphicData uri="http://schemas.openxmlformats.org/presentationml/2006/ole">
            <mc:AlternateContent xmlns:mc="http://schemas.openxmlformats.org/markup-compatibility/2006">
              <mc:Choice xmlns:v="urn:schemas-microsoft-com:vml" Requires="v">
                <p:oleObj spid="_x0000_s31551" name="Equation" r:id="rId12" imgW="672840" imgH="431640" progId="Equation.DSMT4">
                  <p:embed/>
                </p:oleObj>
              </mc:Choice>
              <mc:Fallback>
                <p:oleObj name="Equation" r:id="rId12" imgW="672840" imgH="431640" progId="Equation.DSMT4">
                  <p:embed/>
                  <p:pic>
                    <p:nvPicPr>
                      <p:cNvPr id="0" name=""/>
                      <p:cNvPicPr/>
                      <p:nvPr/>
                    </p:nvPicPr>
                    <p:blipFill>
                      <a:blip r:embed="rId13"/>
                      <a:stretch>
                        <a:fillRect/>
                      </a:stretch>
                    </p:blipFill>
                    <p:spPr>
                      <a:xfrm>
                        <a:off x="7699253" y="4921596"/>
                        <a:ext cx="1265235" cy="811660"/>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06233347"/>
              </p:ext>
            </p:extLst>
          </p:nvPr>
        </p:nvGraphicFramePr>
        <p:xfrm>
          <a:off x="6016589" y="5733256"/>
          <a:ext cx="2875891" cy="886733"/>
        </p:xfrm>
        <a:graphic>
          <a:graphicData uri="http://schemas.openxmlformats.org/presentationml/2006/ole">
            <mc:AlternateContent xmlns:mc="http://schemas.openxmlformats.org/markup-compatibility/2006">
              <mc:Choice xmlns:v="urn:schemas-microsoft-com:vml" Requires="v">
                <p:oleObj spid="_x0000_s31552" name="Equation" r:id="rId14" imgW="1523880" imgH="469800" progId="Equation.DSMT4">
                  <p:embed/>
                </p:oleObj>
              </mc:Choice>
              <mc:Fallback>
                <p:oleObj name="Equation" r:id="rId14" imgW="1523880" imgH="469800" progId="Equation.DSMT4">
                  <p:embed/>
                  <p:pic>
                    <p:nvPicPr>
                      <p:cNvPr id="0" name=""/>
                      <p:cNvPicPr/>
                      <p:nvPr/>
                    </p:nvPicPr>
                    <p:blipFill>
                      <a:blip r:embed="rId15"/>
                      <a:stretch>
                        <a:fillRect/>
                      </a:stretch>
                    </p:blipFill>
                    <p:spPr>
                      <a:xfrm>
                        <a:off x="6016589" y="5733256"/>
                        <a:ext cx="2875891" cy="886733"/>
                      </a:xfrm>
                      <a:prstGeom prst="rect">
                        <a:avLst/>
                      </a:prstGeom>
                    </p:spPr>
                  </p:pic>
                </p:oleObj>
              </mc:Fallback>
            </mc:AlternateContent>
          </a:graphicData>
        </a:graphic>
      </p:graphicFrame>
    </p:spTree>
    <p:extLst>
      <p:ext uri="{BB962C8B-B14F-4D97-AF65-F5344CB8AC3E}">
        <p14:creationId xmlns:p14="http://schemas.microsoft.com/office/powerpoint/2010/main" val="107263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left)">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arn(inVertical)">
                                      <p:cBhvr>
                                        <p:cTn id="6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2" grpId="0"/>
      <p:bldP spid="14" grpId="0"/>
      <p:bldP spid="17"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介质中的</a:t>
            </a:r>
            <a:r>
              <a:rPr lang="en-US" altLang="zh-CN" dirty="0">
                <a:latin typeface="黑体" pitchFamily="2" charset="-122"/>
                <a:ea typeface="黑体" pitchFamily="2" charset="-122"/>
              </a:rPr>
              <a:t>Maxwell</a:t>
            </a:r>
            <a:r>
              <a:rPr lang="zh-CN" altLang="en-US" dirty="0">
                <a:latin typeface="黑体" pitchFamily="2" charset="-122"/>
                <a:ea typeface="黑体" pitchFamily="2" charset="-122"/>
              </a:rPr>
              <a:t>方程组</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3</a:t>
            </a:fld>
            <a:endParaRPr lang="en-US" altLang="zh-CN" dirty="0"/>
          </a:p>
        </p:txBody>
      </p:sp>
      <mc:AlternateContent xmlns:mc="http://schemas.openxmlformats.org/markup-compatibility/2006" xmlns:a14="http://schemas.microsoft.com/office/drawing/2010/main">
        <mc:Choice Requires="a14">
          <p:sp>
            <p:nvSpPr>
              <p:cNvPr id="2" name="对象 1"/>
              <p:cNvSpPr txBox="1"/>
              <p:nvPr/>
            </p:nvSpPr>
            <p:spPr bwMode="auto">
              <a:xfrm>
                <a:off x="234950" y="2636838"/>
                <a:ext cx="2955925" cy="283368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&amp;</m:t>
                              </m:r>
                              <m:nary>
                                <m:naryPr>
                                  <m:chr m:val="∯"/>
                                  <m:subHide m:val="on"/>
                                  <m:supHide m:val="on"/>
                                  <m:ctrlPr>
                                    <a:rPr lang="zh-CN" altLang="en-US" i="1">
                                      <a:solidFill>
                                        <a:srgbClr val="000000"/>
                                      </a:solidFill>
                                      <a:latin typeface="Cambria Math" panose="02040503050406030204" pitchFamily="18" charset="0"/>
                                    </a:rPr>
                                  </m:ctrlPr>
                                </m:naryPr>
                                <m:sub/>
                                <m:sup/>
                                <m:e>
                                  <m:r>
                                    <a:rPr lang="zh-CN" altLang="en-US" i="1">
                                      <a:solidFill>
                                        <a:srgbClr val="000000"/>
                                      </a:solidFill>
                                      <a:latin typeface="Cambria Math" panose="02040503050406030204" pitchFamily="18" charset="0"/>
                                    </a:rPr>
                                    <m:t>𝐷</m:t>
                                  </m:r>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r>
                                <m:rPr>
                                  <m:sty m:val="p"/>
                                </m:rPr>
                                <a:rPr lang="zh-CN" altLang="en-US" i="1">
                                  <a:solidFill>
                                    <a:srgbClr val="000000"/>
                                  </a:solidFill>
                                  <a:latin typeface="Cambria Math" panose="02040503050406030204" pitchFamily="18" charset="0"/>
                                </a:rPr>
                                <m:t>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e>
                            <m:e>
                              <m:r>
                                <a:rPr lang="zh-CN" altLang="en-US" i="1">
                                  <a:solidFill>
                                    <a:srgbClr val="000000"/>
                                  </a:solidFill>
                                  <a:latin typeface="Cambria Math" panose="02040503050406030204" pitchFamily="18" charset="0"/>
                                </a:rPr>
                                <m:t>&amp;</m:t>
                              </m:r>
                              <m:nary>
                                <m:naryPr>
                                  <m:chr m:val="∯"/>
                                  <m:subHide m:val="on"/>
                                  <m:supHide m:val="on"/>
                                  <m:ctrlPr>
                                    <a:rPr lang="zh-CN" altLang="en-US" i="1">
                                      <a:solidFill>
                                        <a:srgbClr val="000000"/>
                                      </a:solidFill>
                                      <a:latin typeface="Cambria Math" panose="02040503050406030204" pitchFamily="18" charset="0"/>
                                    </a:rPr>
                                  </m:ctrlPr>
                                </m:naryPr>
                                <m:sub/>
                                <m:sup/>
                                <m:e>
                                  <m:r>
                                    <a:rPr lang="zh-CN" altLang="en-US" i="1">
                                      <a:solidFill>
                                        <a:srgbClr val="000000"/>
                                      </a:solidFill>
                                      <a:latin typeface="Cambria Math" panose="02040503050406030204" pitchFamily="18" charset="0"/>
                                    </a:rPr>
                                    <m:t>𝐵</m:t>
                                  </m:r>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r>
                                <m:rPr>
                                  <m:sty m:val="p"/>
                                </m:rPr>
                                <a:rPr lang="zh-CN" altLang="en-US" i="1">
                                  <a:solidFill>
                                    <a:srgbClr val="000000"/>
                                  </a:solidFill>
                                  <a:latin typeface="Cambria Math" panose="02040503050406030204" pitchFamily="18" charset="0"/>
                                </a:rPr>
                                <m:t>σ</m:t>
                              </m:r>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&amp;</m:t>
                              </m:r>
                              <m:nary>
                                <m:naryPr>
                                  <m:chr m:val="∮"/>
                                  <m:subHide m:val="on"/>
                                  <m:supHide m:val="on"/>
                                  <m:ctrlPr>
                                    <a:rPr lang="zh-CN" altLang="en-US" i="1">
                                      <a:solidFill>
                                        <a:srgbClr val="000000"/>
                                      </a:solidFill>
                                      <a:latin typeface="Cambria Math" panose="02040503050406030204" pitchFamily="18" charset="0"/>
                                    </a:rPr>
                                  </m:ctrlPr>
                                </m:naryPr>
                                <m:sub/>
                                <m:sup/>
                                <m:e>
                                  <m:r>
                                    <a:rPr lang="zh-CN" altLang="en-US" i="1">
                                      <a:solidFill>
                                        <a:srgbClr val="000000"/>
                                      </a:solidFill>
                                      <a:latin typeface="Cambria Math" panose="02040503050406030204" pitchFamily="18" charset="0"/>
                                    </a:rPr>
                                    <m:t>𝐸</m:t>
                                  </m:r>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𝑑𝑙</m:t>
                              </m:r>
                              <m:r>
                                <a:rPr lang="zh-CN" altLang="en-US" i="1">
                                  <a:solidFill>
                                    <a:srgbClr val="000000"/>
                                  </a:solidFill>
                                  <a:latin typeface="Cambria Math" panose="02040503050406030204" pitchFamily="18" charset="0"/>
                                </a:rPr>
                                <m:t>=−</m:t>
                              </m:r>
                              <m:nary>
                                <m:naryPr>
                                  <m:chr m:val="∬"/>
                                  <m:subHide m:val="on"/>
                                  <m:supHide m:val="on"/>
                                  <m:ctrlPr>
                                    <a:rPr lang="zh-CN" altLang="en-US" i="1">
                                      <a:solidFill>
                                        <a:srgbClr val="000000"/>
                                      </a:solidFill>
                                      <a:latin typeface="Cambria Math" panose="02040503050406030204" pitchFamily="18" charset="0"/>
                                    </a:rPr>
                                  </m:ctrlPr>
                                </m:naryPr>
                                <m:sub/>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m:t>
                                      </m:r>
                                    </m:num>
                                    <m:den>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den>
                                  </m:f>
                                  <m:r>
                                    <a:rPr lang="zh-CN" altLang="en-US" i="1">
                                      <a:solidFill>
                                        <a:srgbClr val="000000"/>
                                      </a:solidFill>
                                      <a:latin typeface="Cambria Math" panose="02040503050406030204" pitchFamily="18" charset="0"/>
                                    </a:rPr>
                                    <m:t>𝑑</m:t>
                                  </m:r>
                                  <m:r>
                                    <m:rPr>
                                      <m:sty m:val="p"/>
                                    </m:rPr>
                                    <a:rPr lang="zh-CN" altLang="en-US" i="1">
                                      <a:solidFill>
                                        <a:srgbClr val="000000"/>
                                      </a:solidFill>
                                      <a:latin typeface="Cambria Math" panose="02040503050406030204" pitchFamily="18" charset="0"/>
                                    </a:rPr>
                                    <m:t>σ</m:t>
                                  </m:r>
                                </m:e>
                              </m:nary>
                            </m:e>
                            <m:e>
                              <m:r>
                                <a:rPr lang="zh-CN" altLang="en-US" i="1">
                                  <a:solidFill>
                                    <a:srgbClr val="000000"/>
                                  </a:solidFill>
                                  <a:latin typeface="Cambria Math" panose="02040503050406030204" pitchFamily="18" charset="0"/>
                                </a:rPr>
                                <m:t>&amp;</m:t>
                              </m:r>
                              <m:nary>
                                <m:naryPr>
                                  <m:chr m:val="∮"/>
                                  <m:subHide m:val="on"/>
                                  <m:supHide m:val="on"/>
                                  <m:ctrlPr>
                                    <a:rPr lang="zh-CN" altLang="en-US" i="1">
                                      <a:solidFill>
                                        <a:srgbClr val="000000"/>
                                      </a:solidFill>
                                      <a:latin typeface="Cambria Math" panose="02040503050406030204" pitchFamily="18" charset="0"/>
                                    </a:rPr>
                                  </m:ctrlPr>
                                </m:naryPr>
                                <m:sub/>
                                <m:sup/>
                                <m:e>
                                  <m:r>
                                    <a:rPr lang="zh-CN" altLang="en-US" i="1">
                                      <a:solidFill>
                                        <a:srgbClr val="000000"/>
                                      </a:solidFill>
                                      <a:latin typeface="Cambria Math" panose="02040503050406030204" pitchFamily="18" charset="0"/>
                                    </a:rPr>
                                    <m:t>𝐻</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𝑑𝑙</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 +</m:t>
                                  </m:r>
                                  <m:nary>
                                    <m:naryPr>
                                      <m:chr m:val="∬"/>
                                      <m:subHide m:val="on"/>
                                      <m:supHide m:val="on"/>
                                      <m:ctrlPr>
                                        <a:rPr lang="zh-CN" altLang="en-US" i="1">
                                          <a:solidFill>
                                            <a:srgbClr val="000000"/>
                                          </a:solidFill>
                                          <a:latin typeface="Cambria Math" panose="02040503050406030204" pitchFamily="18" charset="0"/>
                                        </a:rPr>
                                      </m:ctrlPr>
                                    </m:naryPr>
                                    <m:sub/>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𝐷</m:t>
                                          </m:r>
                                        </m:num>
                                        <m:den>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den>
                                      </m:f>
                                      <m:r>
                                        <a:rPr lang="zh-CN" altLang="en-US" i="1">
                                          <a:solidFill>
                                            <a:srgbClr val="000000"/>
                                          </a:solidFill>
                                          <a:latin typeface="Cambria Math" panose="02040503050406030204" pitchFamily="18" charset="0"/>
                                        </a:rPr>
                                        <m:t>𝑑</m:t>
                                      </m:r>
                                      <m:r>
                                        <m:rPr>
                                          <m:sty m:val="p"/>
                                        </m:rPr>
                                        <a:rPr lang="zh-CN" altLang="en-US" i="1">
                                          <a:solidFill>
                                            <a:srgbClr val="000000"/>
                                          </a:solidFill>
                                          <a:latin typeface="Cambria Math" panose="02040503050406030204" pitchFamily="18" charset="0"/>
                                        </a:rPr>
                                        <m:t>σ</m:t>
                                      </m:r>
                                    </m:e>
                                  </m:nary>
                                </m:e>
                              </m:nary>
                            </m:e>
                          </m:eqArr>
                        </m:e>
                      </m:d>
                    </m:oMath>
                  </m:oMathPara>
                </a14:m>
                <a:endParaRPr lang="zh-CN" altLang="en-US" dirty="0"/>
              </a:p>
            </p:txBody>
          </p:sp>
        </mc:Choice>
        <mc:Fallback xmlns="">
          <p:sp>
            <p:nvSpPr>
              <p:cNvPr id="2" name="对象 1"/>
              <p:cNvSpPr txBox="1">
                <a:spLocks noRot="1" noChangeAspect="1" noMove="1" noResize="1" noEditPoints="1" noAdjustHandles="1" noChangeArrowheads="1" noChangeShapeType="1" noTextEdit="1"/>
              </p:cNvSpPr>
              <p:nvPr/>
            </p:nvSpPr>
            <p:spPr bwMode="auto">
              <a:xfrm>
                <a:off x="234950" y="2636838"/>
                <a:ext cx="2955925" cy="2833687"/>
              </a:xfrm>
              <a:prstGeom prst="rect">
                <a:avLst/>
              </a:prstGeom>
              <a:blipFill>
                <a:blip r:embed="rId3"/>
                <a:stretch>
                  <a:fillRect/>
                </a:stretch>
              </a:blipFill>
              <a:ln>
                <a:noFill/>
              </a:ln>
            </p:spPr>
            <p:txBody>
              <a:bodyPr/>
              <a:lstStyle/>
              <a:p>
                <a:r>
                  <a:rPr lang="zh-CN" altLang="en-US">
                    <a:noFill/>
                  </a:rPr>
                  <a:t> </a:t>
                </a:r>
              </a:p>
            </p:txBody>
          </p:sp>
        </mc:Fallback>
      </mc:AlternateContent>
      <p:sp>
        <p:nvSpPr>
          <p:cNvPr id="3" name="TextBox 2"/>
          <p:cNvSpPr txBox="1"/>
          <p:nvPr/>
        </p:nvSpPr>
        <p:spPr>
          <a:xfrm>
            <a:off x="3347864" y="3356992"/>
            <a:ext cx="2484276" cy="1200329"/>
          </a:xfrm>
          <a:prstGeom prst="rect">
            <a:avLst/>
          </a:prstGeom>
          <a:noFill/>
        </p:spPr>
        <p:txBody>
          <a:bodyPr wrap="square" rtlCol="0">
            <a:spAutoFit/>
          </a:bodyPr>
          <a:lstStyle/>
          <a:p>
            <a:pPr algn="ctr"/>
            <a:r>
              <a:rPr lang="zh-CN" altLang="en-US" sz="2400" b="1" dirty="0">
                <a:solidFill>
                  <a:srgbClr val="FF0000"/>
                </a:solidFill>
              </a:rPr>
              <a:t>介质表面无</a:t>
            </a:r>
            <a:endParaRPr lang="en-US" altLang="zh-CN" sz="2400" b="1" dirty="0">
              <a:solidFill>
                <a:srgbClr val="FF0000"/>
              </a:solidFill>
            </a:endParaRPr>
          </a:p>
          <a:p>
            <a:pPr algn="ctr"/>
            <a:endParaRPr lang="en-US" altLang="zh-CN" sz="2400" b="1" dirty="0">
              <a:solidFill>
                <a:srgbClr val="FF0000"/>
              </a:solidFill>
            </a:endParaRPr>
          </a:p>
          <a:p>
            <a:r>
              <a:rPr lang="zh-CN" altLang="en-US" sz="2400" b="1" dirty="0">
                <a:solidFill>
                  <a:srgbClr val="FF0000"/>
                </a:solidFill>
              </a:rPr>
              <a:t>面电荷和面电流</a:t>
            </a:r>
          </a:p>
        </p:txBody>
      </p:sp>
      <mc:AlternateContent xmlns:mc="http://schemas.openxmlformats.org/markup-compatibility/2006" xmlns:a14="http://schemas.microsoft.com/office/drawing/2010/main">
        <mc:Choice Requires="a14">
          <p:sp>
            <p:nvSpPr>
              <p:cNvPr id="6" name="对象 5"/>
              <p:cNvSpPr txBox="1"/>
              <p:nvPr/>
            </p:nvSpPr>
            <p:spPr bwMode="auto">
              <a:xfrm>
                <a:off x="6273800" y="2636838"/>
                <a:ext cx="2606675" cy="283368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&amp;</m:t>
                              </m:r>
                              <m:nary>
                                <m:naryPr>
                                  <m:chr m:val="∯"/>
                                  <m:subHide m:val="on"/>
                                  <m:supHide m:val="on"/>
                                  <m:ctrlPr>
                                    <a:rPr lang="zh-CN" altLang="en-US" i="1">
                                      <a:solidFill>
                                        <a:srgbClr val="000000"/>
                                      </a:solidFill>
                                      <a:latin typeface="Cambria Math" panose="02040503050406030204" pitchFamily="18" charset="0"/>
                                    </a:rPr>
                                  </m:ctrlPr>
                                </m:naryPr>
                                <m:sub/>
                                <m:sup/>
                                <m:e>
                                  <m:r>
                                    <a:rPr lang="zh-CN" altLang="en-US" i="1">
                                      <a:solidFill>
                                        <a:srgbClr val="000000"/>
                                      </a:solidFill>
                                      <a:latin typeface="Cambria Math" panose="02040503050406030204" pitchFamily="18" charset="0"/>
                                    </a:rPr>
                                    <m:t>𝐷</m:t>
                                  </m:r>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r>
                                <m:rPr>
                                  <m:sty m:val="p"/>
                                </m:rPr>
                                <a:rPr lang="zh-CN" altLang="en-US" i="1">
                                  <a:solidFill>
                                    <a:srgbClr val="000000"/>
                                  </a:solidFill>
                                  <a:latin typeface="Cambria Math" panose="02040503050406030204" pitchFamily="18" charset="0"/>
                                </a:rPr>
                                <m:t>σ</m:t>
                              </m:r>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&amp;</m:t>
                              </m:r>
                              <m:nary>
                                <m:naryPr>
                                  <m:chr m:val="∯"/>
                                  <m:subHide m:val="on"/>
                                  <m:supHide m:val="on"/>
                                  <m:ctrlPr>
                                    <a:rPr lang="zh-CN" altLang="en-US" i="1">
                                      <a:solidFill>
                                        <a:srgbClr val="000000"/>
                                      </a:solidFill>
                                      <a:latin typeface="Cambria Math" panose="02040503050406030204" pitchFamily="18" charset="0"/>
                                    </a:rPr>
                                  </m:ctrlPr>
                                </m:naryPr>
                                <m:sub/>
                                <m:sup/>
                                <m:e>
                                  <m:r>
                                    <a:rPr lang="zh-CN" altLang="en-US" i="1">
                                      <a:solidFill>
                                        <a:srgbClr val="000000"/>
                                      </a:solidFill>
                                      <a:latin typeface="Cambria Math" panose="02040503050406030204" pitchFamily="18" charset="0"/>
                                    </a:rPr>
                                    <m:t>𝐵</m:t>
                                  </m:r>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r>
                                <m:rPr>
                                  <m:sty m:val="p"/>
                                </m:rPr>
                                <a:rPr lang="zh-CN" altLang="en-US" i="1">
                                  <a:solidFill>
                                    <a:srgbClr val="000000"/>
                                  </a:solidFill>
                                  <a:latin typeface="Cambria Math" panose="02040503050406030204" pitchFamily="18" charset="0"/>
                                </a:rPr>
                                <m:t>σ</m:t>
                              </m:r>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&amp;</m:t>
                              </m:r>
                              <m:nary>
                                <m:naryPr>
                                  <m:chr m:val="∮"/>
                                  <m:subHide m:val="on"/>
                                  <m:supHide m:val="on"/>
                                  <m:ctrlPr>
                                    <a:rPr lang="zh-CN" altLang="en-US" i="1">
                                      <a:solidFill>
                                        <a:srgbClr val="000000"/>
                                      </a:solidFill>
                                      <a:latin typeface="Cambria Math" panose="02040503050406030204" pitchFamily="18" charset="0"/>
                                    </a:rPr>
                                  </m:ctrlPr>
                                </m:naryPr>
                                <m:sub/>
                                <m:sup/>
                                <m:e>
                                  <m:r>
                                    <a:rPr lang="zh-CN" altLang="en-US" i="1">
                                      <a:solidFill>
                                        <a:srgbClr val="000000"/>
                                      </a:solidFill>
                                      <a:latin typeface="Cambria Math" panose="02040503050406030204" pitchFamily="18" charset="0"/>
                                    </a:rPr>
                                    <m:t>𝐸</m:t>
                                  </m:r>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𝑑𝑙</m:t>
                              </m:r>
                              <m:r>
                                <a:rPr lang="zh-CN" altLang="en-US" i="1">
                                  <a:solidFill>
                                    <a:srgbClr val="000000"/>
                                  </a:solidFill>
                                  <a:latin typeface="Cambria Math" panose="02040503050406030204" pitchFamily="18" charset="0"/>
                                </a:rPr>
                                <m:t>=−</m:t>
                              </m:r>
                              <m:nary>
                                <m:naryPr>
                                  <m:chr m:val="∬"/>
                                  <m:subHide m:val="on"/>
                                  <m:supHide m:val="on"/>
                                  <m:ctrlPr>
                                    <a:rPr lang="zh-CN" altLang="en-US" i="1">
                                      <a:solidFill>
                                        <a:srgbClr val="000000"/>
                                      </a:solidFill>
                                      <a:latin typeface="Cambria Math" panose="02040503050406030204" pitchFamily="18" charset="0"/>
                                    </a:rPr>
                                  </m:ctrlPr>
                                </m:naryPr>
                                <m:sub/>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m:t>
                                      </m:r>
                                    </m:num>
                                    <m:den>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den>
                                  </m:f>
                                  <m:r>
                                    <a:rPr lang="zh-CN" altLang="en-US" i="1">
                                      <a:solidFill>
                                        <a:srgbClr val="000000"/>
                                      </a:solidFill>
                                      <a:latin typeface="Cambria Math" panose="02040503050406030204" pitchFamily="18" charset="0"/>
                                    </a:rPr>
                                    <m:t>𝑑</m:t>
                                  </m:r>
                                  <m:r>
                                    <m:rPr>
                                      <m:sty m:val="p"/>
                                    </m:rPr>
                                    <a:rPr lang="zh-CN" altLang="en-US" i="1">
                                      <a:solidFill>
                                        <a:srgbClr val="000000"/>
                                      </a:solidFill>
                                      <a:latin typeface="Cambria Math" panose="02040503050406030204" pitchFamily="18" charset="0"/>
                                    </a:rPr>
                                    <m:t>σ</m:t>
                                  </m:r>
                                </m:e>
                              </m:nary>
                            </m:e>
                            <m:e>
                              <m:r>
                                <a:rPr lang="zh-CN" altLang="en-US" i="1">
                                  <a:solidFill>
                                    <a:srgbClr val="000000"/>
                                  </a:solidFill>
                                  <a:latin typeface="Cambria Math" panose="02040503050406030204" pitchFamily="18" charset="0"/>
                                </a:rPr>
                                <m:t>&amp;</m:t>
                              </m:r>
                              <m:nary>
                                <m:naryPr>
                                  <m:chr m:val="∮"/>
                                  <m:subHide m:val="on"/>
                                  <m:supHide m:val="on"/>
                                  <m:ctrlPr>
                                    <a:rPr lang="zh-CN" altLang="en-US" i="1">
                                      <a:solidFill>
                                        <a:srgbClr val="000000"/>
                                      </a:solidFill>
                                      <a:latin typeface="Cambria Math" panose="02040503050406030204" pitchFamily="18" charset="0"/>
                                    </a:rPr>
                                  </m:ctrlPr>
                                </m:naryPr>
                                <m:sub/>
                                <m:sup/>
                                <m:e>
                                  <m:r>
                                    <a:rPr lang="zh-CN" altLang="en-US" i="1">
                                      <a:solidFill>
                                        <a:srgbClr val="000000"/>
                                      </a:solidFill>
                                      <a:latin typeface="Cambria Math" panose="02040503050406030204" pitchFamily="18" charset="0"/>
                                    </a:rPr>
                                    <m:t>𝐻</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𝑑𝑙</m:t>
                                  </m:r>
                                  <m:r>
                                    <a:rPr lang="zh-CN" altLang="en-US" i="1">
                                      <a:solidFill>
                                        <a:srgbClr val="000000"/>
                                      </a:solidFill>
                                      <a:latin typeface="Cambria Math" panose="02040503050406030204" pitchFamily="18" charset="0"/>
                                    </a:rPr>
                                    <m:t>=</m:t>
                                  </m:r>
                                  <m:nary>
                                    <m:naryPr>
                                      <m:chr m:val="∬"/>
                                      <m:subHide m:val="on"/>
                                      <m:supHide m:val="on"/>
                                      <m:ctrlPr>
                                        <a:rPr lang="zh-CN" altLang="en-US" i="1">
                                          <a:solidFill>
                                            <a:srgbClr val="000000"/>
                                          </a:solidFill>
                                          <a:latin typeface="Cambria Math" panose="02040503050406030204" pitchFamily="18" charset="0"/>
                                        </a:rPr>
                                      </m:ctrlPr>
                                    </m:naryPr>
                                    <m:sub/>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𝐷</m:t>
                                          </m:r>
                                        </m:num>
                                        <m:den>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den>
                                      </m:f>
                                      <m:r>
                                        <a:rPr lang="zh-CN" altLang="en-US" i="1">
                                          <a:solidFill>
                                            <a:srgbClr val="000000"/>
                                          </a:solidFill>
                                          <a:latin typeface="Cambria Math" panose="02040503050406030204" pitchFamily="18" charset="0"/>
                                        </a:rPr>
                                        <m:t>𝑑</m:t>
                                      </m:r>
                                      <m:r>
                                        <m:rPr>
                                          <m:sty m:val="p"/>
                                        </m:rPr>
                                        <a:rPr lang="zh-CN" altLang="en-US" i="1">
                                          <a:solidFill>
                                            <a:srgbClr val="000000"/>
                                          </a:solidFill>
                                          <a:latin typeface="Cambria Math" panose="02040503050406030204" pitchFamily="18" charset="0"/>
                                        </a:rPr>
                                        <m:t>σ</m:t>
                                      </m:r>
                                    </m:e>
                                  </m:nary>
                                </m:e>
                              </m:nary>
                            </m:e>
                          </m:eqArr>
                        </m:e>
                      </m:d>
                    </m:oMath>
                  </m:oMathPara>
                </a14:m>
                <a:endParaRPr lang="zh-CN" altLang="en-US" dirty="0"/>
              </a:p>
            </p:txBody>
          </p:sp>
        </mc:Choice>
        <mc:Fallback xmlns="">
          <p:sp>
            <p:nvSpPr>
              <p:cNvPr id="6" name="对象 5"/>
              <p:cNvSpPr txBox="1">
                <a:spLocks noRot="1" noChangeAspect="1" noMove="1" noResize="1" noEditPoints="1" noAdjustHandles="1" noChangeArrowheads="1" noChangeShapeType="1" noTextEdit="1"/>
              </p:cNvSpPr>
              <p:nvPr/>
            </p:nvSpPr>
            <p:spPr bwMode="auto">
              <a:xfrm>
                <a:off x="6273800" y="2636838"/>
                <a:ext cx="2606675" cy="2833687"/>
              </a:xfrm>
              <a:prstGeom prst="rect">
                <a:avLst/>
              </a:prstGeom>
              <a:blipFill>
                <a:blip r:embed="rId4"/>
                <a:stretch>
                  <a:fillRect/>
                </a:stretch>
              </a:blipFill>
              <a:ln>
                <a:noFill/>
              </a:ln>
            </p:spPr>
            <p:txBody>
              <a:bodyPr/>
              <a:lstStyle/>
              <a:p>
                <a:r>
                  <a:rPr lang="zh-CN" altLang="en-US">
                    <a:noFill/>
                  </a:rPr>
                  <a:t> </a:t>
                </a:r>
              </a:p>
            </p:txBody>
          </p:sp>
        </mc:Fallback>
      </mc:AlternateContent>
      <p:sp>
        <p:nvSpPr>
          <p:cNvPr id="9" name="下箭头 8"/>
          <p:cNvSpPr/>
          <p:nvPr/>
        </p:nvSpPr>
        <p:spPr>
          <a:xfrm rot="16200000">
            <a:off x="4509071" y="2457852"/>
            <a:ext cx="269875" cy="3024334"/>
          </a:xfrm>
          <a:prstGeom prst="down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Tree>
    <p:extLst>
      <p:ext uri="{BB962C8B-B14F-4D97-AF65-F5344CB8AC3E}">
        <p14:creationId xmlns:p14="http://schemas.microsoft.com/office/powerpoint/2010/main" val="181231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古斯</a:t>
            </a:r>
            <a:r>
              <a:rPr lang="en-US" altLang="zh-CN" dirty="0">
                <a:latin typeface="+mn-lt"/>
                <a:ea typeface="黑体" pitchFamily="2" charset="-122"/>
              </a:rPr>
              <a:t>-</a:t>
            </a:r>
            <a:r>
              <a:rPr lang="zh-CN" altLang="en-US" dirty="0">
                <a:latin typeface="+mn-lt"/>
                <a:ea typeface="黑体" pitchFamily="2" charset="-122"/>
              </a:rPr>
              <a:t>汉森位移</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30</a:t>
            </a:fld>
            <a:endParaRPr lang="en-US" altLang="zh-CN" dirty="0"/>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8" y="1124744"/>
            <a:ext cx="5020276" cy="3212976"/>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1704" y="3479626"/>
            <a:ext cx="4876800" cy="3333750"/>
          </a:xfrm>
          <a:prstGeom prst="rect">
            <a:avLst/>
          </a:prstGeom>
        </p:spPr>
      </p:pic>
      <p:sp>
        <p:nvSpPr>
          <p:cNvPr id="20" name="TextBox 19"/>
          <p:cNvSpPr txBox="1"/>
          <p:nvPr/>
        </p:nvSpPr>
        <p:spPr>
          <a:xfrm>
            <a:off x="5049604" y="1418000"/>
            <a:ext cx="3842876" cy="1938992"/>
          </a:xfrm>
          <a:prstGeom prst="rect">
            <a:avLst/>
          </a:prstGeom>
          <a:noFill/>
        </p:spPr>
        <p:txBody>
          <a:bodyPr wrap="square" rtlCol="0">
            <a:spAutoFit/>
          </a:bodyPr>
          <a:lstStyle/>
          <a:p>
            <a:pPr algn="just"/>
            <a:r>
              <a:rPr lang="zh-CN" altLang="en-US" sz="2400" b="1" dirty="0">
                <a:solidFill>
                  <a:schemeClr val="tx2"/>
                </a:solidFill>
              </a:rPr>
              <a:t>光波从光密介质</a:t>
            </a:r>
            <a:r>
              <a:rPr lang="en-US" altLang="zh-CN" sz="2400" b="1" dirty="0">
                <a:solidFill>
                  <a:schemeClr val="tx2"/>
                </a:solidFill>
              </a:rPr>
              <a:t>1</a:t>
            </a:r>
            <a:r>
              <a:rPr lang="zh-CN" altLang="en-US" sz="2400" b="1" dirty="0">
                <a:solidFill>
                  <a:schemeClr val="tx2"/>
                </a:solidFill>
              </a:rPr>
              <a:t>入射光疏介质</a:t>
            </a:r>
            <a:r>
              <a:rPr lang="en-US" altLang="zh-CN" sz="2400" b="1" dirty="0">
                <a:solidFill>
                  <a:schemeClr val="tx2"/>
                </a:solidFill>
              </a:rPr>
              <a:t>2</a:t>
            </a:r>
            <a:r>
              <a:rPr lang="zh-CN" altLang="en-US" sz="2400" b="1" dirty="0">
                <a:solidFill>
                  <a:schemeClr val="tx2"/>
                </a:solidFill>
              </a:rPr>
              <a:t>，全反射条件下，隐失波并不向介质</a:t>
            </a:r>
            <a:r>
              <a:rPr lang="en-US" altLang="zh-CN" sz="2400" b="1" dirty="0">
                <a:solidFill>
                  <a:schemeClr val="tx2"/>
                </a:solidFill>
              </a:rPr>
              <a:t>2</a:t>
            </a:r>
            <a:r>
              <a:rPr lang="zh-CN" altLang="en-US" sz="2400" b="1" dirty="0">
                <a:solidFill>
                  <a:schemeClr val="tx2"/>
                </a:solidFill>
              </a:rPr>
              <a:t>传输光能量，理论分析表明，隐失波沿</a:t>
            </a:r>
            <a:r>
              <a:rPr lang="en-US" altLang="zh-CN" sz="2400" b="1" dirty="0">
                <a:solidFill>
                  <a:schemeClr val="tx2"/>
                </a:solidFill>
              </a:rPr>
              <a:t>z</a:t>
            </a:r>
            <a:r>
              <a:rPr lang="zh-CN" altLang="en-US" sz="2400" b="1" dirty="0">
                <a:solidFill>
                  <a:schemeClr val="tx2"/>
                </a:solidFill>
              </a:rPr>
              <a:t>方向的平均能流为</a:t>
            </a:r>
            <a:r>
              <a:rPr lang="en-US" altLang="zh-CN" sz="2400" b="1" dirty="0">
                <a:solidFill>
                  <a:schemeClr val="tx2"/>
                </a:solidFill>
              </a:rPr>
              <a:t>0</a:t>
            </a:r>
            <a:r>
              <a:rPr lang="zh-CN" altLang="en-US" sz="2400" b="1" dirty="0">
                <a:solidFill>
                  <a:schemeClr val="tx2"/>
                </a:solidFill>
              </a:rPr>
              <a:t>。</a:t>
            </a:r>
          </a:p>
        </p:txBody>
      </p:sp>
      <p:sp>
        <p:nvSpPr>
          <p:cNvPr id="22" name="TextBox 21"/>
          <p:cNvSpPr txBox="1"/>
          <p:nvPr/>
        </p:nvSpPr>
        <p:spPr>
          <a:xfrm>
            <a:off x="179512" y="4739660"/>
            <a:ext cx="3842876" cy="1569660"/>
          </a:xfrm>
          <a:prstGeom prst="rect">
            <a:avLst/>
          </a:prstGeom>
          <a:noFill/>
        </p:spPr>
        <p:txBody>
          <a:bodyPr wrap="square" rtlCol="0">
            <a:spAutoFit/>
          </a:bodyPr>
          <a:lstStyle/>
          <a:p>
            <a:pPr algn="just"/>
            <a:r>
              <a:rPr lang="zh-CN" altLang="en-US" sz="2400" b="1" dirty="0">
                <a:solidFill>
                  <a:schemeClr val="tx2"/>
                </a:solidFill>
              </a:rPr>
              <a:t>研究表明，介质</a:t>
            </a:r>
            <a:r>
              <a:rPr lang="en-US" altLang="zh-CN" sz="2400" b="1" dirty="0">
                <a:solidFill>
                  <a:schemeClr val="tx2"/>
                </a:solidFill>
              </a:rPr>
              <a:t>1</a:t>
            </a:r>
            <a:r>
              <a:rPr lang="zh-CN" altLang="en-US" sz="2400" b="1" dirty="0">
                <a:solidFill>
                  <a:schemeClr val="tx2"/>
                </a:solidFill>
              </a:rPr>
              <a:t>向介质</a:t>
            </a:r>
            <a:r>
              <a:rPr lang="en-US" altLang="zh-CN" sz="2400" b="1" dirty="0">
                <a:solidFill>
                  <a:schemeClr val="tx2"/>
                </a:solidFill>
              </a:rPr>
              <a:t>2</a:t>
            </a:r>
            <a:r>
              <a:rPr lang="zh-CN" altLang="en-US" sz="2400" b="1" dirty="0">
                <a:solidFill>
                  <a:schemeClr val="tx2"/>
                </a:solidFill>
              </a:rPr>
              <a:t>的能流入口处和返回的能流出口处，相距约半个波长，</a:t>
            </a:r>
            <a:r>
              <a:rPr lang="zh-CN" altLang="en-US" sz="2400" b="1" dirty="0">
                <a:solidFill>
                  <a:srgbClr val="FF0000"/>
                </a:solidFill>
              </a:rPr>
              <a:t>称为古斯</a:t>
            </a:r>
            <a:r>
              <a:rPr lang="en-US" altLang="zh-CN" sz="2400" b="1" dirty="0">
                <a:solidFill>
                  <a:srgbClr val="FF0000"/>
                </a:solidFill>
              </a:rPr>
              <a:t>-</a:t>
            </a:r>
            <a:r>
              <a:rPr lang="zh-CN" altLang="en-US" sz="2400" b="1" dirty="0">
                <a:solidFill>
                  <a:srgbClr val="FF0000"/>
                </a:solidFill>
              </a:rPr>
              <a:t>汉森位移。</a:t>
            </a:r>
          </a:p>
        </p:txBody>
      </p:sp>
      <p:sp>
        <p:nvSpPr>
          <p:cNvPr id="9" name="椭圆 8"/>
          <p:cNvSpPr/>
          <p:nvPr/>
        </p:nvSpPr>
        <p:spPr>
          <a:xfrm rot="5400000">
            <a:off x="6559478" y="4048328"/>
            <a:ext cx="273515" cy="165618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623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par>
                          <p:cTn id="27" fill="hold">
                            <p:stCondLst>
                              <p:cond delay="500"/>
                            </p:stCondLst>
                            <p:childTnLst>
                              <p:par>
                                <p:cTn id="28" presetID="8" presetClass="emph" presetSubtype="0" fill="hold" grpId="1" nodeType="afterEffect">
                                  <p:stCondLst>
                                    <p:cond delay="0"/>
                                  </p:stCondLst>
                                  <p:childTnLst>
                                    <p:animRot by="21600000">
                                      <p:cBhvr>
                                        <p:cTn id="29" dur="2000" fill="hold"/>
                                        <p:tgtEl>
                                          <p:spTgt spid="9"/>
                                        </p:tgtEl>
                                        <p:attrNameLst>
                                          <p:attrName>r</p:attrName>
                                        </p:attrNameLst>
                                      </p:cBhvr>
                                    </p:animRot>
                                  </p:childTnLst>
                                </p:cTn>
                              </p:par>
                            </p:childTnLst>
                          </p:cTn>
                        </p:par>
                        <p:par>
                          <p:cTn id="30" fill="hold">
                            <p:stCondLst>
                              <p:cond delay="2500"/>
                            </p:stCondLst>
                            <p:childTnLst>
                              <p:par>
                                <p:cTn id="31" presetID="16" presetClass="entr" presetSubtype="2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9" grpId="0" animBg="1"/>
      <p:bldP spid="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隐失波的应用</a:t>
            </a:r>
            <a:r>
              <a:rPr lang="en-US" altLang="zh-CN" dirty="0">
                <a:latin typeface="+mn-lt"/>
                <a:ea typeface="黑体" pitchFamily="2" charset="-122"/>
              </a:rPr>
              <a:t>—</a:t>
            </a:r>
            <a:r>
              <a:rPr lang="zh-CN" altLang="en-US" dirty="0">
                <a:latin typeface="+mn-lt"/>
                <a:ea typeface="黑体" pitchFamily="2" charset="-122"/>
              </a:rPr>
              <a:t>棱镜耦合</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31</a:t>
            </a:fld>
            <a:endParaRPr lang="en-US" altLang="zh-CN"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4585" y="1561701"/>
            <a:ext cx="5447546" cy="4387579"/>
          </a:xfrm>
          <a:prstGeom prst="rect">
            <a:avLst/>
          </a:prstGeom>
        </p:spPr>
      </p:pic>
      <p:sp>
        <p:nvSpPr>
          <p:cNvPr id="3" name="TextBox 2"/>
          <p:cNvSpPr txBox="1"/>
          <p:nvPr/>
        </p:nvSpPr>
        <p:spPr>
          <a:xfrm>
            <a:off x="107504" y="1902981"/>
            <a:ext cx="3384376" cy="4118307"/>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Ø"/>
            </a:pPr>
            <a:r>
              <a:rPr lang="zh-CN" altLang="en-US" sz="2000" b="1" dirty="0">
                <a:solidFill>
                  <a:schemeClr val="tx2"/>
                </a:solidFill>
              </a:rPr>
              <a:t>基于集成光学技术制作的光波导，尺寸</a:t>
            </a:r>
            <a:r>
              <a:rPr lang="en-US" altLang="zh-CN" sz="2000" b="1" dirty="0">
                <a:solidFill>
                  <a:schemeClr val="tx2"/>
                </a:solidFill>
              </a:rPr>
              <a:t>&lt;10μm</a:t>
            </a:r>
            <a:r>
              <a:rPr lang="zh-CN" altLang="en-US" sz="2000" b="1" dirty="0">
                <a:solidFill>
                  <a:schemeClr val="tx2"/>
                </a:solidFill>
              </a:rPr>
              <a:t>，为了将光能量耦合进入波导，或者从波导耦合输出，需要精密的光学对准技术。</a:t>
            </a:r>
            <a:endParaRPr lang="en-US" altLang="zh-CN" sz="2000" b="1" dirty="0">
              <a:solidFill>
                <a:schemeClr val="tx2"/>
              </a:solidFill>
            </a:endParaRPr>
          </a:p>
          <a:p>
            <a:pPr marL="342900" indent="-342900" algn="just">
              <a:lnSpc>
                <a:spcPct val="120000"/>
              </a:lnSpc>
              <a:buFont typeface="Wingdings" panose="05000000000000000000" pitchFamily="2" charset="2"/>
              <a:buChar char="Ø"/>
            </a:pPr>
            <a:r>
              <a:rPr lang="zh-CN" altLang="en-US" sz="2000" b="1" dirty="0">
                <a:solidFill>
                  <a:schemeClr val="tx2"/>
                </a:solidFill>
              </a:rPr>
              <a:t>采用棱镜耦合输入</a:t>
            </a:r>
            <a:r>
              <a:rPr lang="en-US" altLang="zh-CN" sz="2000" b="1" dirty="0">
                <a:solidFill>
                  <a:schemeClr val="tx2"/>
                </a:solidFill>
              </a:rPr>
              <a:t>/</a:t>
            </a:r>
            <a:r>
              <a:rPr lang="zh-CN" altLang="en-US" sz="2000" b="1" dirty="0">
                <a:solidFill>
                  <a:schemeClr val="tx2"/>
                </a:solidFill>
              </a:rPr>
              <a:t>输出，光波在棱镜下表面发生全反射，以隐失波的形式耦合进入光波导，后续再以棱镜耦合输出，无需精密的光学对准技术。</a:t>
            </a:r>
          </a:p>
        </p:txBody>
      </p:sp>
    </p:spTree>
    <p:extLst>
      <p:ext uri="{BB962C8B-B14F-4D97-AF65-F5344CB8AC3E}">
        <p14:creationId xmlns:p14="http://schemas.microsoft.com/office/powerpoint/2010/main" val="77462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隐失波的应用</a:t>
            </a:r>
            <a:r>
              <a:rPr lang="en-US" altLang="zh-CN" dirty="0">
                <a:latin typeface="+mn-lt"/>
                <a:ea typeface="黑体" pitchFamily="2" charset="-122"/>
              </a:rPr>
              <a:t>—</a:t>
            </a:r>
            <a:r>
              <a:rPr lang="zh-CN" altLang="en-US" dirty="0">
                <a:latin typeface="+mn-lt"/>
                <a:ea typeface="黑体" pitchFamily="2" charset="-122"/>
              </a:rPr>
              <a:t>生物传感</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32</a:t>
            </a:fld>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66" y="1530671"/>
            <a:ext cx="5731660" cy="182632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065" y="3783700"/>
            <a:ext cx="5731660" cy="2741644"/>
          </a:xfrm>
          <a:prstGeom prst="rect">
            <a:avLst/>
          </a:prstGeom>
        </p:spPr>
      </p:pic>
      <p:sp>
        <p:nvSpPr>
          <p:cNvPr id="10" name="TextBox 9"/>
          <p:cNvSpPr txBox="1"/>
          <p:nvPr/>
        </p:nvSpPr>
        <p:spPr>
          <a:xfrm>
            <a:off x="5724128" y="1300135"/>
            <a:ext cx="3312368" cy="544123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b="1" dirty="0">
                <a:solidFill>
                  <a:schemeClr val="tx2"/>
                </a:solidFill>
              </a:rPr>
              <a:t>光纤是利用全内反射原理导光的，但是由于隐失波的存在，光能量不会完全限制在纤芯中传播，在包层中也会有一定的光能量。</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将包层去除，镀一层金薄膜，光纤中传播的光场，由于隐失波的作用，在金薄膜中激励表面等离子共振</a:t>
            </a:r>
            <a:r>
              <a:rPr lang="en-US" altLang="zh-CN" b="1" dirty="0">
                <a:solidFill>
                  <a:schemeClr val="tx2"/>
                </a:solidFill>
              </a:rPr>
              <a:t>SPR</a:t>
            </a:r>
            <a:r>
              <a:rPr lang="zh-CN" altLang="en-US" b="1" dirty="0">
                <a:solidFill>
                  <a:schemeClr val="tx2"/>
                </a:solidFill>
              </a:rPr>
              <a:t>。</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不同分子试剂的吸收谱不同，对</a:t>
            </a:r>
            <a:r>
              <a:rPr lang="en-US" altLang="zh-CN" b="1" dirty="0">
                <a:solidFill>
                  <a:schemeClr val="tx2"/>
                </a:solidFill>
              </a:rPr>
              <a:t>SPR</a:t>
            </a:r>
            <a:r>
              <a:rPr lang="zh-CN" altLang="en-US" b="1" dirty="0">
                <a:solidFill>
                  <a:schemeClr val="tx2"/>
                </a:solidFill>
              </a:rPr>
              <a:t>的影响不同，通过检测输出光信号的频谱，即可获知试剂的分子类型。</a:t>
            </a:r>
          </a:p>
        </p:txBody>
      </p:sp>
    </p:spTree>
    <p:extLst>
      <p:ext uri="{BB962C8B-B14F-4D97-AF65-F5344CB8AC3E}">
        <p14:creationId xmlns:p14="http://schemas.microsoft.com/office/powerpoint/2010/main" val="296258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wipe(left)">
                                      <p:cBhvr>
                                        <p:cTn id="24" dur="500"/>
                                        <p:tgtEl>
                                          <p:spTgt spid="1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wipe(left)">
                                      <p:cBhvr>
                                        <p:cTn id="29"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115888"/>
            <a:ext cx="8064946" cy="719137"/>
          </a:xfrm>
        </p:spPr>
        <p:txBody>
          <a:bodyPr/>
          <a:lstStyle/>
          <a:p>
            <a:r>
              <a:rPr lang="zh-CN" altLang="en-US" sz="3600" dirty="0">
                <a:latin typeface="+mn-lt"/>
                <a:ea typeface="黑体" pitchFamily="2" charset="-122"/>
              </a:rPr>
              <a:t>隐失波的应用</a:t>
            </a:r>
            <a:r>
              <a:rPr lang="en-US" altLang="zh-CN" sz="3600" dirty="0">
                <a:latin typeface="+mn-lt"/>
                <a:ea typeface="黑体" pitchFamily="2" charset="-122"/>
              </a:rPr>
              <a:t>—</a:t>
            </a:r>
            <a:r>
              <a:rPr lang="zh-CN" altLang="en-US" sz="3600" dirty="0">
                <a:latin typeface="+mn-lt"/>
                <a:ea typeface="黑体" pitchFamily="2" charset="-122"/>
              </a:rPr>
              <a:t>超光学分辨率的</a:t>
            </a:r>
            <a:r>
              <a:rPr lang="en-US" altLang="zh-CN" sz="3600" dirty="0">
                <a:latin typeface="+mn-lt"/>
                <a:ea typeface="黑体" pitchFamily="2" charset="-122"/>
              </a:rPr>
              <a:t>NSOM</a:t>
            </a: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33</a:t>
            </a:fld>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930" y="2199639"/>
            <a:ext cx="3473550" cy="3605625"/>
          </a:xfrm>
          <a:prstGeom prst="rect">
            <a:avLst/>
          </a:prstGeom>
        </p:spPr>
      </p:pic>
      <p:sp>
        <p:nvSpPr>
          <p:cNvPr id="8" name="TextBox 7"/>
          <p:cNvSpPr txBox="1"/>
          <p:nvPr/>
        </p:nvSpPr>
        <p:spPr>
          <a:xfrm>
            <a:off x="251520" y="1412776"/>
            <a:ext cx="4680520" cy="5112233"/>
          </a:xfrm>
          <a:prstGeom prst="rect">
            <a:avLst/>
          </a:prstGeom>
          <a:noFill/>
        </p:spPr>
        <p:txBody>
          <a:bodyPr wrap="square" rtlCol="0">
            <a:spAutoFit/>
          </a:bodyPr>
          <a:lstStyle/>
          <a:p>
            <a:pPr marL="342900" indent="-342900" algn="just">
              <a:lnSpc>
                <a:spcPct val="150000"/>
              </a:lnSpc>
              <a:buFont typeface="Wingdings" pitchFamily="2" charset="2"/>
              <a:buChar char="Ø"/>
            </a:pPr>
            <a:r>
              <a:rPr lang="en-US" altLang="zh-CN" sz="2000" b="1" dirty="0">
                <a:solidFill>
                  <a:schemeClr val="tx2"/>
                </a:solidFill>
              </a:rPr>
              <a:t>NSOM—</a:t>
            </a:r>
            <a:r>
              <a:rPr lang="zh-CN" altLang="en-US" sz="2000" b="1" dirty="0">
                <a:solidFill>
                  <a:schemeClr val="tx2"/>
                </a:solidFill>
              </a:rPr>
              <a:t>近场扫描光学显微镜，利用棱镜全反射产生隐失波，待测薄层样品表面的起伏将会影响隐失波的分布，通过光纤探针耦合接收隐失波，得到样品的表面形貌。</a:t>
            </a:r>
            <a:endParaRPr lang="en-US" altLang="zh-CN" sz="2000" b="1" dirty="0">
              <a:solidFill>
                <a:schemeClr val="tx2"/>
              </a:solidFill>
            </a:endParaRPr>
          </a:p>
          <a:p>
            <a:pPr marL="342900" indent="-342900" algn="just">
              <a:lnSpc>
                <a:spcPct val="150000"/>
              </a:lnSpc>
              <a:buFont typeface="Wingdings" pitchFamily="2" charset="2"/>
              <a:buChar char="Ø"/>
            </a:pPr>
            <a:r>
              <a:rPr lang="en-US" altLang="zh-CN" sz="2000" b="1" dirty="0">
                <a:solidFill>
                  <a:schemeClr val="tx2"/>
                </a:solidFill>
              </a:rPr>
              <a:t>NSOM</a:t>
            </a:r>
            <a:r>
              <a:rPr lang="zh-CN" altLang="en-US" sz="2000" b="1" dirty="0">
                <a:solidFill>
                  <a:schemeClr val="tx2"/>
                </a:solidFill>
              </a:rPr>
              <a:t>的分辨本领取决于探针的针尖大小、探针扫描的位移精度和针尖与样品距离的控制精度（压电陶瓷），目前已达到</a:t>
            </a:r>
            <a:r>
              <a:rPr lang="en-US" altLang="zh-CN" sz="2000" b="1" dirty="0">
                <a:solidFill>
                  <a:schemeClr val="tx2"/>
                </a:solidFill>
              </a:rPr>
              <a:t>10nm</a:t>
            </a:r>
            <a:r>
              <a:rPr lang="zh-CN" altLang="en-US" sz="2000" b="1" dirty="0">
                <a:solidFill>
                  <a:schemeClr val="tx2"/>
                </a:solidFill>
              </a:rPr>
              <a:t>，超越了传统光学显微镜的分辨极限（约</a:t>
            </a:r>
            <a:r>
              <a:rPr lang="en-US" altLang="zh-CN" sz="2000" b="1" dirty="0">
                <a:solidFill>
                  <a:schemeClr val="tx2"/>
                </a:solidFill>
              </a:rPr>
              <a:t>200nm</a:t>
            </a:r>
            <a:r>
              <a:rPr lang="zh-CN" altLang="en-US" sz="2000" b="1" dirty="0">
                <a:solidFill>
                  <a:schemeClr val="tx2"/>
                </a:solidFill>
              </a:rPr>
              <a:t>，由衍射极限决定）。</a:t>
            </a:r>
            <a:endParaRPr lang="en-US" altLang="zh-CN" sz="2000" b="1" dirty="0">
              <a:solidFill>
                <a:schemeClr val="tx2"/>
              </a:solidFill>
            </a:endParaRPr>
          </a:p>
        </p:txBody>
      </p:sp>
    </p:spTree>
    <p:extLst>
      <p:ext uri="{BB962C8B-B14F-4D97-AF65-F5344CB8AC3E}">
        <p14:creationId xmlns:p14="http://schemas.microsoft.com/office/powerpoint/2010/main" val="176670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wipe(left)">
                                      <p:cBhvr>
                                        <p:cTn id="19"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23528" y="115888"/>
            <a:ext cx="8698156" cy="719137"/>
          </a:xfrm>
        </p:spPr>
        <p:txBody>
          <a:bodyPr/>
          <a:lstStyle/>
          <a:p>
            <a:r>
              <a:rPr lang="zh-CN" altLang="en-US" sz="3200" dirty="0">
                <a:latin typeface="+mn-lt"/>
                <a:ea typeface="黑体" pitchFamily="2" charset="-122"/>
              </a:rPr>
              <a:t>隐失波的应用</a:t>
            </a:r>
            <a:r>
              <a:rPr lang="en-US" altLang="zh-CN" sz="3200" dirty="0">
                <a:latin typeface="+mn-lt"/>
                <a:ea typeface="黑体" pitchFamily="2" charset="-122"/>
              </a:rPr>
              <a:t>—</a:t>
            </a:r>
            <a:r>
              <a:rPr lang="zh-CN" altLang="en-US" sz="3200" dirty="0">
                <a:latin typeface="+mn-lt"/>
                <a:ea typeface="黑体" pitchFamily="2" charset="-122"/>
              </a:rPr>
              <a:t>全内反射荧光显微镜</a:t>
            </a:r>
            <a:r>
              <a:rPr lang="en-US" altLang="zh-CN" sz="3200" dirty="0">
                <a:latin typeface="+mn-lt"/>
                <a:ea typeface="黑体" pitchFamily="2" charset="-122"/>
              </a:rPr>
              <a:t>TIRFM</a:t>
            </a: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34</a:t>
            </a:fld>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459954"/>
            <a:ext cx="3816424" cy="3553222"/>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5619" y="1469249"/>
            <a:ext cx="3876066" cy="2751839"/>
          </a:xfrm>
          <a:prstGeom prst="rect">
            <a:avLst/>
          </a:prstGeom>
        </p:spPr>
      </p:pic>
      <p:sp>
        <p:nvSpPr>
          <p:cNvPr id="3" name="TextBox 2"/>
          <p:cNvSpPr txBox="1"/>
          <p:nvPr/>
        </p:nvSpPr>
        <p:spPr>
          <a:xfrm>
            <a:off x="107503" y="5311102"/>
            <a:ext cx="8914181" cy="1286250"/>
          </a:xfrm>
          <a:prstGeom prst="rect">
            <a:avLst/>
          </a:prstGeom>
          <a:noFill/>
        </p:spPr>
        <p:txBody>
          <a:bodyPr wrap="square" rtlCol="0">
            <a:spAutoFit/>
          </a:bodyPr>
          <a:lstStyle/>
          <a:p>
            <a:pPr algn="just">
              <a:lnSpc>
                <a:spcPct val="150000"/>
              </a:lnSpc>
            </a:pPr>
            <a:r>
              <a:rPr lang="en-US" altLang="zh-CN" b="1" dirty="0">
                <a:solidFill>
                  <a:schemeClr val="tx2"/>
                </a:solidFill>
              </a:rPr>
              <a:t>TIRFM</a:t>
            </a:r>
            <a:r>
              <a:rPr lang="zh-CN" altLang="en-US" b="1" dirty="0">
                <a:solidFill>
                  <a:schemeClr val="tx2"/>
                </a:solidFill>
              </a:rPr>
              <a:t>：利用隐失波激发荧光分子以观察荧光标定样品的极薄区域，观测的动态范围通常在</a:t>
            </a:r>
            <a:r>
              <a:rPr lang="en-US" altLang="zh-CN" b="1" dirty="0">
                <a:solidFill>
                  <a:schemeClr val="tx2"/>
                </a:solidFill>
              </a:rPr>
              <a:t>200nm</a:t>
            </a:r>
            <a:r>
              <a:rPr lang="zh-CN" altLang="en-US" b="1" dirty="0">
                <a:solidFill>
                  <a:schemeClr val="tx2"/>
                </a:solidFill>
              </a:rPr>
              <a:t>以下。只有极靠近全反射面的样本区域会产生荧光反射，大大降低了背景光噪声干扰，可获得高质量的成像，广泛应用于细胞表面物质的动态观察。</a:t>
            </a:r>
          </a:p>
        </p:txBody>
      </p:sp>
    </p:spTree>
    <p:extLst>
      <p:ext uri="{BB962C8B-B14F-4D97-AF65-F5344CB8AC3E}">
        <p14:creationId xmlns:p14="http://schemas.microsoft.com/office/powerpoint/2010/main" val="223502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left)">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隐失波的应用</a:t>
            </a:r>
            <a:r>
              <a:rPr lang="en-US" altLang="zh-CN" dirty="0">
                <a:latin typeface="+mn-lt"/>
                <a:ea typeface="黑体" pitchFamily="2" charset="-122"/>
              </a:rPr>
              <a:t>—</a:t>
            </a:r>
            <a:r>
              <a:rPr lang="zh-CN" altLang="en-US" dirty="0">
                <a:latin typeface="+mn-lt"/>
                <a:ea typeface="黑体" pitchFamily="2" charset="-122"/>
              </a:rPr>
              <a:t>光学操纵</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35</a:t>
            </a:fld>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0" y="1484784"/>
            <a:ext cx="8892480" cy="3055028"/>
          </a:xfrm>
          <a:prstGeom prst="rect">
            <a:avLst/>
          </a:prstGeom>
        </p:spPr>
      </p:pic>
      <p:sp>
        <p:nvSpPr>
          <p:cNvPr id="8" name="TextBox 7"/>
          <p:cNvSpPr txBox="1"/>
          <p:nvPr/>
        </p:nvSpPr>
        <p:spPr>
          <a:xfrm>
            <a:off x="125760" y="4691770"/>
            <a:ext cx="8892481" cy="211724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b="1" dirty="0">
                <a:solidFill>
                  <a:schemeClr val="tx2"/>
                </a:solidFill>
              </a:rPr>
              <a:t>两束光产生的隐失波相互干涉，形成稳定的干涉条纹，它是一种周期性分布的电磁场，可以对纳米尺度的微小颗粒进行非接触式的光学操纵。</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右图是对单壁碳纳米管</a:t>
            </a:r>
            <a:r>
              <a:rPr lang="en-US" altLang="zh-CN" b="1" dirty="0">
                <a:solidFill>
                  <a:schemeClr val="tx2"/>
                </a:solidFill>
              </a:rPr>
              <a:t>SWNT</a:t>
            </a:r>
            <a:r>
              <a:rPr lang="zh-CN" altLang="en-US" b="1" dirty="0">
                <a:solidFill>
                  <a:schemeClr val="tx2"/>
                </a:solidFill>
              </a:rPr>
              <a:t>的操纵，当隐失波被激励时，</a:t>
            </a:r>
            <a:r>
              <a:rPr lang="en-US" altLang="zh-CN" b="1" dirty="0">
                <a:solidFill>
                  <a:schemeClr val="tx2"/>
                </a:solidFill>
              </a:rPr>
              <a:t>SWNT</a:t>
            </a:r>
            <a:r>
              <a:rPr lang="zh-CN" altLang="en-US" b="1" dirty="0">
                <a:solidFill>
                  <a:schemeClr val="tx2"/>
                </a:solidFill>
              </a:rPr>
              <a:t>在周期分布电磁场的作用下，有序排列成一串；当隐失波关闭时，由于布朗运动，</a:t>
            </a:r>
            <a:r>
              <a:rPr lang="en-US" altLang="zh-CN" b="1" dirty="0">
                <a:solidFill>
                  <a:schemeClr val="tx2"/>
                </a:solidFill>
              </a:rPr>
              <a:t>SWNT</a:t>
            </a:r>
            <a:r>
              <a:rPr lang="zh-CN" altLang="en-US" b="1" dirty="0">
                <a:solidFill>
                  <a:schemeClr val="tx2"/>
                </a:solidFill>
              </a:rPr>
              <a:t>恢复无序状态。</a:t>
            </a:r>
          </a:p>
        </p:txBody>
      </p:sp>
    </p:spTree>
    <p:extLst>
      <p:ext uri="{BB962C8B-B14F-4D97-AF65-F5344CB8AC3E}">
        <p14:creationId xmlns:p14="http://schemas.microsoft.com/office/powerpoint/2010/main" val="124247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wipe(left)">
                                      <p:cBhvr>
                                        <p:cTn id="19"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36</a:t>
            </a:fld>
            <a:endParaRPr lang="en-US" altLang="zh-CN" dirty="0"/>
          </a:p>
        </p:txBody>
      </p:sp>
      <p:sp>
        <p:nvSpPr>
          <p:cNvPr id="8" name="TextBox 10">
            <a:extLst>
              <a:ext uri="{FF2B5EF4-FFF2-40B4-BE49-F238E27FC236}">
                <a16:creationId xmlns:a16="http://schemas.microsoft.com/office/drawing/2014/main" id="{3C43EA9D-459A-49E2-AA87-58643F66B317}"/>
              </a:ext>
            </a:extLst>
          </p:cNvPr>
          <p:cNvSpPr txBox="1">
            <a:spLocks noChangeArrowheads="1"/>
          </p:cNvSpPr>
          <p:nvPr/>
        </p:nvSpPr>
        <p:spPr bwMode="auto">
          <a:xfrm>
            <a:off x="1043608" y="2399253"/>
            <a:ext cx="7308304" cy="246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5000"/>
              </a:lnSpc>
              <a:spcBef>
                <a:spcPct val="0"/>
              </a:spcBef>
              <a:buClrTx/>
              <a:buFontTx/>
              <a:buNone/>
            </a:pPr>
            <a:r>
              <a:rPr lang="en-US" altLang="zh-CN" b="1" dirty="0">
                <a:latin typeface="+mn-ea"/>
                <a:cs typeface="Times New Roman" pitchFamily="18" charset="0"/>
              </a:rPr>
              <a:t>1.2.1 </a:t>
            </a:r>
            <a:r>
              <a:rPr lang="zh-CN" altLang="en-US" b="1" dirty="0">
                <a:latin typeface="+mn-ea"/>
                <a:cs typeface="Times New Roman" pitchFamily="18" charset="0"/>
              </a:rPr>
              <a:t>电磁场的边值关系</a:t>
            </a:r>
            <a:endParaRPr lang="en-US" altLang="zh-CN" b="1" dirty="0">
              <a:latin typeface="+mn-ea"/>
              <a:cs typeface="Times New Roman" pitchFamily="18" charset="0"/>
            </a:endParaRPr>
          </a:p>
          <a:p>
            <a:pPr eaLnBrk="1" hangingPunct="1">
              <a:lnSpc>
                <a:spcPct val="125000"/>
              </a:lnSpc>
              <a:spcBef>
                <a:spcPct val="0"/>
              </a:spcBef>
              <a:buClrTx/>
              <a:buFontTx/>
              <a:buNone/>
            </a:pPr>
            <a:r>
              <a:rPr lang="en-US" altLang="zh-CN" b="1" dirty="0">
                <a:latin typeface="+mn-ea"/>
                <a:cs typeface="Times New Roman" pitchFamily="18" charset="0"/>
              </a:rPr>
              <a:t>1.2.2 </a:t>
            </a:r>
            <a:r>
              <a:rPr lang="zh-CN" altLang="en-US" b="1" dirty="0">
                <a:latin typeface="+mn-ea"/>
                <a:cs typeface="Times New Roman" pitchFamily="18" charset="0"/>
              </a:rPr>
              <a:t>光在介质分界面上的反射和折射</a:t>
            </a:r>
            <a:endParaRPr lang="en-US" altLang="zh-CN" b="1" dirty="0">
              <a:latin typeface="+mn-ea"/>
              <a:cs typeface="Times New Roman" pitchFamily="18" charset="0"/>
            </a:endParaRPr>
          </a:p>
          <a:p>
            <a:pPr eaLnBrk="1" hangingPunct="1">
              <a:lnSpc>
                <a:spcPct val="125000"/>
              </a:lnSpc>
              <a:spcBef>
                <a:spcPct val="0"/>
              </a:spcBef>
              <a:buClrTx/>
              <a:buFontTx/>
              <a:buNone/>
            </a:pPr>
            <a:r>
              <a:rPr lang="en-US" altLang="zh-CN" b="1" dirty="0">
                <a:latin typeface="+mn-ea"/>
                <a:cs typeface="Times New Roman" pitchFamily="18" charset="0"/>
              </a:rPr>
              <a:t>1.2.3 </a:t>
            </a:r>
            <a:r>
              <a:rPr lang="zh-CN" altLang="en-US" b="1" dirty="0">
                <a:latin typeface="+mn-ea"/>
                <a:cs typeface="Times New Roman" pitchFamily="18" charset="0"/>
              </a:rPr>
              <a:t>全反射</a:t>
            </a:r>
            <a:endParaRPr lang="en-US" altLang="zh-CN" b="1" dirty="0">
              <a:latin typeface="+mn-ea"/>
              <a:cs typeface="Times New Roman" pitchFamily="18" charset="0"/>
            </a:endParaRPr>
          </a:p>
          <a:p>
            <a:pPr eaLnBrk="1" hangingPunct="1">
              <a:lnSpc>
                <a:spcPct val="125000"/>
              </a:lnSpc>
              <a:spcBef>
                <a:spcPct val="0"/>
              </a:spcBef>
              <a:buClrTx/>
              <a:buFontTx/>
              <a:buNone/>
            </a:pPr>
            <a:r>
              <a:rPr lang="en-US" altLang="zh-CN" b="1" dirty="0">
                <a:solidFill>
                  <a:srgbClr val="FF0000"/>
                </a:solidFill>
                <a:latin typeface="+mn-ea"/>
                <a:cs typeface="Times New Roman" pitchFamily="18" charset="0"/>
              </a:rPr>
              <a:t>1.2.4 </a:t>
            </a:r>
            <a:r>
              <a:rPr lang="zh-CN" altLang="en-US" b="1" dirty="0">
                <a:solidFill>
                  <a:srgbClr val="FF0000"/>
                </a:solidFill>
                <a:latin typeface="+mn-ea"/>
                <a:cs typeface="Times New Roman" pitchFamily="18" charset="0"/>
              </a:rPr>
              <a:t>光波在金属表面的透射和反射</a:t>
            </a:r>
            <a:endParaRPr lang="en-US" altLang="zh-CN" b="1" dirty="0">
              <a:solidFill>
                <a:srgbClr val="FF0000"/>
              </a:solidFill>
              <a:latin typeface="+mn-ea"/>
              <a:cs typeface="Times New Roman" pitchFamily="18" charset="0"/>
            </a:endParaRPr>
          </a:p>
        </p:txBody>
      </p:sp>
      <p:sp>
        <p:nvSpPr>
          <p:cNvPr id="9" name="Rectangle 2">
            <a:extLst>
              <a:ext uri="{FF2B5EF4-FFF2-40B4-BE49-F238E27FC236}">
                <a16:creationId xmlns:a16="http://schemas.microsoft.com/office/drawing/2014/main" id="{9FFF0676-C1B0-4A23-9767-68387DEA6978}"/>
              </a:ext>
            </a:extLst>
          </p:cNvPr>
          <p:cNvSpPr>
            <a:spLocks noGrp="1" noChangeArrowheads="1"/>
          </p:cNvSpPr>
          <p:nvPr>
            <p:ph type="title"/>
          </p:nvPr>
        </p:nvSpPr>
        <p:spPr>
          <a:xfrm>
            <a:off x="971550" y="115888"/>
            <a:ext cx="7158038" cy="719137"/>
          </a:xfrm>
        </p:spPr>
        <p:txBody>
          <a:bodyPr/>
          <a:lstStyle/>
          <a:p>
            <a:pPr eaLnBrk="1" hangingPunct="1"/>
            <a:r>
              <a:rPr lang="en-US" altLang="zh-CN" dirty="0">
                <a:latin typeface="黑体" pitchFamily="2" charset="-122"/>
                <a:ea typeface="黑体" pitchFamily="2" charset="-122"/>
              </a:rPr>
              <a:t>1.2 </a:t>
            </a:r>
            <a:r>
              <a:rPr lang="zh-CN" altLang="en-US" dirty="0">
                <a:latin typeface="黑体" pitchFamily="2" charset="-122"/>
                <a:ea typeface="黑体" pitchFamily="2" charset="-122"/>
              </a:rPr>
              <a:t>光的透射和反射</a:t>
            </a:r>
            <a:endParaRPr lang="en-US" altLang="zh-CN" dirty="0">
              <a:latin typeface="黑体" pitchFamily="2" charset="-122"/>
              <a:ea typeface="黑体" pitchFamily="2" charset="-122"/>
            </a:endParaRPr>
          </a:p>
        </p:txBody>
      </p:sp>
    </p:spTree>
    <p:extLst>
      <p:ext uri="{BB962C8B-B14F-4D97-AF65-F5344CB8AC3E}">
        <p14:creationId xmlns:p14="http://schemas.microsoft.com/office/powerpoint/2010/main" val="3115620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115888"/>
            <a:ext cx="7776914" cy="719137"/>
          </a:xfrm>
        </p:spPr>
        <p:txBody>
          <a:bodyPr/>
          <a:lstStyle/>
          <a:p>
            <a:r>
              <a:rPr lang="zh-CN" altLang="en-US" sz="3600" dirty="0">
                <a:latin typeface="+mn-lt"/>
                <a:ea typeface="黑体" pitchFamily="2" charset="-122"/>
              </a:rPr>
              <a:t>导体中的</a:t>
            </a:r>
            <a:r>
              <a:rPr lang="en-US" altLang="zh-CN" sz="3600" dirty="0">
                <a:latin typeface="+mn-lt"/>
                <a:ea typeface="黑体" pitchFamily="2" charset="-122"/>
              </a:rPr>
              <a:t>Maxwell</a:t>
            </a:r>
            <a:r>
              <a:rPr lang="zh-CN" altLang="en-US" sz="3600" dirty="0">
                <a:latin typeface="+mn-lt"/>
                <a:ea typeface="黑体" pitchFamily="2" charset="-122"/>
              </a:rPr>
              <a:t>方程组</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37</a:t>
            </a:fld>
            <a:endParaRPr lang="en-US" altLang="zh-CN" dirty="0"/>
          </a:p>
        </p:txBody>
      </p:sp>
      <p:graphicFrame>
        <p:nvGraphicFramePr>
          <p:cNvPr id="7" name="对象 8">
            <a:extLst>
              <a:ext uri="{FF2B5EF4-FFF2-40B4-BE49-F238E27FC236}">
                <a16:creationId xmlns:a16="http://schemas.microsoft.com/office/drawing/2014/main" id="{726DD07C-BEEC-4127-AEE1-FA38BB40BE0E}"/>
              </a:ext>
            </a:extLst>
          </p:cNvPr>
          <p:cNvGraphicFramePr>
            <a:graphicFrameLocks noChangeAspect="1"/>
          </p:cNvGraphicFramePr>
          <p:nvPr>
            <p:extLst>
              <p:ext uri="{D42A27DB-BD31-4B8C-83A1-F6EECF244321}">
                <p14:modId xmlns:p14="http://schemas.microsoft.com/office/powerpoint/2010/main" val="3125576610"/>
              </p:ext>
            </p:extLst>
          </p:nvPr>
        </p:nvGraphicFramePr>
        <p:xfrm>
          <a:off x="1043609" y="3164562"/>
          <a:ext cx="2179542" cy="2280662"/>
        </p:xfrm>
        <a:graphic>
          <a:graphicData uri="http://schemas.openxmlformats.org/presentationml/2006/ole">
            <mc:AlternateContent xmlns:mc="http://schemas.openxmlformats.org/markup-compatibility/2006">
              <mc:Choice xmlns:v="urn:schemas-microsoft-com:vml" Requires="v">
                <p:oleObj spid="_x0000_s38214" name="Equation" r:id="rId4" imgW="1066680" imgH="1295280" progId="Equation.DSMT4">
                  <p:embed/>
                </p:oleObj>
              </mc:Choice>
              <mc:Fallback>
                <p:oleObj name="Equation" r:id="rId4" imgW="1066680" imgH="1295280" progId="Equation.DSMT4">
                  <p:embed/>
                  <p:pic>
                    <p:nvPicPr>
                      <p:cNvPr id="17416" name="对象 8"/>
                      <p:cNvPicPr>
                        <a:picLocks noChangeAspect="1" noChangeArrowheads="1"/>
                      </p:cNvPicPr>
                      <p:nvPr/>
                    </p:nvPicPr>
                    <p:blipFill>
                      <a:blip r:embed="rId5"/>
                      <a:srcRect/>
                      <a:stretch>
                        <a:fillRect/>
                      </a:stretch>
                    </p:blipFill>
                    <p:spPr bwMode="auto">
                      <a:xfrm>
                        <a:off x="1043609" y="3164562"/>
                        <a:ext cx="2179542" cy="2280662"/>
                      </a:xfrm>
                      <a:prstGeom prst="rect">
                        <a:avLst/>
                      </a:prstGeom>
                      <a:noFill/>
                      <a:ln>
                        <a:noFill/>
                      </a:ln>
                    </p:spPr>
                  </p:pic>
                </p:oleObj>
              </mc:Fallback>
            </mc:AlternateContent>
          </a:graphicData>
        </a:graphic>
      </p:graphicFrame>
      <p:grpSp>
        <p:nvGrpSpPr>
          <p:cNvPr id="6" name="组合 5">
            <a:extLst>
              <a:ext uri="{FF2B5EF4-FFF2-40B4-BE49-F238E27FC236}">
                <a16:creationId xmlns:a16="http://schemas.microsoft.com/office/drawing/2014/main" id="{45296025-7C92-471B-946F-A3598CD40B2C}"/>
              </a:ext>
            </a:extLst>
          </p:cNvPr>
          <p:cNvGrpSpPr/>
          <p:nvPr/>
        </p:nvGrpSpPr>
        <p:grpSpPr>
          <a:xfrm>
            <a:off x="3470265" y="1772816"/>
            <a:ext cx="5134183" cy="5021684"/>
            <a:chOff x="3470265" y="1772816"/>
            <a:chExt cx="5134183" cy="5021684"/>
          </a:xfrm>
        </p:grpSpPr>
        <p:graphicFrame>
          <p:nvGraphicFramePr>
            <p:cNvPr id="8" name="对象 8">
              <a:extLst>
                <a:ext uri="{FF2B5EF4-FFF2-40B4-BE49-F238E27FC236}">
                  <a16:creationId xmlns:a16="http://schemas.microsoft.com/office/drawing/2014/main" id="{05094E17-AFBA-4938-8513-E3AD8FD38E06}"/>
                </a:ext>
              </a:extLst>
            </p:cNvPr>
            <p:cNvGraphicFramePr>
              <a:graphicFrameLocks noChangeAspect="1"/>
            </p:cNvGraphicFramePr>
            <p:nvPr>
              <p:extLst>
                <p:ext uri="{D42A27DB-BD31-4B8C-83A1-F6EECF244321}">
                  <p14:modId xmlns:p14="http://schemas.microsoft.com/office/powerpoint/2010/main" val="683015729"/>
                </p:ext>
              </p:extLst>
            </p:nvPr>
          </p:nvGraphicFramePr>
          <p:xfrm>
            <a:off x="5685341" y="1772816"/>
            <a:ext cx="2086942" cy="2380798"/>
          </p:xfrm>
          <a:graphic>
            <a:graphicData uri="http://schemas.openxmlformats.org/presentationml/2006/ole">
              <mc:AlternateContent xmlns:mc="http://schemas.openxmlformats.org/markup-compatibility/2006">
                <mc:Choice xmlns:v="urn:schemas-microsoft-com:vml" Requires="v">
                  <p:oleObj spid="_x0000_s38215" name="Equation" r:id="rId6" imgW="977760" imgH="1295280" progId="Equation.DSMT4">
                    <p:embed/>
                  </p:oleObj>
                </mc:Choice>
                <mc:Fallback>
                  <p:oleObj name="Equation" r:id="rId6" imgW="977760" imgH="1295280" progId="Equation.DSMT4">
                    <p:embed/>
                    <p:pic>
                      <p:nvPicPr>
                        <p:cNvPr id="19461" name="对象 8"/>
                        <p:cNvPicPr>
                          <a:picLocks noChangeAspect="1" noChangeArrowheads="1"/>
                        </p:cNvPicPr>
                        <p:nvPr/>
                      </p:nvPicPr>
                      <p:blipFill>
                        <a:blip r:embed="rId7"/>
                        <a:srcRect/>
                        <a:stretch>
                          <a:fillRect/>
                        </a:stretch>
                      </p:blipFill>
                      <p:spPr bwMode="auto">
                        <a:xfrm>
                          <a:off x="5685341" y="1772816"/>
                          <a:ext cx="2086942" cy="2380798"/>
                        </a:xfrm>
                        <a:prstGeom prst="rect">
                          <a:avLst/>
                        </a:prstGeom>
                        <a:noFill/>
                        <a:ln>
                          <a:noFill/>
                        </a:ln>
                      </p:spPr>
                    </p:pic>
                  </p:oleObj>
                </mc:Fallback>
              </mc:AlternateContent>
            </a:graphicData>
          </a:graphic>
        </p:graphicFrame>
        <p:graphicFrame>
          <p:nvGraphicFramePr>
            <p:cNvPr id="9" name="对象 8">
              <a:extLst>
                <a:ext uri="{FF2B5EF4-FFF2-40B4-BE49-F238E27FC236}">
                  <a16:creationId xmlns:a16="http://schemas.microsoft.com/office/drawing/2014/main" id="{641FBDEB-2358-4D0E-A5AA-4177013D7A43}"/>
                </a:ext>
              </a:extLst>
            </p:cNvPr>
            <p:cNvGraphicFramePr>
              <a:graphicFrameLocks noChangeAspect="1"/>
            </p:cNvGraphicFramePr>
            <p:nvPr>
              <p:extLst>
                <p:ext uri="{D42A27DB-BD31-4B8C-83A1-F6EECF244321}">
                  <p14:modId xmlns:p14="http://schemas.microsoft.com/office/powerpoint/2010/main" val="2776996525"/>
                </p:ext>
              </p:extLst>
            </p:nvPr>
          </p:nvGraphicFramePr>
          <p:xfrm>
            <a:off x="5618361" y="4473575"/>
            <a:ext cx="2986087" cy="2320925"/>
          </p:xfrm>
          <a:graphic>
            <a:graphicData uri="http://schemas.openxmlformats.org/presentationml/2006/ole">
              <mc:AlternateContent xmlns:mc="http://schemas.openxmlformats.org/markup-compatibility/2006">
                <mc:Choice xmlns:v="urn:schemas-microsoft-com:vml" Requires="v">
                  <p:oleObj spid="_x0000_s38216" name="Equation" r:id="rId8" imgW="1434960" imgH="1295280" progId="Equation.DSMT4">
                    <p:embed/>
                  </p:oleObj>
                </mc:Choice>
                <mc:Fallback>
                  <p:oleObj name="Equation" r:id="rId8" imgW="1434960" imgH="1295280" progId="Equation.DSMT4">
                    <p:embed/>
                    <p:pic>
                      <p:nvPicPr>
                        <p:cNvPr id="19461" name="对象 8"/>
                        <p:cNvPicPr>
                          <a:picLocks noChangeAspect="1" noChangeArrowheads="1"/>
                        </p:cNvPicPr>
                        <p:nvPr/>
                      </p:nvPicPr>
                      <p:blipFill>
                        <a:blip r:embed="rId9"/>
                        <a:srcRect/>
                        <a:stretch>
                          <a:fillRect/>
                        </a:stretch>
                      </p:blipFill>
                      <p:spPr bwMode="auto">
                        <a:xfrm>
                          <a:off x="5618361" y="4473575"/>
                          <a:ext cx="2986087" cy="2320925"/>
                        </a:xfrm>
                        <a:prstGeom prst="rect">
                          <a:avLst/>
                        </a:prstGeom>
                        <a:noFill/>
                        <a:ln>
                          <a:noFill/>
                        </a:ln>
                      </p:spPr>
                    </p:pic>
                  </p:oleObj>
                </mc:Fallback>
              </mc:AlternateContent>
            </a:graphicData>
          </a:graphic>
        </p:graphicFrame>
        <p:sp>
          <p:nvSpPr>
            <p:cNvPr id="2" name="箭头: 右 1">
              <a:extLst>
                <a:ext uri="{FF2B5EF4-FFF2-40B4-BE49-F238E27FC236}">
                  <a16:creationId xmlns:a16="http://schemas.microsoft.com/office/drawing/2014/main" id="{C06E9572-F99B-4654-82E1-FF977A5872F6}"/>
                </a:ext>
              </a:extLst>
            </p:cNvPr>
            <p:cNvSpPr/>
            <p:nvPr/>
          </p:nvSpPr>
          <p:spPr>
            <a:xfrm>
              <a:off x="3470265" y="4179048"/>
              <a:ext cx="620950" cy="216024"/>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左大括号 2">
              <a:extLst>
                <a:ext uri="{FF2B5EF4-FFF2-40B4-BE49-F238E27FC236}">
                  <a16:creationId xmlns:a16="http://schemas.microsoft.com/office/drawing/2014/main" id="{9359FF05-E42E-4564-9204-44F19B7C17DC}"/>
                </a:ext>
              </a:extLst>
            </p:cNvPr>
            <p:cNvSpPr/>
            <p:nvPr/>
          </p:nvSpPr>
          <p:spPr>
            <a:xfrm>
              <a:off x="4355976" y="2984881"/>
              <a:ext cx="252499" cy="2604359"/>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93C2E1E3-F2D0-424A-B3CF-607A2EE2ECCC}"/>
                </a:ext>
              </a:extLst>
            </p:cNvPr>
            <p:cNvSpPr/>
            <p:nvPr/>
          </p:nvSpPr>
          <p:spPr>
            <a:xfrm>
              <a:off x="4924585" y="2852936"/>
              <a:ext cx="617622" cy="216024"/>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A2AFB27B-4A34-4FB6-9931-18394F781C1E}"/>
                </a:ext>
              </a:extLst>
            </p:cNvPr>
            <p:cNvSpPr/>
            <p:nvPr/>
          </p:nvSpPr>
          <p:spPr>
            <a:xfrm>
              <a:off x="4924585" y="5506492"/>
              <a:ext cx="628496" cy="200750"/>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235DCF2-D121-4029-B478-9F42C310A2BD}"/>
                </a:ext>
              </a:extLst>
            </p:cNvPr>
            <p:cNvSpPr txBox="1"/>
            <p:nvPr/>
          </p:nvSpPr>
          <p:spPr>
            <a:xfrm>
              <a:off x="4750715" y="3110936"/>
              <a:ext cx="805029" cy="338554"/>
            </a:xfrm>
            <a:prstGeom prst="rect">
              <a:avLst/>
            </a:prstGeom>
            <a:noFill/>
          </p:spPr>
          <p:txBody>
            <a:bodyPr wrap="none" rtlCol="0">
              <a:spAutoFit/>
            </a:bodyPr>
            <a:lstStyle/>
            <a:p>
              <a:r>
                <a:rPr lang="zh-CN" altLang="en-US" sz="1600" b="1" dirty="0">
                  <a:solidFill>
                    <a:srgbClr val="FF0000"/>
                  </a:solidFill>
                </a:rPr>
                <a:t>介质中</a:t>
              </a:r>
            </a:p>
          </p:txBody>
        </p:sp>
        <p:sp>
          <p:nvSpPr>
            <p:cNvPr id="13" name="文本框 12">
              <a:extLst>
                <a:ext uri="{FF2B5EF4-FFF2-40B4-BE49-F238E27FC236}">
                  <a16:creationId xmlns:a16="http://schemas.microsoft.com/office/drawing/2014/main" id="{B0286C0A-6F5E-4257-A00F-AFCD23A3FCD1}"/>
                </a:ext>
              </a:extLst>
            </p:cNvPr>
            <p:cNvSpPr txBox="1"/>
            <p:nvPr/>
          </p:nvSpPr>
          <p:spPr>
            <a:xfrm>
              <a:off x="4792963" y="5139073"/>
              <a:ext cx="805029" cy="338554"/>
            </a:xfrm>
            <a:prstGeom prst="rect">
              <a:avLst/>
            </a:prstGeom>
            <a:noFill/>
          </p:spPr>
          <p:txBody>
            <a:bodyPr wrap="none" rtlCol="0">
              <a:spAutoFit/>
            </a:bodyPr>
            <a:lstStyle/>
            <a:p>
              <a:r>
                <a:rPr lang="zh-CN" altLang="en-US" sz="1600" b="1" dirty="0">
                  <a:solidFill>
                    <a:srgbClr val="FF0000"/>
                  </a:solidFill>
                </a:rPr>
                <a:t>导体中</a:t>
              </a:r>
            </a:p>
          </p:txBody>
        </p:sp>
      </p:grpSp>
      <p:sp>
        <p:nvSpPr>
          <p:cNvPr id="16" name="文本框 15">
            <a:extLst>
              <a:ext uri="{FF2B5EF4-FFF2-40B4-BE49-F238E27FC236}">
                <a16:creationId xmlns:a16="http://schemas.microsoft.com/office/drawing/2014/main" id="{5A441276-FCDA-4C23-BC5B-B2368FCE3477}"/>
              </a:ext>
            </a:extLst>
          </p:cNvPr>
          <p:cNvSpPr txBox="1"/>
          <p:nvPr/>
        </p:nvSpPr>
        <p:spPr>
          <a:xfrm>
            <a:off x="611560" y="1079180"/>
            <a:ext cx="4825826" cy="1701748"/>
          </a:xfrm>
          <a:prstGeom prst="rect">
            <a:avLst/>
          </a:prstGeom>
          <a:noFill/>
        </p:spPr>
        <p:txBody>
          <a:bodyPr wrap="square" rtlCol="0">
            <a:spAutoFit/>
          </a:bodyPr>
          <a:lstStyle/>
          <a:p>
            <a:pPr algn="just">
              <a:lnSpc>
                <a:spcPct val="150000"/>
              </a:lnSpc>
            </a:pPr>
            <a:r>
              <a:rPr lang="zh-CN" altLang="en-US" b="1" dirty="0"/>
              <a:t>在不是特别高频电磁波（</a:t>
            </a:r>
            <a:r>
              <a:rPr lang="en-US" altLang="zh-CN" b="1" i="1" dirty="0"/>
              <a:t>ω</a:t>
            </a:r>
            <a:r>
              <a:rPr lang="en-US" altLang="zh-CN" b="1" dirty="0"/>
              <a:t>&lt;&lt;10</a:t>
            </a:r>
            <a:r>
              <a:rPr lang="en-US" altLang="zh-CN" b="1" baseline="30000" dirty="0"/>
              <a:t>17</a:t>
            </a:r>
            <a:r>
              <a:rPr lang="en-US" altLang="zh-CN" b="1" dirty="0"/>
              <a:t>Hz</a:t>
            </a:r>
            <a:r>
              <a:rPr lang="zh-CN" altLang="en-US" b="1" dirty="0"/>
              <a:t>）作用下，金属内部的自由电子只分布于金属表面，金属内部电荷体密度</a:t>
            </a:r>
            <a:r>
              <a:rPr lang="en-US" altLang="zh-CN" b="1" i="1" dirty="0"/>
              <a:t>ρ</a:t>
            </a:r>
            <a:r>
              <a:rPr lang="en-US" altLang="zh-CN" b="1" dirty="0"/>
              <a:t>=0</a:t>
            </a:r>
            <a:r>
              <a:rPr lang="zh-CN" altLang="en-US" b="1" dirty="0"/>
              <a:t>，并且自由电子在表面层形成表层电流（</a:t>
            </a:r>
            <a:r>
              <a:rPr lang="en-US" altLang="zh-CN" b="1" i="1" dirty="0"/>
              <a:t>j</a:t>
            </a:r>
            <a:r>
              <a:rPr lang="en-US" altLang="zh-CN" b="1" dirty="0"/>
              <a:t>=</a:t>
            </a:r>
            <a:r>
              <a:rPr lang="el-GR" altLang="zh-CN" b="1" i="1" dirty="0">
                <a:ea typeface="宋体" panose="02010600030101010101" pitchFamily="2" charset="-122"/>
              </a:rPr>
              <a:t>σ</a:t>
            </a:r>
            <a:r>
              <a:rPr lang="en-US" altLang="zh-CN" b="1" i="1" dirty="0"/>
              <a:t>E</a:t>
            </a:r>
            <a:r>
              <a:rPr lang="zh-CN" altLang="en-US" b="1" dirty="0"/>
              <a:t>）。</a:t>
            </a:r>
          </a:p>
        </p:txBody>
      </p:sp>
      <p:grpSp>
        <p:nvGrpSpPr>
          <p:cNvPr id="23" name="组合 22">
            <a:extLst>
              <a:ext uri="{FF2B5EF4-FFF2-40B4-BE49-F238E27FC236}">
                <a16:creationId xmlns:a16="http://schemas.microsoft.com/office/drawing/2014/main" id="{15B49F1D-F5CF-4095-A147-70171CB8503B}"/>
              </a:ext>
            </a:extLst>
          </p:cNvPr>
          <p:cNvGrpSpPr/>
          <p:nvPr/>
        </p:nvGrpSpPr>
        <p:grpSpPr>
          <a:xfrm>
            <a:off x="251520" y="5589240"/>
            <a:ext cx="4036885" cy="1134009"/>
            <a:chOff x="251520" y="5661248"/>
            <a:chExt cx="4036885" cy="1134009"/>
          </a:xfrm>
        </p:grpSpPr>
        <p:grpSp>
          <p:nvGrpSpPr>
            <p:cNvPr id="19" name="组合 18">
              <a:extLst>
                <a:ext uri="{FF2B5EF4-FFF2-40B4-BE49-F238E27FC236}">
                  <a16:creationId xmlns:a16="http://schemas.microsoft.com/office/drawing/2014/main" id="{E7E7CB57-3C89-4C81-A0F1-535CA9A98A04}"/>
                </a:ext>
              </a:extLst>
            </p:cNvPr>
            <p:cNvGrpSpPr/>
            <p:nvPr/>
          </p:nvGrpSpPr>
          <p:grpSpPr>
            <a:xfrm>
              <a:off x="1684171" y="5661248"/>
              <a:ext cx="2604234" cy="710659"/>
              <a:chOff x="1783513" y="5608156"/>
              <a:chExt cx="2604234" cy="710659"/>
            </a:xfrm>
          </p:grpSpPr>
          <p:sp>
            <p:nvSpPr>
              <p:cNvPr id="12" name="文本框 11">
                <a:extLst>
                  <a:ext uri="{FF2B5EF4-FFF2-40B4-BE49-F238E27FC236}">
                    <a16:creationId xmlns:a16="http://schemas.microsoft.com/office/drawing/2014/main" id="{0BF4F56E-AA34-4FD4-B6E8-A279990B1D50}"/>
                  </a:ext>
                </a:extLst>
              </p:cNvPr>
              <p:cNvSpPr txBox="1"/>
              <p:nvPr/>
            </p:nvSpPr>
            <p:spPr>
              <a:xfrm>
                <a:off x="1783513" y="5778820"/>
                <a:ext cx="1250663" cy="369332"/>
              </a:xfrm>
              <a:prstGeom prst="rect">
                <a:avLst/>
              </a:prstGeom>
              <a:noFill/>
            </p:spPr>
            <p:txBody>
              <a:bodyPr wrap="none" rtlCol="0">
                <a:spAutoFit/>
              </a:bodyPr>
              <a:lstStyle/>
              <a:p>
                <a:r>
                  <a:rPr lang="en-US" altLang="zh-CN" dirty="0"/>
                  <a:t>ω&lt;&lt;10</a:t>
                </a:r>
                <a:r>
                  <a:rPr lang="en-US" altLang="zh-CN" baseline="30000" dirty="0"/>
                  <a:t>17</a:t>
                </a:r>
                <a:r>
                  <a:rPr lang="en-US" altLang="zh-CN" dirty="0"/>
                  <a:t>Hz</a:t>
                </a:r>
                <a:endParaRPr lang="zh-CN" altLang="en-US" dirty="0"/>
              </a:p>
            </p:txBody>
          </p:sp>
          <p:graphicFrame>
            <p:nvGraphicFramePr>
              <p:cNvPr id="15" name="对象 14">
                <a:extLst>
                  <a:ext uri="{FF2B5EF4-FFF2-40B4-BE49-F238E27FC236}">
                    <a16:creationId xmlns:a16="http://schemas.microsoft.com/office/drawing/2014/main" id="{6FED12FF-1558-4D12-97BE-226F0C4DEB4F}"/>
                  </a:ext>
                </a:extLst>
              </p:cNvPr>
              <p:cNvGraphicFramePr>
                <a:graphicFrameLocks noChangeAspect="1"/>
              </p:cNvGraphicFramePr>
              <p:nvPr>
                <p:extLst>
                  <p:ext uri="{D42A27DB-BD31-4B8C-83A1-F6EECF244321}">
                    <p14:modId xmlns:p14="http://schemas.microsoft.com/office/powerpoint/2010/main" val="2609122560"/>
                  </p:ext>
                </p:extLst>
              </p:nvPr>
            </p:nvGraphicFramePr>
            <p:xfrm>
              <a:off x="3516617" y="5608156"/>
              <a:ext cx="871130" cy="710659"/>
            </p:xfrm>
            <a:graphic>
              <a:graphicData uri="http://schemas.openxmlformats.org/presentationml/2006/ole">
                <mc:AlternateContent xmlns:mc="http://schemas.openxmlformats.org/markup-compatibility/2006">
                  <mc:Choice xmlns:v="urn:schemas-microsoft-com:vml" Requires="v">
                    <p:oleObj spid="_x0000_s38217" name="Equation" r:id="rId10" imgW="482400" imgH="393480" progId="Equation.DSMT4">
                      <p:embed/>
                    </p:oleObj>
                  </mc:Choice>
                  <mc:Fallback>
                    <p:oleObj name="Equation" r:id="rId10" imgW="482400" imgH="393480" progId="Equation.DSMT4">
                      <p:embed/>
                      <p:pic>
                        <p:nvPicPr>
                          <p:cNvPr id="0" name=""/>
                          <p:cNvPicPr/>
                          <p:nvPr/>
                        </p:nvPicPr>
                        <p:blipFill>
                          <a:blip r:embed="rId11"/>
                          <a:stretch>
                            <a:fillRect/>
                          </a:stretch>
                        </p:blipFill>
                        <p:spPr>
                          <a:xfrm>
                            <a:off x="3516617" y="5608156"/>
                            <a:ext cx="871130" cy="710659"/>
                          </a:xfrm>
                          <a:prstGeom prst="rect">
                            <a:avLst/>
                          </a:prstGeom>
                        </p:spPr>
                      </p:pic>
                    </p:oleObj>
                  </mc:Fallback>
                </mc:AlternateContent>
              </a:graphicData>
            </a:graphic>
          </p:graphicFrame>
          <p:sp>
            <p:nvSpPr>
              <p:cNvPr id="17" name="箭头: 右 16">
                <a:extLst>
                  <a:ext uri="{FF2B5EF4-FFF2-40B4-BE49-F238E27FC236}">
                    <a16:creationId xmlns:a16="http://schemas.microsoft.com/office/drawing/2014/main" id="{EC381B5F-1669-426E-8B19-9652C63C36C8}"/>
                  </a:ext>
                </a:extLst>
              </p:cNvPr>
              <p:cNvSpPr/>
              <p:nvPr/>
            </p:nvSpPr>
            <p:spPr>
              <a:xfrm>
                <a:off x="3046600" y="5872765"/>
                <a:ext cx="398009" cy="19109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AA055C20-EE11-4166-83FC-D5A25F865734}"/>
                </a:ext>
              </a:extLst>
            </p:cNvPr>
            <p:cNvSpPr txBox="1"/>
            <p:nvPr/>
          </p:nvSpPr>
          <p:spPr>
            <a:xfrm>
              <a:off x="251520" y="5849064"/>
              <a:ext cx="1569660" cy="369332"/>
            </a:xfrm>
            <a:prstGeom prst="rect">
              <a:avLst/>
            </a:prstGeom>
            <a:noFill/>
          </p:spPr>
          <p:txBody>
            <a:bodyPr wrap="none" rtlCol="0">
              <a:spAutoFit/>
            </a:bodyPr>
            <a:lstStyle/>
            <a:p>
              <a:r>
                <a:rPr lang="zh-CN" altLang="en-US" b="1" dirty="0"/>
                <a:t>良导体条件：</a:t>
              </a:r>
            </a:p>
          </p:txBody>
        </p:sp>
        <p:sp>
          <p:nvSpPr>
            <p:cNvPr id="20" name="文本框 19">
              <a:extLst>
                <a:ext uri="{FF2B5EF4-FFF2-40B4-BE49-F238E27FC236}">
                  <a16:creationId xmlns:a16="http://schemas.microsoft.com/office/drawing/2014/main" id="{5BE9D5A4-7474-41C0-ABF0-B1966DD1054B}"/>
                </a:ext>
              </a:extLst>
            </p:cNvPr>
            <p:cNvSpPr txBox="1"/>
            <p:nvPr/>
          </p:nvSpPr>
          <p:spPr>
            <a:xfrm>
              <a:off x="251520" y="6372036"/>
              <a:ext cx="2230098" cy="369332"/>
            </a:xfrm>
            <a:prstGeom prst="rect">
              <a:avLst/>
            </a:prstGeom>
            <a:noFill/>
          </p:spPr>
          <p:txBody>
            <a:bodyPr wrap="square" rtlCol="0">
              <a:spAutoFit/>
            </a:bodyPr>
            <a:lstStyle/>
            <a:p>
              <a:r>
                <a:rPr lang="zh-CN" altLang="en-US" b="1" dirty="0"/>
                <a:t>光频：</a:t>
              </a:r>
              <a:r>
                <a:rPr lang="en-US" altLang="zh-CN" b="1" dirty="0"/>
                <a:t>10</a:t>
              </a:r>
              <a:r>
                <a:rPr lang="en-US" altLang="zh-CN" b="1" baseline="30000" dirty="0"/>
                <a:t>14~15</a:t>
              </a:r>
              <a:r>
                <a:rPr lang="en-US" altLang="zh-CN" b="1" dirty="0"/>
                <a:t>Hz</a:t>
              </a:r>
              <a:r>
                <a:rPr lang="zh-CN" altLang="en-US" b="1" dirty="0"/>
                <a:t>量级</a:t>
              </a:r>
            </a:p>
          </p:txBody>
        </p:sp>
        <p:sp>
          <p:nvSpPr>
            <p:cNvPr id="21" name="矩形: 圆角 20">
              <a:extLst>
                <a:ext uri="{FF2B5EF4-FFF2-40B4-BE49-F238E27FC236}">
                  <a16:creationId xmlns:a16="http://schemas.microsoft.com/office/drawing/2014/main" id="{6E41CA4B-A220-42D0-AB6F-6D0A9569F2E3}"/>
                </a:ext>
              </a:extLst>
            </p:cNvPr>
            <p:cNvSpPr/>
            <p:nvPr/>
          </p:nvSpPr>
          <p:spPr>
            <a:xfrm>
              <a:off x="307019" y="5707242"/>
              <a:ext cx="3981385" cy="108801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8491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115888"/>
            <a:ext cx="7776914" cy="719137"/>
          </a:xfrm>
        </p:spPr>
        <p:txBody>
          <a:bodyPr/>
          <a:lstStyle/>
          <a:p>
            <a:r>
              <a:rPr lang="zh-CN" altLang="en-US" sz="3600" dirty="0">
                <a:latin typeface="+mn-lt"/>
                <a:ea typeface="黑体" pitchFamily="2" charset="-122"/>
              </a:rPr>
              <a:t>导体中的波动方程</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38</a:t>
            </a:fld>
            <a:endParaRPr lang="en-US" altLang="zh-CN" dirty="0"/>
          </a:p>
        </p:txBody>
      </p:sp>
      <p:sp>
        <p:nvSpPr>
          <p:cNvPr id="8" name="灯片编号占位符 4">
            <a:extLst>
              <a:ext uri="{FF2B5EF4-FFF2-40B4-BE49-F238E27FC236}">
                <a16:creationId xmlns:a16="http://schemas.microsoft.com/office/drawing/2014/main" id="{F9E24580-E5CD-4896-8278-3BBB69C15FAD}"/>
              </a:ext>
            </a:extLst>
          </p:cNvPr>
          <p:cNvSpPr txBox="1">
            <a:spLocks/>
          </p:cNvSpPr>
          <p:nvPr/>
        </p:nvSpPr>
        <p:spPr>
          <a:xfrm>
            <a:off x="8357483" y="854061"/>
            <a:ext cx="792088" cy="216024"/>
          </a:xfrm>
          <a:prstGeom prst="rect">
            <a:avLst/>
          </a:prstGeom>
          <a:ln/>
        </p:spPr>
        <p:txBody>
          <a:bodyPr anchor="ctr" anchorCtr="0"/>
          <a:lstStyle>
            <a:defPPr>
              <a:defRPr lang="zh-CN"/>
            </a:defPPr>
            <a:lvl1pPr marL="0" algn="r"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1704B4A-42D7-4DBC-B84F-EC50F40501E9}" type="slidenum">
              <a:rPr lang="zh-CN" altLang="en-US" smtClean="0"/>
              <a:pPr>
                <a:defRPr/>
              </a:pPr>
              <a:t>38</a:t>
            </a:fld>
            <a:endParaRPr lang="en-US" altLang="zh-CN" dirty="0"/>
          </a:p>
        </p:txBody>
      </p:sp>
      <p:graphicFrame>
        <p:nvGraphicFramePr>
          <p:cNvPr id="37" name="对象 8">
            <a:extLst>
              <a:ext uri="{FF2B5EF4-FFF2-40B4-BE49-F238E27FC236}">
                <a16:creationId xmlns:a16="http://schemas.microsoft.com/office/drawing/2014/main" id="{89391612-9E47-4BE2-88B2-0B4E056A72F4}"/>
              </a:ext>
            </a:extLst>
          </p:cNvPr>
          <p:cNvGraphicFramePr>
            <a:graphicFrameLocks noChangeAspect="1"/>
          </p:cNvGraphicFramePr>
          <p:nvPr>
            <p:extLst>
              <p:ext uri="{D42A27DB-BD31-4B8C-83A1-F6EECF244321}">
                <p14:modId xmlns:p14="http://schemas.microsoft.com/office/powerpoint/2010/main" val="2244476081"/>
              </p:ext>
            </p:extLst>
          </p:nvPr>
        </p:nvGraphicFramePr>
        <p:xfrm>
          <a:off x="222399" y="1989138"/>
          <a:ext cx="2765425" cy="2271712"/>
        </p:xfrm>
        <a:graphic>
          <a:graphicData uri="http://schemas.openxmlformats.org/presentationml/2006/ole">
            <mc:AlternateContent xmlns:mc="http://schemas.openxmlformats.org/markup-compatibility/2006">
              <mc:Choice xmlns:v="urn:schemas-microsoft-com:vml" Requires="v">
                <p:oleObj spid="_x0000_s40288" name="Equation" r:id="rId4" imgW="1358640" imgH="1295280" progId="Equation.DSMT4">
                  <p:embed/>
                </p:oleObj>
              </mc:Choice>
              <mc:Fallback>
                <p:oleObj name="Equation" r:id="rId4" imgW="1358640" imgH="1295280" progId="Equation.DSMT4">
                  <p:embed/>
                  <p:pic>
                    <p:nvPicPr>
                      <p:cNvPr id="20485" name="对象 8"/>
                      <p:cNvPicPr>
                        <a:picLocks noChangeAspect="1" noChangeArrowheads="1"/>
                      </p:cNvPicPr>
                      <p:nvPr/>
                    </p:nvPicPr>
                    <p:blipFill>
                      <a:blip r:embed="rId5"/>
                      <a:srcRect/>
                      <a:stretch>
                        <a:fillRect/>
                      </a:stretch>
                    </p:blipFill>
                    <p:spPr bwMode="auto">
                      <a:xfrm>
                        <a:off x="222399" y="1989138"/>
                        <a:ext cx="2765425" cy="2271712"/>
                      </a:xfrm>
                      <a:prstGeom prst="rect">
                        <a:avLst/>
                      </a:prstGeom>
                      <a:noFill/>
                      <a:ln>
                        <a:noFill/>
                      </a:ln>
                    </p:spPr>
                  </p:pic>
                </p:oleObj>
              </mc:Fallback>
            </mc:AlternateContent>
          </a:graphicData>
        </a:graphic>
      </p:graphicFrame>
      <p:grpSp>
        <p:nvGrpSpPr>
          <p:cNvPr id="38" name="组合 37">
            <a:extLst>
              <a:ext uri="{FF2B5EF4-FFF2-40B4-BE49-F238E27FC236}">
                <a16:creationId xmlns:a16="http://schemas.microsoft.com/office/drawing/2014/main" id="{E60775AE-61FA-4D92-B35B-E9B7A54FC225}"/>
              </a:ext>
            </a:extLst>
          </p:cNvPr>
          <p:cNvGrpSpPr/>
          <p:nvPr/>
        </p:nvGrpSpPr>
        <p:grpSpPr>
          <a:xfrm>
            <a:off x="2895574" y="3114675"/>
            <a:ext cx="4129088" cy="1479550"/>
            <a:chOff x="2727325" y="3114675"/>
            <a:chExt cx="4129088" cy="1479550"/>
          </a:xfrm>
        </p:grpSpPr>
        <p:graphicFrame>
          <p:nvGraphicFramePr>
            <p:cNvPr id="39" name="对象 2">
              <a:extLst>
                <a:ext uri="{FF2B5EF4-FFF2-40B4-BE49-F238E27FC236}">
                  <a16:creationId xmlns:a16="http://schemas.microsoft.com/office/drawing/2014/main" id="{B92ED2B6-9E10-456F-89FD-56D2B0221F8E}"/>
                </a:ext>
              </a:extLst>
            </p:cNvPr>
            <p:cNvGraphicFramePr>
              <a:graphicFrameLocks noChangeAspect="1"/>
            </p:cNvGraphicFramePr>
            <p:nvPr>
              <p:extLst>
                <p:ext uri="{D42A27DB-BD31-4B8C-83A1-F6EECF244321}">
                  <p14:modId xmlns:p14="http://schemas.microsoft.com/office/powerpoint/2010/main" val="1043230251"/>
                </p:ext>
              </p:extLst>
            </p:nvPr>
          </p:nvGraphicFramePr>
          <p:xfrm>
            <a:off x="2727325" y="3694113"/>
            <a:ext cx="4129088" cy="466725"/>
          </p:xfrm>
          <a:graphic>
            <a:graphicData uri="http://schemas.openxmlformats.org/presentationml/2006/ole">
              <mc:AlternateContent xmlns:mc="http://schemas.openxmlformats.org/markup-compatibility/2006">
                <mc:Choice xmlns:v="urn:schemas-microsoft-com:vml" Requires="v">
                  <p:oleObj spid="_x0000_s40289" name="公式" r:id="rId6" imgW="1739900" imgH="228600" progId="Equation.3">
                    <p:embed/>
                  </p:oleObj>
                </mc:Choice>
                <mc:Fallback>
                  <p:oleObj name="公式" r:id="rId6" imgW="1739900" imgH="228600" progId="Equation.3">
                    <p:embed/>
                    <p:pic>
                      <p:nvPicPr>
                        <p:cNvPr id="20487"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7325" y="3694113"/>
                          <a:ext cx="412908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对象 5">
              <a:extLst>
                <a:ext uri="{FF2B5EF4-FFF2-40B4-BE49-F238E27FC236}">
                  <a16:creationId xmlns:a16="http://schemas.microsoft.com/office/drawing/2014/main" id="{67AE8437-63C8-4AE4-A704-A9E2677AC9AB}"/>
                </a:ext>
              </a:extLst>
            </p:cNvPr>
            <p:cNvGraphicFramePr>
              <a:graphicFrameLocks noChangeAspect="1"/>
            </p:cNvGraphicFramePr>
            <p:nvPr>
              <p:extLst>
                <p:ext uri="{D42A27DB-BD31-4B8C-83A1-F6EECF244321}">
                  <p14:modId xmlns:p14="http://schemas.microsoft.com/office/powerpoint/2010/main" val="1981646525"/>
                </p:ext>
              </p:extLst>
            </p:nvPr>
          </p:nvGraphicFramePr>
          <p:xfrm>
            <a:off x="4346575" y="4143375"/>
            <a:ext cx="1235075" cy="414338"/>
          </p:xfrm>
          <a:graphic>
            <a:graphicData uri="http://schemas.openxmlformats.org/presentationml/2006/ole">
              <mc:AlternateContent xmlns:mc="http://schemas.openxmlformats.org/markup-compatibility/2006">
                <mc:Choice xmlns:v="urn:schemas-microsoft-com:vml" Requires="v">
                  <p:oleObj spid="_x0000_s40290" name="公式" r:id="rId8" imgW="520474" imgH="203112" progId="Equation.3">
                    <p:embed/>
                  </p:oleObj>
                </mc:Choice>
                <mc:Fallback>
                  <p:oleObj name="公式" r:id="rId8" imgW="520474" imgH="203112" progId="Equation.3">
                    <p:embed/>
                    <p:pic>
                      <p:nvPicPr>
                        <p:cNvPr id="20488" name="对象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6575" y="4143375"/>
                          <a:ext cx="12350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Rectangle 3">
              <a:extLst>
                <a:ext uri="{FF2B5EF4-FFF2-40B4-BE49-F238E27FC236}">
                  <a16:creationId xmlns:a16="http://schemas.microsoft.com/office/drawing/2014/main" id="{00476360-6353-4EC5-B57B-380A7D05B5BB}"/>
                </a:ext>
              </a:extLst>
            </p:cNvPr>
            <p:cNvSpPr txBox="1">
              <a:spLocks noChangeArrowheads="1"/>
            </p:cNvSpPr>
            <p:nvPr/>
          </p:nvSpPr>
          <p:spPr bwMode="auto">
            <a:xfrm>
              <a:off x="3851275" y="3114675"/>
              <a:ext cx="18462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buFont typeface="Wingdings" pitchFamily="2" charset="2"/>
                <a:buNone/>
              </a:pPr>
              <a:r>
                <a:rPr lang="zh-CN" altLang="en-US" sz="2000" b="1">
                  <a:solidFill>
                    <a:schemeClr val="tx2"/>
                  </a:solidFill>
                  <a:ea typeface="宋体" charset="-122"/>
                </a:rPr>
                <a:t>场论公式</a:t>
              </a:r>
            </a:p>
          </p:txBody>
        </p:sp>
        <p:sp>
          <p:nvSpPr>
            <p:cNvPr id="42" name="左大括号 41">
              <a:extLst>
                <a:ext uri="{FF2B5EF4-FFF2-40B4-BE49-F238E27FC236}">
                  <a16:creationId xmlns:a16="http://schemas.microsoft.com/office/drawing/2014/main" id="{ABB5007C-CA0A-4C6F-BBC4-BD4C892ED1C9}"/>
                </a:ext>
              </a:extLst>
            </p:cNvPr>
            <p:cNvSpPr/>
            <p:nvPr/>
          </p:nvSpPr>
          <p:spPr>
            <a:xfrm rot="5400000" flipV="1">
              <a:off x="4610100" y="1635125"/>
              <a:ext cx="355600" cy="3943350"/>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zh-CN" altLang="en-US">
                <a:ea typeface="宋体" pitchFamily="2" charset="-122"/>
              </a:endParaRPr>
            </a:p>
          </p:txBody>
        </p:sp>
        <p:sp>
          <p:nvSpPr>
            <p:cNvPr id="43" name="Rectangle 3">
              <a:extLst>
                <a:ext uri="{FF2B5EF4-FFF2-40B4-BE49-F238E27FC236}">
                  <a16:creationId xmlns:a16="http://schemas.microsoft.com/office/drawing/2014/main" id="{55D40C41-0443-4AE6-B970-8FAF8F7CAB30}"/>
                </a:ext>
              </a:extLst>
            </p:cNvPr>
            <p:cNvSpPr txBox="1">
              <a:spLocks noChangeArrowheads="1"/>
            </p:cNvSpPr>
            <p:nvPr/>
          </p:nvSpPr>
          <p:spPr bwMode="auto">
            <a:xfrm>
              <a:off x="3086100" y="4194175"/>
              <a:ext cx="18462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 typeface="Wingdings" pitchFamily="2" charset="2"/>
                <a:buNone/>
              </a:pPr>
              <a:r>
                <a:rPr lang="zh-CN" altLang="en-US" sz="2000" b="1">
                  <a:solidFill>
                    <a:schemeClr val="tx2"/>
                  </a:solidFill>
                  <a:ea typeface="宋体" charset="-122"/>
                </a:rPr>
                <a:t>第</a:t>
              </a:r>
              <a:r>
                <a:rPr lang="en-US" altLang="zh-CN" sz="2000" b="1">
                  <a:solidFill>
                    <a:schemeClr val="tx2"/>
                  </a:solidFill>
                  <a:ea typeface="宋体" charset="-122"/>
                </a:rPr>
                <a:t>1</a:t>
              </a:r>
              <a:r>
                <a:rPr lang="zh-CN" altLang="en-US" sz="2000" b="1">
                  <a:solidFill>
                    <a:schemeClr val="tx2"/>
                  </a:solidFill>
                  <a:ea typeface="宋体" charset="-122"/>
                </a:rPr>
                <a:t>式代入</a:t>
              </a:r>
            </a:p>
          </p:txBody>
        </p:sp>
      </p:grpSp>
      <p:sp>
        <p:nvSpPr>
          <p:cNvPr id="44" name="左大括号 43">
            <a:extLst>
              <a:ext uri="{FF2B5EF4-FFF2-40B4-BE49-F238E27FC236}">
                <a16:creationId xmlns:a16="http://schemas.microsoft.com/office/drawing/2014/main" id="{A65FC634-0BC2-44DF-B5EB-A06640653BEB}"/>
              </a:ext>
            </a:extLst>
          </p:cNvPr>
          <p:cNvSpPr/>
          <p:nvPr/>
        </p:nvSpPr>
        <p:spPr>
          <a:xfrm rot="10800000" flipV="1">
            <a:off x="8604448" y="2190750"/>
            <a:ext cx="269726" cy="2203450"/>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zh-CN" altLang="en-US">
              <a:ea typeface="宋体" pitchFamily="2" charset="-122"/>
            </a:endParaRPr>
          </a:p>
        </p:txBody>
      </p:sp>
      <p:sp>
        <p:nvSpPr>
          <p:cNvPr id="45" name="矩形 19">
            <a:extLst>
              <a:ext uri="{FF2B5EF4-FFF2-40B4-BE49-F238E27FC236}">
                <a16:creationId xmlns:a16="http://schemas.microsoft.com/office/drawing/2014/main" id="{75CFE762-F8FC-45E5-B87D-C6581CF01F0A}"/>
              </a:ext>
            </a:extLst>
          </p:cNvPr>
          <p:cNvSpPr>
            <a:spLocks noChangeArrowheads="1"/>
          </p:cNvSpPr>
          <p:nvPr/>
        </p:nvSpPr>
        <p:spPr bwMode="auto">
          <a:xfrm>
            <a:off x="161925" y="1179513"/>
            <a:ext cx="22955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ClrTx/>
              <a:buFontTx/>
              <a:buNone/>
            </a:pPr>
            <a:r>
              <a:rPr lang="zh-CN" altLang="en-US" sz="2000" b="1" dirty="0">
                <a:solidFill>
                  <a:schemeClr val="tx2"/>
                </a:solidFill>
                <a:latin typeface="Times New Roman" pitchFamily="18" charset="0"/>
                <a:ea typeface="宋体" charset="-122"/>
                <a:cs typeface="Times New Roman" pitchFamily="18" charset="0"/>
              </a:rPr>
              <a:t>导体中的</a:t>
            </a:r>
            <a:r>
              <a:rPr lang="en-US" altLang="zh-CN" sz="2000" b="1" dirty="0">
                <a:solidFill>
                  <a:schemeClr val="tx2"/>
                </a:solidFill>
                <a:latin typeface="Times New Roman" pitchFamily="18" charset="0"/>
                <a:ea typeface="宋体" charset="-122"/>
                <a:cs typeface="Times New Roman" pitchFamily="18" charset="0"/>
              </a:rPr>
              <a:t>Maxwell</a:t>
            </a:r>
            <a:r>
              <a:rPr lang="zh-CN" altLang="en-US" sz="2000" b="1" dirty="0">
                <a:solidFill>
                  <a:schemeClr val="tx2"/>
                </a:solidFill>
                <a:latin typeface="Times New Roman" pitchFamily="18" charset="0"/>
                <a:ea typeface="宋体" charset="-122"/>
                <a:cs typeface="Times New Roman" pitchFamily="18" charset="0"/>
              </a:rPr>
              <a:t>方程组：</a:t>
            </a:r>
            <a:endParaRPr lang="zh-CN" altLang="en-US" sz="2000" dirty="0">
              <a:ea typeface="宋体" charset="-122"/>
              <a:cs typeface="Times New Roman" pitchFamily="18" charset="0"/>
            </a:endParaRPr>
          </a:p>
        </p:txBody>
      </p:sp>
      <p:sp>
        <p:nvSpPr>
          <p:cNvPr id="46" name="左弧形箭头 21">
            <a:extLst>
              <a:ext uri="{FF2B5EF4-FFF2-40B4-BE49-F238E27FC236}">
                <a16:creationId xmlns:a16="http://schemas.microsoft.com/office/drawing/2014/main" id="{A92B705F-FA61-4029-B4D7-E63DCB30A943}"/>
              </a:ext>
            </a:extLst>
          </p:cNvPr>
          <p:cNvSpPr/>
          <p:nvPr/>
        </p:nvSpPr>
        <p:spPr>
          <a:xfrm flipH="1">
            <a:off x="8786361" y="3245545"/>
            <a:ext cx="269727" cy="2027005"/>
          </a:xfrm>
          <a:prstGeom prst="curved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
        <p:nvSpPr>
          <p:cNvPr id="48" name="矩形 25">
            <a:extLst>
              <a:ext uri="{FF2B5EF4-FFF2-40B4-BE49-F238E27FC236}">
                <a16:creationId xmlns:a16="http://schemas.microsoft.com/office/drawing/2014/main" id="{731EBB7A-D032-490F-93A9-9DFCDAEB9E29}"/>
              </a:ext>
            </a:extLst>
          </p:cNvPr>
          <p:cNvSpPr>
            <a:spLocks noChangeArrowheads="1"/>
          </p:cNvSpPr>
          <p:nvPr/>
        </p:nvSpPr>
        <p:spPr bwMode="auto">
          <a:xfrm>
            <a:off x="1527177" y="5542213"/>
            <a:ext cx="2326659" cy="40011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ClrTx/>
              <a:buFontTx/>
              <a:buNone/>
            </a:pPr>
            <a:r>
              <a:rPr lang="zh-CN" altLang="en-US" sz="2000" b="1" dirty="0">
                <a:solidFill>
                  <a:srgbClr val="FF0000"/>
                </a:solidFill>
                <a:latin typeface="Times New Roman" pitchFamily="18" charset="0"/>
                <a:ea typeface="宋体" charset="-122"/>
                <a:cs typeface="Times New Roman" pitchFamily="18" charset="0"/>
              </a:rPr>
              <a:t>导体中的波动方程</a:t>
            </a:r>
            <a:endParaRPr lang="zh-CN" altLang="en-US" sz="2000" dirty="0">
              <a:solidFill>
                <a:schemeClr val="tx2"/>
              </a:solidFill>
              <a:ea typeface="宋体" charset="-122"/>
              <a:cs typeface="Times New Roman" pitchFamily="18" charset="0"/>
            </a:endParaRPr>
          </a:p>
        </p:txBody>
      </p:sp>
      <p:sp>
        <p:nvSpPr>
          <p:cNvPr id="49" name="圆角矩形 24">
            <a:extLst>
              <a:ext uri="{FF2B5EF4-FFF2-40B4-BE49-F238E27FC236}">
                <a16:creationId xmlns:a16="http://schemas.microsoft.com/office/drawing/2014/main" id="{DA024687-1F88-40B3-92C2-BF6563012857}"/>
              </a:ext>
            </a:extLst>
          </p:cNvPr>
          <p:cNvSpPr/>
          <p:nvPr/>
        </p:nvSpPr>
        <p:spPr>
          <a:xfrm>
            <a:off x="4419600" y="5272550"/>
            <a:ext cx="4473575" cy="9394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zh-CN" altLang="en-US">
              <a:solidFill>
                <a:srgbClr val="FFFFFF"/>
              </a:solidFill>
              <a:ea typeface="宋体" pitchFamily="2" charset="-122"/>
            </a:endParaRPr>
          </a:p>
        </p:txBody>
      </p:sp>
      <p:graphicFrame>
        <p:nvGraphicFramePr>
          <p:cNvPr id="54" name="对象 53">
            <a:extLst>
              <a:ext uri="{FF2B5EF4-FFF2-40B4-BE49-F238E27FC236}">
                <a16:creationId xmlns:a16="http://schemas.microsoft.com/office/drawing/2014/main" id="{83B70835-706F-48EF-9343-A10A32968DC0}"/>
              </a:ext>
            </a:extLst>
          </p:cNvPr>
          <p:cNvGraphicFramePr>
            <a:graphicFrameLocks noChangeAspect="1"/>
          </p:cNvGraphicFramePr>
          <p:nvPr>
            <p:extLst>
              <p:ext uri="{D42A27DB-BD31-4B8C-83A1-F6EECF244321}">
                <p14:modId xmlns:p14="http://schemas.microsoft.com/office/powerpoint/2010/main" val="2139612665"/>
              </p:ext>
            </p:extLst>
          </p:nvPr>
        </p:nvGraphicFramePr>
        <p:xfrm>
          <a:off x="4491038" y="5251450"/>
          <a:ext cx="4473575" cy="993775"/>
        </p:xfrm>
        <a:graphic>
          <a:graphicData uri="http://schemas.openxmlformats.org/presentationml/2006/ole">
            <mc:AlternateContent xmlns:mc="http://schemas.openxmlformats.org/markup-compatibility/2006">
              <mc:Choice xmlns:v="urn:schemas-microsoft-com:vml" Requires="v">
                <p:oleObj spid="_x0000_s40291" name="Equation" r:id="rId10" imgW="1625400" imgH="419040" progId="Equation.DSMT4">
                  <p:embed/>
                </p:oleObj>
              </mc:Choice>
              <mc:Fallback>
                <p:oleObj name="Equation" r:id="rId10" imgW="1625400" imgH="419040" progId="Equation.DSMT4">
                  <p:embed/>
                  <p:pic>
                    <p:nvPicPr>
                      <p:cNvPr id="8" name="对象 7"/>
                      <p:cNvPicPr>
                        <a:picLocks noChangeAspect="1" noChangeArrowheads="1"/>
                      </p:cNvPicPr>
                      <p:nvPr/>
                    </p:nvPicPr>
                    <p:blipFill>
                      <a:blip r:embed="rId11"/>
                      <a:srcRect/>
                      <a:stretch>
                        <a:fillRect/>
                      </a:stretch>
                    </p:blipFill>
                    <p:spPr bwMode="auto">
                      <a:xfrm>
                        <a:off x="4491038" y="5251450"/>
                        <a:ext cx="4473575" cy="993775"/>
                      </a:xfrm>
                      <a:prstGeom prst="rect">
                        <a:avLst/>
                      </a:prstGeom>
                      <a:noFill/>
                      <a:ln>
                        <a:noFill/>
                      </a:ln>
                    </p:spPr>
                  </p:pic>
                </p:oleObj>
              </mc:Fallback>
            </mc:AlternateContent>
          </a:graphicData>
        </a:graphic>
      </p:graphicFrame>
      <p:grpSp>
        <p:nvGrpSpPr>
          <p:cNvPr id="2" name="组合 1">
            <a:extLst>
              <a:ext uri="{FF2B5EF4-FFF2-40B4-BE49-F238E27FC236}">
                <a16:creationId xmlns:a16="http://schemas.microsoft.com/office/drawing/2014/main" id="{BAFE7D48-A738-4AC2-A393-0C1DE0F15743}"/>
              </a:ext>
            </a:extLst>
          </p:cNvPr>
          <p:cNvGrpSpPr/>
          <p:nvPr/>
        </p:nvGrpSpPr>
        <p:grpSpPr>
          <a:xfrm>
            <a:off x="2919645" y="1184275"/>
            <a:ext cx="5689193" cy="1930400"/>
            <a:chOff x="2771239" y="1184275"/>
            <a:chExt cx="5689193" cy="1930400"/>
          </a:xfrm>
        </p:grpSpPr>
        <p:graphicFrame>
          <p:nvGraphicFramePr>
            <p:cNvPr id="58" name="对象 1">
              <a:extLst>
                <a:ext uri="{FF2B5EF4-FFF2-40B4-BE49-F238E27FC236}">
                  <a16:creationId xmlns:a16="http://schemas.microsoft.com/office/drawing/2014/main" id="{85A52C1A-045D-42F6-B86F-2D09A1F1F14F}"/>
                </a:ext>
              </a:extLst>
            </p:cNvPr>
            <p:cNvGraphicFramePr>
              <a:graphicFrameLocks noChangeAspect="1"/>
            </p:cNvGraphicFramePr>
            <p:nvPr>
              <p:extLst>
                <p:ext uri="{D42A27DB-BD31-4B8C-83A1-F6EECF244321}">
                  <p14:modId xmlns:p14="http://schemas.microsoft.com/office/powerpoint/2010/main" val="1412771464"/>
                </p:ext>
              </p:extLst>
            </p:nvPr>
          </p:nvGraphicFramePr>
          <p:xfrm>
            <a:off x="2771239" y="1829717"/>
            <a:ext cx="5689193" cy="738857"/>
          </p:xfrm>
          <a:graphic>
            <a:graphicData uri="http://schemas.openxmlformats.org/presentationml/2006/ole">
              <mc:AlternateContent xmlns:mc="http://schemas.openxmlformats.org/markup-compatibility/2006">
                <mc:Choice xmlns:v="urn:schemas-microsoft-com:vml" Requires="v">
                  <p:oleObj spid="_x0000_s40292" name="Equation" r:id="rId12" imgW="2781000" imgH="419040" progId="Equation.DSMT4">
                    <p:embed/>
                  </p:oleObj>
                </mc:Choice>
                <mc:Fallback>
                  <p:oleObj name="Equation" r:id="rId12" imgW="2781000" imgH="419040" progId="Equation.DSMT4">
                    <p:embed/>
                    <p:pic>
                      <p:nvPicPr>
                        <p:cNvPr id="20486" name="对象 1"/>
                        <p:cNvPicPr>
                          <a:picLocks noChangeAspect="1" noChangeArrowheads="1"/>
                        </p:cNvPicPr>
                        <p:nvPr/>
                      </p:nvPicPr>
                      <p:blipFill>
                        <a:blip r:embed="rId13"/>
                        <a:srcRect/>
                        <a:stretch>
                          <a:fillRect/>
                        </a:stretch>
                      </p:blipFill>
                      <p:spPr bwMode="auto">
                        <a:xfrm>
                          <a:off x="2771239" y="1829717"/>
                          <a:ext cx="5689193" cy="738857"/>
                        </a:xfrm>
                        <a:prstGeom prst="rect">
                          <a:avLst/>
                        </a:prstGeom>
                        <a:noFill/>
                        <a:ln>
                          <a:noFill/>
                        </a:ln>
                      </p:spPr>
                    </p:pic>
                  </p:oleObj>
                </mc:Fallback>
              </mc:AlternateContent>
            </a:graphicData>
          </a:graphic>
        </p:graphicFrame>
        <p:sp>
          <p:nvSpPr>
            <p:cNvPr id="59" name="Rectangle 3">
              <a:extLst>
                <a:ext uri="{FF2B5EF4-FFF2-40B4-BE49-F238E27FC236}">
                  <a16:creationId xmlns:a16="http://schemas.microsoft.com/office/drawing/2014/main" id="{4D0B7BE7-3C57-4141-9A7F-AB5426A33C2F}"/>
                </a:ext>
              </a:extLst>
            </p:cNvPr>
            <p:cNvSpPr txBox="1">
              <a:spLocks noChangeArrowheads="1"/>
            </p:cNvSpPr>
            <p:nvPr/>
          </p:nvSpPr>
          <p:spPr bwMode="auto">
            <a:xfrm>
              <a:off x="3671888" y="2714625"/>
              <a:ext cx="18446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buFont typeface="Wingdings" pitchFamily="2" charset="2"/>
                <a:buNone/>
              </a:pPr>
              <a:r>
                <a:rPr lang="zh-CN" altLang="en-US" sz="2000" b="1">
                  <a:solidFill>
                    <a:schemeClr val="tx2"/>
                  </a:solidFill>
                  <a:ea typeface="宋体" charset="-122"/>
                </a:rPr>
                <a:t>第</a:t>
              </a:r>
              <a:r>
                <a:rPr lang="en-US" altLang="zh-CN" sz="2000" b="1">
                  <a:solidFill>
                    <a:schemeClr val="tx2"/>
                  </a:solidFill>
                  <a:ea typeface="宋体" charset="-122"/>
                </a:rPr>
                <a:t>3</a:t>
              </a:r>
              <a:r>
                <a:rPr lang="zh-CN" altLang="en-US" sz="2000" b="1">
                  <a:solidFill>
                    <a:schemeClr val="tx2"/>
                  </a:solidFill>
                  <a:ea typeface="宋体" charset="-122"/>
                </a:rPr>
                <a:t>式取旋度</a:t>
              </a:r>
            </a:p>
          </p:txBody>
        </p:sp>
        <p:sp>
          <p:nvSpPr>
            <p:cNvPr id="60" name="左大括号 59">
              <a:extLst>
                <a:ext uri="{FF2B5EF4-FFF2-40B4-BE49-F238E27FC236}">
                  <a16:creationId xmlns:a16="http://schemas.microsoft.com/office/drawing/2014/main" id="{AE2E0C67-5D52-45C7-8852-3DB56F0AE14A}"/>
                </a:ext>
              </a:extLst>
            </p:cNvPr>
            <p:cNvSpPr/>
            <p:nvPr/>
          </p:nvSpPr>
          <p:spPr>
            <a:xfrm rot="16200000">
              <a:off x="4404518" y="831057"/>
              <a:ext cx="334963" cy="3511550"/>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zh-CN" altLang="en-US">
                <a:ea typeface="宋体" pitchFamily="2" charset="-122"/>
              </a:endParaRPr>
            </a:p>
          </p:txBody>
        </p:sp>
        <p:sp>
          <p:nvSpPr>
            <p:cNvPr id="61" name="左大括号 60">
              <a:extLst>
                <a:ext uri="{FF2B5EF4-FFF2-40B4-BE49-F238E27FC236}">
                  <a16:creationId xmlns:a16="http://schemas.microsoft.com/office/drawing/2014/main" id="{F7E99D15-9F97-4C3E-AC42-E3CE03327E2E}"/>
                </a:ext>
              </a:extLst>
            </p:cNvPr>
            <p:cNvSpPr/>
            <p:nvPr/>
          </p:nvSpPr>
          <p:spPr>
            <a:xfrm rot="5400000" flipV="1">
              <a:off x="6385668" y="67468"/>
              <a:ext cx="304800" cy="3268663"/>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zh-CN" altLang="en-US">
                <a:ea typeface="宋体" pitchFamily="2" charset="-122"/>
              </a:endParaRPr>
            </a:p>
          </p:txBody>
        </p:sp>
        <p:sp>
          <p:nvSpPr>
            <p:cNvPr id="62" name="Rectangle 3">
              <a:extLst>
                <a:ext uri="{FF2B5EF4-FFF2-40B4-BE49-F238E27FC236}">
                  <a16:creationId xmlns:a16="http://schemas.microsoft.com/office/drawing/2014/main" id="{8B712C8C-1D9E-429F-8F21-A9053358C697}"/>
                </a:ext>
              </a:extLst>
            </p:cNvPr>
            <p:cNvSpPr txBox="1">
              <a:spLocks noChangeArrowheads="1"/>
            </p:cNvSpPr>
            <p:nvPr/>
          </p:nvSpPr>
          <p:spPr bwMode="auto">
            <a:xfrm>
              <a:off x="5607645" y="1184275"/>
              <a:ext cx="18446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buFont typeface="Wingdings" pitchFamily="2" charset="2"/>
                <a:buNone/>
              </a:pPr>
              <a:r>
                <a:rPr lang="zh-CN" altLang="en-US" sz="2000" b="1" dirty="0">
                  <a:solidFill>
                    <a:schemeClr val="tx2"/>
                  </a:solidFill>
                  <a:ea typeface="宋体" charset="-122"/>
                </a:rPr>
                <a:t>第</a:t>
              </a:r>
              <a:r>
                <a:rPr lang="en-US" altLang="zh-CN" sz="2000" b="1" dirty="0">
                  <a:solidFill>
                    <a:schemeClr val="tx2"/>
                  </a:solidFill>
                  <a:ea typeface="宋体" charset="-122"/>
                </a:rPr>
                <a:t>4</a:t>
              </a:r>
              <a:r>
                <a:rPr lang="zh-CN" altLang="en-US" sz="2000" b="1" dirty="0">
                  <a:solidFill>
                    <a:schemeClr val="tx2"/>
                  </a:solidFill>
                  <a:ea typeface="宋体" charset="-122"/>
                </a:rPr>
                <a:t>式代入</a:t>
              </a:r>
            </a:p>
          </p:txBody>
        </p:sp>
      </p:grpSp>
    </p:spTree>
    <p:extLst>
      <p:ext uri="{BB962C8B-B14F-4D97-AF65-F5344CB8AC3E}">
        <p14:creationId xmlns:p14="http://schemas.microsoft.com/office/powerpoint/2010/main" val="23265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up)">
                                      <p:cBhvr>
                                        <p:cTn id="30" dur="500"/>
                                        <p:tgtEl>
                                          <p:spTgt spid="46"/>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right)">
                                      <p:cBhvr>
                                        <p:cTn id="34" dur="500"/>
                                        <p:tgtEl>
                                          <p:spTgt spid="54"/>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circle(in)">
                                      <p:cBhvr>
                                        <p:cTn id="39" dur="1000"/>
                                        <p:tgtEl>
                                          <p:spTgt spid="49"/>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animBg="1"/>
      <p:bldP spid="48" grpId="0" animBg="1"/>
      <p:bldP spid="4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115888"/>
            <a:ext cx="7776914" cy="719137"/>
          </a:xfrm>
        </p:spPr>
        <p:txBody>
          <a:bodyPr/>
          <a:lstStyle/>
          <a:p>
            <a:r>
              <a:rPr lang="zh-CN" altLang="en-US" sz="3600" dirty="0">
                <a:latin typeface="+mn-lt"/>
                <a:ea typeface="黑体" pitchFamily="2" charset="-122"/>
              </a:rPr>
              <a:t>考虑透射情况：导体中的单色波</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39</a:t>
            </a:fld>
            <a:endParaRPr lang="en-US" altLang="zh-CN" dirty="0"/>
          </a:p>
        </p:txBody>
      </p:sp>
      <p:sp>
        <p:nvSpPr>
          <p:cNvPr id="8" name="灯片编号占位符 4">
            <a:extLst>
              <a:ext uri="{FF2B5EF4-FFF2-40B4-BE49-F238E27FC236}">
                <a16:creationId xmlns:a16="http://schemas.microsoft.com/office/drawing/2014/main" id="{F9E24580-E5CD-4896-8278-3BBB69C15FAD}"/>
              </a:ext>
            </a:extLst>
          </p:cNvPr>
          <p:cNvSpPr txBox="1">
            <a:spLocks/>
          </p:cNvSpPr>
          <p:nvPr/>
        </p:nvSpPr>
        <p:spPr>
          <a:xfrm>
            <a:off x="8357483" y="854061"/>
            <a:ext cx="792088" cy="216024"/>
          </a:xfrm>
          <a:prstGeom prst="rect">
            <a:avLst/>
          </a:prstGeom>
          <a:ln/>
        </p:spPr>
        <p:txBody>
          <a:bodyPr anchor="ctr" anchorCtr="0"/>
          <a:lstStyle>
            <a:defPPr>
              <a:defRPr lang="zh-CN"/>
            </a:defPPr>
            <a:lvl1pPr marL="0" algn="r"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1704B4A-42D7-4DBC-B84F-EC50F40501E9}" type="slidenum">
              <a:rPr lang="zh-CN" altLang="en-US" smtClean="0"/>
              <a:pPr>
                <a:defRPr/>
              </a:pPr>
              <a:t>39</a:t>
            </a:fld>
            <a:endParaRPr lang="en-US" altLang="zh-CN" dirty="0"/>
          </a:p>
        </p:txBody>
      </p:sp>
      <p:grpSp>
        <p:nvGrpSpPr>
          <p:cNvPr id="2" name="组合 1">
            <a:extLst>
              <a:ext uri="{FF2B5EF4-FFF2-40B4-BE49-F238E27FC236}">
                <a16:creationId xmlns:a16="http://schemas.microsoft.com/office/drawing/2014/main" id="{24262717-9034-4D34-AB3C-F46C447A8864}"/>
              </a:ext>
            </a:extLst>
          </p:cNvPr>
          <p:cNvGrpSpPr/>
          <p:nvPr/>
        </p:nvGrpSpPr>
        <p:grpSpPr>
          <a:xfrm>
            <a:off x="395536" y="1124744"/>
            <a:ext cx="7785943" cy="993775"/>
            <a:chOff x="395536" y="1124744"/>
            <a:chExt cx="7785943" cy="993775"/>
          </a:xfrm>
        </p:grpSpPr>
        <p:sp>
          <p:nvSpPr>
            <p:cNvPr id="48" name="矩形 25">
              <a:extLst>
                <a:ext uri="{FF2B5EF4-FFF2-40B4-BE49-F238E27FC236}">
                  <a16:creationId xmlns:a16="http://schemas.microsoft.com/office/drawing/2014/main" id="{731EBB7A-D032-490F-93A9-9DFCDAEB9E29}"/>
                </a:ext>
              </a:extLst>
            </p:cNvPr>
            <p:cNvSpPr>
              <a:spLocks noChangeArrowheads="1"/>
            </p:cNvSpPr>
            <p:nvPr/>
          </p:nvSpPr>
          <p:spPr bwMode="auto">
            <a:xfrm>
              <a:off x="395536" y="1421576"/>
              <a:ext cx="2520280"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ClrTx/>
                <a:buFontTx/>
                <a:buNone/>
              </a:pPr>
              <a:r>
                <a:rPr lang="zh-CN" altLang="en-US" sz="2000" b="1" dirty="0">
                  <a:latin typeface="Times New Roman" pitchFamily="18" charset="0"/>
                  <a:ea typeface="宋体" charset="-122"/>
                  <a:cs typeface="Times New Roman" pitchFamily="18" charset="0"/>
                </a:rPr>
                <a:t>导体中的波动方程：</a:t>
              </a:r>
              <a:endParaRPr lang="zh-CN" altLang="en-US" sz="2000" dirty="0">
                <a:ea typeface="宋体" charset="-122"/>
                <a:cs typeface="Times New Roman" pitchFamily="18" charset="0"/>
              </a:endParaRPr>
            </a:p>
          </p:txBody>
        </p:sp>
        <p:graphicFrame>
          <p:nvGraphicFramePr>
            <p:cNvPr id="54" name="对象 53">
              <a:extLst>
                <a:ext uri="{FF2B5EF4-FFF2-40B4-BE49-F238E27FC236}">
                  <a16:creationId xmlns:a16="http://schemas.microsoft.com/office/drawing/2014/main" id="{83B70835-706F-48EF-9343-A10A32968DC0}"/>
                </a:ext>
              </a:extLst>
            </p:cNvPr>
            <p:cNvGraphicFramePr>
              <a:graphicFrameLocks noChangeAspect="1"/>
            </p:cNvGraphicFramePr>
            <p:nvPr>
              <p:extLst>
                <p:ext uri="{D42A27DB-BD31-4B8C-83A1-F6EECF244321}">
                  <p14:modId xmlns:p14="http://schemas.microsoft.com/office/powerpoint/2010/main" val="892875771"/>
                </p:ext>
              </p:extLst>
            </p:nvPr>
          </p:nvGraphicFramePr>
          <p:xfrm>
            <a:off x="3707904" y="1124744"/>
            <a:ext cx="4473575" cy="993775"/>
          </p:xfrm>
          <a:graphic>
            <a:graphicData uri="http://schemas.openxmlformats.org/presentationml/2006/ole">
              <mc:AlternateContent xmlns:mc="http://schemas.openxmlformats.org/markup-compatibility/2006">
                <mc:Choice xmlns:v="urn:schemas-microsoft-com:vml" Requires="v">
                  <p:oleObj spid="_x0000_s41313" name="Equation" r:id="rId4" imgW="1625400" imgH="419040" progId="Equation.DSMT4">
                    <p:embed/>
                  </p:oleObj>
                </mc:Choice>
                <mc:Fallback>
                  <p:oleObj name="Equation" r:id="rId4" imgW="1625400" imgH="419040" progId="Equation.DSMT4">
                    <p:embed/>
                    <p:pic>
                      <p:nvPicPr>
                        <p:cNvPr id="54" name="对象 53">
                          <a:extLst>
                            <a:ext uri="{FF2B5EF4-FFF2-40B4-BE49-F238E27FC236}">
                              <a16:creationId xmlns:a16="http://schemas.microsoft.com/office/drawing/2014/main" id="{83B70835-706F-48EF-9343-A10A32968DC0}"/>
                            </a:ext>
                          </a:extLst>
                        </p:cNvPr>
                        <p:cNvPicPr>
                          <a:picLocks noChangeAspect="1" noChangeArrowheads="1"/>
                        </p:cNvPicPr>
                        <p:nvPr/>
                      </p:nvPicPr>
                      <p:blipFill>
                        <a:blip r:embed="rId5"/>
                        <a:srcRect/>
                        <a:stretch>
                          <a:fillRect/>
                        </a:stretch>
                      </p:blipFill>
                      <p:spPr bwMode="auto">
                        <a:xfrm>
                          <a:off x="3707904" y="1124744"/>
                          <a:ext cx="4473575" cy="993775"/>
                        </a:xfrm>
                        <a:prstGeom prst="rect">
                          <a:avLst/>
                        </a:prstGeom>
                        <a:noFill/>
                        <a:ln>
                          <a:noFill/>
                        </a:ln>
                      </p:spPr>
                    </p:pic>
                  </p:oleObj>
                </mc:Fallback>
              </mc:AlternateContent>
            </a:graphicData>
          </a:graphic>
        </p:graphicFrame>
      </p:grpSp>
      <p:grpSp>
        <p:nvGrpSpPr>
          <p:cNvPr id="15" name="组合 14">
            <a:extLst>
              <a:ext uri="{FF2B5EF4-FFF2-40B4-BE49-F238E27FC236}">
                <a16:creationId xmlns:a16="http://schemas.microsoft.com/office/drawing/2014/main" id="{2672A7A3-47C9-45F1-A89A-D5A11D497178}"/>
              </a:ext>
            </a:extLst>
          </p:cNvPr>
          <p:cNvGrpSpPr/>
          <p:nvPr/>
        </p:nvGrpSpPr>
        <p:grpSpPr>
          <a:xfrm>
            <a:off x="395536" y="2204864"/>
            <a:ext cx="6533515" cy="585663"/>
            <a:chOff x="395536" y="2204864"/>
            <a:chExt cx="6533515" cy="585663"/>
          </a:xfrm>
        </p:grpSpPr>
        <p:graphicFrame>
          <p:nvGraphicFramePr>
            <p:cNvPr id="3" name="对象 2">
              <a:extLst>
                <a:ext uri="{FF2B5EF4-FFF2-40B4-BE49-F238E27FC236}">
                  <a16:creationId xmlns:a16="http://schemas.microsoft.com/office/drawing/2014/main" id="{9A89A187-B28F-4425-A7D0-562A3EB34C11}"/>
                </a:ext>
              </a:extLst>
            </p:cNvPr>
            <p:cNvGraphicFramePr>
              <a:graphicFrameLocks noChangeAspect="1"/>
            </p:cNvGraphicFramePr>
            <p:nvPr>
              <p:extLst>
                <p:ext uri="{D42A27DB-BD31-4B8C-83A1-F6EECF244321}">
                  <p14:modId xmlns:p14="http://schemas.microsoft.com/office/powerpoint/2010/main" val="2238614262"/>
                </p:ext>
              </p:extLst>
            </p:nvPr>
          </p:nvGraphicFramePr>
          <p:xfrm>
            <a:off x="3707904" y="2204864"/>
            <a:ext cx="3221147" cy="585663"/>
          </p:xfrm>
          <a:graphic>
            <a:graphicData uri="http://schemas.openxmlformats.org/presentationml/2006/ole">
              <mc:AlternateContent xmlns:mc="http://schemas.openxmlformats.org/markup-compatibility/2006">
                <mc:Choice xmlns:v="urn:schemas-microsoft-com:vml" Requires="v">
                  <p:oleObj spid="_x0000_s41314" name="Equation" r:id="rId6" imgW="1536480" imgH="279360" progId="Equation.DSMT4">
                    <p:embed/>
                  </p:oleObj>
                </mc:Choice>
                <mc:Fallback>
                  <p:oleObj name="Equation" r:id="rId6" imgW="1536480" imgH="279360" progId="Equation.DSMT4">
                    <p:embed/>
                    <p:pic>
                      <p:nvPicPr>
                        <p:cNvPr id="0" name=""/>
                        <p:cNvPicPr/>
                        <p:nvPr/>
                      </p:nvPicPr>
                      <p:blipFill>
                        <a:blip r:embed="rId7"/>
                        <a:stretch>
                          <a:fillRect/>
                        </a:stretch>
                      </p:blipFill>
                      <p:spPr>
                        <a:xfrm>
                          <a:off x="3707904" y="2204864"/>
                          <a:ext cx="3221147" cy="585663"/>
                        </a:xfrm>
                        <a:prstGeom prst="rect">
                          <a:avLst/>
                        </a:prstGeom>
                      </p:spPr>
                    </p:pic>
                  </p:oleObj>
                </mc:Fallback>
              </mc:AlternateContent>
            </a:graphicData>
          </a:graphic>
        </p:graphicFrame>
        <p:sp>
          <p:nvSpPr>
            <p:cNvPr id="25" name="矩形 25">
              <a:extLst>
                <a:ext uri="{FF2B5EF4-FFF2-40B4-BE49-F238E27FC236}">
                  <a16:creationId xmlns:a16="http://schemas.microsoft.com/office/drawing/2014/main" id="{540EE6DE-8AA0-4B1A-AF3C-C8CD8687A628}"/>
                </a:ext>
              </a:extLst>
            </p:cNvPr>
            <p:cNvSpPr>
              <a:spLocks noChangeArrowheads="1"/>
            </p:cNvSpPr>
            <p:nvPr/>
          </p:nvSpPr>
          <p:spPr bwMode="auto">
            <a:xfrm>
              <a:off x="395536" y="2297641"/>
              <a:ext cx="2520280"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ClrTx/>
                <a:buFontTx/>
                <a:buNone/>
              </a:pPr>
              <a:r>
                <a:rPr lang="zh-CN" altLang="en-US" sz="2000" b="1" dirty="0">
                  <a:latin typeface="Times New Roman" pitchFamily="18" charset="0"/>
                  <a:ea typeface="宋体" charset="-122"/>
                  <a:cs typeface="Times New Roman" pitchFamily="18" charset="0"/>
                </a:rPr>
                <a:t>单色波函数：</a:t>
              </a:r>
              <a:endParaRPr lang="zh-CN" altLang="en-US" sz="2000" dirty="0">
                <a:ea typeface="宋体" charset="-122"/>
                <a:cs typeface="Times New Roman" pitchFamily="18" charset="0"/>
              </a:endParaRPr>
            </a:p>
          </p:txBody>
        </p:sp>
      </p:grpSp>
      <p:sp>
        <p:nvSpPr>
          <p:cNvPr id="4" name="箭头: 右弧形 3">
            <a:extLst>
              <a:ext uri="{FF2B5EF4-FFF2-40B4-BE49-F238E27FC236}">
                <a16:creationId xmlns:a16="http://schemas.microsoft.com/office/drawing/2014/main" id="{E9E00F98-A3C9-466C-8CC7-C01D59CBFDCA}"/>
              </a:ext>
            </a:extLst>
          </p:cNvPr>
          <p:cNvSpPr/>
          <p:nvPr/>
        </p:nvSpPr>
        <p:spPr>
          <a:xfrm flipV="1">
            <a:off x="8351912" y="1628800"/>
            <a:ext cx="252536" cy="993776"/>
          </a:xfrm>
          <a:prstGeom prst="curvedLef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6" name="组合 15">
            <a:extLst>
              <a:ext uri="{FF2B5EF4-FFF2-40B4-BE49-F238E27FC236}">
                <a16:creationId xmlns:a16="http://schemas.microsoft.com/office/drawing/2014/main" id="{8D23F18A-7C94-4042-A461-6BC65A54C213}"/>
              </a:ext>
            </a:extLst>
          </p:cNvPr>
          <p:cNvGrpSpPr/>
          <p:nvPr/>
        </p:nvGrpSpPr>
        <p:grpSpPr>
          <a:xfrm>
            <a:off x="2699792" y="2924944"/>
            <a:ext cx="4229259" cy="517684"/>
            <a:chOff x="2699792" y="2924944"/>
            <a:chExt cx="4229259" cy="517684"/>
          </a:xfrm>
        </p:grpSpPr>
        <p:graphicFrame>
          <p:nvGraphicFramePr>
            <p:cNvPr id="6" name="对象 5">
              <a:extLst>
                <a:ext uri="{FF2B5EF4-FFF2-40B4-BE49-F238E27FC236}">
                  <a16:creationId xmlns:a16="http://schemas.microsoft.com/office/drawing/2014/main" id="{6CAF8280-C79C-4071-BD47-0094BB0C8737}"/>
                </a:ext>
              </a:extLst>
            </p:cNvPr>
            <p:cNvGraphicFramePr>
              <a:graphicFrameLocks noChangeAspect="1"/>
            </p:cNvGraphicFramePr>
            <p:nvPr>
              <p:extLst>
                <p:ext uri="{D42A27DB-BD31-4B8C-83A1-F6EECF244321}">
                  <p14:modId xmlns:p14="http://schemas.microsoft.com/office/powerpoint/2010/main" val="3752950194"/>
                </p:ext>
              </p:extLst>
            </p:nvPr>
          </p:nvGraphicFramePr>
          <p:xfrm>
            <a:off x="3707904" y="2924944"/>
            <a:ext cx="3221147" cy="517684"/>
          </p:xfrm>
          <a:graphic>
            <a:graphicData uri="http://schemas.openxmlformats.org/presentationml/2006/ole">
              <mc:AlternateContent xmlns:mc="http://schemas.openxmlformats.org/markup-compatibility/2006">
                <mc:Choice xmlns:v="urn:schemas-microsoft-com:vml" Requires="v">
                  <p:oleObj spid="_x0000_s41315" name="Equation" r:id="rId8" imgW="1422360" imgH="228600" progId="Equation.DSMT4">
                    <p:embed/>
                  </p:oleObj>
                </mc:Choice>
                <mc:Fallback>
                  <p:oleObj name="Equation" r:id="rId8" imgW="1422360" imgH="228600" progId="Equation.DSMT4">
                    <p:embed/>
                    <p:pic>
                      <p:nvPicPr>
                        <p:cNvPr id="0" name=""/>
                        <p:cNvPicPr/>
                        <p:nvPr/>
                      </p:nvPicPr>
                      <p:blipFill>
                        <a:blip r:embed="rId9"/>
                        <a:stretch>
                          <a:fillRect/>
                        </a:stretch>
                      </p:blipFill>
                      <p:spPr>
                        <a:xfrm>
                          <a:off x="3707904" y="2924944"/>
                          <a:ext cx="3221147" cy="517684"/>
                        </a:xfrm>
                        <a:prstGeom prst="rect">
                          <a:avLst/>
                        </a:prstGeom>
                      </p:spPr>
                    </p:pic>
                  </p:oleObj>
                </mc:Fallback>
              </mc:AlternateContent>
            </a:graphicData>
          </a:graphic>
        </p:graphicFrame>
        <p:sp>
          <p:nvSpPr>
            <p:cNvPr id="28" name="箭头: 右 27">
              <a:extLst>
                <a:ext uri="{FF2B5EF4-FFF2-40B4-BE49-F238E27FC236}">
                  <a16:creationId xmlns:a16="http://schemas.microsoft.com/office/drawing/2014/main" id="{7CE1076A-2229-4606-B04E-773655FCDF11}"/>
                </a:ext>
              </a:extLst>
            </p:cNvPr>
            <p:cNvSpPr/>
            <p:nvPr/>
          </p:nvSpPr>
          <p:spPr>
            <a:xfrm>
              <a:off x="2699792" y="3083411"/>
              <a:ext cx="628496" cy="200750"/>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a:extLst>
              <a:ext uri="{FF2B5EF4-FFF2-40B4-BE49-F238E27FC236}">
                <a16:creationId xmlns:a16="http://schemas.microsoft.com/office/drawing/2014/main" id="{E4D27FD1-A2DA-4C9E-8748-BC608A0900A4}"/>
              </a:ext>
            </a:extLst>
          </p:cNvPr>
          <p:cNvSpPr txBox="1"/>
          <p:nvPr/>
        </p:nvSpPr>
        <p:spPr>
          <a:xfrm>
            <a:off x="2528746" y="3619695"/>
            <a:ext cx="6075702" cy="369332"/>
          </a:xfrm>
          <a:prstGeom prst="rect">
            <a:avLst/>
          </a:prstGeom>
          <a:noFill/>
        </p:spPr>
        <p:txBody>
          <a:bodyPr wrap="none" rtlCol="0">
            <a:spAutoFit/>
          </a:bodyPr>
          <a:lstStyle/>
          <a:p>
            <a:r>
              <a:rPr lang="zh-CN" altLang="en-US" b="1" dirty="0"/>
              <a:t>注意波函数中的波矢：</a:t>
            </a:r>
            <a:r>
              <a:rPr lang="en-US" altLang="zh-CN" b="1" i="1" dirty="0"/>
              <a:t>k</a:t>
            </a:r>
            <a:r>
              <a:rPr lang="en-US" altLang="zh-CN" b="1" dirty="0"/>
              <a:t>=</a:t>
            </a:r>
            <a:r>
              <a:rPr lang="en-US" altLang="zh-CN" i="1" dirty="0"/>
              <a:t>k</a:t>
            </a:r>
            <a:r>
              <a:rPr lang="en-US" altLang="zh-CN" b="1" dirty="0"/>
              <a:t>·</a:t>
            </a:r>
            <a:r>
              <a:rPr lang="en-US" altLang="zh-CN" b="1" i="1" dirty="0"/>
              <a:t>k</a:t>
            </a:r>
            <a:r>
              <a:rPr lang="en-US" altLang="zh-CN" b="1" baseline="-25000" dirty="0"/>
              <a:t>0</a:t>
            </a:r>
            <a:r>
              <a:rPr lang="zh-CN" altLang="en-US" b="1" dirty="0"/>
              <a:t>，</a:t>
            </a:r>
            <a:r>
              <a:rPr lang="en-US" altLang="zh-CN" b="1" i="1" dirty="0"/>
              <a:t> k</a:t>
            </a:r>
            <a:r>
              <a:rPr lang="en-US" altLang="zh-CN" b="1" baseline="-25000" dirty="0"/>
              <a:t>0</a:t>
            </a:r>
            <a:r>
              <a:rPr lang="zh-CN" altLang="en-US" b="1" dirty="0"/>
              <a:t>为单位波矢，</a:t>
            </a:r>
            <a:r>
              <a:rPr lang="en-US" altLang="zh-CN" i="1" dirty="0"/>
              <a:t>k</a:t>
            </a:r>
            <a:r>
              <a:rPr lang="zh-CN" altLang="en-US" b="1" dirty="0"/>
              <a:t>为波数。</a:t>
            </a:r>
          </a:p>
        </p:txBody>
      </p:sp>
      <p:grpSp>
        <p:nvGrpSpPr>
          <p:cNvPr id="17" name="组合 16">
            <a:extLst>
              <a:ext uri="{FF2B5EF4-FFF2-40B4-BE49-F238E27FC236}">
                <a16:creationId xmlns:a16="http://schemas.microsoft.com/office/drawing/2014/main" id="{C9331B13-F741-42D6-A89F-3D5DAE6CC1F4}"/>
              </a:ext>
            </a:extLst>
          </p:cNvPr>
          <p:cNvGrpSpPr/>
          <p:nvPr/>
        </p:nvGrpSpPr>
        <p:grpSpPr>
          <a:xfrm>
            <a:off x="395536" y="4166094"/>
            <a:ext cx="5189705" cy="500519"/>
            <a:chOff x="395536" y="4166094"/>
            <a:chExt cx="5189705" cy="500519"/>
          </a:xfrm>
        </p:grpSpPr>
        <p:sp>
          <p:nvSpPr>
            <p:cNvPr id="9" name="文本框 8">
              <a:extLst>
                <a:ext uri="{FF2B5EF4-FFF2-40B4-BE49-F238E27FC236}">
                  <a16:creationId xmlns:a16="http://schemas.microsoft.com/office/drawing/2014/main" id="{9541216B-86BA-4A90-A794-AB14035A3A46}"/>
                </a:ext>
              </a:extLst>
            </p:cNvPr>
            <p:cNvSpPr txBox="1"/>
            <p:nvPr/>
          </p:nvSpPr>
          <p:spPr>
            <a:xfrm>
              <a:off x="395536" y="4210975"/>
              <a:ext cx="3531736" cy="369332"/>
            </a:xfrm>
            <a:prstGeom prst="rect">
              <a:avLst/>
            </a:prstGeom>
            <a:noFill/>
          </p:spPr>
          <p:txBody>
            <a:bodyPr wrap="square" rtlCol="0">
              <a:spAutoFit/>
            </a:bodyPr>
            <a:lstStyle/>
            <a:p>
              <a:r>
                <a:rPr lang="zh-CN" altLang="en-US" b="1" dirty="0"/>
                <a:t>上式表明金属中的波矢</a:t>
              </a:r>
              <a:r>
                <a:rPr lang="en-US" altLang="zh-CN" b="1" i="1" dirty="0"/>
                <a:t>k</a:t>
              </a:r>
              <a:r>
                <a:rPr lang="zh-CN" altLang="en-US" b="1" dirty="0"/>
                <a:t>是复数：</a:t>
              </a:r>
            </a:p>
          </p:txBody>
        </p:sp>
        <p:graphicFrame>
          <p:nvGraphicFramePr>
            <p:cNvPr id="10" name="对象 9">
              <a:extLst>
                <a:ext uri="{FF2B5EF4-FFF2-40B4-BE49-F238E27FC236}">
                  <a16:creationId xmlns:a16="http://schemas.microsoft.com/office/drawing/2014/main" id="{EF289968-AF57-4180-AAC8-F8B356509522}"/>
                </a:ext>
              </a:extLst>
            </p:cNvPr>
            <p:cNvGraphicFramePr>
              <a:graphicFrameLocks noChangeAspect="1"/>
            </p:cNvGraphicFramePr>
            <p:nvPr>
              <p:extLst>
                <p:ext uri="{D42A27DB-BD31-4B8C-83A1-F6EECF244321}">
                  <p14:modId xmlns:p14="http://schemas.microsoft.com/office/powerpoint/2010/main" val="3439845778"/>
                </p:ext>
              </p:extLst>
            </p:nvPr>
          </p:nvGraphicFramePr>
          <p:xfrm>
            <a:off x="3927272" y="4166094"/>
            <a:ext cx="1657969" cy="500519"/>
          </p:xfrm>
          <a:graphic>
            <a:graphicData uri="http://schemas.openxmlformats.org/presentationml/2006/ole">
              <mc:AlternateContent xmlns:mc="http://schemas.openxmlformats.org/markup-compatibility/2006">
                <mc:Choice xmlns:v="urn:schemas-microsoft-com:vml" Requires="v">
                  <p:oleObj spid="_x0000_s41316" name="Equation" r:id="rId10" imgW="672840" imgH="203040" progId="Equation.DSMT4">
                    <p:embed/>
                  </p:oleObj>
                </mc:Choice>
                <mc:Fallback>
                  <p:oleObj name="Equation" r:id="rId10" imgW="672840" imgH="203040" progId="Equation.DSMT4">
                    <p:embed/>
                    <p:pic>
                      <p:nvPicPr>
                        <p:cNvPr id="0" name=""/>
                        <p:cNvPicPr/>
                        <p:nvPr/>
                      </p:nvPicPr>
                      <p:blipFill>
                        <a:blip r:embed="rId11"/>
                        <a:stretch>
                          <a:fillRect/>
                        </a:stretch>
                      </p:blipFill>
                      <p:spPr>
                        <a:xfrm>
                          <a:off x="3927272" y="4166094"/>
                          <a:ext cx="1657969" cy="500519"/>
                        </a:xfrm>
                        <a:prstGeom prst="rect">
                          <a:avLst/>
                        </a:prstGeom>
                      </p:spPr>
                    </p:pic>
                  </p:oleObj>
                </mc:Fallback>
              </mc:AlternateContent>
            </a:graphicData>
          </a:graphic>
        </p:graphicFrame>
      </p:grpSp>
      <p:grpSp>
        <p:nvGrpSpPr>
          <p:cNvPr id="18" name="组合 17">
            <a:extLst>
              <a:ext uri="{FF2B5EF4-FFF2-40B4-BE49-F238E27FC236}">
                <a16:creationId xmlns:a16="http://schemas.microsoft.com/office/drawing/2014/main" id="{0C89FA72-CA7A-4C9F-BE06-73636AE1BE86}"/>
              </a:ext>
            </a:extLst>
          </p:cNvPr>
          <p:cNvGrpSpPr/>
          <p:nvPr/>
        </p:nvGrpSpPr>
        <p:grpSpPr>
          <a:xfrm>
            <a:off x="395536" y="4738688"/>
            <a:ext cx="8011864" cy="585787"/>
            <a:chOff x="395536" y="4738688"/>
            <a:chExt cx="8011864" cy="585787"/>
          </a:xfrm>
        </p:grpSpPr>
        <p:sp>
          <p:nvSpPr>
            <p:cNvPr id="11" name="文本框 10">
              <a:extLst>
                <a:ext uri="{FF2B5EF4-FFF2-40B4-BE49-F238E27FC236}">
                  <a16:creationId xmlns:a16="http://schemas.microsoft.com/office/drawing/2014/main" id="{7EDA50E8-A55B-4013-A719-10781E35B6FE}"/>
                </a:ext>
              </a:extLst>
            </p:cNvPr>
            <p:cNvSpPr txBox="1"/>
            <p:nvPr/>
          </p:nvSpPr>
          <p:spPr>
            <a:xfrm>
              <a:off x="395536" y="4859951"/>
              <a:ext cx="2492990" cy="369332"/>
            </a:xfrm>
            <a:prstGeom prst="rect">
              <a:avLst/>
            </a:prstGeom>
            <a:noFill/>
          </p:spPr>
          <p:txBody>
            <a:bodyPr wrap="none" rtlCol="0">
              <a:spAutoFit/>
            </a:bodyPr>
            <a:lstStyle/>
            <a:p>
              <a:r>
                <a:rPr lang="zh-CN" altLang="en-US" b="1" dirty="0"/>
                <a:t>代入平面波函数得到：</a:t>
              </a:r>
            </a:p>
          </p:txBody>
        </p:sp>
        <p:graphicFrame>
          <p:nvGraphicFramePr>
            <p:cNvPr id="33" name="对象 32">
              <a:extLst>
                <a:ext uri="{FF2B5EF4-FFF2-40B4-BE49-F238E27FC236}">
                  <a16:creationId xmlns:a16="http://schemas.microsoft.com/office/drawing/2014/main" id="{8DA0E971-9E5E-4664-83E5-FF971453D393}"/>
                </a:ext>
              </a:extLst>
            </p:cNvPr>
            <p:cNvGraphicFramePr>
              <a:graphicFrameLocks noChangeAspect="1"/>
            </p:cNvGraphicFramePr>
            <p:nvPr>
              <p:extLst>
                <p:ext uri="{D42A27DB-BD31-4B8C-83A1-F6EECF244321}">
                  <p14:modId xmlns:p14="http://schemas.microsoft.com/office/powerpoint/2010/main" val="3868182703"/>
                </p:ext>
              </p:extLst>
            </p:nvPr>
          </p:nvGraphicFramePr>
          <p:xfrm>
            <a:off x="3698875" y="4738688"/>
            <a:ext cx="4708525" cy="585787"/>
          </p:xfrm>
          <a:graphic>
            <a:graphicData uri="http://schemas.openxmlformats.org/presentationml/2006/ole">
              <mc:AlternateContent xmlns:mc="http://schemas.openxmlformats.org/markup-compatibility/2006">
                <mc:Choice xmlns:v="urn:schemas-microsoft-com:vml" Requires="v">
                  <p:oleObj spid="_x0000_s41317" name="Equation" r:id="rId12" imgW="2247840" imgH="279360" progId="Equation.DSMT4">
                    <p:embed/>
                  </p:oleObj>
                </mc:Choice>
                <mc:Fallback>
                  <p:oleObj name="Equation" r:id="rId12" imgW="2247840" imgH="279360" progId="Equation.DSMT4">
                    <p:embed/>
                    <p:pic>
                      <p:nvPicPr>
                        <p:cNvPr id="3" name="对象 2">
                          <a:extLst>
                            <a:ext uri="{FF2B5EF4-FFF2-40B4-BE49-F238E27FC236}">
                              <a16:creationId xmlns:a16="http://schemas.microsoft.com/office/drawing/2014/main" id="{9A89A187-B28F-4425-A7D0-562A3EB34C11}"/>
                            </a:ext>
                          </a:extLst>
                        </p:cNvPr>
                        <p:cNvPicPr/>
                        <p:nvPr/>
                      </p:nvPicPr>
                      <p:blipFill>
                        <a:blip r:embed="rId13"/>
                        <a:stretch>
                          <a:fillRect/>
                        </a:stretch>
                      </p:blipFill>
                      <p:spPr>
                        <a:xfrm>
                          <a:off x="3698875" y="4738688"/>
                          <a:ext cx="4708525" cy="585787"/>
                        </a:xfrm>
                        <a:prstGeom prst="rect">
                          <a:avLst/>
                        </a:prstGeom>
                        <a:ln w="25400">
                          <a:solidFill>
                            <a:srgbClr val="FF0000"/>
                          </a:solidFill>
                        </a:ln>
                      </p:spPr>
                    </p:pic>
                  </p:oleObj>
                </mc:Fallback>
              </mc:AlternateContent>
            </a:graphicData>
          </a:graphic>
        </p:graphicFrame>
      </p:grpSp>
      <p:sp>
        <p:nvSpPr>
          <p:cNvPr id="12" name="右大括号 11">
            <a:extLst>
              <a:ext uri="{FF2B5EF4-FFF2-40B4-BE49-F238E27FC236}">
                <a16:creationId xmlns:a16="http://schemas.microsoft.com/office/drawing/2014/main" id="{AD7B1104-10BD-40AA-8987-C624B3309E76}"/>
              </a:ext>
            </a:extLst>
          </p:cNvPr>
          <p:cNvSpPr/>
          <p:nvPr/>
        </p:nvSpPr>
        <p:spPr>
          <a:xfrm>
            <a:off x="8316416" y="3083411"/>
            <a:ext cx="288032" cy="1367353"/>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3" name="对象 12">
            <a:extLst>
              <a:ext uri="{FF2B5EF4-FFF2-40B4-BE49-F238E27FC236}">
                <a16:creationId xmlns:a16="http://schemas.microsoft.com/office/drawing/2014/main" id="{A4923F79-CB05-4F49-99DC-C0A6B796EDAC}"/>
              </a:ext>
            </a:extLst>
          </p:cNvPr>
          <p:cNvGraphicFramePr>
            <a:graphicFrameLocks noChangeAspect="1"/>
          </p:cNvGraphicFramePr>
          <p:nvPr>
            <p:extLst>
              <p:ext uri="{D42A27DB-BD31-4B8C-83A1-F6EECF244321}">
                <p14:modId xmlns:p14="http://schemas.microsoft.com/office/powerpoint/2010/main" val="1661437586"/>
              </p:ext>
            </p:extLst>
          </p:nvPr>
        </p:nvGraphicFramePr>
        <p:xfrm>
          <a:off x="3724275" y="5517232"/>
          <a:ext cx="1924239" cy="1235314"/>
        </p:xfrm>
        <a:graphic>
          <a:graphicData uri="http://schemas.openxmlformats.org/presentationml/2006/ole">
            <mc:AlternateContent xmlns:mc="http://schemas.openxmlformats.org/markup-compatibility/2006">
              <mc:Choice xmlns:v="urn:schemas-microsoft-com:vml" Requires="v">
                <p:oleObj spid="_x0000_s41318" name="Equation" r:id="rId14" imgW="1028520" imgH="660240" progId="Equation.DSMT4">
                  <p:embed/>
                </p:oleObj>
              </mc:Choice>
              <mc:Fallback>
                <p:oleObj name="Equation" r:id="rId14" imgW="1028520" imgH="660240" progId="Equation.DSMT4">
                  <p:embed/>
                  <p:pic>
                    <p:nvPicPr>
                      <p:cNvPr id="0" name=""/>
                      <p:cNvPicPr/>
                      <p:nvPr/>
                    </p:nvPicPr>
                    <p:blipFill>
                      <a:blip r:embed="rId15"/>
                      <a:stretch>
                        <a:fillRect/>
                      </a:stretch>
                    </p:blipFill>
                    <p:spPr>
                      <a:xfrm>
                        <a:off x="3724275" y="5517232"/>
                        <a:ext cx="1924239" cy="1235314"/>
                      </a:xfrm>
                      <a:prstGeom prst="rect">
                        <a:avLst/>
                      </a:prstGeom>
                    </p:spPr>
                  </p:pic>
                </p:oleObj>
              </mc:Fallback>
            </mc:AlternateContent>
          </a:graphicData>
        </a:graphic>
      </p:graphicFrame>
      <p:sp>
        <p:nvSpPr>
          <p:cNvPr id="14" name="箭头: 右弧形 13">
            <a:extLst>
              <a:ext uri="{FF2B5EF4-FFF2-40B4-BE49-F238E27FC236}">
                <a16:creationId xmlns:a16="http://schemas.microsoft.com/office/drawing/2014/main" id="{5F034994-9A26-419E-B05C-878E1FDFADF3}"/>
              </a:ext>
            </a:extLst>
          </p:cNvPr>
          <p:cNvSpPr/>
          <p:nvPr/>
        </p:nvSpPr>
        <p:spPr>
          <a:xfrm>
            <a:off x="8747956" y="3767087"/>
            <a:ext cx="216532" cy="2398217"/>
          </a:xfrm>
          <a:prstGeom prst="curvedLef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323305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z="3600" dirty="0">
                <a:latin typeface="+mn-lt"/>
                <a:ea typeface="黑体" pitchFamily="2" charset="-122"/>
              </a:rPr>
              <a:t>磁感强度和电感强度的法向分量</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4</a:t>
            </a:fld>
            <a:endParaRPr lang="en-US" altLang="zh-CN" dirty="0"/>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5998" y="1988840"/>
            <a:ext cx="4300498" cy="2947002"/>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35496" y="2591207"/>
                <a:ext cx="4735975" cy="8377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smtClean="0">
                              <a:solidFill>
                                <a:schemeClr val="tx2"/>
                              </a:solidFill>
                              <a:latin typeface="Cambria Math" panose="02040503050406030204" pitchFamily="18" charset="0"/>
                            </a:rPr>
                          </m:ctrlPr>
                        </m:naryPr>
                        <m:sub>
                          <m:r>
                            <m:rPr>
                              <m:brk m:alnAt="23"/>
                            </m:rPr>
                            <a:rPr lang="zh-CN" altLang="en-US" sz="2000" b="0" i="1" smtClean="0">
                              <a:solidFill>
                                <a:schemeClr val="tx2"/>
                              </a:solidFill>
                              <a:latin typeface="Cambria Math"/>
                            </a:rPr>
                            <m:t>顶</m:t>
                          </m:r>
                        </m:sub>
                        <m:sup/>
                        <m:e>
                          <m:r>
                            <a:rPr lang="en-US" altLang="zh-CN" sz="2000" b="0" i="1" smtClean="0">
                              <a:solidFill>
                                <a:schemeClr val="tx2"/>
                              </a:solidFill>
                              <a:latin typeface="Cambria Math"/>
                            </a:rPr>
                            <m:t>𝐵</m:t>
                          </m:r>
                          <m:r>
                            <a:rPr lang="en-US" altLang="zh-CN" sz="2000" b="0" i="1" smtClean="0">
                              <a:solidFill>
                                <a:schemeClr val="tx2"/>
                              </a:solidFill>
                              <a:latin typeface="Cambria Math"/>
                              <a:ea typeface="Cambria Math"/>
                            </a:rPr>
                            <m:t>∙</m:t>
                          </m:r>
                          <m:r>
                            <a:rPr lang="en-US" altLang="zh-CN" sz="2000" b="0" i="1" smtClean="0">
                              <a:solidFill>
                                <a:schemeClr val="tx2"/>
                              </a:solidFill>
                              <a:latin typeface="Cambria Math"/>
                              <a:ea typeface="Cambria Math"/>
                            </a:rPr>
                            <m:t>𝑑</m:t>
                          </m:r>
                          <m:r>
                            <a:rPr lang="zh-CN" altLang="en-US" sz="2000" b="0" i="1" smtClean="0">
                              <a:solidFill>
                                <a:schemeClr val="tx2"/>
                              </a:solidFill>
                              <a:latin typeface="Cambria Math"/>
                              <a:ea typeface="Cambria Math"/>
                            </a:rPr>
                            <m:t>𝜎</m:t>
                          </m:r>
                          <m:r>
                            <a:rPr lang="en-US" altLang="zh-CN" sz="2000" b="0" i="1" smtClean="0">
                              <a:solidFill>
                                <a:schemeClr val="tx2"/>
                              </a:solidFill>
                              <a:latin typeface="Cambria Math"/>
                              <a:ea typeface="Cambria Math"/>
                            </a:rPr>
                            <m:t>+</m:t>
                          </m:r>
                        </m:e>
                      </m:nary>
                      <m:nary>
                        <m:naryPr>
                          <m:chr m:val="∯"/>
                          <m:ctrlPr>
                            <a:rPr lang="zh-CN" altLang="en-US" sz="2000" i="1">
                              <a:solidFill>
                                <a:schemeClr val="tx2"/>
                              </a:solidFill>
                              <a:latin typeface="Cambria Math" panose="02040503050406030204" pitchFamily="18" charset="0"/>
                            </a:rPr>
                          </m:ctrlPr>
                        </m:naryPr>
                        <m:sub>
                          <m:r>
                            <m:rPr>
                              <m:brk m:alnAt="23"/>
                            </m:rPr>
                            <a:rPr lang="zh-CN" altLang="en-US" sz="2000" b="0" i="1" smtClean="0">
                              <a:solidFill>
                                <a:schemeClr val="tx2"/>
                              </a:solidFill>
                              <a:latin typeface="Cambria Math"/>
                            </a:rPr>
                            <m:t>底</m:t>
                          </m:r>
                        </m:sub>
                        <m:sup/>
                        <m:e>
                          <m:r>
                            <a:rPr lang="en-US" altLang="zh-CN" sz="2000" i="1">
                              <a:solidFill>
                                <a:schemeClr val="tx2"/>
                              </a:solidFill>
                              <a:latin typeface="Cambria Math"/>
                            </a:rPr>
                            <m:t>𝐵</m:t>
                          </m:r>
                          <m:r>
                            <a:rPr lang="en-US" altLang="zh-CN" sz="2000" i="1">
                              <a:solidFill>
                                <a:schemeClr val="tx2"/>
                              </a:solidFill>
                              <a:latin typeface="Cambria Math"/>
                              <a:ea typeface="Cambria Math"/>
                            </a:rPr>
                            <m:t>∙</m:t>
                          </m:r>
                          <m:r>
                            <a:rPr lang="en-US" altLang="zh-CN" sz="2000" i="1">
                              <a:solidFill>
                                <a:schemeClr val="tx2"/>
                              </a:solidFill>
                              <a:latin typeface="Cambria Math"/>
                              <a:ea typeface="Cambria Math"/>
                            </a:rPr>
                            <m:t>𝑑</m:t>
                          </m:r>
                          <m:r>
                            <a:rPr lang="zh-CN" altLang="en-US" sz="2000" i="1">
                              <a:solidFill>
                                <a:schemeClr val="tx2"/>
                              </a:solidFill>
                              <a:latin typeface="Cambria Math"/>
                              <a:ea typeface="Cambria Math"/>
                            </a:rPr>
                            <m:t>𝜎</m:t>
                          </m:r>
                          <m:r>
                            <a:rPr lang="en-US" altLang="zh-CN" sz="2000" i="1">
                              <a:solidFill>
                                <a:schemeClr val="tx2"/>
                              </a:solidFill>
                              <a:latin typeface="Cambria Math"/>
                              <a:ea typeface="Cambria Math"/>
                            </a:rPr>
                            <m:t>+</m:t>
                          </m:r>
                        </m:e>
                      </m:nary>
                      <m:nary>
                        <m:naryPr>
                          <m:chr m:val="∯"/>
                          <m:ctrlPr>
                            <a:rPr lang="zh-CN" altLang="en-US" sz="2000" i="1">
                              <a:solidFill>
                                <a:schemeClr val="tx2"/>
                              </a:solidFill>
                              <a:latin typeface="Cambria Math" panose="02040503050406030204" pitchFamily="18" charset="0"/>
                            </a:rPr>
                          </m:ctrlPr>
                        </m:naryPr>
                        <m:sub>
                          <m:r>
                            <m:rPr>
                              <m:brk m:alnAt="23"/>
                            </m:rPr>
                            <a:rPr lang="zh-CN" altLang="en-US" sz="2000" b="0" i="1" smtClean="0">
                              <a:solidFill>
                                <a:schemeClr val="tx2"/>
                              </a:solidFill>
                              <a:latin typeface="Cambria Math"/>
                            </a:rPr>
                            <m:t>壁</m:t>
                          </m:r>
                        </m:sub>
                        <m:sup/>
                        <m:e>
                          <m:r>
                            <a:rPr lang="en-US" altLang="zh-CN" sz="2000" i="1">
                              <a:solidFill>
                                <a:schemeClr val="tx2"/>
                              </a:solidFill>
                              <a:latin typeface="Cambria Math"/>
                            </a:rPr>
                            <m:t>𝐵</m:t>
                          </m:r>
                          <m:r>
                            <a:rPr lang="en-US" altLang="zh-CN" sz="2000" i="1">
                              <a:solidFill>
                                <a:schemeClr val="tx2"/>
                              </a:solidFill>
                              <a:latin typeface="Cambria Math"/>
                              <a:ea typeface="Cambria Math"/>
                            </a:rPr>
                            <m:t>∙</m:t>
                          </m:r>
                          <m:r>
                            <a:rPr lang="en-US" altLang="zh-CN" sz="2000" i="1">
                              <a:solidFill>
                                <a:schemeClr val="tx2"/>
                              </a:solidFill>
                              <a:latin typeface="Cambria Math"/>
                              <a:ea typeface="Cambria Math"/>
                            </a:rPr>
                            <m:t>𝑑</m:t>
                          </m:r>
                          <m:r>
                            <a:rPr lang="zh-CN" altLang="en-US" sz="2000" i="1">
                              <a:solidFill>
                                <a:schemeClr val="tx2"/>
                              </a:solidFill>
                              <a:latin typeface="Cambria Math"/>
                              <a:ea typeface="Cambria Math"/>
                            </a:rPr>
                            <m:t>𝜎</m:t>
                          </m:r>
                        </m:e>
                      </m:nary>
                      <m:r>
                        <a:rPr lang="en-US" altLang="zh-CN" sz="2000" b="0" i="1" smtClean="0">
                          <a:solidFill>
                            <a:schemeClr val="tx2"/>
                          </a:solidFill>
                          <a:latin typeface="Cambria Math"/>
                          <a:ea typeface="Cambria Math"/>
                        </a:rPr>
                        <m:t>=0</m:t>
                      </m:r>
                    </m:oMath>
                  </m:oMathPara>
                </a14:m>
                <a:endParaRPr lang="zh-CN" altLang="en-US" sz="2000" dirty="0">
                  <a:solidFill>
                    <a:schemeClr val="tx2"/>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5496" y="2591207"/>
                <a:ext cx="4735975" cy="837793"/>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5296" y="3532946"/>
                <a:ext cx="4230453" cy="400110"/>
              </a:xfrm>
              <a:prstGeom prst="rect">
                <a:avLst/>
              </a:prstGeom>
              <a:noFill/>
            </p:spPr>
            <p:txBody>
              <a:bodyPr wrap="none" rtlCol="0">
                <a:spAutoFit/>
              </a:bodyPr>
              <a:lstStyle/>
              <a:p>
                <a:r>
                  <a:rPr lang="zh-CN" altLang="en-US" sz="2000" b="1" dirty="0">
                    <a:solidFill>
                      <a:schemeClr val="tx2"/>
                    </a:solidFill>
                  </a:rPr>
                  <a:t>当</a:t>
                </a:r>
                <a14:m>
                  <m:oMath xmlns:m="http://schemas.openxmlformats.org/officeDocument/2006/math">
                    <m:r>
                      <a:rPr lang="zh-CN" altLang="en-US" sz="2000" b="1" i="1" smtClean="0">
                        <a:solidFill>
                          <a:schemeClr val="tx2"/>
                        </a:solidFill>
                        <a:latin typeface="Cambria Math"/>
                      </a:rPr>
                      <m:t>𝜹</m:t>
                    </m:r>
                    <m:r>
                      <a:rPr lang="en-US" altLang="zh-CN" sz="2000" b="1" i="1" smtClean="0">
                        <a:solidFill>
                          <a:schemeClr val="tx2"/>
                        </a:solidFill>
                        <a:latin typeface="Cambria Math"/>
                      </a:rPr>
                      <m:t>𝒉</m:t>
                    </m:r>
                    <m:r>
                      <a:rPr lang="en-US" altLang="zh-CN" sz="2000" b="1" i="1" smtClean="0">
                        <a:solidFill>
                          <a:schemeClr val="tx2"/>
                        </a:solidFill>
                        <a:latin typeface="Cambria Math"/>
                        <a:ea typeface="Cambria Math"/>
                      </a:rPr>
                      <m:t>→</m:t>
                    </m:r>
                    <m:r>
                      <a:rPr lang="en-US" altLang="zh-CN" sz="2000" b="1" i="1" smtClean="0">
                        <a:solidFill>
                          <a:schemeClr val="tx2"/>
                        </a:solidFill>
                        <a:latin typeface="Cambria Math"/>
                        <a:ea typeface="Cambria Math"/>
                      </a:rPr>
                      <m:t>𝟎</m:t>
                    </m:r>
                  </m:oMath>
                </a14:m>
                <a:r>
                  <a:rPr lang="zh-CN" altLang="en-US" sz="2000" b="1" dirty="0">
                    <a:solidFill>
                      <a:schemeClr val="tx2"/>
                    </a:solidFill>
                  </a:rPr>
                  <a:t>，以上第三项</a:t>
                </a:r>
                <a:r>
                  <a:rPr lang="zh-CN" altLang="en-US" sz="2000" b="1" dirty="0">
                    <a:solidFill>
                      <a:schemeClr val="tx2"/>
                    </a:solidFill>
                    <a:latin typeface="Times New Roman"/>
                    <a:cs typeface="Times New Roman"/>
                  </a:rPr>
                  <a:t>→</a:t>
                </a:r>
                <a:r>
                  <a:rPr lang="en-US" altLang="zh-CN" sz="2000" b="1" dirty="0">
                    <a:solidFill>
                      <a:schemeClr val="tx2"/>
                    </a:solidFill>
                    <a:latin typeface="Times New Roman"/>
                    <a:cs typeface="Times New Roman"/>
                  </a:rPr>
                  <a:t>0</a:t>
                </a:r>
                <a:r>
                  <a:rPr lang="zh-CN" altLang="en-US" sz="2000" b="1" dirty="0">
                    <a:solidFill>
                      <a:schemeClr val="tx2"/>
                    </a:solidFill>
                    <a:latin typeface="Times New Roman"/>
                    <a:cs typeface="Times New Roman"/>
                  </a:rPr>
                  <a:t>，得到：</a:t>
                </a:r>
                <a:endParaRPr lang="zh-CN" altLang="en-US" sz="2000" b="1" dirty="0">
                  <a:solidFill>
                    <a:schemeClr val="tx2"/>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65296" y="3532946"/>
                <a:ext cx="4230453" cy="400110"/>
              </a:xfrm>
              <a:prstGeom prst="rect">
                <a:avLst/>
              </a:prstGeom>
              <a:blipFill rotWithShape="1">
                <a:blip r:embed="rId5"/>
                <a:stretch>
                  <a:fillRect l="-1585" t="-10769" r="-1009"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5296" y="1193888"/>
                <a:ext cx="4218672" cy="1371016"/>
              </a:xfrm>
              <a:prstGeom prst="rect">
                <a:avLst/>
              </a:prstGeom>
              <a:noFill/>
            </p:spPr>
            <p:txBody>
              <a:bodyPr wrap="square" rtlCol="0">
                <a:spAutoFit/>
              </a:bodyPr>
              <a:lstStyle/>
              <a:p>
                <a:pPr algn="just"/>
                <a:r>
                  <a:rPr lang="zh-CN" altLang="en-US" sz="2000" b="1" dirty="0">
                    <a:solidFill>
                      <a:schemeClr val="tx2"/>
                    </a:solidFill>
                  </a:rPr>
                  <a:t>从</a:t>
                </a:r>
                <a:r>
                  <a:rPr lang="en-US" altLang="zh-CN" sz="2000" b="1" dirty="0">
                    <a:solidFill>
                      <a:schemeClr val="tx2"/>
                    </a:solidFill>
                  </a:rPr>
                  <a:t>Maxwell</a:t>
                </a:r>
                <a:r>
                  <a:rPr lang="zh-CN" altLang="en-US" sz="2000" b="1" dirty="0">
                    <a:solidFill>
                      <a:schemeClr val="tx2"/>
                    </a:solidFill>
                  </a:rPr>
                  <a:t>方程出发</a:t>
                </a:r>
                <a14:m>
                  <m:oMath xmlns:m="http://schemas.openxmlformats.org/officeDocument/2006/math">
                    <m:r>
                      <a:rPr lang="zh-CN" altLang="en-US" sz="2000" b="1" i="1" smtClean="0">
                        <a:solidFill>
                          <a:schemeClr val="tx2"/>
                        </a:solidFill>
                        <a:latin typeface="Cambria Math"/>
                      </a:rPr>
                      <m:t>：</m:t>
                    </m:r>
                    <m:nary>
                      <m:naryPr>
                        <m:chr m:val="∯"/>
                        <m:limLoc m:val="undOvr"/>
                        <m:subHide m:val="on"/>
                        <m:supHide m:val="on"/>
                        <m:ctrlPr>
                          <a:rPr lang="zh-CN" altLang="en-US" sz="2000" i="1" smtClean="0">
                            <a:solidFill>
                              <a:schemeClr val="tx2"/>
                            </a:solidFill>
                            <a:latin typeface="Cambria Math" panose="02040503050406030204" pitchFamily="18" charset="0"/>
                          </a:rPr>
                        </m:ctrlPr>
                      </m:naryPr>
                      <m:sub/>
                      <m:sup/>
                      <m:e>
                        <m:r>
                          <a:rPr lang="en-US" altLang="zh-CN" sz="2000" b="0" i="1" smtClean="0">
                            <a:solidFill>
                              <a:schemeClr val="tx2"/>
                            </a:solidFill>
                            <a:latin typeface="Cambria Math"/>
                          </a:rPr>
                          <m:t>𝐵</m:t>
                        </m:r>
                        <m:r>
                          <a:rPr lang="en-US" altLang="zh-CN" sz="2000" b="0" i="1" smtClean="0">
                            <a:solidFill>
                              <a:schemeClr val="tx2"/>
                            </a:solidFill>
                            <a:latin typeface="Cambria Math"/>
                            <a:ea typeface="Cambria Math"/>
                          </a:rPr>
                          <m:t>∙</m:t>
                        </m:r>
                        <m:r>
                          <a:rPr lang="en-US" altLang="zh-CN" sz="2000" b="0" i="1" smtClean="0">
                            <a:solidFill>
                              <a:schemeClr val="tx2"/>
                            </a:solidFill>
                            <a:latin typeface="Cambria Math"/>
                            <a:ea typeface="Cambria Math"/>
                          </a:rPr>
                          <m:t>𝑑</m:t>
                        </m:r>
                        <m:r>
                          <a:rPr lang="zh-CN" altLang="en-US" sz="2000" b="0" i="1" smtClean="0">
                            <a:solidFill>
                              <a:schemeClr val="tx2"/>
                            </a:solidFill>
                            <a:latin typeface="Cambria Math"/>
                            <a:ea typeface="Cambria Math"/>
                          </a:rPr>
                          <m:t>𝜎</m:t>
                        </m:r>
                        <m:r>
                          <a:rPr lang="en-US" altLang="zh-CN" sz="2000" b="0" i="1" smtClean="0">
                            <a:solidFill>
                              <a:schemeClr val="tx2"/>
                            </a:solidFill>
                            <a:latin typeface="Cambria Math"/>
                            <a:ea typeface="Cambria Math"/>
                          </a:rPr>
                          <m:t>=0</m:t>
                        </m:r>
                      </m:e>
                    </m:nary>
                  </m:oMath>
                </a14:m>
                <a:endParaRPr lang="en-US" altLang="zh-CN" sz="2000" dirty="0">
                  <a:solidFill>
                    <a:schemeClr val="tx2"/>
                  </a:solidFill>
                </a:endParaRPr>
              </a:p>
              <a:p>
                <a:pPr algn="just"/>
                <a:endParaRPr lang="en-US" altLang="zh-CN" sz="2000" b="1" dirty="0">
                  <a:solidFill>
                    <a:schemeClr val="tx2"/>
                  </a:solidFill>
                </a:endParaRPr>
              </a:p>
              <a:p>
                <a:pPr algn="just"/>
                <a:r>
                  <a:rPr lang="zh-CN" altLang="en-US" sz="2000" b="1" dirty="0">
                    <a:solidFill>
                      <a:schemeClr val="tx2"/>
                    </a:solidFill>
                  </a:rPr>
                  <a:t>在介质分界面取一个扁平的圆柱体，将上式应用于圆柱体：</a:t>
                </a:r>
              </a:p>
            </p:txBody>
          </p:sp>
        </mc:Choice>
        <mc:Fallback xmlns="">
          <p:sp>
            <p:nvSpPr>
              <p:cNvPr id="24" name="TextBox 23"/>
              <p:cNvSpPr txBox="1">
                <a:spLocks noRot="1" noChangeAspect="1" noMove="1" noResize="1" noEditPoints="1" noAdjustHandles="1" noChangeArrowheads="1" noChangeShapeType="1" noTextEdit="1"/>
              </p:cNvSpPr>
              <p:nvPr/>
            </p:nvSpPr>
            <p:spPr>
              <a:xfrm>
                <a:off x="65296" y="1193888"/>
                <a:ext cx="4218672" cy="1371016"/>
              </a:xfrm>
              <a:prstGeom prst="rect">
                <a:avLst/>
              </a:prstGeom>
              <a:blipFill rotWithShape="1">
                <a:blip r:embed="rId6"/>
                <a:stretch>
                  <a:fillRect l="-1590" t="-45778" r="-7514" b="-6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496" y="4037002"/>
                <a:ext cx="307552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tx2"/>
                              </a:solidFill>
                              <a:latin typeface="Cambria Math" panose="02040503050406030204" pitchFamily="18" charset="0"/>
                            </a:rPr>
                          </m:ctrlPr>
                        </m:sSubPr>
                        <m:e>
                          <m:r>
                            <a:rPr lang="en-US" altLang="zh-CN" sz="2000" b="0" i="1" smtClean="0">
                              <a:solidFill>
                                <a:schemeClr val="tx2"/>
                              </a:solidFill>
                              <a:latin typeface="Cambria Math"/>
                            </a:rPr>
                            <m:t>𝐵</m:t>
                          </m:r>
                        </m:e>
                        <m:sub>
                          <m:r>
                            <a:rPr lang="en-US" altLang="zh-CN" sz="2000" b="0" i="1" smtClean="0">
                              <a:solidFill>
                                <a:schemeClr val="tx2"/>
                              </a:solidFill>
                              <a:latin typeface="Cambria Math"/>
                            </a:rPr>
                            <m:t>1</m:t>
                          </m:r>
                        </m:sub>
                      </m:sSub>
                      <m:r>
                        <a:rPr lang="en-US" altLang="zh-CN" sz="2000" i="1" smtClean="0">
                          <a:solidFill>
                            <a:schemeClr val="tx2"/>
                          </a:solidFill>
                          <a:latin typeface="Cambria Math"/>
                          <a:ea typeface="Cambria Math"/>
                        </a:rPr>
                        <m:t>∙</m:t>
                      </m:r>
                      <m:sSub>
                        <m:sSubPr>
                          <m:ctrlPr>
                            <a:rPr lang="en-US" altLang="zh-CN" sz="2000" i="1" smtClean="0">
                              <a:solidFill>
                                <a:schemeClr val="tx2"/>
                              </a:solidFill>
                              <a:latin typeface="Cambria Math" panose="02040503050406030204" pitchFamily="18" charset="0"/>
                              <a:ea typeface="Cambria Math"/>
                            </a:rPr>
                          </m:ctrlPr>
                        </m:sSubPr>
                        <m:e>
                          <m:r>
                            <a:rPr lang="en-US" altLang="zh-CN" sz="2000" b="0" i="1" smtClean="0">
                              <a:solidFill>
                                <a:schemeClr val="tx2"/>
                              </a:solidFill>
                              <a:latin typeface="Cambria Math"/>
                              <a:ea typeface="Cambria Math"/>
                            </a:rPr>
                            <m:t>𝑛</m:t>
                          </m:r>
                        </m:e>
                        <m:sub>
                          <m:r>
                            <a:rPr lang="en-US" altLang="zh-CN" sz="2000" b="0" i="1" smtClean="0">
                              <a:solidFill>
                                <a:schemeClr val="tx2"/>
                              </a:solidFill>
                              <a:latin typeface="Cambria Math"/>
                              <a:ea typeface="Cambria Math"/>
                            </a:rPr>
                            <m:t>1</m:t>
                          </m:r>
                        </m:sub>
                      </m:sSub>
                      <m:r>
                        <a:rPr lang="zh-CN" altLang="en-US" sz="2000" i="1" smtClean="0">
                          <a:solidFill>
                            <a:schemeClr val="tx2"/>
                          </a:solidFill>
                          <a:latin typeface="Cambria Math"/>
                          <a:ea typeface="Cambria Math"/>
                        </a:rPr>
                        <m:t>𝛿</m:t>
                      </m:r>
                      <m:r>
                        <a:rPr lang="en-US" altLang="zh-CN" sz="2000" b="0" i="1" smtClean="0">
                          <a:solidFill>
                            <a:schemeClr val="tx2"/>
                          </a:solidFill>
                          <a:latin typeface="Cambria Math"/>
                          <a:ea typeface="Cambria Math"/>
                        </a:rPr>
                        <m:t>𝐴</m:t>
                      </m:r>
                      <m:r>
                        <a:rPr lang="en-US" altLang="zh-CN" sz="2000" b="0" i="1" smtClean="0">
                          <a:solidFill>
                            <a:schemeClr val="tx2"/>
                          </a:solidFill>
                          <a:latin typeface="Cambria Math"/>
                          <a:ea typeface="Cambria Math"/>
                        </a:rPr>
                        <m:t>+</m:t>
                      </m:r>
                      <m:sSub>
                        <m:sSubPr>
                          <m:ctrlPr>
                            <a:rPr lang="en-US" altLang="zh-CN" sz="2000" i="1">
                              <a:solidFill>
                                <a:schemeClr val="tx2"/>
                              </a:solidFill>
                              <a:latin typeface="Cambria Math" panose="02040503050406030204" pitchFamily="18" charset="0"/>
                            </a:rPr>
                          </m:ctrlPr>
                        </m:sSubPr>
                        <m:e>
                          <m:r>
                            <a:rPr lang="en-US" altLang="zh-CN" sz="2000" i="1">
                              <a:solidFill>
                                <a:schemeClr val="tx2"/>
                              </a:solidFill>
                              <a:latin typeface="Cambria Math"/>
                            </a:rPr>
                            <m:t>𝐵</m:t>
                          </m:r>
                        </m:e>
                        <m:sub>
                          <m:r>
                            <a:rPr lang="en-US" altLang="zh-CN" sz="2000" b="0" i="1" smtClean="0">
                              <a:solidFill>
                                <a:schemeClr val="tx2"/>
                              </a:solidFill>
                              <a:latin typeface="Cambria Math"/>
                            </a:rPr>
                            <m:t>2</m:t>
                          </m:r>
                        </m:sub>
                      </m:sSub>
                      <m:r>
                        <a:rPr lang="en-US" altLang="zh-CN" sz="2000" i="1">
                          <a:solidFill>
                            <a:schemeClr val="tx2"/>
                          </a:solidFill>
                          <a:latin typeface="Cambria Math"/>
                          <a:ea typeface="Cambria Math"/>
                        </a:rPr>
                        <m:t>∙</m:t>
                      </m:r>
                      <m:sSub>
                        <m:sSubPr>
                          <m:ctrlPr>
                            <a:rPr lang="en-US" altLang="zh-CN" sz="2000" i="1">
                              <a:solidFill>
                                <a:schemeClr val="tx2"/>
                              </a:solidFill>
                              <a:latin typeface="Cambria Math" panose="02040503050406030204" pitchFamily="18" charset="0"/>
                              <a:ea typeface="Cambria Math"/>
                            </a:rPr>
                          </m:ctrlPr>
                        </m:sSubPr>
                        <m:e>
                          <m:r>
                            <a:rPr lang="en-US" altLang="zh-CN" sz="2000" i="1">
                              <a:solidFill>
                                <a:schemeClr val="tx2"/>
                              </a:solidFill>
                              <a:latin typeface="Cambria Math"/>
                              <a:ea typeface="Cambria Math"/>
                            </a:rPr>
                            <m:t>𝑛</m:t>
                          </m:r>
                        </m:e>
                        <m:sub>
                          <m:r>
                            <a:rPr lang="en-US" altLang="zh-CN" sz="2000" b="0" i="1" smtClean="0">
                              <a:solidFill>
                                <a:schemeClr val="tx2"/>
                              </a:solidFill>
                              <a:latin typeface="Cambria Math"/>
                              <a:ea typeface="Cambria Math"/>
                            </a:rPr>
                            <m:t>2</m:t>
                          </m:r>
                        </m:sub>
                      </m:sSub>
                      <m:r>
                        <a:rPr lang="zh-CN" altLang="en-US" sz="2000" i="1">
                          <a:solidFill>
                            <a:schemeClr val="tx2"/>
                          </a:solidFill>
                          <a:latin typeface="Cambria Math"/>
                          <a:ea typeface="Cambria Math"/>
                        </a:rPr>
                        <m:t>𝛿</m:t>
                      </m:r>
                      <m:r>
                        <a:rPr lang="en-US" altLang="zh-CN" sz="2000" i="1">
                          <a:solidFill>
                            <a:schemeClr val="tx2"/>
                          </a:solidFill>
                          <a:latin typeface="Cambria Math"/>
                          <a:ea typeface="Cambria Math"/>
                        </a:rPr>
                        <m:t>𝐴</m:t>
                      </m:r>
                      <m:r>
                        <a:rPr lang="en-US" altLang="zh-CN" sz="2000" b="0" i="1" smtClean="0">
                          <a:solidFill>
                            <a:schemeClr val="tx2"/>
                          </a:solidFill>
                          <a:latin typeface="Cambria Math"/>
                          <a:ea typeface="Cambria Math"/>
                        </a:rPr>
                        <m:t>=0</m:t>
                      </m:r>
                    </m:oMath>
                  </m:oMathPara>
                </a14:m>
                <a:endParaRPr lang="zh-CN" altLang="en-US" sz="2000" dirty="0">
                  <a:solidFill>
                    <a:schemeClr val="tx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5496" y="4037002"/>
                <a:ext cx="3075522" cy="400110"/>
              </a:xfrm>
              <a:prstGeom prst="rect">
                <a:avLst/>
              </a:prstGeom>
              <a:blipFill rotWithShape="1">
                <a:blip r:embed="rId7"/>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71600" y="4613066"/>
                <a:ext cx="2129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2"/>
                          </a:solidFill>
                          <a:latin typeface="Cambria Math"/>
                        </a:rPr>
                        <m:t>𝑛</m:t>
                      </m:r>
                      <m:r>
                        <a:rPr lang="en-US" altLang="zh-CN" sz="2000" b="0" i="1" smtClean="0">
                          <a:solidFill>
                            <a:schemeClr val="tx2"/>
                          </a:solidFill>
                          <a:latin typeface="Cambria Math"/>
                          <a:ea typeface="Cambria Math"/>
                        </a:rPr>
                        <m:t>∙</m:t>
                      </m:r>
                      <m:d>
                        <m:dPr>
                          <m:ctrlPr>
                            <a:rPr lang="en-US" altLang="zh-CN" sz="2000" b="0" i="1" smtClean="0">
                              <a:solidFill>
                                <a:schemeClr val="tx2"/>
                              </a:solidFill>
                              <a:latin typeface="Cambria Math" panose="02040503050406030204" pitchFamily="18" charset="0"/>
                              <a:ea typeface="Cambria Math"/>
                            </a:rPr>
                          </m:ctrlPr>
                        </m:dPr>
                        <m:e>
                          <m:sSub>
                            <m:sSubPr>
                              <m:ctrlPr>
                                <a:rPr lang="en-US" altLang="zh-CN" sz="2000" b="0" i="1" smtClean="0">
                                  <a:solidFill>
                                    <a:schemeClr val="tx2"/>
                                  </a:solidFill>
                                  <a:latin typeface="Cambria Math" panose="02040503050406030204" pitchFamily="18" charset="0"/>
                                  <a:ea typeface="Cambria Math"/>
                                </a:rPr>
                              </m:ctrlPr>
                            </m:sSubPr>
                            <m:e>
                              <m:r>
                                <a:rPr lang="en-US" altLang="zh-CN" sz="2000" b="0" i="1" smtClean="0">
                                  <a:solidFill>
                                    <a:schemeClr val="tx2"/>
                                  </a:solidFill>
                                  <a:latin typeface="Cambria Math"/>
                                  <a:ea typeface="Cambria Math"/>
                                </a:rPr>
                                <m:t>𝐵</m:t>
                              </m:r>
                            </m:e>
                            <m:sub>
                              <m:r>
                                <a:rPr lang="en-US" altLang="zh-CN" sz="2000" b="0" i="1" smtClean="0">
                                  <a:solidFill>
                                    <a:schemeClr val="tx2"/>
                                  </a:solidFill>
                                  <a:latin typeface="Cambria Math"/>
                                  <a:ea typeface="Cambria Math"/>
                                </a:rPr>
                                <m:t>1</m:t>
                              </m:r>
                            </m:sub>
                          </m:sSub>
                          <m:r>
                            <a:rPr lang="en-US" altLang="zh-CN" sz="2000" b="0" i="1" smtClean="0">
                              <a:solidFill>
                                <a:schemeClr val="tx2"/>
                              </a:solidFill>
                              <a:latin typeface="Cambria Math"/>
                              <a:ea typeface="Cambria Math"/>
                            </a:rPr>
                            <m:t>−</m:t>
                          </m:r>
                          <m:sSub>
                            <m:sSubPr>
                              <m:ctrlPr>
                                <a:rPr lang="en-US" altLang="zh-CN" sz="2000" b="0" i="1" smtClean="0">
                                  <a:solidFill>
                                    <a:schemeClr val="tx2"/>
                                  </a:solidFill>
                                  <a:latin typeface="Cambria Math" panose="02040503050406030204" pitchFamily="18" charset="0"/>
                                  <a:ea typeface="Cambria Math"/>
                                </a:rPr>
                              </m:ctrlPr>
                            </m:sSubPr>
                            <m:e>
                              <m:r>
                                <a:rPr lang="en-US" altLang="zh-CN" sz="2000" b="0" i="1" smtClean="0">
                                  <a:solidFill>
                                    <a:schemeClr val="tx2"/>
                                  </a:solidFill>
                                  <a:latin typeface="Cambria Math"/>
                                  <a:ea typeface="Cambria Math"/>
                                </a:rPr>
                                <m:t>𝐵</m:t>
                              </m:r>
                            </m:e>
                            <m:sub>
                              <m:r>
                                <a:rPr lang="en-US" altLang="zh-CN" sz="2000" b="0" i="1" smtClean="0">
                                  <a:solidFill>
                                    <a:schemeClr val="tx2"/>
                                  </a:solidFill>
                                  <a:latin typeface="Cambria Math"/>
                                  <a:ea typeface="Cambria Math"/>
                                </a:rPr>
                                <m:t>2</m:t>
                              </m:r>
                            </m:sub>
                          </m:sSub>
                        </m:e>
                      </m:d>
                      <m:r>
                        <a:rPr lang="en-US" altLang="zh-CN" sz="2000" b="0" i="1" smtClean="0">
                          <a:solidFill>
                            <a:schemeClr val="tx2"/>
                          </a:solidFill>
                          <a:latin typeface="Cambria Math"/>
                          <a:ea typeface="Cambria Math"/>
                        </a:rPr>
                        <m:t>=0</m:t>
                      </m:r>
                    </m:oMath>
                  </m:oMathPara>
                </a14:m>
                <a:endParaRPr lang="zh-CN" altLang="en-US" sz="2000" dirty="0">
                  <a:solidFill>
                    <a:schemeClr val="tx2"/>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71600" y="4613066"/>
                <a:ext cx="2129301" cy="400110"/>
              </a:xfrm>
              <a:prstGeom prst="rect">
                <a:avLst/>
              </a:prstGeom>
              <a:blipFill rotWithShape="1">
                <a:blip r:embed="rId8"/>
                <a:stretch>
                  <a:fillRect b="-4615"/>
                </a:stretch>
              </a:blipFill>
            </p:spPr>
            <p:txBody>
              <a:bodyPr/>
              <a:lstStyle/>
              <a:p>
                <a:r>
                  <a:rPr lang="zh-CN" altLang="en-US">
                    <a:noFill/>
                  </a:rPr>
                  <a:t> </a:t>
                </a:r>
              </a:p>
            </p:txBody>
          </p:sp>
        </mc:Fallback>
      </mc:AlternateContent>
      <p:sp>
        <p:nvSpPr>
          <p:cNvPr id="25" name="右箭头 24"/>
          <p:cNvSpPr/>
          <p:nvPr/>
        </p:nvSpPr>
        <p:spPr>
          <a:xfrm>
            <a:off x="210451" y="4725144"/>
            <a:ext cx="792088" cy="200055"/>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mc:AlternateContent xmlns:mc="http://schemas.openxmlformats.org/markup-compatibility/2006" xmlns:a14="http://schemas.microsoft.com/office/drawing/2010/main">
        <mc:Choice Requires="a14">
          <p:sp>
            <p:nvSpPr>
              <p:cNvPr id="27" name="TextBox 26"/>
              <p:cNvSpPr txBox="1"/>
              <p:nvPr/>
            </p:nvSpPr>
            <p:spPr>
              <a:xfrm>
                <a:off x="971600" y="5117122"/>
                <a:ext cx="138749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tx2"/>
                              </a:solidFill>
                              <a:latin typeface="Cambria Math" panose="02040503050406030204" pitchFamily="18" charset="0"/>
                              <a:ea typeface="Cambria Math"/>
                            </a:rPr>
                          </m:ctrlPr>
                        </m:sSubPr>
                        <m:e>
                          <m:r>
                            <a:rPr lang="en-US" altLang="zh-CN" sz="2000" i="1">
                              <a:solidFill>
                                <a:schemeClr val="tx2"/>
                              </a:solidFill>
                              <a:latin typeface="Cambria Math"/>
                              <a:ea typeface="Cambria Math"/>
                            </a:rPr>
                            <m:t>𝐵</m:t>
                          </m:r>
                        </m:e>
                        <m:sub>
                          <m:r>
                            <a:rPr lang="en-US" altLang="zh-CN" sz="2000" i="1">
                              <a:solidFill>
                                <a:schemeClr val="tx2"/>
                              </a:solidFill>
                              <a:latin typeface="Cambria Math"/>
                              <a:ea typeface="Cambria Math"/>
                            </a:rPr>
                            <m:t>1</m:t>
                          </m:r>
                          <m:r>
                            <a:rPr lang="en-US" altLang="zh-CN" sz="2000" b="0" i="1" smtClean="0">
                              <a:solidFill>
                                <a:schemeClr val="tx2"/>
                              </a:solidFill>
                              <a:latin typeface="Cambria Math"/>
                              <a:ea typeface="Cambria Math"/>
                            </a:rPr>
                            <m:t>𝑛</m:t>
                          </m:r>
                        </m:sub>
                      </m:sSub>
                      <m:r>
                        <a:rPr lang="en-US" altLang="zh-CN" sz="2000" b="0" i="1" smtClean="0">
                          <a:solidFill>
                            <a:schemeClr val="tx2"/>
                          </a:solidFill>
                          <a:latin typeface="Cambria Math"/>
                          <a:ea typeface="Cambria Math"/>
                        </a:rPr>
                        <m:t>=</m:t>
                      </m:r>
                      <m:sSub>
                        <m:sSubPr>
                          <m:ctrlPr>
                            <a:rPr lang="en-US" altLang="zh-CN" sz="2000" i="1">
                              <a:solidFill>
                                <a:schemeClr val="tx2"/>
                              </a:solidFill>
                              <a:latin typeface="Cambria Math" panose="02040503050406030204" pitchFamily="18" charset="0"/>
                              <a:ea typeface="Cambria Math"/>
                            </a:rPr>
                          </m:ctrlPr>
                        </m:sSubPr>
                        <m:e>
                          <m:r>
                            <a:rPr lang="en-US" altLang="zh-CN" sz="2000" i="1">
                              <a:solidFill>
                                <a:schemeClr val="tx2"/>
                              </a:solidFill>
                              <a:latin typeface="Cambria Math"/>
                              <a:ea typeface="Cambria Math"/>
                            </a:rPr>
                            <m:t>𝐵</m:t>
                          </m:r>
                        </m:e>
                        <m:sub>
                          <m:r>
                            <a:rPr lang="en-US" altLang="zh-CN" sz="2000" i="1">
                              <a:solidFill>
                                <a:schemeClr val="tx2"/>
                              </a:solidFill>
                              <a:latin typeface="Cambria Math"/>
                              <a:ea typeface="Cambria Math"/>
                            </a:rPr>
                            <m:t>2</m:t>
                          </m:r>
                          <m:r>
                            <a:rPr lang="en-US" altLang="zh-CN" sz="2000" b="0" i="1" smtClean="0">
                              <a:solidFill>
                                <a:schemeClr val="tx2"/>
                              </a:solidFill>
                              <a:latin typeface="Cambria Math"/>
                              <a:ea typeface="Cambria Math"/>
                            </a:rPr>
                            <m:t>𝑛</m:t>
                          </m:r>
                        </m:sub>
                      </m:sSub>
                    </m:oMath>
                  </m:oMathPara>
                </a14:m>
                <a:endParaRPr lang="zh-CN" altLang="en-US" sz="2000" dirty="0">
                  <a:solidFill>
                    <a:schemeClr val="tx2"/>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971600" y="5117122"/>
                <a:ext cx="1387496" cy="400110"/>
              </a:xfrm>
              <a:prstGeom prst="rect">
                <a:avLst/>
              </a:prstGeom>
              <a:blipFill rotWithShape="1">
                <a:blip r:embed="rId9"/>
                <a:stretch>
                  <a:fillRect b="-3030"/>
                </a:stretch>
              </a:blipFill>
            </p:spPr>
            <p:txBody>
              <a:bodyPr/>
              <a:lstStyle/>
              <a:p>
                <a:r>
                  <a:rPr lang="zh-CN" altLang="en-US">
                    <a:noFill/>
                  </a:rPr>
                  <a:t> </a:t>
                </a:r>
              </a:p>
            </p:txBody>
          </p:sp>
        </mc:Fallback>
      </mc:AlternateContent>
      <p:sp>
        <p:nvSpPr>
          <p:cNvPr id="28" name="右箭头 27"/>
          <p:cNvSpPr/>
          <p:nvPr/>
        </p:nvSpPr>
        <p:spPr>
          <a:xfrm>
            <a:off x="210451" y="5229200"/>
            <a:ext cx="792088" cy="200055"/>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mc:AlternateContent xmlns:mc="http://schemas.openxmlformats.org/markup-compatibility/2006" xmlns:a14="http://schemas.microsoft.com/office/drawing/2010/main">
        <mc:Choice Requires="a14">
          <p:sp>
            <p:nvSpPr>
              <p:cNvPr id="26" name="TextBox 25"/>
              <p:cNvSpPr txBox="1"/>
              <p:nvPr/>
            </p:nvSpPr>
            <p:spPr>
              <a:xfrm>
                <a:off x="65296" y="5681447"/>
                <a:ext cx="6592254" cy="447687"/>
              </a:xfrm>
              <a:prstGeom prst="rect">
                <a:avLst/>
              </a:prstGeom>
              <a:noFill/>
            </p:spPr>
            <p:txBody>
              <a:bodyPr wrap="none" rtlCol="0">
                <a:spAutoFit/>
              </a:bodyPr>
              <a:lstStyle/>
              <a:p>
                <a:pPr algn="just"/>
                <a:r>
                  <a:rPr lang="zh-CN" altLang="en-US" sz="2000" b="1" dirty="0">
                    <a:solidFill>
                      <a:schemeClr val="tx2"/>
                    </a:solidFill>
                  </a:rPr>
                  <a:t>同理，在介质分界面无自由电荷的条件下：</a:t>
                </a:r>
                <a:r>
                  <a:rPr lang="zh-CN" altLang="en-US" sz="2000" dirty="0">
                    <a:solidFill>
                      <a:schemeClr val="tx2"/>
                    </a:solidFill>
                  </a:rPr>
                  <a:t> </a:t>
                </a:r>
                <a14:m>
                  <m:oMath xmlns:m="http://schemas.openxmlformats.org/officeDocument/2006/math">
                    <m:nary>
                      <m:naryPr>
                        <m:chr m:val="∯"/>
                        <m:limLoc m:val="undOvr"/>
                        <m:subHide m:val="on"/>
                        <m:supHide m:val="on"/>
                        <m:ctrlPr>
                          <a:rPr lang="zh-CN" altLang="en-US" sz="2000" i="1">
                            <a:solidFill>
                              <a:schemeClr val="tx2"/>
                            </a:solidFill>
                            <a:latin typeface="Cambria Math" panose="02040503050406030204" pitchFamily="18" charset="0"/>
                          </a:rPr>
                        </m:ctrlPr>
                      </m:naryPr>
                      <m:sub/>
                      <m:sup/>
                      <m:e>
                        <m:r>
                          <a:rPr lang="en-US" altLang="zh-CN" sz="2000" b="0" i="1" smtClean="0">
                            <a:solidFill>
                              <a:schemeClr val="tx2"/>
                            </a:solidFill>
                            <a:latin typeface="Cambria Math"/>
                          </a:rPr>
                          <m:t>𝐷</m:t>
                        </m:r>
                        <m:r>
                          <a:rPr lang="en-US" altLang="zh-CN" sz="2000" i="1">
                            <a:solidFill>
                              <a:schemeClr val="tx2"/>
                            </a:solidFill>
                            <a:latin typeface="Cambria Math"/>
                            <a:ea typeface="Cambria Math"/>
                          </a:rPr>
                          <m:t>∙</m:t>
                        </m:r>
                        <m:r>
                          <a:rPr lang="en-US" altLang="zh-CN" sz="2000" i="1">
                            <a:solidFill>
                              <a:schemeClr val="tx2"/>
                            </a:solidFill>
                            <a:latin typeface="Cambria Math"/>
                            <a:ea typeface="Cambria Math"/>
                          </a:rPr>
                          <m:t>𝑑</m:t>
                        </m:r>
                        <m:r>
                          <a:rPr lang="zh-CN" altLang="en-US" sz="2000" i="1">
                            <a:solidFill>
                              <a:schemeClr val="tx2"/>
                            </a:solidFill>
                            <a:latin typeface="Cambria Math"/>
                            <a:ea typeface="Cambria Math"/>
                          </a:rPr>
                          <m:t>𝜎</m:t>
                        </m:r>
                        <m:r>
                          <a:rPr lang="en-US" altLang="zh-CN" sz="2000" i="1">
                            <a:solidFill>
                              <a:schemeClr val="tx2"/>
                            </a:solidFill>
                            <a:latin typeface="Cambria Math"/>
                            <a:ea typeface="Cambria Math"/>
                          </a:rPr>
                          <m:t>=0</m:t>
                        </m:r>
                      </m:e>
                    </m:nary>
                  </m:oMath>
                </a14:m>
                <a:endParaRPr lang="en-US" altLang="zh-CN" sz="2000" dirty="0">
                  <a:solidFill>
                    <a:schemeClr val="tx2"/>
                  </a:solidFill>
                  <a:ea typeface="Cambria Math"/>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65296" y="5681447"/>
                <a:ext cx="6592254" cy="447687"/>
              </a:xfrm>
              <a:prstGeom prst="rect">
                <a:avLst/>
              </a:prstGeom>
              <a:blipFill rotWithShape="1">
                <a:blip r:embed="rId10"/>
                <a:stretch>
                  <a:fillRect l="-1018" t="-141096" b="-201370"/>
                </a:stretch>
              </a:blipFill>
            </p:spPr>
            <p:txBody>
              <a:bodyPr/>
              <a:lstStyle/>
              <a:p>
                <a:r>
                  <a:rPr lang="zh-CN" altLang="en-US">
                    <a:noFill/>
                  </a:rPr>
                  <a:t> </a:t>
                </a:r>
              </a:p>
            </p:txBody>
          </p:sp>
        </mc:Fallback>
      </mc:AlternateContent>
      <p:sp>
        <p:nvSpPr>
          <p:cNvPr id="31" name="右箭头 30"/>
          <p:cNvSpPr/>
          <p:nvPr/>
        </p:nvSpPr>
        <p:spPr>
          <a:xfrm>
            <a:off x="6629090" y="5825463"/>
            <a:ext cx="792088" cy="200055"/>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mc:AlternateContent xmlns:mc="http://schemas.openxmlformats.org/markup-compatibility/2006" xmlns:a14="http://schemas.microsoft.com/office/drawing/2010/main">
        <mc:Choice Requires="a14">
          <p:sp>
            <p:nvSpPr>
              <p:cNvPr id="32" name="TextBox 31"/>
              <p:cNvSpPr txBox="1"/>
              <p:nvPr/>
            </p:nvSpPr>
            <p:spPr>
              <a:xfrm>
                <a:off x="7421178" y="5681447"/>
                <a:ext cx="139929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tx2"/>
                              </a:solidFill>
                              <a:latin typeface="Cambria Math" panose="02040503050406030204" pitchFamily="18" charset="0"/>
                              <a:ea typeface="Cambria Math"/>
                            </a:rPr>
                          </m:ctrlPr>
                        </m:sSubPr>
                        <m:e>
                          <m:r>
                            <a:rPr lang="en-US" altLang="zh-CN" sz="2000" b="0" i="1" smtClean="0">
                              <a:solidFill>
                                <a:schemeClr val="tx2"/>
                              </a:solidFill>
                              <a:latin typeface="Cambria Math"/>
                              <a:ea typeface="Cambria Math"/>
                            </a:rPr>
                            <m:t>𝐷</m:t>
                          </m:r>
                        </m:e>
                        <m:sub>
                          <m:r>
                            <a:rPr lang="en-US" altLang="zh-CN" sz="2000" i="1">
                              <a:solidFill>
                                <a:schemeClr val="tx2"/>
                              </a:solidFill>
                              <a:latin typeface="Cambria Math"/>
                              <a:ea typeface="Cambria Math"/>
                            </a:rPr>
                            <m:t>1</m:t>
                          </m:r>
                          <m:r>
                            <a:rPr lang="en-US" altLang="zh-CN" sz="2000" b="0" i="1" smtClean="0">
                              <a:solidFill>
                                <a:schemeClr val="tx2"/>
                              </a:solidFill>
                              <a:latin typeface="Cambria Math"/>
                              <a:ea typeface="Cambria Math"/>
                            </a:rPr>
                            <m:t>𝑛</m:t>
                          </m:r>
                        </m:sub>
                      </m:sSub>
                      <m:r>
                        <a:rPr lang="en-US" altLang="zh-CN" sz="2000" b="0" i="1" smtClean="0">
                          <a:solidFill>
                            <a:schemeClr val="tx2"/>
                          </a:solidFill>
                          <a:latin typeface="Cambria Math"/>
                          <a:ea typeface="Cambria Math"/>
                        </a:rPr>
                        <m:t>=</m:t>
                      </m:r>
                      <m:sSub>
                        <m:sSubPr>
                          <m:ctrlPr>
                            <a:rPr lang="en-US" altLang="zh-CN" sz="2000" i="1">
                              <a:solidFill>
                                <a:schemeClr val="tx2"/>
                              </a:solidFill>
                              <a:latin typeface="Cambria Math" panose="02040503050406030204" pitchFamily="18" charset="0"/>
                              <a:ea typeface="Cambria Math"/>
                            </a:rPr>
                          </m:ctrlPr>
                        </m:sSubPr>
                        <m:e>
                          <m:r>
                            <a:rPr lang="en-US" altLang="zh-CN" sz="2000" b="0" i="1" smtClean="0">
                              <a:solidFill>
                                <a:schemeClr val="tx2"/>
                              </a:solidFill>
                              <a:latin typeface="Cambria Math"/>
                              <a:ea typeface="Cambria Math"/>
                            </a:rPr>
                            <m:t>𝐷</m:t>
                          </m:r>
                        </m:e>
                        <m:sub>
                          <m:r>
                            <a:rPr lang="en-US" altLang="zh-CN" sz="2000" i="1">
                              <a:solidFill>
                                <a:schemeClr val="tx2"/>
                              </a:solidFill>
                              <a:latin typeface="Cambria Math"/>
                              <a:ea typeface="Cambria Math"/>
                            </a:rPr>
                            <m:t>2</m:t>
                          </m:r>
                          <m:r>
                            <a:rPr lang="en-US" altLang="zh-CN" sz="2000" b="0" i="1" smtClean="0">
                              <a:solidFill>
                                <a:schemeClr val="tx2"/>
                              </a:solidFill>
                              <a:latin typeface="Cambria Math"/>
                              <a:ea typeface="Cambria Math"/>
                            </a:rPr>
                            <m:t>𝑛</m:t>
                          </m:r>
                        </m:sub>
                      </m:sSub>
                    </m:oMath>
                  </m:oMathPara>
                </a14:m>
                <a:endParaRPr lang="zh-CN" altLang="en-US" sz="2000" dirty="0">
                  <a:solidFill>
                    <a:schemeClr val="tx2"/>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7421178" y="5681447"/>
                <a:ext cx="1399294" cy="400110"/>
              </a:xfrm>
              <a:prstGeom prst="rect">
                <a:avLst/>
              </a:prstGeom>
              <a:blipFill rotWithShape="1">
                <a:blip r:embed="rId11"/>
                <a:stretch>
                  <a:fillRect b="-3030"/>
                </a:stretch>
              </a:blipFill>
            </p:spPr>
            <p:txBody>
              <a:bodyPr/>
              <a:lstStyle/>
              <a:p>
                <a:r>
                  <a:rPr lang="zh-CN" altLang="en-US">
                    <a:noFill/>
                  </a:rPr>
                  <a:t> </a:t>
                </a:r>
              </a:p>
            </p:txBody>
          </p:sp>
        </mc:Fallback>
      </mc:AlternateContent>
      <p:cxnSp>
        <p:nvCxnSpPr>
          <p:cNvPr id="33" name="直接连接符 32"/>
          <p:cNvCxnSpPr/>
          <p:nvPr/>
        </p:nvCxnSpPr>
        <p:spPr>
          <a:xfrm>
            <a:off x="1115616" y="5517232"/>
            <a:ext cx="106490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607402" y="6093296"/>
            <a:ext cx="106490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5296" y="6197242"/>
            <a:ext cx="8971200" cy="400110"/>
          </a:xfrm>
          <a:prstGeom prst="rect">
            <a:avLst/>
          </a:prstGeom>
          <a:noFill/>
        </p:spPr>
        <p:txBody>
          <a:bodyPr wrap="square" rtlCol="0">
            <a:spAutoFit/>
          </a:bodyPr>
          <a:lstStyle/>
          <a:p>
            <a:r>
              <a:rPr lang="zh-CN" altLang="en-US" sz="2000" b="1" dirty="0">
                <a:solidFill>
                  <a:srgbClr val="FF0000"/>
                </a:solidFill>
              </a:rPr>
              <a:t>在分界面无自由电荷的条件下，磁感强度</a:t>
            </a:r>
            <a:r>
              <a:rPr lang="en-US" altLang="zh-CN" sz="2000" b="1" dirty="0">
                <a:solidFill>
                  <a:srgbClr val="FF0000"/>
                </a:solidFill>
              </a:rPr>
              <a:t>B</a:t>
            </a:r>
            <a:r>
              <a:rPr lang="zh-CN" altLang="en-US" sz="2000" b="1" dirty="0">
                <a:solidFill>
                  <a:srgbClr val="FF0000"/>
                </a:solidFill>
              </a:rPr>
              <a:t>和电感强度</a:t>
            </a:r>
            <a:r>
              <a:rPr lang="en-US" altLang="zh-CN" sz="2000" b="1" dirty="0">
                <a:solidFill>
                  <a:srgbClr val="FF0000"/>
                </a:solidFill>
              </a:rPr>
              <a:t>D</a:t>
            </a:r>
            <a:r>
              <a:rPr lang="zh-CN" altLang="en-US" sz="2000" b="1" dirty="0">
                <a:solidFill>
                  <a:srgbClr val="FF0000"/>
                </a:solidFill>
              </a:rPr>
              <a:t>的法向分量是连续的。</a:t>
            </a:r>
          </a:p>
        </p:txBody>
      </p:sp>
    </p:spTree>
    <p:extLst>
      <p:ext uri="{BB962C8B-B14F-4D97-AF65-F5344CB8AC3E}">
        <p14:creationId xmlns:p14="http://schemas.microsoft.com/office/powerpoint/2010/main" val="62543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wipe(left)">
                                      <p:cBhvr>
                                        <p:cTn id="14" dur="500"/>
                                        <p:tgtEl>
                                          <p:spTgt spid="2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animEffect transition="in" filter="wipe(left)">
                                      <p:cBhvr>
                                        <p:cTn id="19" dur="500"/>
                                        <p:tgtEl>
                                          <p:spTgt spid="24">
                                            <p:txEl>
                                              <p:pRg st="2" end="2"/>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left)">
                                      <p:cBhvr>
                                        <p:cTn id="48" dur="500"/>
                                        <p:tgtEl>
                                          <p:spTgt spid="28"/>
                                        </p:tgtEl>
                                      </p:cBhvr>
                                    </p:animEffect>
                                  </p:childTnLst>
                                </p:cTn>
                              </p:par>
                              <p:par>
                                <p:cTn id="49" presetID="22" presetClass="entr" presetSubtype="8"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500"/>
                                        <p:tgtEl>
                                          <p:spTgt spid="26"/>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left)">
                                      <p:cBhvr>
                                        <p:cTn id="68" dur="500"/>
                                        <p:tgtEl>
                                          <p:spTgt spid="35"/>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barn(inVertical)">
                                      <p:cBhvr>
                                        <p:cTn id="7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10" grpId="0"/>
      <p:bldP spid="11" grpId="0"/>
      <p:bldP spid="25" grpId="0" animBg="1"/>
      <p:bldP spid="27" grpId="0"/>
      <p:bldP spid="28" grpId="0" animBg="1"/>
      <p:bldP spid="26" grpId="0"/>
      <p:bldP spid="31" grpId="0" animBg="1"/>
      <p:bldP spid="32" grpId="0"/>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115888"/>
            <a:ext cx="7776914" cy="719137"/>
          </a:xfrm>
        </p:spPr>
        <p:txBody>
          <a:bodyPr/>
          <a:lstStyle/>
          <a:p>
            <a:r>
              <a:rPr lang="zh-CN" altLang="en-US" sz="3600" dirty="0">
                <a:latin typeface="+mn-lt"/>
                <a:ea typeface="黑体" pitchFamily="2" charset="-122"/>
              </a:rPr>
              <a:t>导体中的透射波</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40</a:t>
            </a:fld>
            <a:endParaRPr lang="en-US" altLang="zh-CN" dirty="0"/>
          </a:p>
        </p:txBody>
      </p:sp>
      <p:sp>
        <p:nvSpPr>
          <p:cNvPr id="8" name="灯片编号占位符 4">
            <a:extLst>
              <a:ext uri="{FF2B5EF4-FFF2-40B4-BE49-F238E27FC236}">
                <a16:creationId xmlns:a16="http://schemas.microsoft.com/office/drawing/2014/main" id="{F9E24580-E5CD-4896-8278-3BBB69C15FAD}"/>
              </a:ext>
            </a:extLst>
          </p:cNvPr>
          <p:cNvSpPr txBox="1">
            <a:spLocks/>
          </p:cNvSpPr>
          <p:nvPr/>
        </p:nvSpPr>
        <p:spPr>
          <a:xfrm>
            <a:off x="8357483" y="854061"/>
            <a:ext cx="792088" cy="216024"/>
          </a:xfrm>
          <a:prstGeom prst="rect">
            <a:avLst/>
          </a:prstGeom>
          <a:ln/>
        </p:spPr>
        <p:txBody>
          <a:bodyPr anchor="ctr" anchorCtr="0"/>
          <a:lstStyle>
            <a:defPPr>
              <a:defRPr lang="zh-CN"/>
            </a:defPPr>
            <a:lvl1pPr marL="0" algn="r"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1704B4A-42D7-4DBC-B84F-EC50F40501E9}" type="slidenum">
              <a:rPr lang="zh-CN" altLang="en-US" smtClean="0"/>
              <a:pPr>
                <a:defRPr/>
              </a:pPr>
              <a:t>40</a:t>
            </a:fld>
            <a:endParaRPr lang="en-US" altLang="zh-CN" dirty="0"/>
          </a:p>
        </p:txBody>
      </p:sp>
      <p:grpSp>
        <p:nvGrpSpPr>
          <p:cNvPr id="3" name="组合 2">
            <a:extLst>
              <a:ext uri="{FF2B5EF4-FFF2-40B4-BE49-F238E27FC236}">
                <a16:creationId xmlns:a16="http://schemas.microsoft.com/office/drawing/2014/main" id="{FB169523-917F-4AFE-8732-4395A0E8A8FD}"/>
              </a:ext>
            </a:extLst>
          </p:cNvPr>
          <p:cNvGrpSpPr/>
          <p:nvPr/>
        </p:nvGrpSpPr>
        <p:grpSpPr>
          <a:xfrm>
            <a:off x="179512" y="1268413"/>
            <a:ext cx="8227888" cy="585787"/>
            <a:chOff x="179512" y="1268413"/>
            <a:chExt cx="8227888" cy="585787"/>
          </a:xfrm>
        </p:grpSpPr>
        <p:sp>
          <p:nvSpPr>
            <p:cNvPr id="11" name="文本框 10">
              <a:extLst>
                <a:ext uri="{FF2B5EF4-FFF2-40B4-BE49-F238E27FC236}">
                  <a16:creationId xmlns:a16="http://schemas.microsoft.com/office/drawing/2014/main" id="{7EDA50E8-A55B-4013-A719-10781E35B6FE}"/>
                </a:ext>
              </a:extLst>
            </p:cNvPr>
            <p:cNvSpPr txBox="1"/>
            <p:nvPr/>
          </p:nvSpPr>
          <p:spPr>
            <a:xfrm>
              <a:off x="179512" y="1389915"/>
              <a:ext cx="2044149" cy="369332"/>
            </a:xfrm>
            <a:prstGeom prst="rect">
              <a:avLst/>
            </a:prstGeom>
            <a:noFill/>
          </p:spPr>
          <p:txBody>
            <a:bodyPr wrap="none" rtlCol="0">
              <a:spAutoFit/>
            </a:bodyPr>
            <a:lstStyle/>
            <a:p>
              <a:r>
                <a:rPr lang="zh-CN" altLang="en-US" b="1" dirty="0"/>
                <a:t>金属中的波函数：</a:t>
              </a:r>
            </a:p>
          </p:txBody>
        </p:sp>
        <p:graphicFrame>
          <p:nvGraphicFramePr>
            <p:cNvPr id="33" name="对象 32">
              <a:extLst>
                <a:ext uri="{FF2B5EF4-FFF2-40B4-BE49-F238E27FC236}">
                  <a16:creationId xmlns:a16="http://schemas.microsoft.com/office/drawing/2014/main" id="{8DA0E971-9E5E-4664-83E5-FF971453D393}"/>
                </a:ext>
              </a:extLst>
            </p:cNvPr>
            <p:cNvGraphicFramePr>
              <a:graphicFrameLocks noChangeAspect="1"/>
            </p:cNvGraphicFramePr>
            <p:nvPr>
              <p:extLst>
                <p:ext uri="{D42A27DB-BD31-4B8C-83A1-F6EECF244321}">
                  <p14:modId xmlns:p14="http://schemas.microsoft.com/office/powerpoint/2010/main" val="2333111840"/>
                </p:ext>
              </p:extLst>
            </p:nvPr>
          </p:nvGraphicFramePr>
          <p:xfrm>
            <a:off x="3698875" y="1268413"/>
            <a:ext cx="4708525" cy="585787"/>
          </p:xfrm>
          <a:graphic>
            <a:graphicData uri="http://schemas.openxmlformats.org/presentationml/2006/ole">
              <mc:AlternateContent xmlns:mc="http://schemas.openxmlformats.org/markup-compatibility/2006">
                <mc:Choice xmlns:v="urn:schemas-microsoft-com:vml" Requires="v">
                  <p:oleObj spid="_x0000_s42361" name="Equation" r:id="rId4" imgW="2247840" imgH="279360" progId="Equation.DSMT4">
                    <p:embed/>
                  </p:oleObj>
                </mc:Choice>
                <mc:Fallback>
                  <p:oleObj name="Equation" r:id="rId4" imgW="2247840" imgH="279360" progId="Equation.DSMT4">
                    <p:embed/>
                    <p:pic>
                      <p:nvPicPr>
                        <p:cNvPr id="33" name="对象 32">
                          <a:extLst>
                            <a:ext uri="{FF2B5EF4-FFF2-40B4-BE49-F238E27FC236}">
                              <a16:creationId xmlns:a16="http://schemas.microsoft.com/office/drawing/2014/main" id="{8DA0E971-9E5E-4664-83E5-FF971453D393}"/>
                            </a:ext>
                          </a:extLst>
                        </p:cNvPr>
                        <p:cNvPicPr/>
                        <p:nvPr/>
                      </p:nvPicPr>
                      <p:blipFill>
                        <a:blip r:embed="rId5"/>
                        <a:stretch>
                          <a:fillRect/>
                        </a:stretch>
                      </p:blipFill>
                      <p:spPr>
                        <a:xfrm>
                          <a:off x="3698875" y="1268413"/>
                          <a:ext cx="4708525" cy="585787"/>
                        </a:xfrm>
                        <a:prstGeom prst="rect">
                          <a:avLst/>
                        </a:prstGeom>
                      </p:spPr>
                    </p:pic>
                  </p:oleObj>
                </mc:Fallback>
              </mc:AlternateContent>
            </a:graphicData>
          </a:graphic>
        </p:graphicFrame>
      </p:grpSp>
      <p:grpSp>
        <p:nvGrpSpPr>
          <p:cNvPr id="4" name="组合 3">
            <a:extLst>
              <a:ext uri="{FF2B5EF4-FFF2-40B4-BE49-F238E27FC236}">
                <a16:creationId xmlns:a16="http://schemas.microsoft.com/office/drawing/2014/main" id="{699BD576-7609-4C23-865A-2030827D4428}"/>
              </a:ext>
            </a:extLst>
          </p:cNvPr>
          <p:cNvGrpSpPr/>
          <p:nvPr/>
        </p:nvGrpSpPr>
        <p:grpSpPr>
          <a:xfrm>
            <a:off x="179512" y="1916113"/>
            <a:ext cx="7853238" cy="585787"/>
            <a:chOff x="179512" y="1916113"/>
            <a:chExt cx="7853238" cy="585787"/>
          </a:xfrm>
        </p:grpSpPr>
        <p:sp>
          <p:nvSpPr>
            <p:cNvPr id="34" name="文本框 33">
              <a:extLst>
                <a:ext uri="{FF2B5EF4-FFF2-40B4-BE49-F238E27FC236}">
                  <a16:creationId xmlns:a16="http://schemas.microsoft.com/office/drawing/2014/main" id="{119848C7-D98D-492E-B827-B9CD121B0B3F}"/>
                </a:ext>
              </a:extLst>
            </p:cNvPr>
            <p:cNvSpPr txBox="1"/>
            <p:nvPr/>
          </p:nvSpPr>
          <p:spPr>
            <a:xfrm>
              <a:off x="179512" y="2025060"/>
              <a:ext cx="3671198" cy="369332"/>
            </a:xfrm>
            <a:prstGeom prst="rect">
              <a:avLst/>
            </a:prstGeom>
            <a:noFill/>
          </p:spPr>
          <p:txBody>
            <a:bodyPr wrap="square" rtlCol="0">
              <a:spAutoFit/>
            </a:bodyPr>
            <a:lstStyle/>
            <a:p>
              <a:r>
                <a:rPr lang="zh-CN" altLang="en-US" b="1" dirty="0"/>
                <a:t>考虑平面波正入射金属表面情况：</a:t>
              </a:r>
            </a:p>
          </p:txBody>
        </p:sp>
        <p:graphicFrame>
          <p:nvGraphicFramePr>
            <p:cNvPr id="35" name="对象 34">
              <a:extLst>
                <a:ext uri="{FF2B5EF4-FFF2-40B4-BE49-F238E27FC236}">
                  <a16:creationId xmlns:a16="http://schemas.microsoft.com/office/drawing/2014/main" id="{053753CD-71CF-48D2-9B47-24391A18A3C8}"/>
                </a:ext>
              </a:extLst>
            </p:cNvPr>
            <p:cNvGraphicFramePr>
              <a:graphicFrameLocks noChangeAspect="1"/>
            </p:cNvGraphicFramePr>
            <p:nvPr>
              <p:extLst>
                <p:ext uri="{D42A27DB-BD31-4B8C-83A1-F6EECF244321}">
                  <p14:modId xmlns:p14="http://schemas.microsoft.com/office/powerpoint/2010/main" val="4014556628"/>
                </p:ext>
              </p:extLst>
            </p:nvPr>
          </p:nvGraphicFramePr>
          <p:xfrm>
            <a:off x="3695700" y="1916113"/>
            <a:ext cx="4337050" cy="585787"/>
          </p:xfrm>
          <a:graphic>
            <a:graphicData uri="http://schemas.openxmlformats.org/presentationml/2006/ole">
              <mc:AlternateContent xmlns:mc="http://schemas.openxmlformats.org/markup-compatibility/2006">
                <mc:Choice xmlns:v="urn:schemas-microsoft-com:vml" Requires="v">
                  <p:oleObj spid="_x0000_s42362" name="Equation" r:id="rId6" imgW="2070000" imgH="279360" progId="Equation.DSMT4">
                    <p:embed/>
                  </p:oleObj>
                </mc:Choice>
                <mc:Fallback>
                  <p:oleObj name="Equation" r:id="rId6" imgW="2070000" imgH="279360" progId="Equation.DSMT4">
                    <p:embed/>
                    <p:pic>
                      <p:nvPicPr>
                        <p:cNvPr id="35" name="对象 34">
                          <a:extLst>
                            <a:ext uri="{FF2B5EF4-FFF2-40B4-BE49-F238E27FC236}">
                              <a16:creationId xmlns:a16="http://schemas.microsoft.com/office/drawing/2014/main" id="{053753CD-71CF-48D2-9B47-24391A18A3C8}"/>
                            </a:ext>
                          </a:extLst>
                        </p:cNvPr>
                        <p:cNvPicPr/>
                        <p:nvPr/>
                      </p:nvPicPr>
                      <p:blipFill>
                        <a:blip r:embed="rId7"/>
                        <a:stretch>
                          <a:fillRect/>
                        </a:stretch>
                      </p:blipFill>
                      <p:spPr>
                        <a:xfrm>
                          <a:off x="3695700" y="1916113"/>
                          <a:ext cx="4337050" cy="585787"/>
                        </a:xfrm>
                        <a:prstGeom prst="rect">
                          <a:avLst/>
                        </a:prstGeom>
                        <a:ln w="25400">
                          <a:solidFill>
                            <a:srgbClr val="FF0000"/>
                          </a:solidFill>
                        </a:ln>
                      </p:spPr>
                    </p:pic>
                  </p:oleObj>
                </mc:Fallback>
              </mc:AlternateContent>
            </a:graphicData>
          </a:graphic>
        </p:graphicFrame>
      </p:grpSp>
      <p:graphicFrame>
        <p:nvGraphicFramePr>
          <p:cNvPr id="19" name="对象 18">
            <a:extLst>
              <a:ext uri="{FF2B5EF4-FFF2-40B4-BE49-F238E27FC236}">
                <a16:creationId xmlns:a16="http://schemas.microsoft.com/office/drawing/2014/main" id="{15F3E3F5-8A5A-4925-AD99-53F0C62F0DDA}"/>
              </a:ext>
            </a:extLst>
          </p:cNvPr>
          <p:cNvGraphicFramePr>
            <a:graphicFrameLocks noChangeAspect="1"/>
          </p:cNvGraphicFramePr>
          <p:nvPr>
            <p:extLst>
              <p:ext uri="{D42A27DB-BD31-4B8C-83A1-F6EECF244321}">
                <p14:modId xmlns:p14="http://schemas.microsoft.com/office/powerpoint/2010/main" val="3741142579"/>
              </p:ext>
            </p:extLst>
          </p:nvPr>
        </p:nvGraphicFramePr>
        <p:xfrm>
          <a:off x="323528" y="2492896"/>
          <a:ext cx="1924239" cy="1235314"/>
        </p:xfrm>
        <a:graphic>
          <a:graphicData uri="http://schemas.openxmlformats.org/presentationml/2006/ole">
            <mc:AlternateContent xmlns:mc="http://schemas.openxmlformats.org/markup-compatibility/2006">
              <mc:Choice xmlns:v="urn:schemas-microsoft-com:vml" Requires="v">
                <p:oleObj spid="_x0000_s42363" name="Equation" r:id="rId8" imgW="1028520" imgH="660240" progId="Equation.DSMT4">
                  <p:embed/>
                </p:oleObj>
              </mc:Choice>
              <mc:Fallback>
                <p:oleObj name="Equation" r:id="rId8" imgW="1028520" imgH="660240" progId="Equation.DSMT4">
                  <p:embed/>
                  <p:pic>
                    <p:nvPicPr>
                      <p:cNvPr id="13" name="对象 12">
                        <a:extLst>
                          <a:ext uri="{FF2B5EF4-FFF2-40B4-BE49-F238E27FC236}">
                            <a16:creationId xmlns:a16="http://schemas.microsoft.com/office/drawing/2014/main" id="{A4923F79-CB05-4F49-99DC-C0A6B796EDAC}"/>
                          </a:ext>
                        </a:extLst>
                      </p:cNvPr>
                      <p:cNvPicPr/>
                      <p:nvPr/>
                    </p:nvPicPr>
                    <p:blipFill>
                      <a:blip r:embed="rId9"/>
                      <a:stretch>
                        <a:fillRect/>
                      </a:stretch>
                    </p:blipFill>
                    <p:spPr>
                      <a:xfrm>
                        <a:off x="323528" y="2492896"/>
                        <a:ext cx="1924239" cy="1235314"/>
                      </a:xfrm>
                      <a:prstGeom prst="rect">
                        <a:avLst/>
                      </a:prstGeom>
                    </p:spPr>
                  </p:pic>
                </p:oleObj>
              </mc:Fallback>
            </mc:AlternateContent>
          </a:graphicData>
        </a:graphic>
      </p:graphicFrame>
      <p:grpSp>
        <p:nvGrpSpPr>
          <p:cNvPr id="6" name="组合 5">
            <a:extLst>
              <a:ext uri="{FF2B5EF4-FFF2-40B4-BE49-F238E27FC236}">
                <a16:creationId xmlns:a16="http://schemas.microsoft.com/office/drawing/2014/main" id="{F6535F09-776B-497B-9D54-D14E9795C8A9}"/>
              </a:ext>
            </a:extLst>
          </p:cNvPr>
          <p:cNvGrpSpPr/>
          <p:nvPr/>
        </p:nvGrpSpPr>
        <p:grpSpPr>
          <a:xfrm>
            <a:off x="2267744" y="2599969"/>
            <a:ext cx="6768752" cy="935762"/>
            <a:chOff x="2267744" y="2599969"/>
            <a:chExt cx="6768752" cy="935762"/>
          </a:xfrm>
        </p:grpSpPr>
        <p:sp>
          <p:nvSpPr>
            <p:cNvPr id="21" name="箭头: 右 20">
              <a:extLst>
                <a:ext uri="{FF2B5EF4-FFF2-40B4-BE49-F238E27FC236}">
                  <a16:creationId xmlns:a16="http://schemas.microsoft.com/office/drawing/2014/main" id="{F8A9719C-B0A0-4478-AF7F-4AA1FB7CD778}"/>
                </a:ext>
              </a:extLst>
            </p:cNvPr>
            <p:cNvSpPr/>
            <p:nvPr/>
          </p:nvSpPr>
          <p:spPr>
            <a:xfrm>
              <a:off x="2267744" y="3032016"/>
              <a:ext cx="404022" cy="178911"/>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a:extLst>
                <a:ext uri="{FF2B5EF4-FFF2-40B4-BE49-F238E27FC236}">
                  <a16:creationId xmlns:a16="http://schemas.microsoft.com/office/drawing/2014/main" id="{BB14FDEF-FD2A-480E-8385-8B1A6A0C3770}"/>
                </a:ext>
              </a:extLst>
            </p:cNvPr>
            <p:cNvGraphicFramePr>
              <a:graphicFrameLocks noChangeAspect="1"/>
            </p:cNvGraphicFramePr>
            <p:nvPr>
              <p:extLst>
                <p:ext uri="{D42A27DB-BD31-4B8C-83A1-F6EECF244321}">
                  <p14:modId xmlns:p14="http://schemas.microsoft.com/office/powerpoint/2010/main" val="354691093"/>
                </p:ext>
              </p:extLst>
            </p:nvPr>
          </p:nvGraphicFramePr>
          <p:xfrm>
            <a:off x="2755007" y="2599969"/>
            <a:ext cx="6281489" cy="935762"/>
          </p:xfrm>
          <a:graphic>
            <a:graphicData uri="http://schemas.openxmlformats.org/presentationml/2006/ole">
              <mc:AlternateContent xmlns:mc="http://schemas.openxmlformats.org/markup-compatibility/2006">
                <mc:Choice xmlns:v="urn:schemas-microsoft-com:vml" Requires="v">
                  <p:oleObj spid="_x0000_s42364" name="Equation" r:id="rId10" imgW="4012920" imgH="596880" progId="Equation.DSMT4">
                    <p:embed/>
                  </p:oleObj>
                </mc:Choice>
                <mc:Fallback>
                  <p:oleObj name="Equation" r:id="rId10" imgW="4012920" imgH="596880" progId="Equation.DSMT4">
                    <p:embed/>
                    <p:pic>
                      <p:nvPicPr>
                        <p:cNvPr id="0" name=""/>
                        <p:cNvPicPr/>
                        <p:nvPr/>
                      </p:nvPicPr>
                      <p:blipFill>
                        <a:blip r:embed="rId11"/>
                        <a:stretch>
                          <a:fillRect/>
                        </a:stretch>
                      </p:blipFill>
                      <p:spPr>
                        <a:xfrm>
                          <a:off x="2755007" y="2599969"/>
                          <a:ext cx="6281489" cy="935762"/>
                        </a:xfrm>
                        <a:prstGeom prst="rect">
                          <a:avLst/>
                        </a:prstGeom>
                      </p:spPr>
                    </p:pic>
                  </p:oleObj>
                </mc:Fallback>
              </mc:AlternateContent>
            </a:graphicData>
          </a:graphic>
        </p:graphicFrame>
      </p:grpSp>
      <p:grpSp>
        <p:nvGrpSpPr>
          <p:cNvPr id="7" name="组合 6">
            <a:extLst>
              <a:ext uri="{FF2B5EF4-FFF2-40B4-BE49-F238E27FC236}">
                <a16:creationId xmlns:a16="http://schemas.microsoft.com/office/drawing/2014/main" id="{73BE601C-9FF9-4DE5-B6ED-926CE50D716D}"/>
              </a:ext>
            </a:extLst>
          </p:cNvPr>
          <p:cNvGrpSpPr/>
          <p:nvPr/>
        </p:nvGrpSpPr>
        <p:grpSpPr>
          <a:xfrm>
            <a:off x="323528" y="3761820"/>
            <a:ext cx="5271358" cy="935762"/>
            <a:chOff x="323528" y="3761820"/>
            <a:chExt cx="5271358" cy="935762"/>
          </a:xfrm>
        </p:grpSpPr>
        <p:graphicFrame>
          <p:nvGraphicFramePr>
            <p:cNvPr id="20" name="对象 19">
              <a:extLst>
                <a:ext uri="{FF2B5EF4-FFF2-40B4-BE49-F238E27FC236}">
                  <a16:creationId xmlns:a16="http://schemas.microsoft.com/office/drawing/2014/main" id="{A0CE1073-7C45-4123-8C57-1C0EB6B70499}"/>
                </a:ext>
              </a:extLst>
            </p:cNvPr>
            <p:cNvGraphicFramePr>
              <a:graphicFrameLocks noChangeAspect="1"/>
            </p:cNvGraphicFramePr>
            <p:nvPr>
              <p:extLst>
                <p:ext uri="{D42A27DB-BD31-4B8C-83A1-F6EECF244321}">
                  <p14:modId xmlns:p14="http://schemas.microsoft.com/office/powerpoint/2010/main" val="590088256"/>
                </p:ext>
              </p:extLst>
            </p:nvPr>
          </p:nvGraphicFramePr>
          <p:xfrm>
            <a:off x="1547664" y="3872814"/>
            <a:ext cx="1144587" cy="781050"/>
          </p:xfrm>
          <a:graphic>
            <a:graphicData uri="http://schemas.openxmlformats.org/presentationml/2006/ole">
              <mc:AlternateContent xmlns:mc="http://schemas.openxmlformats.org/markup-compatibility/2006">
                <mc:Choice xmlns:v="urn:schemas-microsoft-com:vml" Requires="v">
                  <p:oleObj spid="_x0000_s42365" name="Equation" r:id="rId12" imgW="634680" imgH="431640" progId="Equation.DSMT4">
                    <p:embed/>
                  </p:oleObj>
                </mc:Choice>
                <mc:Fallback>
                  <p:oleObj name="Equation" r:id="rId12" imgW="634680" imgH="431640" progId="Equation.DSMT4">
                    <p:embed/>
                    <p:pic>
                      <p:nvPicPr>
                        <p:cNvPr id="15" name="对象 14">
                          <a:extLst>
                            <a:ext uri="{FF2B5EF4-FFF2-40B4-BE49-F238E27FC236}">
                              <a16:creationId xmlns:a16="http://schemas.microsoft.com/office/drawing/2014/main" id="{6FED12FF-1558-4D12-97BE-226F0C4DEB4F}"/>
                            </a:ext>
                          </a:extLst>
                        </p:cNvPr>
                        <p:cNvPicPr/>
                        <p:nvPr/>
                      </p:nvPicPr>
                      <p:blipFill>
                        <a:blip r:embed="rId13"/>
                        <a:stretch>
                          <a:fillRect/>
                        </a:stretch>
                      </p:blipFill>
                      <p:spPr>
                        <a:xfrm>
                          <a:off x="1547664" y="3872814"/>
                          <a:ext cx="1144587" cy="781050"/>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26F72955-2817-426D-980F-7642F9E21981}"/>
                </a:ext>
              </a:extLst>
            </p:cNvPr>
            <p:cNvSpPr txBox="1"/>
            <p:nvPr/>
          </p:nvSpPr>
          <p:spPr>
            <a:xfrm>
              <a:off x="323528" y="4079132"/>
              <a:ext cx="2791149" cy="369332"/>
            </a:xfrm>
            <a:prstGeom prst="rect">
              <a:avLst/>
            </a:prstGeom>
            <a:noFill/>
          </p:spPr>
          <p:txBody>
            <a:bodyPr wrap="none" rtlCol="0">
              <a:spAutoFit/>
            </a:bodyPr>
            <a:lstStyle/>
            <a:p>
              <a:r>
                <a:rPr lang="zh-CN" altLang="en-US" b="1" dirty="0"/>
                <a:t>对于良导体                    ：</a:t>
              </a:r>
            </a:p>
          </p:txBody>
        </p:sp>
        <p:graphicFrame>
          <p:nvGraphicFramePr>
            <p:cNvPr id="13" name="对象 12">
              <a:extLst>
                <a:ext uri="{FF2B5EF4-FFF2-40B4-BE49-F238E27FC236}">
                  <a16:creationId xmlns:a16="http://schemas.microsoft.com/office/drawing/2014/main" id="{2F2DE55F-9377-4513-988C-9DD323490E89}"/>
                </a:ext>
              </a:extLst>
            </p:cNvPr>
            <p:cNvGraphicFramePr>
              <a:graphicFrameLocks noChangeAspect="1"/>
            </p:cNvGraphicFramePr>
            <p:nvPr>
              <p:extLst>
                <p:ext uri="{D42A27DB-BD31-4B8C-83A1-F6EECF244321}">
                  <p14:modId xmlns:p14="http://schemas.microsoft.com/office/powerpoint/2010/main" val="616790019"/>
                </p:ext>
              </p:extLst>
            </p:nvPr>
          </p:nvGraphicFramePr>
          <p:xfrm>
            <a:off x="3419872" y="3761820"/>
            <a:ext cx="2175014" cy="935762"/>
          </p:xfrm>
          <a:graphic>
            <a:graphicData uri="http://schemas.openxmlformats.org/presentationml/2006/ole">
              <mc:AlternateContent xmlns:mc="http://schemas.openxmlformats.org/markup-compatibility/2006">
                <mc:Choice xmlns:v="urn:schemas-microsoft-com:vml" Requires="v">
                  <p:oleObj spid="_x0000_s42366" name="Equation" r:id="rId14" imgW="1091880" imgH="469800" progId="Equation.DSMT4">
                    <p:embed/>
                  </p:oleObj>
                </mc:Choice>
                <mc:Fallback>
                  <p:oleObj name="Equation" r:id="rId14" imgW="1091880" imgH="469800" progId="Equation.DSMT4">
                    <p:embed/>
                    <p:pic>
                      <p:nvPicPr>
                        <p:cNvPr id="0" name=""/>
                        <p:cNvPicPr/>
                        <p:nvPr/>
                      </p:nvPicPr>
                      <p:blipFill>
                        <a:blip r:embed="rId15"/>
                        <a:stretch>
                          <a:fillRect/>
                        </a:stretch>
                      </p:blipFill>
                      <p:spPr>
                        <a:xfrm>
                          <a:off x="3419872" y="3761820"/>
                          <a:ext cx="2175014" cy="935762"/>
                        </a:xfrm>
                        <a:prstGeom prst="rect">
                          <a:avLst/>
                        </a:prstGeom>
                      </p:spPr>
                    </p:pic>
                  </p:oleObj>
                </mc:Fallback>
              </mc:AlternateContent>
            </a:graphicData>
          </a:graphic>
        </p:graphicFrame>
      </p:grpSp>
      <p:grpSp>
        <p:nvGrpSpPr>
          <p:cNvPr id="9" name="组合 8">
            <a:extLst>
              <a:ext uri="{FF2B5EF4-FFF2-40B4-BE49-F238E27FC236}">
                <a16:creationId xmlns:a16="http://schemas.microsoft.com/office/drawing/2014/main" id="{FBED2F03-30B1-4730-B524-85EEF262A78C}"/>
              </a:ext>
            </a:extLst>
          </p:cNvPr>
          <p:cNvGrpSpPr/>
          <p:nvPr/>
        </p:nvGrpSpPr>
        <p:grpSpPr>
          <a:xfrm>
            <a:off x="323528" y="4727331"/>
            <a:ext cx="7173019" cy="987425"/>
            <a:chOff x="323528" y="4727331"/>
            <a:chExt cx="7173019" cy="987425"/>
          </a:xfrm>
        </p:grpSpPr>
        <p:sp>
          <p:nvSpPr>
            <p:cNvPr id="14" name="文本框 13">
              <a:extLst>
                <a:ext uri="{FF2B5EF4-FFF2-40B4-BE49-F238E27FC236}">
                  <a16:creationId xmlns:a16="http://schemas.microsoft.com/office/drawing/2014/main" id="{0FA2CF49-4E54-44F0-91E5-16B1C0830F2B}"/>
                </a:ext>
              </a:extLst>
            </p:cNvPr>
            <p:cNvSpPr txBox="1"/>
            <p:nvPr/>
          </p:nvSpPr>
          <p:spPr>
            <a:xfrm>
              <a:off x="323528" y="5112304"/>
              <a:ext cx="4680520" cy="369332"/>
            </a:xfrm>
            <a:prstGeom prst="rect">
              <a:avLst/>
            </a:prstGeom>
            <a:noFill/>
          </p:spPr>
          <p:txBody>
            <a:bodyPr wrap="square" rtlCol="0">
              <a:spAutoFit/>
            </a:bodyPr>
            <a:lstStyle/>
            <a:p>
              <a:r>
                <a:rPr lang="zh-CN" altLang="en-US" b="1" dirty="0"/>
                <a:t>振幅衰减至</a:t>
              </a:r>
              <a:r>
                <a:rPr lang="en-US" altLang="zh-CN" b="1" dirty="0"/>
                <a:t>1/</a:t>
              </a:r>
              <a:r>
                <a:rPr lang="en-US" altLang="zh-CN" b="1" i="1" dirty="0"/>
                <a:t>e</a:t>
              </a:r>
              <a:r>
                <a:rPr lang="zh-CN" altLang="en-US" b="1" dirty="0"/>
                <a:t>的传播距离定义为穿透深度：</a:t>
              </a:r>
            </a:p>
          </p:txBody>
        </p:sp>
        <p:graphicFrame>
          <p:nvGraphicFramePr>
            <p:cNvPr id="26" name="对象 25">
              <a:extLst>
                <a:ext uri="{FF2B5EF4-FFF2-40B4-BE49-F238E27FC236}">
                  <a16:creationId xmlns:a16="http://schemas.microsoft.com/office/drawing/2014/main" id="{4F58263D-3F79-4C05-BBDA-B643B3447AEB}"/>
                </a:ext>
              </a:extLst>
            </p:cNvPr>
            <p:cNvGraphicFramePr>
              <a:graphicFrameLocks noChangeAspect="1"/>
            </p:cNvGraphicFramePr>
            <p:nvPr>
              <p:extLst>
                <p:ext uri="{D42A27DB-BD31-4B8C-83A1-F6EECF244321}">
                  <p14:modId xmlns:p14="http://schemas.microsoft.com/office/powerpoint/2010/main" val="362293928"/>
                </p:ext>
              </p:extLst>
            </p:nvPr>
          </p:nvGraphicFramePr>
          <p:xfrm>
            <a:off x="5220072" y="4727331"/>
            <a:ext cx="2276475" cy="987425"/>
          </p:xfrm>
          <a:graphic>
            <a:graphicData uri="http://schemas.openxmlformats.org/presentationml/2006/ole">
              <mc:AlternateContent xmlns:mc="http://schemas.openxmlformats.org/markup-compatibility/2006">
                <mc:Choice xmlns:v="urn:schemas-microsoft-com:vml" Requires="v">
                  <p:oleObj spid="_x0000_s42367" name="Equation" r:id="rId16" imgW="1143000" imgH="495000" progId="Equation.DSMT4">
                    <p:embed/>
                  </p:oleObj>
                </mc:Choice>
                <mc:Fallback>
                  <p:oleObj name="Equation" r:id="rId16" imgW="1143000" imgH="495000" progId="Equation.DSMT4">
                    <p:embed/>
                    <p:pic>
                      <p:nvPicPr>
                        <p:cNvPr id="13" name="对象 12">
                          <a:extLst>
                            <a:ext uri="{FF2B5EF4-FFF2-40B4-BE49-F238E27FC236}">
                              <a16:creationId xmlns:a16="http://schemas.microsoft.com/office/drawing/2014/main" id="{2F2DE55F-9377-4513-988C-9DD323490E89}"/>
                            </a:ext>
                          </a:extLst>
                        </p:cNvPr>
                        <p:cNvPicPr/>
                        <p:nvPr/>
                      </p:nvPicPr>
                      <p:blipFill>
                        <a:blip r:embed="rId17"/>
                        <a:stretch>
                          <a:fillRect/>
                        </a:stretch>
                      </p:blipFill>
                      <p:spPr>
                        <a:xfrm>
                          <a:off x="5220072" y="4727331"/>
                          <a:ext cx="2276475" cy="987425"/>
                        </a:xfrm>
                        <a:prstGeom prst="rect">
                          <a:avLst/>
                        </a:prstGeom>
                        <a:ln w="25400">
                          <a:solidFill>
                            <a:srgbClr val="FF0000"/>
                          </a:solidFill>
                        </a:ln>
                      </p:spPr>
                    </p:pic>
                  </p:oleObj>
                </mc:Fallback>
              </mc:AlternateContent>
            </a:graphicData>
          </a:graphic>
        </p:graphicFrame>
      </p:grpSp>
      <p:sp>
        <p:nvSpPr>
          <p:cNvPr id="15" name="文本框 14">
            <a:extLst>
              <a:ext uri="{FF2B5EF4-FFF2-40B4-BE49-F238E27FC236}">
                <a16:creationId xmlns:a16="http://schemas.microsoft.com/office/drawing/2014/main" id="{45C755E7-DE73-4016-81FA-D460CB2B7051}"/>
              </a:ext>
            </a:extLst>
          </p:cNvPr>
          <p:cNvSpPr txBox="1"/>
          <p:nvPr/>
        </p:nvSpPr>
        <p:spPr>
          <a:xfrm>
            <a:off x="323528" y="5805264"/>
            <a:ext cx="8496944" cy="870751"/>
          </a:xfrm>
          <a:prstGeom prst="rect">
            <a:avLst/>
          </a:prstGeom>
          <a:noFill/>
        </p:spPr>
        <p:txBody>
          <a:bodyPr wrap="square" rtlCol="0">
            <a:spAutoFit/>
          </a:bodyPr>
          <a:lstStyle/>
          <a:p>
            <a:pPr>
              <a:lnSpc>
                <a:spcPct val="150000"/>
              </a:lnSpc>
            </a:pPr>
            <a:r>
              <a:rPr lang="zh-CN" altLang="en-US" b="1" dirty="0"/>
              <a:t>例：波长</a:t>
            </a:r>
            <a:r>
              <a:rPr lang="en-US" altLang="zh-CN" b="1" dirty="0"/>
              <a:t>600nm</a:t>
            </a:r>
            <a:r>
              <a:rPr lang="zh-CN" altLang="en-US" b="1" dirty="0"/>
              <a:t>的黄光，在金属铜中的穿透深度为</a:t>
            </a:r>
            <a:r>
              <a:rPr lang="en-US" altLang="zh-CN" b="1" dirty="0"/>
              <a:t>3nm</a:t>
            </a:r>
            <a:r>
              <a:rPr lang="zh-CN" altLang="en-US" b="1" dirty="0"/>
              <a:t>；因此金属通常是不透明的，只有镀成很薄的薄膜时才能变成半透明。</a:t>
            </a:r>
          </a:p>
        </p:txBody>
      </p:sp>
    </p:spTree>
    <p:extLst>
      <p:ext uri="{BB962C8B-B14F-4D97-AF65-F5344CB8AC3E}">
        <p14:creationId xmlns:p14="http://schemas.microsoft.com/office/powerpoint/2010/main" val="100132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115888"/>
            <a:ext cx="7776914" cy="719137"/>
          </a:xfrm>
        </p:spPr>
        <p:txBody>
          <a:bodyPr/>
          <a:lstStyle/>
          <a:p>
            <a:r>
              <a:rPr lang="zh-CN" altLang="en-US" sz="3600" dirty="0">
                <a:latin typeface="+mn-lt"/>
                <a:ea typeface="黑体" pitchFamily="2" charset="-122"/>
              </a:rPr>
              <a:t>考虑反射情况：导体中的单色波</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41</a:t>
            </a:fld>
            <a:endParaRPr lang="en-US" altLang="zh-CN" dirty="0"/>
          </a:p>
        </p:txBody>
      </p:sp>
      <p:grpSp>
        <p:nvGrpSpPr>
          <p:cNvPr id="2" name="组合 1">
            <a:extLst>
              <a:ext uri="{FF2B5EF4-FFF2-40B4-BE49-F238E27FC236}">
                <a16:creationId xmlns:a16="http://schemas.microsoft.com/office/drawing/2014/main" id="{1098EE6C-7775-4D83-BDF9-3C45A8C417CA}"/>
              </a:ext>
            </a:extLst>
          </p:cNvPr>
          <p:cNvGrpSpPr/>
          <p:nvPr/>
        </p:nvGrpSpPr>
        <p:grpSpPr>
          <a:xfrm>
            <a:off x="395536" y="1087670"/>
            <a:ext cx="2986087" cy="5684330"/>
            <a:chOff x="395536" y="1087670"/>
            <a:chExt cx="2986087" cy="5684330"/>
          </a:xfrm>
        </p:grpSpPr>
        <p:graphicFrame>
          <p:nvGraphicFramePr>
            <p:cNvPr id="8" name="对象 8">
              <a:extLst>
                <a:ext uri="{FF2B5EF4-FFF2-40B4-BE49-F238E27FC236}">
                  <a16:creationId xmlns:a16="http://schemas.microsoft.com/office/drawing/2014/main" id="{05094E17-AFBA-4938-8513-E3AD8FD38E06}"/>
                </a:ext>
              </a:extLst>
            </p:cNvPr>
            <p:cNvGraphicFramePr>
              <a:graphicFrameLocks noChangeAspect="1"/>
            </p:cNvGraphicFramePr>
            <p:nvPr>
              <p:extLst>
                <p:ext uri="{D42A27DB-BD31-4B8C-83A1-F6EECF244321}">
                  <p14:modId xmlns:p14="http://schemas.microsoft.com/office/powerpoint/2010/main" val="1733162751"/>
                </p:ext>
              </p:extLst>
            </p:nvPr>
          </p:nvGraphicFramePr>
          <p:xfrm>
            <a:off x="430585" y="1463901"/>
            <a:ext cx="2086942" cy="2380798"/>
          </p:xfrm>
          <a:graphic>
            <a:graphicData uri="http://schemas.openxmlformats.org/presentationml/2006/ole">
              <mc:AlternateContent xmlns:mc="http://schemas.openxmlformats.org/markup-compatibility/2006">
                <mc:Choice xmlns:v="urn:schemas-microsoft-com:vml" Requires="v">
                  <p:oleObj spid="_x0000_s43240" name="Equation" r:id="rId4" imgW="977760" imgH="1295280" progId="Equation.DSMT4">
                    <p:embed/>
                  </p:oleObj>
                </mc:Choice>
                <mc:Fallback>
                  <p:oleObj name="Equation" r:id="rId4" imgW="977760" imgH="1295280" progId="Equation.DSMT4">
                    <p:embed/>
                    <p:pic>
                      <p:nvPicPr>
                        <p:cNvPr id="8" name="对象 8">
                          <a:extLst>
                            <a:ext uri="{FF2B5EF4-FFF2-40B4-BE49-F238E27FC236}">
                              <a16:creationId xmlns:a16="http://schemas.microsoft.com/office/drawing/2014/main" id="{05094E17-AFBA-4938-8513-E3AD8FD38E06}"/>
                            </a:ext>
                          </a:extLst>
                        </p:cNvPr>
                        <p:cNvPicPr>
                          <a:picLocks noChangeAspect="1" noChangeArrowheads="1"/>
                        </p:cNvPicPr>
                        <p:nvPr/>
                      </p:nvPicPr>
                      <p:blipFill>
                        <a:blip r:embed="rId5"/>
                        <a:srcRect/>
                        <a:stretch>
                          <a:fillRect/>
                        </a:stretch>
                      </p:blipFill>
                      <p:spPr bwMode="auto">
                        <a:xfrm>
                          <a:off x="430585" y="1463901"/>
                          <a:ext cx="2086942" cy="2380798"/>
                        </a:xfrm>
                        <a:prstGeom prst="rect">
                          <a:avLst/>
                        </a:prstGeom>
                        <a:noFill/>
                        <a:ln>
                          <a:noFill/>
                        </a:ln>
                      </p:spPr>
                    </p:pic>
                  </p:oleObj>
                </mc:Fallback>
              </mc:AlternateContent>
            </a:graphicData>
          </a:graphic>
        </p:graphicFrame>
        <p:graphicFrame>
          <p:nvGraphicFramePr>
            <p:cNvPr id="9" name="对象 8">
              <a:extLst>
                <a:ext uri="{FF2B5EF4-FFF2-40B4-BE49-F238E27FC236}">
                  <a16:creationId xmlns:a16="http://schemas.microsoft.com/office/drawing/2014/main" id="{641FBDEB-2358-4D0E-A5AA-4177013D7A43}"/>
                </a:ext>
              </a:extLst>
            </p:cNvPr>
            <p:cNvGraphicFramePr>
              <a:graphicFrameLocks noChangeAspect="1"/>
            </p:cNvGraphicFramePr>
            <p:nvPr>
              <p:extLst>
                <p:ext uri="{D42A27DB-BD31-4B8C-83A1-F6EECF244321}">
                  <p14:modId xmlns:p14="http://schemas.microsoft.com/office/powerpoint/2010/main" val="4036802270"/>
                </p:ext>
              </p:extLst>
            </p:nvPr>
          </p:nvGraphicFramePr>
          <p:xfrm>
            <a:off x="395536" y="4147887"/>
            <a:ext cx="2986087" cy="2320925"/>
          </p:xfrm>
          <a:graphic>
            <a:graphicData uri="http://schemas.openxmlformats.org/presentationml/2006/ole">
              <mc:AlternateContent xmlns:mc="http://schemas.openxmlformats.org/markup-compatibility/2006">
                <mc:Choice xmlns:v="urn:schemas-microsoft-com:vml" Requires="v">
                  <p:oleObj spid="_x0000_s43241" name="Equation" r:id="rId6" imgW="1434960" imgH="1295280" progId="Equation.DSMT4">
                    <p:embed/>
                  </p:oleObj>
                </mc:Choice>
                <mc:Fallback>
                  <p:oleObj name="Equation" r:id="rId6" imgW="1434960" imgH="1295280" progId="Equation.DSMT4">
                    <p:embed/>
                    <p:pic>
                      <p:nvPicPr>
                        <p:cNvPr id="9" name="对象 8">
                          <a:extLst>
                            <a:ext uri="{FF2B5EF4-FFF2-40B4-BE49-F238E27FC236}">
                              <a16:creationId xmlns:a16="http://schemas.microsoft.com/office/drawing/2014/main" id="{641FBDEB-2358-4D0E-A5AA-4177013D7A43}"/>
                            </a:ext>
                          </a:extLst>
                        </p:cNvPr>
                        <p:cNvPicPr>
                          <a:picLocks noChangeAspect="1" noChangeArrowheads="1"/>
                        </p:cNvPicPr>
                        <p:nvPr/>
                      </p:nvPicPr>
                      <p:blipFill>
                        <a:blip r:embed="rId7"/>
                        <a:srcRect/>
                        <a:stretch>
                          <a:fillRect/>
                        </a:stretch>
                      </p:blipFill>
                      <p:spPr bwMode="auto">
                        <a:xfrm>
                          <a:off x="395536" y="4147887"/>
                          <a:ext cx="2986087" cy="2320925"/>
                        </a:xfrm>
                        <a:prstGeom prst="rect">
                          <a:avLst/>
                        </a:prstGeom>
                        <a:noFill/>
                        <a:ln>
                          <a:noFill/>
                        </a:ln>
                      </p:spPr>
                    </p:pic>
                  </p:oleObj>
                </mc:Fallback>
              </mc:AlternateContent>
            </a:graphicData>
          </a:graphic>
        </p:graphicFrame>
        <p:sp>
          <p:nvSpPr>
            <p:cNvPr id="4" name="文本框 3">
              <a:extLst>
                <a:ext uri="{FF2B5EF4-FFF2-40B4-BE49-F238E27FC236}">
                  <a16:creationId xmlns:a16="http://schemas.microsoft.com/office/drawing/2014/main" id="{2235DCF2-D121-4029-B478-9F42C310A2BD}"/>
                </a:ext>
              </a:extLst>
            </p:cNvPr>
            <p:cNvSpPr txBox="1"/>
            <p:nvPr/>
          </p:nvSpPr>
          <p:spPr>
            <a:xfrm>
              <a:off x="1083550" y="1087670"/>
              <a:ext cx="805029" cy="338554"/>
            </a:xfrm>
            <a:prstGeom prst="rect">
              <a:avLst/>
            </a:prstGeom>
            <a:noFill/>
          </p:spPr>
          <p:txBody>
            <a:bodyPr wrap="none" rtlCol="0">
              <a:spAutoFit/>
            </a:bodyPr>
            <a:lstStyle/>
            <a:p>
              <a:r>
                <a:rPr lang="zh-CN" altLang="en-US" sz="1600" b="1" dirty="0">
                  <a:solidFill>
                    <a:srgbClr val="FF0000"/>
                  </a:solidFill>
                </a:rPr>
                <a:t>介质中</a:t>
              </a:r>
            </a:p>
          </p:txBody>
        </p:sp>
        <p:sp>
          <p:nvSpPr>
            <p:cNvPr id="13" name="文本框 12">
              <a:extLst>
                <a:ext uri="{FF2B5EF4-FFF2-40B4-BE49-F238E27FC236}">
                  <a16:creationId xmlns:a16="http://schemas.microsoft.com/office/drawing/2014/main" id="{B0286C0A-6F5E-4257-A00F-AFCD23A3FCD1}"/>
                </a:ext>
              </a:extLst>
            </p:cNvPr>
            <p:cNvSpPr txBox="1"/>
            <p:nvPr/>
          </p:nvSpPr>
          <p:spPr>
            <a:xfrm>
              <a:off x="971550" y="6433446"/>
              <a:ext cx="805029" cy="338554"/>
            </a:xfrm>
            <a:prstGeom prst="rect">
              <a:avLst/>
            </a:prstGeom>
            <a:noFill/>
          </p:spPr>
          <p:txBody>
            <a:bodyPr wrap="none" rtlCol="0">
              <a:spAutoFit/>
            </a:bodyPr>
            <a:lstStyle/>
            <a:p>
              <a:r>
                <a:rPr lang="zh-CN" altLang="en-US" sz="1600" b="1" dirty="0">
                  <a:solidFill>
                    <a:srgbClr val="FF0000"/>
                  </a:solidFill>
                </a:rPr>
                <a:t>导体中</a:t>
              </a:r>
            </a:p>
          </p:txBody>
        </p:sp>
      </p:grpSp>
      <p:grpSp>
        <p:nvGrpSpPr>
          <p:cNvPr id="3" name="组合 2">
            <a:extLst>
              <a:ext uri="{FF2B5EF4-FFF2-40B4-BE49-F238E27FC236}">
                <a16:creationId xmlns:a16="http://schemas.microsoft.com/office/drawing/2014/main" id="{389D8644-106B-4C4D-ABF1-266BB9E59686}"/>
              </a:ext>
            </a:extLst>
          </p:cNvPr>
          <p:cNvGrpSpPr/>
          <p:nvPr/>
        </p:nvGrpSpPr>
        <p:grpSpPr>
          <a:xfrm>
            <a:off x="2444736" y="3404170"/>
            <a:ext cx="3221147" cy="884955"/>
            <a:chOff x="2444736" y="3404170"/>
            <a:chExt cx="3221147" cy="884955"/>
          </a:xfrm>
        </p:grpSpPr>
        <p:graphicFrame>
          <p:nvGraphicFramePr>
            <p:cNvPr id="22" name="对象 21">
              <a:extLst>
                <a:ext uri="{FF2B5EF4-FFF2-40B4-BE49-F238E27FC236}">
                  <a16:creationId xmlns:a16="http://schemas.microsoft.com/office/drawing/2014/main" id="{C0AF7A63-A080-409E-93A8-D4073BB38268}"/>
                </a:ext>
              </a:extLst>
            </p:cNvPr>
            <p:cNvGraphicFramePr>
              <a:graphicFrameLocks noChangeAspect="1"/>
            </p:cNvGraphicFramePr>
            <p:nvPr>
              <p:extLst>
                <p:ext uri="{D42A27DB-BD31-4B8C-83A1-F6EECF244321}">
                  <p14:modId xmlns:p14="http://schemas.microsoft.com/office/powerpoint/2010/main" val="3564908653"/>
                </p:ext>
              </p:extLst>
            </p:nvPr>
          </p:nvGraphicFramePr>
          <p:xfrm>
            <a:off x="2444736" y="3703462"/>
            <a:ext cx="3221147" cy="585663"/>
          </p:xfrm>
          <a:graphic>
            <a:graphicData uri="http://schemas.openxmlformats.org/presentationml/2006/ole">
              <mc:AlternateContent xmlns:mc="http://schemas.openxmlformats.org/markup-compatibility/2006">
                <mc:Choice xmlns:v="urn:schemas-microsoft-com:vml" Requires="v">
                  <p:oleObj spid="_x0000_s43242" name="Equation" r:id="rId8" imgW="1536480" imgH="279360" progId="Equation.DSMT4">
                    <p:embed/>
                  </p:oleObj>
                </mc:Choice>
                <mc:Fallback>
                  <p:oleObj name="Equation" r:id="rId8" imgW="1536480" imgH="279360" progId="Equation.DSMT4">
                    <p:embed/>
                    <p:pic>
                      <p:nvPicPr>
                        <p:cNvPr id="3" name="对象 2">
                          <a:extLst>
                            <a:ext uri="{FF2B5EF4-FFF2-40B4-BE49-F238E27FC236}">
                              <a16:creationId xmlns:a16="http://schemas.microsoft.com/office/drawing/2014/main" id="{9A89A187-B28F-4425-A7D0-562A3EB34C11}"/>
                            </a:ext>
                          </a:extLst>
                        </p:cNvPr>
                        <p:cNvPicPr/>
                        <p:nvPr/>
                      </p:nvPicPr>
                      <p:blipFill>
                        <a:blip r:embed="rId9"/>
                        <a:stretch>
                          <a:fillRect/>
                        </a:stretch>
                      </p:blipFill>
                      <p:spPr>
                        <a:xfrm>
                          <a:off x="2444736" y="3703462"/>
                          <a:ext cx="3221147" cy="585663"/>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5CA1ECF8-6CFE-4F44-9570-CC5FEECE5F1F}"/>
                </a:ext>
              </a:extLst>
            </p:cNvPr>
            <p:cNvSpPr txBox="1"/>
            <p:nvPr/>
          </p:nvSpPr>
          <p:spPr>
            <a:xfrm>
              <a:off x="3689564" y="3404170"/>
              <a:ext cx="877163" cy="369332"/>
            </a:xfrm>
            <a:prstGeom prst="rect">
              <a:avLst/>
            </a:prstGeom>
            <a:noFill/>
          </p:spPr>
          <p:txBody>
            <a:bodyPr wrap="none" rtlCol="0">
              <a:spAutoFit/>
            </a:bodyPr>
            <a:lstStyle/>
            <a:p>
              <a:r>
                <a:rPr lang="zh-CN" altLang="en-US" b="1" dirty="0">
                  <a:solidFill>
                    <a:srgbClr val="FF0000"/>
                  </a:solidFill>
                </a:rPr>
                <a:t>单色波</a:t>
              </a:r>
            </a:p>
          </p:txBody>
        </p:sp>
      </p:grpSp>
      <p:grpSp>
        <p:nvGrpSpPr>
          <p:cNvPr id="7" name="组合 6">
            <a:extLst>
              <a:ext uri="{FF2B5EF4-FFF2-40B4-BE49-F238E27FC236}">
                <a16:creationId xmlns:a16="http://schemas.microsoft.com/office/drawing/2014/main" id="{5D83DB6F-218F-4131-AC9B-7BF2DA37187E}"/>
              </a:ext>
            </a:extLst>
          </p:cNvPr>
          <p:cNvGrpSpPr/>
          <p:nvPr/>
        </p:nvGrpSpPr>
        <p:grpSpPr>
          <a:xfrm>
            <a:off x="3833222" y="1812925"/>
            <a:ext cx="4864740" cy="4314825"/>
            <a:chOff x="3833222" y="1812925"/>
            <a:chExt cx="4864740" cy="4314825"/>
          </a:xfrm>
        </p:grpSpPr>
        <p:sp>
          <p:nvSpPr>
            <p:cNvPr id="10" name="箭头: 右 9">
              <a:extLst>
                <a:ext uri="{FF2B5EF4-FFF2-40B4-BE49-F238E27FC236}">
                  <a16:creationId xmlns:a16="http://schemas.microsoft.com/office/drawing/2014/main" id="{93C2E1E3-F2D0-424A-B3CF-607A2EE2ECCC}"/>
                </a:ext>
              </a:extLst>
            </p:cNvPr>
            <p:cNvSpPr/>
            <p:nvPr/>
          </p:nvSpPr>
          <p:spPr>
            <a:xfrm>
              <a:off x="3864900" y="2467635"/>
              <a:ext cx="617622" cy="216024"/>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A2AFB27B-4A34-4FB6-9931-18394F781C1E}"/>
                </a:ext>
              </a:extLst>
            </p:cNvPr>
            <p:cNvSpPr/>
            <p:nvPr/>
          </p:nvSpPr>
          <p:spPr>
            <a:xfrm>
              <a:off x="3833222" y="4999731"/>
              <a:ext cx="628496" cy="200750"/>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8">
              <a:extLst>
                <a:ext uri="{FF2B5EF4-FFF2-40B4-BE49-F238E27FC236}">
                  <a16:creationId xmlns:a16="http://schemas.microsoft.com/office/drawing/2014/main" id="{65755118-982D-4CC0-9AFB-1E21215506D2}"/>
                </a:ext>
              </a:extLst>
            </p:cNvPr>
            <p:cNvGraphicFramePr>
              <a:graphicFrameLocks noChangeAspect="1"/>
            </p:cNvGraphicFramePr>
            <p:nvPr>
              <p:extLst>
                <p:ext uri="{D42A27DB-BD31-4B8C-83A1-F6EECF244321}">
                  <p14:modId xmlns:p14="http://schemas.microsoft.com/office/powerpoint/2010/main" val="1412243779"/>
                </p:ext>
              </p:extLst>
            </p:nvPr>
          </p:nvGraphicFramePr>
          <p:xfrm>
            <a:off x="5562600" y="1812925"/>
            <a:ext cx="2439988" cy="1681163"/>
          </p:xfrm>
          <a:graphic>
            <a:graphicData uri="http://schemas.openxmlformats.org/presentationml/2006/ole">
              <mc:AlternateContent xmlns:mc="http://schemas.openxmlformats.org/markup-compatibility/2006">
                <mc:Choice xmlns:v="urn:schemas-microsoft-com:vml" Requires="v">
                  <p:oleObj spid="_x0000_s43243" name="Equation" r:id="rId10" imgW="1143000" imgH="914400" progId="Equation.DSMT4">
                    <p:embed/>
                  </p:oleObj>
                </mc:Choice>
                <mc:Fallback>
                  <p:oleObj name="Equation" r:id="rId10" imgW="1143000" imgH="914400" progId="Equation.DSMT4">
                    <p:embed/>
                    <p:pic>
                      <p:nvPicPr>
                        <p:cNvPr id="8" name="对象 8">
                          <a:extLst>
                            <a:ext uri="{FF2B5EF4-FFF2-40B4-BE49-F238E27FC236}">
                              <a16:creationId xmlns:a16="http://schemas.microsoft.com/office/drawing/2014/main" id="{05094E17-AFBA-4938-8513-E3AD8FD38E06}"/>
                            </a:ext>
                          </a:extLst>
                        </p:cNvPr>
                        <p:cNvPicPr>
                          <a:picLocks noChangeAspect="1" noChangeArrowheads="1"/>
                        </p:cNvPicPr>
                        <p:nvPr/>
                      </p:nvPicPr>
                      <p:blipFill>
                        <a:blip r:embed="rId11"/>
                        <a:srcRect/>
                        <a:stretch>
                          <a:fillRect/>
                        </a:stretch>
                      </p:blipFill>
                      <p:spPr bwMode="auto">
                        <a:xfrm>
                          <a:off x="5562600" y="1812925"/>
                          <a:ext cx="2439988" cy="1681163"/>
                        </a:xfrm>
                        <a:prstGeom prst="rect">
                          <a:avLst/>
                        </a:prstGeom>
                        <a:noFill/>
                        <a:ln>
                          <a:noFill/>
                        </a:ln>
                      </p:spPr>
                    </p:pic>
                  </p:oleObj>
                </mc:Fallback>
              </mc:AlternateContent>
            </a:graphicData>
          </a:graphic>
        </p:graphicFrame>
        <p:graphicFrame>
          <p:nvGraphicFramePr>
            <p:cNvPr id="25" name="对象 24">
              <a:extLst>
                <a:ext uri="{FF2B5EF4-FFF2-40B4-BE49-F238E27FC236}">
                  <a16:creationId xmlns:a16="http://schemas.microsoft.com/office/drawing/2014/main" id="{D7A8666E-46BE-4148-9DFC-96D6D2F22C23}"/>
                </a:ext>
              </a:extLst>
            </p:cNvPr>
            <p:cNvGraphicFramePr>
              <a:graphicFrameLocks noChangeAspect="1"/>
            </p:cNvGraphicFramePr>
            <p:nvPr>
              <p:extLst>
                <p:ext uri="{D42A27DB-BD31-4B8C-83A1-F6EECF244321}">
                  <p14:modId xmlns:p14="http://schemas.microsoft.com/office/powerpoint/2010/main" val="1066464945"/>
                </p:ext>
              </p:extLst>
            </p:nvPr>
          </p:nvGraphicFramePr>
          <p:xfrm>
            <a:off x="5580112" y="4489450"/>
            <a:ext cx="3117850" cy="1638300"/>
          </p:xfrm>
          <a:graphic>
            <a:graphicData uri="http://schemas.openxmlformats.org/presentationml/2006/ole">
              <mc:AlternateContent xmlns:mc="http://schemas.openxmlformats.org/markup-compatibility/2006">
                <mc:Choice xmlns:v="urn:schemas-microsoft-com:vml" Requires="v">
                  <p:oleObj spid="_x0000_s43244" name="Equation" r:id="rId12" imgW="1498320" imgH="914400" progId="Equation.DSMT4">
                    <p:embed/>
                  </p:oleObj>
                </mc:Choice>
                <mc:Fallback>
                  <p:oleObj name="Equation" r:id="rId12" imgW="1498320" imgH="914400" progId="Equation.DSMT4">
                    <p:embed/>
                    <p:pic>
                      <p:nvPicPr>
                        <p:cNvPr id="9" name="对象 8">
                          <a:extLst>
                            <a:ext uri="{FF2B5EF4-FFF2-40B4-BE49-F238E27FC236}">
                              <a16:creationId xmlns:a16="http://schemas.microsoft.com/office/drawing/2014/main" id="{641FBDEB-2358-4D0E-A5AA-4177013D7A43}"/>
                            </a:ext>
                          </a:extLst>
                        </p:cNvPr>
                        <p:cNvPicPr>
                          <a:picLocks noChangeAspect="1" noChangeArrowheads="1"/>
                        </p:cNvPicPr>
                        <p:nvPr/>
                      </p:nvPicPr>
                      <p:blipFill>
                        <a:blip r:embed="rId13"/>
                        <a:srcRect/>
                        <a:stretch>
                          <a:fillRect/>
                        </a:stretch>
                      </p:blipFill>
                      <p:spPr bwMode="auto">
                        <a:xfrm>
                          <a:off x="5580112" y="4489450"/>
                          <a:ext cx="3117850" cy="1638300"/>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319738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115888"/>
            <a:ext cx="7776914" cy="719137"/>
          </a:xfrm>
        </p:spPr>
        <p:txBody>
          <a:bodyPr/>
          <a:lstStyle/>
          <a:p>
            <a:r>
              <a:rPr lang="zh-CN" altLang="en-US" sz="3600" dirty="0">
                <a:latin typeface="+mn-lt"/>
                <a:ea typeface="黑体" pitchFamily="2" charset="-122"/>
              </a:rPr>
              <a:t>考虑反射情况：导体中的单色波</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42</a:t>
            </a:fld>
            <a:endParaRPr lang="en-US" altLang="zh-CN" dirty="0"/>
          </a:p>
        </p:txBody>
      </p:sp>
      <p:grpSp>
        <p:nvGrpSpPr>
          <p:cNvPr id="6" name="组合 5">
            <a:extLst>
              <a:ext uri="{FF2B5EF4-FFF2-40B4-BE49-F238E27FC236}">
                <a16:creationId xmlns:a16="http://schemas.microsoft.com/office/drawing/2014/main" id="{E9E4E0C9-D430-4E66-B8D6-505FB5605FA0}"/>
              </a:ext>
            </a:extLst>
          </p:cNvPr>
          <p:cNvGrpSpPr/>
          <p:nvPr/>
        </p:nvGrpSpPr>
        <p:grpSpPr>
          <a:xfrm>
            <a:off x="683568" y="1618695"/>
            <a:ext cx="3117850" cy="1638300"/>
            <a:chOff x="683568" y="1618695"/>
            <a:chExt cx="3117850" cy="1638300"/>
          </a:xfrm>
        </p:grpSpPr>
        <p:sp>
          <p:nvSpPr>
            <p:cNvPr id="13" name="文本框 12">
              <a:extLst>
                <a:ext uri="{FF2B5EF4-FFF2-40B4-BE49-F238E27FC236}">
                  <a16:creationId xmlns:a16="http://schemas.microsoft.com/office/drawing/2014/main" id="{B0286C0A-6F5E-4257-A00F-AFCD23A3FCD1}"/>
                </a:ext>
              </a:extLst>
            </p:cNvPr>
            <p:cNvSpPr txBox="1"/>
            <p:nvPr/>
          </p:nvSpPr>
          <p:spPr>
            <a:xfrm>
              <a:off x="2285324" y="2099291"/>
              <a:ext cx="805029" cy="338554"/>
            </a:xfrm>
            <a:prstGeom prst="rect">
              <a:avLst/>
            </a:prstGeom>
            <a:noFill/>
          </p:spPr>
          <p:txBody>
            <a:bodyPr wrap="none" rtlCol="0">
              <a:spAutoFit/>
            </a:bodyPr>
            <a:lstStyle/>
            <a:p>
              <a:r>
                <a:rPr lang="zh-CN" altLang="en-US" sz="1600" b="1" dirty="0">
                  <a:solidFill>
                    <a:srgbClr val="FF0000"/>
                  </a:solidFill>
                </a:rPr>
                <a:t>导体中</a:t>
              </a:r>
            </a:p>
          </p:txBody>
        </p:sp>
        <p:graphicFrame>
          <p:nvGraphicFramePr>
            <p:cNvPr id="25" name="对象 24">
              <a:extLst>
                <a:ext uri="{FF2B5EF4-FFF2-40B4-BE49-F238E27FC236}">
                  <a16:creationId xmlns:a16="http://schemas.microsoft.com/office/drawing/2014/main" id="{D7A8666E-46BE-4148-9DFC-96D6D2F22C23}"/>
                </a:ext>
              </a:extLst>
            </p:cNvPr>
            <p:cNvGraphicFramePr>
              <a:graphicFrameLocks noChangeAspect="1"/>
            </p:cNvGraphicFramePr>
            <p:nvPr>
              <p:extLst>
                <p:ext uri="{D42A27DB-BD31-4B8C-83A1-F6EECF244321}">
                  <p14:modId xmlns:p14="http://schemas.microsoft.com/office/powerpoint/2010/main" val="264612842"/>
                </p:ext>
              </p:extLst>
            </p:nvPr>
          </p:nvGraphicFramePr>
          <p:xfrm>
            <a:off x="683568" y="1618695"/>
            <a:ext cx="3117850" cy="1638300"/>
          </p:xfrm>
          <a:graphic>
            <a:graphicData uri="http://schemas.openxmlformats.org/presentationml/2006/ole">
              <mc:AlternateContent xmlns:mc="http://schemas.openxmlformats.org/markup-compatibility/2006">
                <mc:Choice xmlns:v="urn:schemas-microsoft-com:vml" Requires="v">
                  <p:oleObj spid="_x0000_s44238" name="Equation" r:id="rId4" imgW="1498320" imgH="914400" progId="Equation.DSMT4">
                    <p:embed/>
                  </p:oleObj>
                </mc:Choice>
                <mc:Fallback>
                  <p:oleObj name="Equation" r:id="rId4" imgW="1498320" imgH="914400" progId="Equation.DSMT4">
                    <p:embed/>
                    <p:pic>
                      <p:nvPicPr>
                        <p:cNvPr id="25" name="对象 24">
                          <a:extLst>
                            <a:ext uri="{FF2B5EF4-FFF2-40B4-BE49-F238E27FC236}">
                              <a16:creationId xmlns:a16="http://schemas.microsoft.com/office/drawing/2014/main" id="{D7A8666E-46BE-4148-9DFC-96D6D2F22C23}"/>
                            </a:ext>
                          </a:extLst>
                        </p:cNvPr>
                        <p:cNvPicPr>
                          <a:picLocks noChangeAspect="1" noChangeArrowheads="1"/>
                        </p:cNvPicPr>
                        <p:nvPr/>
                      </p:nvPicPr>
                      <p:blipFill>
                        <a:blip r:embed="rId5"/>
                        <a:srcRect/>
                        <a:stretch>
                          <a:fillRect/>
                        </a:stretch>
                      </p:blipFill>
                      <p:spPr bwMode="auto">
                        <a:xfrm>
                          <a:off x="683568" y="1618695"/>
                          <a:ext cx="3117850" cy="1638300"/>
                        </a:xfrm>
                        <a:prstGeom prst="rect">
                          <a:avLst/>
                        </a:prstGeom>
                        <a:noFill/>
                        <a:ln>
                          <a:noFill/>
                        </a:ln>
                      </p:spPr>
                    </p:pic>
                  </p:oleObj>
                </mc:Fallback>
              </mc:AlternateContent>
            </a:graphicData>
          </a:graphic>
        </p:graphicFrame>
      </p:grpSp>
      <p:grpSp>
        <p:nvGrpSpPr>
          <p:cNvPr id="7" name="组合 6">
            <a:extLst>
              <a:ext uri="{FF2B5EF4-FFF2-40B4-BE49-F238E27FC236}">
                <a16:creationId xmlns:a16="http://schemas.microsoft.com/office/drawing/2014/main" id="{DC01F13C-A876-4820-88F9-BBC2299EE3D7}"/>
              </a:ext>
            </a:extLst>
          </p:cNvPr>
          <p:cNvGrpSpPr/>
          <p:nvPr/>
        </p:nvGrpSpPr>
        <p:grpSpPr>
          <a:xfrm>
            <a:off x="3751987" y="1582166"/>
            <a:ext cx="2044149" cy="719767"/>
            <a:chOff x="3751987" y="1582166"/>
            <a:chExt cx="2044149" cy="719767"/>
          </a:xfrm>
        </p:grpSpPr>
        <p:graphicFrame>
          <p:nvGraphicFramePr>
            <p:cNvPr id="2" name="对象 1">
              <a:extLst>
                <a:ext uri="{FF2B5EF4-FFF2-40B4-BE49-F238E27FC236}">
                  <a16:creationId xmlns:a16="http://schemas.microsoft.com/office/drawing/2014/main" id="{13CD5B88-832C-4E20-9E49-E0DF676046A3}"/>
                </a:ext>
              </a:extLst>
            </p:cNvPr>
            <p:cNvGraphicFramePr>
              <a:graphicFrameLocks noChangeAspect="1"/>
            </p:cNvGraphicFramePr>
            <p:nvPr>
              <p:extLst>
                <p:ext uri="{D42A27DB-BD31-4B8C-83A1-F6EECF244321}">
                  <p14:modId xmlns:p14="http://schemas.microsoft.com/office/powerpoint/2010/main" val="2672870076"/>
                </p:ext>
              </p:extLst>
            </p:nvPr>
          </p:nvGraphicFramePr>
          <p:xfrm>
            <a:off x="4012218" y="1970394"/>
            <a:ext cx="1367598" cy="331539"/>
          </p:xfrm>
          <a:graphic>
            <a:graphicData uri="http://schemas.openxmlformats.org/presentationml/2006/ole">
              <mc:AlternateContent xmlns:mc="http://schemas.openxmlformats.org/markup-compatibility/2006">
                <mc:Choice xmlns:v="urn:schemas-microsoft-com:vml" Requires="v">
                  <p:oleObj spid="_x0000_s44239" name="Equation" r:id="rId6" imgW="838080" imgH="203040" progId="Equation.DSMT4">
                    <p:embed/>
                  </p:oleObj>
                </mc:Choice>
                <mc:Fallback>
                  <p:oleObj name="Equation" r:id="rId6" imgW="838080" imgH="203040" progId="Equation.DSMT4">
                    <p:embed/>
                    <p:pic>
                      <p:nvPicPr>
                        <p:cNvPr id="0" name=""/>
                        <p:cNvPicPr/>
                        <p:nvPr/>
                      </p:nvPicPr>
                      <p:blipFill>
                        <a:blip r:embed="rId7"/>
                        <a:stretch>
                          <a:fillRect/>
                        </a:stretch>
                      </p:blipFill>
                      <p:spPr>
                        <a:xfrm>
                          <a:off x="4012218" y="1970394"/>
                          <a:ext cx="1367598" cy="331539"/>
                        </a:xfrm>
                        <a:prstGeom prst="rect">
                          <a:avLst/>
                        </a:prstGeom>
                        <a:ln w="25400">
                          <a:solidFill>
                            <a:srgbClr val="FF0000"/>
                          </a:solidFill>
                        </a:ln>
                      </p:spPr>
                    </p:pic>
                  </p:oleObj>
                </mc:Fallback>
              </mc:AlternateContent>
            </a:graphicData>
          </a:graphic>
        </p:graphicFrame>
        <p:sp>
          <p:nvSpPr>
            <p:cNvPr id="3" name="文本框 2">
              <a:extLst>
                <a:ext uri="{FF2B5EF4-FFF2-40B4-BE49-F238E27FC236}">
                  <a16:creationId xmlns:a16="http://schemas.microsoft.com/office/drawing/2014/main" id="{656AA9ED-2D04-4065-83CA-96ECBDD510B1}"/>
                </a:ext>
              </a:extLst>
            </p:cNvPr>
            <p:cNvSpPr txBox="1"/>
            <p:nvPr/>
          </p:nvSpPr>
          <p:spPr>
            <a:xfrm>
              <a:off x="3751987" y="1582166"/>
              <a:ext cx="2044149" cy="369332"/>
            </a:xfrm>
            <a:prstGeom prst="rect">
              <a:avLst/>
            </a:prstGeom>
            <a:noFill/>
          </p:spPr>
          <p:txBody>
            <a:bodyPr wrap="none" rtlCol="0">
              <a:spAutoFit/>
            </a:bodyPr>
            <a:lstStyle/>
            <a:p>
              <a:r>
                <a:rPr lang="zh-CN" altLang="en-US" b="1" dirty="0">
                  <a:solidFill>
                    <a:srgbClr val="FF0000"/>
                  </a:solidFill>
                </a:rPr>
                <a:t>定义复介电常数：</a:t>
              </a:r>
            </a:p>
          </p:txBody>
        </p:sp>
      </p:grpSp>
      <p:sp>
        <p:nvSpPr>
          <p:cNvPr id="16" name="箭头: 上下 15">
            <a:extLst>
              <a:ext uri="{FF2B5EF4-FFF2-40B4-BE49-F238E27FC236}">
                <a16:creationId xmlns:a16="http://schemas.microsoft.com/office/drawing/2014/main" id="{89AF9ECE-BFA0-4955-93D2-3925582FDE38}"/>
              </a:ext>
            </a:extLst>
          </p:cNvPr>
          <p:cNvSpPr/>
          <p:nvPr/>
        </p:nvSpPr>
        <p:spPr>
          <a:xfrm>
            <a:off x="6648403" y="3526382"/>
            <a:ext cx="216024" cy="504056"/>
          </a:xfrm>
          <a:prstGeom prst="up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8" name="组合 7">
            <a:extLst>
              <a:ext uri="{FF2B5EF4-FFF2-40B4-BE49-F238E27FC236}">
                <a16:creationId xmlns:a16="http://schemas.microsoft.com/office/drawing/2014/main" id="{402B6021-7A55-4731-B9FE-5A4889118B6D}"/>
              </a:ext>
            </a:extLst>
          </p:cNvPr>
          <p:cNvGrpSpPr/>
          <p:nvPr/>
        </p:nvGrpSpPr>
        <p:grpSpPr>
          <a:xfrm>
            <a:off x="4067521" y="1705850"/>
            <a:ext cx="4128221" cy="1681163"/>
            <a:chOff x="4067521" y="1705850"/>
            <a:chExt cx="4128221" cy="1681163"/>
          </a:xfrm>
        </p:grpSpPr>
        <p:sp>
          <p:nvSpPr>
            <p:cNvPr id="11" name="箭头: 右 10">
              <a:extLst>
                <a:ext uri="{FF2B5EF4-FFF2-40B4-BE49-F238E27FC236}">
                  <a16:creationId xmlns:a16="http://schemas.microsoft.com/office/drawing/2014/main" id="{A2AFB27B-4A34-4FB6-9931-18394F781C1E}"/>
                </a:ext>
              </a:extLst>
            </p:cNvPr>
            <p:cNvSpPr/>
            <p:nvPr/>
          </p:nvSpPr>
          <p:spPr>
            <a:xfrm>
              <a:off x="4067521" y="2358789"/>
              <a:ext cx="1276568" cy="216024"/>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对象 8">
              <a:extLst>
                <a:ext uri="{FF2B5EF4-FFF2-40B4-BE49-F238E27FC236}">
                  <a16:creationId xmlns:a16="http://schemas.microsoft.com/office/drawing/2014/main" id="{07B3FF7D-941B-4851-A1BE-E324EE125901}"/>
                </a:ext>
              </a:extLst>
            </p:cNvPr>
            <p:cNvGraphicFramePr>
              <a:graphicFrameLocks noChangeAspect="1"/>
            </p:cNvGraphicFramePr>
            <p:nvPr>
              <p:extLst>
                <p:ext uri="{D42A27DB-BD31-4B8C-83A1-F6EECF244321}">
                  <p14:modId xmlns:p14="http://schemas.microsoft.com/office/powerpoint/2010/main" val="2483499399"/>
                </p:ext>
              </p:extLst>
            </p:nvPr>
          </p:nvGraphicFramePr>
          <p:xfrm>
            <a:off x="5755754" y="1705850"/>
            <a:ext cx="2439988" cy="1681163"/>
          </p:xfrm>
          <a:graphic>
            <a:graphicData uri="http://schemas.openxmlformats.org/presentationml/2006/ole">
              <mc:AlternateContent xmlns:mc="http://schemas.openxmlformats.org/markup-compatibility/2006">
                <mc:Choice xmlns:v="urn:schemas-microsoft-com:vml" Requires="v">
                  <p:oleObj spid="_x0000_s44240" name="Equation" r:id="rId8" imgW="1143000" imgH="914400" progId="Equation.DSMT4">
                    <p:embed/>
                  </p:oleObj>
                </mc:Choice>
                <mc:Fallback>
                  <p:oleObj name="Equation" r:id="rId8" imgW="1143000" imgH="914400" progId="Equation.DSMT4">
                    <p:embed/>
                    <p:pic>
                      <p:nvPicPr>
                        <p:cNvPr id="24" name="对象 8">
                          <a:extLst>
                            <a:ext uri="{FF2B5EF4-FFF2-40B4-BE49-F238E27FC236}">
                              <a16:creationId xmlns:a16="http://schemas.microsoft.com/office/drawing/2014/main" id="{65755118-982D-4CC0-9AFB-1E21215506D2}"/>
                            </a:ext>
                          </a:extLst>
                        </p:cNvPr>
                        <p:cNvPicPr>
                          <a:picLocks noChangeAspect="1" noChangeArrowheads="1"/>
                        </p:cNvPicPr>
                        <p:nvPr/>
                      </p:nvPicPr>
                      <p:blipFill>
                        <a:blip r:embed="rId9"/>
                        <a:srcRect/>
                        <a:stretch>
                          <a:fillRect/>
                        </a:stretch>
                      </p:blipFill>
                      <p:spPr bwMode="auto">
                        <a:xfrm>
                          <a:off x="5755754" y="1705850"/>
                          <a:ext cx="2439988" cy="1681163"/>
                        </a:xfrm>
                        <a:prstGeom prst="rect">
                          <a:avLst/>
                        </a:prstGeom>
                        <a:noFill/>
                        <a:ln>
                          <a:noFill/>
                        </a:ln>
                      </p:spPr>
                    </p:pic>
                  </p:oleObj>
                </mc:Fallback>
              </mc:AlternateContent>
            </a:graphicData>
          </a:graphic>
        </p:graphicFrame>
        <p:sp>
          <p:nvSpPr>
            <p:cNvPr id="17" name="矩形: 圆角 16">
              <a:extLst>
                <a:ext uri="{FF2B5EF4-FFF2-40B4-BE49-F238E27FC236}">
                  <a16:creationId xmlns:a16="http://schemas.microsoft.com/office/drawing/2014/main" id="{7144629C-132E-42BE-9027-19FB4B4DBFBF}"/>
                </a:ext>
              </a:extLst>
            </p:cNvPr>
            <p:cNvSpPr/>
            <p:nvPr/>
          </p:nvSpPr>
          <p:spPr>
            <a:xfrm>
              <a:off x="7519257" y="2996951"/>
              <a:ext cx="221095" cy="3754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CB6DEC8D-DD8F-4D86-A38F-E976D2883990}"/>
              </a:ext>
            </a:extLst>
          </p:cNvPr>
          <p:cNvGrpSpPr/>
          <p:nvPr/>
        </p:nvGrpSpPr>
        <p:grpSpPr>
          <a:xfrm>
            <a:off x="5770549" y="4124101"/>
            <a:ext cx="2553737" cy="1682099"/>
            <a:chOff x="5770549" y="4124101"/>
            <a:chExt cx="2553737" cy="1682099"/>
          </a:xfrm>
        </p:grpSpPr>
        <p:sp>
          <p:nvSpPr>
            <p:cNvPr id="4" name="文本框 3">
              <a:extLst>
                <a:ext uri="{FF2B5EF4-FFF2-40B4-BE49-F238E27FC236}">
                  <a16:creationId xmlns:a16="http://schemas.microsoft.com/office/drawing/2014/main" id="{2235DCF2-D121-4029-B478-9F42C310A2BD}"/>
                </a:ext>
              </a:extLst>
            </p:cNvPr>
            <p:cNvSpPr txBox="1"/>
            <p:nvPr/>
          </p:nvSpPr>
          <p:spPr>
            <a:xfrm>
              <a:off x="7519257" y="4621315"/>
              <a:ext cx="805029" cy="338554"/>
            </a:xfrm>
            <a:prstGeom prst="rect">
              <a:avLst/>
            </a:prstGeom>
            <a:noFill/>
          </p:spPr>
          <p:txBody>
            <a:bodyPr wrap="none" rtlCol="0">
              <a:spAutoFit/>
            </a:bodyPr>
            <a:lstStyle/>
            <a:p>
              <a:r>
                <a:rPr lang="zh-CN" altLang="en-US" sz="1600" b="1" dirty="0">
                  <a:solidFill>
                    <a:srgbClr val="FF0000"/>
                  </a:solidFill>
                </a:rPr>
                <a:t>介质中</a:t>
              </a:r>
            </a:p>
          </p:txBody>
        </p:sp>
        <p:graphicFrame>
          <p:nvGraphicFramePr>
            <p:cNvPr id="24" name="对象 8">
              <a:extLst>
                <a:ext uri="{FF2B5EF4-FFF2-40B4-BE49-F238E27FC236}">
                  <a16:creationId xmlns:a16="http://schemas.microsoft.com/office/drawing/2014/main" id="{65755118-982D-4CC0-9AFB-1E21215506D2}"/>
                </a:ext>
              </a:extLst>
            </p:cNvPr>
            <p:cNvGraphicFramePr>
              <a:graphicFrameLocks noChangeAspect="1"/>
            </p:cNvGraphicFramePr>
            <p:nvPr>
              <p:extLst>
                <p:ext uri="{D42A27DB-BD31-4B8C-83A1-F6EECF244321}">
                  <p14:modId xmlns:p14="http://schemas.microsoft.com/office/powerpoint/2010/main" val="4291637503"/>
                </p:ext>
              </p:extLst>
            </p:nvPr>
          </p:nvGraphicFramePr>
          <p:xfrm>
            <a:off x="5770549" y="4124101"/>
            <a:ext cx="2439988" cy="1681163"/>
          </p:xfrm>
          <a:graphic>
            <a:graphicData uri="http://schemas.openxmlformats.org/presentationml/2006/ole">
              <mc:AlternateContent xmlns:mc="http://schemas.openxmlformats.org/markup-compatibility/2006">
                <mc:Choice xmlns:v="urn:schemas-microsoft-com:vml" Requires="v">
                  <p:oleObj spid="_x0000_s44241" name="Equation" r:id="rId10" imgW="1143000" imgH="914400" progId="Equation.DSMT4">
                    <p:embed/>
                  </p:oleObj>
                </mc:Choice>
                <mc:Fallback>
                  <p:oleObj name="Equation" r:id="rId10" imgW="1143000" imgH="914400" progId="Equation.DSMT4">
                    <p:embed/>
                    <p:pic>
                      <p:nvPicPr>
                        <p:cNvPr id="24" name="对象 8">
                          <a:extLst>
                            <a:ext uri="{FF2B5EF4-FFF2-40B4-BE49-F238E27FC236}">
                              <a16:creationId xmlns:a16="http://schemas.microsoft.com/office/drawing/2014/main" id="{65755118-982D-4CC0-9AFB-1E21215506D2}"/>
                            </a:ext>
                          </a:extLst>
                        </p:cNvPr>
                        <p:cNvPicPr>
                          <a:picLocks noChangeAspect="1" noChangeArrowheads="1"/>
                        </p:cNvPicPr>
                        <p:nvPr/>
                      </p:nvPicPr>
                      <p:blipFill>
                        <a:blip r:embed="rId11"/>
                        <a:srcRect/>
                        <a:stretch>
                          <a:fillRect/>
                        </a:stretch>
                      </p:blipFill>
                      <p:spPr bwMode="auto">
                        <a:xfrm>
                          <a:off x="5770549" y="4124101"/>
                          <a:ext cx="2439988" cy="1681163"/>
                        </a:xfrm>
                        <a:prstGeom prst="rect">
                          <a:avLst/>
                        </a:prstGeom>
                        <a:noFill/>
                        <a:ln>
                          <a:noFill/>
                        </a:ln>
                      </p:spPr>
                    </p:pic>
                  </p:oleObj>
                </mc:Fallback>
              </mc:AlternateContent>
            </a:graphicData>
          </a:graphic>
        </p:graphicFrame>
        <p:sp>
          <p:nvSpPr>
            <p:cNvPr id="23" name="矩形: 圆角 22">
              <a:extLst>
                <a:ext uri="{FF2B5EF4-FFF2-40B4-BE49-F238E27FC236}">
                  <a16:creationId xmlns:a16="http://schemas.microsoft.com/office/drawing/2014/main" id="{64E5F2DA-FD5F-4AD4-933D-0E390CE0B0AB}"/>
                </a:ext>
              </a:extLst>
            </p:cNvPr>
            <p:cNvSpPr/>
            <p:nvPr/>
          </p:nvSpPr>
          <p:spPr>
            <a:xfrm>
              <a:off x="7519257" y="5430783"/>
              <a:ext cx="221095" cy="3754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DD58D88A-0E06-47D1-9FAD-829A4C2FC5AF}"/>
              </a:ext>
            </a:extLst>
          </p:cNvPr>
          <p:cNvGrpSpPr/>
          <p:nvPr/>
        </p:nvGrpSpPr>
        <p:grpSpPr>
          <a:xfrm>
            <a:off x="580095" y="3639832"/>
            <a:ext cx="5020516" cy="1286250"/>
            <a:chOff x="580095" y="3639832"/>
            <a:chExt cx="5020516" cy="1286250"/>
          </a:xfrm>
        </p:grpSpPr>
        <p:sp>
          <p:nvSpPr>
            <p:cNvPr id="18" name="文本框 17">
              <a:extLst>
                <a:ext uri="{FF2B5EF4-FFF2-40B4-BE49-F238E27FC236}">
                  <a16:creationId xmlns:a16="http://schemas.microsoft.com/office/drawing/2014/main" id="{52EECEC9-9EBF-4628-AD02-75B405AC4055}"/>
                </a:ext>
              </a:extLst>
            </p:cNvPr>
            <p:cNvSpPr txBox="1"/>
            <p:nvPr/>
          </p:nvSpPr>
          <p:spPr>
            <a:xfrm>
              <a:off x="580095" y="3639832"/>
              <a:ext cx="5020516" cy="1286250"/>
            </a:xfrm>
            <a:prstGeom prst="rect">
              <a:avLst/>
            </a:prstGeom>
            <a:noFill/>
          </p:spPr>
          <p:txBody>
            <a:bodyPr wrap="square" rtlCol="0">
              <a:spAutoFit/>
            </a:bodyPr>
            <a:lstStyle/>
            <a:p>
              <a:pPr algn="just">
                <a:lnSpc>
                  <a:spcPct val="150000"/>
                </a:lnSpc>
              </a:pPr>
              <a:r>
                <a:rPr lang="zh-CN" altLang="en-US" b="1" dirty="0"/>
                <a:t>基于介质条件推导的菲涅尔公式，可直接移植于金属表面的反射情况，只需将介电常数替换为复介电常数，相应的定义复折射率：</a:t>
              </a:r>
            </a:p>
          </p:txBody>
        </p:sp>
        <p:graphicFrame>
          <p:nvGraphicFramePr>
            <p:cNvPr id="26" name="对象 25">
              <a:extLst>
                <a:ext uri="{FF2B5EF4-FFF2-40B4-BE49-F238E27FC236}">
                  <a16:creationId xmlns:a16="http://schemas.microsoft.com/office/drawing/2014/main" id="{ACF82445-4F49-4BAF-8CBA-8D129D2D3813}"/>
                </a:ext>
              </a:extLst>
            </p:cNvPr>
            <p:cNvGraphicFramePr>
              <a:graphicFrameLocks noChangeAspect="1"/>
            </p:cNvGraphicFramePr>
            <p:nvPr>
              <p:extLst>
                <p:ext uri="{D42A27DB-BD31-4B8C-83A1-F6EECF244321}">
                  <p14:modId xmlns:p14="http://schemas.microsoft.com/office/powerpoint/2010/main" val="3306328543"/>
                </p:ext>
              </p:extLst>
            </p:nvPr>
          </p:nvGraphicFramePr>
          <p:xfrm>
            <a:off x="4103238" y="4569321"/>
            <a:ext cx="1304925" cy="330200"/>
          </p:xfrm>
          <a:graphic>
            <a:graphicData uri="http://schemas.openxmlformats.org/presentationml/2006/ole">
              <mc:AlternateContent xmlns:mc="http://schemas.openxmlformats.org/markup-compatibility/2006">
                <mc:Choice xmlns:v="urn:schemas-microsoft-com:vml" Requires="v">
                  <p:oleObj spid="_x0000_s44242" name="Equation" r:id="rId12" imgW="799920" imgH="203040" progId="Equation.DSMT4">
                    <p:embed/>
                  </p:oleObj>
                </mc:Choice>
                <mc:Fallback>
                  <p:oleObj name="Equation" r:id="rId12" imgW="799920" imgH="203040" progId="Equation.DSMT4">
                    <p:embed/>
                    <p:pic>
                      <p:nvPicPr>
                        <p:cNvPr id="2" name="对象 1">
                          <a:extLst>
                            <a:ext uri="{FF2B5EF4-FFF2-40B4-BE49-F238E27FC236}">
                              <a16:creationId xmlns:a16="http://schemas.microsoft.com/office/drawing/2014/main" id="{13CD5B88-832C-4E20-9E49-E0DF676046A3}"/>
                            </a:ext>
                          </a:extLst>
                        </p:cNvPr>
                        <p:cNvPicPr/>
                        <p:nvPr/>
                      </p:nvPicPr>
                      <p:blipFill>
                        <a:blip r:embed="rId13"/>
                        <a:stretch>
                          <a:fillRect/>
                        </a:stretch>
                      </p:blipFill>
                      <p:spPr>
                        <a:xfrm>
                          <a:off x="4103238" y="4569321"/>
                          <a:ext cx="1304925" cy="330200"/>
                        </a:xfrm>
                        <a:prstGeom prst="rect">
                          <a:avLst/>
                        </a:prstGeom>
                        <a:ln w="25400">
                          <a:solidFill>
                            <a:srgbClr val="FF0000"/>
                          </a:solidFill>
                        </a:ln>
                      </p:spPr>
                    </p:pic>
                  </p:oleObj>
                </mc:Fallback>
              </mc:AlternateContent>
            </a:graphicData>
          </a:graphic>
        </p:graphicFrame>
      </p:grpSp>
      <p:sp>
        <p:nvSpPr>
          <p:cNvPr id="19" name="文本框 18">
            <a:extLst>
              <a:ext uri="{FF2B5EF4-FFF2-40B4-BE49-F238E27FC236}">
                <a16:creationId xmlns:a16="http://schemas.microsoft.com/office/drawing/2014/main" id="{84D0B4CA-6DC8-4F77-B69D-ADC2B7DA43E5}"/>
              </a:ext>
            </a:extLst>
          </p:cNvPr>
          <p:cNvSpPr txBox="1"/>
          <p:nvPr/>
        </p:nvSpPr>
        <p:spPr>
          <a:xfrm>
            <a:off x="683568" y="5529553"/>
            <a:ext cx="4288353" cy="369332"/>
          </a:xfrm>
          <a:prstGeom prst="rect">
            <a:avLst/>
          </a:prstGeom>
          <a:noFill/>
        </p:spPr>
        <p:txBody>
          <a:bodyPr wrap="none" rtlCol="0">
            <a:spAutoFit/>
          </a:bodyPr>
          <a:lstStyle/>
          <a:p>
            <a:r>
              <a:rPr lang="zh-CN" altLang="en-US" b="1" dirty="0"/>
              <a:t>式中</a:t>
            </a:r>
            <a:r>
              <a:rPr lang="en-US" altLang="zh-CN" b="1" i="1" dirty="0"/>
              <a:t>n</a:t>
            </a:r>
            <a:r>
              <a:rPr lang="zh-CN" altLang="en-US" b="1" dirty="0"/>
              <a:t>和</a:t>
            </a:r>
            <a:r>
              <a:rPr lang="el-GR" altLang="zh-CN" b="1" i="1" dirty="0"/>
              <a:t>κ</a:t>
            </a:r>
            <a:r>
              <a:rPr lang="zh-CN" altLang="en-US" b="1" dirty="0"/>
              <a:t>均为正实数，</a:t>
            </a:r>
            <a:r>
              <a:rPr lang="en-US" altLang="zh-CN" b="1" i="1" dirty="0"/>
              <a:t>κ</a:t>
            </a:r>
            <a:r>
              <a:rPr lang="zh-CN" altLang="en-US" b="1" dirty="0"/>
              <a:t>称为衰减指数。</a:t>
            </a:r>
          </a:p>
        </p:txBody>
      </p:sp>
    </p:spTree>
    <p:extLst>
      <p:ext uri="{BB962C8B-B14F-4D97-AF65-F5344CB8AC3E}">
        <p14:creationId xmlns:p14="http://schemas.microsoft.com/office/powerpoint/2010/main" val="332672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ppt_w</p:attrName>
                                        </p:attrNameLst>
                                      </p:cBhvr>
                                      <p:tavLst>
                                        <p:tav tm="0" fmla="#ppt_w*sin(2.5*pi*$)">
                                          <p:val>
                                            <p:fltVal val="0"/>
                                          </p:val>
                                        </p:tav>
                                        <p:tav tm="100000">
                                          <p:val>
                                            <p:fltVal val="1"/>
                                          </p:val>
                                        </p:tav>
                                      </p:tavLst>
                                    </p:anim>
                                    <p:anim calcmode="lin" valueType="num">
                                      <p:cBhvr>
                                        <p:cTn id="23" dur="1000" fill="hold"/>
                                        <p:tgtEl>
                                          <p:spTgt spid="16"/>
                                        </p:tgtEl>
                                        <p:attrNameLst>
                                          <p:attrName>ppt_h</p:attrName>
                                        </p:attrNameLst>
                                      </p:cBhvr>
                                      <p:tavLst>
                                        <p:tav tm="0">
                                          <p:val>
                                            <p:strVal val="#ppt_h"/>
                                          </p:val>
                                        </p:tav>
                                        <p:tav tm="100000">
                                          <p:val>
                                            <p:strVal val="#ppt_h"/>
                                          </p:val>
                                        </p:tav>
                                      </p:tavLst>
                                    </p:anim>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金属表面的反射：菲涅尔公式</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43</a:t>
            </a:fld>
            <a:endParaRPr lang="en-US" altLang="zh-CN" dirty="0"/>
          </a:p>
        </p:txBody>
      </p:sp>
      <p:grpSp>
        <p:nvGrpSpPr>
          <p:cNvPr id="4" name="组合 3">
            <a:extLst>
              <a:ext uri="{FF2B5EF4-FFF2-40B4-BE49-F238E27FC236}">
                <a16:creationId xmlns:a16="http://schemas.microsoft.com/office/drawing/2014/main" id="{37094E36-0A79-45EF-ADFE-32370EB31E4D}"/>
              </a:ext>
            </a:extLst>
          </p:cNvPr>
          <p:cNvGrpSpPr/>
          <p:nvPr/>
        </p:nvGrpSpPr>
        <p:grpSpPr>
          <a:xfrm>
            <a:off x="539552" y="1397764"/>
            <a:ext cx="4126036" cy="1527180"/>
            <a:chOff x="539552" y="1397764"/>
            <a:chExt cx="4126036" cy="1527180"/>
          </a:xfrm>
        </p:grpSpPr>
        <p:sp>
          <p:nvSpPr>
            <p:cNvPr id="15" name="TextBox 14"/>
            <p:cNvSpPr txBox="1"/>
            <p:nvPr/>
          </p:nvSpPr>
          <p:spPr>
            <a:xfrm>
              <a:off x="539552" y="1397764"/>
              <a:ext cx="2236510" cy="400110"/>
            </a:xfrm>
            <a:prstGeom prst="rect">
              <a:avLst/>
            </a:prstGeom>
            <a:noFill/>
          </p:spPr>
          <p:txBody>
            <a:bodyPr wrap="none" rtlCol="0">
              <a:spAutoFit/>
            </a:bodyPr>
            <a:lstStyle/>
            <a:p>
              <a:r>
                <a:rPr lang="zh-CN" altLang="en-US" sz="2000" b="1" dirty="0">
                  <a:solidFill>
                    <a:schemeClr val="tx2"/>
                  </a:solidFill>
                </a:rPr>
                <a:t>接近正入射情况：</a:t>
              </a:r>
            </a:p>
          </p:txBody>
        </p:sp>
        <p:graphicFrame>
          <p:nvGraphicFramePr>
            <p:cNvPr id="24" name="对象 23"/>
            <p:cNvGraphicFramePr>
              <a:graphicFrameLocks noChangeAspect="1"/>
            </p:cNvGraphicFramePr>
            <p:nvPr>
              <p:extLst>
                <p:ext uri="{D42A27DB-BD31-4B8C-83A1-F6EECF244321}">
                  <p14:modId xmlns:p14="http://schemas.microsoft.com/office/powerpoint/2010/main" val="3147397435"/>
                </p:ext>
              </p:extLst>
            </p:nvPr>
          </p:nvGraphicFramePr>
          <p:xfrm>
            <a:off x="755576" y="1978794"/>
            <a:ext cx="3910012" cy="946150"/>
          </p:xfrm>
          <a:graphic>
            <a:graphicData uri="http://schemas.openxmlformats.org/presentationml/2006/ole">
              <mc:AlternateContent xmlns:mc="http://schemas.openxmlformats.org/markup-compatibility/2006">
                <mc:Choice xmlns:v="urn:schemas-microsoft-com:vml" Requires="v">
                  <p:oleObj spid="_x0000_s45207" name="Equation" r:id="rId4" imgW="1942920" imgH="469800" progId="Equation.DSMT4">
                    <p:embed/>
                  </p:oleObj>
                </mc:Choice>
                <mc:Fallback>
                  <p:oleObj name="Equation" r:id="rId4" imgW="1942920" imgH="469800" progId="Equation.DSMT4">
                    <p:embed/>
                    <p:pic>
                      <p:nvPicPr>
                        <p:cNvPr id="24" name="对象 23"/>
                        <p:cNvPicPr>
                          <a:picLocks noChangeAspect="1" noChangeArrowheads="1"/>
                        </p:cNvPicPr>
                        <p:nvPr/>
                      </p:nvPicPr>
                      <p:blipFill>
                        <a:blip r:embed="rId5"/>
                        <a:srcRect/>
                        <a:stretch>
                          <a:fillRect/>
                        </a:stretch>
                      </p:blipFill>
                      <p:spPr bwMode="auto">
                        <a:xfrm>
                          <a:off x="755576" y="1978794"/>
                          <a:ext cx="39100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组合 5">
            <a:extLst>
              <a:ext uri="{FF2B5EF4-FFF2-40B4-BE49-F238E27FC236}">
                <a16:creationId xmlns:a16="http://schemas.microsoft.com/office/drawing/2014/main" id="{A9AD1CD9-2102-4F61-8835-73F6ADE43314}"/>
              </a:ext>
            </a:extLst>
          </p:cNvPr>
          <p:cNvGrpSpPr/>
          <p:nvPr/>
        </p:nvGrpSpPr>
        <p:grpSpPr>
          <a:xfrm>
            <a:off x="539552" y="3717032"/>
            <a:ext cx="2365962" cy="2521158"/>
            <a:chOff x="539552" y="3717032"/>
            <a:chExt cx="2365962" cy="2521158"/>
          </a:xfrm>
        </p:grpSpPr>
        <p:graphicFrame>
          <p:nvGraphicFramePr>
            <p:cNvPr id="2" name="对象 1"/>
            <p:cNvGraphicFramePr>
              <a:graphicFrameLocks noChangeAspect="1"/>
            </p:cNvGraphicFramePr>
            <p:nvPr>
              <p:extLst>
                <p:ext uri="{D42A27DB-BD31-4B8C-83A1-F6EECF244321}">
                  <p14:modId xmlns:p14="http://schemas.microsoft.com/office/powerpoint/2010/main" val="1824523193"/>
                </p:ext>
              </p:extLst>
            </p:nvPr>
          </p:nvGraphicFramePr>
          <p:xfrm>
            <a:off x="781253" y="4494353"/>
            <a:ext cx="2124261" cy="1743837"/>
          </p:xfrm>
          <a:graphic>
            <a:graphicData uri="http://schemas.openxmlformats.org/presentationml/2006/ole">
              <mc:AlternateContent xmlns:mc="http://schemas.openxmlformats.org/markup-compatibility/2006">
                <mc:Choice xmlns:v="urn:schemas-microsoft-com:vml" Requires="v">
                  <p:oleObj spid="_x0000_s45208" name="Equation" r:id="rId6" imgW="1206360" imgH="990360" progId="Equation.DSMT4">
                    <p:embed/>
                  </p:oleObj>
                </mc:Choice>
                <mc:Fallback>
                  <p:oleObj name="Equation" r:id="rId6" imgW="1206360" imgH="990360" progId="Equation.DSMT4">
                    <p:embed/>
                    <p:pic>
                      <p:nvPicPr>
                        <p:cNvPr id="2" name="对象 1"/>
                        <p:cNvPicPr>
                          <a:picLocks noChangeAspect="1" noChangeArrowheads="1"/>
                        </p:cNvPicPr>
                        <p:nvPr/>
                      </p:nvPicPr>
                      <p:blipFill>
                        <a:blip r:embed="rId7"/>
                        <a:srcRect/>
                        <a:stretch>
                          <a:fillRect/>
                        </a:stretch>
                      </p:blipFill>
                      <p:spPr bwMode="auto">
                        <a:xfrm>
                          <a:off x="781253" y="4494353"/>
                          <a:ext cx="2124261" cy="1743837"/>
                        </a:xfrm>
                        <a:prstGeom prst="rect">
                          <a:avLst/>
                        </a:prstGeom>
                        <a:noFill/>
                        <a:ln w="25400">
                          <a:noFill/>
                        </a:ln>
                      </p:spPr>
                    </p:pic>
                  </p:oleObj>
                </mc:Fallback>
              </mc:AlternateContent>
            </a:graphicData>
          </a:graphic>
        </p:graphicFrame>
        <p:sp>
          <p:nvSpPr>
            <p:cNvPr id="11" name="TextBox 14">
              <a:extLst>
                <a:ext uri="{FF2B5EF4-FFF2-40B4-BE49-F238E27FC236}">
                  <a16:creationId xmlns:a16="http://schemas.microsoft.com/office/drawing/2014/main" id="{9DB000E4-096D-4549-89EC-516EEE41D96E}"/>
                </a:ext>
              </a:extLst>
            </p:cNvPr>
            <p:cNvSpPr txBox="1"/>
            <p:nvPr/>
          </p:nvSpPr>
          <p:spPr>
            <a:xfrm>
              <a:off x="539552" y="3717032"/>
              <a:ext cx="1733167" cy="400110"/>
            </a:xfrm>
            <a:prstGeom prst="rect">
              <a:avLst/>
            </a:prstGeom>
            <a:noFill/>
          </p:spPr>
          <p:txBody>
            <a:bodyPr wrap="none" rtlCol="0">
              <a:spAutoFit/>
            </a:bodyPr>
            <a:lstStyle/>
            <a:p>
              <a:r>
                <a:rPr lang="zh-CN" altLang="en-US" sz="2000" b="1" dirty="0">
                  <a:solidFill>
                    <a:schemeClr val="tx2"/>
                  </a:solidFill>
                </a:rPr>
                <a:t>斜入射情况：</a:t>
              </a:r>
            </a:p>
          </p:txBody>
        </p:sp>
      </p:grpSp>
      <p:graphicFrame>
        <p:nvGraphicFramePr>
          <p:cNvPr id="3" name="对象 2">
            <a:extLst>
              <a:ext uri="{FF2B5EF4-FFF2-40B4-BE49-F238E27FC236}">
                <a16:creationId xmlns:a16="http://schemas.microsoft.com/office/drawing/2014/main" id="{783CB39C-9515-4A76-8320-5AAE3778073C}"/>
              </a:ext>
            </a:extLst>
          </p:cNvPr>
          <p:cNvGraphicFramePr>
            <a:graphicFrameLocks noChangeAspect="1"/>
          </p:cNvGraphicFramePr>
          <p:nvPr>
            <p:extLst>
              <p:ext uri="{D42A27DB-BD31-4B8C-83A1-F6EECF244321}">
                <p14:modId xmlns:p14="http://schemas.microsoft.com/office/powerpoint/2010/main" val="3986211164"/>
              </p:ext>
            </p:extLst>
          </p:nvPr>
        </p:nvGraphicFramePr>
        <p:xfrm>
          <a:off x="3609676" y="4713395"/>
          <a:ext cx="1739848" cy="719137"/>
        </p:xfrm>
        <a:graphic>
          <a:graphicData uri="http://schemas.openxmlformats.org/presentationml/2006/ole">
            <mc:AlternateContent xmlns:mc="http://schemas.openxmlformats.org/markup-compatibility/2006">
              <mc:Choice xmlns:v="urn:schemas-microsoft-com:vml" Requires="v">
                <p:oleObj spid="_x0000_s45209" name="Equation" r:id="rId8" imgW="952200" imgH="393480" progId="Equation.DSMT4">
                  <p:embed/>
                </p:oleObj>
              </mc:Choice>
              <mc:Fallback>
                <p:oleObj name="Equation" r:id="rId8" imgW="952200" imgH="393480" progId="Equation.DSMT4">
                  <p:embed/>
                  <p:pic>
                    <p:nvPicPr>
                      <p:cNvPr id="0" name=""/>
                      <p:cNvPicPr/>
                      <p:nvPr/>
                    </p:nvPicPr>
                    <p:blipFill>
                      <a:blip r:embed="rId9"/>
                      <a:stretch>
                        <a:fillRect/>
                      </a:stretch>
                    </p:blipFill>
                    <p:spPr>
                      <a:xfrm>
                        <a:off x="3609676" y="4713395"/>
                        <a:ext cx="1739848" cy="719137"/>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74DF0846-18F6-4003-87F5-037037FC079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60032" y="1268760"/>
            <a:ext cx="4145708" cy="2668457"/>
          </a:xfrm>
          <a:prstGeom prst="rect">
            <a:avLst/>
          </a:prstGeom>
        </p:spPr>
      </p:pic>
      <p:grpSp>
        <p:nvGrpSpPr>
          <p:cNvPr id="8" name="组合 7">
            <a:extLst>
              <a:ext uri="{FF2B5EF4-FFF2-40B4-BE49-F238E27FC236}">
                <a16:creationId xmlns:a16="http://schemas.microsoft.com/office/drawing/2014/main" id="{C163D35E-C8C6-40FF-AEEB-837B55755CBD}"/>
              </a:ext>
            </a:extLst>
          </p:cNvPr>
          <p:cNvGrpSpPr/>
          <p:nvPr/>
        </p:nvGrpSpPr>
        <p:grpSpPr>
          <a:xfrm>
            <a:off x="3462752" y="4204013"/>
            <a:ext cx="5141696" cy="2523556"/>
            <a:chOff x="3462752" y="4204013"/>
            <a:chExt cx="5141696" cy="2523556"/>
          </a:xfrm>
        </p:grpSpPr>
        <p:graphicFrame>
          <p:nvGraphicFramePr>
            <p:cNvPr id="16" name="对象 15">
              <a:extLst>
                <a:ext uri="{FF2B5EF4-FFF2-40B4-BE49-F238E27FC236}">
                  <a16:creationId xmlns:a16="http://schemas.microsoft.com/office/drawing/2014/main" id="{EFE2F469-2553-4E40-A240-9579D9141E7B}"/>
                </a:ext>
              </a:extLst>
            </p:cNvPr>
            <p:cNvGraphicFramePr>
              <a:graphicFrameLocks noChangeAspect="1"/>
            </p:cNvGraphicFramePr>
            <p:nvPr>
              <p:extLst>
                <p:ext uri="{D42A27DB-BD31-4B8C-83A1-F6EECF244321}">
                  <p14:modId xmlns:p14="http://schemas.microsoft.com/office/powerpoint/2010/main" val="1120921549"/>
                </p:ext>
              </p:extLst>
            </p:nvPr>
          </p:nvGraphicFramePr>
          <p:xfrm>
            <a:off x="5853580" y="4204013"/>
            <a:ext cx="2750868" cy="2523556"/>
          </p:xfrm>
          <a:graphic>
            <a:graphicData uri="http://schemas.openxmlformats.org/presentationml/2006/ole">
              <mc:AlternateContent xmlns:mc="http://schemas.openxmlformats.org/markup-compatibility/2006">
                <mc:Choice xmlns:v="urn:schemas-microsoft-com:vml" Requires="v">
                  <p:oleObj spid="_x0000_s45210" name="Equation" r:id="rId11" imgW="1688760" imgH="1549080" progId="Equation.DSMT4">
                    <p:embed/>
                  </p:oleObj>
                </mc:Choice>
                <mc:Fallback>
                  <p:oleObj name="Equation" r:id="rId11" imgW="1688760" imgH="1549080" progId="Equation.DSMT4">
                    <p:embed/>
                    <p:pic>
                      <p:nvPicPr>
                        <p:cNvPr id="2" name="对象 1"/>
                        <p:cNvPicPr>
                          <a:picLocks noChangeAspect="1" noChangeArrowheads="1"/>
                        </p:cNvPicPr>
                        <p:nvPr/>
                      </p:nvPicPr>
                      <p:blipFill>
                        <a:blip r:embed="rId12"/>
                        <a:srcRect/>
                        <a:stretch>
                          <a:fillRect/>
                        </a:stretch>
                      </p:blipFill>
                      <p:spPr bwMode="auto">
                        <a:xfrm>
                          <a:off x="5853580" y="4204013"/>
                          <a:ext cx="2750868" cy="2523556"/>
                        </a:xfrm>
                        <a:prstGeom prst="rect">
                          <a:avLst/>
                        </a:prstGeom>
                        <a:noFill/>
                        <a:ln w="25400">
                          <a:noFill/>
                        </a:ln>
                      </p:spPr>
                    </p:pic>
                  </p:oleObj>
                </mc:Fallback>
              </mc:AlternateContent>
            </a:graphicData>
          </a:graphic>
        </p:graphicFrame>
        <p:sp>
          <p:nvSpPr>
            <p:cNvPr id="20" name="箭头: 右 19">
              <a:extLst>
                <a:ext uri="{FF2B5EF4-FFF2-40B4-BE49-F238E27FC236}">
                  <a16:creationId xmlns:a16="http://schemas.microsoft.com/office/drawing/2014/main" id="{A20F6711-47CC-45BA-8024-3B7F6328750E}"/>
                </a:ext>
              </a:extLst>
            </p:cNvPr>
            <p:cNvSpPr/>
            <p:nvPr/>
          </p:nvSpPr>
          <p:spPr>
            <a:xfrm>
              <a:off x="3462752" y="5432531"/>
              <a:ext cx="2030788" cy="149763"/>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387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B5E095-A44C-4CD7-89CA-0147F72C053C}"/>
              </a:ext>
            </a:extLst>
          </p:cNvPr>
          <p:cNvGrpSpPr/>
          <p:nvPr/>
        </p:nvGrpSpPr>
        <p:grpSpPr>
          <a:xfrm>
            <a:off x="5609913" y="1206777"/>
            <a:ext cx="3313734" cy="3374351"/>
            <a:chOff x="5609913" y="1206777"/>
            <a:chExt cx="3313734" cy="3374351"/>
          </a:xfrm>
        </p:grpSpPr>
        <p:pic>
          <p:nvPicPr>
            <p:cNvPr id="6" name="图片 5">
              <a:extLst>
                <a:ext uri="{FF2B5EF4-FFF2-40B4-BE49-F238E27FC236}">
                  <a16:creationId xmlns:a16="http://schemas.microsoft.com/office/drawing/2014/main" id="{2B61CD50-9DF4-4159-A0CF-61E14D08A2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9913" y="1206777"/>
              <a:ext cx="3313734" cy="3374351"/>
            </a:xfrm>
            <a:prstGeom prst="rect">
              <a:avLst/>
            </a:prstGeom>
          </p:spPr>
        </p:pic>
        <p:sp>
          <p:nvSpPr>
            <p:cNvPr id="10" name="文本框 9">
              <a:extLst>
                <a:ext uri="{FF2B5EF4-FFF2-40B4-BE49-F238E27FC236}">
                  <a16:creationId xmlns:a16="http://schemas.microsoft.com/office/drawing/2014/main" id="{CDCB5BAA-F311-4161-9DEF-0E316AD5BE7B}"/>
                </a:ext>
              </a:extLst>
            </p:cNvPr>
            <p:cNvSpPr txBox="1"/>
            <p:nvPr/>
          </p:nvSpPr>
          <p:spPr>
            <a:xfrm>
              <a:off x="6154358" y="3717032"/>
              <a:ext cx="2666114" cy="338554"/>
            </a:xfrm>
            <a:prstGeom prst="rect">
              <a:avLst/>
            </a:prstGeom>
            <a:noFill/>
          </p:spPr>
          <p:txBody>
            <a:bodyPr wrap="none" rtlCol="0">
              <a:spAutoFit/>
            </a:bodyPr>
            <a:lstStyle/>
            <a:p>
              <a:r>
                <a:rPr lang="zh-CN" altLang="en-US" sz="1600" b="1" dirty="0">
                  <a:solidFill>
                    <a:srgbClr val="FF0000"/>
                  </a:solidFill>
                </a:rPr>
                <a:t>金属表面的透射和反射系数</a:t>
              </a:r>
            </a:p>
          </p:txBody>
        </p:sp>
      </p:grpSp>
      <p:sp>
        <p:nvSpPr>
          <p:cNvPr id="27650" name="Rectangle 2"/>
          <p:cNvSpPr>
            <a:spLocks noGrp="1" noChangeArrowheads="1"/>
          </p:cNvSpPr>
          <p:nvPr>
            <p:ph type="title"/>
          </p:nvPr>
        </p:nvSpPr>
        <p:spPr/>
        <p:txBody>
          <a:bodyPr/>
          <a:lstStyle/>
          <a:p>
            <a:r>
              <a:rPr lang="zh-CN" altLang="en-US" dirty="0">
                <a:latin typeface="+mn-lt"/>
                <a:ea typeface="黑体" pitchFamily="2" charset="-122"/>
              </a:rPr>
              <a:t>金属表面的反射：菲涅尔公式</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44</a:t>
            </a:fld>
            <a:endParaRPr lang="en-US" altLang="zh-CN" dirty="0"/>
          </a:p>
        </p:txBody>
      </p:sp>
      <p:graphicFrame>
        <p:nvGraphicFramePr>
          <p:cNvPr id="16" name="对象 15">
            <a:extLst>
              <a:ext uri="{FF2B5EF4-FFF2-40B4-BE49-F238E27FC236}">
                <a16:creationId xmlns:a16="http://schemas.microsoft.com/office/drawing/2014/main" id="{EFE2F469-2553-4E40-A240-9579D9141E7B}"/>
              </a:ext>
            </a:extLst>
          </p:cNvPr>
          <p:cNvGraphicFramePr>
            <a:graphicFrameLocks noChangeAspect="1"/>
          </p:cNvGraphicFramePr>
          <p:nvPr>
            <p:extLst>
              <p:ext uri="{D42A27DB-BD31-4B8C-83A1-F6EECF244321}">
                <p14:modId xmlns:p14="http://schemas.microsoft.com/office/powerpoint/2010/main" val="408593979"/>
              </p:ext>
            </p:extLst>
          </p:nvPr>
        </p:nvGraphicFramePr>
        <p:xfrm>
          <a:off x="220353" y="1234301"/>
          <a:ext cx="2750868" cy="2523556"/>
        </p:xfrm>
        <a:graphic>
          <a:graphicData uri="http://schemas.openxmlformats.org/presentationml/2006/ole">
            <mc:AlternateContent xmlns:mc="http://schemas.openxmlformats.org/markup-compatibility/2006">
              <mc:Choice xmlns:v="urn:schemas-microsoft-com:vml" Requires="v">
                <p:oleObj spid="_x0000_s46135" name="Equation" r:id="rId5" imgW="1688760" imgH="1549080" progId="Equation.DSMT4">
                  <p:embed/>
                </p:oleObj>
              </mc:Choice>
              <mc:Fallback>
                <p:oleObj name="Equation" r:id="rId5" imgW="1688760" imgH="1549080" progId="Equation.DSMT4">
                  <p:embed/>
                  <p:pic>
                    <p:nvPicPr>
                      <p:cNvPr id="16" name="对象 15">
                        <a:extLst>
                          <a:ext uri="{FF2B5EF4-FFF2-40B4-BE49-F238E27FC236}">
                            <a16:creationId xmlns:a16="http://schemas.microsoft.com/office/drawing/2014/main" id="{EFE2F469-2553-4E40-A240-9579D9141E7B}"/>
                          </a:ext>
                        </a:extLst>
                      </p:cNvPr>
                      <p:cNvPicPr>
                        <a:picLocks noChangeAspect="1" noChangeArrowheads="1"/>
                      </p:cNvPicPr>
                      <p:nvPr/>
                    </p:nvPicPr>
                    <p:blipFill>
                      <a:blip r:embed="rId6"/>
                      <a:srcRect/>
                      <a:stretch>
                        <a:fillRect/>
                      </a:stretch>
                    </p:blipFill>
                    <p:spPr bwMode="auto">
                      <a:xfrm>
                        <a:off x="220353" y="1234301"/>
                        <a:ext cx="2750868" cy="2523556"/>
                      </a:xfrm>
                      <a:prstGeom prst="rect">
                        <a:avLst/>
                      </a:prstGeom>
                      <a:noFill/>
                      <a:ln w="25400">
                        <a:noFill/>
                      </a:ln>
                    </p:spPr>
                  </p:pic>
                </p:oleObj>
              </mc:Fallback>
            </mc:AlternateContent>
          </a:graphicData>
        </a:graphic>
      </p:graphicFrame>
      <p:grpSp>
        <p:nvGrpSpPr>
          <p:cNvPr id="9" name="组合 8">
            <a:extLst>
              <a:ext uri="{FF2B5EF4-FFF2-40B4-BE49-F238E27FC236}">
                <a16:creationId xmlns:a16="http://schemas.microsoft.com/office/drawing/2014/main" id="{5D731D58-A685-4A23-8197-7C03A6AAF4CE}"/>
              </a:ext>
            </a:extLst>
          </p:cNvPr>
          <p:cNvGrpSpPr/>
          <p:nvPr/>
        </p:nvGrpSpPr>
        <p:grpSpPr>
          <a:xfrm>
            <a:off x="3551307" y="1234301"/>
            <a:ext cx="2195443" cy="1286250"/>
            <a:chOff x="3203848" y="2142750"/>
            <a:chExt cx="2195443" cy="1286250"/>
          </a:xfrm>
        </p:grpSpPr>
        <p:graphicFrame>
          <p:nvGraphicFramePr>
            <p:cNvPr id="7" name="对象 6">
              <a:extLst>
                <a:ext uri="{FF2B5EF4-FFF2-40B4-BE49-F238E27FC236}">
                  <a16:creationId xmlns:a16="http://schemas.microsoft.com/office/drawing/2014/main" id="{ED6DF0E7-3A45-4C89-BCCB-137F00384962}"/>
                </a:ext>
              </a:extLst>
            </p:cNvPr>
            <p:cNvGraphicFramePr>
              <a:graphicFrameLocks noChangeAspect="1"/>
            </p:cNvGraphicFramePr>
            <p:nvPr>
              <p:extLst>
                <p:ext uri="{D42A27DB-BD31-4B8C-83A1-F6EECF244321}">
                  <p14:modId xmlns:p14="http://schemas.microsoft.com/office/powerpoint/2010/main" val="1182113356"/>
                </p:ext>
              </p:extLst>
            </p:nvPr>
          </p:nvGraphicFramePr>
          <p:xfrm>
            <a:off x="4572000" y="2274772"/>
            <a:ext cx="228720" cy="362140"/>
          </p:xfrm>
          <a:graphic>
            <a:graphicData uri="http://schemas.openxmlformats.org/presentationml/2006/ole">
              <mc:AlternateContent xmlns:mc="http://schemas.openxmlformats.org/markup-compatibility/2006">
                <mc:Choice xmlns:v="urn:schemas-microsoft-com:vml" Requires="v">
                  <p:oleObj spid="_x0000_s46136" name="Equation" r:id="rId7" imgW="152280" imgH="241200" progId="Equation.DSMT4">
                    <p:embed/>
                  </p:oleObj>
                </mc:Choice>
                <mc:Fallback>
                  <p:oleObj name="Equation" r:id="rId7" imgW="152280" imgH="241200" progId="Equation.DSMT4">
                    <p:embed/>
                    <p:pic>
                      <p:nvPicPr>
                        <p:cNvPr id="0" name=""/>
                        <p:cNvPicPr/>
                        <p:nvPr/>
                      </p:nvPicPr>
                      <p:blipFill>
                        <a:blip r:embed="rId8"/>
                        <a:stretch>
                          <a:fillRect/>
                        </a:stretch>
                      </p:blipFill>
                      <p:spPr>
                        <a:xfrm>
                          <a:off x="4572000" y="2274772"/>
                          <a:ext cx="228720" cy="362140"/>
                        </a:xfrm>
                        <a:prstGeom prst="rect">
                          <a:avLst/>
                        </a:prstGeom>
                        <a:ln w="19050">
                          <a:solidFill>
                            <a:srgbClr val="FF0000"/>
                          </a:solidFill>
                        </a:ln>
                      </p:spPr>
                    </p:pic>
                  </p:oleObj>
                </mc:Fallback>
              </mc:AlternateContent>
            </a:graphicData>
          </a:graphic>
        </p:graphicFrame>
        <p:sp>
          <p:nvSpPr>
            <p:cNvPr id="8" name="文本框 7">
              <a:extLst>
                <a:ext uri="{FF2B5EF4-FFF2-40B4-BE49-F238E27FC236}">
                  <a16:creationId xmlns:a16="http://schemas.microsoft.com/office/drawing/2014/main" id="{8725B72C-49EA-4342-A79C-E69230BFFAC4}"/>
                </a:ext>
              </a:extLst>
            </p:cNvPr>
            <p:cNvSpPr txBox="1"/>
            <p:nvPr/>
          </p:nvSpPr>
          <p:spPr>
            <a:xfrm>
              <a:off x="3203848" y="2142750"/>
              <a:ext cx="2195443" cy="1286250"/>
            </a:xfrm>
            <a:prstGeom prst="rect">
              <a:avLst/>
            </a:prstGeom>
            <a:noFill/>
          </p:spPr>
          <p:txBody>
            <a:bodyPr wrap="square" rtlCol="0">
              <a:spAutoFit/>
            </a:bodyPr>
            <a:lstStyle/>
            <a:p>
              <a:pPr algn="just">
                <a:lnSpc>
                  <a:spcPct val="150000"/>
                </a:lnSpc>
              </a:pPr>
              <a:r>
                <a:rPr lang="zh-CN" altLang="en-US" b="1" dirty="0"/>
                <a:t>以主入射角   入射时，</a:t>
              </a:r>
              <a:r>
                <a:rPr lang="en-US" altLang="zh-CN" b="1" dirty="0"/>
                <a:t>p</a:t>
              </a:r>
              <a:r>
                <a:rPr lang="zh-CN" altLang="en-US" b="1" dirty="0"/>
                <a:t>波反射率最低，但不为</a:t>
              </a:r>
              <a:r>
                <a:rPr lang="en-US" altLang="zh-CN" b="1" dirty="0"/>
                <a:t>0</a:t>
              </a:r>
              <a:r>
                <a:rPr lang="zh-CN" altLang="en-US" b="1" dirty="0"/>
                <a:t>。</a:t>
              </a:r>
            </a:p>
          </p:txBody>
        </p:sp>
      </p:grpSp>
      <p:grpSp>
        <p:nvGrpSpPr>
          <p:cNvPr id="3" name="组合 2">
            <a:extLst>
              <a:ext uri="{FF2B5EF4-FFF2-40B4-BE49-F238E27FC236}">
                <a16:creationId xmlns:a16="http://schemas.microsoft.com/office/drawing/2014/main" id="{EBA5B21C-1C6E-4961-903B-BC806CE2FB14}"/>
              </a:ext>
            </a:extLst>
          </p:cNvPr>
          <p:cNvGrpSpPr/>
          <p:nvPr/>
        </p:nvGrpSpPr>
        <p:grpSpPr>
          <a:xfrm>
            <a:off x="262730" y="3789040"/>
            <a:ext cx="5347183" cy="2968518"/>
            <a:chOff x="262730" y="3789040"/>
            <a:chExt cx="5347183" cy="2968518"/>
          </a:xfrm>
        </p:grpSpPr>
        <p:pic>
          <p:nvPicPr>
            <p:cNvPr id="18" name="图片 17">
              <a:extLst>
                <a:ext uri="{FF2B5EF4-FFF2-40B4-BE49-F238E27FC236}">
                  <a16:creationId xmlns:a16="http://schemas.microsoft.com/office/drawing/2014/main" id="{65A90547-3F85-4941-881E-7849849E508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59046" y="3789040"/>
              <a:ext cx="2750867" cy="2968518"/>
            </a:xfrm>
            <a:prstGeom prst="rect">
              <a:avLst/>
            </a:prstGeom>
          </p:spPr>
        </p:pic>
        <p:sp>
          <p:nvSpPr>
            <p:cNvPr id="21" name="文本框 20">
              <a:extLst>
                <a:ext uri="{FF2B5EF4-FFF2-40B4-BE49-F238E27FC236}">
                  <a16:creationId xmlns:a16="http://schemas.microsoft.com/office/drawing/2014/main" id="{6A458B22-3520-4F73-897D-94D2EE8F30FA}"/>
                </a:ext>
              </a:extLst>
            </p:cNvPr>
            <p:cNvSpPr txBox="1"/>
            <p:nvPr/>
          </p:nvSpPr>
          <p:spPr>
            <a:xfrm>
              <a:off x="262730" y="4968145"/>
              <a:ext cx="2666114" cy="338554"/>
            </a:xfrm>
            <a:prstGeom prst="rect">
              <a:avLst/>
            </a:prstGeom>
            <a:noFill/>
          </p:spPr>
          <p:txBody>
            <a:bodyPr wrap="none" rtlCol="0">
              <a:spAutoFit/>
            </a:bodyPr>
            <a:lstStyle/>
            <a:p>
              <a:r>
                <a:rPr lang="zh-CN" altLang="en-US" sz="1600" b="1" dirty="0">
                  <a:solidFill>
                    <a:srgbClr val="FF0000"/>
                  </a:solidFill>
                </a:rPr>
                <a:t>介质表面的透射和反射系数</a:t>
              </a:r>
            </a:p>
          </p:txBody>
        </p:sp>
      </p:grpSp>
      <p:sp>
        <p:nvSpPr>
          <p:cNvPr id="12" name="文本框 11">
            <a:extLst>
              <a:ext uri="{FF2B5EF4-FFF2-40B4-BE49-F238E27FC236}">
                <a16:creationId xmlns:a16="http://schemas.microsoft.com/office/drawing/2014/main" id="{B1F2C038-4C3F-49A7-954E-7C1585D8A000}"/>
              </a:ext>
            </a:extLst>
          </p:cNvPr>
          <p:cNvSpPr txBox="1"/>
          <p:nvPr/>
        </p:nvSpPr>
        <p:spPr>
          <a:xfrm>
            <a:off x="5687617" y="5445224"/>
            <a:ext cx="2664295" cy="870751"/>
          </a:xfrm>
          <a:prstGeom prst="rect">
            <a:avLst/>
          </a:prstGeom>
          <a:noFill/>
        </p:spPr>
        <p:txBody>
          <a:bodyPr wrap="square" rtlCol="0">
            <a:spAutoFit/>
          </a:bodyPr>
          <a:lstStyle/>
          <a:p>
            <a:pPr>
              <a:lnSpc>
                <a:spcPct val="150000"/>
              </a:lnSpc>
            </a:pPr>
            <a:r>
              <a:rPr lang="zh-CN" altLang="en-US" b="1" dirty="0"/>
              <a:t>以布儒斯特角</a:t>
            </a:r>
            <a:r>
              <a:rPr lang="en-US" altLang="zh-CN" b="1" i="1" dirty="0" err="1"/>
              <a:t>θ</a:t>
            </a:r>
            <a:r>
              <a:rPr lang="en-US" altLang="zh-CN" b="1" i="1" baseline="-25000" dirty="0" err="1"/>
              <a:t>B</a:t>
            </a:r>
            <a:r>
              <a:rPr lang="zh-CN" altLang="en-US" b="1" dirty="0"/>
              <a:t>入射时，</a:t>
            </a:r>
            <a:r>
              <a:rPr lang="en-US" altLang="zh-CN" b="1" dirty="0"/>
              <a:t>p</a:t>
            </a:r>
            <a:r>
              <a:rPr lang="zh-CN" altLang="en-US" b="1" dirty="0"/>
              <a:t>波反射率为</a:t>
            </a:r>
            <a:r>
              <a:rPr lang="en-US" altLang="zh-CN" b="1" dirty="0"/>
              <a:t>0</a:t>
            </a:r>
            <a:r>
              <a:rPr lang="zh-CN" altLang="en-US" b="1" dirty="0"/>
              <a:t>。</a:t>
            </a:r>
          </a:p>
        </p:txBody>
      </p:sp>
    </p:spTree>
    <p:extLst>
      <p:ext uri="{BB962C8B-B14F-4D97-AF65-F5344CB8AC3E}">
        <p14:creationId xmlns:p14="http://schemas.microsoft.com/office/powerpoint/2010/main" val="176868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115888"/>
            <a:ext cx="7776914" cy="719137"/>
          </a:xfrm>
        </p:spPr>
        <p:txBody>
          <a:bodyPr/>
          <a:lstStyle/>
          <a:p>
            <a:r>
              <a:rPr lang="zh-CN" altLang="en-US" sz="3600" dirty="0">
                <a:latin typeface="+mn-lt"/>
                <a:ea typeface="黑体" pitchFamily="2" charset="-122"/>
              </a:rPr>
              <a:t>小结</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45</a:t>
            </a:fld>
            <a:endParaRPr lang="en-US" altLang="zh-CN" dirty="0"/>
          </a:p>
        </p:txBody>
      </p:sp>
      <p:sp>
        <p:nvSpPr>
          <p:cNvPr id="6" name="Rectangle 3"/>
          <p:cNvSpPr txBox="1">
            <a:spLocks noChangeArrowheads="1"/>
          </p:cNvSpPr>
          <p:nvPr/>
        </p:nvSpPr>
        <p:spPr bwMode="auto">
          <a:xfrm>
            <a:off x="323528" y="1355593"/>
            <a:ext cx="8532440" cy="5025735"/>
          </a:xfrm>
          <a:prstGeom prst="rect">
            <a:avLst/>
          </a:prstGeom>
          <a:noFill/>
        </p:spPr>
        <p:txBody>
          <a:bodyPr wrap="square" rtlCol="0">
            <a:spAutoFit/>
          </a:bodyPr>
          <a:lstStyle>
            <a:defPPr>
              <a:defRPr lang="zh-CN"/>
            </a:defPPr>
            <a:lvl1pPr algn="just">
              <a:defRPr b="1">
                <a:solidFill>
                  <a:schemeClr val="tx2"/>
                </a:solidFill>
                <a:latin typeface="Times New Roman" panose="02020603050405020304" pitchFamily="18" charset="0"/>
                <a:cs typeface="Times New Roman" panose="02020603050405020304" pitchFamily="18" charset="0"/>
              </a:defRPr>
            </a:lvl1pPr>
          </a:lstStyle>
          <a:p>
            <a:pPr marL="285750" indent="-285750">
              <a:lnSpc>
                <a:spcPct val="150000"/>
              </a:lnSpc>
              <a:buFont typeface="Wingdings" panose="05000000000000000000" pitchFamily="2" charset="2"/>
              <a:buChar char="l"/>
            </a:pPr>
            <a:r>
              <a:rPr lang="zh-CN" altLang="en-US" dirty="0">
                <a:solidFill>
                  <a:srgbClr val="FF0000"/>
                </a:solidFill>
              </a:rPr>
              <a:t>提出问题：波函数描述了光波在各向同性介质中的传播问题，那么介质分界面上的折反射情况如何分析？</a:t>
            </a:r>
            <a:endParaRPr lang="en-US" altLang="zh-CN" dirty="0">
              <a:solidFill>
                <a:srgbClr val="FF0000"/>
              </a:solidFill>
            </a:endParaRPr>
          </a:p>
          <a:p>
            <a:pPr marL="285750" indent="-285750">
              <a:lnSpc>
                <a:spcPct val="150000"/>
              </a:lnSpc>
              <a:buFont typeface="Wingdings" panose="05000000000000000000" pitchFamily="2" charset="2"/>
              <a:buChar char="l"/>
            </a:pPr>
            <a:r>
              <a:rPr lang="zh-CN" altLang="en-US" dirty="0"/>
              <a:t>在介质分界面的两侧，介质特性发生突变，有必要先分析电磁场量在分界面上的边值关系。</a:t>
            </a:r>
            <a:endParaRPr lang="en-US" altLang="zh-CN" dirty="0"/>
          </a:p>
          <a:p>
            <a:pPr marL="285750" indent="-285750">
              <a:lnSpc>
                <a:spcPct val="150000"/>
              </a:lnSpc>
              <a:buFont typeface="Wingdings" panose="05000000000000000000" pitchFamily="2" charset="2"/>
              <a:buChar char="l"/>
            </a:pPr>
            <a:r>
              <a:rPr lang="zh-CN" altLang="en-US" dirty="0"/>
              <a:t>边值关系存在切向分量和法向分量的区别，因此不同偏振态的入射光，折反射存在差别，需要对</a:t>
            </a:r>
            <a:r>
              <a:rPr lang="en-US" altLang="zh-CN" dirty="0"/>
              <a:t>s</a:t>
            </a:r>
            <a:r>
              <a:rPr lang="zh-CN" altLang="en-US" dirty="0"/>
              <a:t>波和</a:t>
            </a:r>
            <a:r>
              <a:rPr lang="en-US" altLang="zh-CN" dirty="0"/>
              <a:t>p</a:t>
            </a:r>
            <a:r>
              <a:rPr lang="zh-CN" altLang="en-US" dirty="0"/>
              <a:t>波分别研究。</a:t>
            </a:r>
            <a:endParaRPr lang="en-US" altLang="zh-CN" dirty="0"/>
          </a:p>
          <a:p>
            <a:pPr marL="285750" indent="-285750">
              <a:lnSpc>
                <a:spcPct val="150000"/>
              </a:lnSpc>
              <a:buFont typeface="Wingdings" panose="05000000000000000000" pitchFamily="2" charset="2"/>
              <a:buChar char="l"/>
            </a:pPr>
            <a:r>
              <a:rPr lang="zh-CN" altLang="en-US" dirty="0"/>
              <a:t>基于边值关系和波函数，推导菲涅尔公式：</a:t>
            </a:r>
            <a:r>
              <a:rPr lang="en-US" altLang="zh-CN" dirty="0"/>
              <a:t>s</a:t>
            </a:r>
            <a:r>
              <a:rPr lang="zh-CN" altLang="en-US" dirty="0"/>
              <a:t>波、</a:t>
            </a:r>
            <a:r>
              <a:rPr lang="en-US" altLang="zh-CN" dirty="0"/>
              <a:t>p</a:t>
            </a:r>
            <a:r>
              <a:rPr lang="zh-CN" altLang="en-US" dirty="0"/>
              <a:t>波的反射和折射系数。</a:t>
            </a:r>
            <a:endParaRPr lang="en-US" altLang="zh-CN" dirty="0"/>
          </a:p>
          <a:p>
            <a:pPr marL="285750" indent="-285750">
              <a:lnSpc>
                <a:spcPct val="150000"/>
              </a:lnSpc>
              <a:buFont typeface="Wingdings" panose="05000000000000000000" pitchFamily="2" charset="2"/>
              <a:buChar char="l"/>
            </a:pPr>
            <a:r>
              <a:rPr lang="zh-CN" altLang="en-US" dirty="0"/>
              <a:t>注意折反射系数和透反射率的关系，能量守恒对后者而言。</a:t>
            </a:r>
            <a:endParaRPr lang="en-US" altLang="zh-CN" dirty="0"/>
          </a:p>
          <a:p>
            <a:pPr marL="285750" indent="-285750">
              <a:lnSpc>
                <a:spcPct val="150000"/>
              </a:lnSpc>
              <a:buFont typeface="Wingdings" panose="05000000000000000000" pitchFamily="2" charset="2"/>
              <a:buChar char="l"/>
            </a:pPr>
            <a:r>
              <a:rPr lang="zh-CN" altLang="en-US" dirty="0"/>
              <a:t>折反射讨论：布儒斯特角、半波损失、全反射。</a:t>
            </a:r>
            <a:endParaRPr lang="en-US" altLang="zh-CN" dirty="0"/>
          </a:p>
          <a:p>
            <a:pPr marL="285750" indent="-285750">
              <a:lnSpc>
                <a:spcPct val="150000"/>
              </a:lnSpc>
              <a:buFont typeface="Wingdings" panose="05000000000000000000" pitchFamily="2" charset="2"/>
              <a:buChar char="l"/>
            </a:pPr>
            <a:r>
              <a:rPr lang="zh-CN" altLang="en-US" dirty="0"/>
              <a:t>全反射：相位关系、隐失波，全反射和隐失波的应用。</a:t>
            </a:r>
            <a:endParaRPr lang="en-US" altLang="zh-CN" dirty="0"/>
          </a:p>
          <a:p>
            <a:pPr marL="285750" indent="-285750">
              <a:lnSpc>
                <a:spcPct val="150000"/>
              </a:lnSpc>
              <a:buFont typeface="Wingdings" panose="05000000000000000000" pitchFamily="2" charset="2"/>
              <a:buChar char="l"/>
            </a:pPr>
            <a:r>
              <a:rPr lang="zh-CN" altLang="en-US" dirty="0"/>
              <a:t>金属表面的透射和反射：因存在表层电流，透射波的波矢</a:t>
            </a:r>
            <a:r>
              <a:rPr lang="en-US" altLang="zh-CN" i="1" dirty="0"/>
              <a:t>k</a:t>
            </a:r>
            <a:r>
              <a:rPr lang="zh-CN" altLang="en-US" dirty="0"/>
              <a:t>为复数，透射波只能穿透纳米级的薄层金属；引入复介电常数概念，得到反射波菲涅尔公式。</a:t>
            </a:r>
            <a:endParaRPr lang="en-US" altLang="zh-CN" dirty="0"/>
          </a:p>
        </p:txBody>
      </p:sp>
    </p:spTree>
    <p:extLst>
      <p:ext uri="{BB962C8B-B14F-4D97-AF65-F5344CB8AC3E}">
        <p14:creationId xmlns:p14="http://schemas.microsoft.com/office/powerpoint/2010/main" val="2326390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致谢</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46</a:t>
            </a:fld>
            <a:endParaRPr lang="en-US" altLang="zh-CN" dirty="0"/>
          </a:p>
        </p:txBody>
      </p:sp>
      <p:sp>
        <p:nvSpPr>
          <p:cNvPr id="7" name="TextBox 8"/>
          <p:cNvSpPr txBox="1">
            <a:spLocks noChangeArrowheads="1"/>
          </p:cNvSpPr>
          <p:nvPr/>
        </p:nvSpPr>
        <p:spPr bwMode="auto">
          <a:xfrm>
            <a:off x="431800" y="2492896"/>
            <a:ext cx="8326438"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ClrTx/>
              <a:buFont typeface="Wingdings" pitchFamily="2" charset="2"/>
              <a:buNone/>
            </a:pPr>
            <a:r>
              <a:rPr lang="zh-CN" altLang="en-US" sz="2200" b="1" dirty="0">
                <a:solidFill>
                  <a:schemeClr val="tx2"/>
                </a:solidFill>
                <a:latin typeface="Times New Roman" pitchFamily="18" charset="0"/>
                <a:ea typeface="宋体" charset="-122"/>
                <a:cs typeface="Times New Roman" pitchFamily="18" charset="0"/>
              </a:rPr>
              <a:t>在本课件的准备过程中，参考了华中科技大学竺子民老师编著的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教材、浙江大学梁铨廷老师编写的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教材、天津大学郁道银老师的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工程光学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课件、电子科技大学叶玉堂老师的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课件、中国科技大学崔洪滨老师的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课件、华中科技大学杨振宇老师的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课件，在此对各位老师表示衷心感谢！</a:t>
            </a:r>
            <a:endParaRPr lang="en-US" altLang="zh-CN" sz="2200" b="1" dirty="0">
              <a:solidFill>
                <a:schemeClr val="tx2"/>
              </a:solidFill>
              <a:latin typeface="Times New Roman" pitchFamily="18" charset="0"/>
              <a:ea typeface="宋体" charset="-122"/>
              <a:cs typeface="Times New Roman" pitchFamily="18" charset="0"/>
            </a:endParaRPr>
          </a:p>
          <a:p>
            <a:pPr algn="just" eaLnBrk="1" hangingPunct="1">
              <a:spcBef>
                <a:spcPct val="0"/>
              </a:spcBef>
              <a:buClrTx/>
              <a:buFont typeface="Wingdings" pitchFamily="2" charset="2"/>
              <a:buNone/>
            </a:pPr>
            <a:endParaRPr lang="en-US" altLang="zh-CN" sz="2200" b="1" dirty="0">
              <a:solidFill>
                <a:schemeClr val="tx2"/>
              </a:solidFill>
              <a:latin typeface="Times New Roman" pitchFamily="18" charset="0"/>
              <a:ea typeface="宋体" charset="-122"/>
              <a:cs typeface="Times New Roman" pitchFamily="18" charset="0"/>
            </a:endParaRPr>
          </a:p>
          <a:p>
            <a:pPr algn="just" eaLnBrk="1" hangingPunct="1">
              <a:spcBef>
                <a:spcPct val="0"/>
              </a:spcBef>
              <a:buClrTx/>
              <a:buFont typeface="Wingdings" pitchFamily="2" charset="2"/>
              <a:buNone/>
            </a:pPr>
            <a:r>
              <a:rPr lang="zh-CN" altLang="en-US" sz="2200" b="1" dirty="0">
                <a:solidFill>
                  <a:schemeClr val="tx2"/>
                </a:solidFill>
                <a:latin typeface="Times New Roman" pitchFamily="18" charset="0"/>
                <a:ea typeface="宋体" charset="-122"/>
                <a:cs typeface="Times New Roman" pitchFamily="18" charset="0"/>
              </a:rPr>
              <a:t>参考的其他网络资源，来源无法尽述，特此说明。</a:t>
            </a:r>
            <a:endParaRPr lang="en-US" altLang="zh-CN" sz="2200" b="1" dirty="0">
              <a:solidFill>
                <a:schemeClr val="tx2"/>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171545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2286000" y="58674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en-US" altLang="zh-CN" sz="1400" b="1">
                <a:solidFill>
                  <a:schemeClr val="tx2"/>
                </a:solidFill>
                <a:latin typeface="Verdana" pitchFamily="34" charset="0"/>
                <a:ea typeface="宋体" charset="-122"/>
              </a:rPr>
              <a:t>www.hust.edu.cn</a:t>
            </a:r>
          </a:p>
        </p:txBody>
      </p:sp>
      <p:sp>
        <p:nvSpPr>
          <p:cNvPr id="4" name="WordArt 5"/>
          <p:cNvSpPr>
            <a:spLocks noChangeArrowheads="1" noChangeShapeType="1" noTextEdit="1"/>
          </p:cNvSpPr>
          <p:nvPr/>
        </p:nvSpPr>
        <p:spPr bwMode="gray">
          <a:xfrm>
            <a:off x="1676400" y="3069456"/>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extLst>
      <p:ext uri="{BB962C8B-B14F-4D97-AF65-F5344CB8AC3E}">
        <p14:creationId xmlns:p14="http://schemas.microsoft.com/office/powerpoint/2010/main" val="365841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196752"/>
            <a:ext cx="8636728" cy="1737613"/>
          </a:xfrm>
          <a:prstGeom prst="rect">
            <a:avLst/>
          </a:prstGeom>
        </p:spPr>
      </p:pic>
      <p:sp>
        <p:nvSpPr>
          <p:cNvPr id="27650" name="Rectangle 2"/>
          <p:cNvSpPr>
            <a:spLocks noGrp="1" noChangeArrowheads="1"/>
          </p:cNvSpPr>
          <p:nvPr>
            <p:ph type="title"/>
          </p:nvPr>
        </p:nvSpPr>
        <p:spPr/>
        <p:txBody>
          <a:bodyPr/>
          <a:lstStyle/>
          <a:p>
            <a:r>
              <a:rPr lang="zh-CN" altLang="en-US" sz="3600" dirty="0">
                <a:latin typeface="+mn-lt"/>
                <a:ea typeface="黑体" pitchFamily="2" charset="-122"/>
              </a:rPr>
              <a:t>电场强度和磁场强度的切向分量</a:t>
            </a:r>
            <a:endParaRPr lang="en-US" altLang="zh-CN" sz="3600"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5</a:t>
            </a:fld>
            <a:endParaRPr lang="en-US" altLang="zh-CN" dirty="0"/>
          </a:p>
        </p:txBody>
      </p:sp>
      <mc:AlternateContent xmlns:mc="http://schemas.openxmlformats.org/markup-compatibility/2006" xmlns:a14="http://schemas.microsoft.com/office/drawing/2010/main">
        <mc:Choice Requires="a14">
          <p:sp>
            <p:nvSpPr>
              <p:cNvPr id="21" name="TextBox 20"/>
              <p:cNvSpPr txBox="1"/>
              <p:nvPr/>
            </p:nvSpPr>
            <p:spPr>
              <a:xfrm>
                <a:off x="65296" y="4723517"/>
                <a:ext cx="8871146" cy="400110"/>
              </a:xfrm>
              <a:prstGeom prst="rect">
                <a:avLst/>
              </a:prstGeom>
              <a:noFill/>
            </p:spPr>
            <p:txBody>
              <a:bodyPr wrap="none" rtlCol="0">
                <a:spAutoFit/>
              </a:bodyPr>
              <a:lstStyle/>
              <a:p>
                <a:r>
                  <a:rPr lang="zh-CN" altLang="en-US" sz="2000" b="1" dirty="0">
                    <a:solidFill>
                      <a:schemeClr val="tx2"/>
                    </a:solidFill>
                  </a:rPr>
                  <a:t>当</a:t>
                </a:r>
                <a14:m>
                  <m:oMath xmlns:m="http://schemas.openxmlformats.org/officeDocument/2006/math">
                    <m:r>
                      <a:rPr lang="zh-CN" altLang="en-US" sz="2000" b="1" i="1" smtClean="0">
                        <a:solidFill>
                          <a:schemeClr val="tx2"/>
                        </a:solidFill>
                        <a:latin typeface="Cambria Math"/>
                      </a:rPr>
                      <m:t>𝜹</m:t>
                    </m:r>
                    <m:r>
                      <a:rPr lang="en-US" altLang="zh-CN" sz="2000" b="1" i="1" smtClean="0">
                        <a:solidFill>
                          <a:schemeClr val="tx2"/>
                        </a:solidFill>
                        <a:latin typeface="Cambria Math"/>
                      </a:rPr>
                      <m:t>𝒉</m:t>
                    </m:r>
                    <m:r>
                      <a:rPr lang="en-US" altLang="zh-CN" sz="2000" b="1" i="1" smtClean="0">
                        <a:solidFill>
                          <a:schemeClr val="tx2"/>
                        </a:solidFill>
                        <a:latin typeface="Cambria Math"/>
                        <a:ea typeface="Cambria Math"/>
                      </a:rPr>
                      <m:t>→</m:t>
                    </m:r>
                    <m:r>
                      <a:rPr lang="en-US" altLang="zh-CN" sz="2000" b="1" i="1" smtClean="0">
                        <a:solidFill>
                          <a:schemeClr val="tx2"/>
                        </a:solidFill>
                        <a:latin typeface="Cambria Math"/>
                        <a:ea typeface="Cambria Math"/>
                      </a:rPr>
                      <m:t>𝟎</m:t>
                    </m:r>
                  </m:oMath>
                </a14:m>
                <a:r>
                  <a:rPr lang="zh-CN" altLang="en-US" sz="2000" b="1" dirty="0">
                    <a:solidFill>
                      <a:schemeClr val="tx2"/>
                    </a:solidFill>
                  </a:rPr>
                  <a:t>，以上第二、四项</a:t>
                </a:r>
                <a:r>
                  <a:rPr lang="zh-CN" altLang="en-US" sz="2000" b="1" dirty="0">
                    <a:solidFill>
                      <a:schemeClr val="tx2"/>
                    </a:solidFill>
                    <a:latin typeface="Times New Roman"/>
                    <a:cs typeface="Times New Roman"/>
                  </a:rPr>
                  <a:t>→</a:t>
                </a:r>
                <a:r>
                  <a:rPr lang="en-US" altLang="zh-CN" sz="2000" b="1" dirty="0">
                    <a:solidFill>
                      <a:schemeClr val="tx2"/>
                    </a:solidFill>
                    <a:latin typeface="Times New Roman"/>
                    <a:cs typeface="Times New Roman"/>
                  </a:rPr>
                  <a:t>0</a:t>
                </a:r>
                <a:r>
                  <a:rPr lang="zh-CN" altLang="en-US" sz="2000" b="1" dirty="0">
                    <a:solidFill>
                      <a:schemeClr val="tx2"/>
                    </a:solidFill>
                    <a:latin typeface="Times New Roman"/>
                    <a:cs typeface="Times New Roman"/>
                  </a:rPr>
                  <a:t>，并且长方形面积→</a:t>
                </a:r>
                <a:r>
                  <a:rPr lang="en-US" altLang="zh-CN" sz="2000" b="1" dirty="0">
                    <a:solidFill>
                      <a:schemeClr val="tx2"/>
                    </a:solidFill>
                    <a:latin typeface="Times New Roman"/>
                    <a:cs typeface="Times New Roman"/>
                  </a:rPr>
                  <a:t>0</a:t>
                </a:r>
                <a:r>
                  <a:rPr lang="zh-CN" altLang="en-US" sz="2000" b="1" dirty="0">
                    <a:solidFill>
                      <a:schemeClr val="tx2"/>
                    </a:solidFill>
                    <a:latin typeface="Times New Roman"/>
                    <a:cs typeface="Times New Roman"/>
                  </a:rPr>
                  <a:t>，右边积分→</a:t>
                </a:r>
                <a:r>
                  <a:rPr lang="en-US" altLang="zh-CN" sz="2000" b="1" dirty="0">
                    <a:solidFill>
                      <a:schemeClr val="tx2"/>
                    </a:solidFill>
                    <a:latin typeface="Times New Roman"/>
                    <a:cs typeface="Times New Roman"/>
                  </a:rPr>
                  <a:t>0</a:t>
                </a:r>
                <a:r>
                  <a:rPr lang="zh-CN" altLang="en-US" sz="2000" b="1" dirty="0">
                    <a:solidFill>
                      <a:schemeClr val="tx2"/>
                    </a:solidFill>
                    <a:latin typeface="Times New Roman"/>
                    <a:cs typeface="Times New Roman"/>
                  </a:rPr>
                  <a:t>，得到：</a:t>
                </a:r>
                <a:endParaRPr lang="zh-CN" altLang="en-US" sz="2000" b="1" dirty="0">
                  <a:solidFill>
                    <a:schemeClr val="tx2"/>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65296" y="4723517"/>
                <a:ext cx="8871146" cy="400110"/>
              </a:xfrm>
              <a:prstGeom prst="rect">
                <a:avLst/>
              </a:prstGeom>
              <a:blipFill rotWithShape="1">
                <a:blip r:embed="rId4"/>
                <a:stretch>
                  <a:fillRect l="-756" t="-10769"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5295" y="2939192"/>
                <a:ext cx="8899191" cy="1034514"/>
              </a:xfrm>
              <a:prstGeom prst="rect">
                <a:avLst/>
              </a:prstGeom>
              <a:noFill/>
            </p:spPr>
            <p:txBody>
              <a:bodyPr wrap="square" rtlCol="0">
                <a:spAutoFit/>
              </a:bodyPr>
              <a:lstStyle/>
              <a:p>
                <a:pPr algn="just"/>
                <a:r>
                  <a:rPr lang="zh-CN" altLang="en-US" sz="2000" b="1" dirty="0">
                    <a:solidFill>
                      <a:schemeClr val="tx2"/>
                    </a:solidFill>
                  </a:rPr>
                  <a:t>从</a:t>
                </a:r>
                <a:r>
                  <a:rPr lang="en-US" altLang="zh-CN" sz="2000" b="1" dirty="0">
                    <a:solidFill>
                      <a:schemeClr val="tx2"/>
                    </a:solidFill>
                  </a:rPr>
                  <a:t>Maxwell</a:t>
                </a:r>
                <a:r>
                  <a:rPr lang="zh-CN" altLang="en-US" sz="2000" b="1" dirty="0">
                    <a:solidFill>
                      <a:schemeClr val="tx2"/>
                    </a:solidFill>
                  </a:rPr>
                  <a:t>方程出发</a:t>
                </a:r>
                <a14:m>
                  <m:oMath xmlns:m="http://schemas.openxmlformats.org/officeDocument/2006/math">
                    <m:r>
                      <a:rPr lang="zh-CN" altLang="en-US" sz="2000" b="1" i="1" smtClean="0">
                        <a:solidFill>
                          <a:schemeClr val="tx2"/>
                        </a:solidFill>
                        <a:latin typeface="Cambria Math"/>
                      </a:rPr>
                      <m:t>：</m:t>
                    </m:r>
                    <m:nary>
                      <m:naryPr>
                        <m:chr m:val="∮"/>
                        <m:limLoc m:val="undOvr"/>
                        <m:subHide m:val="on"/>
                        <m:supHide m:val="on"/>
                        <m:ctrlPr>
                          <a:rPr lang="zh-CN" altLang="en-US" sz="2000" b="1" i="1" smtClean="0">
                            <a:solidFill>
                              <a:schemeClr val="tx2"/>
                            </a:solidFill>
                            <a:latin typeface="Cambria Math" panose="02040503050406030204" pitchFamily="18" charset="0"/>
                          </a:rPr>
                        </m:ctrlPr>
                      </m:naryPr>
                      <m:sub/>
                      <m:sup/>
                      <m:e>
                        <m:r>
                          <a:rPr lang="en-US" altLang="zh-CN" sz="2000" b="1" i="1" smtClean="0">
                            <a:solidFill>
                              <a:schemeClr val="tx2"/>
                            </a:solidFill>
                            <a:latin typeface="Cambria Math"/>
                          </a:rPr>
                          <m:t>𝑬</m:t>
                        </m:r>
                        <m:r>
                          <a:rPr lang="en-US" altLang="zh-CN" sz="2000" b="1" i="1" smtClean="0">
                            <a:solidFill>
                              <a:schemeClr val="tx2"/>
                            </a:solidFill>
                            <a:latin typeface="Cambria Math"/>
                            <a:ea typeface="Cambria Math"/>
                          </a:rPr>
                          <m:t>∙</m:t>
                        </m:r>
                        <m:r>
                          <a:rPr lang="en-US" altLang="zh-CN" sz="2000" b="1" i="1" smtClean="0">
                            <a:solidFill>
                              <a:schemeClr val="tx2"/>
                            </a:solidFill>
                            <a:latin typeface="Cambria Math"/>
                            <a:ea typeface="Cambria Math"/>
                          </a:rPr>
                          <m:t>𝒅𝒍</m:t>
                        </m:r>
                        <m:r>
                          <a:rPr lang="en-US" altLang="zh-CN" sz="2000" b="1" i="1" smtClean="0">
                            <a:solidFill>
                              <a:schemeClr val="tx2"/>
                            </a:solidFill>
                            <a:latin typeface="Cambria Math"/>
                            <a:ea typeface="Cambria Math"/>
                          </a:rPr>
                          <m:t>=−</m:t>
                        </m:r>
                        <m:nary>
                          <m:naryPr>
                            <m:chr m:val="∬"/>
                            <m:limLoc m:val="undOvr"/>
                            <m:subHide m:val="on"/>
                            <m:supHide m:val="on"/>
                            <m:ctrlPr>
                              <a:rPr lang="en-US" altLang="zh-CN" sz="2000" b="1" i="1" smtClean="0">
                                <a:solidFill>
                                  <a:schemeClr val="tx2"/>
                                </a:solidFill>
                                <a:latin typeface="Cambria Math" panose="02040503050406030204" pitchFamily="18" charset="0"/>
                                <a:ea typeface="Cambria Math"/>
                              </a:rPr>
                            </m:ctrlPr>
                          </m:naryPr>
                          <m:sub/>
                          <m:sup/>
                          <m:e>
                            <m:f>
                              <m:fPr>
                                <m:ctrlPr>
                                  <a:rPr lang="en-US" altLang="zh-CN" sz="2000" b="1" i="1" smtClean="0">
                                    <a:solidFill>
                                      <a:schemeClr val="tx2"/>
                                    </a:solidFill>
                                    <a:latin typeface="Cambria Math" panose="02040503050406030204" pitchFamily="18" charset="0"/>
                                    <a:ea typeface="Cambria Math"/>
                                  </a:rPr>
                                </m:ctrlPr>
                              </m:fPr>
                              <m:num>
                                <m:r>
                                  <a:rPr lang="en-US" altLang="zh-CN" sz="2000" b="1" i="1" smtClean="0">
                                    <a:solidFill>
                                      <a:schemeClr val="tx2"/>
                                    </a:solidFill>
                                    <a:latin typeface="Cambria Math"/>
                                    <a:ea typeface="Cambria Math"/>
                                  </a:rPr>
                                  <m:t>𝝏</m:t>
                                </m:r>
                                <m:r>
                                  <a:rPr lang="en-US" altLang="zh-CN" sz="2000" b="1" i="1" smtClean="0">
                                    <a:solidFill>
                                      <a:schemeClr val="tx2"/>
                                    </a:solidFill>
                                    <a:latin typeface="Cambria Math"/>
                                    <a:ea typeface="Cambria Math"/>
                                  </a:rPr>
                                  <m:t>𝑩</m:t>
                                </m:r>
                              </m:num>
                              <m:den>
                                <m:r>
                                  <a:rPr lang="en-US" altLang="zh-CN" sz="2000" b="1" i="1" smtClean="0">
                                    <a:solidFill>
                                      <a:schemeClr val="tx2"/>
                                    </a:solidFill>
                                    <a:latin typeface="Cambria Math"/>
                                    <a:ea typeface="Cambria Math"/>
                                  </a:rPr>
                                  <m:t>𝝏</m:t>
                                </m:r>
                                <m:r>
                                  <a:rPr lang="en-US" altLang="zh-CN" sz="2000" b="1" i="1" smtClean="0">
                                    <a:solidFill>
                                      <a:schemeClr val="tx2"/>
                                    </a:solidFill>
                                    <a:latin typeface="Cambria Math"/>
                                    <a:ea typeface="Cambria Math"/>
                                  </a:rPr>
                                  <m:t>𝒕</m:t>
                                </m:r>
                              </m:den>
                            </m:f>
                            <m:r>
                              <a:rPr lang="en-US" altLang="zh-CN" sz="2000" b="1" i="1" smtClean="0">
                                <a:solidFill>
                                  <a:schemeClr val="tx2"/>
                                </a:solidFill>
                                <a:latin typeface="Cambria Math"/>
                                <a:ea typeface="Cambria Math"/>
                              </a:rPr>
                              <m:t>𝒅</m:t>
                            </m:r>
                            <m:r>
                              <a:rPr lang="zh-CN" altLang="en-US" sz="2000" b="1" i="1" smtClean="0">
                                <a:solidFill>
                                  <a:schemeClr val="tx2"/>
                                </a:solidFill>
                                <a:latin typeface="Cambria Math"/>
                                <a:ea typeface="Cambria Math"/>
                              </a:rPr>
                              <m:t>𝝈</m:t>
                            </m:r>
                          </m:e>
                        </m:nary>
                      </m:e>
                    </m:nary>
                  </m:oMath>
                </a14:m>
                <a:endParaRPr lang="en-US" altLang="zh-CN" sz="2000" dirty="0">
                  <a:solidFill>
                    <a:schemeClr val="tx2"/>
                  </a:solidFill>
                </a:endParaRPr>
              </a:p>
              <a:p>
                <a:pPr algn="just"/>
                <a:endParaRPr lang="en-US" altLang="zh-CN" sz="1100" b="1" dirty="0">
                  <a:solidFill>
                    <a:schemeClr val="tx2"/>
                  </a:solidFill>
                </a:endParaRPr>
              </a:p>
              <a:p>
                <a:pPr algn="just"/>
                <a:r>
                  <a:rPr lang="zh-CN" altLang="en-US" sz="2000" b="1" dirty="0">
                    <a:solidFill>
                      <a:schemeClr val="tx2"/>
                    </a:solidFill>
                  </a:rPr>
                  <a:t>在介质分界面取一个扁平的矩形</a:t>
                </a:r>
                <a:r>
                  <a:rPr lang="en-US" altLang="zh-CN" sz="2000" b="1" dirty="0">
                    <a:solidFill>
                      <a:schemeClr val="tx2"/>
                    </a:solidFill>
                  </a:rPr>
                  <a:t>ABCD</a:t>
                </a:r>
                <a:r>
                  <a:rPr lang="zh-CN" altLang="en-US" sz="2000" b="1" dirty="0">
                    <a:solidFill>
                      <a:schemeClr val="tx2"/>
                    </a:solidFill>
                  </a:rPr>
                  <a:t>，将上式应用于矩形：</a:t>
                </a:r>
              </a:p>
            </p:txBody>
          </p:sp>
        </mc:Choice>
        <mc:Fallback xmlns="">
          <p:sp>
            <p:nvSpPr>
              <p:cNvPr id="24" name="TextBox 23"/>
              <p:cNvSpPr txBox="1">
                <a:spLocks noRot="1" noChangeAspect="1" noMove="1" noResize="1" noEditPoints="1" noAdjustHandles="1" noChangeArrowheads="1" noChangeShapeType="1" noTextEdit="1"/>
              </p:cNvSpPr>
              <p:nvPr/>
            </p:nvSpPr>
            <p:spPr>
              <a:xfrm>
                <a:off x="65295" y="2939192"/>
                <a:ext cx="8899191" cy="1034514"/>
              </a:xfrm>
              <a:prstGeom prst="rect">
                <a:avLst/>
              </a:prstGeom>
              <a:blipFill rotWithShape="1">
                <a:blip r:embed="rId5"/>
                <a:stretch>
                  <a:fillRect l="-753"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893280" y="5189130"/>
                <a:ext cx="28049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tx2"/>
                              </a:solidFill>
                              <a:latin typeface="Cambria Math" panose="02040503050406030204" pitchFamily="18" charset="0"/>
                            </a:rPr>
                          </m:ctrlPr>
                        </m:sSubPr>
                        <m:e>
                          <m:r>
                            <a:rPr lang="en-US" altLang="zh-CN" sz="2000" b="0" i="1" smtClean="0">
                              <a:solidFill>
                                <a:schemeClr val="tx2"/>
                              </a:solidFill>
                              <a:latin typeface="Cambria Math"/>
                            </a:rPr>
                            <m:t>𝐸</m:t>
                          </m:r>
                        </m:e>
                        <m:sub>
                          <m:r>
                            <a:rPr lang="en-US" altLang="zh-CN" sz="2000" b="0" i="1" smtClean="0">
                              <a:solidFill>
                                <a:schemeClr val="tx2"/>
                              </a:solidFill>
                              <a:latin typeface="Cambria Math"/>
                            </a:rPr>
                            <m:t>1</m:t>
                          </m:r>
                        </m:sub>
                      </m:sSub>
                      <m:r>
                        <a:rPr lang="en-US" altLang="zh-CN" sz="2000" i="1" smtClean="0">
                          <a:solidFill>
                            <a:schemeClr val="tx2"/>
                          </a:solidFill>
                          <a:latin typeface="Cambria Math"/>
                          <a:ea typeface="Cambria Math"/>
                        </a:rPr>
                        <m:t>∙</m:t>
                      </m:r>
                      <m:sSub>
                        <m:sSubPr>
                          <m:ctrlPr>
                            <a:rPr lang="en-US" altLang="zh-CN" sz="2000" i="1" smtClean="0">
                              <a:solidFill>
                                <a:schemeClr val="tx2"/>
                              </a:solidFill>
                              <a:latin typeface="Cambria Math" panose="02040503050406030204" pitchFamily="18" charset="0"/>
                              <a:ea typeface="Cambria Math"/>
                            </a:rPr>
                          </m:ctrlPr>
                        </m:sSubPr>
                        <m:e>
                          <m:r>
                            <a:rPr lang="en-US" altLang="zh-CN" sz="2000" b="0" i="1" smtClean="0">
                              <a:solidFill>
                                <a:schemeClr val="tx2"/>
                              </a:solidFill>
                              <a:latin typeface="Cambria Math"/>
                              <a:ea typeface="Cambria Math"/>
                            </a:rPr>
                            <m:t>𝑡</m:t>
                          </m:r>
                        </m:e>
                        <m:sub>
                          <m:r>
                            <a:rPr lang="en-US" altLang="zh-CN" sz="2000" b="0" i="1" smtClean="0">
                              <a:solidFill>
                                <a:schemeClr val="tx2"/>
                              </a:solidFill>
                              <a:latin typeface="Cambria Math"/>
                              <a:ea typeface="Cambria Math"/>
                            </a:rPr>
                            <m:t>1</m:t>
                          </m:r>
                        </m:sub>
                      </m:sSub>
                      <m:r>
                        <a:rPr lang="zh-CN" altLang="en-US" sz="2000" i="1" smtClean="0">
                          <a:solidFill>
                            <a:schemeClr val="tx2"/>
                          </a:solidFill>
                          <a:latin typeface="Cambria Math"/>
                          <a:ea typeface="Cambria Math"/>
                        </a:rPr>
                        <m:t>𝛿</m:t>
                      </m:r>
                      <m:r>
                        <a:rPr lang="en-US" altLang="zh-CN" sz="2000" b="0" i="1" smtClean="0">
                          <a:solidFill>
                            <a:schemeClr val="tx2"/>
                          </a:solidFill>
                          <a:latin typeface="Cambria Math"/>
                          <a:ea typeface="Cambria Math"/>
                        </a:rPr>
                        <m:t>𝑙</m:t>
                      </m:r>
                      <m:r>
                        <a:rPr lang="en-US" altLang="zh-CN" sz="2000" b="0" i="1" smtClean="0">
                          <a:solidFill>
                            <a:schemeClr val="tx2"/>
                          </a:solidFill>
                          <a:latin typeface="Cambria Math"/>
                          <a:ea typeface="Cambria Math"/>
                        </a:rPr>
                        <m:t>+</m:t>
                      </m:r>
                      <m:sSub>
                        <m:sSubPr>
                          <m:ctrlPr>
                            <a:rPr lang="en-US" altLang="zh-CN" sz="2000" i="1">
                              <a:solidFill>
                                <a:schemeClr val="tx2"/>
                              </a:solidFill>
                              <a:latin typeface="Cambria Math" panose="02040503050406030204" pitchFamily="18" charset="0"/>
                            </a:rPr>
                          </m:ctrlPr>
                        </m:sSubPr>
                        <m:e>
                          <m:r>
                            <a:rPr lang="en-US" altLang="zh-CN" sz="2000" b="0" i="1" smtClean="0">
                              <a:solidFill>
                                <a:schemeClr val="tx2"/>
                              </a:solidFill>
                              <a:latin typeface="Cambria Math"/>
                            </a:rPr>
                            <m:t>𝐸</m:t>
                          </m:r>
                        </m:e>
                        <m:sub>
                          <m:r>
                            <a:rPr lang="en-US" altLang="zh-CN" sz="2000" b="0" i="1" smtClean="0">
                              <a:solidFill>
                                <a:schemeClr val="tx2"/>
                              </a:solidFill>
                              <a:latin typeface="Cambria Math"/>
                            </a:rPr>
                            <m:t>2</m:t>
                          </m:r>
                        </m:sub>
                      </m:sSub>
                      <m:r>
                        <a:rPr lang="en-US" altLang="zh-CN" sz="2000" i="1">
                          <a:solidFill>
                            <a:schemeClr val="tx2"/>
                          </a:solidFill>
                          <a:latin typeface="Cambria Math"/>
                          <a:ea typeface="Cambria Math"/>
                        </a:rPr>
                        <m:t>∙</m:t>
                      </m:r>
                      <m:sSub>
                        <m:sSubPr>
                          <m:ctrlPr>
                            <a:rPr lang="en-US" altLang="zh-CN" sz="2000" i="1">
                              <a:solidFill>
                                <a:schemeClr val="tx2"/>
                              </a:solidFill>
                              <a:latin typeface="Cambria Math" panose="02040503050406030204" pitchFamily="18" charset="0"/>
                              <a:ea typeface="Cambria Math"/>
                            </a:rPr>
                          </m:ctrlPr>
                        </m:sSubPr>
                        <m:e>
                          <m:r>
                            <a:rPr lang="en-US" altLang="zh-CN" sz="2000" b="0" i="1" smtClean="0">
                              <a:solidFill>
                                <a:schemeClr val="tx2"/>
                              </a:solidFill>
                              <a:latin typeface="Cambria Math"/>
                              <a:ea typeface="Cambria Math"/>
                            </a:rPr>
                            <m:t>𝑡</m:t>
                          </m:r>
                        </m:e>
                        <m:sub>
                          <m:r>
                            <a:rPr lang="en-US" altLang="zh-CN" sz="2000" b="0" i="1" smtClean="0">
                              <a:solidFill>
                                <a:schemeClr val="tx2"/>
                              </a:solidFill>
                              <a:latin typeface="Cambria Math"/>
                              <a:ea typeface="Cambria Math"/>
                            </a:rPr>
                            <m:t>2</m:t>
                          </m:r>
                        </m:sub>
                      </m:sSub>
                      <m:r>
                        <a:rPr lang="zh-CN" altLang="en-US" sz="2000" i="1">
                          <a:solidFill>
                            <a:schemeClr val="tx2"/>
                          </a:solidFill>
                          <a:latin typeface="Cambria Math"/>
                          <a:ea typeface="Cambria Math"/>
                        </a:rPr>
                        <m:t>𝛿</m:t>
                      </m:r>
                      <m:r>
                        <a:rPr lang="en-US" altLang="zh-CN" sz="2000" b="0" i="1" smtClean="0">
                          <a:solidFill>
                            <a:schemeClr val="tx2"/>
                          </a:solidFill>
                          <a:latin typeface="Cambria Math"/>
                          <a:ea typeface="Cambria Math"/>
                        </a:rPr>
                        <m:t>𝑙</m:t>
                      </m:r>
                      <m:r>
                        <a:rPr lang="en-US" altLang="zh-CN" sz="2000" b="0" i="1" smtClean="0">
                          <a:solidFill>
                            <a:schemeClr val="tx2"/>
                          </a:solidFill>
                          <a:latin typeface="Cambria Math"/>
                          <a:ea typeface="Cambria Math"/>
                        </a:rPr>
                        <m:t>=0</m:t>
                      </m:r>
                    </m:oMath>
                  </m:oMathPara>
                </a14:m>
                <a:endParaRPr lang="zh-CN" altLang="en-US" sz="2000" dirty="0">
                  <a:solidFill>
                    <a:schemeClr val="tx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893280" y="5189130"/>
                <a:ext cx="2804935" cy="400110"/>
              </a:xfrm>
              <a:prstGeom prst="rect">
                <a:avLst/>
              </a:prstGeom>
              <a:blipFill rotWithShape="1">
                <a:blip r:embed="rId6"/>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242535" y="5177079"/>
                <a:ext cx="12899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tx2"/>
                              </a:solidFill>
                              <a:latin typeface="Cambria Math" panose="02040503050406030204" pitchFamily="18" charset="0"/>
                              <a:ea typeface="Cambria Math"/>
                            </a:rPr>
                          </m:ctrlPr>
                        </m:sSubPr>
                        <m:e>
                          <m:r>
                            <a:rPr lang="en-US" altLang="zh-CN" sz="2000" b="0" i="1" smtClean="0">
                              <a:solidFill>
                                <a:schemeClr val="tx2"/>
                              </a:solidFill>
                              <a:latin typeface="Cambria Math"/>
                              <a:ea typeface="Cambria Math"/>
                            </a:rPr>
                            <m:t>𝐸</m:t>
                          </m:r>
                        </m:e>
                        <m:sub>
                          <m:r>
                            <a:rPr lang="en-US" altLang="zh-CN" sz="2000" i="1">
                              <a:solidFill>
                                <a:schemeClr val="tx2"/>
                              </a:solidFill>
                              <a:latin typeface="Cambria Math"/>
                              <a:ea typeface="Cambria Math"/>
                            </a:rPr>
                            <m:t>1</m:t>
                          </m:r>
                          <m:r>
                            <a:rPr lang="en-US" altLang="zh-CN" sz="2000" b="0" i="1" smtClean="0">
                              <a:solidFill>
                                <a:schemeClr val="tx2"/>
                              </a:solidFill>
                              <a:latin typeface="Cambria Math"/>
                              <a:ea typeface="Cambria Math"/>
                            </a:rPr>
                            <m:t>𝑡</m:t>
                          </m:r>
                        </m:sub>
                      </m:sSub>
                      <m:r>
                        <a:rPr lang="en-US" altLang="zh-CN" sz="2000" b="0" i="1" smtClean="0">
                          <a:solidFill>
                            <a:schemeClr val="tx2"/>
                          </a:solidFill>
                          <a:latin typeface="Cambria Math"/>
                          <a:ea typeface="Cambria Math"/>
                        </a:rPr>
                        <m:t>=</m:t>
                      </m:r>
                      <m:sSub>
                        <m:sSubPr>
                          <m:ctrlPr>
                            <a:rPr lang="en-US" altLang="zh-CN" sz="2000" i="1">
                              <a:solidFill>
                                <a:schemeClr val="tx2"/>
                              </a:solidFill>
                              <a:latin typeface="Cambria Math" panose="02040503050406030204" pitchFamily="18" charset="0"/>
                              <a:ea typeface="Cambria Math"/>
                            </a:rPr>
                          </m:ctrlPr>
                        </m:sSubPr>
                        <m:e>
                          <m:r>
                            <a:rPr lang="en-US" altLang="zh-CN" sz="2000" b="0" i="1" smtClean="0">
                              <a:solidFill>
                                <a:schemeClr val="tx2"/>
                              </a:solidFill>
                              <a:latin typeface="Cambria Math"/>
                              <a:ea typeface="Cambria Math"/>
                            </a:rPr>
                            <m:t>𝐸</m:t>
                          </m:r>
                        </m:e>
                        <m:sub>
                          <m:r>
                            <a:rPr lang="en-US" altLang="zh-CN" sz="2000" i="1">
                              <a:solidFill>
                                <a:schemeClr val="tx2"/>
                              </a:solidFill>
                              <a:latin typeface="Cambria Math"/>
                              <a:ea typeface="Cambria Math"/>
                            </a:rPr>
                            <m:t>2</m:t>
                          </m:r>
                          <m:r>
                            <a:rPr lang="en-US" altLang="zh-CN" sz="2000" b="0" i="1" smtClean="0">
                              <a:solidFill>
                                <a:schemeClr val="tx2"/>
                              </a:solidFill>
                              <a:latin typeface="Cambria Math"/>
                              <a:ea typeface="Cambria Math"/>
                            </a:rPr>
                            <m:t>𝑡</m:t>
                          </m:r>
                        </m:sub>
                      </m:sSub>
                    </m:oMath>
                  </m:oMathPara>
                </a14:m>
                <a:endParaRPr lang="zh-CN" altLang="en-US" sz="2000" dirty="0">
                  <a:solidFill>
                    <a:schemeClr val="tx2"/>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7242535" y="5177079"/>
                <a:ext cx="1289905" cy="400110"/>
              </a:xfrm>
              <a:prstGeom prst="rect">
                <a:avLst/>
              </a:prstGeom>
              <a:blipFill rotWithShape="1">
                <a:blip r:embed="rId7"/>
                <a:stretch>
                  <a:fillRect b="-3030"/>
                </a:stretch>
              </a:blipFill>
            </p:spPr>
            <p:txBody>
              <a:bodyPr/>
              <a:lstStyle/>
              <a:p>
                <a:r>
                  <a:rPr lang="zh-CN" altLang="en-US">
                    <a:noFill/>
                  </a:rPr>
                  <a:t> </a:t>
                </a:r>
              </a:p>
            </p:txBody>
          </p:sp>
        </mc:Fallback>
      </mc:AlternateContent>
      <p:sp>
        <p:nvSpPr>
          <p:cNvPr id="28" name="右箭头 27"/>
          <p:cNvSpPr/>
          <p:nvPr/>
        </p:nvSpPr>
        <p:spPr>
          <a:xfrm>
            <a:off x="6481386" y="5289157"/>
            <a:ext cx="792088" cy="200055"/>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cxnSp>
        <p:nvCxnSpPr>
          <p:cNvPr id="33" name="直接连接符 32"/>
          <p:cNvCxnSpPr/>
          <p:nvPr/>
        </p:nvCxnSpPr>
        <p:spPr>
          <a:xfrm>
            <a:off x="7386551" y="5589240"/>
            <a:ext cx="106490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5296" y="6280876"/>
            <a:ext cx="8899191" cy="400110"/>
          </a:xfrm>
          <a:prstGeom prst="rect">
            <a:avLst/>
          </a:prstGeom>
          <a:noFill/>
        </p:spPr>
        <p:txBody>
          <a:bodyPr wrap="square" rtlCol="0">
            <a:spAutoFit/>
          </a:bodyPr>
          <a:lstStyle/>
          <a:p>
            <a:r>
              <a:rPr lang="zh-CN" altLang="en-US" sz="2000" b="1" dirty="0">
                <a:solidFill>
                  <a:srgbClr val="FF0000"/>
                </a:solidFill>
              </a:rPr>
              <a:t>在分界面无面电流的条件下，电场强度</a:t>
            </a:r>
            <a:r>
              <a:rPr lang="en-US" altLang="zh-CN" sz="2000" b="1" dirty="0">
                <a:solidFill>
                  <a:srgbClr val="FF0000"/>
                </a:solidFill>
              </a:rPr>
              <a:t>E</a:t>
            </a:r>
            <a:r>
              <a:rPr lang="zh-CN" altLang="en-US" sz="2000" b="1" dirty="0">
                <a:solidFill>
                  <a:srgbClr val="FF0000"/>
                </a:solidFill>
              </a:rPr>
              <a:t>和磁场强度</a:t>
            </a:r>
            <a:r>
              <a:rPr lang="en-US" altLang="zh-CN" sz="2000" b="1" dirty="0">
                <a:solidFill>
                  <a:srgbClr val="FF0000"/>
                </a:solidFill>
              </a:rPr>
              <a:t>H</a:t>
            </a:r>
            <a:r>
              <a:rPr lang="zh-CN" altLang="en-US" sz="2000" b="1" dirty="0">
                <a:solidFill>
                  <a:srgbClr val="FF0000"/>
                </a:solidFill>
              </a:rPr>
              <a:t>的切向分量是连续的。</a:t>
            </a:r>
          </a:p>
        </p:txBody>
      </p:sp>
      <mc:AlternateContent xmlns:mc="http://schemas.openxmlformats.org/markup-compatibility/2006" xmlns:a14="http://schemas.microsoft.com/office/drawing/2010/main">
        <mc:Choice Requires="a14">
          <p:sp>
            <p:nvSpPr>
              <p:cNvPr id="6" name="矩形 5"/>
              <p:cNvSpPr/>
              <p:nvPr/>
            </p:nvSpPr>
            <p:spPr>
              <a:xfrm>
                <a:off x="1905318" y="3938827"/>
                <a:ext cx="4780861" cy="8416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b="1" i="1" smtClean="0">
                              <a:solidFill>
                                <a:schemeClr val="tx2"/>
                              </a:solidFill>
                              <a:latin typeface="Cambria Math" panose="02040503050406030204" pitchFamily="18" charset="0"/>
                              <a:ea typeface="Cambria Math"/>
                            </a:rPr>
                          </m:ctrlPr>
                        </m:dPr>
                        <m:e>
                          <m:nary>
                            <m:naryPr>
                              <m:ctrlPr>
                                <a:rPr lang="en-US" altLang="zh-CN" b="1" i="1" smtClean="0">
                                  <a:solidFill>
                                    <a:schemeClr val="tx2"/>
                                  </a:solidFill>
                                  <a:latin typeface="Cambria Math" panose="02040503050406030204" pitchFamily="18" charset="0"/>
                                  <a:ea typeface="Cambria Math"/>
                                </a:rPr>
                              </m:ctrlPr>
                            </m:naryPr>
                            <m:sub>
                              <m:r>
                                <m:rPr>
                                  <m:brk m:alnAt="23"/>
                                </m:rPr>
                                <a:rPr lang="en-US" altLang="zh-CN" b="1" i="1" smtClean="0">
                                  <a:solidFill>
                                    <a:schemeClr val="tx2"/>
                                  </a:solidFill>
                                  <a:latin typeface="Cambria Math"/>
                                  <a:ea typeface="Cambria Math"/>
                                </a:rPr>
                                <m:t>𝑨</m:t>
                              </m:r>
                              <m:r>
                                <a:rPr lang="en-US" altLang="zh-CN" b="1" i="1" smtClean="0">
                                  <a:solidFill>
                                    <a:schemeClr val="tx2"/>
                                  </a:solidFill>
                                  <a:latin typeface="Cambria Math"/>
                                  <a:ea typeface="Cambria Math"/>
                                </a:rPr>
                                <m:t>𝑩</m:t>
                              </m:r>
                            </m:sub>
                            <m:sup/>
                            <m:e>
                              <m:r>
                                <a:rPr lang="en-US" altLang="zh-CN" b="1" i="1" smtClean="0">
                                  <a:solidFill>
                                    <a:schemeClr val="tx2"/>
                                  </a:solidFill>
                                  <a:latin typeface="Cambria Math"/>
                                  <a:ea typeface="Cambria Math"/>
                                </a:rPr>
                                <m:t>+</m:t>
                              </m:r>
                            </m:e>
                          </m:nary>
                          <m:nary>
                            <m:naryPr>
                              <m:ctrlPr>
                                <a:rPr lang="en-US" altLang="zh-CN" b="1" i="1" smtClean="0">
                                  <a:solidFill>
                                    <a:schemeClr val="tx2"/>
                                  </a:solidFill>
                                  <a:latin typeface="Cambria Math" panose="02040503050406030204" pitchFamily="18" charset="0"/>
                                  <a:ea typeface="Cambria Math"/>
                                </a:rPr>
                              </m:ctrlPr>
                            </m:naryPr>
                            <m:sub>
                              <m:r>
                                <m:rPr>
                                  <m:brk m:alnAt="23"/>
                                </m:rPr>
                                <a:rPr lang="en-US" altLang="zh-CN" b="1" i="1" smtClean="0">
                                  <a:solidFill>
                                    <a:schemeClr val="tx2"/>
                                  </a:solidFill>
                                  <a:latin typeface="Cambria Math"/>
                                  <a:ea typeface="Cambria Math"/>
                                </a:rPr>
                                <m:t>𝑩</m:t>
                              </m:r>
                              <m:r>
                                <a:rPr lang="en-US" altLang="zh-CN" b="1" i="1" smtClean="0">
                                  <a:solidFill>
                                    <a:schemeClr val="tx2"/>
                                  </a:solidFill>
                                  <a:latin typeface="Cambria Math"/>
                                  <a:ea typeface="Cambria Math"/>
                                </a:rPr>
                                <m:t>𝑪</m:t>
                              </m:r>
                            </m:sub>
                            <m:sup/>
                            <m:e>
                              <m:r>
                                <a:rPr lang="en-US" altLang="zh-CN" b="1" i="1" smtClean="0">
                                  <a:solidFill>
                                    <a:schemeClr val="tx2"/>
                                  </a:solidFill>
                                  <a:latin typeface="Cambria Math"/>
                                  <a:ea typeface="Cambria Math"/>
                                </a:rPr>
                                <m:t>+</m:t>
                              </m:r>
                            </m:e>
                          </m:nary>
                          <m:nary>
                            <m:naryPr>
                              <m:ctrlPr>
                                <a:rPr lang="en-US" altLang="zh-CN" b="1" i="1" smtClean="0">
                                  <a:solidFill>
                                    <a:schemeClr val="tx2"/>
                                  </a:solidFill>
                                  <a:latin typeface="Cambria Math" panose="02040503050406030204" pitchFamily="18" charset="0"/>
                                  <a:ea typeface="Cambria Math"/>
                                </a:rPr>
                              </m:ctrlPr>
                            </m:naryPr>
                            <m:sub>
                              <m:r>
                                <m:rPr>
                                  <m:brk m:alnAt="23"/>
                                </m:rPr>
                                <a:rPr lang="en-US" altLang="zh-CN" b="1" i="1" smtClean="0">
                                  <a:solidFill>
                                    <a:schemeClr val="tx2"/>
                                  </a:solidFill>
                                  <a:latin typeface="Cambria Math"/>
                                  <a:ea typeface="Cambria Math"/>
                                </a:rPr>
                                <m:t>𝑪</m:t>
                              </m:r>
                              <m:r>
                                <a:rPr lang="en-US" altLang="zh-CN" b="1" i="1" smtClean="0">
                                  <a:solidFill>
                                    <a:schemeClr val="tx2"/>
                                  </a:solidFill>
                                  <a:latin typeface="Cambria Math"/>
                                  <a:ea typeface="Cambria Math"/>
                                </a:rPr>
                                <m:t>𝑫</m:t>
                              </m:r>
                            </m:sub>
                            <m:sup/>
                            <m:e>
                              <m:r>
                                <a:rPr lang="en-US" altLang="zh-CN" b="1" i="1" smtClean="0">
                                  <a:solidFill>
                                    <a:schemeClr val="tx2"/>
                                  </a:solidFill>
                                  <a:latin typeface="Cambria Math"/>
                                  <a:ea typeface="Cambria Math"/>
                                </a:rPr>
                                <m:t>+</m:t>
                              </m:r>
                            </m:e>
                          </m:nary>
                          <m:nary>
                            <m:naryPr>
                              <m:ctrlPr>
                                <a:rPr lang="en-US" altLang="zh-CN" b="1" i="1" smtClean="0">
                                  <a:solidFill>
                                    <a:schemeClr val="tx2"/>
                                  </a:solidFill>
                                  <a:latin typeface="Cambria Math" panose="02040503050406030204" pitchFamily="18" charset="0"/>
                                  <a:ea typeface="Cambria Math"/>
                                </a:rPr>
                              </m:ctrlPr>
                            </m:naryPr>
                            <m:sub>
                              <m:r>
                                <m:rPr>
                                  <m:brk m:alnAt="23"/>
                                </m:rPr>
                                <a:rPr lang="en-US" altLang="zh-CN" b="1" i="1" smtClean="0">
                                  <a:solidFill>
                                    <a:schemeClr val="tx2"/>
                                  </a:solidFill>
                                  <a:latin typeface="Cambria Math"/>
                                  <a:ea typeface="Cambria Math"/>
                                </a:rPr>
                                <m:t>𝑫</m:t>
                              </m:r>
                              <m:r>
                                <a:rPr lang="en-US" altLang="zh-CN" b="1" i="1" smtClean="0">
                                  <a:solidFill>
                                    <a:schemeClr val="tx2"/>
                                  </a:solidFill>
                                  <a:latin typeface="Cambria Math"/>
                                  <a:ea typeface="Cambria Math"/>
                                </a:rPr>
                                <m:t>𝑨</m:t>
                              </m:r>
                            </m:sub>
                            <m:sup/>
                            <m:e/>
                          </m:nary>
                        </m:e>
                      </m:d>
                      <m:r>
                        <a:rPr lang="en-US" altLang="zh-CN" b="1" i="1" smtClean="0">
                          <a:solidFill>
                            <a:schemeClr val="tx2"/>
                          </a:solidFill>
                          <a:latin typeface="Cambria Math"/>
                          <a:ea typeface="Cambria Math"/>
                        </a:rPr>
                        <m:t>𝑬</m:t>
                      </m:r>
                      <m:r>
                        <a:rPr lang="en-US" altLang="zh-CN" b="1" i="1" smtClean="0">
                          <a:solidFill>
                            <a:schemeClr val="tx2"/>
                          </a:solidFill>
                          <a:latin typeface="Cambria Math"/>
                          <a:ea typeface="Cambria Math"/>
                        </a:rPr>
                        <m:t>∙</m:t>
                      </m:r>
                      <m:r>
                        <a:rPr lang="en-US" altLang="zh-CN" b="1" i="1" smtClean="0">
                          <a:solidFill>
                            <a:schemeClr val="tx2"/>
                          </a:solidFill>
                          <a:latin typeface="Cambria Math"/>
                          <a:ea typeface="Cambria Math"/>
                        </a:rPr>
                        <m:t>𝒅𝒍</m:t>
                      </m:r>
                      <m:r>
                        <a:rPr lang="en-US" altLang="zh-CN" b="1" i="1" smtClean="0">
                          <a:solidFill>
                            <a:schemeClr val="tx2"/>
                          </a:solidFill>
                          <a:latin typeface="Cambria Math"/>
                          <a:ea typeface="Cambria Math"/>
                        </a:rPr>
                        <m:t>=−</m:t>
                      </m:r>
                      <m:nary>
                        <m:naryPr>
                          <m:chr m:val="∬"/>
                          <m:limLoc m:val="undOvr"/>
                          <m:subHide m:val="on"/>
                          <m:supHide m:val="on"/>
                          <m:ctrlPr>
                            <a:rPr lang="en-US" altLang="zh-CN" b="1" i="1">
                              <a:solidFill>
                                <a:schemeClr val="tx2"/>
                              </a:solidFill>
                              <a:latin typeface="Cambria Math" panose="02040503050406030204" pitchFamily="18" charset="0"/>
                              <a:ea typeface="Cambria Math"/>
                            </a:rPr>
                          </m:ctrlPr>
                        </m:naryPr>
                        <m:sub/>
                        <m:sup/>
                        <m:e>
                          <m:f>
                            <m:fPr>
                              <m:ctrlPr>
                                <a:rPr lang="en-US" altLang="zh-CN" b="1" i="1">
                                  <a:solidFill>
                                    <a:schemeClr val="tx2"/>
                                  </a:solidFill>
                                  <a:latin typeface="Cambria Math" panose="02040503050406030204" pitchFamily="18" charset="0"/>
                                  <a:ea typeface="Cambria Math"/>
                                </a:rPr>
                              </m:ctrlPr>
                            </m:fPr>
                            <m:num>
                              <m:r>
                                <a:rPr lang="en-US" altLang="zh-CN" b="1" i="1">
                                  <a:solidFill>
                                    <a:schemeClr val="tx2"/>
                                  </a:solidFill>
                                  <a:latin typeface="Cambria Math"/>
                                  <a:ea typeface="Cambria Math"/>
                                </a:rPr>
                                <m:t>𝝏</m:t>
                              </m:r>
                              <m:r>
                                <a:rPr lang="en-US" altLang="zh-CN" b="1" i="1">
                                  <a:solidFill>
                                    <a:schemeClr val="tx2"/>
                                  </a:solidFill>
                                  <a:latin typeface="Cambria Math"/>
                                  <a:ea typeface="Cambria Math"/>
                                </a:rPr>
                                <m:t>𝑩</m:t>
                              </m:r>
                            </m:num>
                            <m:den>
                              <m:r>
                                <a:rPr lang="en-US" altLang="zh-CN" b="1" i="1">
                                  <a:solidFill>
                                    <a:schemeClr val="tx2"/>
                                  </a:solidFill>
                                  <a:latin typeface="Cambria Math"/>
                                  <a:ea typeface="Cambria Math"/>
                                </a:rPr>
                                <m:t>𝝏</m:t>
                              </m:r>
                              <m:r>
                                <a:rPr lang="en-US" altLang="zh-CN" b="1" i="1">
                                  <a:solidFill>
                                    <a:schemeClr val="tx2"/>
                                  </a:solidFill>
                                  <a:latin typeface="Cambria Math"/>
                                  <a:ea typeface="Cambria Math"/>
                                </a:rPr>
                                <m:t>𝒕</m:t>
                              </m:r>
                            </m:den>
                          </m:f>
                          <m:r>
                            <a:rPr lang="en-US" altLang="zh-CN" b="1" i="1">
                              <a:solidFill>
                                <a:schemeClr val="tx2"/>
                              </a:solidFill>
                              <a:latin typeface="Cambria Math"/>
                              <a:ea typeface="Cambria Math"/>
                            </a:rPr>
                            <m:t>𝒅</m:t>
                          </m:r>
                          <m:r>
                            <a:rPr lang="zh-CN" altLang="en-US" b="1" i="1">
                              <a:solidFill>
                                <a:schemeClr val="tx2"/>
                              </a:solidFill>
                              <a:latin typeface="Cambria Math"/>
                              <a:ea typeface="Cambria Math"/>
                            </a:rPr>
                            <m:t>𝝈</m:t>
                          </m:r>
                        </m:e>
                      </m:nary>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1905318" y="3938827"/>
                <a:ext cx="4780861" cy="841641"/>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5296" y="5779300"/>
                <a:ext cx="8323128" cy="542071"/>
              </a:xfrm>
              <a:prstGeom prst="rect">
                <a:avLst/>
              </a:prstGeom>
              <a:noFill/>
            </p:spPr>
            <p:txBody>
              <a:bodyPr wrap="square" rtlCol="0">
                <a:spAutoFit/>
              </a:bodyPr>
              <a:lstStyle/>
              <a:p>
                <a:pPr algn="just"/>
                <a:r>
                  <a:rPr lang="zh-CN" altLang="en-US" sz="2000" b="1" dirty="0">
                    <a:solidFill>
                      <a:schemeClr val="tx2"/>
                    </a:solidFill>
                  </a:rPr>
                  <a:t>同理，在分界面无面电流的条件下：</a:t>
                </a:r>
                <a14:m>
                  <m:oMath xmlns:m="http://schemas.openxmlformats.org/officeDocument/2006/math">
                    <m:nary>
                      <m:naryPr>
                        <m:chr m:val="∮"/>
                        <m:limLoc m:val="undOvr"/>
                        <m:subHide m:val="on"/>
                        <m:supHide m:val="on"/>
                        <m:ctrlPr>
                          <a:rPr lang="zh-CN" altLang="en-US" sz="2000" b="1" i="1">
                            <a:solidFill>
                              <a:schemeClr val="tx2"/>
                            </a:solidFill>
                            <a:latin typeface="Cambria Math" panose="02040503050406030204" pitchFamily="18" charset="0"/>
                          </a:rPr>
                        </m:ctrlPr>
                      </m:naryPr>
                      <m:sub/>
                      <m:sup/>
                      <m:e>
                        <m:r>
                          <a:rPr lang="en-US" altLang="zh-CN" sz="2000" b="1" i="1" smtClean="0">
                            <a:solidFill>
                              <a:schemeClr val="tx2"/>
                            </a:solidFill>
                            <a:latin typeface="Cambria Math"/>
                          </a:rPr>
                          <m:t>𝑯</m:t>
                        </m:r>
                        <m:r>
                          <a:rPr lang="en-US" altLang="zh-CN" sz="2000" b="1" i="1">
                            <a:solidFill>
                              <a:schemeClr val="tx2"/>
                            </a:solidFill>
                            <a:latin typeface="Cambria Math"/>
                            <a:ea typeface="Cambria Math"/>
                          </a:rPr>
                          <m:t>∙</m:t>
                        </m:r>
                        <m:r>
                          <a:rPr lang="en-US" altLang="zh-CN" sz="2000" b="1" i="1">
                            <a:solidFill>
                              <a:schemeClr val="tx2"/>
                            </a:solidFill>
                            <a:latin typeface="Cambria Math"/>
                            <a:ea typeface="Cambria Math"/>
                          </a:rPr>
                          <m:t>𝒅𝒍</m:t>
                        </m:r>
                        <m:r>
                          <a:rPr lang="en-US" altLang="zh-CN" sz="2000" b="1" i="1">
                            <a:solidFill>
                              <a:schemeClr val="tx2"/>
                            </a:solidFill>
                            <a:latin typeface="Cambria Math"/>
                            <a:ea typeface="Cambria Math"/>
                          </a:rPr>
                          <m:t>=</m:t>
                        </m:r>
                        <m:nary>
                          <m:naryPr>
                            <m:chr m:val="∬"/>
                            <m:limLoc m:val="undOvr"/>
                            <m:subHide m:val="on"/>
                            <m:supHide m:val="on"/>
                            <m:ctrlPr>
                              <a:rPr lang="en-US" altLang="zh-CN" sz="2000" b="1" i="1">
                                <a:solidFill>
                                  <a:schemeClr val="tx2"/>
                                </a:solidFill>
                                <a:latin typeface="Cambria Math" panose="02040503050406030204" pitchFamily="18" charset="0"/>
                                <a:ea typeface="Cambria Math"/>
                              </a:rPr>
                            </m:ctrlPr>
                          </m:naryPr>
                          <m:sub/>
                          <m:sup/>
                          <m:e>
                            <m:f>
                              <m:fPr>
                                <m:ctrlPr>
                                  <a:rPr lang="en-US" altLang="zh-CN" sz="2000" b="1" i="1">
                                    <a:solidFill>
                                      <a:schemeClr val="tx2"/>
                                    </a:solidFill>
                                    <a:latin typeface="Cambria Math" panose="02040503050406030204" pitchFamily="18" charset="0"/>
                                    <a:ea typeface="Cambria Math"/>
                                  </a:rPr>
                                </m:ctrlPr>
                              </m:fPr>
                              <m:num>
                                <m:r>
                                  <a:rPr lang="en-US" altLang="zh-CN" sz="2000" b="1" i="1">
                                    <a:solidFill>
                                      <a:schemeClr val="tx2"/>
                                    </a:solidFill>
                                    <a:latin typeface="Cambria Math"/>
                                    <a:ea typeface="Cambria Math"/>
                                  </a:rPr>
                                  <m:t>𝝏</m:t>
                                </m:r>
                                <m:r>
                                  <a:rPr lang="en-US" altLang="zh-CN" sz="2000" b="1" i="1" smtClean="0">
                                    <a:solidFill>
                                      <a:schemeClr val="tx2"/>
                                    </a:solidFill>
                                    <a:latin typeface="Cambria Math"/>
                                    <a:ea typeface="Cambria Math"/>
                                  </a:rPr>
                                  <m:t>𝑫</m:t>
                                </m:r>
                              </m:num>
                              <m:den>
                                <m:r>
                                  <a:rPr lang="en-US" altLang="zh-CN" sz="2000" b="1" i="1">
                                    <a:solidFill>
                                      <a:schemeClr val="tx2"/>
                                    </a:solidFill>
                                    <a:latin typeface="Cambria Math"/>
                                    <a:ea typeface="Cambria Math"/>
                                  </a:rPr>
                                  <m:t>𝝏</m:t>
                                </m:r>
                                <m:r>
                                  <a:rPr lang="en-US" altLang="zh-CN" sz="2000" b="1" i="1">
                                    <a:solidFill>
                                      <a:schemeClr val="tx2"/>
                                    </a:solidFill>
                                    <a:latin typeface="Cambria Math"/>
                                    <a:ea typeface="Cambria Math"/>
                                  </a:rPr>
                                  <m:t>𝒕</m:t>
                                </m:r>
                              </m:den>
                            </m:f>
                            <m:r>
                              <a:rPr lang="en-US" altLang="zh-CN" sz="2000" b="1" i="1">
                                <a:solidFill>
                                  <a:schemeClr val="tx2"/>
                                </a:solidFill>
                                <a:latin typeface="Cambria Math"/>
                                <a:ea typeface="Cambria Math"/>
                              </a:rPr>
                              <m:t>𝒅</m:t>
                            </m:r>
                            <m:r>
                              <a:rPr lang="zh-CN" altLang="en-US" sz="2000" b="1" i="1">
                                <a:solidFill>
                                  <a:schemeClr val="tx2"/>
                                </a:solidFill>
                                <a:latin typeface="Cambria Math"/>
                                <a:ea typeface="Cambria Math"/>
                              </a:rPr>
                              <m:t>𝝈</m:t>
                            </m:r>
                          </m:e>
                        </m:nary>
                      </m:e>
                    </m:nary>
                  </m:oMath>
                </a14:m>
                <a:endParaRPr lang="en-US" altLang="zh-CN" sz="2000" dirty="0">
                  <a:solidFill>
                    <a:schemeClr val="tx2"/>
                  </a:solidFill>
                  <a:ea typeface="Cambria Math"/>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5296" y="5779300"/>
                <a:ext cx="8323128" cy="542071"/>
              </a:xfrm>
              <a:prstGeom prst="rect">
                <a:avLst/>
              </a:prstGeom>
              <a:blipFill rotWithShape="1">
                <a:blip r:embed="rId9"/>
                <a:stretch>
                  <a:fillRect l="-806" b="-3371"/>
                </a:stretch>
              </a:blipFill>
            </p:spPr>
            <p:txBody>
              <a:bodyPr/>
              <a:lstStyle/>
              <a:p>
                <a:r>
                  <a:rPr lang="zh-CN" altLang="en-US">
                    <a:noFill/>
                  </a:rPr>
                  <a:t> </a:t>
                </a:r>
              </a:p>
            </p:txBody>
          </p:sp>
        </mc:Fallback>
      </mc:AlternateContent>
      <p:sp>
        <p:nvSpPr>
          <p:cNvPr id="29" name="右箭头 28"/>
          <p:cNvSpPr/>
          <p:nvPr/>
        </p:nvSpPr>
        <p:spPr>
          <a:xfrm>
            <a:off x="6444208" y="5959154"/>
            <a:ext cx="792088" cy="200055"/>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mc:AlternateContent xmlns:mc="http://schemas.openxmlformats.org/markup-compatibility/2006" xmlns:a14="http://schemas.microsoft.com/office/drawing/2010/main">
        <mc:Choice Requires="a14">
          <p:sp>
            <p:nvSpPr>
              <p:cNvPr id="30" name="TextBox 29"/>
              <p:cNvSpPr txBox="1"/>
              <p:nvPr/>
            </p:nvSpPr>
            <p:spPr>
              <a:xfrm>
                <a:off x="7236296" y="5815138"/>
                <a:ext cx="133876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tx2"/>
                              </a:solidFill>
                              <a:latin typeface="Cambria Math" panose="02040503050406030204" pitchFamily="18" charset="0"/>
                              <a:ea typeface="Cambria Math"/>
                            </a:rPr>
                          </m:ctrlPr>
                        </m:sSubPr>
                        <m:e>
                          <m:r>
                            <a:rPr lang="en-US" altLang="zh-CN" sz="2000" b="0" i="1" smtClean="0">
                              <a:solidFill>
                                <a:schemeClr val="tx2"/>
                              </a:solidFill>
                              <a:latin typeface="Cambria Math"/>
                              <a:ea typeface="Cambria Math"/>
                            </a:rPr>
                            <m:t>𝐻</m:t>
                          </m:r>
                        </m:e>
                        <m:sub>
                          <m:r>
                            <a:rPr lang="en-US" altLang="zh-CN" sz="2000" i="1">
                              <a:solidFill>
                                <a:schemeClr val="tx2"/>
                              </a:solidFill>
                              <a:latin typeface="Cambria Math"/>
                              <a:ea typeface="Cambria Math"/>
                            </a:rPr>
                            <m:t>1</m:t>
                          </m:r>
                          <m:r>
                            <a:rPr lang="en-US" altLang="zh-CN" sz="2000" b="0" i="1" smtClean="0">
                              <a:solidFill>
                                <a:schemeClr val="tx2"/>
                              </a:solidFill>
                              <a:latin typeface="Cambria Math"/>
                              <a:ea typeface="Cambria Math"/>
                            </a:rPr>
                            <m:t>𝑡</m:t>
                          </m:r>
                        </m:sub>
                      </m:sSub>
                      <m:r>
                        <a:rPr lang="en-US" altLang="zh-CN" sz="2000" b="0" i="1" smtClean="0">
                          <a:solidFill>
                            <a:schemeClr val="tx2"/>
                          </a:solidFill>
                          <a:latin typeface="Cambria Math"/>
                          <a:ea typeface="Cambria Math"/>
                        </a:rPr>
                        <m:t>=</m:t>
                      </m:r>
                      <m:sSub>
                        <m:sSubPr>
                          <m:ctrlPr>
                            <a:rPr lang="en-US" altLang="zh-CN" sz="2000" i="1">
                              <a:solidFill>
                                <a:schemeClr val="tx2"/>
                              </a:solidFill>
                              <a:latin typeface="Cambria Math" panose="02040503050406030204" pitchFamily="18" charset="0"/>
                              <a:ea typeface="Cambria Math"/>
                            </a:rPr>
                          </m:ctrlPr>
                        </m:sSubPr>
                        <m:e>
                          <m:r>
                            <a:rPr lang="en-US" altLang="zh-CN" sz="2000" b="0" i="1" smtClean="0">
                              <a:solidFill>
                                <a:schemeClr val="tx2"/>
                              </a:solidFill>
                              <a:latin typeface="Cambria Math"/>
                              <a:ea typeface="Cambria Math"/>
                            </a:rPr>
                            <m:t>𝐻</m:t>
                          </m:r>
                        </m:e>
                        <m:sub>
                          <m:r>
                            <a:rPr lang="en-US" altLang="zh-CN" sz="2000" i="1">
                              <a:solidFill>
                                <a:schemeClr val="tx2"/>
                              </a:solidFill>
                              <a:latin typeface="Cambria Math"/>
                              <a:ea typeface="Cambria Math"/>
                            </a:rPr>
                            <m:t>2</m:t>
                          </m:r>
                          <m:r>
                            <a:rPr lang="en-US" altLang="zh-CN" sz="2000" b="0" i="1" smtClean="0">
                              <a:solidFill>
                                <a:schemeClr val="tx2"/>
                              </a:solidFill>
                              <a:latin typeface="Cambria Math"/>
                              <a:ea typeface="Cambria Math"/>
                            </a:rPr>
                            <m:t>𝑡</m:t>
                          </m:r>
                        </m:sub>
                      </m:sSub>
                    </m:oMath>
                  </m:oMathPara>
                </a14:m>
                <a:endParaRPr lang="zh-CN" altLang="en-US" sz="2000" dirty="0">
                  <a:solidFill>
                    <a:schemeClr val="tx2"/>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236296" y="5815138"/>
                <a:ext cx="1338764" cy="400110"/>
              </a:xfrm>
              <a:prstGeom prst="rect">
                <a:avLst/>
              </a:prstGeom>
              <a:blipFill rotWithShape="1">
                <a:blip r:embed="rId10"/>
                <a:stretch>
                  <a:fillRect b="-3030"/>
                </a:stretch>
              </a:blipFill>
            </p:spPr>
            <p:txBody>
              <a:bodyPr/>
              <a:lstStyle/>
              <a:p>
                <a:r>
                  <a:rPr lang="zh-CN" altLang="en-US">
                    <a:noFill/>
                  </a:rPr>
                  <a:t> </a:t>
                </a:r>
              </a:p>
            </p:txBody>
          </p:sp>
        </mc:Fallback>
      </mc:AlternateContent>
      <p:cxnSp>
        <p:nvCxnSpPr>
          <p:cNvPr id="36" name="直接连接符 35"/>
          <p:cNvCxnSpPr/>
          <p:nvPr/>
        </p:nvCxnSpPr>
        <p:spPr>
          <a:xfrm>
            <a:off x="7422520" y="6226987"/>
            <a:ext cx="106490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12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wipe(left)">
                                      <p:cBhvr>
                                        <p:cTn id="14" dur="500"/>
                                        <p:tgtEl>
                                          <p:spTgt spid="2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animEffect transition="in" filter="wipe(left)">
                                      <p:cBhvr>
                                        <p:cTn id="19" dur="500"/>
                                        <p:tgtEl>
                                          <p:spTgt spid="24">
                                            <p:txEl>
                                              <p:pRg st="2" end="2"/>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par>
                                <p:cTn id="42" presetID="22" presetClass="entr" presetSubtype="8"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500"/>
                                        <p:tgtEl>
                                          <p:spTgt spid="29"/>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par>
                                <p:cTn id="59" presetID="22" presetClass="entr" presetSubtype="8"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left)">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arn(inVertical)">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0" grpId="0"/>
      <p:bldP spid="27" grpId="0"/>
      <p:bldP spid="28" grpId="0" animBg="1"/>
      <p:bldP spid="34" grpId="0"/>
      <p:bldP spid="6" grpId="0"/>
      <p:bldP spid="23" grpId="0"/>
      <p:bldP spid="29"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itchFamily="2" charset="-122"/>
              </a:rPr>
              <a:t>电磁场的边值关系</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6</a:t>
            </a:fld>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3820879150"/>
              </p:ext>
            </p:extLst>
          </p:nvPr>
        </p:nvGraphicFramePr>
        <p:xfrm>
          <a:off x="1568450" y="2914650"/>
          <a:ext cx="1325563" cy="1908175"/>
        </p:xfrm>
        <a:graphic>
          <a:graphicData uri="http://schemas.openxmlformats.org/presentationml/2006/ole">
            <mc:AlternateContent xmlns:mc="http://schemas.openxmlformats.org/markup-compatibility/2006">
              <mc:Choice xmlns:v="urn:schemas-microsoft-com:vml" Requires="v">
                <p:oleObj spid="_x0000_s15820" name="Equation" r:id="rId4" imgW="634680" imgH="914400" progId="Equation.DSMT4">
                  <p:embed/>
                </p:oleObj>
              </mc:Choice>
              <mc:Fallback>
                <p:oleObj name="Equation" r:id="rId4" imgW="634680" imgH="914400" progId="Equation.DSMT4">
                  <p:embed/>
                  <p:pic>
                    <p:nvPicPr>
                      <p:cNvPr id="0" name=""/>
                      <p:cNvPicPr/>
                      <p:nvPr/>
                    </p:nvPicPr>
                    <p:blipFill>
                      <a:blip r:embed="rId5"/>
                      <a:stretch>
                        <a:fillRect/>
                      </a:stretch>
                    </p:blipFill>
                    <p:spPr>
                      <a:xfrm>
                        <a:off x="1568450" y="2914650"/>
                        <a:ext cx="1325563" cy="1908175"/>
                      </a:xfrm>
                      <a:prstGeom prst="rect">
                        <a:avLst/>
                      </a:prstGeom>
                      <a:ln w="25400">
                        <a:solidFill>
                          <a:srgbClr val="FF0000"/>
                        </a:solid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872244188"/>
              </p:ext>
            </p:extLst>
          </p:nvPr>
        </p:nvGraphicFramePr>
        <p:xfrm>
          <a:off x="5508625" y="2947988"/>
          <a:ext cx="2141538" cy="1822450"/>
        </p:xfrm>
        <a:graphic>
          <a:graphicData uri="http://schemas.openxmlformats.org/presentationml/2006/ole">
            <mc:AlternateContent xmlns:mc="http://schemas.openxmlformats.org/markup-compatibility/2006">
              <mc:Choice xmlns:v="urn:schemas-microsoft-com:vml" Requires="v">
                <p:oleObj spid="_x0000_s15821" name="Equation" r:id="rId6" imgW="1104840" imgH="939600" progId="Equation.DSMT4">
                  <p:embed/>
                </p:oleObj>
              </mc:Choice>
              <mc:Fallback>
                <p:oleObj name="Equation" r:id="rId6" imgW="1104840" imgH="939600" progId="Equation.DSMT4">
                  <p:embed/>
                  <p:pic>
                    <p:nvPicPr>
                      <p:cNvPr id="0" name=""/>
                      <p:cNvPicPr/>
                      <p:nvPr/>
                    </p:nvPicPr>
                    <p:blipFill>
                      <a:blip r:embed="rId7"/>
                      <a:stretch>
                        <a:fillRect/>
                      </a:stretch>
                    </p:blipFill>
                    <p:spPr>
                      <a:xfrm>
                        <a:off x="5508625" y="2947988"/>
                        <a:ext cx="2141538" cy="1822450"/>
                      </a:xfrm>
                      <a:prstGeom prst="rect">
                        <a:avLst/>
                      </a:prstGeom>
                      <a:ln w="25400">
                        <a:solidFill>
                          <a:srgbClr val="FF0000"/>
                        </a:solidFill>
                      </a:ln>
                    </p:spPr>
                  </p:pic>
                </p:oleObj>
              </mc:Fallback>
            </mc:AlternateContent>
          </a:graphicData>
        </a:graphic>
      </p:graphicFrame>
      <p:sp>
        <p:nvSpPr>
          <p:cNvPr id="8" name="TextBox 7"/>
          <p:cNvSpPr txBox="1"/>
          <p:nvPr/>
        </p:nvSpPr>
        <p:spPr>
          <a:xfrm>
            <a:off x="3884245" y="3462099"/>
            <a:ext cx="543739" cy="830997"/>
          </a:xfrm>
          <a:prstGeom prst="rect">
            <a:avLst/>
          </a:prstGeom>
          <a:noFill/>
        </p:spPr>
        <p:txBody>
          <a:bodyPr wrap="none" rtlCol="0">
            <a:spAutoFit/>
          </a:bodyPr>
          <a:lstStyle/>
          <a:p>
            <a:r>
              <a:rPr lang="en-US" altLang="zh-CN" sz="4800" dirty="0">
                <a:solidFill>
                  <a:schemeClr val="tx2"/>
                </a:solidFill>
              </a:rPr>
              <a:t>~</a:t>
            </a:r>
            <a:endParaRPr lang="zh-CN" altLang="en-US" sz="4800" dirty="0">
              <a:solidFill>
                <a:schemeClr val="tx2"/>
              </a:solidFill>
            </a:endParaRPr>
          </a:p>
        </p:txBody>
      </p:sp>
    </p:spTree>
    <p:extLst>
      <p:ext uri="{BB962C8B-B14F-4D97-AF65-F5344CB8AC3E}">
        <p14:creationId xmlns:p14="http://schemas.microsoft.com/office/powerpoint/2010/main" val="361385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ppt_w</p:attrName>
                                        </p:attrNameLst>
                                      </p:cBhvr>
                                      <p:tavLst>
                                        <p:tav tm="0" fmla="#ppt_w*sin(2.5*pi*$)">
                                          <p:val>
                                            <p:fltVal val="0"/>
                                          </p:val>
                                        </p:tav>
                                        <p:tav tm="100000">
                                          <p:val>
                                            <p:fltVal val="1"/>
                                          </p:val>
                                        </p:tav>
                                      </p:tavLst>
                                    </p:anim>
                                    <p:anim calcmode="lin" valueType="num">
                                      <p:cBhvr>
                                        <p:cTn id="14" dur="1000" fill="hold"/>
                                        <p:tgtEl>
                                          <p:spTgt spid="8"/>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7</a:t>
            </a:fld>
            <a:endParaRPr lang="en-US" altLang="zh-CN" dirty="0"/>
          </a:p>
        </p:txBody>
      </p:sp>
      <p:sp>
        <p:nvSpPr>
          <p:cNvPr id="6" name="TextBox 10">
            <a:extLst>
              <a:ext uri="{FF2B5EF4-FFF2-40B4-BE49-F238E27FC236}">
                <a16:creationId xmlns:a16="http://schemas.microsoft.com/office/drawing/2014/main" id="{73C69F4D-B918-4641-B745-C777CBE0A69B}"/>
              </a:ext>
            </a:extLst>
          </p:cNvPr>
          <p:cNvSpPr txBox="1">
            <a:spLocks noChangeArrowheads="1"/>
          </p:cNvSpPr>
          <p:nvPr/>
        </p:nvSpPr>
        <p:spPr bwMode="auto">
          <a:xfrm>
            <a:off x="1043608" y="2399253"/>
            <a:ext cx="7308304" cy="246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5000"/>
              </a:lnSpc>
              <a:spcBef>
                <a:spcPct val="0"/>
              </a:spcBef>
              <a:buClrTx/>
              <a:buFontTx/>
              <a:buNone/>
            </a:pPr>
            <a:r>
              <a:rPr lang="en-US" altLang="zh-CN" b="1" dirty="0">
                <a:latin typeface="+mn-ea"/>
                <a:cs typeface="Times New Roman" pitchFamily="18" charset="0"/>
              </a:rPr>
              <a:t>1.2.1 </a:t>
            </a:r>
            <a:r>
              <a:rPr lang="zh-CN" altLang="en-US" b="1" dirty="0">
                <a:latin typeface="+mn-ea"/>
                <a:cs typeface="Times New Roman" pitchFamily="18" charset="0"/>
              </a:rPr>
              <a:t>电磁场的边值关系</a:t>
            </a:r>
            <a:endParaRPr lang="en-US" altLang="zh-CN" b="1" dirty="0">
              <a:latin typeface="+mn-ea"/>
              <a:cs typeface="Times New Roman" pitchFamily="18" charset="0"/>
            </a:endParaRPr>
          </a:p>
          <a:p>
            <a:pPr eaLnBrk="1" hangingPunct="1">
              <a:lnSpc>
                <a:spcPct val="125000"/>
              </a:lnSpc>
              <a:spcBef>
                <a:spcPct val="0"/>
              </a:spcBef>
              <a:buClrTx/>
              <a:buFontTx/>
              <a:buNone/>
            </a:pPr>
            <a:r>
              <a:rPr lang="en-US" altLang="zh-CN" b="1" dirty="0">
                <a:solidFill>
                  <a:srgbClr val="FF0000"/>
                </a:solidFill>
                <a:latin typeface="+mn-ea"/>
                <a:cs typeface="Times New Roman" pitchFamily="18" charset="0"/>
              </a:rPr>
              <a:t>1.2.2 </a:t>
            </a:r>
            <a:r>
              <a:rPr lang="zh-CN" altLang="en-US" b="1" dirty="0">
                <a:solidFill>
                  <a:srgbClr val="FF0000"/>
                </a:solidFill>
                <a:latin typeface="+mn-ea"/>
                <a:cs typeface="Times New Roman" pitchFamily="18" charset="0"/>
              </a:rPr>
              <a:t>光在介质分界面上的反射和折射</a:t>
            </a:r>
            <a:endParaRPr lang="en-US" altLang="zh-CN" b="1" dirty="0">
              <a:solidFill>
                <a:srgbClr val="FF0000"/>
              </a:solidFill>
              <a:latin typeface="+mn-ea"/>
              <a:cs typeface="Times New Roman" pitchFamily="18" charset="0"/>
            </a:endParaRPr>
          </a:p>
          <a:p>
            <a:pPr eaLnBrk="1" hangingPunct="1">
              <a:lnSpc>
                <a:spcPct val="125000"/>
              </a:lnSpc>
              <a:spcBef>
                <a:spcPct val="0"/>
              </a:spcBef>
              <a:buClrTx/>
              <a:buFontTx/>
              <a:buNone/>
            </a:pPr>
            <a:r>
              <a:rPr lang="en-US" altLang="zh-CN" b="1" dirty="0">
                <a:latin typeface="+mn-ea"/>
                <a:cs typeface="Times New Roman" pitchFamily="18" charset="0"/>
              </a:rPr>
              <a:t>1.2.3 </a:t>
            </a:r>
            <a:r>
              <a:rPr lang="zh-CN" altLang="en-US" b="1" dirty="0">
                <a:latin typeface="+mn-ea"/>
                <a:cs typeface="Times New Roman" pitchFamily="18" charset="0"/>
              </a:rPr>
              <a:t>全反射</a:t>
            </a:r>
            <a:endParaRPr lang="en-US" altLang="zh-CN" b="1" dirty="0">
              <a:latin typeface="+mn-ea"/>
              <a:cs typeface="Times New Roman" pitchFamily="18" charset="0"/>
            </a:endParaRPr>
          </a:p>
          <a:p>
            <a:pPr eaLnBrk="1" hangingPunct="1">
              <a:lnSpc>
                <a:spcPct val="125000"/>
              </a:lnSpc>
              <a:spcBef>
                <a:spcPct val="0"/>
              </a:spcBef>
              <a:buClrTx/>
              <a:buFontTx/>
              <a:buNone/>
            </a:pPr>
            <a:r>
              <a:rPr lang="en-US" altLang="zh-CN" b="1" dirty="0">
                <a:latin typeface="+mn-ea"/>
                <a:cs typeface="Times New Roman" pitchFamily="18" charset="0"/>
              </a:rPr>
              <a:t>1.2.4 </a:t>
            </a:r>
            <a:r>
              <a:rPr lang="zh-CN" altLang="en-US" b="1" dirty="0">
                <a:latin typeface="+mn-ea"/>
                <a:cs typeface="Times New Roman" pitchFamily="18" charset="0"/>
              </a:rPr>
              <a:t>光波在金属表面的透射和反射</a:t>
            </a:r>
            <a:endParaRPr lang="en-US" altLang="zh-CN" b="1" dirty="0">
              <a:latin typeface="+mn-ea"/>
              <a:cs typeface="Times New Roman" pitchFamily="18" charset="0"/>
            </a:endParaRPr>
          </a:p>
        </p:txBody>
      </p:sp>
      <p:sp>
        <p:nvSpPr>
          <p:cNvPr id="10" name="Rectangle 2">
            <a:extLst>
              <a:ext uri="{FF2B5EF4-FFF2-40B4-BE49-F238E27FC236}">
                <a16:creationId xmlns:a16="http://schemas.microsoft.com/office/drawing/2014/main" id="{8A4FC700-20FC-47A1-BB1A-C36489CC0476}"/>
              </a:ext>
            </a:extLst>
          </p:cNvPr>
          <p:cNvSpPr>
            <a:spLocks noGrp="1" noChangeArrowheads="1"/>
          </p:cNvSpPr>
          <p:nvPr>
            <p:ph type="title"/>
          </p:nvPr>
        </p:nvSpPr>
        <p:spPr>
          <a:xfrm>
            <a:off x="971550" y="115888"/>
            <a:ext cx="7158038" cy="719137"/>
          </a:xfrm>
        </p:spPr>
        <p:txBody>
          <a:bodyPr/>
          <a:lstStyle/>
          <a:p>
            <a:pPr eaLnBrk="1" hangingPunct="1"/>
            <a:r>
              <a:rPr lang="en-US" altLang="zh-CN" dirty="0">
                <a:latin typeface="黑体" pitchFamily="2" charset="-122"/>
                <a:ea typeface="黑体" pitchFamily="2" charset="-122"/>
              </a:rPr>
              <a:t>1.2 </a:t>
            </a:r>
            <a:r>
              <a:rPr lang="zh-CN" altLang="en-US" dirty="0">
                <a:latin typeface="黑体" pitchFamily="2" charset="-122"/>
                <a:ea typeface="黑体" pitchFamily="2" charset="-122"/>
              </a:rPr>
              <a:t>光的透射和反射</a:t>
            </a:r>
            <a:endParaRPr lang="en-US" altLang="zh-CN" dirty="0">
              <a:latin typeface="黑体" pitchFamily="2" charset="-122"/>
              <a:ea typeface="黑体" pitchFamily="2" charset="-122"/>
            </a:endParaRPr>
          </a:p>
        </p:txBody>
      </p:sp>
    </p:spTree>
    <p:extLst>
      <p:ext uri="{BB962C8B-B14F-4D97-AF65-F5344CB8AC3E}">
        <p14:creationId xmlns:p14="http://schemas.microsoft.com/office/powerpoint/2010/main" val="165774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6602" y="1700808"/>
            <a:ext cx="4027886" cy="4276680"/>
          </a:xfrm>
          <a:prstGeom prst="rect">
            <a:avLst/>
          </a:prstGeom>
        </p:spPr>
      </p:pic>
      <p:sp>
        <p:nvSpPr>
          <p:cNvPr id="7" name="TextBox 6"/>
          <p:cNvSpPr txBox="1"/>
          <p:nvPr/>
        </p:nvSpPr>
        <p:spPr>
          <a:xfrm>
            <a:off x="35496" y="1196752"/>
            <a:ext cx="7132081" cy="5632311"/>
          </a:xfrm>
          <a:prstGeom prst="rect">
            <a:avLst/>
          </a:prstGeom>
          <a:noFill/>
        </p:spPr>
        <p:txBody>
          <a:bodyPr wrap="none" rtlCol="0">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入射光</a:t>
            </a:r>
            <a:r>
              <a:rPr lang="en-US" altLang="zh-CN" sz="2000" b="1" i="1" dirty="0">
                <a:solidFill>
                  <a:schemeClr val="tx2"/>
                </a:solidFill>
                <a:latin typeface="Times New Roman" panose="02020603050405020304" pitchFamily="18" charset="0"/>
                <a:cs typeface="Times New Roman" panose="02020603050405020304" pitchFamily="18" charset="0"/>
              </a:rPr>
              <a:t>E</a:t>
            </a:r>
            <a:r>
              <a:rPr lang="en-US" altLang="zh-CN" sz="2000" b="1" baseline="-25000" dirty="0">
                <a:solidFill>
                  <a:schemeClr val="tx2"/>
                </a:solidFill>
                <a:latin typeface="Times New Roman" panose="02020603050405020304" pitchFamily="18" charset="0"/>
                <a:cs typeface="Times New Roman" panose="02020603050405020304" pitchFamily="18" charset="0"/>
              </a:rPr>
              <a:t>1</a:t>
            </a:r>
            <a:r>
              <a:rPr lang="zh-CN" altLang="en-US" sz="2000" b="1" dirty="0">
                <a:solidFill>
                  <a:schemeClr val="tx2"/>
                </a:solidFill>
                <a:latin typeface="Times New Roman" panose="02020603050405020304" pitchFamily="18" charset="0"/>
                <a:cs typeface="Times New Roman" panose="02020603050405020304" pitchFamily="18" charset="0"/>
              </a:rPr>
              <a:t>、反射光</a:t>
            </a:r>
            <a:r>
              <a:rPr lang="en-US" altLang="zh-CN" sz="2000" b="1" i="1" dirty="0">
                <a:solidFill>
                  <a:schemeClr val="tx2"/>
                </a:solidFill>
                <a:latin typeface="Times New Roman" panose="02020603050405020304" pitchFamily="18" charset="0"/>
                <a:cs typeface="Times New Roman" panose="02020603050405020304" pitchFamily="18" charset="0"/>
              </a:rPr>
              <a:t>E</a:t>
            </a:r>
            <a:r>
              <a:rPr lang="en-US" altLang="zh-CN" sz="2000" b="1" baseline="-25000" dirty="0">
                <a:solidFill>
                  <a:schemeClr val="tx2"/>
                </a:solidFill>
                <a:latin typeface="Times New Roman" panose="02020603050405020304" pitchFamily="18" charset="0"/>
                <a:cs typeface="Times New Roman" panose="02020603050405020304" pitchFamily="18" charset="0"/>
              </a:rPr>
              <a:t>1</a:t>
            </a:r>
            <a:r>
              <a:rPr lang="en-US" altLang="zh-CN" sz="2000" b="1" dirty="0">
                <a:solidFill>
                  <a:schemeClr val="tx2"/>
                </a:solidFill>
                <a:latin typeface="Times New Roman"/>
                <a:cs typeface="Times New Roman"/>
              </a:rPr>
              <a:t>'</a:t>
            </a:r>
            <a:r>
              <a:rPr lang="zh-CN" altLang="en-US" sz="2000" b="1" dirty="0">
                <a:solidFill>
                  <a:schemeClr val="tx2"/>
                </a:solidFill>
                <a:latin typeface="Times New Roman" panose="02020603050405020304" pitchFamily="18" charset="0"/>
                <a:cs typeface="Times New Roman" panose="02020603050405020304" pitchFamily="18" charset="0"/>
              </a:rPr>
              <a:t>和透射光</a:t>
            </a:r>
            <a:r>
              <a:rPr lang="en-US" altLang="zh-CN" sz="2000" b="1" i="1" dirty="0">
                <a:solidFill>
                  <a:schemeClr val="tx2"/>
                </a:solidFill>
                <a:latin typeface="Times New Roman" panose="02020603050405020304" pitchFamily="18" charset="0"/>
                <a:cs typeface="Times New Roman" panose="02020603050405020304" pitchFamily="18" charset="0"/>
              </a:rPr>
              <a:t>E</a:t>
            </a:r>
            <a:r>
              <a:rPr lang="en-US" altLang="zh-CN" sz="2000" b="1" baseline="-25000" dirty="0">
                <a:solidFill>
                  <a:schemeClr val="tx2"/>
                </a:solidFill>
                <a:latin typeface="Times New Roman" panose="02020603050405020304" pitchFamily="18" charset="0"/>
                <a:cs typeface="Times New Roman" panose="02020603050405020304" pitchFamily="18" charset="0"/>
              </a:rPr>
              <a:t>2</a:t>
            </a:r>
            <a:r>
              <a:rPr lang="zh-CN" altLang="en-US" sz="2000" b="1" dirty="0">
                <a:solidFill>
                  <a:schemeClr val="tx2"/>
                </a:solidFill>
                <a:latin typeface="Times New Roman" panose="02020603050405020304" pitchFamily="18" charset="0"/>
                <a:cs typeface="Times New Roman" panose="02020603050405020304" pitchFamily="18" charset="0"/>
              </a:rPr>
              <a:t>表示如下：</a:t>
            </a:r>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r>
              <a:rPr lang="zh-CN" altLang="en-US" sz="2000" b="1" dirty="0">
                <a:solidFill>
                  <a:schemeClr val="tx2"/>
                </a:solidFill>
                <a:latin typeface="Times New Roman" panose="02020603050405020304" pitchFamily="18" charset="0"/>
                <a:cs typeface="Times New Roman" panose="02020603050405020304" pitchFamily="18" charset="0"/>
              </a:rPr>
              <a:t>代入边值关系，得到：</a:t>
            </a:r>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r>
              <a:rPr lang="zh-CN" altLang="en-US" sz="2000" b="1" dirty="0">
                <a:solidFill>
                  <a:schemeClr val="tx2"/>
                </a:solidFill>
                <a:latin typeface="Times New Roman" panose="02020603050405020304" pitchFamily="18" charset="0"/>
                <a:cs typeface="Times New Roman" panose="02020603050405020304" pitchFamily="18" charset="0"/>
              </a:rPr>
              <a:t>上式对任意时刻</a:t>
            </a:r>
            <a:r>
              <a:rPr lang="en-US" altLang="zh-CN" sz="2000" b="1" i="1" dirty="0">
                <a:solidFill>
                  <a:schemeClr val="tx2"/>
                </a:solidFill>
                <a:latin typeface="Times New Roman" panose="02020603050405020304" pitchFamily="18" charset="0"/>
                <a:cs typeface="Times New Roman" panose="02020603050405020304" pitchFamily="18" charset="0"/>
              </a:rPr>
              <a:t>t</a:t>
            </a:r>
            <a:r>
              <a:rPr lang="zh-CN" altLang="en-US" sz="2000" b="1" dirty="0">
                <a:solidFill>
                  <a:schemeClr val="tx2"/>
                </a:solidFill>
                <a:latin typeface="Times New Roman" panose="02020603050405020304" pitchFamily="18" charset="0"/>
                <a:cs typeface="Times New Roman" panose="02020603050405020304" pitchFamily="18" charset="0"/>
              </a:rPr>
              <a:t>均成立，得到：</a:t>
            </a:r>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pPr marL="342900" indent="-342900">
              <a:buFont typeface="Wingdings" pitchFamily="2" charset="2"/>
              <a:buChar char="u"/>
            </a:pPr>
            <a:r>
              <a:rPr lang="zh-CN" altLang="en-US" sz="2000" b="1" dirty="0">
                <a:solidFill>
                  <a:srgbClr val="FF0000"/>
                </a:solidFill>
                <a:latin typeface="Times New Roman" panose="02020603050405020304" pitchFamily="18" charset="0"/>
                <a:cs typeface="Times New Roman" panose="02020603050405020304" pitchFamily="18" charset="0"/>
              </a:rPr>
              <a:t>表明入射波、反射波和透射波频率相同。</a:t>
            </a:r>
            <a:endParaRPr lang="en-US" altLang="zh-CN" sz="2000" b="1" dirty="0">
              <a:solidFill>
                <a:srgbClr val="FF0000"/>
              </a:solidFill>
              <a:latin typeface="Times New Roman" panose="02020603050405020304" pitchFamily="18" charset="0"/>
              <a:cs typeface="Times New Roman" panose="02020603050405020304" pitchFamily="18" charset="0"/>
            </a:endParaRPr>
          </a:p>
          <a:p>
            <a:r>
              <a:rPr lang="zh-CN" altLang="en-US" sz="2000" b="1" dirty="0">
                <a:solidFill>
                  <a:schemeClr val="tx2"/>
                </a:solidFill>
                <a:latin typeface="Times New Roman" panose="02020603050405020304" pitchFamily="18" charset="0"/>
                <a:cs typeface="Times New Roman" panose="02020603050405020304" pitchFamily="18" charset="0"/>
              </a:rPr>
              <a:t>上式对分界面上任意位置矢量</a:t>
            </a:r>
            <a:r>
              <a:rPr lang="en-US" altLang="zh-CN" sz="2000" b="1" i="1" dirty="0">
                <a:solidFill>
                  <a:schemeClr val="tx2"/>
                </a:solidFill>
                <a:latin typeface="Times New Roman" panose="02020603050405020304" pitchFamily="18" charset="0"/>
                <a:cs typeface="Times New Roman" panose="02020603050405020304" pitchFamily="18" charset="0"/>
              </a:rPr>
              <a:t>r</a:t>
            </a:r>
            <a:r>
              <a:rPr lang="zh-CN" altLang="en-US" sz="2000" b="1" dirty="0">
                <a:solidFill>
                  <a:schemeClr val="tx2"/>
                </a:solidFill>
                <a:latin typeface="Times New Roman" panose="02020603050405020304" pitchFamily="18" charset="0"/>
                <a:cs typeface="Times New Roman" panose="02020603050405020304" pitchFamily="18" charset="0"/>
              </a:rPr>
              <a:t>均成立，得到：</a:t>
            </a:r>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pPr marL="342900" indent="-342900">
              <a:buFont typeface="Wingdings" pitchFamily="2" charset="2"/>
              <a:buChar char="u"/>
            </a:pPr>
            <a:r>
              <a:rPr lang="zh-CN" altLang="en-US" sz="2000" b="1" dirty="0">
                <a:solidFill>
                  <a:srgbClr val="FF0000"/>
                </a:solidFill>
                <a:latin typeface="Times New Roman" panose="02020603050405020304" pitchFamily="18" charset="0"/>
                <a:cs typeface="Times New Roman" panose="02020603050405020304" pitchFamily="18" charset="0"/>
              </a:rPr>
              <a:t>表明</a:t>
            </a:r>
            <a:r>
              <a:rPr lang="en-US" altLang="zh-CN" sz="2000" b="1" i="1" dirty="0">
                <a:solidFill>
                  <a:srgbClr val="FF0000"/>
                </a:solidFill>
                <a:latin typeface="Times New Roman" panose="02020603050405020304" pitchFamily="18" charset="0"/>
                <a:cs typeface="Times New Roman" panose="02020603050405020304" pitchFamily="18" charset="0"/>
              </a:rPr>
              <a:t>k</a:t>
            </a:r>
            <a:r>
              <a:rPr lang="en-US" altLang="zh-CN" sz="2000" b="1" baseline="-25000"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cs typeface="Times New Roman" panose="02020603050405020304" pitchFamily="18" charset="0"/>
              </a:rPr>
              <a:t>k</a:t>
            </a:r>
            <a:r>
              <a:rPr lang="en-US" altLang="zh-CN" sz="2000" b="1" baseline="-25000" dirty="0">
                <a:solidFill>
                  <a:srgbClr val="FF0000"/>
                </a:solidFill>
                <a:latin typeface="Times New Roman" panose="02020603050405020304" pitchFamily="18" charset="0"/>
                <a:cs typeface="Times New Roman" panose="02020603050405020304" pitchFamily="18" charset="0"/>
              </a:rPr>
              <a:t>1</a:t>
            </a:r>
            <a:r>
              <a:rPr lang="en-US" altLang="zh-CN" sz="2000" b="1" dirty="0">
                <a:solidFill>
                  <a:srgbClr val="FF0000"/>
                </a:solidFill>
                <a:latin typeface="Times New Roman"/>
                <a:cs typeface="Times New Roman"/>
              </a:rPr>
              <a:t>'</a:t>
            </a:r>
            <a:r>
              <a:rPr lang="zh-CN" altLang="en-US" sz="2000" b="1" dirty="0">
                <a:solidFill>
                  <a:srgbClr val="FF0000"/>
                </a:solidFill>
                <a:latin typeface="Times New Roman" panose="02020603050405020304" pitchFamily="18" charset="0"/>
                <a:cs typeface="Times New Roman" panose="02020603050405020304" pitchFamily="18" charset="0"/>
              </a:rPr>
              <a:t>和</a:t>
            </a:r>
            <a:r>
              <a:rPr lang="en-US" altLang="zh-CN" sz="2000" b="1" i="1" dirty="0">
                <a:solidFill>
                  <a:srgbClr val="FF0000"/>
                </a:solidFill>
                <a:latin typeface="Times New Roman" panose="02020603050405020304" pitchFamily="18" charset="0"/>
                <a:cs typeface="Times New Roman" panose="02020603050405020304" pitchFamily="18" charset="0"/>
              </a:rPr>
              <a:t>k</a:t>
            </a:r>
            <a:r>
              <a:rPr lang="en-US" altLang="zh-CN" sz="2000" b="1" baseline="-25000"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Times New Roman" panose="02020603050405020304" pitchFamily="18" charset="0"/>
                <a:cs typeface="Times New Roman" panose="02020603050405020304" pitchFamily="18" charset="0"/>
              </a:rPr>
              <a:t>共面，同在</a:t>
            </a:r>
            <a:r>
              <a:rPr lang="en-US" altLang="zh-CN" sz="2000" b="1" i="1" dirty="0">
                <a:solidFill>
                  <a:srgbClr val="FF0000"/>
                </a:solidFill>
                <a:latin typeface="Times New Roman" panose="02020603050405020304" pitchFamily="18" charset="0"/>
                <a:cs typeface="Times New Roman" panose="02020603050405020304" pitchFamily="18" charset="0"/>
              </a:rPr>
              <a:t>k</a:t>
            </a:r>
            <a:r>
              <a:rPr lang="en-US" altLang="zh-CN" sz="2000" b="1" baseline="-25000"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和界面法线决定的入射面内。</a:t>
            </a:r>
            <a:endParaRPr lang="en-US" altLang="zh-CN" sz="2000" b="1" dirty="0">
              <a:solidFill>
                <a:srgbClr val="FF0000"/>
              </a:solidFill>
              <a:latin typeface="Times New Roman" panose="02020603050405020304" pitchFamily="18" charset="0"/>
              <a:cs typeface="Times New Roman" panose="02020603050405020304" pitchFamily="18" charset="0"/>
            </a:endParaRPr>
          </a:p>
        </p:txBody>
      </p:sp>
      <p:sp>
        <p:nvSpPr>
          <p:cNvPr id="27650" name="Rectangle 2"/>
          <p:cNvSpPr>
            <a:spLocks noGrp="1" noChangeArrowheads="1"/>
          </p:cNvSpPr>
          <p:nvPr>
            <p:ph type="title"/>
          </p:nvPr>
        </p:nvSpPr>
        <p:spPr/>
        <p:txBody>
          <a:bodyPr/>
          <a:lstStyle/>
          <a:p>
            <a:r>
              <a:rPr lang="zh-CN" altLang="en-US" dirty="0">
                <a:latin typeface="+mn-lt"/>
                <a:ea typeface="黑体" pitchFamily="2" charset="-122"/>
              </a:rPr>
              <a:t>反射定律和折射定律</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8</a:t>
            </a:fld>
            <a:endParaRPr lang="en-US" altLang="zh-CN" dirty="0"/>
          </a:p>
        </p:txBody>
      </p:sp>
      <p:graphicFrame>
        <p:nvGraphicFramePr>
          <p:cNvPr id="6" name="对象 5"/>
          <p:cNvGraphicFramePr>
            <a:graphicFrameLocks noChangeAspect="1"/>
          </p:cNvGraphicFramePr>
          <p:nvPr>
            <p:extLst>
              <p:ext uri="{D42A27DB-BD31-4B8C-83A1-F6EECF244321}">
                <p14:modId xmlns:p14="http://schemas.microsoft.com/office/powerpoint/2010/main" val="1331137524"/>
              </p:ext>
            </p:extLst>
          </p:nvPr>
        </p:nvGraphicFramePr>
        <p:xfrm>
          <a:off x="612775" y="1557338"/>
          <a:ext cx="2981325" cy="1439862"/>
        </p:xfrm>
        <a:graphic>
          <a:graphicData uri="http://schemas.openxmlformats.org/presentationml/2006/ole">
            <mc:AlternateContent xmlns:mc="http://schemas.openxmlformats.org/markup-compatibility/2006">
              <mc:Choice xmlns:v="urn:schemas-microsoft-com:vml" Requires="v">
                <p:oleObj spid="_x0000_s17289" name="Equation" r:id="rId5" imgW="1841400" imgH="888840" progId="Equation.DSMT4">
                  <p:embed/>
                </p:oleObj>
              </mc:Choice>
              <mc:Fallback>
                <p:oleObj name="Equation" r:id="rId5" imgW="1841400" imgH="888840" progId="Equation.DSMT4">
                  <p:embed/>
                  <p:pic>
                    <p:nvPicPr>
                      <p:cNvPr id="0" name=""/>
                      <p:cNvPicPr/>
                      <p:nvPr/>
                    </p:nvPicPr>
                    <p:blipFill>
                      <a:blip r:embed="rId6"/>
                      <a:stretch>
                        <a:fillRect/>
                      </a:stretch>
                    </p:blipFill>
                    <p:spPr>
                      <a:xfrm>
                        <a:off x="612775" y="1557338"/>
                        <a:ext cx="2981325" cy="1439862"/>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97643181"/>
              </p:ext>
            </p:extLst>
          </p:nvPr>
        </p:nvGraphicFramePr>
        <p:xfrm>
          <a:off x="673721" y="3429000"/>
          <a:ext cx="2451545" cy="504056"/>
        </p:xfrm>
        <a:graphic>
          <a:graphicData uri="http://schemas.openxmlformats.org/presentationml/2006/ole">
            <mc:AlternateContent xmlns:mc="http://schemas.openxmlformats.org/markup-compatibility/2006">
              <mc:Choice xmlns:v="urn:schemas-microsoft-com:vml" Requires="v">
                <p:oleObj spid="_x0000_s17290" name="Equation" r:id="rId7" imgW="1358640" imgH="279360" progId="Equation.DSMT4">
                  <p:embed/>
                </p:oleObj>
              </mc:Choice>
              <mc:Fallback>
                <p:oleObj name="Equation" r:id="rId7" imgW="1358640" imgH="279360" progId="Equation.DSMT4">
                  <p:embed/>
                  <p:pic>
                    <p:nvPicPr>
                      <p:cNvPr id="0" name=""/>
                      <p:cNvPicPr/>
                      <p:nvPr/>
                    </p:nvPicPr>
                    <p:blipFill>
                      <a:blip r:embed="rId8"/>
                      <a:stretch>
                        <a:fillRect/>
                      </a:stretch>
                    </p:blipFill>
                    <p:spPr>
                      <a:xfrm>
                        <a:off x="673721" y="3429000"/>
                        <a:ext cx="2451545" cy="50405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848819590"/>
              </p:ext>
            </p:extLst>
          </p:nvPr>
        </p:nvGraphicFramePr>
        <p:xfrm>
          <a:off x="683567" y="4365104"/>
          <a:ext cx="1584177" cy="493432"/>
        </p:xfrm>
        <a:graphic>
          <a:graphicData uri="http://schemas.openxmlformats.org/presentationml/2006/ole">
            <mc:AlternateContent xmlns:mc="http://schemas.openxmlformats.org/markup-compatibility/2006">
              <mc:Choice xmlns:v="urn:schemas-microsoft-com:vml" Requires="v">
                <p:oleObj spid="_x0000_s17291" name="Equation" r:id="rId9" imgW="774360" imgH="241200" progId="Equation.DSMT4">
                  <p:embed/>
                </p:oleObj>
              </mc:Choice>
              <mc:Fallback>
                <p:oleObj name="Equation" r:id="rId9" imgW="774360" imgH="241200" progId="Equation.DSMT4">
                  <p:embed/>
                  <p:pic>
                    <p:nvPicPr>
                      <p:cNvPr id="0" name=""/>
                      <p:cNvPicPr/>
                      <p:nvPr/>
                    </p:nvPicPr>
                    <p:blipFill>
                      <a:blip r:embed="rId10"/>
                      <a:stretch>
                        <a:fillRect/>
                      </a:stretch>
                    </p:blipFill>
                    <p:spPr>
                      <a:xfrm>
                        <a:off x="683567" y="4365104"/>
                        <a:ext cx="1584177" cy="493432"/>
                      </a:xfrm>
                      <a:prstGeom prst="rect">
                        <a:avLst/>
                      </a:prstGeom>
                      <a:ln w="25400">
                        <a:solidFill>
                          <a:srgbClr val="FF0000"/>
                        </a:solidFill>
                      </a:ln>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656350319"/>
              </p:ext>
            </p:extLst>
          </p:nvPr>
        </p:nvGraphicFramePr>
        <p:xfrm>
          <a:off x="683568" y="5556836"/>
          <a:ext cx="1584176" cy="871297"/>
        </p:xfrm>
        <a:graphic>
          <a:graphicData uri="http://schemas.openxmlformats.org/presentationml/2006/ole">
            <mc:AlternateContent xmlns:mc="http://schemas.openxmlformats.org/markup-compatibility/2006">
              <mc:Choice xmlns:v="urn:schemas-microsoft-com:vml" Requires="v">
                <p:oleObj spid="_x0000_s17292" name="Equation" r:id="rId11" imgW="1015920" imgH="558720" progId="Equation.DSMT4">
                  <p:embed/>
                </p:oleObj>
              </mc:Choice>
              <mc:Fallback>
                <p:oleObj name="Equation" r:id="rId11" imgW="1015920" imgH="558720" progId="Equation.DSMT4">
                  <p:embed/>
                  <p:pic>
                    <p:nvPicPr>
                      <p:cNvPr id="0" name=""/>
                      <p:cNvPicPr/>
                      <p:nvPr/>
                    </p:nvPicPr>
                    <p:blipFill>
                      <a:blip r:embed="rId12"/>
                      <a:stretch>
                        <a:fillRect/>
                      </a:stretch>
                    </p:blipFill>
                    <p:spPr>
                      <a:xfrm>
                        <a:off x="683568" y="5556836"/>
                        <a:ext cx="1584176" cy="871297"/>
                      </a:xfrm>
                      <a:prstGeom prst="rect">
                        <a:avLst/>
                      </a:prstGeom>
                      <a:ln w="25400">
                        <a:solidFill>
                          <a:srgbClr val="FF0000"/>
                        </a:solidFill>
                      </a:ln>
                    </p:spPr>
                  </p:pic>
                </p:oleObj>
              </mc:Fallback>
            </mc:AlternateContent>
          </a:graphicData>
        </a:graphic>
      </p:graphicFrame>
    </p:spTree>
    <p:extLst>
      <p:ext uri="{BB962C8B-B14F-4D97-AF65-F5344CB8AC3E}">
        <p14:creationId xmlns:p14="http://schemas.microsoft.com/office/powerpoint/2010/main" val="120089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wipe(left)">
                                      <p:cBhvr>
                                        <p:cTn id="16" dur="500"/>
                                        <p:tgtEl>
                                          <p:spTgt spid="7">
                                            <p:txEl>
                                              <p:pRg st="6" end="6"/>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Effect transition="in" filter="wipe(left)">
                                      <p:cBhvr>
                                        <p:cTn id="25" dur="500"/>
                                        <p:tgtEl>
                                          <p:spTgt spid="7">
                                            <p:txEl>
                                              <p:pRg st="9" end="9"/>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7">
                                            <p:txEl>
                                              <p:pRg st="12" end="12"/>
                                            </p:txEl>
                                          </p:spTgt>
                                        </p:tgtEl>
                                        <p:attrNameLst>
                                          <p:attrName>style.visibility</p:attrName>
                                        </p:attrNameLst>
                                      </p:cBhvr>
                                      <p:to>
                                        <p:strVal val="visible"/>
                                      </p:to>
                                    </p:set>
                                    <p:animEffect transition="in" filter="barn(inVertical)">
                                      <p:cBhvr>
                                        <p:cTn id="34" dur="500"/>
                                        <p:tgtEl>
                                          <p:spTgt spid="7">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animEffect transition="in" filter="wipe(left)">
                                      <p:cBhvr>
                                        <p:cTn id="39" dur="500"/>
                                        <p:tgtEl>
                                          <p:spTgt spid="7">
                                            <p:txEl>
                                              <p:pRg st="13" end="13"/>
                                            </p:txEl>
                                          </p:spTgt>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7">
                                            <p:txEl>
                                              <p:pRg st="17" end="17"/>
                                            </p:txEl>
                                          </p:spTgt>
                                        </p:tgtEl>
                                        <p:attrNameLst>
                                          <p:attrName>style.visibility</p:attrName>
                                        </p:attrNameLst>
                                      </p:cBhvr>
                                      <p:to>
                                        <p:strVal val="visible"/>
                                      </p:to>
                                    </p:set>
                                    <p:animEffect transition="in" filter="barn(inVertical)">
                                      <p:cBhvr>
                                        <p:cTn id="48" dur="500"/>
                                        <p:tgtEl>
                                          <p:spTgt spid="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6602" y="1700808"/>
            <a:ext cx="4027886" cy="4276680"/>
          </a:xfrm>
          <a:prstGeom prst="rect">
            <a:avLst/>
          </a:prstGeom>
        </p:spPr>
      </p:pic>
      <p:sp>
        <p:nvSpPr>
          <p:cNvPr id="7" name="TextBox 6"/>
          <p:cNvSpPr txBox="1"/>
          <p:nvPr/>
        </p:nvSpPr>
        <p:spPr>
          <a:xfrm>
            <a:off x="107504" y="1549241"/>
            <a:ext cx="2520280" cy="1015663"/>
          </a:xfrm>
          <a:prstGeom prst="rect">
            <a:avLst/>
          </a:prstGeom>
          <a:noFill/>
        </p:spPr>
        <p:txBody>
          <a:bodyPr wrap="square" rtlCol="0">
            <a:spAutoFit/>
          </a:bodyPr>
          <a:lstStyle/>
          <a:p>
            <a:pPr algn="just"/>
            <a:r>
              <a:rPr lang="zh-CN" altLang="en-US" sz="2000" b="1" dirty="0">
                <a:solidFill>
                  <a:schemeClr val="tx2"/>
                </a:solidFill>
                <a:latin typeface="Times New Roman" panose="02020603050405020304" pitchFamily="18" charset="0"/>
                <a:cs typeface="Times New Roman" panose="02020603050405020304" pitchFamily="18" charset="0"/>
              </a:rPr>
              <a:t>介质</a:t>
            </a:r>
            <a:r>
              <a:rPr lang="en-US" altLang="zh-CN" sz="2000" b="1" dirty="0">
                <a:solidFill>
                  <a:schemeClr val="tx2"/>
                </a:solidFill>
                <a:latin typeface="Times New Roman" panose="02020603050405020304" pitchFamily="18" charset="0"/>
                <a:cs typeface="Times New Roman" panose="02020603050405020304" pitchFamily="18" charset="0"/>
              </a:rPr>
              <a:t>1</a:t>
            </a:r>
            <a:r>
              <a:rPr lang="zh-CN" altLang="en-US" sz="2000" b="1" dirty="0">
                <a:solidFill>
                  <a:schemeClr val="tx2"/>
                </a:solidFill>
                <a:latin typeface="Times New Roman" panose="02020603050405020304" pitchFamily="18" charset="0"/>
                <a:cs typeface="Times New Roman" panose="02020603050405020304" pitchFamily="18" charset="0"/>
              </a:rPr>
              <a:t>和介质</a:t>
            </a:r>
            <a:r>
              <a:rPr lang="en-US" altLang="zh-CN" sz="2000" b="1" dirty="0">
                <a:solidFill>
                  <a:schemeClr val="tx2"/>
                </a:solidFill>
                <a:latin typeface="Times New Roman" panose="02020603050405020304" pitchFamily="18" charset="0"/>
                <a:cs typeface="Times New Roman" panose="02020603050405020304" pitchFamily="18" charset="0"/>
              </a:rPr>
              <a:t>2</a:t>
            </a:r>
            <a:r>
              <a:rPr lang="zh-CN" altLang="en-US" sz="2000" b="1" dirty="0">
                <a:solidFill>
                  <a:schemeClr val="tx2"/>
                </a:solidFill>
                <a:latin typeface="Times New Roman" panose="02020603050405020304" pitchFamily="18" charset="0"/>
                <a:cs typeface="Times New Roman" panose="02020603050405020304" pitchFamily="18" charset="0"/>
              </a:rPr>
              <a:t>的折射率分别为</a:t>
            </a:r>
            <a:r>
              <a:rPr lang="en-US" altLang="zh-CN" sz="2000" b="1" i="1" dirty="0">
                <a:solidFill>
                  <a:schemeClr val="tx2"/>
                </a:solidFill>
                <a:latin typeface="Times New Roman"/>
                <a:cs typeface="Times New Roman"/>
              </a:rPr>
              <a:t>n</a:t>
            </a:r>
            <a:r>
              <a:rPr lang="en-US" altLang="zh-CN" sz="2000" b="1" baseline="-25000" dirty="0">
                <a:solidFill>
                  <a:schemeClr val="tx2"/>
                </a:solidFill>
                <a:latin typeface="Times New Roman" panose="02020603050405020304" pitchFamily="18" charset="0"/>
                <a:cs typeface="Times New Roman" panose="02020603050405020304" pitchFamily="18" charset="0"/>
              </a:rPr>
              <a:t>1</a:t>
            </a:r>
            <a:r>
              <a:rPr lang="zh-CN" altLang="en-US" sz="2000" b="1" dirty="0">
                <a:solidFill>
                  <a:schemeClr val="tx2"/>
                </a:solidFill>
                <a:latin typeface="Times New Roman" panose="02020603050405020304" pitchFamily="18" charset="0"/>
                <a:cs typeface="Times New Roman" panose="02020603050405020304" pitchFamily="18" charset="0"/>
              </a:rPr>
              <a:t>、</a:t>
            </a:r>
            <a:r>
              <a:rPr lang="en-US" altLang="zh-CN" sz="2000" b="1" i="1" dirty="0">
                <a:solidFill>
                  <a:schemeClr val="tx2"/>
                </a:solidFill>
                <a:latin typeface="Times New Roman"/>
                <a:cs typeface="Times New Roman"/>
              </a:rPr>
              <a:t>n</a:t>
            </a:r>
            <a:r>
              <a:rPr lang="en-US" altLang="zh-CN" sz="2000" b="1" baseline="-25000" dirty="0">
                <a:solidFill>
                  <a:schemeClr val="tx2"/>
                </a:solidFill>
                <a:latin typeface="Times New Roman" panose="02020603050405020304" pitchFamily="18" charset="0"/>
                <a:cs typeface="Times New Roman" panose="02020603050405020304" pitchFamily="18" charset="0"/>
              </a:rPr>
              <a:t>2</a:t>
            </a:r>
            <a:r>
              <a:rPr lang="zh-CN" altLang="en-US" sz="2000" b="1" dirty="0">
                <a:solidFill>
                  <a:schemeClr val="tx2"/>
                </a:solidFill>
                <a:latin typeface="Times New Roman" panose="02020603050405020304" pitchFamily="18" charset="0"/>
                <a:cs typeface="Times New Roman" panose="02020603050405020304" pitchFamily="18" charset="0"/>
              </a:rPr>
              <a:t>，则波数为：</a:t>
            </a:r>
            <a:endParaRPr lang="en-US" altLang="zh-CN" sz="2000" b="1" dirty="0">
              <a:solidFill>
                <a:schemeClr val="tx2"/>
              </a:solidFill>
              <a:latin typeface="Times New Roman" panose="02020603050405020304" pitchFamily="18" charset="0"/>
              <a:cs typeface="Times New Roman" panose="02020603050405020304" pitchFamily="18" charset="0"/>
            </a:endParaRPr>
          </a:p>
        </p:txBody>
      </p:sp>
      <p:sp>
        <p:nvSpPr>
          <p:cNvPr id="27650" name="Rectangle 2"/>
          <p:cNvSpPr>
            <a:spLocks noGrp="1" noChangeArrowheads="1"/>
          </p:cNvSpPr>
          <p:nvPr>
            <p:ph type="title"/>
          </p:nvPr>
        </p:nvSpPr>
        <p:spPr/>
        <p:txBody>
          <a:bodyPr/>
          <a:lstStyle/>
          <a:p>
            <a:r>
              <a:rPr lang="zh-CN" altLang="en-US" dirty="0">
                <a:latin typeface="+mn-lt"/>
                <a:ea typeface="黑体" pitchFamily="2" charset="-122"/>
              </a:rPr>
              <a:t>反射定律和折射定律</a:t>
            </a:r>
            <a:endParaRPr lang="en-US" altLang="zh-CN" dirty="0">
              <a:latin typeface="+mn-lt"/>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9</a:t>
            </a:fld>
            <a:endParaRPr lang="en-US" altLang="zh-CN" dirty="0"/>
          </a:p>
        </p:txBody>
      </p:sp>
      <p:sp>
        <p:nvSpPr>
          <p:cNvPr id="8" name="右箭头 7"/>
          <p:cNvSpPr/>
          <p:nvPr/>
        </p:nvSpPr>
        <p:spPr>
          <a:xfrm>
            <a:off x="323528" y="5327280"/>
            <a:ext cx="576064" cy="239778"/>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
        <p:nvSpPr>
          <p:cNvPr id="9" name="TextBox 8"/>
          <p:cNvSpPr txBox="1"/>
          <p:nvPr/>
        </p:nvSpPr>
        <p:spPr>
          <a:xfrm flipH="1">
            <a:off x="35496" y="6197242"/>
            <a:ext cx="5904655" cy="400110"/>
          </a:xfrm>
          <a:prstGeom prst="rect">
            <a:avLst/>
          </a:prstGeom>
          <a:noFill/>
        </p:spPr>
        <p:txBody>
          <a:bodyPr wrap="square" rtlCol="0">
            <a:spAutoFit/>
          </a:bodyPr>
          <a:lstStyle/>
          <a:p>
            <a:pPr marL="342900" indent="-342900">
              <a:buFont typeface="Wingdings" pitchFamily="2" charset="2"/>
              <a:buChar char="u"/>
            </a:pPr>
            <a:r>
              <a:rPr lang="zh-CN" altLang="en-US" sz="2000" b="1" dirty="0">
                <a:solidFill>
                  <a:srgbClr val="FF0000"/>
                </a:solidFill>
              </a:rPr>
              <a:t>入射角、反射角和折射角之间的关系。</a:t>
            </a:r>
          </a:p>
        </p:txBody>
      </p:sp>
      <p:graphicFrame>
        <p:nvGraphicFramePr>
          <p:cNvPr id="6" name="对象 5"/>
          <p:cNvGraphicFramePr>
            <a:graphicFrameLocks noChangeAspect="1"/>
          </p:cNvGraphicFramePr>
          <p:nvPr>
            <p:extLst>
              <p:ext uri="{D42A27DB-BD31-4B8C-83A1-F6EECF244321}">
                <p14:modId xmlns:p14="http://schemas.microsoft.com/office/powerpoint/2010/main" val="3509468369"/>
              </p:ext>
            </p:extLst>
          </p:nvPr>
        </p:nvGraphicFramePr>
        <p:xfrm>
          <a:off x="2636838" y="1268413"/>
          <a:ext cx="1708150" cy="1555750"/>
        </p:xfrm>
        <a:graphic>
          <a:graphicData uri="http://schemas.openxmlformats.org/presentationml/2006/ole">
            <mc:AlternateContent xmlns:mc="http://schemas.openxmlformats.org/markup-compatibility/2006">
              <mc:Choice xmlns:v="urn:schemas-microsoft-com:vml" Requires="v">
                <p:oleObj spid="_x0000_s18290" name="Equation" r:id="rId5" imgW="1002960" imgH="914400" progId="Equation.DSMT4">
                  <p:embed/>
                </p:oleObj>
              </mc:Choice>
              <mc:Fallback>
                <p:oleObj name="Equation" r:id="rId5" imgW="1002960" imgH="914400" progId="Equation.DSMT4">
                  <p:embed/>
                  <p:pic>
                    <p:nvPicPr>
                      <p:cNvPr id="0" name=""/>
                      <p:cNvPicPr/>
                      <p:nvPr/>
                    </p:nvPicPr>
                    <p:blipFill>
                      <a:blip r:embed="rId6"/>
                      <a:stretch>
                        <a:fillRect/>
                      </a:stretch>
                    </p:blipFill>
                    <p:spPr>
                      <a:xfrm>
                        <a:off x="2636838" y="1268413"/>
                        <a:ext cx="1708150" cy="15557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62409314"/>
              </p:ext>
            </p:extLst>
          </p:nvPr>
        </p:nvGraphicFramePr>
        <p:xfrm>
          <a:off x="305526" y="3789040"/>
          <a:ext cx="4050450" cy="1080120"/>
        </p:xfrm>
        <a:graphic>
          <a:graphicData uri="http://schemas.openxmlformats.org/presentationml/2006/ole">
            <mc:AlternateContent xmlns:mc="http://schemas.openxmlformats.org/markup-compatibility/2006">
              <mc:Choice xmlns:v="urn:schemas-microsoft-com:vml" Requires="v">
                <p:oleObj spid="_x0000_s18291" name="Equation" r:id="rId7" imgW="2286000" imgH="609480" progId="Equation.DSMT4">
                  <p:embed/>
                </p:oleObj>
              </mc:Choice>
              <mc:Fallback>
                <p:oleObj name="Equation" r:id="rId7" imgW="2286000" imgH="609480" progId="Equation.DSMT4">
                  <p:embed/>
                  <p:pic>
                    <p:nvPicPr>
                      <p:cNvPr id="0" name=""/>
                      <p:cNvPicPr/>
                      <p:nvPr/>
                    </p:nvPicPr>
                    <p:blipFill>
                      <a:blip r:embed="rId8"/>
                      <a:stretch>
                        <a:fillRect/>
                      </a:stretch>
                    </p:blipFill>
                    <p:spPr>
                      <a:xfrm>
                        <a:off x="305526" y="3789040"/>
                        <a:ext cx="4050450" cy="108012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648370251"/>
              </p:ext>
            </p:extLst>
          </p:nvPr>
        </p:nvGraphicFramePr>
        <p:xfrm>
          <a:off x="323528" y="2780928"/>
          <a:ext cx="1403350" cy="809625"/>
        </p:xfrm>
        <a:graphic>
          <a:graphicData uri="http://schemas.openxmlformats.org/presentationml/2006/ole">
            <mc:AlternateContent xmlns:mc="http://schemas.openxmlformats.org/markup-compatibility/2006">
              <mc:Choice xmlns:v="urn:schemas-microsoft-com:vml" Requires="v">
                <p:oleObj spid="_x0000_s18292" name="Equation" r:id="rId9" imgW="838080" imgH="482400" progId="Equation.DSMT4">
                  <p:embed/>
                </p:oleObj>
              </mc:Choice>
              <mc:Fallback>
                <p:oleObj name="Equation" r:id="rId9" imgW="838080" imgH="482400" progId="Equation.DSMT4">
                  <p:embed/>
                  <p:pic>
                    <p:nvPicPr>
                      <p:cNvPr id="0" name="对象 13"/>
                      <p:cNvPicPr>
                        <a:picLocks noChangeAspect="1" noChangeArrowheads="1"/>
                      </p:cNvPicPr>
                      <p:nvPr/>
                    </p:nvPicPr>
                    <p:blipFill>
                      <a:blip r:embed="rId10"/>
                      <a:srcRect/>
                      <a:stretch>
                        <a:fillRect/>
                      </a:stretch>
                    </p:blipFill>
                    <p:spPr bwMode="auto">
                      <a:xfrm>
                        <a:off x="323528" y="2780928"/>
                        <a:ext cx="14033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678837898"/>
              </p:ext>
            </p:extLst>
          </p:nvPr>
        </p:nvGraphicFramePr>
        <p:xfrm>
          <a:off x="1187624" y="4926873"/>
          <a:ext cx="2764838" cy="1094415"/>
        </p:xfrm>
        <a:graphic>
          <a:graphicData uri="http://schemas.openxmlformats.org/presentationml/2006/ole">
            <mc:AlternateContent xmlns:mc="http://schemas.openxmlformats.org/markup-compatibility/2006">
              <mc:Choice xmlns:v="urn:schemas-microsoft-com:vml" Requires="v">
                <p:oleObj spid="_x0000_s18293" name="Equation" r:id="rId11" imgW="1218960" imgH="482400" progId="Equation.DSMT4">
                  <p:embed/>
                </p:oleObj>
              </mc:Choice>
              <mc:Fallback>
                <p:oleObj name="Equation" r:id="rId11" imgW="1218960" imgH="482400" progId="Equation.DSMT4">
                  <p:embed/>
                  <p:pic>
                    <p:nvPicPr>
                      <p:cNvPr id="0" name=""/>
                      <p:cNvPicPr/>
                      <p:nvPr/>
                    </p:nvPicPr>
                    <p:blipFill>
                      <a:blip r:embed="rId12"/>
                      <a:stretch>
                        <a:fillRect/>
                      </a:stretch>
                    </p:blipFill>
                    <p:spPr>
                      <a:xfrm>
                        <a:off x="1187624" y="4926873"/>
                        <a:ext cx="2764838" cy="1094415"/>
                      </a:xfrm>
                      <a:prstGeom prst="rect">
                        <a:avLst/>
                      </a:prstGeom>
                      <a:ln w="25400">
                        <a:solidFill>
                          <a:srgbClr val="FF0000"/>
                        </a:solidFill>
                      </a:ln>
                    </p:spPr>
                  </p:pic>
                </p:oleObj>
              </mc:Fallback>
            </mc:AlternateContent>
          </a:graphicData>
        </a:graphic>
      </p:graphicFrame>
      <p:sp>
        <p:nvSpPr>
          <p:cNvPr id="16" name="右箭头 15"/>
          <p:cNvSpPr/>
          <p:nvPr/>
        </p:nvSpPr>
        <p:spPr>
          <a:xfrm>
            <a:off x="2059950" y="3068960"/>
            <a:ext cx="576064" cy="239778"/>
          </a:xfrm>
          <a:prstGeom prst="rightArrow">
            <a:avLst/>
          </a:prstGeom>
          <a:solidFill>
            <a:srgbClr val="009999"/>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pitchFamily="2" charset="-122"/>
            </a:endParaRPr>
          </a:p>
        </p:txBody>
      </p:sp>
    </p:spTree>
    <p:extLst>
      <p:ext uri="{BB962C8B-B14F-4D97-AF65-F5344CB8AC3E}">
        <p14:creationId xmlns:p14="http://schemas.microsoft.com/office/powerpoint/2010/main" val="382073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left)">
                                      <p:cBhvr>
                                        <p:cTn id="14" dur="500"/>
                                        <p:tgtEl>
                                          <p:spTgt spid="7">
                                            <p:txEl>
                                              <p:pRg st="0" end="0"/>
                                            </p:txEl>
                                          </p:spTgt>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arn(inVertical)">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6" grpId="0" animBg="1"/>
    </p:bldLst>
  </p:timing>
</p:sld>
</file>

<file path=ppt/theme/theme1.xml><?xml version="1.0" encoding="utf-8"?>
<a:theme xmlns:a="http://schemas.openxmlformats.org/drawingml/2006/main" name="Yang01">
  <a:themeElements>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Yang0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ng01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Yang01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Yang01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Yang01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Yang01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Yang01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Yang01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Class1-2_0.绪论</Template>
  <TotalTime>10623</TotalTime>
  <Words>2469</Words>
  <Application>Microsoft Office PowerPoint</Application>
  <PresentationFormat>全屏显示(4:3)</PresentationFormat>
  <Paragraphs>327</Paragraphs>
  <Slides>47</Slides>
  <Notes>45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8" baseType="lpstr">
      <vt:lpstr>黑体</vt:lpstr>
      <vt:lpstr>宋体</vt:lpstr>
      <vt:lpstr>Arial</vt:lpstr>
      <vt:lpstr>Calibri</vt:lpstr>
      <vt:lpstr>Cambria Math</vt:lpstr>
      <vt:lpstr>Times New Roman</vt:lpstr>
      <vt:lpstr>Verdana</vt:lpstr>
      <vt:lpstr>Wingdings</vt:lpstr>
      <vt:lpstr>Yang01</vt:lpstr>
      <vt:lpstr>Equation</vt:lpstr>
      <vt:lpstr>公式</vt:lpstr>
      <vt:lpstr>PowerPoint 演示文稿</vt:lpstr>
      <vt:lpstr>1.2 光的透射和反射</vt:lpstr>
      <vt:lpstr>介质中的Maxwell方程组</vt:lpstr>
      <vt:lpstr>磁感强度和电感强度的法向分量</vt:lpstr>
      <vt:lpstr>电场强度和磁场强度的切向分量</vt:lpstr>
      <vt:lpstr>电磁场的边值关系</vt:lpstr>
      <vt:lpstr>1.2 光的透射和反射</vt:lpstr>
      <vt:lpstr>反射定律和折射定律</vt:lpstr>
      <vt:lpstr>反射定律和折射定律</vt:lpstr>
      <vt:lpstr>反射定律和折射定律</vt:lpstr>
      <vt:lpstr>菲涅尔公式—p波和s波</vt:lpstr>
      <vt:lpstr>菲涅尔公式—s波的折反射特性</vt:lpstr>
      <vt:lpstr>菲涅尔公式—s波的折反射特性</vt:lpstr>
      <vt:lpstr>菲涅尔公式—p波的折反射特性</vt:lpstr>
      <vt:lpstr>菲涅尔公式—p波的折反射特性</vt:lpstr>
      <vt:lpstr>菲涅尔公式总结</vt:lpstr>
      <vt:lpstr>反射率和透过率</vt:lpstr>
      <vt:lpstr>反射率和透过率</vt:lpstr>
      <vt:lpstr>反射率和透过率</vt:lpstr>
      <vt:lpstr>菲涅尔公式的讨论—光疏介质→光密介质</vt:lpstr>
      <vt:lpstr>菲涅尔公式的讨论—光疏介质→光密介质</vt:lpstr>
      <vt:lpstr>菲涅尔公式的讨论—光疏介质→光密介质</vt:lpstr>
      <vt:lpstr>菲涅尔公式的讨论—光疏介质→光密介质</vt:lpstr>
      <vt:lpstr>菲涅尔公式的讨论—光密介质→光疏介质</vt:lpstr>
      <vt:lpstr>1.2 光的透射和反射</vt:lpstr>
      <vt:lpstr>全反射</vt:lpstr>
      <vt:lpstr>全反射光波的相位关系</vt:lpstr>
      <vt:lpstr>全反射的应用</vt:lpstr>
      <vt:lpstr>隐失波（倏逝波）</vt:lpstr>
      <vt:lpstr>古斯-汉森位移</vt:lpstr>
      <vt:lpstr>隐失波的应用—棱镜耦合</vt:lpstr>
      <vt:lpstr>隐失波的应用—生物传感</vt:lpstr>
      <vt:lpstr>隐失波的应用—超光学分辨率的NSOM</vt:lpstr>
      <vt:lpstr>隐失波的应用—全内反射荧光显微镜TIRFM</vt:lpstr>
      <vt:lpstr>隐失波的应用—光学操纵</vt:lpstr>
      <vt:lpstr>1.2 光的透射和反射</vt:lpstr>
      <vt:lpstr>导体中的Maxwell方程组</vt:lpstr>
      <vt:lpstr>导体中的波动方程</vt:lpstr>
      <vt:lpstr>考虑透射情况：导体中的单色波</vt:lpstr>
      <vt:lpstr>导体中的透射波</vt:lpstr>
      <vt:lpstr>考虑反射情况：导体中的单色波</vt:lpstr>
      <vt:lpstr>考虑反射情况：导体中的单色波</vt:lpstr>
      <vt:lpstr>金属表面的反射：菲涅尔公式</vt:lpstr>
      <vt:lpstr>金属表面的反射：菲涅尔公式</vt:lpstr>
      <vt:lpstr>小结</vt:lpstr>
      <vt:lpstr>致谢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wanzhujun</dc:creator>
  <cp:lastModifiedBy>Hust</cp:lastModifiedBy>
  <cp:revision>568</cp:revision>
  <dcterms:created xsi:type="dcterms:W3CDTF">2013-11-04T02:33:41Z</dcterms:created>
  <dcterms:modified xsi:type="dcterms:W3CDTF">2022-11-03T16:42:04Z</dcterms:modified>
</cp:coreProperties>
</file>