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tiff" ContentType="image/tiff"/>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3"/>
  </p:handoutMasterIdLst>
  <p:sldIdLst>
    <p:sldId id="256" r:id="rId3"/>
    <p:sldId id="441" r:id="rId4"/>
    <p:sldId id="442" r:id="rId6"/>
    <p:sldId id="443" r:id="rId7"/>
    <p:sldId id="459" r:id="rId8"/>
    <p:sldId id="444" r:id="rId9"/>
    <p:sldId id="445" r:id="rId10"/>
    <p:sldId id="446" r:id="rId11"/>
    <p:sldId id="447" r:id="rId12"/>
    <p:sldId id="460" r:id="rId13"/>
    <p:sldId id="448" r:id="rId14"/>
    <p:sldId id="456" r:id="rId15"/>
    <p:sldId id="449" r:id="rId16"/>
    <p:sldId id="450" r:id="rId17"/>
    <p:sldId id="451" r:id="rId18"/>
    <p:sldId id="452" r:id="rId19"/>
    <p:sldId id="458" r:id="rId20"/>
    <p:sldId id="407" r:id="rId21"/>
    <p:sldId id="408" r:id="rId22"/>
  </p:sldIdLst>
  <p:sldSz cx="9144000" cy="6858000" type="screen4x3"/>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3CD"/>
    <a:srgbClr val="542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8" autoAdjust="0"/>
    <p:restoredTop sz="86414" autoAdjust="0"/>
  </p:normalViewPr>
  <p:slideViewPr>
    <p:cSldViewPr showGuides="1">
      <p:cViewPr varScale="1">
        <p:scale>
          <a:sx n="84" d="100"/>
          <a:sy n="84" d="100"/>
        </p:scale>
        <p:origin x="869" y="82"/>
      </p:cViewPr>
      <p:guideLst>
        <p:guide orient="horz" pos="2160"/>
        <p:guide pos="2880"/>
      </p:guideLst>
    </p:cSldViewPr>
  </p:slideViewPr>
  <p:outlineViewPr>
    <p:cViewPr>
      <p:scale>
        <a:sx n="33" d="100"/>
        <a:sy n="33" d="100"/>
      </p:scale>
      <p:origin x="0" y="49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4DCC1-E161-4102-BAE4-CBEB2622516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4EAE47-AC5F-4A85-9851-34329BFE7F90}"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3B737C-90AD-4B01-A1A4-FB02ED7840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5C0CD1-E418-4684-B920-56317F695B7C}"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B95477E-72DA-4080-BA0B-8022BEE8EA82}"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subTitle" idx="1" hasCustomPrompt="1"/>
          </p:nvPr>
        </p:nvSpPr>
        <p:spPr bwMode="gray">
          <a:xfrm>
            <a:off x="1371600" y="4077072"/>
            <a:ext cx="6553200" cy="533400"/>
          </a:xfrm>
          <a:prstGeom prst="rect">
            <a:avLst/>
          </a:prstGeom>
        </p:spPr>
        <p:txBody>
          <a:bodyPr anchor="ctr" anchorCtr="0"/>
          <a:lstStyle>
            <a:lvl1pPr marL="0" indent="0" algn="ctr">
              <a:buFont typeface="Wingdings" panose="05000000000000000000" pitchFamily="2" charset="2"/>
              <a:buNone/>
              <a:defRPr sz="3200" b="1">
                <a:solidFill>
                  <a:schemeClr val="tx2"/>
                </a:solidFill>
                <a:latin typeface="Verdana" panose="020B0604030504040204" pitchFamily="34" charset="0"/>
              </a:defRPr>
            </a:lvl1pPr>
          </a:lstStyle>
          <a:p>
            <a:pPr lvl="0"/>
            <a:r>
              <a:rPr lang="zh-CN" altLang="en-US" noProof="0"/>
              <a:t>单击以编辑母版副标题样式</a:t>
            </a:r>
            <a:endParaRPr lang="en-US" altLang="zh-CN" noProof="0" dirty="0"/>
          </a:p>
        </p:txBody>
      </p:sp>
      <p:sp>
        <p:nvSpPr>
          <p:cNvPr id="6" name="Rectangle 2"/>
          <p:cNvSpPr txBox="1">
            <a:spLocks noChangeArrowheads="1"/>
          </p:cNvSpPr>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a:lstStyle>
          <a:p>
            <a:r>
              <a:rPr lang="zh-CN" altLang="en-US" dirty="0"/>
              <a:t>物理光学</a:t>
            </a:r>
            <a:endParaRPr lang="zh-CN" altLang="en-US" dirty="0"/>
          </a:p>
        </p:txBody>
      </p:sp>
      <p:grpSp>
        <p:nvGrpSpPr>
          <p:cNvPr id="7" name="Group 7"/>
          <p:cNvGrpSpPr/>
          <p:nvPr/>
        </p:nvGrpSpPr>
        <p:grpSpPr bwMode="auto">
          <a:xfrm>
            <a:off x="76200" y="76200"/>
            <a:ext cx="731838" cy="1828800"/>
            <a:chOff x="18" y="0"/>
            <a:chExt cx="576" cy="1440"/>
          </a:xfrm>
        </p:grpSpPr>
        <p:sp>
          <p:nvSpPr>
            <p:cNvPr id="8" name="Freeform 8"/>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组合 19"/>
          <p:cNvGrpSpPr/>
          <p:nvPr/>
        </p:nvGrpSpPr>
        <p:grpSpPr>
          <a:xfrm>
            <a:off x="-10089" y="5686876"/>
            <a:ext cx="9144000" cy="1204912"/>
            <a:chOff x="-10089" y="5686876"/>
            <a:chExt cx="9144000" cy="1204912"/>
          </a:xfrm>
        </p:grpSpPr>
        <p:grpSp>
          <p:nvGrpSpPr>
            <p:cNvPr id="21" name="组合 20"/>
            <p:cNvGrpSpPr/>
            <p:nvPr userDrawn="1"/>
          </p:nvGrpSpPr>
          <p:grpSpPr>
            <a:xfrm>
              <a:off x="-10089" y="5769426"/>
              <a:ext cx="9144000" cy="1122362"/>
              <a:chOff x="-10089" y="5769426"/>
              <a:chExt cx="9144000" cy="1122362"/>
            </a:xfrm>
          </p:grpSpPr>
          <p:pic>
            <p:nvPicPr>
              <p:cNvPr id="23"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4"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5"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6"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7"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8"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22"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457200" y="1152525"/>
            <a:ext cx="8229600" cy="5248275"/>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a:xfrm>
            <a:off x="8355814" y="836712"/>
            <a:ext cx="792088" cy="216024"/>
          </a:xfrm>
          <a:prstGeom prst="rect">
            <a:avLst/>
          </a:prstGeom>
        </p:spPr>
        <p:txBody>
          <a:bodyPr anchor="ctr" anchorCtr="0"/>
          <a:lstStyle>
            <a:lvl1pPr algn="r">
              <a:defRPr b="1">
                <a:solidFill>
                  <a:schemeClr val="tx1"/>
                </a:solidFill>
              </a:defRPr>
            </a:lvl1pPr>
          </a:lstStyle>
          <a:p>
            <a:fld id="{80EBFEEF-8BDD-4A82-B08F-633BA2D602B5}" type="slidenum">
              <a:rPr lang="zh-CN" altLang="en-US" smtClean="0"/>
            </a:fld>
            <a:endParaRPr lang="zh-CN" altLang="en-US" dirty="0"/>
          </a:p>
        </p:txBody>
      </p:sp>
    </p:spTree>
  </p:cSld>
  <p:clrMapOvr>
    <a:masterClrMapping/>
  </p:clrMapOvr>
  <p:transition>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grpSp>
        <p:nvGrpSpPr>
          <p:cNvPr id="6" name="组合 5"/>
          <p:cNvGrpSpPr/>
          <p:nvPr userDrawn="1"/>
        </p:nvGrpSpPr>
        <p:grpSpPr>
          <a:xfrm>
            <a:off x="-10089" y="5686876"/>
            <a:ext cx="9144000" cy="1204912"/>
            <a:chOff x="-10089" y="5686876"/>
            <a:chExt cx="9144000" cy="1204912"/>
          </a:xfrm>
        </p:grpSpPr>
        <p:grpSp>
          <p:nvGrpSpPr>
            <p:cNvPr id="7" name="组合 6"/>
            <p:cNvGrpSpPr/>
            <p:nvPr userDrawn="1"/>
          </p:nvGrpSpPr>
          <p:grpSpPr>
            <a:xfrm>
              <a:off x="-10089" y="5769426"/>
              <a:ext cx="9144000" cy="1122362"/>
              <a:chOff x="-10089" y="5769426"/>
              <a:chExt cx="9144000" cy="1122362"/>
            </a:xfrm>
          </p:grpSpPr>
          <p:pic>
            <p:nvPicPr>
              <p:cNvPr id="9"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0"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1"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2"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3"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4"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8"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Rectangle 2"/>
          <p:cNvSpPr txBox="1">
            <a:spLocks noChangeArrowheads="1"/>
          </p:cNvSpPr>
          <p:nvPr userDrawn="1"/>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a:lstStyle>
          <a:p>
            <a:r>
              <a:rPr lang="zh-CN" altLang="en-US" dirty="0"/>
              <a:t>物理光学</a:t>
            </a:r>
            <a:endParaRPr lang="zh-CN" altLang="en-US" dirty="0"/>
          </a:p>
        </p:txBody>
      </p:sp>
      <p:grpSp>
        <p:nvGrpSpPr>
          <p:cNvPr id="16" name="Group 7"/>
          <p:cNvGrpSpPr/>
          <p:nvPr userDrawn="1"/>
        </p:nvGrpSpPr>
        <p:grpSpPr bwMode="auto">
          <a:xfrm>
            <a:off x="76200" y="76200"/>
            <a:ext cx="731838" cy="1828800"/>
            <a:chOff x="18" y="0"/>
            <a:chExt cx="576" cy="1440"/>
          </a:xfrm>
        </p:grpSpPr>
        <p:sp>
          <p:nvSpPr>
            <p:cNvPr id="17" name="Freeform 8"/>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9"/>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9" name="Rectangle 10"/>
          <p:cNvSpPr>
            <a:spLocks noChangeArrowheads="1"/>
          </p:cNvSpPr>
          <p:nvPr userDrawn="1"/>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sh dir="r"/>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grpSp>
        <p:nvGrpSpPr>
          <p:cNvPr id="1033" name="Group 7"/>
          <p:cNvGrpSpPr/>
          <p:nvPr/>
        </p:nvGrpSpPr>
        <p:grpSpPr bwMode="auto">
          <a:xfrm>
            <a:off x="76200" y="76200"/>
            <a:ext cx="731838" cy="1828800"/>
            <a:chOff x="18" y="0"/>
            <a:chExt cx="576" cy="1440"/>
          </a:xfrm>
        </p:grpSpPr>
        <p:sp>
          <p:nvSpPr>
            <p:cNvPr id="1046" name="Freeform 8"/>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9"/>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34"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push dir="r"/>
  </p:transition>
  <p:hf hdr="0" ftr="0" dt="0"/>
  <p:txStyles>
    <p:title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p:titleStyle>
    <p:bodyStyle>
      <a:lvl1pPr marL="447675" indent="-447675" algn="l" rtl="0" eaLnBrk="1" fontAlgn="base" hangingPunct="1">
        <a:spcBef>
          <a:spcPct val="20000"/>
        </a:spcBef>
        <a:spcAft>
          <a:spcPct val="0"/>
        </a:spcAft>
        <a:buClr>
          <a:srgbClr val="0066FF"/>
        </a:buClr>
        <a:buFont typeface="Wingdings" panose="05000000000000000000" pitchFamily="2" charset="2"/>
        <a:buChar char="Ø"/>
        <a:defRPr sz="3200" b="1">
          <a:solidFill>
            <a:schemeClr val="tx1"/>
          </a:solidFill>
          <a:effectLst>
            <a:outerShdw blurRad="38100" dist="38100" dir="2700000" algn="tl">
              <a:srgbClr val="C0C0C0"/>
            </a:outerShdw>
          </a:effectLst>
          <a:latin typeface="+mn-lt"/>
          <a:ea typeface="+mn-ea"/>
          <a:cs typeface="+mn-cs"/>
        </a:defRPr>
      </a:lvl1pPr>
      <a:lvl2pPr marL="889000" indent="-440055" algn="l" rtl="0" eaLnBrk="1" fontAlgn="base" hangingPunct="1">
        <a:spcBef>
          <a:spcPct val="20000"/>
        </a:spcBef>
        <a:spcAft>
          <a:spcPct val="0"/>
        </a:spcAft>
        <a:buClr>
          <a:srgbClr val="0066FF"/>
        </a:buClr>
        <a:buFont typeface="Wingdings" panose="05000000000000000000" pitchFamily="2" charset="2"/>
        <a:buChar char="Ø"/>
        <a:defRPr sz="2800" b="1">
          <a:solidFill>
            <a:schemeClr val="tx1"/>
          </a:solidFill>
          <a:effectLst>
            <a:outerShdw blurRad="38100" dist="38100" dir="2700000" algn="tl">
              <a:srgbClr val="C0C0C0"/>
            </a:outerShdw>
          </a:effectLst>
          <a:latin typeface="+mn-lt"/>
          <a:ea typeface="+mn-ea"/>
        </a:defRPr>
      </a:lvl2pPr>
      <a:lvl3pPr marL="1294130" indent="-403225" algn="l" rtl="0" eaLnBrk="1" fontAlgn="base" hangingPunct="1">
        <a:spcBef>
          <a:spcPct val="20000"/>
        </a:spcBef>
        <a:spcAft>
          <a:spcPct val="0"/>
        </a:spcAft>
        <a:buClr>
          <a:srgbClr val="0066FF"/>
        </a:buClr>
        <a:buFont typeface="Wingdings" panose="05000000000000000000" pitchFamily="2" charset="2"/>
        <a:buChar char="Ø"/>
        <a:defRPr sz="2400" b="1">
          <a:solidFill>
            <a:schemeClr val="tx1"/>
          </a:solidFill>
          <a:effectLst>
            <a:outerShdw blurRad="38100" dist="38100" dir="2700000" algn="tl">
              <a:srgbClr val="C0C0C0"/>
            </a:outerShdw>
          </a:effectLst>
          <a:latin typeface="+mn-lt"/>
          <a:ea typeface="+mn-ea"/>
        </a:defRPr>
      </a:lvl3pPr>
      <a:lvl4pPr marL="1681480" indent="-386080" algn="l" rtl="0" eaLnBrk="1" fontAlgn="base" hangingPunct="1">
        <a:spcBef>
          <a:spcPct val="20000"/>
        </a:spcBef>
        <a:spcAft>
          <a:spcPct val="0"/>
        </a:spcAft>
        <a:buClr>
          <a:srgbClr val="0066FF"/>
        </a:buClr>
        <a:buFont typeface="Wingdings" panose="05000000000000000000" pitchFamily="2" charset="2"/>
        <a:buChar char="Ø"/>
        <a:defRPr sz="2000" b="1">
          <a:solidFill>
            <a:schemeClr val="tx1"/>
          </a:solidFill>
          <a:effectLst>
            <a:outerShdw blurRad="38100" dist="38100" dir="2700000" algn="tl">
              <a:srgbClr val="C0C0C0"/>
            </a:outerShdw>
          </a:effectLst>
          <a:latin typeface="+mn-lt"/>
          <a:ea typeface="+mn-ea"/>
        </a:defRPr>
      </a:lvl4pPr>
      <a:lvl5pPr marL="2070100" indent="-387350" algn="l" rtl="0" eaLnBrk="1" fontAlgn="base" hangingPunct="1">
        <a:spcBef>
          <a:spcPct val="20000"/>
        </a:spcBef>
        <a:spcAft>
          <a:spcPct val="0"/>
        </a:spcAft>
        <a:buClr>
          <a:srgbClr val="0066FF"/>
        </a:buClr>
        <a:buFont typeface="Wingdings" panose="05000000000000000000" pitchFamily="2" charset="2"/>
        <a:buChar char="Ø"/>
        <a:defRPr sz="2000" b="1">
          <a:solidFill>
            <a:schemeClr val="tx1"/>
          </a:solidFill>
          <a:effectLst>
            <a:outerShdw blurRad="38100" dist="38100" dir="2700000" algn="tl">
              <a:srgbClr val="C0C0C0"/>
            </a:outerShdw>
          </a:effectLst>
          <a:latin typeface="+mn-lt"/>
          <a:ea typeface="+mn-ea"/>
        </a:defRPr>
      </a:lvl5pPr>
      <a:lvl6pPr marL="2527300" indent="-387350" algn="l" rtl="0" eaLnBrk="1" fontAlgn="base" hangingPunct="1">
        <a:spcBef>
          <a:spcPct val="20000"/>
        </a:spcBef>
        <a:spcAft>
          <a:spcPct val="0"/>
        </a:spcAft>
        <a:buClr>
          <a:srgbClr val="0066FF"/>
        </a:buClr>
        <a:buFont typeface="Wingdings" panose="05000000000000000000" pitchFamily="2" charset="2"/>
        <a:buChar char="Ø"/>
        <a:defRPr sz="2000" b="1">
          <a:solidFill>
            <a:schemeClr val="tx1"/>
          </a:solidFill>
          <a:effectLst>
            <a:outerShdw blurRad="38100" dist="38100" dir="2700000" algn="tl">
              <a:srgbClr val="C0C0C0"/>
            </a:outerShdw>
          </a:effectLst>
          <a:latin typeface="+mn-lt"/>
          <a:ea typeface="+mn-ea"/>
        </a:defRPr>
      </a:lvl6pPr>
      <a:lvl7pPr marL="2984500" indent="-387350" algn="l" rtl="0" eaLnBrk="1" fontAlgn="base" hangingPunct="1">
        <a:spcBef>
          <a:spcPct val="20000"/>
        </a:spcBef>
        <a:spcAft>
          <a:spcPct val="0"/>
        </a:spcAft>
        <a:buClr>
          <a:srgbClr val="0066FF"/>
        </a:buClr>
        <a:buFont typeface="Wingdings" panose="05000000000000000000" pitchFamily="2" charset="2"/>
        <a:buChar char="Ø"/>
        <a:defRPr sz="2000" b="1">
          <a:solidFill>
            <a:schemeClr val="tx1"/>
          </a:solidFill>
          <a:effectLst>
            <a:outerShdw blurRad="38100" dist="38100" dir="2700000" algn="tl">
              <a:srgbClr val="C0C0C0"/>
            </a:outerShdw>
          </a:effectLst>
          <a:latin typeface="+mn-lt"/>
          <a:ea typeface="+mn-ea"/>
        </a:defRPr>
      </a:lvl7pPr>
      <a:lvl8pPr marL="3441700" indent="-387350" algn="l" rtl="0" eaLnBrk="1" fontAlgn="base" hangingPunct="1">
        <a:spcBef>
          <a:spcPct val="20000"/>
        </a:spcBef>
        <a:spcAft>
          <a:spcPct val="0"/>
        </a:spcAft>
        <a:buClr>
          <a:srgbClr val="0066FF"/>
        </a:buClr>
        <a:buFont typeface="Wingdings" panose="05000000000000000000" pitchFamily="2" charset="2"/>
        <a:buChar char="Ø"/>
        <a:defRPr sz="2000" b="1">
          <a:solidFill>
            <a:schemeClr val="tx1"/>
          </a:solidFill>
          <a:effectLst>
            <a:outerShdw blurRad="38100" dist="38100" dir="2700000" algn="tl">
              <a:srgbClr val="C0C0C0"/>
            </a:outerShdw>
          </a:effectLst>
          <a:latin typeface="+mn-lt"/>
          <a:ea typeface="+mn-ea"/>
        </a:defRPr>
      </a:lvl8pPr>
      <a:lvl9pPr marL="3898900" indent="-387350" algn="l" rtl="0" eaLnBrk="1" fontAlgn="base" hangingPunct="1">
        <a:spcBef>
          <a:spcPct val="20000"/>
        </a:spcBef>
        <a:spcAft>
          <a:spcPct val="0"/>
        </a:spcAft>
        <a:buClr>
          <a:srgbClr val="0066FF"/>
        </a:buClr>
        <a:buFont typeface="Wingdings" panose="05000000000000000000" pitchFamily="2" charset="2"/>
        <a:buChar char="Ø"/>
        <a:defRPr sz="2000"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9.GIF"/></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tiff"/></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image" Target="../media/image22.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7.GIF"/><Relationship Id="rId2" Type="http://schemas.openxmlformats.org/officeDocument/2006/relationships/image" Target="../media/image26.png"/><Relationship Id="rId1" Type="http://schemas.openxmlformats.org/officeDocument/2006/relationships/image" Target="../media/image23.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jpe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jpeg"/><Relationship Id="rId3" Type="http://schemas.openxmlformats.org/officeDocument/2006/relationships/image" Target="../media/image31.jpeg"/><Relationship Id="rId2" Type="http://schemas.openxmlformats.org/officeDocument/2006/relationships/image" Target="../media/image30.w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tiff"/><Relationship Id="rId1" Type="http://schemas.openxmlformats.org/officeDocument/2006/relationships/image" Target="../media/image11.tif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5.tiff"/><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6.GIF"/></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8.wmf"/><Relationship Id="rId3" Type="http://schemas.openxmlformats.org/officeDocument/2006/relationships/oleObject" Target="../embeddings/oleObject2.bin"/><Relationship Id="rId2" Type="http://schemas.openxmlformats.org/officeDocument/2006/relationships/image" Target="../media/image17.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371600" y="4582641"/>
            <a:ext cx="6553200" cy="790575"/>
          </a:xfrm>
          <a:prstGeom prst="rect">
            <a:avLst/>
          </a:prstGeom>
        </p:spPr>
        <p:txBody>
          <a:bodyPr anchor="ctr" anchorCtr="0"/>
          <a:lstStyle>
            <a:lvl1pPr indent="0" algn="ctr" fontAlgn="base">
              <a:lnSpc>
                <a:spcPct val="80000"/>
              </a:lnSpc>
              <a:spcBef>
                <a:spcPct val="20000"/>
              </a:spcBef>
              <a:spcAft>
                <a:spcPct val="0"/>
              </a:spcAft>
              <a:buClr>
                <a:srgbClr val="0066FF"/>
              </a:buClr>
              <a:buFont typeface="Wingdings" panose="05000000000000000000" pitchFamily="2" charset="2"/>
              <a:buNone/>
              <a:defRPr sz="16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889000" indent="-440055" fontAlgn="base">
              <a:spcBef>
                <a:spcPct val="20000"/>
              </a:spcBef>
              <a:spcAft>
                <a:spcPct val="0"/>
              </a:spcAft>
              <a:buClr>
                <a:srgbClr val="0066FF"/>
              </a:buClr>
              <a:buFont typeface="Wingdings" panose="05000000000000000000" pitchFamily="2" charset="2"/>
              <a:buChar char="Ø"/>
              <a:defRPr sz="2800" b="1">
                <a:effectLst>
                  <a:outerShdw blurRad="38100" dist="38100" dir="2700000" algn="tl">
                    <a:srgbClr val="C0C0C0"/>
                  </a:outerShdw>
                </a:effectLst>
              </a:defRPr>
            </a:lvl2pPr>
            <a:lvl3pPr marL="1294130" indent="-403225" fontAlgn="base">
              <a:spcBef>
                <a:spcPct val="20000"/>
              </a:spcBef>
              <a:spcAft>
                <a:spcPct val="0"/>
              </a:spcAft>
              <a:buClr>
                <a:srgbClr val="0066FF"/>
              </a:buClr>
              <a:buFont typeface="Wingdings" panose="05000000000000000000" pitchFamily="2" charset="2"/>
              <a:buChar char="Ø"/>
              <a:defRPr sz="2400" b="1">
                <a:effectLst>
                  <a:outerShdw blurRad="38100" dist="38100" dir="2700000" algn="tl">
                    <a:srgbClr val="C0C0C0"/>
                  </a:outerShdw>
                </a:effectLst>
              </a:defRPr>
            </a:lvl3pPr>
            <a:lvl4pPr marL="1681480" indent="-386080" fontAlgn="base">
              <a:spcBef>
                <a:spcPct val="20000"/>
              </a:spcBef>
              <a:spcAft>
                <a:spcPct val="0"/>
              </a:spcAft>
              <a:buClr>
                <a:srgbClr val="0066FF"/>
              </a:buClr>
              <a:buFont typeface="Wingdings" panose="05000000000000000000" pitchFamily="2" charset="2"/>
              <a:buChar char="Ø"/>
              <a:defRPr sz="2000" b="1">
                <a:effectLst>
                  <a:outerShdw blurRad="38100" dist="38100" dir="2700000" algn="tl">
                    <a:srgbClr val="C0C0C0"/>
                  </a:outerShdw>
                </a:effectLst>
              </a:defRPr>
            </a:lvl4pPr>
            <a:lvl5pPr marL="2070100" indent="-387350" fontAlgn="base">
              <a:spcBef>
                <a:spcPct val="20000"/>
              </a:spcBef>
              <a:spcAft>
                <a:spcPct val="0"/>
              </a:spcAft>
              <a:buClr>
                <a:srgbClr val="0066FF"/>
              </a:buClr>
              <a:buFont typeface="Wingdings" panose="05000000000000000000" pitchFamily="2" charset="2"/>
              <a:buChar char="Ø"/>
              <a:defRPr sz="2000" b="1">
                <a:effectLst>
                  <a:outerShdw blurRad="38100" dist="38100" dir="2700000" algn="tl">
                    <a:srgbClr val="C0C0C0"/>
                  </a:outerShdw>
                </a:effectLst>
              </a:defRPr>
            </a:lvl5pPr>
            <a:lvl6pPr marL="2527300" indent="-387350" fontAlgn="base">
              <a:spcBef>
                <a:spcPct val="20000"/>
              </a:spcBef>
              <a:spcAft>
                <a:spcPct val="0"/>
              </a:spcAft>
              <a:buClr>
                <a:srgbClr val="0066FF"/>
              </a:buClr>
              <a:buFont typeface="Wingdings" panose="05000000000000000000" pitchFamily="2" charset="2"/>
              <a:buChar char="Ø"/>
              <a:defRPr sz="2000" b="1">
                <a:effectLst>
                  <a:outerShdw blurRad="38100" dist="38100" dir="2700000" algn="tl">
                    <a:srgbClr val="C0C0C0"/>
                  </a:outerShdw>
                </a:effectLst>
              </a:defRPr>
            </a:lvl6pPr>
            <a:lvl7pPr marL="2984500" indent="-387350" fontAlgn="base">
              <a:spcBef>
                <a:spcPct val="20000"/>
              </a:spcBef>
              <a:spcAft>
                <a:spcPct val="0"/>
              </a:spcAft>
              <a:buClr>
                <a:srgbClr val="0066FF"/>
              </a:buClr>
              <a:buFont typeface="Wingdings" panose="05000000000000000000" pitchFamily="2" charset="2"/>
              <a:buChar char="Ø"/>
              <a:defRPr sz="2000" b="1">
                <a:effectLst>
                  <a:outerShdw blurRad="38100" dist="38100" dir="2700000" algn="tl">
                    <a:srgbClr val="C0C0C0"/>
                  </a:outerShdw>
                </a:effectLst>
              </a:defRPr>
            </a:lvl7pPr>
            <a:lvl8pPr marL="3441700" indent="-387350" fontAlgn="base">
              <a:spcBef>
                <a:spcPct val="20000"/>
              </a:spcBef>
              <a:spcAft>
                <a:spcPct val="0"/>
              </a:spcAft>
              <a:buClr>
                <a:srgbClr val="0066FF"/>
              </a:buClr>
              <a:buFont typeface="Wingdings" panose="05000000000000000000" pitchFamily="2" charset="2"/>
              <a:buChar char="Ø"/>
              <a:defRPr sz="2000" b="1">
                <a:effectLst>
                  <a:outerShdw blurRad="38100" dist="38100" dir="2700000" algn="tl">
                    <a:srgbClr val="C0C0C0"/>
                  </a:outerShdw>
                </a:effectLst>
              </a:defRPr>
            </a:lvl8pPr>
            <a:lvl9pPr marL="3898900" indent="-387350" fontAlgn="base">
              <a:spcBef>
                <a:spcPct val="20000"/>
              </a:spcBef>
              <a:spcAft>
                <a:spcPct val="0"/>
              </a:spcAft>
              <a:buClr>
                <a:srgbClr val="0066FF"/>
              </a:buClr>
              <a:buFont typeface="Wingdings" panose="05000000000000000000" pitchFamily="2" charset="2"/>
              <a:buChar char="Ø"/>
              <a:defRPr sz="2000" b="1">
                <a:effectLst>
                  <a:outerShdw blurRad="38100" dist="38100" dir="2700000" algn="tl">
                    <a:srgbClr val="C0C0C0"/>
                  </a:outerShdw>
                </a:effectLst>
              </a:defRPr>
            </a:lvl9pPr>
          </a:lstStyle>
          <a:p>
            <a:r>
              <a:rPr lang="zh-CN" altLang="en-US" dirty="0"/>
              <a:t>万助军</a:t>
            </a:r>
            <a:endParaRPr lang="zh-CN" altLang="en-US" dirty="0"/>
          </a:p>
          <a:p>
            <a:r>
              <a:rPr lang="en-US" altLang="zh-CN" dirty="0"/>
              <a:t>zhujun.wan@hust.edu.cn</a:t>
            </a:r>
            <a:endParaRPr lang="en-US" altLang="zh-CN" dirty="0"/>
          </a:p>
          <a:p>
            <a:r>
              <a:rPr lang="zh-CN" altLang="en-US" dirty="0"/>
              <a:t>华中科技大学光学与电子信息学院</a:t>
            </a:r>
            <a:endParaRPr lang="zh-CN" altLang="en-US" dirty="0"/>
          </a:p>
        </p:txBody>
      </p:sp>
      <p:sp>
        <p:nvSpPr>
          <p:cNvPr id="4" name="Rectangle 2"/>
          <p:cNvSpPr txBox="1">
            <a:spLocks noChangeArrowheads="1"/>
          </p:cNvSpPr>
          <p:nvPr/>
        </p:nvSpPr>
        <p:spPr bwMode="auto">
          <a:xfrm>
            <a:off x="0" y="2564904"/>
            <a:ext cx="91440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a:lstStyle>
          <a:p>
            <a:pPr>
              <a:defRPr/>
            </a:pPr>
            <a:r>
              <a:rPr lang="zh-CN" altLang="en-US" sz="4400" dirty="0">
                <a:ea typeface="宋体" panose="02010600030101010101" pitchFamily="2" charset="-122"/>
              </a:rPr>
              <a:t>第</a:t>
            </a:r>
            <a:r>
              <a:rPr lang="en-US" altLang="zh-CN" sz="4400" dirty="0">
                <a:ea typeface="宋体" panose="02010600030101010101" pitchFamily="2" charset="-122"/>
              </a:rPr>
              <a:t>1</a:t>
            </a:r>
            <a:r>
              <a:rPr lang="zh-CN" altLang="en-US" sz="4400" dirty="0">
                <a:ea typeface="宋体" panose="02010600030101010101" pitchFamily="2" charset="-122"/>
              </a:rPr>
              <a:t>章</a:t>
            </a:r>
            <a:r>
              <a:rPr lang="en-US" altLang="zh-CN" sz="4400" dirty="0">
                <a:ea typeface="宋体" panose="02010600030101010101" pitchFamily="2" charset="-122"/>
              </a:rPr>
              <a:t> </a:t>
            </a:r>
            <a:r>
              <a:rPr lang="zh-CN" altLang="en-US" sz="4400" dirty="0">
                <a:ea typeface="宋体" panose="02010600030101010101" pitchFamily="2" charset="-122"/>
              </a:rPr>
              <a:t>光的电磁理论</a:t>
            </a:r>
            <a:endParaRPr lang="zh-CN" altLang="en-US" sz="4400" dirty="0">
              <a:ea typeface="宋体" panose="02010600030101010101" pitchFamily="2" charset="-122"/>
            </a:endParaRPr>
          </a:p>
        </p:txBody>
      </p:sp>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sp>
        <p:nvSpPr>
          <p:cNvPr id="8" name="TextBox 10"/>
          <p:cNvSpPr txBox="1">
            <a:spLocks noChangeArrowheads="1"/>
          </p:cNvSpPr>
          <p:nvPr/>
        </p:nvSpPr>
        <p:spPr bwMode="auto">
          <a:xfrm>
            <a:off x="1043608" y="2870790"/>
            <a:ext cx="7308304" cy="18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25000"/>
              </a:lnSpc>
              <a:spcBef>
                <a:spcPct val="0"/>
              </a:spcBef>
              <a:buClrTx/>
              <a:buFontTx/>
              <a:buNone/>
            </a:pPr>
            <a:r>
              <a:rPr lang="en-US" altLang="zh-CN" b="1" dirty="0">
                <a:solidFill>
                  <a:schemeClr val="tx2"/>
                </a:solidFill>
                <a:latin typeface="+mn-ea"/>
                <a:cs typeface="Times New Roman" panose="02020603050405020304" pitchFamily="18" charset="0"/>
              </a:rPr>
              <a:t>1.3.1 </a:t>
            </a:r>
            <a:r>
              <a:rPr lang="zh-CN" altLang="en-US" b="1" dirty="0">
                <a:solidFill>
                  <a:schemeClr val="tx2"/>
                </a:solidFill>
                <a:latin typeface="+mn-ea"/>
                <a:cs typeface="Times New Roman" panose="02020603050405020304" pitchFamily="18" charset="0"/>
              </a:rPr>
              <a:t>光的吸收</a:t>
            </a:r>
            <a:endParaRPr lang="en-US" altLang="zh-CN" b="1" dirty="0">
              <a:solidFill>
                <a:schemeClr val="tx2"/>
              </a:solidFill>
              <a:latin typeface="+mn-ea"/>
              <a:cs typeface="Times New Roman" panose="02020603050405020304" pitchFamily="18" charset="0"/>
            </a:endParaRPr>
          </a:p>
          <a:p>
            <a:pPr algn="ctr" eaLnBrk="1" hangingPunct="1">
              <a:lnSpc>
                <a:spcPct val="125000"/>
              </a:lnSpc>
              <a:spcBef>
                <a:spcPct val="0"/>
              </a:spcBef>
              <a:buClrTx/>
              <a:buFontTx/>
              <a:buNone/>
            </a:pPr>
            <a:r>
              <a:rPr lang="en-US" altLang="zh-CN" b="1" dirty="0">
                <a:latin typeface="+mn-ea"/>
                <a:cs typeface="Times New Roman" panose="02020603050405020304" pitchFamily="18" charset="0"/>
              </a:rPr>
              <a:t>1.3.2 </a:t>
            </a:r>
            <a:r>
              <a:rPr lang="zh-CN" altLang="en-US" b="1" dirty="0">
                <a:latin typeface="+mn-ea"/>
                <a:cs typeface="Times New Roman" panose="02020603050405020304" pitchFamily="18" charset="0"/>
              </a:rPr>
              <a:t>光的色散</a:t>
            </a:r>
            <a:endParaRPr lang="en-US" altLang="zh-CN" b="1" dirty="0">
              <a:latin typeface="+mn-ea"/>
              <a:cs typeface="Times New Roman" panose="02020603050405020304" pitchFamily="18" charset="0"/>
            </a:endParaRPr>
          </a:p>
          <a:p>
            <a:pPr algn="ctr" eaLnBrk="1" hangingPunct="1">
              <a:lnSpc>
                <a:spcPct val="125000"/>
              </a:lnSpc>
              <a:spcBef>
                <a:spcPct val="0"/>
              </a:spcBef>
              <a:buClrTx/>
              <a:buFontTx/>
              <a:buNone/>
            </a:pPr>
            <a:r>
              <a:rPr lang="en-US" altLang="zh-CN" b="1" dirty="0">
                <a:solidFill>
                  <a:srgbClr val="FF0000"/>
                </a:solidFill>
                <a:latin typeface="+mn-ea"/>
                <a:cs typeface="Times New Roman" panose="02020603050405020304" pitchFamily="18" charset="0"/>
              </a:rPr>
              <a:t>1.3.3 </a:t>
            </a:r>
            <a:r>
              <a:rPr lang="zh-CN" altLang="en-US" b="1" dirty="0">
                <a:solidFill>
                  <a:srgbClr val="FF0000"/>
                </a:solidFill>
                <a:latin typeface="+mn-ea"/>
                <a:cs typeface="Times New Roman" panose="02020603050405020304" pitchFamily="18" charset="0"/>
              </a:rPr>
              <a:t>光的散射</a:t>
            </a:r>
            <a:endParaRPr lang="en-US" altLang="zh-CN" b="1" dirty="0">
              <a:solidFill>
                <a:srgbClr val="FF0000"/>
              </a:solidFill>
              <a:latin typeface="+mn-ea"/>
              <a:cs typeface="Times New Roman" panose="02020603050405020304" pitchFamily="18" charset="0"/>
            </a:endParaRPr>
          </a:p>
        </p:txBody>
      </p:sp>
      <p:sp>
        <p:nvSpPr>
          <p:cNvPr id="9" name="Rectangle 2"/>
          <p:cNvSpPr>
            <a:spLocks noGrp="1" noChangeArrowheads="1"/>
          </p:cNvSpPr>
          <p:nvPr>
            <p:ph type="title"/>
          </p:nvPr>
        </p:nvSpPr>
        <p:spPr>
          <a:xfrm>
            <a:off x="971550" y="115888"/>
            <a:ext cx="7158038" cy="719137"/>
          </a:xfrm>
        </p:spPr>
        <p:txBody>
          <a:bodyPr/>
          <a:lstStyle/>
          <a:p>
            <a:r>
              <a:rPr lang="en-US" altLang="zh-CN" dirty="0">
                <a:latin typeface="黑体" panose="02010609060101010101" pitchFamily="2" charset="-122"/>
                <a:ea typeface="黑体" panose="02010609060101010101" pitchFamily="2" charset="-122"/>
              </a:rPr>
              <a:t>1.3 </a:t>
            </a:r>
            <a:r>
              <a:rPr lang="zh-CN" altLang="en-US" dirty="0">
                <a:latin typeface="黑体" panose="02010609060101010101" pitchFamily="2" charset="-122"/>
                <a:ea typeface="黑体" panose="02010609060101010101" pitchFamily="2" charset="-122"/>
              </a:rPr>
              <a:t>光的吸收、色散和散射</a:t>
            </a:r>
            <a:endParaRPr lang="en-US" altLang="zh-CN" dirty="0">
              <a:latin typeface="黑体" panose="02010609060101010101" pitchFamily="2" charset="-122"/>
              <a:ea typeface="黑体" panose="02010609060101010101" pitchFamily="2" charset="-122"/>
            </a:endParaRPr>
          </a:p>
        </p:txBody>
      </p:sp>
    </p:spTree>
  </p:cSld>
  <p:clrMapOvr>
    <a:masterClrMapping/>
  </p:clrMapOvr>
  <p:transition>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anose="02010609060101010101" pitchFamily="2" charset="-122"/>
              </a:rPr>
              <a:t>光的散射</a:t>
            </a:r>
            <a:endParaRPr lang="en-US" altLang="zh-CN" dirty="0">
              <a:latin typeface="+mn-lt"/>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36096" y="1264275"/>
            <a:ext cx="3456384" cy="1443191"/>
          </a:xfrm>
          <a:prstGeom prst="rect">
            <a:avLst/>
          </a:prstGeom>
        </p:spPr>
      </p:pic>
      <p:sp>
        <p:nvSpPr>
          <p:cNvPr id="27651" name="TextBox 27650"/>
          <p:cNvSpPr txBox="1"/>
          <p:nvPr/>
        </p:nvSpPr>
        <p:spPr>
          <a:xfrm>
            <a:off x="179512" y="2684527"/>
            <a:ext cx="8712968" cy="2400657"/>
          </a:xfrm>
          <a:prstGeom prst="rect">
            <a:avLst/>
          </a:prstGeom>
          <a:noFill/>
        </p:spPr>
        <p:txBody>
          <a:bodyPr wrap="square" rtlCol="0">
            <a:spAutoFit/>
          </a:bodyPr>
          <a:lstStyle/>
          <a:p>
            <a:pPr algn="just">
              <a:lnSpc>
                <a:spcPct val="125000"/>
              </a:lnSpc>
            </a:pPr>
            <a:r>
              <a:rPr lang="zh-CN" altLang="en-US" sz="2000" b="1" dirty="0">
                <a:solidFill>
                  <a:srgbClr val="2E03CD"/>
                </a:solidFill>
              </a:rPr>
              <a:t>散射机理：</a:t>
            </a:r>
            <a:r>
              <a:rPr lang="zh-CN" altLang="en-US" sz="2000" b="1" dirty="0">
                <a:solidFill>
                  <a:schemeClr val="tx2"/>
                </a:solidFill>
              </a:rPr>
              <a:t>光波与介质相互作用，引起束缚电子作受迫振动，从而发出</a:t>
            </a:r>
            <a:r>
              <a:rPr lang="zh-CN" altLang="en-US" sz="2000" b="1" dirty="0">
                <a:solidFill>
                  <a:srgbClr val="FF0000"/>
                </a:solidFill>
              </a:rPr>
              <a:t>相干次波</a:t>
            </a:r>
            <a:r>
              <a:rPr lang="zh-CN" altLang="en-US" sz="2000" b="1" dirty="0">
                <a:solidFill>
                  <a:schemeClr val="tx2"/>
                </a:solidFill>
              </a:rPr>
              <a:t>。</a:t>
            </a:r>
            <a:endParaRPr lang="en-US" altLang="zh-CN" sz="2000" b="1" dirty="0">
              <a:solidFill>
                <a:schemeClr val="tx2"/>
              </a:solidFill>
            </a:endParaRPr>
          </a:p>
          <a:p>
            <a:pPr marL="342900" indent="-342900" algn="just">
              <a:lnSpc>
                <a:spcPct val="125000"/>
              </a:lnSpc>
              <a:buFont typeface="Wingdings" panose="05000000000000000000" pitchFamily="2" charset="2"/>
              <a:buChar char="Ø"/>
            </a:pPr>
            <a:r>
              <a:rPr lang="zh-CN" altLang="en-US" sz="2000" b="1" dirty="0">
                <a:solidFill>
                  <a:schemeClr val="tx2"/>
                </a:solidFill>
              </a:rPr>
              <a:t>对均匀介质，相干次波的叠加结果是，光波沿着反射和折射定律的方向传播，其他方向的次波干涉完全抵消。</a:t>
            </a:r>
            <a:endParaRPr lang="en-US" altLang="zh-CN" sz="2000" b="1" dirty="0">
              <a:solidFill>
                <a:schemeClr val="tx2"/>
              </a:solidFill>
            </a:endParaRPr>
          </a:p>
          <a:p>
            <a:pPr marL="342900" indent="-342900" algn="just">
              <a:lnSpc>
                <a:spcPct val="125000"/>
              </a:lnSpc>
              <a:buFont typeface="Wingdings" panose="05000000000000000000" pitchFamily="2" charset="2"/>
              <a:buChar char="Ø"/>
            </a:pPr>
            <a:r>
              <a:rPr lang="zh-CN" altLang="en-US" sz="2000" b="1" dirty="0">
                <a:solidFill>
                  <a:schemeClr val="tx2"/>
                </a:solidFill>
              </a:rPr>
              <a:t>对非均匀介质，次波振幅不均匀，彼此存在相位差，次波干涉叠加的结果是在其他方向存在散射光。</a:t>
            </a:r>
            <a:endParaRPr lang="en-US" altLang="zh-CN" sz="2000" b="1" dirty="0">
              <a:solidFill>
                <a:schemeClr val="tx2"/>
              </a:solidFill>
            </a:endParaRPr>
          </a:p>
        </p:txBody>
      </p:sp>
      <p:sp>
        <p:nvSpPr>
          <p:cNvPr id="12" name="Rectangle 4"/>
          <p:cNvSpPr>
            <a:spLocks noChangeArrowheads="1"/>
          </p:cNvSpPr>
          <p:nvPr/>
        </p:nvSpPr>
        <p:spPr bwMode="auto">
          <a:xfrm>
            <a:off x="251520" y="1556792"/>
            <a:ext cx="4896544" cy="8617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lnSpc>
                <a:spcPct val="125000"/>
              </a:lnSpc>
            </a:pPr>
            <a:r>
              <a:rPr lang="zh-CN" altLang="en-US" sz="2000" b="1" dirty="0">
                <a:solidFill>
                  <a:srgbClr val="2E03CD"/>
                </a:solidFill>
              </a:rPr>
              <a:t>散射现象：</a:t>
            </a:r>
            <a:r>
              <a:rPr lang="zh-CN" altLang="en-US" sz="2000" b="1" dirty="0">
                <a:solidFill>
                  <a:schemeClr val="tx2"/>
                </a:solidFill>
              </a:rPr>
              <a:t>光通过介质时，在侧向可看到光，例如阳光通过有尘埃的空气。</a:t>
            </a:r>
            <a:endParaRPr lang="en-US" altLang="zh-CN" sz="2000" b="1" dirty="0">
              <a:solidFill>
                <a:schemeClr val="tx2"/>
              </a:solidFill>
            </a:endParaRPr>
          </a:p>
        </p:txBody>
      </p:sp>
      <p:sp>
        <p:nvSpPr>
          <p:cNvPr id="13" name="TextBox 12"/>
          <p:cNvSpPr txBox="1"/>
          <p:nvPr/>
        </p:nvSpPr>
        <p:spPr>
          <a:xfrm>
            <a:off x="179512" y="5206841"/>
            <a:ext cx="8712968" cy="1246495"/>
          </a:xfrm>
          <a:prstGeom prst="rect">
            <a:avLst/>
          </a:prstGeom>
          <a:noFill/>
        </p:spPr>
        <p:txBody>
          <a:bodyPr wrap="square" rtlCol="0">
            <a:spAutoFit/>
          </a:bodyPr>
          <a:lstStyle/>
          <a:p>
            <a:pPr marL="457200" indent="-457200" algn="just">
              <a:lnSpc>
                <a:spcPct val="125000"/>
              </a:lnSpc>
              <a:buFont typeface="Wingdings" panose="05000000000000000000" pitchFamily="2" charset="2"/>
              <a:buChar char="u"/>
            </a:pPr>
            <a:r>
              <a:rPr lang="zh-CN" altLang="en-US" sz="2000" b="1" dirty="0">
                <a:solidFill>
                  <a:srgbClr val="2E03CD"/>
                </a:solidFill>
              </a:rPr>
              <a:t>瑞利散射：</a:t>
            </a:r>
            <a:r>
              <a:rPr lang="zh-CN" altLang="en-US" sz="2000" b="1" dirty="0">
                <a:solidFill>
                  <a:schemeClr val="tx2"/>
                </a:solidFill>
              </a:rPr>
              <a:t>悬浮颗粒对光的散射。</a:t>
            </a:r>
            <a:endParaRPr lang="en-US" altLang="zh-CN" sz="2000" b="1" dirty="0">
              <a:solidFill>
                <a:schemeClr val="tx2"/>
              </a:solidFill>
            </a:endParaRPr>
          </a:p>
          <a:p>
            <a:pPr marL="457200" indent="-457200" algn="just">
              <a:lnSpc>
                <a:spcPct val="125000"/>
              </a:lnSpc>
              <a:buFont typeface="Wingdings" panose="05000000000000000000" pitchFamily="2" charset="2"/>
              <a:buChar char="u"/>
            </a:pPr>
            <a:r>
              <a:rPr lang="zh-CN" altLang="en-US" sz="2000" b="1" dirty="0">
                <a:solidFill>
                  <a:srgbClr val="2E03CD"/>
                </a:solidFill>
              </a:rPr>
              <a:t>分子散射：</a:t>
            </a:r>
            <a:r>
              <a:rPr lang="zh-CN" altLang="en-US" sz="2000" b="1" dirty="0">
                <a:solidFill>
                  <a:schemeClr val="tx2"/>
                </a:solidFill>
              </a:rPr>
              <a:t>在均匀介质中，由于分子热运动，造成局部区域内分子数量的涨落，类似气体或者液体中的悬浮颗粒，造成光的散射。</a:t>
            </a:r>
            <a:endParaRPr lang="en-US" altLang="zh-CN" sz="2000" b="1" dirty="0">
              <a:solidFill>
                <a:schemeClr val="tx2"/>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7651">
                                            <p:txEl>
                                              <p:pRg st="0" end="0"/>
                                            </p:txEl>
                                          </p:spTgt>
                                        </p:tgtEl>
                                        <p:attrNameLst>
                                          <p:attrName>style.visibility</p:attrName>
                                        </p:attrNameLst>
                                      </p:cBhvr>
                                      <p:to>
                                        <p:strVal val="visible"/>
                                      </p:to>
                                    </p:set>
                                    <p:animEffect transition="in" filter="wipe(left)">
                                      <p:cBhvr>
                                        <p:cTn id="18" dur="500"/>
                                        <p:tgtEl>
                                          <p:spTgt spid="2765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7651">
                                            <p:txEl>
                                              <p:pRg st="1" end="1"/>
                                            </p:txEl>
                                          </p:spTgt>
                                        </p:tgtEl>
                                        <p:attrNameLst>
                                          <p:attrName>style.visibility</p:attrName>
                                        </p:attrNameLst>
                                      </p:cBhvr>
                                      <p:to>
                                        <p:strVal val="visible"/>
                                      </p:to>
                                    </p:set>
                                    <p:animEffect transition="in" filter="wipe(left)">
                                      <p:cBhvr>
                                        <p:cTn id="23" dur="500"/>
                                        <p:tgtEl>
                                          <p:spTgt spid="2765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7651">
                                            <p:txEl>
                                              <p:pRg st="2" end="2"/>
                                            </p:txEl>
                                          </p:spTgt>
                                        </p:tgtEl>
                                        <p:attrNameLst>
                                          <p:attrName>style.visibility</p:attrName>
                                        </p:attrNameLst>
                                      </p:cBhvr>
                                      <p:to>
                                        <p:strVal val="visible"/>
                                      </p:to>
                                    </p:set>
                                    <p:animEffect transition="in" filter="wipe(left)">
                                      <p:cBhvr>
                                        <p:cTn id="28" dur="500"/>
                                        <p:tgtEl>
                                          <p:spTgt spid="2765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wipe(left)">
                                      <p:cBhvr>
                                        <p:cTn id="33" dur="500"/>
                                        <p:tgtEl>
                                          <p:spTgt spid="1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3">
                                            <p:txEl>
                                              <p:pRg st="1" end="1"/>
                                            </p:txEl>
                                          </p:spTgt>
                                        </p:tgtEl>
                                        <p:attrNameLst>
                                          <p:attrName>style.visibility</p:attrName>
                                        </p:attrNameLst>
                                      </p:cBhvr>
                                      <p:to>
                                        <p:strVal val="visible"/>
                                      </p:to>
                                    </p:set>
                                    <p:animEffect transition="in" filter="wipe(left)">
                                      <p:cBhvr>
                                        <p:cTn id="3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anose="02010609060101010101" pitchFamily="2" charset="-122"/>
              </a:rPr>
              <a:t>光的散射</a:t>
            </a:r>
            <a:endParaRPr lang="en-US" altLang="zh-CN" dirty="0">
              <a:latin typeface="+mn-lt"/>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sp>
        <p:nvSpPr>
          <p:cNvPr id="27649" name="矩形 27648"/>
          <p:cNvSpPr/>
          <p:nvPr/>
        </p:nvSpPr>
        <p:spPr>
          <a:xfrm>
            <a:off x="179512" y="1412776"/>
            <a:ext cx="8784976" cy="1477328"/>
          </a:xfrm>
          <a:prstGeom prst="rect">
            <a:avLst/>
          </a:prstGeom>
        </p:spPr>
        <p:txBody>
          <a:bodyPr wrap="square">
            <a:spAutoFit/>
          </a:bodyPr>
          <a:lstStyle/>
          <a:p>
            <a:pPr algn="just">
              <a:lnSpc>
                <a:spcPct val="150000"/>
              </a:lnSpc>
            </a:pPr>
            <a:r>
              <a:rPr lang="zh-CN" altLang="en-US" sz="2000" b="1" dirty="0">
                <a:solidFill>
                  <a:srgbClr val="2E03CD"/>
                </a:solidFill>
              </a:rPr>
              <a:t>分子散射实例：</a:t>
            </a:r>
            <a:r>
              <a:rPr lang="zh-CN" altLang="en-US" sz="2000" b="1" dirty="0">
                <a:solidFill>
                  <a:schemeClr val="tx2"/>
                </a:solidFill>
              </a:rPr>
              <a:t>通过材料提纯（去除材料中的</a:t>
            </a:r>
            <a:r>
              <a:rPr lang="en-US" altLang="zh-CN" sz="2000" b="1" dirty="0">
                <a:solidFill>
                  <a:schemeClr val="tx2"/>
                </a:solidFill>
              </a:rPr>
              <a:t>OH</a:t>
            </a:r>
            <a:r>
              <a:rPr lang="en-US" altLang="zh-CN" sz="2000" b="1" baseline="30000" dirty="0">
                <a:solidFill>
                  <a:schemeClr val="tx2"/>
                </a:solidFill>
              </a:rPr>
              <a:t>-</a:t>
            </a:r>
            <a:r>
              <a:rPr lang="zh-CN" altLang="en-US" sz="2000" b="1" dirty="0">
                <a:solidFill>
                  <a:schemeClr val="tx2"/>
                </a:solidFill>
              </a:rPr>
              <a:t>），石英光纤的损耗由最初的</a:t>
            </a:r>
            <a:r>
              <a:rPr lang="en-US" altLang="zh-CN" sz="2000" b="1" dirty="0">
                <a:solidFill>
                  <a:schemeClr val="tx2"/>
                </a:solidFill>
              </a:rPr>
              <a:t>20dB/km</a:t>
            </a:r>
            <a:r>
              <a:rPr lang="zh-CN" altLang="en-US" sz="2000" b="1" dirty="0">
                <a:solidFill>
                  <a:schemeClr val="tx2"/>
                </a:solidFill>
              </a:rPr>
              <a:t>降至</a:t>
            </a:r>
            <a:r>
              <a:rPr lang="en-US" altLang="zh-CN" sz="2000" b="1" dirty="0">
                <a:solidFill>
                  <a:schemeClr val="tx2"/>
                </a:solidFill>
              </a:rPr>
              <a:t>0.14dB/km</a:t>
            </a:r>
            <a:r>
              <a:rPr lang="zh-CN" altLang="en-US" sz="2000" b="1" dirty="0">
                <a:solidFill>
                  <a:schemeClr val="tx2"/>
                </a:solidFill>
              </a:rPr>
              <a:t>（海缆用，普通光纤损耗</a:t>
            </a:r>
            <a:r>
              <a:rPr lang="en-US" altLang="zh-CN" sz="2000" b="1" dirty="0">
                <a:solidFill>
                  <a:schemeClr val="tx2"/>
                </a:solidFill>
              </a:rPr>
              <a:t>~0.2dB</a:t>
            </a:r>
            <a:r>
              <a:rPr lang="zh-CN" altLang="en-US" sz="2000" b="1" dirty="0">
                <a:solidFill>
                  <a:schemeClr val="tx2"/>
                </a:solidFill>
              </a:rPr>
              <a:t>），已接近散射极限，即材料的分子散射造成的光损耗，没法继续减小了。</a:t>
            </a:r>
            <a:endParaRPr lang="en-US" altLang="zh-CN" sz="2000" b="1" dirty="0">
              <a:solidFill>
                <a:schemeClr val="tx2"/>
              </a:solidFill>
            </a:endParaRPr>
          </a:p>
        </p:txBody>
      </p:sp>
      <p:pic>
        <p:nvPicPr>
          <p:cNvPr id="27652" name="图片 2765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05310" y="3861048"/>
            <a:ext cx="3156282" cy="2786528"/>
          </a:xfrm>
          <a:prstGeom prst="rect">
            <a:avLst/>
          </a:prstGeom>
        </p:spPr>
      </p:pic>
      <mc:AlternateContent xmlns:mc="http://schemas.openxmlformats.org/markup-compatibility/2006">
        <mc:Choice xmlns:a14="http://schemas.microsoft.com/office/drawing/2010/main" Requires="a14">
          <p:sp>
            <p:nvSpPr>
              <p:cNvPr id="27653" name="矩形 27652"/>
              <p:cNvSpPr/>
              <p:nvPr/>
            </p:nvSpPr>
            <p:spPr>
              <a:xfrm>
                <a:off x="179511" y="3284984"/>
                <a:ext cx="5328593" cy="3374514"/>
              </a:xfrm>
              <a:prstGeom prst="rect">
                <a:avLst/>
              </a:prstGeom>
            </p:spPr>
            <p:txBody>
              <a:bodyPr wrap="square">
                <a:spAutoFit/>
              </a:bodyPr>
              <a:lstStyle/>
              <a:p>
                <a:pPr marL="342900" indent="-342900" algn="just">
                  <a:lnSpc>
                    <a:spcPct val="150000"/>
                  </a:lnSpc>
                  <a:buFont typeface="Wingdings" panose="05000000000000000000" pitchFamily="2" charset="2"/>
                  <a:buChar char="u"/>
                </a:pPr>
                <a:r>
                  <a:rPr lang="zh-CN" altLang="en-US" sz="2000" b="1" dirty="0">
                    <a:solidFill>
                      <a:srgbClr val="2E03CD"/>
                    </a:solidFill>
                  </a:rPr>
                  <a:t>散射规律</a:t>
                </a:r>
                <a:r>
                  <a:rPr lang="en-US" altLang="zh-CN" sz="2000" b="1" dirty="0">
                    <a:solidFill>
                      <a:srgbClr val="2E03CD"/>
                    </a:solidFill>
                  </a:rPr>
                  <a:t>1</a:t>
                </a:r>
                <a:r>
                  <a:rPr lang="zh-CN" altLang="en-US" sz="2000" b="1" dirty="0">
                    <a:solidFill>
                      <a:srgbClr val="2E03CD"/>
                    </a:solidFill>
                  </a:rPr>
                  <a:t>：</a:t>
                </a:r>
                <a14:m>
                  <m:oMath xmlns:m="http://schemas.openxmlformats.org/officeDocument/2006/math">
                    <m:r>
                      <a:rPr lang="en-US" altLang="zh-CN" sz="2000" b="1" i="1">
                        <a:solidFill>
                          <a:schemeClr val="tx2"/>
                        </a:solidFill>
                        <a:latin typeface="Cambria Math" panose="02040503050406030204"/>
                      </a:rPr>
                      <m:t>𝑰</m:t>
                    </m:r>
                    <m:r>
                      <a:rPr lang="en-US" altLang="zh-CN" sz="2000" b="1" i="1">
                        <a:solidFill>
                          <a:schemeClr val="tx2"/>
                        </a:solidFill>
                        <a:latin typeface="Cambria Math" panose="02040503050406030204"/>
                        <a:ea typeface="Cambria Math" panose="02040503050406030204"/>
                      </a:rPr>
                      <m:t>∝</m:t>
                    </m:r>
                    <m:f>
                      <m:fPr>
                        <m:type m:val="lin"/>
                        <m:ctrlPr>
                          <a:rPr lang="en-US" altLang="zh-CN" sz="2000" b="1" i="1">
                            <a:solidFill>
                              <a:schemeClr val="tx2"/>
                            </a:solidFill>
                            <a:latin typeface="Cambria Math" panose="02040503050406030204" pitchFamily="18" charset="0"/>
                            <a:ea typeface="Cambria Math" panose="02040503050406030204"/>
                          </a:rPr>
                        </m:ctrlPr>
                      </m:fPr>
                      <m:num>
                        <m:r>
                          <a:rPr lang="en-US" altLang="zh-CN" sz="2000" b="1" i="1">
                            <a:solidFill>
                              <a:schemeClr val="tx2"/>
                            </a:solidFill>
                            <a:latin typeface="Cambria Math" panose="02040503050406030204"/>
                            <a:ea typeface="Cambria Math" panose="02040503050406030204"/>
                          </a:rPr>
                          <m:t>𝟏</m:t>
                        </m:r>
                      </m:num>
                      <m:den>
                        <m:sSup>
                          <m:sSupPr>
                            <m:ctrlPr>
                              <a:rPr lang="en-US" altLang="zh-CN" sz="2000" b="1" i="1">
                                <a:solidFill>
                                  <a:schemeClr val="tx2"/>
                                </a:solidFill>
                                <a:latin typeface="Cambria Math" panose="02040503050406030204" pitchFamily="18" charset="0"/>
                                <a:ea typeface="Cambria Math" panose="02040503050406030204"/>
                              </a:rPr>
                            </m:ctrlPr>
                          </m:sSupPr>
                          <m:e>
                            <m:r>
                              <a:rPr lang="zh-CN" altLang="en-US" sz="2000" b="1" i="1">
                                <a:solidFill>
                                  <a:schemeClr val="tx2"/>
                                </a:solidFill>
                                <a:latin typeface="Cambria Math" panose="02040503050406030204"/>
                                <a:ea typeface="Cambria Math" panose="02040503050406030204"/>
                              </a:rPr>
                              <m:t>𝝀</m:t>
                            </m:r>
                          </m:e>
                          <m:sup>
                            <m:r>
                              <a:rPr lang="en-US" altLang="zh-CN" sz="2000" b="1" i="1">
                                <a:solidFill>
                                  <a:schemeClr val="tx2"/>
                                </a:solidFill>
                                <a:latin typeface="Cambria Math" panose="02040503050406030204"/>
                                <a:ea typeface="Cambria Math" panose="02040503050406030204"/>
                              </a:rPr>
                              <m:t>𝟒</m:t>
                            </m:r>
                          </m:sup>
                        </m:sSup>
                      </m:den>
                    </m:f>
                  </m:oMath>
                </a14:m>
                <a:r>
                  <a:rPr lang="zh-CN" altLang="en-US" sz="2000" b="1" dirty="0">
                    <a:solidFill>
                      <a:schemeClr val="tx2"/>
                    </a:solidFill>
                  </a:rPr>
                  <a:t>，解释天空为什么是蔚蓝的？而朝阳和夕阳呈现红色？</a:t>
                </a:r>
                <a:endParaRPr lang="en-US" altLang="zh-CN" sz="2000" b="1" dirty="0">
                  <a:solidFill>
                    <a:schemeClr val="tx2"/>
                  </a:solidFill>
                </a:endParaRPr>
              </a:p>
              <a:p>
                <a:pPr marL="342900" indent="-342900" algn="just">
                  <a:lnSpc>
                    <a:spcPct val="150000"/>
                  </a:lnSpc>
                  <a:buFont typeface="Wingdings" panose="05000000000000000000" pitchFamily="2" charset="2"/>
                  <a:buChar char="u"/>
                </a:pPr>
                <a:r>
                  <a:rPr lang="zh-CN" altLang="en-US" sz="2000" b="1" dirty="0">
                    <a:solidFill>
                      <a:srgbClr val="2E03CD"/>
                    </a:solidFill>
                  </a:rPr>
                  <a:t>散射规律</a:t>
                </a:r>
                <a:r>
                  <a:rPr lang="en-US" altLang="zh-CN" sz="2000" b="1" dirty="0">
                    <a:solidFill>
                      <a:srgbClr val="2E03CD"/>
                    </a:solidFill>
                  </a:rPr>
                  <a:t>2</a:t>
                </a:r>
                <a:r>
                  <a:rPr lang="zh-CN" altLang="en-US" sz="2000" b="1" dirty="0">
                    <a:solidFill>
                      <a:srgbClr val="2E03CD"/>
                    </a:solidFill>
                  </a:rPr>
                  <a:t>：</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panose="02040503050406030204"/>
                          </a:rPr>
                          <m:t>𝑰</m:t>
                        </m:r>
                      </m:e>
                      <m:sub>
                        <m:r>
                          <a:rPr lang="zh-CN" altLang="en-US" sz="2000" b="1" i="1" smtClean="0">
                            <a:solidFill>
                              <a:schemeClr val="tx2"/>
                            </a:solidFill>
                            <a:latin typeface="Cambria Math" panose="02040503050406030204"/>
                          </a:rPr>
                          <m:t>𝜽</m:t>
                        </m:r>
                      </m:sub>
                    </m:sSub>
                    <m:r>
                      <a:rPr lang="en-US" altLang="zh-CN" sz="2000" b="1" i="1" smtClean="0">
                        <a:solidFill>
                          <a:schemeClr val="tx2"/>
                        </a:solidFill>
                        <a:latin typeface="Cambria Math" panose="02040503050406030204"/>
                      </a:rPr>
                      <m:t>=</m:t>
                    </m:r>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panose="02040503050406030204"/>
                          </a:rPr>
                          <m:t>𝑰</m:t>
                        </m:r>
                      </m:e>
                      <m:sub>
                        <m:r>
                          <a:rPr lang="zh-CN" altLang="en-US" sz="2000" b="1" i="1" smtClean="0">
                            <a:solidFill>
                              <a:schemeClr val="tx2"/>
                            </a:solidFill>
                            <a:latin typeface="Cambria Math" panose="02040503050406030204"/>
                          </a:rPr>
                          <m:t>𝝅</m:t>
                        </m:r>
                        <m:r>
                          <a:rPr lang="en-US" altLang="zh-CN" sz="2000" b="1" i="1" smtClean="0">
                            <a:solidFill>
                              <a:schemeClr val="tx2"/>
                            </a:solidFill>
                            <a:latin typeface="Cambria Math" panose="02040503050406030204"/>
                          </a:rPr>
                          <m:t>/</m:t>
                        </m:r>
                        <m:r>
                          <a:rPr lang="en-US" altLang="zh-CN" sz="2000" b="1" i="1" smtClean="0">
                            <a:solidFill>
                              <a:schemeClr val="tx2"/>
                            </a:solidFill>
                            <a:latin typeface="Cambria Math" panose="02040503050406030204"/>
                          </a:rPr>
                          <m:t>𝟐</m:t>
                        </m:r>
                      </m:sub>
                    </m:sSub>
                    <m:d>
                      <m:dPr>
                        <m:ctrlPr>
                          <a:rPr lang="en-US" altLang="zh-CN" sz="2000" b="1" i="1" smtClean="0">
                            <a:solidFill>
                              <a:schemeClr val="tx2"/>
                            </a:solidFill>
                            <a:latin typeface="Cambria Math" panose="02040503050406030204" pitchFamily="18" charset="0"/>
                          </a:rPr>
                        </m:ctrlPr>
                      </m:dPr>
                      <m:e>
                        <m:r>
                          <a:rPr lang="en-US" altLang="zh-CN" sz="2000" b="1" i="1" smtClean="0">
                            <a:solidFill>
                              <a:schemeClr val="tx2"/>
                            </a:solidFill>
                            <a:latin typeface="Cambria Math" panose="02040503050406030204"/>
                          </a:rPr>
                          <m:t>𝟏</m:t>
                        </m:r>
                        <m:r>
                          <a:rPr lang="en-US" altLang="zh-CN" sz="2000" b="1" i="1" smtClean="0">
                            <a:solidFill>
                              <a:schemeClr val="tx2"/>
                            </a:solidFill>
                            <a:latin typeface="Cambria Math" panose="02040503050406030204"/>
                          </a:rPr>
                          <m:t>+</m:t>
                        </m:r>
                        <m:func>
                          <m:funcPr>
                            <m:ctrlPr>
                              <a:rPr lang="en-US" altLang="zh-CN" sz="2000" b="1" i="1" smtClean="0">
                                <a:solidFill>
                                  <a:schemeClr val="tx2"/>
                                </a:solidFill>
                                <a:latin typeface="Cambria Math" panose="02040503050406030204" pitchFamily="18" charset="0"/>
                              </a:rPr>
                            </m:ctrlPr>
                          </m:funcPr>
                          <m:fName>
                            <m:r>
                              <m:rPr>
                                <m:sty m:val="p"/>
                              </m:rPr>
                              <a:rPr lang="en-US" altLang="zh-CN" sz="2000" b="0" i="0" smtClean="0">
                                <a:solidFill>
                                  <a:schemeClr val="tx2"/>
                                </a:solidFill>
                                <a:latin typeface="Cambria Math" panose="02040503050406030204"/>
                              </a:rPr>
                              <m:t>cos</m:t>
                            </m:r>
                            <m:r>
                              <a:rPr lang="en-US" altLang="zh-CN" sz="2000" b="0" i="1" baseline="30000" smtClean="0">
                                <a:solidFill>
                                  <a:schemeClr val="tx2"/>
                                </a:solidFill>
                                <a:latin typeface="Cambria Math" panose="02040503050406030204"/>
                              </a:rPr>
                              <m:t>2</m:t>
                            </m:r>
                          </m:fName>
                          <m:e>
                            <m:r>
                              <a:rPr lang="zh-CN" altLang="en-US" sz="2000" b="0" i="1" smtClean="0">
                                <a:solidFill>
                                  <a:schemeClr val="tx2"/>
                                </a:solidFill>
                                <a:latin typeface="Cambria Math" panose="02040503050406030204"/>
                              </a:rPr>
                              <m:t>𝜽</m:t>
                            </m:r>
                          </m:e>
                        </m:func>
                      </m:e>
                    </m:d>
                  </m:oMath>
                </a14:m>
                <a:endParaRPr lang="en-US" altLang="zh-CN" sz="2000" b="1" dirty="0">
                  <a:solidFill>
                    <a:schemeClr val="tx2"/>
                  </a:solidFill>
                </a:endParaRPr>
              </a:p>
              <a:p>
                <a:pPr marL="342900" indent="-342900" algn="just">
                  <a:lnSpc>
                    <a:spcPct val="150000"/>
                  </a:lnSpc>
                  <a:buFont typeface="Wingdings" panose="05000000000000000000" pitchFamily="2" charset="2"/>
                  <a:buChar char="u"/>
                </a:pPr>
                <a:r>
                  <a:rPr lang="zh-CN" altLang="en-US" sz="2000" b="1" dirty="0">
                    <a:solidFill>
                      <a:srgbClr val="2E03CD"/>
                    </a:solidFill>
                  </a:rPr>
                  <a:t>散射规律</a:t>
                </a:r>
                <a:r>
                  <a:rPr lang="en-US" altLang="zh-CN" sz="2000" b="1" dirty="0">
                    <a:solidFill>
                      <a:srgbClr val="2E03CD"/>
                    </a:solidFill>
                  </a:rPr>
                  <a:t>3</a:t>
                </a:r>
                <a:r>
                  <a:rPr lang="zh-CN" altLang="en-US" sz="2000" b="1" dirty="0">
                    <a:solidFill>
                      <a:srgbClr val="2E03CD"/>
                    </a:solidFill>
                  </a:rPr>
                  <a:t>：</a:t>
                </a:r>
                <a:r>
                  <a:rPr lang="zh-CN" altLang="en-US" sz="2000" b="1" dirty="0">
                    <a:solidFill>
                      <a:schemeClr val="tx2"/>
                    </a:solidFill>
                  </a:rPr>
                  <a:t>自然光入射，原方向仍为自然光，正交方向为完全偏振光，其他方向为部分偏振光，分子受迫振动下的电偶极子辐射可解释。</a:t>
                </a:r>
                <a:endParaRPr lang="en-US" altLang="zh-CN" sz="2000" b="1" dirty="0">
                  <a:solidFill>
                    <a:schemeClr val="tx2"/>
                  </a:solidFill>
                </a:endParaRPr>
              </a:p>
            </p:txBody>
          </p:sp>
        </mc:Choice>
        <mc:Fallback>
          <p:sp>
            <p:nvSpPr>
              <p:cNvPr id="27653" name="矩形 27652"/>
              <p:cNvSpPr>
                <a:spLocks noRot="1" noChangeAspect="1" noMove="1" noResize="1" noEditPoints="1" noAdjustHandles="1" noChangeArrowheads="1" noChangeShapeType="1" noTextEdit="1"/>
              </p:cNvSpPr>
              <p:nvPr/>
            </p:nvSpPr>
            <p:spPr>
              <a:xfrm>
                <a:off x="179511" y="3284984"/>
                <a:ext cx="5328593" cy="3374514"/>
              </a:xfrm>
              <a:prstGeom prst="rect">
                <a:avLst/>
              </a:prstGeom>
              <a:blipFill rotWithShape="1">
                <a:blip r:embed="rId2"/>
                <a:stretch>
                  <a:fillRect l="-8" t="-4" r="2" b="7"/>
                </a:stretch>
              </a:blipFill>
            </p:spPr>
            <p:txBody>
              <a:bodyPr/>
              <a:lstStyle/>
              <a:p>
                <a:r>
                  <a:rPr lang="zh-CN" altLang="en-US">
                    <a:noFill/>
                  </a:rPr>
                  <a:t> </a:t>
                </a:r>
              </a:p>
            </p:txBody>
          </p:sp>
        </mc:Fallback>
      </mc:AlternateContent>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49">
                                            <p:txEl>
                                              <p:pRg st="0" end="0"/>
                                            </p:txEl>
                                          </p:spTgt>
                                        </p:tgtEl>
                                        <p:attrNameLst>
                                          <p:attrName>style.visibility</p:attrName>
                                        </p:attrNameLst>
                                      </p:cBhvr>
                                      <p:to>
                                        <p:strVal val="visible"/>
                                      </p:to>
                                    </p:set>
                                    <p:animEffect transition="in" filter="wipe(left)">
                                      <p:cBhvr>
                                        <p:cTn id="7" dur="500"/>
                                        <p:tgtEl>
                                          <p:spTgt spid="276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53">
                                            <p:txEl>
                                              <p:pRg st="0" end="0"/>
                                            </p:txEl>
                                          </p:spTgt>
                                        </p:tgtEl>
                                        <p:attrNameLst>
                                          <p:attrName>style.visibility</p:attrName>
                                        </p:attrNameLst>
                                      </p:cBhvr>
                                      <p:to>
                                        <p:strVal val="visible"/>
                                      </p:to>
                                    </p:set>
                                    <p:animEffect transition="in" filter="wipe(left)">
                                      <p:cBhvr>
                                        <p:cTn id="12" dur="500"/>
                                        <p:tgtEl>
                                          <p:spTgt spid="276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3">
                                            <p:txEl>
                                              <p:pRg st="1" end="1"/>
                                            </p:txEl>
                                          </p:spTgt>
                                        </p:tgtEl>
                                        <p:attrNameLst>
                                          <p:attrName>style.visibility</p:attrName>
                                        </p:attrNameLst>
                                      </p:cBhvr>
                                      <p:to>
                                        <p:strVal val="visible"/>
                                      </p:to>
                                    </p:set>
                                    <p:animEffect transition="in" filter="wipe(left)">
                                      <p:cBhvr>
                                        <p:cTn id="17" dur="500"/>
                                        <p:tgtEl>
                                          <p:spTgt spid="276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653">
                                            <p:txEl>
                                              <p:pRg st="2" end="2"/>
                                            </p:txEl>
                                          </p:spTgt>
                                        </p:tgtEl>
                                        <p:attrNameLst>
                                          <p:attrName>style.visibility</p:attrName>
                                        </p:attrNameLst>
                                      </p:cBhvr>
                                      <p:to>
                                        <p:strVal val="visible"/>
                                      </p:to>
                                    </p:set>
                                    <p:animEffect transition="in" filter="wipe(left)">
                                      <p:cBhvr>
                                        <p:cTn id="22" dur="500"/>
                                        <p:tgtEl>
                                          <p:spTgt spid="27653">
                                            <p:txEl>
                                              <p:pRg st="2" end="2"/>
                                            </p:txEl>
                                          </p:spTgt>
                                        </p:tgtEl>
                                      </p:cBhvr>
                                    </p:animEffect>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27652"/>
                                        </p:tgtEl>
                                        <p:attrNameLst>
                                          <p:attrName>style.visibility</p:attrName>
                                        </p:attrNameLst>
                                      </p:cBhvr>
                                      <p:to>
                                        <p:strVal val="visible"/>
                                      </p:to>
                                    </p:set>
                                    <p:animEffect transition="in" filter="fade">
                                      <p:cBhvr>
                                        <p:cTn id="26" dur="1000"/>
                                        <p:tgtEl>
                                          <p:spTgt spid="27652"/>
                                        </p:tgtEl>
                                      </p:cBhvr>
                                    </p:animEffect>
                                    <p:anim calcmode="lin" valueType="num">
                                      <p:cBhvr>
                                        <p:cTn id="27" dur="1000" fill="hold"/>
                                        <p:tgtEl>
                                          <p:spTgt spid="27652"/>
                                        </p:tgtEl>
                                        <p:attrNameLst>
                                          <p:attrName>ppt_x</p:attrName>
                                        </p:attrNameLst>
                                      </p:cBhvr>
                                      <p:tavLst>
                                        <p:tav tm="0">
                                          <p:val>
                                            <p:strVal val="#ppt_x"/>
                                          </p:val>
                                        </p:tav>
                                        <p:tav tm="100000">
                                          <p:val>
                                            <p:strVal val="#ppt_x"/>
                                          </p:val>
                                        </p:tav>
                                      </p:tavLst>
                                    </p:anim>
                                    <p:anim calcmode="lin" valueType="num">
                                      <p:cBhvr>
                                        <p:cTn id="28" dur="1000" fill="hold"/>
                                        <p:tgtEl>
                                          <p:spTgt spid="276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anose="02010609060101010101" pitchFamily="2" charset="-122"/>
              </a:rPr>
              <a:t>拉曼散射</a:t>
            </a:r>
            <a:endParaRPr lang="en-US" altLang="zh-CN" dirty="0">
              <a:latin typeface="+mn-lt"/>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504" y="1196752"/>
            <a:ext cx="3744416" cy="2350661"/>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3563383"/>
            <a:ext cx="4752528" cy="3152510"/>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4139952" y="1196752"/>
                <a:ext cx="4896544" cy="2271648"/>
              </a:xfrm>
              <a:prstGeom prst="rect">
                <a:avLst/>
              </a:prstGeom>
              <a:noFill/>
            </p:spPr>
            <p:txBody>
              <a:bodyPr wrap="square" rtlCol="0">
                <a:spAutoFit/>
              </a:bodyPr>
              <a:lstStyle/>
              <a:p>
                <a:pPr algn="just">
                  <a:lnSpc>
                    <a:spcPct val="120000"/>
                  </a:lnSpc>
                </a:pPr>
                <a:r>
                  <a:rPr lang="zh-CN" altLang="en-US" sz="2000" b="1" dirty="0">
                    <a:solidFill>
                      <a:schemeClr val="tx2"/>
                    </a:solidFill>
                  </a:rPr>
                  <a:t>在一些纯净液体和晶体的散射光谱中，存在一些频率与入射光不同的光谱成份：</a:t>
                </a:r>
                <a:endParaRPr lang="en-US" altLang="zh-CN" sz="2000" b="1" dirty="0">
                  <a:solidFill>
                    <a:schemeClr val="tx2"/>
                  </a:solidFill>
                </a:endParaRPr>
              </a:p>
              <a:p>
                <a:pPr algn="just">
                  <a:lnSpc>
                    <a:spcPct val="120000"/>
                  </a:lnSpc>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panose="02040503050406030204"/>
                            </a:rPr>
                            <m:t>𝝎</m:t>
                          </m:r>
                        </m:e>
                        <m:sub>
                          <m:r>
                            <a:rPr lang="en-US" altLang="zh-CN" sz="2000" b="1" i="1" smtClean="0">
                              <a:solidFill>
                                <a:schemeClr val="tx2"/>
                              </a:solidFill>
                              <a:latin typeface="Cambria Math" panose="02040503050406030204"/>
                            </a:rPr>
                            <m:t>𝟎</m:t>
                          </m:r>
                        </m:sub>
                      </m:sSub>
                      <m:r>
                        <a:rPr lang="en-US" altLang="zh-CN" sz="2000" b="1" i="1" smtClean="0">
                          <a:solidFill>
                            <a:schemeClr val="tx2"/>
                          </a:solidFill>
                          <a:latin typeface="Cambria Math" panose="02040503050406030204"/>
                          <a:ea typeface="Cambria Math" panose="02040503050406030204"/>
                        </a:rPr>
                        <m:t>±</m:t>
                      </m:r>
                      <m:sSub>
                        <m:sSubPr>
                          <m:ctrlPr>
                            <a:rPr lang="en-US" altLang="zh-CN" sz="2000" b="1" i="1">
                              <a:solidFill>
                                <a:schemeClr val="tx2"/>
                              </a:solidFill>
                              <a:latin typeface="Cambria Math" panose="02040503050406030204" pitchFamily="18" charset="0"/>
                            </a:rPr>
                          </m:ctrlPr>
                        </m:sSubPr>
                        <m:e>
                          <m:r>
                            <a:rPr lang="zh-CN" altLang="en-US" sz="2000" b="1" i="1">
                              <a:solidFill>
                                <a:schemeClr val="tx2"/>
                              </a:solidFill>
                              <a:latin typeface="Cambria Math" panose="02040503050406030204"/>
                            </a:rPr>
                            <m:t>𝝎</m:t>
                          </m:r>
                        </m:e>
                        <m:sub>
                          <m:r>
                            <a:rPr lang="en-US" altLang="zh-CN" sz="2000" b="1" i="1" smtClean="0">
                              <a:solidFill>
                                <a:schemeClr val="tx2"/>
                              </a:solidFill>
                              <a:latin typeface="Cambria Math" panose="02040503050406030204"/>
                            </a:rPr>
                            <m:t>𝟏</m:t>
                          </m:r>
                        </m:sub>
                      </m:sSub>
                      <m:r>
                        <a:rPr lang="en-US" altLang="zh-CN" sz="2000" b="1" i="0" smtClean="0">
                          <a:solidFill>
                            <a:schemeClr val="tx2"/>
                          </a:solidFill>
                          <a:latin typeface="Cambria Math" panose="02040503050406030204"/>
                        </a:rPr>
                        <m:t>,</m:t>
                      </m:r>
                      <m:sSub>
                        <m:sSubPr>
                          <m:ctrlPr>
                            <a:rPr lang="en-US" altLang="zh-CN" sz="2000" b="1" i="1">
                              <a:solidFill>
                                <a:schemeClr val="tx2"/>
                              </a:solidFill>
                              <a:latin typeface="Cambria Math" panose="02040503050406030204" pitchFamily="18" charset="0"/>
                            </a:rPr>
                          </m:ctrlPr>
                        </m:sSubPr>
                        <m:e>
                          <m:r>
                            <a:rPr lang="zh-CN" altLang="en-US" sz="2000" b="1" i="1">
                              <a:solidFill>
                                <a:schemeClr val="tx2"/>
                              </a:solidFill>
                              <a:latin typeface="Cambria Math" panose="02040503050406030204"/>
                            </a:rPr>
                            <m:t>𝝎</m:t>
                          </m:r>
                        </m:e>
                        <m:sub>
                          <m:r>
                            <a:rPr lang="en-US" altLang="zh-CN" sz="2000" b="1" i="1">
                              <a:solidFill>
                                <a:schemeClr val="tx2"/>
                              </a:solidFill>
                              <a:latin typeface="Cambria Math" panose="02040503050406030204"/>
                            </a:rPr>
                            <m:t>𝟎</m:t>
                          </m:r>
                        </m:sub>
                      </m:sSub>
                      <m:r>
                        <a:rPr lang="en-US" altLang="zh-CN" sz="2000" b="1" i="1">
                          <a:solidFill>
                            <a:schemeClr val="tx2"/>
                          </a:solidFill>
                          <a:latin typeface="Cambria Math" panose="02040503050406030204"/>
                          <a:ea typeface="Cambria Math" panose="02040503050406030204"/>
                        </a:rPr>
                        <m:t>±</m:t>
                      </m:r>
                      <m:sSub>
                        <m:sSubPr>
                          <m:ctrlPr>
                            <a:rPr lang="en-US" altLang="zh-CN" sz="2000" b="1" i="1">
                              <a:solidFill>
                                <a:schemeClr val="tx2"/>
                              </a:solidFill>
                              <a:latin typeface="Cambria Math" panose="02040503050406030204" pitchFamily="18" charset="0"/>
                            </a:rPr>
                          </m:ctrlPr>
                        </m:sSubPr>
                        <m:e>
                          <m:r>
                            <a:rPr lang="zh-CN" altLang="en-US" sz="2000" b="1" i="1">
                              <a:solidFill>
                                <a:schemeClr val="tx2"/>
                              </a:solidFill>
                              <a:latin typeface="Cambria Math" panose="02040503050406030204"/>
                            </a:rPr>
                            <m:t>𝝎</m:t>
                          </m:r>
                        </m:e>
                        <m:sub>
                          <m:r>
                            <a:rPr lang="en-US" altLang="zh-CN" sz="2000" b="1" i="1" smtClean="0">
                              <a:solidFill>
                                <a:schemeClr val="tx2"/>
                              </a:solidFill>
                              <a:latin typeface="Cambria Math" panose="02040503050406030204"/>
                            </a:rPr>
                            <m:t>𝟐</m:t>
                          </m:r>
                        </m:sub>
                      </m:sSub>
                      <m:r>
                        <a:rPr lang="en-US" altLang="zh-CN" sz="2000" b="1" i="1" smtClean="0">
                          <a:solidFill>
                            <a:schemeClr val="tx2"/>
                          </a:solidFill>
                          <a:latin typeface="Cambria Math" panose="02040503050406030204"/>
                        </a:rPr>
                        <m:t>, </m:t>
                      </m:r>
                      <m:r>
                        <a:rPr lang="en-US" altLang="zh-CN" sz="2000" b="1" i="1" smtClean="0">
                          <a:solidFill>
                            <a:schemeClr val="tx2"/>
                          </a:solidFill>
                          <a:latin typeface="Cambria Math" panose="02040503050406030204"/>
                          <a:ea typeface="Cambria Math" panose="02040503050406030204"/>
                        </a:rPr>
                        <m:t>⋯</m:t>
                      </m:r>
                    </m:oMath>
                  </m:oMathPara>
                </a14:m>
                <a:endParaRPr lang="en-US" altLang="zh-CN" sz="2000" b="1" dirty="0">
                  <a:solidFill>
                    <a:schemeClr val="tx2"/>
                  </a:solidFill>
                </a:endParaRPr>
              </a:p>
              <a:p>
                <a:pPr algn="just">
                  <a:lnSpc>
                    <a:spcPct val="120000"/>
                  </a:lnSpc>
                </a:pPr>
                <a:r>
                  <a:rPr lang="zh-CN" altLang="en-US" sz="2000" b="1" dirty="0">
                    <a:solidFill>
                      <a:schemeClr val="tx2"/>
                    </a:solidFill>
                  </a:rPr>
                  <a:t>其中：</a:t>
                </a:r>
                <a14:m>
                  <m:oMath xmlns:m="http://schemas.openxmlformats.org/officeDocument/2006/math">
                    <m:sSub>
                      <m:sSubPr>
                        <m:ctrlPr>
                          <a:rPr lang="en-US" altLang="zh-CN" sz="2000" b="1" i="1">
                            <a:solidFill>
                              <a:schemeClr val="tx2"/>
                            </a:solidFill>
                            <a:latin typeface="Cambria Math" panose="02040503050406030204" pitchFamily="18" charset="0"/>
                          </a:rPr>
                        </m:ctrlPr>
                      </m:sSubPr>
                      <m:e>
                        <m:r>
                          <a:rPr lang="zh-CN" altLang="en-US" sz="2000" b="1" i="1">
                            <a:solidFill>
                              <a:schemeClr val="tx2"/>
                            </a:solidFill>
                            <a:latin typeface="Cambria Math" panose="02040503050406030204"/>
                          </a:rPr>
                          <m:t>𝝎</m:t>
                        </m:r>
                      </m:e>
                      <m:sub>
                        <m:r>
                          <a:rPr lang="en-US" altLang="zh-CN" sz="2000" b="1" i="1">
                            <a:solidFill>
                              <a:schemeClr val="tx2"/>
                            </a:solidFill>
                            <a:latin typeface="Cambria Math" panose="02040503050406030204"/>
                          </a:rPr>
                          <m:t>𝟎</m:t>
                        </m:r>
                      </m:sub>
                    </m:sSub>
                  </m:oMath>
                </a14:m>
                <a:r>
                  <a:rPr lang="en-US" altLang="zh-CN" sz="2000" b="1" dirty="0">
                    <a:solidFill>
                      <a:schemeClr val="tx2"/>
                    </a:solidFill>
                  </a:rPr>
                  <a:t>—</a:t>
                </a:r>
                <a:r>
                  <a:rPr lang="zh-CN" altLang="en-US" sz="2000" b="1" dirty="0">
                    <a:solidFill>
                      <a:schemeClr val="tx2"/>
                    </a:solidFill>
                  </a:rPr>
                  <a:t>入射光频率</a:t>
                </a:r>
                <a:endParaRPr lang="en-US" altLang="zh-CN" sz="2000" b="1" dirty="0">
                  <a:solidFill>
                    <a:schemeClr val="tx2"/>
                  </a:solidFill>
                </a:endParaRPr>
              </a:p>
              <a:p>
                <a:pPr algn="just">
                  <a:lnSpc>
                    <a:spcPct val="120000"/>
                  </a:lnSpc>
                </a:pPr>
                <a:r>
                  <a:rPr lang="en-US" altLang="zh-CN" sz="2000" b="1" dirty="0">
                    <a:solidFill>
                      <a:schemeClr val="tx2"/>
                    </a:solidFill>
                  </a:rPr>
                  <a:t>           </a:t>
                </a:r>
                <a14:m>
                  <m:oMath xmlns:m="http://schemas.openxmlformats.org/officeDocument/2006/math">
                    <m:sSub>
                      <m:sSubPr>
                        <m:ctrlPr>
                          <a:rPr lang="en-US" altLang="zh-CN" sz="2000" b="1" i="1">
                            <a:solidFill>
                              <a:schemeClr val="tx2"/>
                            </a:solidFill>
                            <a:latin typeface="Cambria Math" panose="02040503050406030204" pitchFamily="18" charset="0"/>
                          </a:rPr>
                        </m:ctrlPr>
                      </m:sSubPr>
                      <m:e>
                        <m:r>
                          <a:rPr lang="zh-CN" altLang="en-US" sz="2000" b="1" i="1">
                            <a:solidFill>
                              <a:schemeClr val="tx2"/>
                            </a:solidFill>
                            <a:latin typeface="Cambria Math" panose="02040503050406030204"/>
                          </a:rPr>
                          <m:t>𝝎</m:t>
                        </m:r>
                      </m:e>
                      <m:sub>
                        <m:r>
                          <a:rPr lang="en-US" altLang="zh-CN" sz="2000" b="1" i="1" smtClean="0">
                            <a:solidFill>
                              <a:schemeClr val="tx2"/>
                            </a:solidFill>
                            <a:latin typeface="Cambria Math" panose="02040503050406030204"/>
                          </a:rPr>
                          <m:t>𝟏</m:t>
                        </m:r>
                      </m:sub>
                    </m:sSub>
                    <m:r>
                      <a:rPr lang="zh-CN" altLang="en-US" sz="2000" b="1" i="1" smtClean="0">
                        <a:solidFill>
                          <a:schemeClr val="tx2"/>
                        </a:solidFill>
                        <a:latin typeface="Cambria Math" panose="02040503050406030204"/>
                      </a:rPr>
                      <m:t>、</m:t>
                    </m:r>
                    <m:sSub>
                      <m:sSubPr>
                        <m:ctrlPr>
                          <a:rPr lang="en-US" altLang="zh-CN" sz="2000" b="1" i="1">
                            <a:solidFill>
                              <a:schemeClr val="tx2"/>
                            </a:solidFill>
                            <a:latin typeface="Cambria Math" panose="02040503050406030204" pitchFamily="18" charset="0"/>
                          </a:rPr>
                        </m:ctrlPr>
                      </m:sSubPr>
                      <m:e>
                        <m:r>
                          <a:rPr lang="zh-CN" altLang="en-US" sz="2000" b="1" i="1">
                            <a:solidFill>
                              <a:schemeClr val="tx2"/>
                            </a:solidFill>
                            <a:latin typeface="Cambria Math" panose="02040503050406030204"/>
                          </a:rPr>
                          <m:t>𝝎</m:t>
                        </m:r>
                      </m:e>
                      <m:sub>
                        <m:r>
                          <a:rPr lang="en-US" altLang="zh-CN" sz="2000" b="1" i="1" smtClean="0">
                            <a:solidFill>
                              <a:schemeClr val="tx2"/>
                            </a:solidFill>
                            <a:latin typeface="Cambria Math" panose="02040503050406030204"/>
                          </a:rPr>
                          <m:t>𝟐</m:t>
                        </m:r>
                      </m:sub>
                    </m:sSub>
                    <m:r>
                      <a:rPr lang="zh-CN" altLang="en-US" sz="2000" b="1" i="1">
                        <a:solidFill>
                          <a:schemeClr val="tx2"/>
                        </a:solidFill>
                        <a:latin typeface="Cambria Math" panose="02040503050406030204"/>
                      </a:rPr>
                      <m:t>⋯</m:t>
                    </m:r>
                  </m:oMath>
                </a14:m>
                <a:r>
                  <a:rPr lang="en-US" altLang="zh-CN" sz="2000" b="1" dirty="0">
                    <a:solidFill>
                      <a:schemeClr val="tx2"/>
                    </a:solidFill>
                  </a:rPr>
                  <a:t>—</a:t>
                </a:r>
                <a:r>
                  <a:rPr lang="zh-CN" altLang="en-US" sz="2000" b="1" dirty="0">
                    <a:solidFill>
                      <a:schemeClr val="tx2"/>
                    </a:solidFill>
                  </a:rPr>
                  <a:t>分子的固有振动频率</a:t>
                </a:r>
                <a:endParaRPr lang="en-US" altLang="zh-CN" sz="2000" b="1" dirty="0">
                  <a:solidFill>
                    <a:schemeClr val="tx2"/>
                  </a:solidFill>
                </a:endParaRPr>
              </a:p>
              <a:p>
                <a:pPr algn="just">
                  <a:lnSpc>
                    <a:spcPct val="120000"/>
                  </a:lnSpc>
                </a:pPr>
                <a:r>
                  <a:rPr lang="en-US" altLang="zh-CN" sz="2000" b="1" dirty="0">
                    <a:solidFill>
                      <a:schemeClr val="tx2"/>
                    </a:solidFill>
                  </a:rPr>
                  <a:t>——</a:t>
                </a:r>
                <a:r>
                  <a:rPr lang="zh-CN" altLang="en-US" sz="2000" b="1" dirty="0">
                    <a:solidFill>
                      <a:schemeClr val="tx2"/>
                    </a:solidFill>
                  </a:rPr>
                  <a:t>这种现象称为</a:t>
                </a:r>
                <a:r>
                  <a:rPr lang="zh-CN" altLang="en-US" sz="2000" b="1" dirty="0">
                    <a:solidFill>
                      <a:srgbClr val="2E03CD"/>
                    </a:solidFill>
                  </a:rPr>
                  <a:t>拉曼散射</a:t>
                </a:r>
                <a:r>
                  <a:rPr lang="zh-CN" altLang="en-US" sz="2000" b="1" dirty="0">
                    <a:solidFill>
                      <a:schemeClr val="tx2"/>
                    </a:solidFill>
                  </a:rPr>
                  <a:t>。</a:t>
                </a:r>
                <a:endParaRPr lang="zh-CN" altLang="en-US" sz="2000" b="1" dirty="0">
                  <a:solidFill>
                    <a:schemeClr val="tx2"/>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4139952" y="1196752"/>
                <a:ext cx="4896544" cy="2271648"/>
              </a:xfrm>
              <a:prstGeom prst="rect">
                <a:avLst/>
              </a:prstGeom>
              <a:blipFill rotWithShape="1">
                <a:blip r:embed="rId3"/>
                <a:stretch>
                  <a:fillRect l="-8" t="-18" r="9" b="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09174" y="3717032"/>
                <a:ext cx="4174794" cy="3046988"/>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Ø"/>
                </a:pPr>
                <a:r>
                  <a:rPr lang="zh-CN" altLang="en-US" sz="2000" b="1" dirty="0">
                    <a:solidFill>
                      <a:schemeClr val="tx2"/>
                    </a:solidFill>
                  </a:rPr>
                  <a:t>分子在入射光电磁场的作用下作受迫振动，介质的极化强度包含频率成份</a:t>
                </a:r>
                <a14:m>
                  <m:oMath xmlns:m="http://schemas.openxmlformats.org/officeDocument/2006/math">
                    <m:sSub>
                      <m:sSubPr>
                        <m:ctrlPr>
                          <a:rPr lang="en-US" altLang="zh-CN" sz="2000" b="1" i="1">
                            <a:solidFill>
                              <a:schemeClr val="tx2"/>
                            </a:solidFill>
                            <a:latin typeface="Cambria Math" panose="02040503050406030204" pitchFamily="18" charset="0"/>
                          </a:rPr>
                        </m:ctrlPr>
                      </m:sSubPr>
                      <m:e>
                        <m:r>
                          <a:rPr lang="zh-CN" altLang="en-US" sz="2000" b="1" i="1">
                            <a:solidFill>
                              <a:schemeClr val="tx2"/>
                            </a:solidFill>
                            <a:latin typeface="Cambria Math" panose="02040503050406030204"/>
                          </a:rPr>
                          <m:t>𝝎</m:t>
                        </m:r>
                      </m:e>
                      <m:sub>
                        <m:r>
                          <a:rPr lang="en-US" altLang="zh-CN" sz="2000" b="1" i="1">
                            <a:solidFill>
                              <a:schemeClr val="tx2"/>
                            </a:solidFill>
                            <a:latin typeface="Cambria Math" panose="02040503050406030204"/>
                          </a:rPr>
                          <m:t>𝟏</m:t>
                        </m:r>
                      </m:sub>
                    </m:sSub>
                    <m:r>
                      <a:rPr lang="zh-CN" altLang="en-US" sz="2000" b="1" i="1">
                        <a:solidFill>
                          <a:schemeClr val="tx2"/>
                        </a:solidFill>
                        <a:latin typeface="Cambria Math" panose="02040503050406030204"/>
                      </a:rPr>
                      <m:t>、</m:t>
                    </m:r>
                    <m:sSub>
                      <m:sSubPr>
                        <m:ctrlPr>
                          <a:rPr lang="en-US" altLang="zh-CN" sz="2000" b="1" i="1">
                            <a:solidFill>
                              <a:schemeClr val="tx2"/>
                            </a:solidFill>
                            <a:latin typeface="Cambria Math" panose="02040503050406030204" pitchFamily="18" charset="0"/>
                          </a:rPr>
                        </m:ctrlPr>
                      </m:sSubPr>
                      <m:e>
                        <m:r>
                          <a:rPr lang="zh-CN" altLang="en-US" sz="2000" b="1" i="1">
                            <a:solidFill>
                              <a:schemeClr val="tx2"/>
                            </a:solidFill>
                            <a:latin typeface="Cambria Math" panose="02040503050406030204"/>
                          </a:rPr>
                          <m:t>𝝎</m:t>
                        </m:r>
                      </m:e>
                      <m:sub>
                        <m:r>
                          <a:rPr lang="en-US" altLang="zh-CN" sz="2000" b="1" i="1">
                            <a:solidFill>
                              <a:schemeClr val="tx2"/>
                            </a:solidFill>
                            <a:latin typeface="Cambria Math" panose="02040503050406030204"/>
                          </a:rPr>
                          <m:t>𝟐</m:t>
                        </m:r>
                      </m:sub>
                    </m:sSub>
                    <m:r>
                      <a:rPr lang="zh-CN" altLang="en-US" sz="2000" b="1" i="1">
                        <a:solidFill>
                          <a:schemeClr val="tx2"/>
                        </a:solidFill>
                        <a:latin typeface="Cambria Math" panose="02040503050406030204"/>
                      </a:rPr>
                      <m:t>⋯</m:t>
                    </m:r>
                  </m:oMath>
                </a14:m>
                <a:r>
                  <a:rPr lang="zh-CN" altLang="en-US" sz="2000" b="1" dirty="0">
                    <a:solidFill>
                      <a:schemeClr val="tx2"/>
                    </a:solidFill>
                  </a:rPr>
                  <a:t>，从而在散射光谱中出现这些频率成份。</a:t>
                </a:r>
                <a:endParaRPr lang="en-US" altLang="zh-CN" sz="2000" b="1" dirty="0">
                  <a:solidFill>
                    <a:schemeClr val="tx2"/>
                  </a:solidFill>
                </a:endParaRPr>
              </a:p>
              <a:p>
                <a:pPr marL="342900" indent="-342900" algn="just">
                  <a:lnSpc>
                    <a:spcPct val="120000"/>
                  </a:lnSpc>
                  <a:buFont typeface="Wingdings" panose="05000000000000000000" pitchFamily="2" charset="2"/>
                  <a:buChar char="Ø"/>
                </a:pPr>
                <a:r>
                  <a:rPr lang="zh-CN" altLang="en-US" sz="2000" b="1" dirty="0">
                    <a:solidFill>
                      <a:schemeClr val="tx2"/>
                    </a:solidFill>
                  </a:rPr>
                  <a:t>拉曼散射在极</a:t>
                </a:r>
                <a:r>
                  <a:rPr lang="zh-CN" altLang="en-US" sz="2000" b="1" dirty="0">
                    <a:solidFill>
                      <a:srgbClr val="FF0000"/>
                    </a:solidFill>
                  </a:rPr>
                  <a:t>高光功率密度</a:t>
                </a:r>
                <a:r>
                  <a:rPr lang="zh-CN" altLang="en-US" sz="2000" b="1" dirty="0">
                    <a:solidFill>
                      <a:schemeClr val="tx2"/>
                    </a:solidFill>
                  </a:rPr>
                  <a:t>条件下才会发生，一般只有</a:t>
                </a:r>
                <a14:m>
                  <m:oMath xmlns:m="http://schemas.openxmlformats.org/officeDocument/2006/math">
                    <m:sSub>
                      <m:sSubPr>
                        <m:ctrlPr>
                          <a:rPr lang="en-US" altLang="zh-CN" sz="2000" b="1" i="1">
                            <a:solidFill>
                              <a:schemeClr val="tx2"/>
                            </a:solidFill>
                            <a:latin typeface="Cambria Math" panose="02040503050406030204" pitchFamily="18" charset="0"/>
                          </a:rPr>
                        </m:ctrlPr>
                      </m:sSubPr>
                      <m:e>
                        <m:r>
                          <a:rPr lang="zh-CN" altLang="en-US" sz="2000" b="1" i="1">
                            <a:solidFill>
                              <a:schemeClr val="tx2"/>
                            </a:solidFill>
                            <a:latin typeface="Cambria Math" panose="02040503050406030204"/>
                          </a:rPr>
                          <m:t>𝝎</m:t>
                        </m:r>
                      </m:e>
                      <m:sub>
                        <m:r>
                          <a:rPr lang="en-US" altLang="zh-CN" sz="2000" b="1" i="1">
                            <a:solidFill>
                              <a:schemeClr val="tx2"/>
                            </a:solidFill>
                            <a:latin typeface="Cambria Math" panose="02040503050406030204"/>
                          </a:rPr>
                          <m:t>𝟎</m:t>
                        </m:r>
                      </m:sub>
                    </m:sSub>
                    <m:r>
                      <a:rPr lang="en-US" altLang="zh-CN" sz="2000" b="1" i="1" smtClean="0">
                        <a:solidFill>
                          <a:schemeClr val="tx2"/>
                        </a:solidFill>
                        <a:latin typeface="Cambria Math" panose="02040503050406030204"/>
                        <a:ea typeface="Cambria Math" panose="02040503050406030204"/>
                      </a:rPr>
                      <m:t>∓</m:t>
                    </m:r>
                    <m:sSub>
                      <m:sSubPr>
                        <m:ctrlPr>
                          <a:rPr lang="en-US" altLang="zh-CN" sz="2000" b="1" i="1">
                            <a:solidFill>
                              <a:schemeClr val="tx2"/>
                            </a:solidFill>
                            <a:latin typeface="Cambria Math" panose="02040503050406030204" pitchFamily="18" charset="0"/>
                          </a:rPr>
                        </m:ctrlPr>
                      </m:sSubPr>
                      <m:e>
                        <m:r>
                          <a:rPr lang="zh-CN" altLang="en-US" sz="2000" b="1" i="1">
                            <a:solidFill>
                              <a:schemeClr val="tx2"/>
                            </a:solidFill>
                            <a:latin typeface="Cambria Math" panose="02040503050406030204"/>
                          </a:rPr>
                          <m:t>𝝎</m:t>
                        </m:r>
                      </m:e>
                      <m:sub>
                        <m:r>
                          <a:rPr lang="en-US" altLang="zh-CN" sz="2000" b="1" i="1">
                            <a:solidFill>
                              <a:schemeClr val="tx2"/>
                            </a:solidFill>
                            <a:latin typeface="Cambria Math" panose="02040503050406030204"/>
                          </a:rPr>
                          <m:t>𝟏</m:t>
                        </m:r>
                      </m:sub>
                    </m:sSub>
                  </m:oMath>
                </a14:m>
                <a:r>
                  <a:rPr lang="zh-CN" altLang="en-US" sz="2000" b="1" dirty="0">
                    <a:solidFill>
                      <a:schemeClr val="tx2"/>
                    </a:solidFill>
                  </a:rPr>
                  <a:t>频率成份较明显，分别称为</a:t>
                </a:r>
                <a:r>
                  <a:rPr lang="zh-CN" altLang="en-US" sz="2000" b="1" dirty="0">
                    <a:solidFill>
                      <a:srgbClr val="FF0000"/>
                    </a:solidFill>
                  </a:rPr>
                  <a:t>斯托克斯光</a:t>
                </a:r>
                <a:r>
                  <a:rPr lang="zh-CN" altLang="en-US" sz="2000" b="1" dirty="0">
                    <a:solidFill>
                      <a:schemeClr val="tx2"/>
                    </a:solidFill>
                  </a:rPr>
                  <a:t>和</a:t>
                </a:r>
                <a:r>
                  <a:rPr lang="zh-CN" altLang="en-US" sz="2000" b="1" dirty="0">
                    <a:solidFill>
                      <a:srgbClr val="FF0000"/>
                    </a:solidFill>
                  </a:rPr>
                  <a:t>反斯托克斯光</a:t>
                </a:r>
                <a:r>
                  <a:rPr lang="zh-CN" altLang="en-US" sz="2000" b="1" dirty="0">
                    <a:solidFill>
                      <a:schemeClr val="tx2"/>
                    </a:solidFill>
                  </a:rPr>
                  <a:t>。</a:t>
                </a:r>
                <a:endParaRPr lang="en-US" altLang="zh-CN" sz="2000" b="1" dirty="0">
                  <a:solidFill>
                    <a:schemeClr val="tx2"/>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109174" y="3717032"/>
                <a:ext cx="4174794" cy="3046988"/>
              </a:xfrm>
              <a:prstGeom prst="rect">
                <a:avLst/>
              </a:prstGeom>
              <a:blipFill rotWithShape="1">
                <a:blip r:embed="rId4"/>
                <a:stretch>
                  <a:fillRect l="-14" t="-12" r="6"/>
                </a:stretch>
              </a:blipFill>
            </p:spPr>
            <p:txBody>
              <a:bodyPr/>
              <a:lstStyle/>
              <a:p>
                <a:r>
                  <a:rPr lang="zh-CN" altLang="en-US">
                    <a:noFill/>
                  </a:rPr>
                  <a:t> </a:t>
                </a:r>
              </a:p>
            </p:txBody>
          </p:sp>
        </mc:Fallback>
      </mc:AlternateContent>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wipe(left)">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barn(inVertical)">
                                      <p:cBhvr>
                                        <p:cTn id="25" dur="500"/>
                                        <p:tgtEl>
                                          <p:spTgt spid="8">
                                            <p:txEl>
                                              <p:pRg st="4" end="4"/>
                                            </p:txEl>
                                          </p:spTgt>
                                        </p:tgtEl>
                                      </p:cBhvr>
                                    </p:animEffect>
                                  </p:childTnLst>
                                </p:cTn>
                              </p:par>
                            </p:childTnLst>
                          </p:cTn>
                        </p:par>
                        <p:par>
                          <p:cTn id="26" fill="hold">
                            <p:stCondLst>
                              <p:cond delay="500"/>
                            </p:stCondLst>
                            <p:childTnLst>
                              <p:par>
                                <p:cTn id="27" presetID="42"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wipe(left)">
                                      <p:cBhvr>
                                        <p:cTn id="36" dur="500"/>
                                        <p:tgtEl>
                                          <p:spTgt spid="9">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animEffect transition="in" filter="wipe(left)">
                                      <p:cBhvr>
                                        <p:cTn id="41" dur="500"/>
                                        <p:tgtEl>
                                          <p:spTgt spid="9">
                                            <p:txEl>
                                              <p:pRg st="1" end="1"/>
                                            </p:txEl>
                                          </p:spTgt>
                                        </p:tgtEl>
                                      </p:cBhvr>
                                    </p:animEffect>
                                  </p:childTnLst>
                                </p:cTn>
                              </p:par>
                            </p:childTnLst>
                          </p:cTn>
                        </p:par>
                        <p:par>
                          <p:cTn id="42" fill="hold">
                            <p:stCondLst>
                              <p:cond delay="500"/>
                            </p:stCondLst>
                            <p:childTnLst>
                              <p:par>
                                <p:cTn id="43" presetID="42" presetClass="entr" presetSubtype="0"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1000"/>
                                        <p:tgtEl>
                                          <p:spTgt spid="7"/>
                                        </p:tgtEl>
                                      </p:cBhvr>
                                    </p:animEffect>
                                    <p:anim calcmode="lin" valueType="num">
                                      <p:cBhvr>
                                        <p:cTn id="46" dur="1000" fill="hold"/>
                                        <p:tgtEl>
                                          <p:spTgt spid="7"/>
                                        </p:tgtEl>
                                        <p:attrNameLst>
                                          <p:attrName>ppt_x</p:attrName>
                                        </p:attrNameLst>
                                      </p:cBhvr>
                                      <p:tavLst>
                                        <p:tav tm="0">
                                          <p:val>
                                            <p:strVal val="#ppt_x"/>
                                          </p:val>
                                        </p:tav>
                                        <p:tav tm="100000">
                                          <p:val>
                                            <p:strVal val="#ppt_x"/>
                                          </p:val>
                                        </p:tav>
                                      </p:tavLst>
                                    </p:anim>
                                    <p:anim calcmode="lin" valueType="num">
                                      <p:cBhvr>
                                        <p:cTn id="4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1550" y="115888"/>
            <a:ext cx="7776914" cy="719137"/>
          </a:xfrm>
        </p:spPr>
        <p:txBody>
          <a:bodyPr/>
          <a:lstStyle/>
          <a:p>
            <a:r>
              <a:rPr lang="zh-CN" altLang="en-US" sz="3600" dirty="0">
                <a:latin typeface="+mn-lt"/>
                <a:ea typeface="黑体" panose="02010609060101010101" pitchFamily="2" charset="-122"/>
              </a:rPr>
              <a:t>拉曼散射的典型应用</a:t>
            </a:r>
            <a:r>
              <a:rPr lang="en-US" altLang="zh-CN" sz="3600" dirty="0">
                <a:latin typeface="+mn-lt"/>
                <a:ea typeface="黑体" panose="02010609060101010101" pitchFamily="2" charset="-122"/>
              </a:rPr>
              <a:t>—</a:t>
            </a:r>
            <a:r>
              <a:rPr lang="zh-CN" altLang="en-US" sz="3600" dirty="0">
                <a:latin typeface="+mn-lt"/>
                <a:ea typeface="黑体" panose="02010609060101010101" pitchFamily="2" charset="-122"/>
              </a:rPr>
              <a:t>分析分子结构</a:t>
            </a:r>
            <a:endParaRPr lang="en-US" altLang="zh-CN" sz="3600" dirty="0">
              <a:latin typeface="+mn-lt"/>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83968" y="3573016"/>
            <a:ext cx="4752528" cy="3152510"/>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109174" y="1238652"/>
                <a:ext cx="8927322" cy="1938992"/>
              </a:xfrm>
              <a:prstGeom prst="rect">
                <a:avLst/>
              </a:prstGeom>
              <a:noFill/>
            </p:spPr>
            <p:txBody>
              <a:bodyPr wrap="square" rtlCol="0">
                <a:spAutoFit/>
              </a:bodyPr>
              <a:lstStyle/>
              <a:p>
                <a:pPr algn="just">
                  <a:lnSpc>
                    <a:spcPct val="120000"/>
                  </a:lnSpc>
                </a:pPr>
                <a:r>
                  <a:rPr lang="zh-CN" altLang="en-US" sz="2000" b="1" dirty="0">
                    <a:solidFill>
                      <a:schemeClr val="tx2"/>
                    </a:solidFill>
                  </a:rPr>
                  <a:t>一般情况下，斯托克斯线比反斯托克斯线强得多，因为处于基态的粒子数远比处于激发态的粒子数多。</a:t>
                </a:r>
                <a:endParaRPr lang="en-US" altLang="zh-CN" sz="2000" b="1" dirty="0">
                  <a:solidFill>
                    <a:schemeClr val="tx2"/>
                  </a:solidFill>
                </a:endParaRPr>
              </a:p>
              <a:p>
                <a:pPr algn="just">
                  <a:lnSpc>
                    <a:spcPct val="120000"/>
                  </a:lnSpc>
                </a:pPr>
                <a:r>
                  <a:rPr lang="zh-CN" altLang="en-US" sz="2000" b="1" dirty="0">
                    <a:solidFill>
                      <a:srgbClr val="FF0000"/>
                    </a:solidFill>
                  </a:rPr>
                  <a:t>拉曼散射产生的频率偏差</a:t>
                </a:r>
                <a14:m>
                  <m:oMath xmlns:m="http://schemas.openxmlformats.org/officeDocument/2006/math">
                    <m:sSub>
                      <m:sSubPr>
                        <m:ctrlPr>
                          <a:rPr lang="en-US" altLang="zh-CN"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a:rPr>
                          <m:t>𝝎</m:t>
                        </m:r>
                      </m:e>
                      <m:sub>
                        <m:r>
                          <a:rPr lang="en-US" altLang="zh-CN" sz="2000" b="1" i="1">
                            <a:solidFill>
                              <a:srgbClr val="FF0000"/>
                            </a:solidFill>
                            <a:latin typeface="Cambria Math" panose="02040503050406030204"/>
                          </a:rPr>
                          <m:t>𝟏</m:t>
                        </m:r>
                      </m:sub>
                    </m:sSub>
                    <m:r>
                      <a:rPr lang="zh-CN" altLang="en-US" sz="2000" b="1" i="1">
                        <a:solidFill>
                          <a:srgbClr val="FF0000"/>
                        </a:solidFill>
                        <a:latin typeface="Cambria Math" panose="02040503050406030204"/>
                      </a:rPr>
                      <m:t>、</m:t>
                    </m:r>
                    <m:sSub>
                      <m:sSubPr>
                        <m:ctrlPr>
                          <a:rPr lang="en-US" altLang="zh-CN" sz="2000" b="1" i="1">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a:rPr>
                          <m:t>𝝎</m:t>
                        </m:r>
                      </m:e>
                      <m:sub>
                        <m:r>
                          <a:rPr lang="en-US" altLang="zh-CN" sz="2000" b="1" i="1">
                            <a:solidFill>
                              <a:srgbClr val="FF0000"/>
                            </a:solidFill>
                            <a:latin typeface="Cambria Math" panose="02040503050406030204"/>
                          </a:rPr>
                          <m:t>𝟐</m:t>
                        </m:r>
                      </m:sub>
                    </m:sSub>
                    <m:r>
                      <a:rPr lang="zh-CN" altLang="en-US" sz="2000" b="1" i="1">
                        <a:solidFill>
                          <a:srgbClr val="FF0000"/>
                        </a:solidFill>
                        <a:latin typeface="Cambria Math" panose="02040503050406030204"/>
                      </a:rPr>
                      <m:t>⋯ </m:t>
                    </m:r>
                  </m:oMath>
                </a14:m>
                <a:r>
                  <a:rPr lang="zh-CN" altLang="en-US" sz="2000" b="1" dirty="0">
                    <a:solidFill>
                      <a:srgbClr val="FF0000"/>
                    </a:solidFill>
                  </a:rPr>
                  <a:t>，与入射光频率无关，只取决于介质本身的特性即分子结构。</a:t>
                </a:r>
                <a:endParaRPr lang="en-US" altLang="zh-CN" sz="2000" b="1" dirty="0">
                  <a:solidFill>
                    <a:schemeClr val="tx2"/>
                  </a:solidFill>
                </a:endParaRPr>
              </a:p>
              <a:p>
                <a:pPr marL="342900" indent="-342900" algn="just">
                  <a:lnSpc>
                    <a:spcPct val="120000"/>
                  </a:lnSpc>
                  <a:buFont typeface="Wingdings" panose="05000000000000000000" pitchFamily="2" charset="2"/>
                  <a:buChar char="u"/>
                </a:pPr>
                <a:r>
                  <a:rPr lang="zh-CN" altLang="en-US" sz="2000" b="1" dirty="0">
                    <a:solidFill>
                      <a:srgbClr val="2E03CD"/>
                    </a:solidFill>
                  </a:rPr>
                  <a:t>应用一：</a:t>
                </a:r>
                <a:r>
                  <a:rPr lang="zh-CN" altLang="en-US" sz="2000" b="1" dirty="0">
                    <a:solidFill>
                      <a:schemeClr val="tx2"/>
                    </a:solidFill>
                  </a:rPr>
                  <a:t>根据拉曼光谱的频移量，分析样品的分子结构。</a:t>
                </a:r>
                <a:endParaRPr lang="en-US" altLang="zh-CN" sz="2000" b="1" dirty="0">
                  <a:solidFill>
                    <a:schemeClr val="tx2"/>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109174" y="1238652"/>
                <a:ext cx="8927322" cy="1938992"/>
              </a:xfrm>
              <a:prstGeom prst="rect">
                <a:avLst/>
              </a:prstGeom>
              <a:blipFill rotWithShape="1">
                <a:blip r:embed="rId2"/>
                <a:stretch>
                  <a:fillRect l="-7" t="-21" r="5" b="5"/>
                </a:stretch>
              </a:blipFill>
            </p:spPr>
            <p:txBody>
              <a:bodyPr/>
              <a:lstStyle/>
              <a:p>
                <a:r>
                  <a:rPr lang="zh-CN" altLang="en-US">
                    <a:noFill/>
                  </a:rPr>
                  <a:t> </a:t>
                </a:r>
              </a:p>
            </p:txBody>
          </p:sp>
        </mc:Fallback>
      </mc:AlternateContent>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34" y="3523469"/>
            <a:ext cx="3708502" cy="3169974"/>
          </a:xfrm>
          <a:prstGeom prst="rect">
            <a:avLst/>
          </a:prstGeom>
        </p:spPr>
      </p:pic>
      <p:sp>
        <p:nvSpPr>
          <p:cNvPr id="11" name="椭圆 10"/>
          <p:cNvSpPr/>
          <p:nvPr/>
        </p:nvSpPr>
        <p:spPr>
          <a:xfrm rot="10800000">
            <a:off x="6239603" y="5266961"/>
            <a:ext cx="193185" cy="64807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524328" y="4869160"/>
            <a:ext cx="193185" cy="64807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8" presetClass="emph" presetSubtype="0" fill="hold" grpId="1" nodeType="afterEffect">
                                  <p:stCondLst>
                                    <p:cond delay="0"/>
                                  </p:stCondLst>
                                  <p:childTnLst>
                                    <p:animRot by="21600000">
                                      <p:cBhvr>
                                        <p:cTn id="14" dur="2000" fill="hold"/>
                                        <p:tgtEl>
                                          <p:spTgt spid="11"/>
                                        </p:tgtEl>
                                        <p:attrNameLst>
                                          <p:attrName>r</p:attrName>
                                        </p:attrNameLst>
                                      </p:cBhvr>
                                    </p:animRot>
                                  </p:childTnLst>
                                </p:cTn>
                              </p:par>
                            </p:childTnLst>
                          </p:cTn>
                        </p:par>
                        <p:par>
                          <p:cTn id="15" fill="hold">
                            <p:stCondLst>
                              <p:cond delay="3000"/>
                            </p:stCondLst>
                            <p:childTnLst>
                              <p:par>
                                <p:cTn id="16" presetID="10"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p:stCondLst>
                              <p:cond delay="3500"/>
                            </p:stCondLst>
                            <p:childTnLst>
                              <p:par>
                                <p:cTn id="20" presetID="8" presetClass="emph" presetSubtype="0" fill="hold" grpId="1" nodeType="afterEffect">
                                  <p:stCondLst>
                                    <p:cond delay="0"/>
                                  </p:stCondLst>
                                  <p:childTnLst>
                                    <p:animRot by="21600000">
                                      <p:cBhvr>
                                        <p:cTn id="21" dur="2000" fill="hold"/>
                                        <p:tgtEl>
                                          <p:spTgt spid="12"/>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wipe(left)">
                                      <p:cBhvr>
                                        <p:cTn id="26" dur="500"/>
                                        <p:tgtEl>
                                          <p:spTgt spid="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wipe(left)">
                                      <p:cBhvr>
                                        <p:cTn id="31" dur="500"/>
                                        <p:tgtEl>
                                          <p:spTgt spid="9">
                                            <p:txEl>
                                              <p:pRg st="2" end="2"/>
                                            </p:txEl>
                                          </p:spTgt>
                                        </p:tgtEl>
                                      </p:cBhvr>
                                    </p:animEffect>
                                  </p:childTnLst>
                                </p:cTn>
                              </p:par>
                            </p:childTnLst>
                          </p:cTn>
                        </p:par>
                        <p:par>
                          <p:cTn id="32" fill="hold">
                            <p:stCondLst>
                              <p:cond delay="500"/>
                            </p:stCondLst>
                            <p:childTnLst>
                              <p:par>
                                <p:cTn id="33" presetID="42" presetClass="entr" presetSubtype="0"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845496" y="3553668"/>
            <a:ext cx="4191000" cy="3187700"/>
            <a:chOff x="4845496" y="3553668"/>
            <a:chExt cx="4191000" cy="318770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45496" y="3553668"/>
              <a:ext cx="4191000" cy="3187700"/>
            </a:xfrm>
            <a:prstGeom prst="rect">
              <a:avLst/>
            </a:prstGeom>
          </p:spPr>
        </p:pic>
        <p:sp>
          <p:nvSpPr>
            <p:cNvPr id="8" name="TextBox 7"/>
            <p:cNvSpPr txBox="1"/>
            <p:nvPr/>
          </p:nvSpPr>
          <p:spPr>
            <a:xfrm>
              <a:off x="7452320" y="3573016"/>
              <a:ext cx="1584176" cy="707886"/>
            </a:xfrm>
            <a:prstGeom prst="rect">
              <a:avLst/>
            </a:prstGeom>
            <a:noFill/>
          </p:spPr>
          <p:txBody>
            <a:bodyPr wrap="square" rtlCol="0">
              <a:spAutoFit/>
            </a:bodyPr>
            <a:lstStyle/>
            <a:p>
              <a:pPr algn="just"/>
              <a:r>
                <a:rPr lang="zh-CN" altLang="en-US" sz="2000" b="1" dirty="0">
                  <a:solidFill>
                    <a:srgbClr val="2E03CD"/>
                  </a:solidFill>
                </a:rPr>
                <a:t>石英玻璃的</a:t>
              </a:r>
              <a:endParaRPr lang="en-US" altLang="zh-CN" sz="2000" b="1" dirty="0">
                <a:solidFill>
                  <a:srgbClr val="2E03CD"/>
                </a:solidFill>
              </a:endParaRPr>
            </a:p>
            <a:p>
              <a:pPr algn="just"/>
              <a:r>
                <a:rPr lang="zh-CN" altLang="en-US" sz="2000" b="1" dirty="0">
                  <a:solidFill>
                    <a:srgbClr val="2E03CD"/>
                  </a:solidFill>
                </a:rPr>
                <a:t>拉曼增益谱</a:t>
              </a:r>
              <a:endParaRPr lang="zh-CN" altLang="en-US" sz="2000" b="1" dirty="0">
                <a:solidFill>
                  <a:srgbClr val="2E03CD"/>
                </a:solidFill>
              </a:endParaRPr>
            </a:p>
          </p:txBody>
        </p:sp>
      </p:grpSp>
      <p:sp>
        <p:nvSpPr>
          <p:cNvPr id="27650" name="Rectangle 2"/>
          <p:cNvSpPr>
            <a:spLocks noGrp="1" noChangeArrowheads="1"/>
          </p:cNvSpPr>
          <p:nvPr>
            <p:ph type="title"/>
          </p:nvPr>
        </p:nvSpPr>
        <p:spPr>
          <a:xfrm>
            <a:off x="971550" y="115888"/>
            <a:ext cx="7848922" cy="719137"/>
          </a:xfrm>
        </p:spPr>
        <p:txBody>
          <a:bodyPr/>
          <a:lstStyle/>
          <a:p>
            <a:r>
              <a:rPr lang="zh-CN" altLang="en-US" dirty="0">
                <a:latin typeface="+mn-lt"/>
                <a:ea typeface="黑体" panose="02010609060101010101" pitchFamily="2" charset="-122"/>
              </a:rPr>
              <a:t>拉曼散射的典型应用</a:t>
            </a:r>
            <a:r>
              <a:rPr lang="en-US" altLang="zh-CN" dirty="0">
                <a:latin typeface="+mn-lt"/>
                <a:ea typeface="黑体" panose="02010609060101010101" pitchFamily="2" charset="-122"/>
              </a:rPr>
              <a:t>—</a:t>
            </a:r>
            <a:r>
              <a:rPr lang="zh-CN" altLang="en-US" dirty="0">
                <a:latin typeface="+mn-lt"/>
                <a:ea typeface="黑体" panose="02010609060101010101" pitchFamily="2" charset="-122"/>
              </a:rPr>
              <a:t>光纤放大器</a:t>
            </a:r>
            <a:endParaRPr lang="en-US" altLang="zh-CN" dirty="0">
              <a:latin typeface="+mn-lt"/>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sp>
        <p:nvSpPr>
          <p:cNvPr id="9" name="TextBox 8"/>
          <p:cNvSpPr txBox="1"/>
          <p:nvPr/>
        </p:nvSpPr>
        <p:spPr>
          <a:xfrm>
            <a:off x="109174" y="1196752"/>
            <a:ext cx="8927322" cy="2462213"/>
          </a:xfrm>
          <a:prstGeom prst="rect">
            <a:avLst/>
          </a:prstGeom>
          <a:noFill/>
        </p:spPr>
        <p:txBody>
          <a:bodyPr wrap="square" rtlCol="0">
            <a:spAutoFit/>
          </a:bodyPr>
          <a:lstStyle/>
          <a:p>
            <a:pPr marL="342900" indent="-342900" algn="just">
              <a:lnSpc>
                <a:spcPct val="110000"/>
              </a:lnSpc>
              <a:buFont typeface="Wingdings" panose="05000000000000000000" pitchFamily="2" charset="2"/>
              <a:buChar char="u"/>
            </a:pPr>
            <a:r>
              <a:rPr lang="zh-CN" altLang="en-US" sz="2000" b="1" dirty="0">
                <a:solidFill>
                  <a:srgbClr val="2E03CD"/>
                </a:solidFill>
              </a:rPr>
              <a:t>应用二：</a:t>
            </a:r>
            <a:r>
              <a:rPr lang="zh-CN" altLang="en-US" sz="2000" b="1" dirty="0">
                <a:solidFill>
                  <a:schemeClr val="tx2"/>
                </a:solidFill>
              </a:rPr>
              <a:t>拉曼光纤放大器。</a:t>
            </a:r>
            <a:endParaRPr lang="en-US" altLang="zh-CN" sz="2000" b="1" dirty="0">
              <a:solidFill>
                <a:schemeClr val="tx2"/>
              </a:solidFill>
            </a:endParaRPr>
          </a:p>
          <a:p>
            <a:pPr marL="342900" indent="-342900" algn="just">
              <a:lnSpc>
                <a:spcPct val="110000"/>
              </a:lnSpc>
              <a:buFont typeface="Wingdings" panose="05000000000000000000" pitchFamily="2" charset="2"/>
              <a:buChar char="Ø"/>
            </a:pPr>
            <a:r>
              <a:rPr lang="zh-CN" altLang="en-US" sz="2000" b="1" dirty="0">
                <a:solidFill>
                  <a:schemeClr val="tx2"/>
                </a:solidFill>
              </a:rPr>
              <a:t>光纤通信在</a:t>
            </a:r>
            <a:r>
              <a:rPr lang="en-US" altLang="zh-CN" sz="2000" b="1" dirty="0">
                <a:solidFill>
                  <a:schemeClr val="tx2"/>
                </a:solidFill>
              </a:rPr>
              <a:t>1550nm</a:t>
            </a:r>
            <a:r>
              <a:rPr lang="zh-CN" altLang="en-US" sz="2000" b="1" dirty="0">
                <a:solidFill>
                  <a:schemeClr val="tx2"/>
                </a:solidFill>
              </a:rPr>
              <a:t>窗口，划分为三个波段：</a:t>
            </a:r>
            <a:r>
              <a:rPr lang="en-US" altLang="zh-CN" sz="2000" b="1" dirty="0">
                <a:solidFill>
                  <a:schemeClr val="tx2"/>
                </a:solidFill>
              </a:rPr>
              <a:t>S</a:t>
            </a:r>
            <a:r>
              <a:rPr lang="zh-CN" altLang="en-US" sz="2000" b="1" dirty="0">
                <a:solidFill>
                  <a:schemeClr val="tx2"/>
                </a:solidFill>
              </a:rPr>
              <a:t>波段</a:t>
            </a:r>
            <a:r>
              <a:rPr lang="en-US" altLang="zh-CN" sz="2000" b="1" dirty="0">
                <a:solidFill>
                  <a:schemeClr val="tx2"/>
                </a:solidFill>
              </a:rPr>
              <a:t>1490-1530nm</a:t>
            </a:r>
            <a:r>
              <a:rPr lang="zh-CN" altLang="en-US" sz="2000" b="1" dirty="0">
                <a:solidFill>
                  <a:schemeClr val="tx2"/>
                </a:solidFill>
              </a:rPr>
              <a:t>，</a:t>
            </a:r>
            <a:r>
              <a:rPr lang="en-US" altLang="zh-CN" sz="2000" b="1" dirty="0">
                <a:solidFill>
                  <a:schemeClr val="tx2"/>
                </a:solidFill>
              </a:rPr>
              <a:t>C</a:t>
            </a:r>
            <a:r>
              <a:rPr lang="zh-CN" altLang="en-US" sz="2000" b="1" dirty="0">
                <a:solidFill>
                  <a:schemeClr val="tx2"/>
                </a:solidFill>
              </a:rPr>
              <a:t>波段</a:t>
            </a:r>
            <a:r>
              <a:rPr lang="en-US" altLang="zh-CN" sz="2000" b="1" dirty="0">
                <a:solidFill>
                  <a:schemeClr val="tx2"/>
                </a:solidFill>
              </a:rPr>
              <a:t>1530-1570nm</a:t>
            </a:r>
            <a:r>
              <a:rPr lang="zh-CN" altLang="en-US" sz="2000" b="1" dirty="0">
                <a:solidFill>
                  <a:schemeClr val="tx2"/>
                </a:solidFill>
              </a:rPr>
              <a:t>，</a:t>
            </a:r>
            <a:r>
              <a:rPr lang="en-US" altLang="zh-CN" sz="2000" b="1" dirty="0">
                <a:solidFill>
                  <a:schemeClr val="tx2"/>
                </a:solidFill>
              </a:rPr>
              <a:t>L</a:t>
            </a:r>
            <a:r>
              <a:rPr lang="zh-CN" altLang="en-US" sz="2000" b="1" dirty="0">
                <a:solidFill>
                  <a:schemeClr val="tx2"/>
                </a:solidFill>
              </a:rPr>
              <a:t>波段</a:t>
            </a:r>
            <a:r>
              <a:rPr lang="en-US" altLang="zh-CN" sz="2000" b="1" dirty="0">
                <a:solidFill>
                  <a:schemeClr val="tx2"/>
                </a:solidFill>
              </a:rPr>
              <a:t>1570-1610nm</a:t>
            </a:r>
            <a:r>
              <a:rPr lang="zh-CN" altLang="en-US" sz="2000" b="1" dirty="0">
                <a:solidFill>
                  <a:schemeClr val="tx2"/>
                </a:solidFill>
              </a:rPr>
              <a:t>。</a:t>
            </a:r>
            <a:endParaRPr lang="en-US" altLang="zh-CN" sz="2000" b="1" dirty="0">
              <a:solidFill>
                <a:schemeClr val="tx2"/>
              </a:solidFill>
            </a:endParaRPr>
          </a:p>
          <a:p>
            <a:pPr marL="342900" indent="-342900" algn="just">
              <a:lnSpc>
                <a:spcPct val="110000"/>
              </a:lnSpc>
              <a:buFont typeface="Wingdings" panose="05000000000000000000" pitchFamily="2" charset="2"/>
              <a:buChar char="Ø"/>
            </a:pPr>
            <a:r>
              <a:rPr lang="en-US" altLang="zh-CN" sz="2000" b="1" dirty="0">
                <a:solidFill>
                  <a:schemeClr val="tx2"/>
                </a:solidFill>
              </a:rPr>
              <a:t>C</a:t>
            </a:r>
            <a:r>
              <a:rPr lang="zh-CN" altLang="en-US" sz="2000" b="1" dirty="0">
                <a:solidFill>
                  <a:schemeClr val="tx2"/>
                </a:solidFill>
              </a:rPr>
              <a:t>波段可以采用掺铒光纤放大器（</a:t>
            </a:r>
            <a:r>
              <a:rPr lang="en-US" altLang="zh-CN" sz="2000" b="1" dirty="0">
                <a:solidFill>
                  <a:schemeClr val="tx2"/>
                </a:solidFill>
              </a:rPr>
              <a:t>EDFA</a:t>
            </a:r>
            <a:r>
              <a:rPr lang="zh-CN" altLang="en-US" sz="2000" b="1" dirty="0">
                <a:solidFill>
                  <a:schemeClr val="tx2"/>
                </a:solidFill>
              </a:rPr>
              <a:t>），</a:t>
            </a:r>
            <a:r>
              <a:rPr lang="en-US" altLang="zh-CN" sz="2000" b="1" dirty="0">
                <a:solidFill>
                  <a:schemeClr val="tx2"/>
                </a:solidFill>
              </a:rPr>
              <a:t>L</a:t>
            </a:r>
            <a:r>
              <a:rPr lang="zh-CN" altLang="en-US" sz="2000" b="1" dirty="0">
                <a:solidFill>
                  <a:schemeClr val="tx2"/>
                </a:solidFill>
              </a:rPr>
              <a:t>波段则可以采用拉曼光纤放大器进行光信号的中继放大。</a:t>
            </a:r>
            <a:endParaRPr lang="en-US" altLang="zh-CN" sz="2000" b="1" dirty="0">
              <a:solidFill>
                <a:schemeClr val="tx2"/>
              </a:solidFill>
            </a:endParaRPr>
          </a:p>
          <a:p>
            <a:pPr marL="342900" indent="-342900" algn="just">
              <a:lnSpc>
                <a:spcPct val="110000"/>
              </a:lnSpc>
              <a:buFont typeface="Wingdings" panose="05000000000000000000" pitchFamily="2" charset="2"/>
              <a:buChar char="Ø"/>
            </a:pPr>
            <a:r>
              <a:rPr lang="zh-CN" altLang="en-US" sz="2000" b="1" dirty="0">
                <a:solidFill>
                  <a:schemeClr val="tx2"/>
                </a:solidFill>
              </a:rPr>
              <a:t>光纤材料即石英玻璃的斯托克斯线频移为</a:t>
            </a:r>
            <a:r>
              <a:rPr lang="en-US" altLang="zh-CN" sz="2000" b="1" dirty="0">
                <a:solidFill>
                  <a:srgbClr val="2E03CD"/>
                </a:solidFill>
              </a:rPr>
              <a:t>-13.2THz</a:t>
            </a:r>
            <a:r>
              <a:rPr lang="zh-CN" altLang="en-US" sz="2000" b="1" dirty="0">
                <a:solidFill>
                  <a:schemeClr val="tx2"/>
                </a:solidFill>
              </a:rPr>
              <a:t>，这是石英玻璃材料的</a:t>
            </a:r>
            <a:r>
              <a:rPr lang="zh-CN" altLang="en-US" sz="2000" b="1" dirty="0">
                <a:solidFill>
                  <a:srgbClr val="2E03CD"/>
                </a:solidFill>
              </a:rPr>
              <a:t>固有性质</a:t>
            </a:r>
            <a:r>
              <a:rPr lang="zh-CN" altLang="en-US" sz="2000" b="1" dirty="0">
                <a:solidFill>
                  <a:schemeClr val="tx2"/>
                </a:solidFill>
              </a:rPr>
              <a:t>。</a:t>
            </a:r>
            <a:endParaRPr lang="en-US" altLang="zh-CN" sz="2000" b="1" dirty="0">
              <a:solidFill>
                <a:schemeClr val="tx2"/>
              </a:solidFill>
            </a:endParaRPr>
          </a:p>
        </p:txBody>
      </p:sp>
      <p:cxnSp>
        <p:nvCxnSpPr>
          <p:cNvPr id="6" name="直接连接符 5"/>
          <p:cNvCxnSpPr/>
          <p:nvPr/>
        </p:nvCxnSpPr>
        <p:spPr>
          <a:xfrm flipV="1">
            <a:off x="6660232" y="3789040"/>
            <a:ext cx="0" cy="25202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矩形 11"/>
              <p:cNvSpPr/>
              <p:nvPr/>
            </p:nvSpPr>
            <p:spPr>
              <a:xfrm>
                <a:off x="76922" y="3576674"/>
                <a:ext cx="4307911" cy="3080010"/>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Ø"/>
                </a:pPr>
                <a:r>
                  <a:rPr lang="zh-CN" altLang="en-US" sz="2000" b="1" dirty="0">
                    <a:solidFill>
                      <a:schemeClr val="tx2"/>
                    </a:solidFill>
                  </a:rPr>
                  <a:t>比如要放大</a:t>
                </a:r>
                <a14:m>
                  <m:oMath xmlns:m="http://schemas.openxmlformats.org/officeDocument/2006/math">
                    <m:sSub>
                      <m:sSubPr>
                        <m:ctrlPr>
                          <a:rPr lang="en-US" altLang="zh-CN" sz="2000" b="1" i="1">
                            <a:solidFill>
                              <a:schemeClr val="tx2"/>
                            </a:solidFill>
                            <a:latin typeface="Cambria Math" panose="02040503050406030204" pitchFamily="18" charset="0"/>
                          </a:rPr>
                        </m:ctrlPr>
                      </m:sSubPr>
                      <m:e>
                        <m:r>
                          <a:rPr lang="zh-CN" altLang="en-US" sz="2000" b="1">
                            <a:solidFill>
                              <a:schemeClr val="tx2"/>
                            </a:solidFill>
                            <a:latin typeface="Cambria Math" panose="02040503050406030204"/>
                          </a:rPr>
                          <m:t>𝝀</m:t>
                        </m:r>
                      </m:e>
                      <m:sub>
                        <m:r>
                          <a:rPr lang="en-US" altLang="zh-CN" sz="2000" b="1">
                            <a:solidFill>
                              <a:schemeClr val="tx2"/>
                            </a:solidFill>
                            <a:latin typeface="Cambria Math" panose="02040503050406030204"/>
                          </a:rPr>
                          <m:t>𝒔</m:t>
                        </m:r>
                      </m:sub>
                    </m:sSub>
                  </m:oMath>
                </a14:m>
                <a:r>
                  <a:rPr lang="en-US" altLang="zh-CN" sz="2000" b="1" dirty="0">
                    <a:solidFill>
                      <a:schemeClr val="tx2"/>
                    </a:solidFill>
                  </a:rPr>
                  <a:t>=1590nm</a:t>
                </a:r>
                <a:r>
                  <a:rPr lang="zh-CN" altLang="en-US" sz="2000" b="1" dirty="0">
                    <a:solidFill>
                      <a:schemeClr val="tx2"/>
                    </a:solidFill>
                  </a:rPr>
                  <a:t>的光信号，频移</a:t>
                </a:r>
                <a:r>
                  <a:rPr lang="en-US" altLang="zh-CN" sz="2000" b="1" dirty="0">
                    <a:solidFill>
                      <a:schemeClr val="tx2"/>
                    </a:solidFill>
                  </a:rPr>
                  <a:t>-13.2THz</a:t>
                </a:r>
                <a:r>
                  <a:rPr lang="zh-CN" altLang="en-US" sz="2000" b="1" dirty="0">
                    <a:solidFill>
                      <a:schemeClr val="tx2"/>
                    </a:solidFill>
                  </a:rPr>
                  <a:t>对应谱移</a:t>
                </a:r>
                <a:r>
                  <a:rPr lang="en-US" altLang="zh-CN" sz="2000" b="1" dirty="0">
                    <a:solidFill>
                      <a:schemeClr val="tx2"/>
                    </a:solidFill>
                  </a:rPr>
                  <a:t>+105nm</a:t>
                </a:r>
                <a:r>
                  <a:rPr lang="zh-CN" altLang="en-US" sz="2000" b="1" dirty="0">
                    <a:solidFill>
                      <a:schemeClr val="tx2"/>
                    </a:solidFill>
                  </a:rPr>
                  <a:t>，因此泵浦光波长</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panose="02040503050406030204"/>
                          </a:rPr>
                          <m:t>𝝀</m:t>
                        </m:r>
                      </m:e>
                      <m:sub>
                        <m:r>
                          <a:rPr lang="en-US" altLang="zh-CN" sz="2000" b="1" i="1" smtClean="0">
                            <a:solidFill>
                              <a:schemeClr val="tx2"/>
                            </a:solidFill>
                            <a:latin typeface="Cambria Math" panose="02040503050406030204"/>
                          </a:rPr>
                          <m:t>𝒑</m:t>
                        </m:r>
                      </m:sub>
                    </m:sSub>
                  </m:oMath>
                </a14:m>
                <a:r>
                  <a:rPr lang="en-US" altLang="zh-CN" sz="2000" b="1" dirty="0">
                    <a:solidFill>
                      <a:schemeClr val="tx2"/>
                    </a:solidFill>
                  </a:rPr>
                  <a:t>=1485nm</a:t>
                </a:r>
                <a:r>
                  <a:rPr lang="zh-CN" altLang="en-US" sz="2000" b="1" dirty="0">
                    <a:solidFill>
                      <a:schemeClr val="tx2"/>
                    </a:solidFill>
                  </a:rPr>
                  <a:t>。</a:t>
                </a:r>
                <a:endParaRPr lang="en-US" altLang="zh-CN" sz="2000" b="1" dirty="0">
                  <a:solidFill>
                    <a:schemeClr val="tx2"/>
                  </a:solidFill>
                </a:endParaRPr>
              </a:p>
              <a:p>
                <a:pPr marL="342900" indent="-342900" algn="just">
                  <a:lnSpc>
                    <a:spcPct val="120000"/>
                  </a:lnSpc>
                  <a:buFont typeface="Wingdings" panose="05000000000000000000" pitchFamily="2" charset="2"/>
                  <a:buChar char="Ø"/>
                </a:pPr>
                <a:r>
                  <a:rPr lang="zh-CN" altLang="en-US" sz="2000" b="1" dirty="0">
                    <a:solidFill>
                      <a:schemeClr val="tx2"/>
                    </a:solidFill>
                  </a:rPr>
                  <a:t>高功率的泵浦光，将分子从基态泵浦到高能级，高能级分子受信号光激发，从高能级跃迁到激发态，发射与信号光同频率的光子，从而对光信号进行放大。</a:t>
                </a:r>
                <a:endParaRPr lang="en-US" altLang="zh-CN" sz="2000" b="1" dirty="0">
                  <a:solidFill>
                    <a:schemeClr val="tx2"/>
                  </a:solidFill>
                </a:endParaRPr>
              </a:p>
            </p:txBody>
          </p:sp>
        </mc:Choice>
        <mc:Fallback>
          <p:sp>
            <p:nvSpPr>
              <p:cNvPr id="12" name="矩形 11"/>
              <p:cNvSpPr>
                <a:spLocks noRot="1" noChangeAspect="1" noMove="1" noResize="1" noEditPoints="1" noAdjustHandles="1" noChangeArrowheads="1" noChangeShapeType="1" noTextEdit="1"/>
              </p:cNvSpPr>
              <p:nvPr/>
            </p:nvSpPr>
            <p:spPr>
              <a:xfrm>
                <a:off x="76922" y="3576674"/>
                <a:ext cx="4307911" cy="3080010"/>
              </a:xfrm>
              <a:prstGeom prst="rect">
                <a:avLst/>
              </a:prstGeom>
              <a:blipFill rotWithShape="1">
                <a:blip r:embed="rId2"/>
                <a:stretch>
                  <a:fillRect l="-2" t="-11" r="4" b="20"/>
                </a:stretch>
              </a:blipFill>
            </p:spPr>
            <p:txBody>
              <a:bodyPr/>
              <a:lstStyle/>
              <a:p>
                <a:r>
                  <a:rPr lang="zh-CN" altLang="en-US">
                    <a:noFill/>
                  </a:rPr>
                  <a:t> </a:t>
                </a:r>
              </a:p>
            </p:txBody>
          </p:sp>
        </mc:Fallback>
      </mc:AlternateContent>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32"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ircle(out)">
                                      <p:cBhvr>
                                        <p:cTn id="29" dur="2000"/>
                                        <p:tgtEl>
                                          <p:spTgt spid="6"/>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wipe(left)">
                                      <p:cBhvr>
                                        <p:cTn id="33" dur="500"/>
                                        <p:tgtEl>
                                          <p:spTgt spid="9">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wipe(left)">
                                      <p:cBhvr>
                                        <p:cTn id="38" dur="500"/>
                                        <p:tgtEl>
                                          <p:spTgt spid="12">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animEffect transition="in" filter="wipe(left)">
                                      <p:cBhvr>
                                        <p:cTn id="4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1550" y="115888"/>
            <a:ext cx="7776914" cy="719137"/>
          </a:xfrm>
        </p:spPr>
        <p:txBody>
          <a:bodyPr/>
          <a:lstStyle/>
          <a:p>
            <a:r>
              <a:rPr lang="zh-CN" altLang="en-US" sz="3600" dirty="0">
                <a:latin typeface="+mn-lt"/>
                <a:ea typeface="黑体" panose="02010609060101010101" pitchFamily="2" charset="-122"/>
              </a:rPr>
              <a:t>拉曼散射的典型应用</a:t>
            </a:r>
            <a:r>
              <a:rPr lang="en-US" altLang="zh-CN" sz="3600" dirty="0">
                <a:latin typeface="+mn-lt"/>
                <a:ea typeface="黑体" panose="02010609060101010101" pitchFamily="2" charset="-122"/>
              </a:rPr>
              <a:t>—</a:t>
            </a:r>
            <a:r>
              <a:rPr lang="zh-CN" altLang="en-US" sz="3600" dirty="0">
                <a:latin typeface="+mn-lt"/>
                <a:ea typeface="黑体" panose="02010609060101010101" pitchFamily="2" charset="-122"/>
              </a:rPr>
              <a:t>光纤温度传感</a:t>
            </a:r>
            <a:endParaRPr lang="en-US" altLang="zh-CN" sz="3600" dirty="0">
              <a:latin typeface="+mn-lt"/>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sp>
        <p:nvSpPr>
          <p:cNvPr id="9" name="TextBox 8"/>
          <p:cNvSpPr txBox="1"/>
          <p:nvPr/>
        </p:nvSpPr>
        <p:spPr>
          <a:xfrm>
            <a:off x="109174" y="1196752"/>
            <a:ext cx="3886762" cy="400110"/>
          </a:xfrm>
          <a:prstGeom prst="rect">
            <a:avLst/>
          </a:prstGeom>
          <a:noFill/>
        </p:spPr>
        <p:txBody>
          <a:bodyPr wrap="square" rtlCol="0">
            <a:spAutoFit/>
          </a:bodyPr>
          <a:lstStyle/>
          <a:p>
            <a:pPr marL="342900" indent="-342900" algn="just">
              <a:buFont typeface="Wingdings" panose="05000000000000000000" pitchFamily="2" charset="2"/>
              <a:buChar char="u"/>
            </a:pPr>
            <a:r>
              <a:rPr lang="zh-CN" altLang="en-US" sz="2000" b="1" dirty="0">
                <a:solidFill>
                  <a:srgbClr val="2E03CD"/>
                </a:solidFill>
              </a:rPr>
              <a:t>应用三：</a:t>
            </a:r>
            <a:r>
              <a:rPr lang="zh-CN" altLang="en-US" sz="2000" b="1" dirty="0">
                <a:solidFill>
                  <a:schemeClr val="tx2"/>
                </a:solidFill>
              </a:rPr>
              <a:t>光纤温度传感。</a:t>
            </a:r>
            <a:endParaRPr lang="en-US" altLang="zh-CN" sz="2000" b="1" dirty="0">
              <a:solidFill>
                <a:schemeClr val="tx2"/>
              </a:solidFill>
            </a:endParaRPr>
          </a:p>
        </p:txBody>
      </p:sp>
      <p:graphicFrame>
        <p:nvGraphicFramePr>
          <p:cNvPr id="2" name="对象 1"/>
          <p:cNvGraphicFramePr>
            <a:graphicFrameLocks noChangeAspect="1"/>
          </p:cNvGraphicFramePr>
          <p:nvPr/>
        </p:nvGraphicFramePr>
        <p:xfrm>
          <a:off x="107504" y="1687716"/>
          <a:ext cx="3960440" cy="1309236"/>
        </p:xfrm>
        <a:graphic>
          <a:graphicData uri="http://schemas.openxmlformats.org/presentationml/2006/ole">
            <mc:AlternateContent xmlns:mc="http://schemas.openxmlformats.org/markup-compatibility/2006">
              <mc:Choice xmlns:v="urn:schemas-microsoft-com:vml" Requires="v">
                <p:oleObj spid="_x0000_s32856" name="Equation" r:id="rId1" imgW="36880800" imgH="12192000" progId="Equation.DSMT4">
                  <p:embed/>
                </p:oleObj>
              </mc:Choice>
              <mc:Fallback>
                <p:oleObj name="Equation" r:id="rId1" imgW="36880800" imgH="12192000" progId="Equation.DSMT4">
                  <p:embed/>
                  <p:pic>
                    <p:nvPicPr>
                      <p:cNvPr id="0" name="图片 32855"/>
                      <p:cNvPicPr/>
                      <p:nvPr/>
                    </p:nvPicPr>
                    <p:blipFill>
                      <a:blip r:embed="rId2"/>
                      <a:stretch>
                        <a:fillRect/>
                      </a:stretch>
                    </p:blipFill>
                    <p:spPr>
                      <a:xfrm>
                        <a:off x="107504" y="1687716"/>
                        <a:ext cx="3960440" cy="1309236"/>
                      </a:xfrm>
                      <a:prstGeom prst="rect">
                        <a:avLst/>
                      </a:prstGeom>
                    </p:spPr>
                  </p:pic>
                </p:oleObj>
              </mc:Fallback>
            </mc:AlternateContent>
          </a:graphicData>
        </a:graphic>
      </p:graphicFrame>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204652"/>
            <a:ext cx="3456384" cy="24937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9520" y="3504782"/>
            <a:ext cx="4754259" cy="3236585"/>
          </a:xfrm>
          <a:prstGeom prst="rect">
            <a:avLst/>
          </a:prstGeom>
        </p:spPr>
      </p:pic>
      <p:sp>
        <p:nvSpPr>
          <p:cNvPr id="7" name="TextBox 6"/>
          <p:cNvSpPr txBox="1"/>
          <p:nvPr/>
        </p:nvSpPr>
        <p:spPr>
          <a:xfrm>
            <a:off x="4499992" y="1412776"/>
            <a:ext cx="4503788" cy="1200329"/>
          </a:xfrm>
          <a:prstGeom prst="rect">
            <a:avLst/>
          </a:prstGeom>
          <a:noFill/>
        </p:spPr>
        <p:txBody>
          <a:bodyPr wrap="square" rtlCol="0">
            <a:spAutoFit/>
          </a:bodyPr>
          <a:lstStyle/>
          <a:p>
            <a:pPr algn="just">
              <a:lnSpc>
                <a:spcPct val="120000"/>
              </a:lnSpc>
            </a:pPr>
            <a:r>
              <a:rPr lang="zh-CN" altLang="en-US" sz="2000" b="1" dirty="0">
                <a:solidFill>
                  <a:schemeClr val="tx2"/>
                </a:solidFill>
              </a:rPr>
              <a:t>介质材料的反斯托克斯线与斯托克斯线强度之比，唯一受</a:t>
            </a:r>
            <a:r>
              <a:rPr lang="zh-CN" altLang="en-US" sz="2000" b="1" dirty="0">
                <a:solidFill>
                  <a:srgbClr val="FF0000"/>
                </a:solidFill>
              </a:rPr>
              <a:t>温度</a:t>
            </a:r>
            <a:r>
              <a:rPr lang="en-US" altLang="zh-CN" sz="2000" b="1" dirty="0">
                <a:solidFill>
                  <a:srgbClr val="FF0000"/>
                </a:solidFill>
              </a:rPr>
              <a:t>T</a:t>
            </a:r>
            <a:r>
              <a:rPr lang="zh-CN" altLang="en-US" sz="2000" b="1" dirty="0">
                <a:solidFill>
                  <a:schemeClr val="tx2"/>
                </a:solidFill>
              </a:rPr>
              <a:t>影响，据此实现温度测量。</a:t>
            </a:r>
            <a:endParaRPr lang="zh-CN" altLang="en-US" sz="2000" b="1" dirty="0">
              <a:solidFill>
                <a:schemeClr val="tx2"/>
              </a:solidFill>
            </a:endParaRPr>
          </a:p>
        </p:txBody>
      </p:sp>
      <mc:AlternateContent xmlns:mc="http://schemas.openxmlformats.org/markup-compatibility/2006">
        <mc:Choice xmlns:a14="http://schemas.microsoft.com/office/drawing/2010/main" Requires="a14">
          <p:sp>
            <p:nvSpPr>
              <p:cNvPr id="8" name="TextBox 7"/>
              <p:cNvSpPr txBox="1"/>
              <p:nvPr/>
            </p:nvSpPr>
            <p:spPr>
              <a:xfrm>
                <a:off x="109174" y="2996952"/>
                <a:ext cx="3817481" cy="1015663"/>
              </a:xfrm>
              <a:prstGeom prst="rect">
                <a:avLst/>
              </a:prstGeom>
              <a:noFill/>
            </p:spPr>
            <p:txBody>
              <a:bodyPr wrap="square" rtlCol="0">
                <a:spAutoFit/>
              </a:bodyPr>
              <a:lstStyle/>
              <a:p>
                <a:pPr algn="just"/>
                <a:r>
                  <a:rPr lang="zh-CN" altLang="en-US" sz="2000" b="1" dirty="0">
                    <a:solidFill>
                      <a:schemeClr val="tx2"/>
                    </a:solidFill>
                  </a:rPr>
                  <a:t>其中：</a:t>
                </a:r>
                <a14:m>
                  <m:oMath xmlns:m="http://schemas.openxmlformats.org/officeDocument/2006/math">
                    <m:r>
                      <a:rPr lang="zh-CN" altLang="en-US" sz="2000" b="1" i="1" smtClean="0">
                        <a:solidFill>
                          <a:schemeClr val="tx2"/>
                        </a:solidFill>
                        <a:latin typeface="Cambria Math" panose="02040503050406030204"/>
                      </a:rPr>
                      <m:t>𝝂</m:t>
                    </m:r>
                  </m:oMath>
                </a14:m>
                <a:r>
                  <a:rPr lang="zh-CN" altLang="en-US" sz="2000" b="1" dirty="0">
                    <a:solidFill>
                      <a:schemeClr val="tx2"/>
                    </a:solidFill>
                  </a:rPr>
                  <a:t>为激光脉冲的频率，</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panose="02040503050406030204"/>
                          </a:rPr>
                          <m:t>𝝂</m:t>
                        </m:r>
                      </m:e>
                      <m:sub>
                        <m:r>
                          <a:rPr lang="en-US" altLang="zh-CN" sz="2000" b="1" i="1" smtClean="0">
                            <a:solidFill>
                              <a:schemeClr val="tx2"/>
                            </a:solidFill>
                            <a:latin typeface="Cambria Math" panose="02040503050406030204"/>
                          </a:rPr>
                          <m:t>𝒊</m:t>
                        </m:r>
                      </m:sub>
                    </m:sSub>
                  </m:oMath>
                </a14:m>
                <a:r>
                  <a:rPr lang="zh-CN" altLang="en-US" sz="2000" b="1" dirty="0">
                    <a:solidFill>
                      <a:schemeClr val="tx2"/>
                    </a:solidFill>
                  </a:rPr>
                  <a:t>为介质分子的振动频率，</a:t>
                </a:r>
                <a14:m>
                  <m:oMath xmlns:m="http://schemas.openxmlformats.org/officeDocument/2006/math">
                    <m:r>
                      <a:rPr lang="en-US" altLang="zh-CN" sz="2000" b="1" i="1" smtClean="0">
                        <a:solidFill>
                          <a:schemeClr val="tx2"/>
                        </a:solidFill>
                        <a:latin typeface="Cambria Math" panose="02040503050406030204"/>
                      </a:rPr>
                      <m:t>𝒌</m:t>
                    </m:r>
                  </m:oMath>
                </a14:m>
                <a:r>
                  <a:rPr lang="zh-CN" altLang="en-US" sz="2000" b="1" dirty="0">
                    <a:solidFill>
                      <a:schemeClr val="tx2"/>
                    </a:solidFill>
                  </a:rPr>
                  <a:t>为玻尔兹曼常数。</a:t>
                </a:r>
                <a:endParaRPr lang="zh-CN" altLang="en-US" sz="2000" b="1" dirty="0">
                  <a:solidFill>
                    <a:schemeClr val="tx2"/>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109174" y="2996952"/>
                <a:ext cx="3817481" cy="1015663"/>
              </a:xfrm>
              <a:prstGeom prst="rect">
                <a:avLst/>
              </a:prstGeom>
              <a:blipFill rotWithShape="1">
                <a:blip r:embed="rId5"/>
                <a:stretch>
                  <a:fillRect l="-15" t="-38" r="12" b="5"/>
                </a:stretch>
              </a:blipFill>
            </p:spPr>
            <p:txBody>
              <a:bodyPr/>
              <a:lstStyle/>
              <a:p>
                <a:r>
                  <a:rPr lang="zh-CN" altLang="en-US">
                    <a:noFill/>
                  </a:rPr>
                  <a:t> </a:t>
                </a:r>
              </a:p>
            </p:txBody>
          </p:sp>
        </mc:Fallback>
      </mc:AlternateContent>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6" presetClass="entr" presetSubtype="21"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par>
                          <p:cTn id="28" fill="hold">
                            <p:stCondLst>
                              <p:cond delay="500"/>
                            </p:stCondLst>
                            <p:childTnLst>
                              <p:par>
                                <p:cTn id="29" presetID="42"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1550" y="115888"/>
            <a:ext cx="7776914" cy="719137"/>
          </a:xfrm>
        </p:spPr>
        <p:txBody>
          <a:bodyPr/>
          <a:lstStyle/>
          <a:p>
            <a:r>
              <a:rPr lang="zh-CN" altLang="en-US" sz="3600" dirty="0">
                <a:latin typeface="+mn-lt"/>
                <a:ea typeface="黑体" panose="02010609060101010101" pitchFamily="2" charset="-122"/>
              </a:rPr>
              <a:t>小结</a:t>
            </a:r>
            <a:endParaRPr lang="en-US" altLang="zh-CN" sz="3600" dirty="0">
              <a:latin typeface="+mn-lt"/>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sp>
        <p:nvSpPr>
          <p:cNvPr id="6" name="Rectangle 3"/>
          <p:cNvSpPr txBox="1">
            <a:spLocks noChangeArrowheads="1"/>
          </p:cNvSpPr>
          <p:nvPr/>
        </p:nvSpPr>
        <p:spPr bwMode="auto">
          <a:xfrm>
            <a:off x="305780" y="3078854"/>
            <a:ext cx="8532440" cy="1286250"/>
          </a:xfrm>
          <a:prstGeom prst="rect">
            <a:avLst/>
          </a:prstGeom>
          <a:noFill/>
        </p:spPr>
        <p:txBody>
          <a:bodyPr wrap="square" rtlCol="0">
            <a:spAutoFit/>
          </a:bodyPr>
          <a:lstStyle>
            <a:defPPr>
              <a:defRPr lang="zh-CN"/>
            </a:defPPr>
            <a:lvl1pPr algn="just">
              <a:defRPr b="1">
                <a:solidFill>
                  <a:schemeClr val="tx2"/>
                </a:solidFill>
                <a:latin typeface="Times New Roman" panose="02020603050405020304" pitchFamily="18" charset="0"/>
                <a:cs typeface="Times New Roman" panose="02020603050405020304" pitchFamily="18" charset="0"/>
              </a:defRPr>
            </a:lvl1pPr>
          </a:lstStyle>
          <a:p>
            <a:pPr marL="285750" indent="-285750">
              <a:lnSpc>
                <a:spcPct val="150000"/>
              </a:lnSpc>
              <a:buFont typeface="Wingdings" panose="05000000000000000000" pitchFamily="2" charset="2"/>
              <a:buChar char="l"/>
            </a:pPr>
            <a:r>
              <a:rPr lang="zh-CN" altLang="en-US" dirty="0"/>
              <a:t>光吸收机理及气体吸收的波长选择性。</a:t>
            </a:r>
            <a:endParaRPr lang="en-US" altLang="zh-CN" dirty="0"/>
          </a:p>
          <a:p>
            <a:pPr marL="285750" indent="-285750">
              <a:lnSpc>
                <a:spcPct val="150000"/>
              </a:lnSpc>
              <a:buFont typeface="Wingdings" panose="05000000000000000000" pitchFamily="2" charset="2"/>
              <a:buChar char="l"/>
            </a:pPr>
            <a:r>
              <a:rPr lang="zh-CN" altLang="en-US" dirty="0"/>
              <a:t>色散机理及正常色散、反常色散，色散引起的波包展宽。</a:t>
            </a:r>
            <a:endParaRPr lang="en-US" altLang="zh-CN" dirty="0"/>
          </a:p>
          <a:p>
            <a:pPr marL="285750" indent="-285750">
              <a:lnSpc>
                <a:spcPct val="150000"/>
              </a:lnSpc>
              <a:buFont typeface="Wingdings" panose="05000000000000000000" pitchFamily="2" charset="2"/>
              <a:buChar char="l"/>
            </a:pPr>
            <a:r>
              <a:rPr lang="zh-CN" altLang="en-US" dirty="0"/>
              <a:t>瑞利散射、分子散射及散射的波长相关性，拉曼散射机理及其应用。</a:t>
            </a:r>
            <a:endParaRPr lang="en-US" altLang="zh-CN" dirty="0"/>
          </a:p>
        </p:txBody>
      </p:sp>
    </p:spTree>
  </p:cSld>
  <p:clrMapOvr>
    <a:masterClrMapping/>
  </p:clrMapOvr>
  <p:transition>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latin typeface="黑体" panose="02010609060101010101" pitchFamily="2" charset="-122"/>
                <a:ea typeface="黑体" panose="02010609060101010101" pitchFamily="2" charset="-122"/>
              </a:rPr>
              <a:t>致谢</a:t>
            </a:r>
            <a:endParaRPr lang="en-US" altLang="zh-CN" dirty="0">
              <a:latin typeface="黑体" panose="02010609060101010101" pitchFamily="2" charset="-122"/>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sp>
        <p:nvSpPr>
          <p:cNvPr id="7" name="TextBox 8"/>
          <p:cNvSpPr txBox="1">
            <a:spLocks noChangeArrowheads="1"/>
          </p:cNvSpPr>
          <p:nvPr/>
        </p:nvSpPr>
        <p:spPr bwMode="auto">
          <a:xfrm>
            <a:off x="431800" y="2492896"/>
            <a:ext cx="8326438"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ClrTx/>
              <a:buFont typeface="Wingdings" panose="05000000000000000000" pitchFamily="2" charset="2"/>
              <a:buNone/>
            </a:pP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在本课件的准备过程中，参考了华中科技大学竺子民老师编著的</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物理光学</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教材、浙江大学梁铨廷老师编写的</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物理光学</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教材、天津大学郁道银老师的</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工程光学</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课件、电子科技大学叶玉堂老师的</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物理光学</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课件、中国科技大学崔洪滨老师的</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光学</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课件、华中科技大学杨振宇老师的</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物理光学</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课件，在此对各位老师表示衷心感谢！</a:t>
            </a:r>
            <a:endPar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0"/>
              </a:spcBef>
              <a:buClrTx/>
              <a:buFont typeface="Wingdings" panose="05000000000000000000" pitchFamily="2" charset="2"/>
              <a:buNone/>
            </a:pPr>
            <a:endPar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0"/>
              </a:spcBef>
              <a:buClrTx/>
              <a:buFont typeface="Wingdings" panose="05000000000000000000" pitchFamily="2" charset="2"/>
              <a:buNone/>
            </a:pP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参考的其他网络资源，来源无法尽述，特此说明。</a:t>
            </a:r>
            <a:endPar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2286000" y="58674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sz="1400" b="1">
                <a:solidFill>
                  <a:schemeClr val="tx2"/>
                </a:solidFill>
                <a:latin typeface="Verdana" panose="020B0604030504040204" pitchFamily="34" charset="0"/>
                <a:ea typeface="宋体" panose="02010600030101010101" pitchFamily="2" charset="-122"/>
              </a:rPr>
              <a:t>www.hust.edu.cn</a:t>
            </a:r>
            <a:endParaRPr lang="en-US" altLang="zh-CN" sz="1400" b="1">
              <a:solidFill>
                <a:schemeClr val="tx2"/>
              </a:solidFill>
              <a:latin typeface="Verdana" panose="020B0604030504040204" pitchFamily="34" charset="0"/>
              <a:ea typeface="宋体" panose="02010600030101010101" pitchFamily="2" charset="-122"/>
            </a:endParaRPr>
          </a:p>
        </p:txBody>
      </p:sp>
      <p:sp>
        <p:nvSpPr>
          <p:cNvPr id="4" name="WordArt 5"/>
          <p:cNvSpPr>
            <a:spLocks noChangeArrowheads="1" noChangeShapeType="1" noTextEdit="1"/>
          </p:cNvSpPr>
          <p:nvPr/>
        </p:nvSpPr>
        <p:spPr bwMode="gray">
          <a:xfrm>
            <a:off x="1676400" y="3069456"/>
            <a:ext cx="5759450" cy="8636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dirty="0">
              <a:ln w="19050">
                <a:solidFill>
                  <a:schemeClr val="bg1"/>
                </a:solidFill>
                <a:rou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sp>
        <p:nvSpPr>
          <p:cNvPr id="8" name="TextBox 10"/>
          <p:cNvSpPr txBox="1">
            <a:spLocks noChangeArrowheads="1"/>
          </p:cNvSpPr>
          <p:nvPr/>
        </p:nvSpPr>
        <p:spPr bwMode="auto">
          <a:xfrm>
            <a:off x="1043608" y="2870790"/>
            <a:ext cx="7308304" cy="18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25000"/>
              </a:lnSpc>
              <a:spcBef>
                <a:spcPct val="0"/>
              </a:spcBef>
              <a:buClrTx/>
              <a:buFontTx/>
              <a:buNone/>
            </a:pPr>
            <a:r>
              <a:rPr lang="en-US" altLang="zh-CN" b="1" dirty="0">
                <a:solidFill>
                  <a:srgbClr val="FF0000"/>
                </a:solidFill>
                <a:latin typeface="+mn-ea"/>
                <a:cs typeface="Times New Roman" panose="02020603050405020304" pitchFamily="18" charset="0"/>
              </a:rPr>
              <a:t>1.3.1 </a:t>
            </a:r>
            <a:r>
              <a:rPr lang="zh-CN" altLang="en-US" b="1" dirty="0">
                <a:solidFill>
                  <a:srgbClr val="FF0000"/>
                </a:solidFill>
                <a:latin typeface="+mn-ea"/>
                <a:cs typeface="Times New Roman" panose="02020603050405020304" pitchFamily="18" charset="0"/>
              </a:rPr>
              <a:t>光的吸收</a:t>
            </a:r>
            <a:endParaRPr lang="en-US" altLang="zh-CN" b="1" dirty="0">
              <a:solidFill>
                <a:srgbClr val="FF0000"/>
              </a:solidFill>
              <a:latin typeface="+mn-ea"/>
              <a:cs typeface="Times New Roman" panose="02020603050405020304" pitchFamily="18" charset="0"/>
            </a:endParaRPr>
          </a:p>
          <a:p>
            <a:pPr algn="ctr" eaLnBrk="1" hangingPunct="1">
              <a:lnSpc>
                <a:spcPct val="125000"/>
              </a:lnSpc>
              <a:spcBef>
                <a:spcPct val="0"/>
              </a:spcBef>
              <a:buClrTx/>
              <a:buFontTx/>
              <a:buNone/>
            </a:pPr>
            <a:r>
              <a:rPr lang="en-US" altLang="zh-CN" b="1" dirty="0">
                <a:latin typeface="+mn-ea"/>
                <a:cs typeface="Times New Roman" panose="02020603050405020304" pitchFamily="18" charset="0"/>
              </a:rPr>
              <a:t>1.3.2 </a:t>
            </a:r>
            <a:r>
              <a:rPr lang="zh-CN" altLang="en-US" b="1" dirty="0">
                <a:latin typeface="+mn-ea"/>
                <a:cs typeface="Times New Roman" panose="02020603050405020304" pitchFamily="18" charset="0"/>
              </a:rPr>
              <a:t>光的色散</a:t>
            </a:r>
            <a:endParaRPr lang="en-US" altLang="zh-CN" b="1" dirty="0">
              <a:latin typeface="+mn-ea"/>
              <a:cs typeface="Times New Roman" panose="02020603050405020304" pitchFamily="18" charset="0"/>
            </a:endParaRPr>
          </a:p>
          <a:p>
            <a:pPr algn="ctr" eaLnBrk="1" hangingPunct="1">
              <a:lnSpc>
                <a:spcPct val="125000"/>
              </a:lnSpc>
              <a:spcBef>
                <a:spcPct val="0"/>
              </a:spcBef>
              <a:buClrTx/>
              <a:buFontTx/>
              <a:buNone/>
            </a:pPr>
            <a:r>
              <a:rPr lang="en-US" altLang="zh-CN" b="1" dirty="0">
                <a:latin typeface="+mn-ea"/>
                <a:cs typeface="Times New Roman" panose="02020603050405020304" pitchFamily="18" charset="0"/>
              </a:rPr>
              <a:t>1.3.3 </a:t>
            </a:r>
            <a:r>
              <a:rPr lang="zh-CN" altLang="en-US" b="1" dirty="0">
                <a:latin typeface="+mn-ea"/>
                <a:cs typeface="Times New Roman" panose="02020603050405020304" pitchFamily="18" charset="0"/>
              </a:rPr>
              <a:t>光的散射</a:t>
            </a:r>
            <a:endParaRPr lang="en-US" altLang="zh-CN" b="1" dirty="0">
              <a:latin typeface="+mn-ea"/>
              <a:cs typeface="Times New Roman" panose="02020603050405020304" pitchFamily="18" charset="0"/>
            </a:endParaRPr>
          </a:p>
        </p:txBody>
      </p:sp>
      <p:sp>
        <p:nvSpPr>
          <p:cNvPr id="9" name="Rectangle 2"/>
          <p:cNvSpPr>
            <a:spLocks noGrp="1" noChangeArrowheads="1"/>
          </p:cNvSpPr>
          <p:nvPr>
            <p:ph type="title"/>
          </p:nvPr>
        </p:nvSpPr>
        <p:spPr>
          <a:xfrm>
            <a:off x="971550" y="115888"/>
            <a:ext cx="7158038" cy="719137"/>
          </a:xfrm>
        </p:spPr>
        <p:txBody>
          <a:bodyPr/>
          <a:lstStyle/>
          <a:p>
            <a:r>
              <a:rPr lang="en-US" altLang="zh-CN" dirty="0">
                <a:latin typeface="黑体" panose="02010609060101010101" pitchFamily="2" charset="-122"/>
                <a:ea typeface="黑体" panose="02010609060101010101" pitchFamily="2" charset="-122"/>
              </a:rPr>
              <a:t>1.3 </a:t>
            </a:r>
            <a:r>
              <a:rPr lang="zh-CN" altLang="en-US" dirty="0">
                <a:latin typeface="黑体" panose="02010609060101010101" pitchFamily="2" charset="-122"/>
                <a:ea typeface="黑体" panose="02010609060101010101" pitchFamily="2" charset="-122"/>
              </a:rPr>
              <a:t>光的吸收、色散和散射</a:t>
            </a:r>
            <a:endParaRPr lang="en-US" altLang="zh-CN" dirty="0">
              <a:latin typeface="黑体" panose="02010609060101010101" pitchFamily="2" charset="-122"/>
              <a:ea typeface="黑体" panose="02010609060101010101" pitchFamily="2" charset="-122"/>
            </a:endParaRPr>
          </a:p>
        </p:txBody>
      </p:sp>
    </p:spTree>
  </p:cSld>
  <p:clrMapOvr>
    <a:masterClrMapping/>
  </p:clrMapOvr>
  <p:transition>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anose="02010609060101010101" pitchFamily="2" charset="-122"/>
              </a:rPr>
              <a:t>光的吸收</a:t>
            </a:r>
            <a:endParaRPr lang="en-US" altLang="zh-CN" dirty="0">
              <a:latin typeface="+mn-lt"/>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mc:AlternateContent xmlns:mc="http://schemas.openxmlformats.org/markup-compatibility/2006">
        <mc:Choice xmlns:a14="http://schemas.microsoft.com/office/drawing/2010/main" Requires="a14">
          <p:sp>
            <p:nvSpPr>
              <p:cNvPr id="3" name="TextBox 2"/>
              <p:cNvSpPr txBox="1"/>
              <p:nvPr/>
            </p:nvSpPr>
            <p:spPr>
              <a:xfrm>
                <a:off x="215516" y="1225371"/>
                <a:ext cx="8712968" cy="5515997"/>
              </a:xfrm>
              <a:prstGeom prst="rect">
                <a:avLst/>
              </a:prstGeom>
              <a:noFill/>
            </p:spPr>
            <p:txBody>
              <a:bodyPr wrap="square" rtlCol="0">
                <a:spAutoFit/>
              </a:bodyPr>
              <a:lstStyle/>
              <a:p>
                <a:pPr algn="just">
                  <a:lnSpc>
                    <a:spcPct val="135000"/>
                  </a:lnSpc>
                </a:pPr>
                <a:r>
                  <a:rPr lang="zh-CN" altLang="en-US" sz="2000" b="1" dirty="0">
                    <a:solidFill>
                      <a:srgbClr val="2E03CD"/>
                    </a:solidFill>
                  </a:rPr>
                  <a:t>介质吸收成因：</a:t>
                </a:r>
                <a:r>
                  <a:rPr lang="zh-CN" altLang="en-US" sz="2000" b="1" dirty="0">
                    <a:solidFill>
                      <a:schemeClr val="tx2"/>
                    </a:solidFill>
                  </a:rPr>
                  <a:t>束缚电子在光波作用下作受迫振动，光波需要消耗能量来激励电子振动。束缚电子的振动能量，一部分又以次波的形式与入射波叠加成透射波而射出介质，其余能量则由于与周围原子和分子的相互作用而转化为其他形式能量，比如热能，这部分能量损耗就是介质对光的吸收。</a:t>
                </a:r>
                <a:endParaRPr lang="en-US" altLang="zh-CN" sz="2000" b="1" dirty="0">
                  <a:solidFill>
                    <a:schemeClr val="tx2"/>
                  </a:solidFill>
                </a:endParaRPr>
              </a:p>
              <a:p>
                <a:pPr algn="just">
                  <a:lnSpc>
                    <a:spcPct val="135000"/>
                  </a:lnSpc>
                </a:pPr>
                <a:r>
                  <a:rPr lang="zh-CN" altLang="en-US" sz="2000" b="1" dirty="0">
                    <a:solidFill>
                      <a:schemeClr val="tx2"/>
                    </a:solidFill>
                  </a:rPr>
                  <a:t>引入</a:t>
                </a:r>
                <a:r>
                  <a:rPr lang="zh-CN" altLang="en-US" sz="2000" b="1" dirty="0">
                    <a:solidFill>
                      <a:srgbClr val="FF0000"/>
                    </a:solidFill>
                  </a:rPr>
                  <a:t>复折射率</a:t>
                </a:r>
                <a:r>
                  <a:rPr lang="zh-CN" altLang="en-US" sz="2000" b="1" dirty="0">
                    <a:solidFill>
                      <a:schemeClr val="tx2"/>
                    </a:solidFill>
                  </a:rPr>
                  <a:t>：</a:t>
                </a:r>
                <a14:m>
                  <m:oMath xmlns:m="http://schemas.openxmlformats.org/officeDocument/2006/math">
                    <m:acc>
                      <m:accPr>
                        <m:chr m:val="̃"/>
                        <m:ctrlPr>
                          <a:rPr lang="en-US" altLang="zh-CN" sz="2000" b="1" i="1" smtClean="0">
                            <a:solidFill>
                              <a:schemeClr val="tx2"/>
                            </a:solidFill>
                            <a:latin typeface="Cambria Math" panose="02040503050406030204" pitchFamily="18" charset="0"/>
                          </a:rPr>
                        </m:ctrlPr>
                      </m:accPr>
                      <m:e>
                        <m:r>
                          <a:rPr lang="en-US" altLang="zh-CN" sz="2000" b="1" i="1" smtClean="0">
                            <a:solidFill>
                              <a:schemeClr val="tx2"/>
                            </a:solidFill>
                            <a:latin typeface="Cambria Math" panose="02040503050406030204"/>
                          </a:rPr>
                          <m:t>𝒏</m:t>
                        </m:r>
                      </m:e>
                    </m:acc>
                    <m:r>
                      <a:rPr lang="en-US" altLang="zh-CN" sz="2000" b="1" i="1" smtClean="0">
                        <a:solidFill>
                          <a:schemeClr val="tx2"/>
                        </a:solidFill>
                        <a:latin typeface="Cambria Math" panose="02040503050406030204"/>
                      </a:rPr>
                      <m:t>=</m:t>
                    </m:r>
                    <m:r>
                      <a:rPr lang="en-US" altLang="zh-CN" sz="2000" b="1" i="1" smtClean="0">
                        <a:solidFill>
                          <a:schemeClr val="tx2"/>
                        </a:solidFill>
                        <a:latin typeface="Cambria Math" panose="02040503050406030204"/>
                      </a:rPr>
                      <m:t>𝒏</m:t>
                    </m:r>
                    <m:d>
                      <m:dPr>
                        <m:ctrlPr>
                          <a:rPr lang="en-US" altLang="zh-CN" sz="2000" b="1" i="1" smtClean="0">
                            <a:solidFill>
                              <a:schemeClr val="tx2"/>
                            </a:solidFill>
                            <a:latin typeface="Cambria Math" panose="02040503050406030204" pitchFamily="18" charset="0"/>
                          </a:rPr>
                        </m:ctrlPr>
                      </m:dPr>
                      <m:e>
                        <m:r>
                          <a:rPr lang="en-US" altLang="zh-CN" sz="2000" b="1" i="1" smtClean="0">
                            <a:solidFill>
                              <a:schemeClr val="tx2"/>
                            </a:solidFill>
                            <a:latin typeface="Cambria Math" panose="02040503050406030204"/>
                          </a:rPr>
                          <m:t>𝟏</m:t>
                        </m:r>
                        <m:r>
                          <a:rPr lang="en-US" altLang="zh-CN" sz="2000" b="1" i="1" smtClean="0">
                            <a:solidFill>
                              <a:schemeClr val="tx2"/>
                            </a:solidFill>
                            <a:latin typeface="Cambria Math" panose="02040503050406030204"/>
                          </a:rPr>
                          <m:t>+</m:t>
                        </m:r>
                        <m:r>
                          <a:rPr lang="en-US" altLang="zh-CN" sz="2000" b="1" i="1" smtClean="0">
                            <a:solidFill>
                              <a:schemeClr val="tx2"/>
                            </a:solidFill>
                            <a:latin typeface="Cambria Math" panose="02040503050406030204"/>
                          </a:rPr>
                          <m:t>𝒊</m:t>
                        </m:r>
                        <m:r>
                          <a:rPr lang="zh-CN" altLang="en-US" sz="2000" b="1" i="1" smtClean="0">
                            <a:solidFill>
                              <a:schemeClr val="tx2"/>
                            </a:solidFill>
                            <a:latin typeface="Cambria Math" panose="02040503050406030204"/>
                          </a:rPr>
                          <m:t>𝜿</m:t>
                        </m:r>
                      </m:e>
                    </m:d>
                  </m:oMath>
                </a14:m>
                <a:endParaRPr lang="en-US" altLang="zh-CN" sz="2000" b="1" dirty="0">
                  <a:solidFill>
                    <a:schemeClr val="tx2"/>
                  </a:solidFill>
                </a:endParaRPr>
              </a:p>
              <a:p>
                <a:pPr algn="just">
                  <a:lnSpc>
                    <a:spcPct val="135000"/>
                  </a:lnSpc>
                </a:pPr>
                <a:r>
                  <a:rPr lang="zh-CN" altLang="en-US" sz="2000" b="1" dirty="0">
                    <a:solidFill>
                      <a:schemeClr val="tx2"/>
                    </a:solidFill>
                  </a:rPr>
                  <a:t>则介质内电场：</a:t>
                </a:r>
                <a14:m>
                  <m:oMath xmlns:m="http://schemas.openxmlformats.org/officeDocument/2006/math">
                    <m:r>
                      <a:rPr lang="en-US" altLang="zh-CN" sz="2000" b="1" i="1" smtClean="0">
                        <a:solidFill>
                          <a:schemeClr val="tx2"/>
                        </a:solidFill>
                        <a:latin typeface="Cambria Math" panose="02040503050406030204"/>
                      </a:rPr>
                      <m:t>𝑬</m:t>
                    </m:r>
                    <m:r>
                      <a:rPr lang="en-US" altLang="zh-CN" sz="2000" b="1" i="1" smtClean="0">
                        <a:solidFill>
                          <a:schemeClr val="tx2"/>
                        </a:solidFill>
                        <a:latin typeface="Cambria Math" panose="02040503050406030204"/>
                      </a:rPr>
                      <m:t>=</m:t>
                    </m:r>
                    <m:r>
                      <a:rPr lang="en-US" altLang="zh-CN" sz="2000" b="1" i="1" smtClean="0">
                        <a:solidFill>
                          <a:schemeClr val="tx2"/>
                        </a:solidFill>
                        <a:latin typeface="Cambria Math" panose="02040503050406030204"/>
                      </a:rPr>
                      <m:t>𝑨</m:t>
                    </m:r>
                    <m:func>
                      <m:funcPr>
                        <m:ctrlPr>
                          <a:rPr lang="en-US" altLang="zh-CN" sz="2000" b="1" i="1" smtClean="0">
                            <a:solidFill>
                              <a:schemeClr val="tx2"/>
                            </a:solidFill>
                            <a:latin typeface="Cambria Math" panose="02040503050406030204" pitchFamily="18" charset="0"/>
                          </a:rPr>
                        </m:ctrlPr>
                      </m:funcPr>
                      <m:fName>
                        <m:r>
                          <m:rPr>
                            <m:sty m:val="p"/>
                          </m:rPr>
                          <a:rPr lang="en-US" altLang="zh-CN" sz="2000" b="0" i="0" smtClean="0">
                            <a:solidFill>
                              <a:schemeClr val="tx2"/>
                            </a:solidFill>
                            <a:latin typeface="Cambria Math" panose="02040503050406030204"/>
                          </a:rPr>
                          <m:t>exp</m:t>
                        </m:r>
                      </m:fName>
                      <m:e>
                        <m:d>
                          <m:dPr>
                            <m:ctrlPr>
                              <a:rPr lang="en-US" altLang="zh-CN" sz="2000" b="0" i="1" smtClean="0">
                                <a:solidFill>
                                  <a:schemeClr val="tx2"/>
                                </a:solidFill>
                                <a:latin typeface="Cambria Math" panose="02040503050406030204" pitchFamily="18" charset="0"/>
                              </a:rPr>
                            </m:ctrlPr>
                          </m:dPr>
                          <m:e>
                            <m:r>
                              <a:rPr lang="en-US" altLang="zh-CN" sz="2000" b="0" i="1" smtClean="0">
                                <a:solidFill>
                                  <a:schemeClr val="tx2"/>
                                </a:solidFill>
                                <a:latin typeface="Cambria Math" panose="02040503050406030204"/>
                              </a:rPr>
                              <m:t>−</m:t>
                            </m:r>
                            <m:f>
                              <m:fPr>
                                <m:ctrlPr>
                                  <a:rPr lang="en-US" altLang="zh-CN" sz="2000" b="0" i="1" smtClean="0">
                                    <a:solidFill>
                                      <a:schemeClr val="tx2"/>
                                    </a:solidFill>
                                    <a:latin typeface="Cambria Math" panose="02040503050406030204" pitchFamily="18" charset="0"/>
                                  </a:rPr>
                                </m:ctrlPr>
                              </m:fPr>
                              <m:num>
                                <m:r>
                                  <a:rPr lang="en-US" altLang="zh-CN" sz="2000" b="0" i="1" smtClean="0">
                                    <a:solidFill>
                                      <a:schemeClr val="tx2"/>
                                    </a:solidFill>
                                    <a:latin typeface="Cambria Math" panose="02040503050406030204"/>
                                  </a:rPr>
                                  <m:t>𝑛</m:t>
                                </m:r>
                                <m:r>
                                  <a:rPr lang="zh-CN" altLang="en-US" sz="2000" b="0" i="1" smtClean="0">
                                    <a:solidFill>
                                      <a:schemeClr val="tx2"/>
                                    </a:solidFill>
                                    <a:latin typeface="Cambria Math" panose="02040503050406030204"/>
                                  </a:rPr>
                                  <m:t>𝜅𝜔</m:t>
                                </m:r>
                              </m:num>
                              <m:den>
                                <m:r>
                                  <a:rPr lang="en-US" altLang="zh-CN" sz="2000" b="0" i="1" smtClean="0">
                                    <a:solidFill>
                                      <a:schemeClr val="tx2"/>
                                    </a:solidFill>
                                    <a:latin typeface="Cambria Math" panose="02040503050406030204"/>
                                  </a:rPr>
                                  <m:t>𝑐</m:t>
                                </m:r>
                              </m:den>
                            </m:f>
                            <m:r>
                              <a:rPr lang="en-US" altLang="zh-CN" sz="2000" b="0" i="1" smtClean="0">
                                <a:solidFill>
                                  <a:schemeClr val="tx2"/>
                                </a:solidFill>
                                <a:latin typeface="Cambria Math" panose="02040503050406030204"/>
                              </a:rPr>
                              <m:t>𝑧</m:t>
                            </m:r>
                          </m:e>
                        </m:d>
                        <m:func>
                          <m:funcPr>
                            <m:ctrlPr>
                              <a:rPr lang="en-US" altLang="zh-CN" sz="2000" b="1" i="1">
                                <a:solidFill>
                                  <a:schemeClr val="tx2"/>
                                </a:solidFill>
                                <a:latin typeface="Cambria Math" panose="02040503050406030204" pitchFamily="18" charset="0"/>
                              </a:rPr>
                            </m:ctrlPr>
                          </m:funcPr>
                          <m:fName>
                            <m:r>
                              <m:rPr>
                                <m:sty m:val="p"/>
                              </m:rPr>
                              <a:rPr lang="en-US" altLang="zh-CN" sz="2000">
                                <a:solidFill>
                                  <a:schemeClr val="tx2"/>
                                </a:solidFill>
                                <a:latin typeface="Cambria Math" panose="02040503050406030204"/>
                              </a:rPr>
                              <m:t>exp</m:t>
                            </m:r>
                          </m:fName>
                          <m:e>
                            <m:d>
                              <m:dPr>
                                <m:begChr m:val="["/>
                                <m:endChr m:val="]"/>
                                <m:ctrlPr>
                                  <a:rPr lang="en-US" altLang="zh-CN" sz="2000" i="1" smtClean="0">
                                    <a:solidFill>
                                      <a:schemeClr val="tx2"/>
                                    </a:solidFill>
                                    <a:latin typeface="Cambria Math" panose="02040503050406030204" pitchFamily="18" charset="0"/>
                                  </a:rPr>
                                </m:ctrlPr>
                              </m:dPr>
                              <m:e>
                                <m:r>
                                  <a:rPr lang="en-US" altLang="zh-CN" sz="2000" b="0" i="1" smtClean="0">
                                    <a:solidFill>
                                      <a:schemeClr val="tx2"/>
                                    </a:solidFill>
                                    <a:latin typeface="Cambria Math" panose="02040503050406030204"/>
                                  </a:rPr>
                                  <m:t>𝑖</m:t>
                                </m:r>
                                <m:d>
                                  <m:dPr>
                                    <m:ctrlPr>
                                      <a:rPr lang="en-US" altLang="zh-CN" sz="2000" b="0" i="1" smtClean="0">
                                        <a:solidFill>
                                          <a:schemeClr val="tx2"/>
                                        </a:solidFill>
                                        <a:latin typeface="Cambria Math" panose="02040503050406030204" pitchFamily="18" charset="0"/>
                                      </a:rPr>
                                    </m:ctrlPr>
                                  </m:dPr>
                                  <m:e>
                                    <m:f>
                                      <m:fPr>
                                        <m:ctrlPr>
                                          <a:rPr lang="en-US" altLang="zh-CN" sz="2000" b="0" i="1" smtClean="0">
                                            <a:solidFill>
                                              <a:schemeClr val="tx2"/>
                                            </a:solidFill>
                                            <a:latin typeface="Cambria Math" panose="02040503050406030204" pitchFamily="18" charset="0"/>
                                          </a:rPr>
                                        </m:ctrlPr>
                                      </m:fPr>
                                      <m:num>
                                        <m:r>
                                          <a:rPr lang="en-US" altLang="zh-CN" sz="2000" b="0" i="1" smtClean="0">
                                            <a:solidFill>
                                              <a:schemeClr val="tx2"/>
                                            </a:solidFill>
                                            <a:latin typeface="Cambria Math" panose="02040503050406030204"/>
                                          </a:rPr>
                                          <m:t>𝑛</m:t>
                                        </m:r>
                                        <m:r>
                                          <a:rPr lang="zh-CN" altLang="en-US" sz="2000" b="0" i="1" smtClean="0">
                                            <a:solidFill>
                                              <a:schemeClr val="tx2"/>
                                            </a:solidFill>
                                            <a:latin typeface="Cambria Math" panose="02040503050406030204"/>
                                          </a:rPr>
                                          <m:t>𝜔</m:t>
                                        </m:r>
                                      </m:num>
                                      <m:den>
                                        <m:r>
                                          <a:rPr lang="en-US" altLang="zh-CN" sz="2000" b="0" i="1" smtClean="0">
                                            <a:solidFill>
                                              <a:schemeClr val="tx2"/>
                                            </a:solidFill>
                                            <a:latin typeface="Cambria Math" panose="02040503050406030204"/>
                                          </a:rPr>
                                          <m:t>𝑐</m:t>
                                        </m:r>
                                      </m:den>
                                    </m:f>
                                    <m:r>
                                      <a:rPr lang="en-US" altLang="zh-CN" sz="2000" b="0" i="1" smtClean="0">
                                        <a:solidFill>
                                          <a:schemeClr val="tx2"/>
                                        </a:solidFill>
                                        <a:latin typeface="Cambria Math" panose="02040503050406030204"/>
                                      </a:rPr>
                                      <m:t>𝑧</m:t>
                                    </m:r>
                                    <m:r>
                                      <a:rPr lang="en-US" altLang="zh-CN" sz="2000" b="0" i="1" smtClean="0">
                                        <a:solidFill>
                                          <a:schemeClr val="tx2"/>
                                        </a:solidFill>
                                        <a:latin typeface="Cambria Math" panose="02040503050406030204"/>
                                      </a:rPr>
                                      <m:t>−</m:t>
                                    </m:r>
                                    <m:r>
                                      <a:rPr lang="zh-CN" altLang="en-US" sz="2000" b="0" i="1" smtClean="0">
                                        <a:solidFill>
                                          <a:schemeClr val="tx2"/>
                                        </a:solidFill>
                                        <a:latin typeface="Cambria Math" panose="02040503050406030204"/>
                                      </a:rPr>
                                      <m:t>𝜔</m:t>
                                    </m:r>
                                    <m:r>
                                      <a:rPr lang="en-US" altLang="zh-CN" sz="2000" b="0" i="1" smtClean="0">
                                        <a:solidFill>
                                          <a:schemeClr val="tx2"/>
                                        </a:solidFill>
                                        <a:latin typeface="Cambria Math" panose="02040503050406030204"/>
                                      </a:rPr>
                                      <m:t>𝑡</m:t>
                                    </m:r>
                                  </m:e>
                                </m:d>
                              </m:e>
                            </m:d>
                          </m:e>
                        </m:func>
                      </m:e>
                    </m:func>
                  </m:oMath>
                </a14:m>
                <a:endParaRPr lang="en-US" altLang="zh-CN" sz="2000" b="1" dirty="0">
                  <a:solidFill>
                    <a:schemeClr val="tx2"/>
                  </a:solidFill>
                </a:endParaRPr>
              </a:p>
              <a:p>
                <a:pPr algn="just">
                  <a:lnSpc>
                    <a:spcPct val="135000"/>
                  </a:lnSpc>
                </a:pPr>
                <a:r>
                  <a:rPr lang="zh-CN" altLang="en-US" sz="2000" b="1" dirty="0">
                    <a:solidFill>
                      <a:schemeClr val="tx2"/>
                    </a:solidFill>
                  </a:rPr>
                  <a:t>光强：</a:t>
                </a:r>
                <a:r>
                  <a:rPr lang="en-US" altLang="zh-CN" sz="2000" b="1" dirty="0">
                    <a:solidFill>
                      <a:schemeClr val="tx2"/>
                    </a:solidFill>
                  </a:rPr>
                  <a:t> </a:t>
                </a:r>
                <a14:m>
                  <m:oMath xmlns:m="http://schemas.openxmlformats.org/officeDocument/2006/math">
                    <m:r>
                      <a:rPr lang="en-US" altLang="zh-CN" sz="2000" b="1" i="1" smtClean="0">
                        <a:solidFill>
                          <a:schemeClr val="tx2"/>
                        </a:solidFill>
                        <a:latin typeface="Cambria Math" panose="02040503050406030204"/>
                      </a:rPr>
                      <m:t>𝑰</m:t>
                    </m:r>
                    <m:r>
                      <a:rPr lang="en-US" altLang="zh-CN" sz="2000" b="1" i="1">
                        <a:solidFill>
                          <a:schemeClr val="tx2"/>
                        </a:solidFill>
                        <a:latin typeface="Cambria Math" panose="02040503050406030204"/>
                      </a:rPr>
                      <m:t>=</m:t>
                    </m:r>
                    <m:sSup>
                      <m:sSupPr>
                        <m:ctrlPr>
                          <a:rPr lang="en-US" altLang="zh-CN" sz="2000" b="1" i="1" smtClean="0">
                            <a:solidFill>
                              <a:schemeClr val="tx2"/>
                            </a:solidFill>
                            <a:latin typeface="Cambria Math" panose="02040503050406030204" pitchFamily="18" charset="0"/>
                          </a:rPr>
                        </m:ctrlPr>
                      </m:sSupPr>
                      <m:e>
                        <m:d>
                          <m:dPr>
                            <m:begChr m:val="|"/>
                            <m:endChr m:val="|"/>
                            <m:ctrlPr>
                              <a:rPr lang="en-US" altLang="zh-CN" sz="2000" b="1" i="1" smtClean="0">
                                <a:solidFill>
                                  <a:schemeClr val="tx2"/>
                                </a:solidFill>
                                <a:latin typeface="Cambria Math" panose="02040503050406030204" pitchFamily="18" charset="0"/>
                              </a:rPr>
                            </m:ctrlPr>
                          </m:dPr>
                          <m:e>
                            <m:r>
                              <a:rPr lang="en-US" altLang="zh-CN" sz="2000" b="1" i="1" smtClean="0">
                                <a:solidFill>
                                  <a:schemeClr val="tx2"/>
                                </a:solidFill>
                                <a:latin typeface="Cambria Math" panose="02040503050406030204"/>
                              </a:rPr>
                              <m:t>𝑨</m:t>
                            </m:r>
                          </m:e>
                        </m:d>
                      </m:e>
                      <m:sup>
                        <m:r>
                          <a:rPr lang="en-US" altLang="zh-CN" sz="2000" b="1" i="1" smtClean="0">
                            <a:solidFill>
                              <a:schemeClr val="tx2"/>
                            </a:solidFill>
                            <a:latin typeface="Cambria Math" panose="02040503050406030204"/>
                          </a:rPr>
                          <m:t>𝟐</m:t>
                        </m:r>
                      </m:sup>
                    </m:sSup>
                    <m:func>
                      <m:funcPr>
                        <m:ctrlPr>
                          <a:rPr lang="en-US" altLang="zh-CN" sz="2000" b="1" i="1">
                            <a:solidFill>
                              <a:schemeClr val="tx2"/>
                            </a:solidFill>
                            <a:latin typeface="Cambria Math" panose="02040503050406030204" pitchFamily="18" charset="0"/>
                          </a:rPr>
                        </m:ctrlPr>
                      </m:funcPr>
                      <m:fName>
                        <m:r>
                          <m:rPr>
                            <m:sty m:val="p"/>
                          </m:rPr>
                          <a:rPr lang="en-US" altLang="zh-CN" sz="2000">
                            <a:solidFill>
                              <a:schemeClr val="tx2"/>
                            </a:solidFill>
                            <a:latin typeface="Cambria Math" panose="02040503050406030204"/>
                          </a:rPr>
                          <m:t>exp</m:t>
                        </m:r>
                      </m:fName>
                      <m:e>
                        <m:d>
                          <m:dPr>
                            <m:ctrlPr>
                              <a:rPr lang="en-US" altLang="zh-CN" sz="2000" i="1">
                                <a:solidFill>
                                  <a:schemeClr val="tx2"/>
                                </a:solidFill>
                                <a:latin typeface="Cambria Math" panose="02040503050406030204" pitchFamily="18" charset="0"/>
                              </a:rPr>
                            </m:ctrlPr>
                          </m:dPr>
                          <m:e>
                            <m:r>
                              <a:rPr lang="en-US" altLang="zh-CN" sz="2000" i="1">
                                <a:solidFill>
                                  <a:schemeClr val="tx2"/>
                                </a:solidFill>
                                <a:latin typeface="Cambria Math" panose="02040503050406030204"/>
                              </a:rPr>
                              <m:t>−</m:t>
                            </m:r>
                            <m:f>
                              <m:fPr>
                                <m:ctrlPr>
                                  <a:rPr lang="en-US" altLang="zh-CN" sz="2000" i="1">
                                    <a:solidFill>
                                      <a:schemeClr val="tx2"/>
                                    </a:solidFill>
                                    <a:latin typeface="Cambria Math" panose="02040503050406030204" pitchFamily="18" charset="0"/>
                                  </a:rPr>
                                </m:ctrlPr>
                              </m:fPr>
                              <m:num>
                                <m:r>
                                  <a:rPr lang="en-US" altLang="zh-CN" sz="2000" b="0" i="1" smtClean="0">
                                    <a:solidFill>
                                      <a:schemeClr val="tx2"/>
                                    </a:solidFill>
                                    <a:latin typeface="Cambria Math" panose="02040503050406030204"/>
                                  </a:rPr>
                                  <m:t>2</m:t>
                                </m:r>
                                <m:r>
                                  <a:rPr lang="en-US" altLang="zh-CN" sz="2000" i="1">
                                    <a:solidFill>
                                      <a:schemeClr val="tx2"/>
                                    </a:solidFill>
                                    <a:latin typeface="Cambria Math" panose="02040503050406030204"/>
                                  </a:rPr>
                                  <m:t>𝑛</m:t>
                                </m:r>
                                <m:r>
                                  <a:rPr lang="zh-CN" altLang="en-US" sz="2000" i="1">
                                    <a:solidFill>
                                      <a:schemeClr val="tx2"/>
                                    </a:solidFill>
                                    <a:latin typeface="Cambria Math" panose="02040503050406030204"/>
                                  </a:rPr>
                                  <m:t>𝜅𝜔</m:t>
                                </m:r>
                              </m:num>
                              <m:den>
                                <m:r>
                                  <a:rPr lang="en-US" altLang="zh-CN" sz="2000" i="1">
                                    <a:solidFill>
                                      <a:schemeClr val="tx2"/>
                                    </a:solidFill>
                                    <a:latin typeface="Cambria Math" panose="02040503050406030204"/>
                                  </a:rPr>
                                  <m:t>𝑐</m:t>
                                </m:r>
                              </m:den>
                            </m:f>
                            <m:r>
                              <a:rPr lang="en-US" altLang="zh-CN" sz="2000" i="1">
                                <a:solidFill>
                                  <a:schemeClr val="tx2"/>
                                </a:solidFill>
                                <a:latin typeface="Cambria Math" panose="02040503050406030204"/>
                              </a:rPr>
                              <m:t>𝑧</m:t>
                            </m:r>
                          </m:e>
                        </m:d>
                        <m:r>
                          <a:rPr lang="en-US" altLang="zh-CN" sz="2000" b="1" i="1" smtClean="0">
                            <a:solidFill>
                              <a:schemeClr val="tx2"/>
                            </a:solidFill>
                            <a:latin typeface="Cambria Math" panose="02040503050406030204"/>
                          </a:rPr>
                          <m:t>=</m:t>
                        </m:r>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panose="02040503050406030204"/>
                              </a:rPr>
                              <m:t>𝑰</m:t>
                            </m:r>
                          </m:e>
                          <m:sub>
                            <m:r>
                              <a:rPr lang="en-US" altLang="zh-CN" sz="2000" b="1" i="1" smtClean="0">
                                <a:solidFill>
                                  <a:schemeClr val="tx2"/>
                                </a:solidFill>
                                <a:latin typeface="Cambria Math" panose="02040503050406030204"/>
                              </a:rPr>
                              <m:t>𝟎</m:t>
                            </m:r>
                          </m:sub>
                        </m:sSub>
                        <m:func>
                          <m:funcPr>
                            <m:ctrlPr>
                              <a:rPr lang="en-US" altLang="zh-CN" sz="2000" b="1" i="1" smtClean="0">
                                <a:solidFill>
                                  <a:schemeClr val="tx2"/>
                                </a:solidFill>
                                <a:latin typeface="Cambria Math" panose="02040503050406030204" pitchFamily="18" charset="0"/>
                              </a:rPr>
                            </m:ctrlPr>
                          </m:funcPr>
                          <m:fName>
                            <m:r>
                              <m:rPr>
                                <m:sty m:val="p"/>
                              </m:rPr>
                              <a:rPr lang="en-US" altLang="zh-CN" sz="2000" b="0" i="0" smtClean="0">
                                <a:solidFill>
                                  <a:schemeClr val="tx2"/>
                                </a:solidFill>
                                <a:latin typeface="Cambria Math" panose="02040503050406030204"/>
                              </a:rPr>
                              <m:t>exp</m:t>
                            </m:r>
                          </m:fName>
                          <m:e>
                            <m:d>
                              <m:dPr>
                                <m:ctrlPr>
                                  <a:rPr lang="en-US" altLang="zh-CN" sz="2000" b="0" i="1" smtClean="0">
                                    <a:solidFill>
                                      <a:schemeClr val="tx2"/>
                                    </a:solidFill>
                                    <a:latin typeface="Cambria Math" panose="02040503050406030204" pitchFamily="18" charset="0"/>
                                  </a:rPr>
                                </m:ctrlPr>
                              </m:dPr>
                              <m:e>
                                <m:r>
                                  <a:rPr lang="en-US" altLang="zh-CN" sz="2000" b="0" i="1" smtClean="0">
                                    <a:solidFill>
                                      <a:schemeClr val="tx2"/>
                                    </a:solidFill>
                                    <a:latin typeface="Cambria Math" panose="02040503050406030204"/>
                                  </a:rPr>
                                  <m:t>−</m:t>
                                </m:r>
                                <m:r>
                                  <a:rPr lang="zh-CN" altLang="en-US" sz="2000" b="0" i="1" smtClean="0">
                                    <a:solidFill>
                                      <a:schemeClr val="tx2"/>
                                    </a:solidFill>
                                    <a:latin typeface="Cambria Math" panose="02040503050406030204"/>
                                  </a:rPr>
                                  <m:t>𝛼</m:t>
                                </m:r>
                                <m:r>
                                  <a:rPr lang="en-US" altLang="zh-CN" sz="2000" b="0" i="1" smtClean="0">
                                    <a:solidFill>
                                      <a:schemeClr val="tx2"/>
                                    </a:solidFill>
                                    <a:latin typeface="Cambria Math" panose="02040503050406030204"/>
                                  </a:rPr>
                                  <m:t>𝑧</m:t>
                                </m:r>
                              </m:e>
                            </m:d>
                          </m:e>
                        </m:func>
                      </m:e>
                    </m:func>
                  </m:oMath>
                </a14:m>
                <a:r>
                  <a:rPr lang="zh-CN" altLang="en-US" sz="2000" b="1" dirty="0">
                    <a:solidFill>
                      <a:schemeClr val="tx2"/>
                    </a:solidFill>
                  </a:rPr>
                  <a:t>          </a:t>
                </a:r>
                <a:r>
                  <a:rPr lang="en-US" altLang="zh-CN" sz="2000" b="1" dirty="0">
                    <a:solidFill>
                      <a:srgbClr val="2E03CD"/>
                    </a:solidFill>
                  </a:rPr>
                  <a:t>——</a:t>
                </a:r>
                <a:r>
                  <a:rPr lang="zh-CN" altLang="en-US" sz="2000" b="1" dirty="0">
                    <a:solidFill>
                      <a:srgbClr val="2E03CD"/>
                    </a:solidFill>
                  </a:rPr>
                  <a:t>朗伯定律</a:t>
                </a:r>
                <a:endParaRPr lang="en-US" altLang="zh-CN" sz="2000" b="1" dirty="0">
                  <a:solidFill>
                    <a:srgbClr val="2E03CD"/>
                  </a:solidFill>
                </a:endParaRPr>
              </a:p>
              <a:p>
                <a:pPr algn="just">
                  <a:lnSpc>
                    <a:spcPct val="135000"/>
                  </a:lnSpc>
                </a:pPr>
                <a:r>
                  <a:rPr lang="zh-CN" altLang="en-US" sz="2000" b="1" dirty="0">
                    <a:solidFill>
                      <a:schemeClr val="tx2"/>
                    </a:solidFill>
                  </a:rPr>
                  <a:t>其中吸收系数：</a:t>
                </a:r>
                <a14:m>
                  <m:oMath xmlns:m="http://schemas.openxmlformats.org/officeDocument/2006/math">
                    <m:r>
                      <a:rPr lang="zh-CN" altLang="en-US" sz="2000" b="1" i="1" smtClean="0">
                        <a:solidFill>
                          <a:schemeClr val="tx2"/>
                        </a:solidFill>
                        <a:latin typeface="Cambria Math" panose="02040503050406030204"/>
                      </a:rPr>
                      <m:t>𝜶</m:t>
                    </m:r>
                    <m:r>
                      <a:rPr lang="en-US" altLang="zh-CN" sz="2000" b="1" i="1" smtClean="0">
                        <a:solidFill>
                          <a:schemeClr val="tx2"/>
                        </a:solidFill>
                        <a:latin typeface="Cambria Math" panose="02040503050406030204"/>
                      </a:rPr>
                      <m:t>=</m:t>
                    </m:r>
                    <m:r>
                      <a:rPr lang="en-US" altLang="zh-CN" sz="2000" b="1" i="1" smtClean="0">
                        <a:solidFill>
                          <a:schemeClr val="tx2"/>
                        </a:solidFill>
                        <a:latin typeface="Cambria Math" panose="02040503050406030204"/>
                      </a:rPr>
                      <m:t>𝟐</m:t>
                    </m:r>
                    <m:r>
                      <a:rPr lang="en-US" altLang="zh-CN" sz="2000" b="1" i="1" smtClean="0">
                        <a:solidFill>
                          <a:schemeClr val="tx2"/>
                        </a:solidFill>
                        <a:latin typeface="Cambria Math" panose="02040503050406030204"/>
                      </a:rPr>
                      <m:t>𝒏</m:t>
                    </m:r>
                    <m:r>
                      <a:rPr lang="zh-CN" altLang="en-US" sz="2000" b="1" i="1" smtClean="0">
                        <a:solidFill>
                          <a:schemeClr val="tx2"/>
                        </a:solidFill>
                        <a:latin typeface="Cambria Math" panose="02040503050406030204"/>
                      </a:rPr>
                      <m:t>𝜿𝝎</m:t>
                    </m:r>
                    <m:r>
                      <a:rPr lang="en-US" altLang="zh-CN" sz="2000" b="1" i="1" smtClean="0">
                        <a:solidFill>
                          <a:schemeClr val="tx2"/>
                        </a:solidFill>
                        <a:latin typeface="Cambria Math" panose="02040503050406030204"/>
                      </a:rPr>
                      <m:t>/</m:t>
                    </m:r>
                    <m:r>
                      <a:rPr lang="en-US" altLang="zh-CN" sz="2000" b="1" i="1" smtClean="0">
                        <a:solidFill>
                          <a:schemeClr val="tx2"/>
                        </a:solidFill>
                        <a:latin typeface="Cambria Math" panose="02040503050406030204"/>
                      </a:rPr>
                      <m:t>𝒄</m:t>
                    </m:r>
                  </m:oMath>
                </a14:m>
                <a:endParaRPr lang="en-US" altLang="zh-CN" sz="2000" b="1" dirty="0">
                  <a:solidFill>
                    <a:schemeClr val="tx2"/>
                  </a:solidFill>
                </a:endParaRPr>
              </a:p>
              <a:p>
                <a:pPr algn="just">
                  <a:lnSpc>
                    <a:spcPct val="135000"/>
                  </a:lnSpc>
                </a:pPr>
                <a:r>
                  <a:rPr lang="zh-CN" altLang="en-US" sz="2000" b="1" dirty="0">
                    <a:solidFill>
                      <a:schemeClr val="tx2"/>
                    </a:solidFill>
                  </a:rPr>
                  <a:t>溶液的吸收系数与浓度</a:t>
                </a:r>
                <a:r>
                  <a:rPr lang="en-US" altLang="zh-CN" sz="2000" b="1" dirty="0">
                    <a:solidFill>
                      <a:schemeClr val="tx2"/>
                    </a:solidFill>
                  </a:rPr>
                  <a:t>C</a:t>
                </a:r>
                <a:r>
                  <a:rPr lang="zh-CN" altLang="en-US" sz="2000" b="1" dirty="0">
                    <a:solidFill>
                      <a:schemeClr val="tx2"/>
                    </a:solidFill>
                  </a:rPr>
                  <a:t>有关：</a:t>
                </a:r>
                <a14:m>
                  <m:oMath xmlns:m="http://schemas.openxmlformats.org/officeDocument/2006/math">
                    <m:r>
                      <a:rPr lang="zh-CN" altLang="en-US" sz="2000" b="1" i="1" smtClean="0">
                        <a:solidFill>
                          <a:schemeClr val="tx2"/>
                        </a:solidFill>
                        <a:latin typeface="Cambria Math" panose="02040503050406030204"/>
                      </a:rPr>
                      <m:t>𝜶</m:t>
                    </m:r>
                    <m:r>
                      <a:rPr lang="en-US" altLang="zh-CN" sz="2000" b="1" i="1" smtClean="0">
                        <a:solidFill>
                          <a:schemeClr val="tx2"/>
                        </a:solidFill>
                        <a:latin typeface="Cambria Math" panose="02040503050406030204"/>
                      </a:rPr>
                      <m:t>=</m:t>
                    </m:r>
                    <m:r>
                      <a:rPr lang="zh-CN" altLang="en-US" sz="2000" b="1" i="1" smtClean="0">
                        <a:solidFill>
                          <a:schemeClr val="tx2"/>
                        </a:solidFill>
                        <a:latin typeface="Cambria Math" panose="02040503050406030204"/>
                      </a:rPr>
                      <m:t>𝜷</m:t>
                    </m:r>
                    <m:r>
                      <a:rPr lang="en-US" altLang="zh-CN" sz="2000" b="1" i="1" smtClean="0">
                        <a:solidFill>
                          <a:schemeClr val="tx2"/>
                        </a:solidFill>
                        <a:latin typeface="Cambria Math" panose="02040503050406030204"/>
                      </a:rPr>
                      <m:t>𝑪</m:t>
                    </m:r>
                  </m:oMath>
                </a14:m>
                <a:endParaRPr lang="en-US" altLang="zh-CN" sz="2000" b="1" dirty="0">
                  <a:solidFill>
                    <a:schemeClr val="tx2"/>
                  </a:solidFill>
                </a:endParaRPr>
              </a:p>
              <a:p>
                <a:pPr algn="just">
                  <a:lnSpc>
                    <a:spcPct val="135000"/>
                  </a:lnSpc>
                </a:pPr>
                <a:r>
                  <a:rPr lang="en-US" altLang="zh-CN" sz="2000" b="1" dirty="0">
                    <a:solidFill>
                      <a:schemeClr val="tx2"/>
                    </a:solidFill>
                  </a:rPr>
                  <a:t>                                                   </a:t>
                </a:r>
                <a14:m>
                  <m:oMath xmlns:m="http://schemas.openxmlformats.org/officeDocument/2006/math">
                    <m:r>
                      <a:rPr lang="en-US" altLang="zh-CN" sz="2000" b="1" i="1" dirty="0" smtClean="0">
                        <a:solidFill>
                          <a:schemeClr val="tx2"/>
                        </a:solidFill>
                        <a:latin typeface="Cambria Math" panose="02040503050406030204"/>
                      </a:rPr>
                      <m:t>𝑰</m:t>
                    </m:r>
                    <m:r>
                      <a:rPr lang="en-US" altLang="zh-CN" sz="2000" b="1" i="1" dirty="0" smtClean="0">
                        <a:solidFill>
                          <a:schemeClr val="tx2"/>
                        </a:solidFill>
                        <a:latin typeface="Cambria Math" panose="02040503050406030204"/>
                      </a:rPr>
                      <m:t>=</m:t>
                    </m:r>
                    <m:sSub>
                      <m:sSubPr>
                        <m:ctrlPr>
                          <a:rPr lang="en-US" altLang="zh-CN" sz="2000" b="1" i="1">
                            <a:solidFill>
                              <a:schemeClr val="tx2"/>
                            </a:solidFill>
                            <a:latin typeface="Cambria Math" panose="02040503050406030204" pitchFamily="18" charset="0"/>
                          </a:rPr>
                        </m:ctrlPr>
                      </m:sSubPr>
                      <m:e>
                        <m:r>
                          <a:rPr lang="en-US" altLang="zh-CN" sz="2000" b="1" i="1">
                            <a:solidFill>
                              <a:schemeClr val="tx2"/>
                            </a:solidFill>
                            <a:latin typeface="Cambria Math" panose="02040503050406030204"/>
                          </a:rPr>
                          <m:t>𝑰</m:t>
                        </m:r>
                      </m:e>
                      <m:sub>
                        <m:r>
                          <a:rPr lang="en-US" altLang="zh-CN" sz="2000" b="1" i="1">
                            <a:solidFill>
                              <a:schemeClr val="tx2"/>
                            </a:solidFill>
                            <a:latin typeface="Cambria Math" panose="02040503050406030204"/>
                          </a:rPr>
                          <m:t>𝟎</m:t>
                        </m:r>
                      </m:sub>
                    </m:sSub>
                    <m:func>
                      <m:funcPr>
                        <m:ctrlPr>
                          <a:rPr lang="en-US" altLang="zh-CN" sz="2000" b="1" i="1">
                            <a:solidFill>
                              <a:schemeClr val="tx2"/>
                            </a:solidFill>
                            <a:latin typeface="Cambria Math" panose="02040503050406030204" pitchFamily="18" charset="0"/>
                          </a:rPr>
                        </m:ctrlPr>
                      </m:funcPr>
                      <m:fName>
                        <m:r>
                          <m:rPr>
                            <m:sty m:val="p"/>
                          </m:rPr>
                          <a:rPr lang="en-US" altLang="zh-CN" sz="2000">
                            <a:solidFill>
                              <a:schemeClr val="tx2"/>
                            </a:solidFill>
                            <a:latin typeface="Cambria Math" panose="02040503050406030204"/>
                          </a:rPr>
                          <m:t>exp</m:t>
                        </m:r>
                      </m:fName>
                      <m:e>
                        <m:d>
                          <m:dPr>
                            <m:ctrlPr>
                              <a:rPr lang="en-US" altLang="zh-CN" sz="2000" i="1">
                                <a:solidFill>
                                  <a:schemeClr val="tx2"/>
                                </a:solidFill>
                                <a:latin typeface="Cambria Math" panose="02040503050406030204" pitchFamily="18" charset="0"/>
                              </a:rPr>
                            </m:ctrlPr>
                          </m:dPr>
                          <m:e>
                            <m:r>
                              <a:rPr lang="en-US" altLang="zh-CN" sz="2000" i="1">
                                <a:solidFill>
                                  <a:schemeClr val="tx2"/>
                                </a:solidFill>
                                <a:latin typeface="Cambria Math" panose="02040503050406030204"/>
                              </a:rPr>
                              <m:t>−</m:t>
                            </m:r>
                            <m:r>
                              <a:rPr lang="zh-CN" altLang="en-US" sz="2000" i="1" smtClean="0">
                                <a:solidFill>
                                  <a:schemeClr val="tx2"/>
                                </a:solidFill>
                                <a:latin typeface="Cambria Math" panose="02040503050406030204"/>
                              </a:rPr>
                              <m:t>𝛽</m:t>
                            </m:r>
                            <m:r>
                              <a:rPr lang="en-US" altLang="zh-CN" sz="2000" b="0" i="1" smtClean="0">
                                <a:solidFill>
                                  <a:schemeClr val="tx2"/>
                                </a:solidFill>
                                <a:latin typeface="Cambria Math" panose="02040503050406030204"/>
                              </a:rPr>
                              <m:t>𝐶</m:t>
                            </m:r>
                            <m:r>
                              <a:rPr lang="en-US" altLang="zh-CN" sz="2000" i="1">
                                <a:solidFill>
                                  <a:schemeClr val="tx2"/>
                                </a:solidFill>
                                <a:latin typeface="Cambria Math" panose="02040503050406030204"/>
                              </a:rPr>
                              <m:t>𝑧</m:t>
                            </m:r>
                          </m:e>
                        </m:d>
                      </m:e>
                    </m:func>
                  </m:oMath>
                </a14:m>
                <a:r>
                  <a:rPr lang="en-US" altLang="zh-CN" sz="2000" b="1" dirty="0">
                    <a:solidFill>
                      <a:srgbClr val="2E03CD"/>
                    </a:solidFill>
                  </a:rPr>
                  <a:t>   ——</a:t>
                </a:r>
                <a:r>
                  <a:rPr lang="zh-CN" altLang="en-US" sz="2000" b="1" dirty="0">
                    <a:solidFill>
                      <a:srgbClr val="2E03CD"/>
                    </a:solidFill>
                  </a:rPr>
                  <a:t>比尔定律</a:t>
                </a:r>
                <a:endParaRPr lang="en-US" altLang="zh-CN" sz="2000" b="1" dirty="0">
                  <a:solidFill>
                    <a:srgbClr val="2E03CD"/>
                  </a:solidFill>
                </a:endParaRPr>
              </a:p>
              <a:p>
                <a:pPr algn="just">
                  <a:lnSpc>
                    <a:spcPct val="135000"/>
                  </a:lnSpc>
                </a:pPr>
                <a:r>
                  <a:rPr lang="zh-CN" altLang="en-US" sz="2000" b="1" dirty="0">
                    <a:solidFill>
                      <a:schemeClr val="tx2"/>
                    </a:solidFill>
                  </a:rPr>
                  <a:t>对可见光</a:t>
                </a:r>
                <a:r>
                  <a:rPr lang="en-US" altLang="zh-CN" sz="2000" b="1" dirty="0">
                    <a:solidFill>
                      <a:schemeClr val="tx2"/>
                    </a:solidFill>
                  </a:rPr>
                  <a:t>——</a:t>
                </a:r>
                <a:r>
                  <a:rPr lang="zh-CN" altLang="en-US" sz="2000" b="1" dirty="0">
                    <a:solidFill>
                      <a:schemeClr val="tx2"/>
                    </a:solidFill>
                  </a:rPr>
                  <a:t>金属：</a:t>
                </a:r>
                <a14:m>
                  <m:oMath xmlns:m="http://schemas.openxmlformats.org/officeDocument/2006/math">
                    <m:r>
                      <a:rPr lang="zh-CN" altLang="en-US" sz="2000" b="1" i="1" smtClean="0">
                        <a:solidFill>
                          <a:schemeClr val="tx2"/>
                        </a:solidFill>
                        <a:latin typeface="Cambria Math" panose="02040503050406030204"/>
                      </a:rPr>
                      <m:t>𝜶</m:t>
                    </m:r>
                    <m:r>
                      <a:rPr lang="zh-CN" altLang="en-US" sz="2000" b="1" i="1" smtClean="0">
                        <a:solidFill>
                          <a:schemeClr val="tx2"/>
                        </a:solidFill>
                        <a:latin typeface="Cambria Math" panose="02040503050406030204"/>
                      </a:rPr>
                      <m:t>≈</m:t>
                    </m:r>
                    <m:sSup>
                      <m:sSupPr>
                        <m:ctrlPr>
                          <a:rPr lang="en-US" altLang="zh-CN" sz="2000" b="1" i="1" smtClean="0">
                            <a:solidFill>
                              <a:schemeClr val="tx2"/>
                            </a:solidFill>
                            <a:latin typeface="Cambria Math" panose="02040503050406030204" pitchFamily="18" charset="0"/>
                          </a:rPr>
                        </m:ctrlPr>
                      </m:sSupPr>
                      <m:e>
                        <m:r>
                          <a:rPr lang="en-US" altLang="zh-CN" sz="2000" b="1" i="1" smtClean="0">
                            <a:solidFill>
                              <a:schemeClr val="tx2"/>
                            </a:solidFill>
                            <a:latin typeface="Cambria Math" panose="02040503050406030204"/>
                          </a:rPr>
                          <m:t>𝟏𝟎</m:t>
                        </m:r>
                      </m:e>
                      <m:sup>
                        <m:r>
                          <a:rPr lang="en-US" altLang="zh-CN" sz="2000" b="1" i="1" smtClean="0">
                            <a:solidFill>
                              <a:schemeClr val="tx2"/>
                            </a:solidFill>
                            <a:latin typeface="Cambria Math" panose="02040503050406030204"/>
                          </a:rPr>
                          <m:t>𝟔</m:t>
                        </m:r>
                      </m:sup>
                    </m:sSup>
                    <m:sSup>
                      <m:sSupPr>
                        <m:ctrlPr>
                          <a:rPr lang="en-US" altLang="zh-CN" sz="2000" b="1" i="1" smtClean="0">
                            <a:solidFill>
                              <a:schemeClr val="tx2"/>
                            </a:solidFill>
                            <a:latin typeface="Cambria Math" panose="02040503050406030204" pitchFamily="18" charset="0"/>
                          </a:rPr>
                        </m:ctrlPr>
                      </m:sSupPr>
                      <m:e>
                        <m:r>
                          <a:rPr lang="en-US" altLang="zh-CN" sz="2000" b="1" i="0" smtClean="0">
                            <a:solidFill>
                              <a:schemeClr val="tx2"/>
                            </a:solidFill>
                            <a:latin typeface="Cambria Math" panose="02040503050406030204"/>
                          </a:rPr>
                          <m:t>𝐜𝐦</m:t>
                        </m:r>
                      </m:e>
                      <m:sup>
                        <m:r>
                          <a:rPr lang="en-US" altLang="zh-CN" sz="2000" b="1" i="1" smtClean="0">
                            <a:solidFill>
                              <a:schemeClr val="tx2"/>
                            </a:solidFill>
                            <a:latin typeface="Cambria Math" panose="02040503050406030204"/>
                          </a:rPr>
                          <m:t>−</m:t>
                        </m:r>
                        <m:r>
                          <a:rPr lang="en-US" altLang="zh-CN" sz="2000" b="1" i="1" smtClean="0">
                            <a:solidFill>
                              <a:schemeClr val="tx2"/>
                            </a:solidFill>
                            <a:latin typeface="Cambria Math" panose="02040503050406030204"/>
                          </a:rPr>
                          <m:t>𝟏</m:t>
                        </m:r>
                      </m:sup>
                    </m:sSup>
                  </m:oMath>
                </a14:m>
                <a:r>
                  <a:rPr lang="zh-CN" altLang="en-US" sz="2000" b="1" dirty="0">
                    <a:solidFill>
                      <a:schemeClr val="tx2"/>
                    </a:solidFill>
                  </a:rPr>
                  <a:t>，        玻璃：</a:t>
                </a:r>
                <a14:m>
                  <m:oMath xmlns:m="http://schemas.openxmlformats.org/officeDocument/2006/math">
                    <m:r>
                      <a:rPr lang="zh-CN" altLang="en-US" sz="2000" b="1" i="1">
                        <a:solidFill>
                          <a:schemeClr val="tx2"/>
                        </a:solidFill>
                        <a:latin typeface="Cambria Math" panose="02040503050406030204"/>
                      </a:rPr>
                      <m:t>𝜶</m:t>
                    </m:r>
                    <m:r>
                      <a:rPr lang="zh-CN" altLang="en-US" sz="2000" b="1" i="1">
                        <a:solidFill>
                          <a:schemeClr val="tx2"/>
                        </a:solidFill>
                        <a:latin typeface="Cambria Math" panose="02040503050406030204"/>
                      </a:rPr>
                      <m:t>≈</m:t>
                    </m:r>
                    <m:sSup>
                      <m:sSupPr>
                        <m:ctrlPr>
                          <a:rPr lang="en-US" altLang="zh-CN" sz="2000" b="1" i="1">
                            <a:solidFill>
                              <a:schemeClr val="tx2"/>
                            </a:solidFill>
                            <a:latin typeface="Cambria Math" panose="02040503050406030204" pitchFamily="18" charset="0"/>
                          </a:rPr>
                        </m:ctrlPr>
                      </m:sSupPr>
                      <m:e>
                        <m:r>
                          <a:rPr lang="en-US" altLang="zh-CN" sz="2000" b="1" i="1">
                            <a:solidFill>
                              <a:schemeClr val="tx2"/>
                            </a:solidFill>
                            <a:latin typeface="Cambria Math" panose="02040503050406030204"/>
                          </a:rPr>
                          <m:t>𝟏𝟎</m:t>
                        </m:r>
                      </m:e>
                      <m:sup>
                        <m:r>
                          <a:rPr lang="en-US" altLang="zh-CN" sz="2000" b="1" i="1" smtClean="0">
                            <a:solidFill>
                              <a:schemeClr val="tx2"/>
                            </a:solidFill>
                            <a:latin typeface="Cambria Math" panose="02040503050406030204"/>
                          </a:rPr>
                          <m:t>−</m:t>
                        </m:r>
                        <m:r>
                          <a:rPr lang="en-US" altLang="zh-CN" sz="2000" b="1" i="1" smtClean="0">
                            <a:solidFill>
                              <a:schemeClr val="tx2"/>
                            </a:solidFill>
                            <a:latin typeface="Cambria Math" panose="02040503050406030204"/>
                          </a:rPr>
                          <m:t>𝟐</m:t>
                        </m:r>
                      </m:sup>
                    </m:sSup>
                    <m:sSup>
                      <m:sSupPr>
                        <m:ctrlPr>
                          <a:rPr lang="en-US" altLang="zh-CN" sz="2000" b="1" i="1">
                            <a:solidFill>
                              <a:schemeClr val="tx2"/>
                            </a:solidFill>
                            <a:latin typeface="Cambria Math" panose="02040503050406030204" pitchFamily="18" charset="0"/>
                          </a:rPr>
                        </m:ctrlPr>
                      </m:sSupPr>
                      <m:e>
                        <m:r>
                          <a:rPr lang="en-US" altLang="zh-CN" sz="2000" b="1" i="0">
                            <a:solidFill>
                              <a:schemeClr val="tx2"/>
                            </a:solidFill>
                            <a:latin typeface="Cambria Math" panose="02040503050406030204"/>
                          </a:rPr>
                          <m:t>𝐜𝐦</m:t>
                        </m:r>
                      </m:e>
                      <m:sup>
                        <m:r>
                          <a:rPr lang="en-US" altLang="zh-CN" sz="2000" b="1" i="1">
                            <a:solidFill>
                              <a:schemeClr val="tx2"/>
                            </a:solidFill>
                            <a:latin typeface="Cambria Math" panose="02040503050406030204"/>
                          </a:rPr>
                          <m:t>−</m:t>
                        </m:r>
                        <m:r>
                          <a:rPr lang="en-US" altLang="zh-CN" sz="2000" b="1" i="1">
                            <a:solidFill>
                              <a:schemeClr val="tx2"/>
                            </a:solidFill>
                            <a:latin typeface="Cambria Math" panose="02040503050406030204"/>
                          </a:rPr>
                          <m:t>𝟏</m:t>
                        </m:r>
                      </m:sup>
                    </m:sSup>
                  </m:oMath>
                </a14:m>
                <a:endParaRPr lang="en-US" altLang="zh-CN" sz="2000" b="1" dirty="0">
                  <a:solidFill>
                    <a:schemeClr val="tx2"/>
                  </a:solidFill>
                </a:endParaRPr>
              </a:p>
              <a:p>
                <a:pPr algn="just">
                  <a:lnSpc>
                    <a:spcPct val="135000"/>
                  </a:lnSpc>
                </a:pPr>
                <a:r>
                  <a:rPr lang="en-US" altLang="zh-CN" sz="2000" b="1" dirty="0">
                    <a:solidFill>
                      <a:schemeClr val="tx2"/>
                    </a:solidFill>
                  </a:rPr>
                  <a:t>                      </a:t>
                </a:r>
                <a:r>
                  <a:rPr lang="zh-CN" altLang="en-US" sz="2000" b="1" dirty="0">
                    <a:solidFill>
                      <a:schemeClr val="tx2"/>
                    </a:solidFill>
                  </a:rPr>
                  <a:t>空气：</a:t>
                </a:r>
                <a14:m>
                  <m:oMath xmlns:m="http://schemas.openxmlformats.org/officeDocument/2006/math">
                    <m:r>
                      <a:rPr lang="zh-CN" altLang="en-US" sz="2000" b="1" i="1">
                        <a:solidFill>
                          <a:schemeClr val="tx2"/>
                        </a:solidFill>
                        <a:latin typeface="Cambria Math" panose="02040503050406030204"/>
                      </a:rPr>
                      <m:t>𝜶</m:t>
                    </m:r>
                    <m:r>
                      <a:rPr lang="zh-CN" altLang="en-US" sz="2000" b="1" i="1">
                        <a:solidFill>
                          <a:schemeClr val="tx2"/>
                        </a:solidFill>
                        <a:latin typeface="Cambria Math" panose="02040503050406030204"/>
                      </a:rPr>
                      <m:t>≈</m:t>
                    </m:r>
                    <m:sSup>
                      <m:sSupPr>
                        <m:ctrlPr>
                          <a:rPr lang="en-US" altLang="zh-CN" sz="2000" b="1" i="1">
                            <a:solidFill>
                              <a:schemeClr val="tx2"/>
                            </a:solidFill>
                            <a:latin typeface="Cambria Math" panose="02040503050406030204" pitchFamily="18" charset="0"/>
                          </a:rPr>
                        </m:ctrlPr>
                      </m:sSupPr>
                      <m:e>
                        <m:r>
                          <a:rPr lang="en-US" altLang="zh-CN" sz="2000" b="1" i="1">
                            <a:solidFill>
                              <a:schemeClr val="tx2"/>
                            </a:solidFill>
                            <a:latin typeface="Cambria Math" panose="02040503050406030204"/>
                          </a:rPr>
                          <m:t>𝟏𝟎</m:t>
                        </m:r>
                      </m:e>
                      <m:sup>
                        <m:r>
                          <a:rPr lang="en-US" altLang="zh-CN" sz="2000" b="1" i="1" smtClean="0">
                            <a:solidFill>
                              <a:schemeClr val="tx2"/>
                            </a:solidFill>
                            <a:latin typeface="Cambria Math" panose="02040503050406030204"/>
                          </a:rPr>
                          <m:t>−</m:t>
                        </m:r>
                        <m:r>
                          <a:rPr lang="en-US" altLang="zh-CN" sz="2000" b="1" i="1" smtClean="0">
                            <a:solidFill>
                              <a:schemeClr val="tx2"/>
                            </a:solidFill>
                            <a:latin typeface="Cambria Math" panose="02040503050406030204"/>
                          </a:rPr>
                          <m:t>𝟓</m:t>
                        </m:r>
                      </m:sup>
                    </m:sSup>
                    <m:sSup>
                      <m:sSupPr>
                        <m:ctrlPr>
                          <a:rPr lang="en-US" altLang="zh-CN" sz="2000" b="1" i="1">
                            <a:solidFill>
                              <a:schemeClr val="tx2"/>
                            </a:solidFill>
                            <a:latin typeface="Cambria Math" panose="02040503050406030204" pitchFamily="18" charset="0"/>
                          </a:rPr>
                        </m:ctrlPr>
                      </m:sSupPr>
                      <m:e>
                        <m:r>
                          <a:rPr lang="en-US" altLang="zh-CN" sz="2000" b="1" i="0">
                            <a:solidFill>
                              <a:schemeClr val="tx2"/>
                            </a:solidFill>
                            <a:latin typeface="Cambria Math" panose="02040503050406030204"/>
                          </a:rPr>
                          <m:t>𝐜𝐦</m:t>
                        </m:r>
                      </m:e>
                      <m:sup>
                        <m:r>
                          <a:rPr lang="en-US" altLang="zh-CN" sz="2000" b="1" i="1">
                            <a:solidFill>
                              <a:schemeClr val="tx2"/>
                            </a:solidFill>
                            <a:latin typeface="Cambria Math" panose="02040503050406030204"/>
                          </a:rPr>
                          <m:t>−</m:t>
                        </m:r>
                        <m:r>
                          <a:rPr lang="en-US" altLang="zh-CN" sz="2000" b="1" i="1">
                            <a:solidFill>
                              <a:schemeClr val="tx2"/>
                            </a:solidFill>
                            <a:latin typeface="Cambria Math" panose="02040503050406030204"/>
                          </a:rPr>
                          <m:t>𝟏</m:t>
                        </m:r>
                      </m:sup>
                    </m:sSup>
                  </m:oMath>
                </a14:m>
                <a:endParaRPr lang="zh-CN" altLang="en-US" sz="2000" b="1" dirty="0">
                  <a:solidFill>
                    <a:schemeClr val="tx2"/>
                  </a:solidFill>
                </a:endParaRPr>
              </a:p>
            </p:txBody>
          </p:sp>
        </mc:Choice>
        <mc:Fallback>
          <p:sp>
            <p:nvSpPr>
              <p:cNvPr id="3" name="TextBox 2"/>
              <p:cNvSpPr txBox="1">
                <a:spLocks noRot="1" noChangeAspect="1" noMove="1" noResize="1" noEditPoints="1" noAdjustHandles="1" noChangeArrowheads="1" noChangeShapeType="1" noTextEdit="1"/>
              </p:cNvSpPr>
              <p:nvPr/>
            </p:nvSpPr>
            <p:spPr>
              <a:xfrm>
                <a:off x="215516" y="1225371"/>
                <a:ext cx="8712968" cy="5515997"/>
              </a:xfrm>
              <a:prstGeom prst="rect">
                <a:avLst/>
              </a:prstGeom>
              <a:blipFill rotWithShape="1">
                <a:blip r:embed="rId1"/>
                <a:stretch>
                  <a:fillRect l="-3" t="-8" r="4" b="4"/>
                </a:stretch>
              </a:blipFill>
            </p:spPr>
            <p:txBody>
              <a:bodyPr/>
              <a:lstStyle/>
              <a:p>
                <a:r>
                  <a:rPr lang="zh-CN" altLang="en-US">
                    <a:noFill/>
                  </a:rPr>
                  <a:t> </a:t>
                </a:r>
              </a:p>
            </p:txBody>
          </p:sp>
        </mc:Fallback>
      </mc:AlternateContent>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anose="02010609060101010101" pitchFamily="2" charset="-122"/>
              </a:rPr>
              <a:t>吸收的波长选择性</a:t>
            </a:r>
            <a:endParaRPr lang="en-US" altLang="zh-CN" dirty="0">
              <a:latin typeface="+mn-lt"/>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44008" y="1196752"/>
            <a:ext cx="4392488" cy="3244451"/>
          </a:xfrm>
          <a:prstGeom prst="rect">
            <a:avLst/>
          </a:prstGeom>
        </p:spPr>
      </p:pic>
      <p:sp>
        <p:nvSpPr>
          <p:cNvPr id="6" name="TextBox 5"/>
          <p:cNvSpPr txBox="1"/>
          <p:nvPr/>
        </p:nvSpPr>
        <p:spPr>
          <a:xfrm>
            <a:off x="179512" y="1196752"/>
            <a:ext cx="4464496" cy="3110339"/>
          </a:xfrm>
          <a:prstGeom prst="rect">
            <a:avLst/>
          </a:prstGeom>
          <a:noFill/>
        </p:spPr>
        <p:txBody>
          <a:bodyPr wrap="square" rtlCol="0">
            <a:spAutoFit/>
          </a:bodyPr>
          <a:lstStyle/>
          <a:p>
            <a:pPr marL="342900" indent="-342900" algn="just">
              <a:lnSpc>
                <a:spcPct val="110000"/>
              </a:lnSpc>
              <a:buFont typeface="Wingdings" panose="05000000000000000000" pitchFamily="2" charset="2"/>
              <a:buChar char="Ø"/>
            </a:pPr>
            <a:r>
              <a:rPr lang="zh-CN" altLang="en-US" sz="2000" b="1" dirty="0">
                <a:solidFill>
                  <a:schemeClr val="tx2"/>
                </a:solidFill>
              </a:rPr>
              <a:t>根据量子理论，物质的吸收谱线与原子和分子的能级对应，因此吸收表现出波长选择性。</a:t>
            </a:r>
            <a:endParaRPr lang="en-US" altLang="zh-CN" sz="2000" b="1" dirty="0">
              <a:solidFill>
                <a:schemeClr val="tx2"/>
              </a:solidFill>
            </a:endParaRPr>
          </a:p>
          <a:p>
            <a:pPr marL="342900" indent="-342900" algn="just">
              <a:lnSpc>
                <a:spcPct val="110000"/>
              </a:lnSpc>
              <a:buFont typeface="Wingdings" panose="05000000000000000000" pitchFamily="2" charset="2"/>
              <a:buChar char="Ø"/>
            </a:pPr>
            <a:r>
              <a:rPr lang="zh-CN" altLang="en-US" sz="2000" b="1" dirty="0">
                <a:solidFill>
                  <a:schemeClr val="tx2"/>
                </a:solidFill>
              </a:rPr>
              <a:t>固体和液体中，由于原子或者分子之间的相互作用，能级扩展为能带，因此吸收带较宽。</a:t>
            </a:r>
            <a:endParaRPr lang="en-US" altLang="zh-CN" sz="2000" b="1" dirty="0">
              <a:solidFill>
                <a:schemeClr val="tx2"/>
              </a:solidFill>
            </a:endParaRPr>
          </a:p>
          <a:p>
            <a:pPr marL="342900" indent="-342900" algn="just">
              <a:lnSpc>
                <a:spcPct val="110000"/>
              </a:lnSpc>
              <a:buFont typeface="Wingdings" panose="05000000000000000000" pitchFamily="2" charset="2"/>
              <a:buChar char="Ø"/>
            </a:pPr>
            <a:r>
              <a:rPr lang="zh-CN" altLang="en-US" sz="2000" b="1" dirty="0">
                <a:solidFill>
                  <a:schemeClr val="tx2"/>
                </a:solidFill>
              </a:rPr>
              <a:t>气体中的分子间距大，分子之间相互作用小，因此表现为非常窄的吸收线。</a:t>
            </a:r>
            <a:endParaRPr lang="zh-CN" altLang="en-US" sz="2000" b="1" dirty="0">
              <a:solidFill>
                <a:schemeClr val="tx2"/>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4271007"/>
            <a:ext cx="3002117" cy="239835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7" y="5290695"/>
            <a:ext cx="4392489" cy="1378665"/>
          </a:xfrm>
          <a:prstGeom prst="rect">
            <a:avLst/>
          </a:prstGeom>
        </p:spPr>
      </p:pic>
      <p:sp>
        <p:nvSpPr>
          <p:cNvPr id="9" name="TextBox 8"/>
          <p:cNvSpPr txBox="1"/>
          <p:nvPr/>
        </p:nvSpPr>
        <p:spPr>
          <a:xfrm>
            <a:off x="6156176" y="3573016"/>
            <a:ext cx="1731564" cy="461665"/>
          </a:xfrm>
          <a:prstGeom prst="rect">
            <a:avLst/>
          </a:prstGeom>
          <a:noFill/>
        </p:spPr>
        <p:txBody>
          <a:bodyPr wrap="none" rtlCol="0">
            <a:spAutoFit/>
          </a:bodyPr>
          <a:lstStyle/>
          <a:p>
            <a:r>
              <a:rPr lang="zh-CN" altLang="en-US" sz="2400" b="1" dirty="0">
                <a:solidFill>
                  <a:schemeClr val="bg1"/>
                </a:solidFill>
              </a:rPr>
              <a:t>氢原子光谱</a:t>
            </a:r>
            <a:endParaRPr lang="zh-CN" altLang="en-US" sz="2400" b="1" dirty="0">
              <a:solidFill>
                <a:schemeClr val="bg1"/>
              </a:solidFill>
            </a:endParaRPr>
          </a:p>
        </p:txBody>
      </p:sp>
      <p:sp>
        <p:nvSpPr>
          <p:cNvPr id="10" name="TextBox 9"/>
          <p:cNvSpPr txBox="1"/>
          <p:nvPr/>
        </p:nvSpPr>
        <p:spPr>
          <a:xfrm>
            <a:off x="2339753" y="4809346"/>
            <a:ext cx="1368151" cy="707886"/>
          </a:xfrm>
          <a:prstGeom prst="rect">
            <a:avLst/>
          </a:prstGeom>
          <a:noFill/>
        </p:spPr>
        <p:txBody>
          <a:bodyPr wrap="square" rtlCol="0">
            <a:spAutoFit/>
          </a:bodyPr>
          <a:lstStyle/>
          <a:p>
            <a:r>
              <a:rPr lang="zh-CN" altLang="en-US" sz="2000" b="1" dirty="0">
                <a:solidFill>
                  <a:srgbClr val="FF0000"/>
                </a:solidFill>
              </a:rPr>
              <a:t>典型物质的吸收谱</a:t>
            </a:r>
            <a:endParaRPr lang="zh-CN" altLang="en-US" sz="2000" b="1" dirty="0">
              <a:solidFill>
                <a:srgbClr val="FF0000"/>
              </a:solidFill>
            </a:endParaRPr>
          </a:p>
        </p:txBody>
      </p:sp>
      <p:sp>
        <p:nvSpPr>
          <p:cNvPr id="12" name="TextBox 11"/>
          <p:cNvSpPr txBox="1"/>
          <p:nvPr/>
        </p:nvSpPr>
        <p:spPr>
          <a:xfrm>
            <a:off x="7451364" y="5837202"/>
            <a:ext cx="1556896" cy="400110"/>
          </a:xfrm>
          <a:prstGeom prst="rect">
            <a:avLst/>
          </a:prstGeom>
          <a:noFill/>
        </p:spPr>
        <p:txBody>
          <a:bodyPr wrap="square" rtlCol="0">
            <a:spAutoFit/>
          </a:bodyPr>
          <a:lstStyle/>
          <a:p>
            <a:pPr algn="ctr"/>
            <a:r>
              <a:rPr lang="zh-CN" altLang="en-US" sz="2000" b="1" dirty="0">
                <a:solidFill>
                  <a:srgbClr val="FF0000"/>
                </a:solidFill>
              </a:rPr>
              <a:t>氢气吸收谱</a:t>
            </a:r>
            <a:endParaRPr lang="zh-CN" altLang="en-US" sz="2000" b="1" dirty="0">
              <a:solidFill>
                <a:srgbClr val="FF0000"/>
              </a:solidFill>
            </a:endParaRPr>
          </a:p>
        </p:txBody>
      </p:sp>
      <p:sp>
        <p:nvSpPr>
          <p:cNvPr id="13" name="TextBox 12"/>
          <p:cNvSpPr txBox="1"/>
          <p:nvPr/>
        </p:nvSpPr>
        <p:spPr>
          <a:xfrm>
            <a:off x="5436096" y="4690288"/>
            <a:ext cx="3456384" cy="707886"/>
          </a:xfrm>
          <a:prstGeom prst="rect">
            <a:avLst/>
          </a:prstGeom>
          <a:noFill/>
          <a:ln w="25400">
            <a:solidFill>
              <a:srgbClr val="2E03CD"/>
            </a:solidFill>
          </a:ln>
        </p:spPr>
        <p:txBody>
          <a:bodyPr wrap="square" lIns="180000" rIns="180000" rtlCol="0">
            <a:spAutoFit/>
          </a:bodyPr>
          <a:lstStyle/>
          <a:p>
            <a:pPr algn="just"/>
            <a:r>
              <a:rPr lang="zh-CN" altLang="en-US" sz="2000" b="1" dirty="0">
                <a:solidFill>
                  <a:srgbClr val="FF0000"/>
                </a:solidFill>
              </a:rPr>
              <a:t>每种气体都具有特征吸收谱线，可作为气体检测的依据。</a:t>
            </a:r>
            <a:endParaRPr lang="zh-CN" altLang="en-US" sz="2000" b="1" dirty="0">
              <a:solidFill>
                <a:srgbClr val="FF0000"/>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left)">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16" presetClass="entr" presetSubtype="2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wipe(left)">
                                      <p:cBhvr>
                                        <p:cTn id="34" dur="500"/>
                                        <p:tgtEl>
                                          <p:spTgt spid="6">
                                            <p:txEl>
                                              <p:pRg st="2" end="2"/>
                                            </p:txEl>
                                          </p:spTgt>
                                        </p:tgtEl>
                                      </p:cBhvr>
                                    </p:animEffect>
                                  </p:childTnLst>
                                </p:cTn>
                              </p:par>
                            </p:childTnLst>
                          </p:cTn>
                        </p:par>
                        <p:par>
                          <p:cTn id="35" fill="hold">
                            <p:stCondLst>
                              <p:cond delay="500"/>
                            </p:stCondLst>
                            <p:childTnLst>
                              <p:par>
                                <p:cTn id="36" presetID="42" presetClass="entr" presetSubtype="0"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par>
                          <p:cTn id="41" fill="hold">
                            <p:stCondLst>
                              <p:cond delay="1500"/>
                            </p:stCondLst>
                            <p:childTnLst>
                              <p:par>
                                <p:cTn id="42" presetID="16" presetClass="entr" presetSubtype="21"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arn(inVertical)">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barn(inVertical)">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sp>
        <p:nvSpPr>
          <p:cNvPr id="8" name="TextBox 10"/>
          <p:cNvSpPr txBox="1">
            <a:spLocks noChangeArrowheads="1"/>
          </p:cNvSpPr>
          <p:nvPr/>
        </p:nvSpPr>
        <p:spPr bwMode="auto">
          <a:xfrm>
            <a:off x="1043608" y="2870790"/>
            <a:ext cx="7308304" cy="18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25000"/>
              </a:lnSpc>
              <a:spcBef>
                <a:spcPct val="0"/>
              </a:spcBef>
              <a:buClrTx/>
              <a:buFontTx/>
              <a:buNone/>
            </a:pPr>
            <a:r>
              <a:rPr lang="en-US" altLang="zh-CN" b="1" dirty="0">
                <a:latin typeface="+mn-ea"/>
                <a:cs typeface="Times New Roman" panose="02020603050405020304" pitchFamily="18" charset="0"/>
              </a:rPr>
              <a:t>1.3.1 </a:t>
            </a:r>
            <a:r>
              <a:rPr lang="zh-CN" altLang="en-US" b="1" dirty="0">
                <a:latin typeface="+mn-ea"/>
                <a:cs typeface="Times New Roman" panose="02020603050405020304" pitchFamily="18" charset="0"/>
              </a:rPr>
              <a:t>光的吸收</a:t>
            </a:r>
            <a:endParaRPr lang="en-US" altLang="zh-CN" b="1" dirty="0">
              <a:latin typeface="+mn-ea"/>
              <a:cs typeface="Times New Roman" panose="02020603050405020304" pitchFamily="18" charset="0"/>
            </a:endParaRPr>
          </a:p>
          <a:p>
            <a:pPr algn="ctr" eaLnBrk="1" hangingPunct="1">
              <a:lnSpc>
                <a:spcPct val="125000"/>
              </a:lnSpc>
              <a:spcBef>
                <a:spcPct val="0"/>
              </a:spcBef>
              <a:buClrTx/>
              <a:buFontTx/>
              <a:buNone/>
            </a:pPr>
            <a:r>
              <a:rPr lang="en-US" altLang="zh-CN" b="1" dirty="0">
                <a:solidFill>
                  <a:srgbClr val="FF0000"/>
                </a:solidFill>
                <a:latin typeface="+mn-ea"/>
                <a:cs typeface="Times New Roman" panose="02020603050405020304" pitchFamily="18" charset="0"/>
              </a:rPr>
              <a:t>1.3.2 </a:t>
            </a:r>
            <a:r>
              <a:rPr lang="zh-CN" altLang="en-US" b="1" dirty="0">
                <a:solidFill>
                  <a:srgbClr val="FF0000"/>
                </a:solidFill>
                <a:latin typeface="+mn-ea"/>
                <a:cs typeface="Times New Roman" panose="02020603050405020304" pitchFamily="18" charset="0"/>
              </a:rPr>
              <a:t>光的色散</a:t>
            </a:r>
            <a:endParaRPr lang="en-US" altLang="zh-CN" b="1" dirty="0">
              <a:solidFill>
                <a:srgbClr val="FF0000"/>
              </a:solidFill>
              <a:latin typeface="+mn-ea"/>
              <a:cs typeface="Times New Roman" panose="02020603050405020304" pitchFamily="18" charset="0"/>
            </a:endParaRPr>
          </a:p>
          <a:p>
            <a:pPr algn="ctr" eaLnBrk="1" hangingPunct="1">
              <a:lnSpc>
                <a:spcPct val="125000"/>
              </a:lnSpc>
              <a:spcBef>
                <a:spcPct val="0"/>
              </a:spcBef>
              <a:buClrTx/>
              <a:buFontTx/>
              <a:buNone/>
            </a:pPr>
            <a:r>
              <a:rPr lang="en-US" altLang="zh-CN" b="1" dirty="0">
                <a:latin typeface="+mn-ea"/>
                <a:cs typeface="Times New Roman" panose="02020603050405020304" pitchFamily="18" charset="0"/>
              </a:rPr>
              <a:t>1.3.3 </a:t>
            </a:r>
            <a:r>
              <a:rPr lang="zh-CN" altLang="en-US" b="1" dirty="0">
                <a:latin typeface="+mn-ea"/>
                <a:cs typeface="Times New Roman" panose="02020603050405020304" pitchFamily="18" charset="0"/>
              </a:rPr>
              <a:t>光的散射</a:t>
            </a:r>
            <a:endParaRPr lang="en-US" altLang="zh-CN" b="1" dirty="0">
              <a:latin typeface="+mn-ea"/>
              <a:cs typeface="Times New Roman" panose="02020603050405020304" pitchFamily="18" charset="0"/>
            </a:endParaRPr>
          </a:p>
        </p:txBody>
      </p:sp>
      <p:sp>
        <p:nvSpPr>
          <p:cNvPr id="9" name="Rectangle 2"/>
          <p:cNvSpPr>
            <a:spLocks noGrp="1" noChangeArrowheads="1"/>
          </p:cNvSpPr>
          <p:nvPr>
            <p:ph type="title"/>
          </p:nvPr>
        </p:nvSpPr>
        <p:spPr>
          <a:xfrm>
            <a:off x="971550" y="115888"/>
            <a:ext cx="7158038" cy="719137"/>
          </a:xfrm>
        </p:spPr>
        <p:txBody>
          <a:bodyPr/>
          <a:lstStyle/>
          <a:p>
            <a:r>
              <a:rPr lang="en-US" altLang="zh-CN" dirty="0">
                <a:latin typeface="黑体" panose="02010609060101010101" pitchFamily="2" charset="-122"/>
                <a:ea typeface="黑体" panose="02010609060101010101" pitchFamily="2" charset="-122"/>
              </a:rPr>
              <a:t>1.3 </a:t>
            </a:r>
            <a:r>
              <a:rPr lang="zh-CN" altLang="en-US" dirty="0">
                <a:latin typeface="黑体" panose="02010609060101010101" pitchFamily="2" charset="-122"/>
                <a:ea typeface="黑体" panose="02010609060101010101" pitchFamily="2" charset="-122"/>
              </a:rPr>
              <a:t>光的吸收、色散和散射</a:t>
            </a:r>
            <a:endParaRPr lang="en-US" altLang="zh-CN" dirty="0">
              <a:latin typeface="黑体" panose="02010609060101010101" pitchFamily="2" charset="-122"/>
              <a:ea typeface="黑体" panose="02010609060101010101" pitchFamily="2" charset="-122"/>
            </a:endParaRPr>
          </a:p>
        </p:txBody>
      </p:sp>
    </p:spTree>
  </p:cSld>
  <p:clrMapOvr>
    <a:masterClrMapping/>
  </p:clrMapOvr>
  <p:transition>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anose="02010609060101010101" pitchFamily="2" charset="-122"/>
              </a:rPr>
              <a:t>光的色散</a:t>
            </a:r>
            <a:endParaRPr lang="en-US" altLang="zh-CN" dirty="0">
              <a:latin typeface="+mn-lt"/>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9512" y="1268760"/>
            <a:ext cx="3871684" cy="3154513"/>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813944"/>
            <a:ext cx="5616624" cy="1783407"/>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4066521" y="1124744"/>
                <a:ext cx="4969975" cy="4245842"/>
              </a:xfrm>
              <a:prstGeom prst="rect">
                <a:avLst/>
              </a:prstGeom>
              <a:noFill/>
            </p:spPr>
            <p:txBody>
              <a:bodyPr wrap="square" rtlCol="0">
                <a:spAutoFit/>
              </a:bodyPr>
              <a:lstStyle/>
              <a:p>
                <a:pPr algn="just">
                  <a:lnSpc>
                    <a:spcPct val="110000"/>
                  </a:lnSpc>
                </a:pPr>
                <a:r>
                  <a:rPr lang="zh-CN" altLang="en-US" sz="2000" b="1" dirty="0">
                    <a:solidFill>
                      <a:srgbClr val="2E03CD"/>
                    </a:solidFill>
                  </a:rPr>
                  <a:t>色散</a:t>
                </a:r>
                <a:r>
                  <a:rPr lang="en-US" altLang="zh-CN" sz="2000" b="1" dirty="0">
                    <a:solidFill>
                      <a:schemeClr val="tx2"/>
                    </a:solidFill>
                  </a:rPr>
                  <a:t>—</a:t>
                </a:r>
                <a:r>
                  <a:rPr lang="zh-CN" altLang="en-US" sz="2000" b="1" dirty="0">
                    <a:solidFill>
                      <a:schemeClr val="tx2"/>
                    </a:solidFill>
                  </a:rPr>
                  <a:t>光在介质中传播时，其折射率随频率或波长而变的现象。</a:t>
                </a:r>
                <a:endParaRPr lang="en-US" altLang="zh-CN" sz="2000" b="1" dirty="0">
                  <a:solidFill>
                    <a:schemeClr val="tx2"/>
                  </a:solidFill>
                </a:endParaRPr>
              </a:p>
              <a:p>
                <a:pPr algn="just">
                  <a:lnSpc>
                    <a:spcPct val="110000"/>
                  </a:lnSpc>
                </a:pPr>
                <a:r>
                  <a:rPr lang="zh-CN" altLang="en-US" sz="2000" b="1" dirty="0">
                    <a:solidFill>
                      <a:srgbClr val="2E03CD"/>
                    </a:solidFill>
                  </a:rPr>
                  <a:t>正常色散</a:t>
                </a:r>
                <a:r>
                  <a:rPr lang="en-US" altLang="zh-CN" sz="2000" b="1" dirty="0">
                    <a:solidFill>
                      <a:schemeClr val="tx2"/>
                    </a:solidFill>
                  </a:rPr>
                  <a:t>—</a:t>
                </a:r>
                <a:r>
                  <a:rPr lang="zh-CN" altLang="en-US" sz="2000" b="1" dirty="0">
                    <a:solidFill>
                      <a:schemeClr val="tx2"/>
                    </a:solidFill>
                  </a:rPr>
                  <a:t>折射率随频率增加而增大，可以用柯西公式拟合：</a:t>
                </a:r>
                <a:endParaRPr lang="en-US" altLang="zh-CN" sz="2000" b="1" dirty="0">
                  <a:solidFill>
                    <a:schemeClr val="tx2"/>
                  </a:solidFill>
                </a:endParaRPr>
              </a:p>
              <a:p>
                <a:pPr algn="just">
                  <a:lnSpc>
                    <a:spcPct val="110000"/>
                  </a:lnSpc>
                </a:pPr>
                <a14:m>
                  <m:oMathPara xmlns:m="http://schemas.openxmlformats.org/officeDocument/2006/math">
                    <m:oMathParaPr>
                      <m:jc m:val="centerGroup"/>
                    </m:oMathParaPr>
                    <m:oMath xmlns:m="http://schemas.openxmlformats.org/officeDocument/2006/math">
                      <m:r>
                        <a:rPr lang="en-US" altLang="zh-CN" sz="2000" b="1" i="1" smtClean="0">
                          <a:solidFill>
                            <a:schemeClr val="tx2"/>
                          </a:solidFill>
                          <a:latin typeface="Cambria Math" panose="02040503050406030204"/>
                        </a:rPr>
                        <m:t>𝒏</m:t>
                      </m:r>
                      <m:r>
                        <a:rPr lang="en-US" altLang="zh-CN" sz="2000" b="1" i="1" smtClean="0">
                          <a:solidFill>
                            <a:schemeClr val="tx2"/>
                          </a:solidFill>
                          <a:latin typeface="Cambria Math" panose="02040503050406030204"/>
                        </a:rPr>
                        <m:t>=</m:t>
                      </m:r>
                      <m:r>
                        <a:rPr lang="en-US" altLang="zh-CN" sz="2000" b="1" i="1" smtClean="0">
                          <a:solidFill>
                            <a:schemeClr val="tx2"/>
                          </a:solidFill>
                          <a:latin typeface="Cambria Math" panose="02040503050406030204"/>
                        </a:rPr>
                        <m:t>𝒂</m:t>
                      </m:r>
                      <m:r>
                        <a:rPr lang="en-US" altLang="zh-CN" sz="2000" b="1" i="1" smtClean="0">
                          <a:solidFill>
                            <a:schemeClr val="tx2"/>
                          </a:solidFill>
                          <a:latin typeface="Cambria Math" panose="02040503050406030204"/>
                        </a:rPr>
                        <m:t>+</m:t>
                      </m:r>
                      <m:f>
                        <m:fPr>
                          <m:ctrlPr>
                            <a:rPr lang="en-US" altLang="zh-CN" sz="2000" b="1" i="1" smtClean="0">
                              <a:solidFill>
                                <a:schemeClr val="tx2"/>
                              </a:solidFill>
                              <a:latin typeface="Cambria Math" panose="02040503050406030204" pitchFamily="18" charset="0"/>
                            </a:rPr>
                          </m:ctrlPr>
                        </m:fPr>
                        <m:num>
                          <m:r>
                            <a:rPr lang="en-US" altLang="zh-CN" sz="2000" b="1" i="1" smtClean="0">
                              <a:solidFill>
                                <a:schemeClr val="tx2"/>
                              </a:solidFill>
                              <a:latin typeface="Cambria Math" panose="02040503050406030204"/>
                            </a:rPr>
                            <m:t>𝒃</m:t>
                          </m:r>
                        </m:num>
                        <m:den>
                          <m:sSup>
                            <m:sSupPr>
                              <m:ctrlPr>
                                <a:rPr lang="en-US" altLang="zh-CN" sz="2000" b="1" i="1" smtClean="0">
                                  <a:solidFill>
                                    <a:schemeClr val="tx2"/>
                                  </a:solidFill>
                                  <a:latin typeface="Cambria Math" panose="02040503050406030204" pitchFamily="18" charset="0"/>
                                </a:rPr>
                              </m:ctrlPr>
                            </m:sSupPr>
                            <m:e>
                              <m:r>
                                <a:rPr lang="zh-CN" altLang="en-US" sz="2000" b="1" i="1" smtClean="0">
                                  <a:solidFill>
                                    <a:schemeClr val="tx2"/>
                                  </a:solidFill>
                                  <a:latin typeface="Cambria Math" panose="02040503050406030204"/>
                                </a:rPr>
                                <m:t>𝝀</m:t>
                              </m:r>
                            </m:e>
                            <m:sup>
                              <m:r>
                                <a:rPr lang="en-US" altLang="zh-CN" sz="2000" b="1" i="1" smtClean="0">
                                  <a:solidFill>
                                    <a:schemeClr val="tx2"/>
                                  </a:solidFill>
                                  <a:latin typeface="Cambria Math" panose="02040503050406030204"/>
                                </a:rPr>
                                <m:t>𝟐</m:t>
                              </m:r>
                            </m:sup>
                          </m:sSup>
                        </m:den>
                      </m:f>
                      <m:r>
                        <a:rPr lang="en-US" altLang="zh-CN" sz="2000" b="1" i="1" smtClean="0">
                          <a:solidFill>
                            <a:schemeClr val="tx2"/>
                          </a:solidFill>
                          <a:latin typeface="Cambria Math" panose="02040503050406030204"/>
                        </a:rPr>
                        <m:t>+</m:t>
                      </m:r>
                      <m:f>
                        <m:fPr>
                          <m:ctrlPr>
                            <a:rPr lang="en-US" altLang="zh-CN" sz="2000" b="1" i="1">
                              <a:solidFill>
                                <a:schemeClr val="tx2"/>
                              </a:solidFill>
                              <a:latin typeface="Cambria Math" panose="02040503050406030204" pitchFamily="18" charset="0"/>
                            </a:rPr>
                          </m:ctrlPr>
                        </m:fPr>
                        <m:num>
                          <m:r>
                            <a:rPr lang="en-US" altLang="zh-CN" sz="2000" b="1" i="1" smtClean="0">
                              <a:solidFill>
                                <a:schemeClr val="tx2"/>
                              </a:solidFill>
                              <a:latin typeface="Cambria Math" panose="02040503050406030204"/>
                            </a:rPr>
                            <m:t>𝒄</m:t>
                          </m:r>
                        </m:num>
                        <m:den>
                          <m:sSup>
                            <m:sSupPr>
                              <m:ctrlPr>
                                <a:rPr lang="en-US" altLang="zh-CN" sz="2000" b="1" i="1">
                                  <a:solidFill>
                                    <a:schemeClr val="tx2"/>
                                  </a:solidFill>
                                  <a:latin typeface="Cambria Math" panose="02040503050406030204" pitchFamily="18" charset="0"/>
                                </a:rPr>
                              </m:ctrlPr>
                            </m:sSupPr>
                            <m:e>
                              <m:r>
                                <a:rPr lang="zh-CN" altLang="en-US" sz="2000" b="1" i="1">
                                  <a:solidFill>
                                    <a:schemeClr val="tx2"/>
                                  </a:solidFill>
                                  <a:latin typeface="Cambria Math" panose="02040503050406030204"/>
                                </a:rPr>
                                <m:t>𝝀</m:t>
                              </m:r>
                            </m:e>
                            <m:sup>
                              <m:r>
                                <a:rPr lang="en-US" altLang="zh-CN" sz="2000" b="1" i="1" smtClean="0">
                                  <a:solidFill>
                                    <a:schemeClr val="tx2"/>
                                  </a:solidFill>
                                  <a:latin typeface="Cambria Math" panose="02040503050406030204"/>
                                </a:rPr>
                                <m:t>𝟒</m:t>
                              </m:r>
                            </m:sup>
                          </m:sSup>
                        </m:den>
                      </m:f>
                    </m:oMath>
                  </m:oMathPara>
                </a14:m>
                <a:endParaRPr lang="en-US" altLang="zh-CN" sz="2000" b="1" dirty="0">
                  <a:solidFill>
                    <a:schemeClr val="tx2"/>
                  </a:solidFill>
                </a:endParaRPr>
              </a:p>
              <a:p>
                <a:pPr algn="just">
                  <a:lnSpc>
                    <a:spcPct val="110000"/>
                  </a:lnSpc>
                  <a:spcBef>
                    <a:spcPts val="1200"/>
                  </a:spcBef>
                </a:pPr>
                <a:r>
                  <a:rPr lang="zh-CN" altLang="en-US" sz="2000" b="1" dirty="0">
                    <a:solidFill>
                      <a:srgbClr val="2E03CD"/>
                    </a:solidFill>
                  </a:rPr>
                  <a:t>反常色散</a:t>
                </a:r>
                <a:r>
                  <a:rPr lang="en-US" altLang="zh-CN" sz="2000" b="1" dirty="0">
                    <a:solidFill>
                      <a:schemeClr val="tx2"/>
                    </a:solidFill>
                  </a:rPr>
                  <a:t>—</a:t>
                </a:r>
                <a:r>
                  <a:rPr lang="zh-CN" altLang="en-US" sz="2000" b="1" dirty="0">
                    <a:solidFill>
                      <a:schemeClr val="tx2"/>
                    </a:solidFill>
                  </a:rPr>
                  <a:t>折射率随频率增加而减小。</a:t>
                </a:r>
                <a:endParaRPr lang="en-US" altLang="zh-CN" sz="2000" b="1" dirty="0">
                  <a:solidFill>
                    <a:schemeClr val="tx2"/>
                  </a:solidFill>
                </a:endParaRPr>
              </a:p>
              <a:p>
                <a:pPr algn="just">
                  <a:lnSpc>
                    <a:spcPct val="110000"/>
                  </a:lnSpc>
                </a:pPr>
                <a:r>
                  <a:rPr lang="zh-CN" altLang="en-US" sz="2000" b="1" dirty="0">
                    <a:solidFill>
                      <a:schemeClr val="tx2"/>
                    </a:solidFill>
                  </a:rPr>
                  <a:t>正常色散区域与物质的透明区域对应，反常色散区域与物质的吸收区域对应。</a:t>
                </a:r>
                <a:endParaRPr lang="en-US" altLang="zh-CN" sz="2000" b="1" dirty="0">
                  <a:solidFill>
                    <a:schemeClr val="tx2"/>
                  </a:solidFill>
                </a:endParaRPr>
              </a:p>
              <a:p>
                <a:pPr algn="just">
                  <a:lnSpc>
                    <a:spcPct val="110000"/>
                  </a:lnSpc>
                </a:pPr>
                <a:r>
                  <a:rPr lang="zh-CN" altLang="en-US" sz="2000" b="1" dirty="0">
                    <a:solidFill>
                      <a:schemeClr val="tx2"/>
                    </a:solidFill>
                  </a:rPr>
                  <a:t>物质可能存在多个吸收带或者吸收线，因此整个色散曲线由多段正常色散和反常色散区域交替组成。</a:t>
                </a:r>
                <a:endParaRPr lang="zh-CN" altLang="en-US" sz="2000" b="1" dirty="0">
                  <a:solidFill>
                    <a:schemeClr val="tx2"/>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4066521" y="1124744"/>
                <a:ext cx="4969975" cy="4245842"/>
              </a:xfrm>
              <a:prstGeom prst="rect">
                <a:avLst/>
              </a:prstGeom>
              <a:blipFill rotWithShape="1">
                <a:blip r:embed="rId3"/>
                <a:stretch>
                  <a:fillRect l="-12" t="-4" r="9" b="9"/>
                </a:stretch>
              </a:blipFill>
            </p:spPr>
            <p:txBody>
              <a:bodyPr/>
              <a:lstStyle/>
              <a:p>
                <a:r>
                  <a:rPr lang="zh-CN" altLang="en-US">
                    <a:noFill/>
                  </a:rPr>
                  <a:t> </a:t>
                </a:r>
              </a:p>
            </p:txBody>
          </p:sp>
        </mc:Fallback>
      </mc:AlternateContent>
      <p:sp>
        <p:nvSpPr>
          <p:cNvPr id="7" name="TextBox 6"/>
          <p:cNvSpPr txBox="1"/>
          <p:nvPr/>
        </p:nvSpPr>
        <p:spPr>
          <a:xfrm>
            <a:off x="5292080" y="5589240"/>
            <a:ext cx="2184071" cy="707886"/>
          </a:xfrm>
          <a:prstGeom prst="rect">
            <a:avLst/>
          </a:prstGeom>
          <a:noFill/>
        </p:spPr>
        <p:txBody>
          <a:bodyPr wrap="square" rtlCol="0">
            <a:spAutoFit/>
          </a:bodyPr>
          <a:lstStyle/>
          <a:p>
            <a:pPr algn="just"/>
            <a:r>
              <a:rPr lang="zh-CN" altLang="en-US" sz="2000" b="1" dirty="0">
                <a:solidFill>
                  <a:srgbClr val="FF0000"/>
                </a:solidFill>
              </a:rPr>
              <a:t>氢气在可见光区域的色散曲线</a:t>
            </a:r>
            <a:endParaRPr lang="zh-CN" altLang="en-US" sz="2000" b="1" dirty="0">
              <a:solidFill>
                <a:srgbClr val="FF0000"/>
              </a:solidFill>
            </a:endParaRPr>
          </a:p>
        </p:txBody>
      </p:sp>
      <p:sp>
        <p:nvSpPr>
          <p:cNvPr id="9" name="椭圆 8"/>
          <p:cNvSpPr/>
          <p:nvPr/>
        </p:nvSpPr>
        <p:spPr>
          <a:xfrm rot="5400000">
            <a:off x="2506602" y="5036009"/>
            <a:ext cx="386381" cy="72008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left)">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wipe(left)">
                                      <p:cBhvr>
                                        <p:cTn id="33" dur="500"/>
                                        <p:tgtEl>
                                          <p:spTgt spid="6">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wipe(left)">
                                      <p:cBhvr>
                                        <p:cTn id="38" dur="500"/>
                                        <p:tgtEl>
                                          <p:spTgt spid="6">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16" presetClass="entr" presetSubtype="21"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arn(inVertical)">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par>
                          <p:cTn id="55" fill="hold">
                            <p:stCondLst>
                              <p:cond delay="500"/>
                            </p:stCondLst>
                            <p:childTnLst>
                              <p:par>
                                <p:cTn id="56" presetID="8" presetClass="emph" presetSubtype="0" fill="hold" grpId="1" nodeType="afterEffect">
                                  <p:stCondLst>
                                    <p:cond delay="0"/>
                                  </p:stCondLst>
                                  <p:childTnLst>
                                    <p:animRot by="21600000">
                                      <p:cBhvr>
                                        <p:cTn id="57"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anose="02010609060101010101" pitchFamily="2" charset="-122"/>
              </a:rPr>
              <a:t>色散的物理解释</a:t>
            </a:r>
            <a:endParaRPr lang="en-US" altLang="zh-CN" dirty="0">
              <a:latin typeface="+mn-lt"/>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mc:AlternateContent xmlns:mc="http://schemas.openxmlformats.org/markup-compatibility/2006">
        <mc:Choice xmlns:a14="http://schemas.microsoft.com/office/drawing/2010/main" Requires="a14">
          <p:sp>
            <p:nvSpPr>
              <p:cNvPr id="8" name="TextBox 7"/>
              <p:cNvSpPr txBox="1"/>
              <p:nvPr/>
            </p:nvSpPr>
            <p:spPr>
              <a:xfrm>
                <a:off x="107503" y="1239055"/>
                <a:ext cx="4608513" cy="5581528"/>
              </a:xfrm>
              <a:prstGeom prst="rect">
                <a:avLst/>
              </a:prstGeom>
              <a:noFill/>
            </p:spPr>
            <p:txBody>
              <a:bodyPr wrap="square" rtlCol="0">
                <a:spAutoFit/>
              </a:bodyPr>
              <a:lstStyle/>
              <a:p>
                <a:pPr algn="just">
                  <a:lnSpc>
                    <a:spcPct val="135000"/>
                  </a:lnSpc>
                </a:pPr>
                <a:r>
                  <a:rPr lang="zh-CN" altLang="en-US" sz="2000" b="1" dirty="0">
                    <a:solidFill>
                      <a:schemeClr val="tx2"/>
                    </a:solidFill>
                  </a:rPr>
                  <a:t>电子在光波的电磁场作用下作受迫振动，原子成为一个振荡电偶极子，电偶极矩</a:t>
                </a:r>
                <a14:m>
                  <m:oMath xmlns:m="http://schemas.openxmlformats.org/officeDocument/2006/math">
                    <m:r>
                      <a:rPr lang="en-US" altLang="zh-CN" sz="2000" b="1" i="1">
                        <a:solidFill>
                          <a:schemeClr val="tx2"/>
                        </a:solidFill>
                        <a:latin typeface="Cambria Math" panose="02040503050406030204"/>
                      </a:rPr>
                      <m:t>𝒒𝒍</m:t>
                    </m:r>
                    <m:d>
                      <m:dPr>
                        <m:ctrlPr>
                          <a:rPr lang="en-US" altLang="zh-CN" sz="2000" b="1" i="1">
                            <a:solidFill>
                              <a:schemeClr val="tx2"/>
                            </a:solidFill>
                            <a:latin typeface="Cambria Math" panose="02040503050406030204" pitchFamily="18" charset="0"/>
                          </a:rPr>
                        </m:ctrlPr>
                      </m:dPr>
                      <m:e>
                        <m:r>
                          <a:rPr lang="zh-CN" altLang="en-US" sz="2000" b="1" i="1">
                            <a:solidFill>
                              <a:schemeClr val="tx2"/>
                            </a:solidFill>
                            <a:latin typeface="Cambria Math" panose="02040503050406030204"/>
                          </a:rPr>
                          <m:t>𝝎</m:t>
                        </m:r>
                      </m:e>
                    </m:d>
                  </m:oMath>
                </a14:m>
                <a:r>
                  <a:rPr lang="zh-CN" altLang="en-US" sz="2000" b="1" dirty="0">
                    <a:solidFill>
                      <a:schemeClr val="tx2"/>
                    </a:solidFill>
                  </a:rPr>
                  <a:t>与光波频率有关，因此介质的极化强度</a:t>
                </a:r>
                <a14:m>
                  <m:oMath xmlns:m="http://schemas.openxmlformats.org/officeDocument/2006/math">
                    <m:r>
                      <a:rPr lang="en-US" altLang="zh-CN" sz="2000" b="1" i="1" smtClean="0">
                        <a:solidFill>
                          <a:schemeClr val="tx2"/>
                        </a:solidFill>
                        <a:latin typeface="Cambria Math" panose="02040503050406030204"/>
                      </a:rPr>
                      <m:t>𝑷</m:t>
                    </m:r>
                    <m:d>
                      <m:dPr>
                        <m:ctrlPr>
                          <a:rPr lang="en-US" altLang="zh-CN" sz="2000" b="1" i="1" smtClean="0">
                            <a:solidFill>
                              <a:schemeClr val="tx2"/>
                            </a:solidFill>
                            <a:latin typeface="Cambria Math" panose="02040503050406030204" pitchFamily="18" charset="0"/>
                          </a:rPr>
                        </m:ctrlPr>
                      </m:dPr>
                      <m:e>
                        <m:r>
                          <a:rPr lang="zh-CN" altLang="en-US" sz="2000" b="1" i="1" smtClean="0">
                            <a:solidFill>
                              <a:schemeClr val="tx2"/>
                            </a:solidFill>
                            <a:latin typeface="Cambria Math" panose="02040503050406030204"/>
                          </a:rPr>
                          <m:t>𝝎</m:t>
                        </m:r>
                      </m:e>
                    </m:d>
                    <m:r>
                      <a:rPr lang="en-US" altLang="zh-CN" sz="2000" b="1" i="1" smtClean="0">
                        <a:solidFill>
                          <a:schemeClr val="tx2"/>
                        </a:solidFill>
                        <a:latin typeface="Cambria Math" panose="02040503050406030204"/>
                      </a:rPr>
                      <m:t>=</m:t>
                    </m:r>
                    <m:r>
                      <a:rPr lang="en-US" altLang="zh-CN" sz="2000" b="1" i="1" smtClean="0">
                        <a:solidFill>
                          <a:schemeClr val="tx2"/>
                        </a:solidFill>
                        <a:latin typeface="Cambria Math" panose="02040503050406030204"/>
                      </a:rPr>
                      <m:t>𝑵𝒒𝒍</m:t>
                    </m:r>
                  </m:oMath>
                </a14:m>
                <a:r>
                  <a:rPr lang="zh-CN" altLang="en-US" sz="2000" b="1" dirty="0">
                    <a:solidFill>
                      <a:schemeClr val="tx2"/>
                    </a:solidFill>
                  </a:rPr>
                  <a:t>也与光波频率有关。</a:t>
                </a:r>
                <a:endParaRPr lang="en-US" altLang="zh-CN" sz="2000" b="1" dirty="0">
                  <a:solidFill>
                    <a:schemeClr val="tx2"/>
                  </a:solidFill>
                </a:endParaRPr>
              </a:p>
              <a:p>
                <a:pPr algn="just">
                  <a:lnSpc>
                    <a:spcPct val="135000"/>
                  </a:lnSpc>
                </a:pPr>
                <a:r>
                  <a:rPr lang="zh-CN" altLang="en-US" sz="2000" b="1" dirty="0">
                    <a:solidFill>
                      <a:schemeClr val="tx2"/>
                    </a:solidFill>
                  </a:rPr>
                  <a:t>根据电磁学理论：</a:t>
                </a:r>
                <a:endParaRPr lang="en-US" altLang="zh-CN" sz="2000" b="1" dirty="0">
                  <a:solidFill>
                    <a:schemeClr val="tx2"/>
                  </a:solidFill>
                </a:endParaRPr>
              </a:p>
              <a:p>
                <a:pPr algn="just">
                  <a:lnSpc>
                    <a:spcPct val="135000"/>
                  </a:lnSpc>
                </a:pPr>
                <a14:m>
                  <m:oMathPara xmlns:m="http://schemas.openxmlformats.org/officeDocument/2006/math">
                    <m:oMathParaPr>
                      <m:jc m:val="centerGroup"/>
                    </m:oMathParaPr>
                    <m:oMath xmlns:m="http://schemas.openxmlformats.org/officeDocument/2006/math">
                      <m:r>
                        <a:rPr lang="en-US" altLang="zh-CN" sz="2000" b="1" i="1" smtClean="0">
                          <a:solidFill>
                            <a:schemeClr val="tx2"/>
                          </a:solidFill>
                          <a:latin typeface="Cambria Math" panose="02040503050406030204"/>
                        </a:rPr>
                        <m:t>𝑫</m:t>
                      </m:r>
                      <m:r>
                        <a:rPr lang="en-US" altLang="zh-CN" sz="2000" b="1" i="1" smtClean="0">
                          <a:solidFill>
                            <a:schemeClr val="tx2"/>
                          </a:solidFill>
                          <a:latin typeface="Cambria Math" panose="02040503050406030204"/>
                        </a:rPr>
                        <m:t>=</m:t>
                      </m:r>
                      <m:r>
                        <a:rPr lang="zh-CN" altLang="en-US" sz="2000" b="1" i="1" smtClean="0">
                          <a:solidFill>
                            <a:schemeClr val="tx2"/>
                          </a:solidFill>
                          <a:latin typeface="Cambria Math" panose="02040503050406030204"/>
                        </a:rPr>
                        <m:t>𝜺</m:t>
                      </m:r>
                      <m:r>
                        <a:rPr lang="en-US" altLang="zh-CN" sz="2000" b="1" i="1" smtClean="0">
                          <a:solidFill>
                            <a:schemeClr val="tx2"/>
                          </a:solidFill>
                          <a:latin typeface="Cambria Math" panose="02040503050406030204"/>
                        </a:rPr>
                        <m:t>𝑬</m:t>
                      </m:r>
                      <m:r>
                        <a:rPr lang="en-US" altLang="zh-CN" sz="2000" b="1" i="1" smtClean="0">
                          <a:solidFill>
                            <a:schemeClr val="tx2"/>
                          </a:solidFill>
                          <a:latin typeface="Cambria Math" panose="02040503050406030204"/>
                        </a:rPr>
                        <m:t>=</m:t>
                      </m:r>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panose="02040503050406030204"/>
                            </a:rPr>
                            <m:t>𝜺</m:t>
                          </m:r>
                        </m:e>
                        <m:sub>
                          <m:r>
                            <a:rPr lang="en-US" altLang="zh-CN" sz="2000" b="1" i="1" smtClean="0">
                              <a:solidFill>
                                <a:schemeClr val="tx2"/>
                              </a:solidFill>
                              <a:latin typeface="Cambria Math" panose="02040503050406030204"/>
                            </a:rPr>
                            <m:t>𝟎</m:t>
                          </m:r>
                        </m:sub>
                      </m:sSub>
                      <m:r>
                        <a:rPr lang="en-US" altLang="zh-CN" sz="2000" b="1" i="1" smtClean="0">
                          <a:solidFill>
                            <a:schemeClr val="tx2"/>
                          </a:solidFill>
                          <a:latin typeface="Cambria Math" panose="02040503050406030204"/>
                        </a:rPr>
                        <m:t>𝑬</m:t>
                      </m:r>
                      <m:r>
                        <a:rPr lang="en-US" altLang="zh-CN" sz="2000" b="1" i="1" smtClean="0">
                          <a:solidFill>
                            <a:schemeClr val="tx2"/>
                          </a:solidFill>
                          <a:latin typeface="Cambria Math" panose="02040503050406030204"/>
                        </a:rPr>
                        <m:t>+</m:t>
                      </m:r>
                      <m:r>
                        <a:rPr lang="en-US" altLang="zh-CN" sz="2000" b="1" i="1" smtClean="0">
                          <a:solidFill>
                            <a:schemeClr val="tx2"/>
                          </a:solidFill>
                          <a:latin typeface="Cambria Math" panose="02040503050406030204"/>
                        </a:rPr>
                        <m:t>𝑷</m:t>
                      </m:r>
                    </m:oMath>
                  </m:oMathPara>
                </a14:m>
                <a:endParaRPr lang="en-US" altLang="zh-CN" sz="2000" b="1" dirty="0">
                  <a:solidFill>
                    <a:schemeClr val="tx2"/>
                  </a:solidFill>
                </a:endParaRPr>
              </a:p>
              <a:p>
                <a:pPr algn="just">
                  <a:lnSpc>
                    <a:spcPct val="135000"/>
                  </a:lnSpc>
                </a:pPr>
                <a:r>
                  <a:rPr lang="zh-CN" altLang="en-US" sz="2000" b="1" dirty="0">
                    <a:solidFill>
                      <a:schemeClr val="tx2"/>
                    </a:solidFill>
                  </a:rPr>
                  <a:t>介质的介电常数与频率有关：</a:t>
                </a:r>
                <a:endParaRPr lang="en-US" altLang="zh-CN" sz="2000" b="1" dirty="0">
                  <a:solidFill>
                    <a:schemeClr val="tx2"/>
                  </a:solidFill>
                </a:endParaRPr>
              </a:p>
              <a:p>
                <a:pPr algn="just">
                  <a:lnSpc>
                    <a:spcPct val="135000"/>
                  </a:lnSpc>
                </a:pPr>
                <a:r>
                  <a:rPr lang="en-US" altLang="zh-CN" sz="2000" b="1" dirty="0">
                    <a:solidFill>
                      <a:schemeClr val="tx2"/>
                    </a:solidFill>
                  </a:rPr>
                  <a:t>                 </a:t>
                </a:r>
                <a14:m>
                  <m:oMath xmlns:m="http://schemas.openxmlformats.org/officeDocument/2006/math">
                    <m:r>
                      <a:rPr lang="zh-CN" altLang="en-US" sz="2000" b="1" i="1" smtClean="0">
                        <a:solidFill>
                          <a:schemeClr val="tx2"/>
                        </a:solidFill>
                        <a:latin typeface="Cambria Math" panose="02040503050406030204"/>
                      </a:rPr>
                      <m:t>𝜺</m:t>
                    </m:r>
                    <m:d>
                      <m:dPr>
                        <m:ctrlPr>
                          <a:rPr lang="en-US" altLang="zh-CN" sz="2000" b="1" i="1" smtClean="0">
                            <a:solidFill>
                              <a:schemeClr val="tx2"/>
                            </a:solidFill>
                            <a:latin typeface="Cambria Math" panose="02040503050406030204" pitchFamily="18" charset="0"/>
                          </a:rPr>
                        </m:ctrlPr>
                      </m:dPr>
                      <m:e>
                        <m:r>
                          <a:rPr lang="zh-CN" altLang="en-US" sz="2000" b="1" i="1" smtClean="0">
                            <a:solidFill>
                              <a:schemeClr val="tx2"/>
                            </a:solidFill>
                            <a:latin typeface="Cambria Math" panose="02040503050406030204"/>
                          </a:rPr>
                          <m:t>𝝎</m:t>
                        </m:r>
                      </m:e>
                    </m:d>
                    <m:r>
                      <a:rPr lang="en-US" altLang="zh-CN" sz="2000" b="1" i="1" smtClean="0">
                        <a:solidFill>
                          <a:schemeClr val="tx2"/>
                        </a:solidFill>
                        <a:latin typeface="Cambria Math" panose="02040503050406030204"/>
                      </a:rPr>
                      <m:t>=</m:t>
                    </m:r>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panose="02040503050406030204"/>
                          </a:rPr>
                          <m:t>𝜺</m:t>
                        </m:r>
                      </m:e>
                      <m:sub>
                        <m:r>
                          <a:rPr lang="en-US" altLang="zh-CN" sz="2000" b="1" i="1" smtClean="0">
                            <a:solidFill>
                              <a:schemeClr val="tx2"/>
                            </a:solidFill>
                            <a:latin typeface="Cambria Math" panose="02040503050406030204"/>
                          </a:rPr>
                          <m:t>𝟎</m:t>
                        </m:r>
                      </m:sub>
                    </m:sSub>
                    <m:r>
                      <a:rPr lang="en-US" altLang="zh-CN" sz="2000" b="1" i="1" smtClean="0">
                        <a:solidFill>
                          <a:schemeClr val="tx2"/>
                        </a:solidFill>
                        <a:latin typeface="Cambria Math" panose="02040503050406030204"/>
                      </a:rPr>
                      <m:t>+</m:t>
                    </m:r>
                    <m:r>
                      <a:rPr lang="en-US" altLang="zh-CN" sz="2000" b="1" i="1" smtClean="0">
                        <a:solidFill>
                          <a:schemeClr val="tx2"/>
                        </a:solidFill>
                        <a:latin typeface="Cambria Math" panose="02040503050406030204"/>
                      </a:rPr>
                      <m:t>𝑷</m:t>
                    </m:r>
                    <m:r>
                      <a:rPr lang="en-US" altLang="zh-CN" sz="2000" b="1" i="1" smtClean="0">
                        <a:solidFill>
                          <a:schemeClr val="tx2"/>
                        </a:solidFill>
                        <a:latin typeface="Cambria Math" panose="02040503050406030204"/>
                      </a:rPr>
                      <m:t>/</m:t>
                    </m:r>
                    <m:r>
                      <a:rPr lang="en-US" altLang="zh-CN" sz="2000" b="1" i="1" smtClean="0">
                        <a:solidFill>
                          <a:schemeClr val="tx2"/>
                        </a:solidFill>
                        <a:latin typeface="Cambria Math" panose="02040503050406030204"/>
                      </a:rPr>
                      <m:t>𝑬</m:t>
                    </m:r>
                  </m:oMath>
                </a14:m>
                <a:endParaRPr lang="en-US" altLang="zh-CN" sz="2000" b="1" dirty="0">
                  <a:solidFill>
                    <a:schemeClr val="tx2"/>
                  </a:solidFill>
                </a:endParaRPr>
              </a:p>
              <a:p>
                <a:pPr algn="just">
                  <a:lnSpc>
                    <a:spcPct val="135000"/>
                  </a:lnSpc>
                </a:pPr>
                <a:r>
                  <a:rPr lang="zh-CN" altLang="en-US" sz="2000" b="1" dirty="0">
                    <a:solidFill>
                      <a:schemeClr val="tx2"/>
                    </a:solidFill>
                  </a:rPr>
                  <a:t>介质的折射率：</a:t>
                </a:r>
                <a:endParaRPr lang="en-US" altLang="zh-CN" sz="2000" b="1" dirty="0">
                  <a:solidFill>
                    <a:schemeClr val="tx2"/>
                  </a:solidFill>
                </a:endParaRPr>
              </a:p>
              <a:p>
                <a:pPr algn="just">
                  <a:lnSpc>
                    <a:spcPct val="135000"/>
                  </a:lnSpc>
                </a:pPr>
                <a:r>
                  <a:rPr lang="en-US" altLang="zh-CN" sz="2000" b="1" dirty="0">
                    <a:solidFill>
                      <a:schemeClr val="tx2"/>
                    </a:solidFill>
                  </a:rPr>
                  <a:t>                 </a:t>
                </a:r>
                <a14:m>
                  <m:oMath xmlns:m="http://schemas.openxmlformats.org/officeDocument/2006/math">
                    <m:r>
                      <a:rPr lang="en-US" altLang="zh-CN" sz="2000" b="1" i="1" smtClean="0">
                        <a:solidFill>
                          <a:schemeClr val="tx2"/>
                        </a:solidFill>
                        <a:latin typeface="Cambria Math" panose="02040503050406030204"/>
                      </a:rPr>
                      <m:t>𝒏</m:t>
                    </m:r>
                    <m:d>
                      <m:dPr>
                        <m:ctrlPr>
                          <a:rPr lang="en-US" altLang="zh-CN" sz="2000" b="1" i="1" smtClean="0">
                            <a:solidFill>
                              <a:schemeClr val="tx2"/>
                            </a:solidFill>
                            <a:latin typeface="Cambria Math" panose="02040503050406030204" pitchFamily="18" charset="0"/>
                          </a:rPr>
                        </m:ctrlPr>
                      </m:dPr>
                      <m:e>
                        <m:r>
                          <a:rPr lang="zh-CN" altLang="en-US" sz="2000" b="1" i="1" smtClean="0">
                            <a:solidFill>
                              <a:schemeClr val="tx2"/>
                            </a:solidFill>
                            <a:latin typeface="Cambria Math" panose="02040503050406030204"/>
                          </a:rPr>
                          <m:t>𝝎</m:t>
                        </m:r>
                      </m:e>
                    </m:d>
                    <m:r>
                      <a:rPr lang="en-US" altLang="zh-CN" sz="2000" b="1" i="1" smtClean="0">
                        <a:solidFill>
                          <a:schemeClr val="tx2"/>
                        </a:solidFill>
                        <a:latin typeface="Cambria Math" panose="02040503050406030204"/>
                      </a:rPr>
                      <m:t>=</m:t>
                    </m:r>
                    <m:rad>
                      <m:radPr>
                        <m:degHide m:val="on"/>
                        <m:ctrlPr>
                          <a:rPr lang="en-US" altLang="zh-CN" sz="2000" b="1" i="1" smtClean="0">
                            <a:solidFill>
                              <a:schemeClr val="tx2"/>
                            </a:solidFill>
                            <a:latin typeface="Cambria Math" panose="02040503050406030204" pitchFamily="18" charset="0"/>
                          </a:rPr>
                        </m:ctrlPr>
                      </m:radPr>
                      <m:deg/>
                      <m:e>
                        <m:r>
                          <a:rPr lang="zh-CN" altLang="en-US" sz="2000" b="1" i="1" smtClean="0">
                            <a:solidFill>
                              <a:schemeClr val="tx2"/>
                            </a:solidFill>
                            <a:latin typeface="Cambria Math" panose="02040503050406030204"/>
                          </a:rPr>
                          <m:t>𝜺</m:t>
                        </m:r>
                        <m:r>
                          <a:rPr lang="en-US" altLang="zh-CN" sz="2000" b="1" i="1" smtClean="0">
                            <a:solidFill>
                              <a:schemeClr val="tx2"/>
                            </a:solidFill>
                            <a:latin typeface="Cambria Math" panose="02040503050406030204"/>
                          </a:rPr>
                          <m:t>(</m:t>
                        </m:r>
                        <m:r>
                          <a:rPr lang="zh-CN" altLang="en-US" sz="2000" b="1" i="1" smtClean="0">
                            <a:solidFill>
                              <a:schemeClr val="tx2"/>
                            </a:solidFill>
                            <a:latin typeface="Cambria Math" panose="02040503050406030204"/>
                          </a:rPr>
                          <m:t>𝝎</m:t>
                        </m:r>
                        <m:r>
                          <a:rPr lang="en-US" altLang="zh-CN" sz="2000" b="1" i="1" smtClean="0">
                            <a:solidFill>
                              <a:schemeClr val="tx2"/>
                            </a:solidFill>
                            <a:latin typeface="Cambria Math" panose="02040503050406030204"/>
                          </a:rPr>
                          <m:t>)</m:t>
                        </m:r>
                      </m:e>
                    </m:rad>
                  </m:oMath>
                </a14:m>
                <a:endParaRPr lang="en-US" altLang="zh-CN" sz="2000" b="1" dirty="0">
                  <a:solidFill>
                    <a:schemeClr val="tx2"/>
                  </a:solidFill>
                </a:endParaRPr>
              </a:p>
              <a:p>
                <a:pPr algn="just">
                  <a:lnSpc>
                    <a:spcPct val="135000"/>
                  </a:lnSpc>
                </a:pPr>
                <a:r>
                  <a:rPr lang="zh-CN" altLang="en-US" sz="2000" b="1" dirty="0">
                    <a:solidFill>
                      <a:schemeClr val="tx2"/>
                    </a:solidFill>
                  </a:rPr>
                  <a:t>电子的受迫振动在其固有频率</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panose="02040503050406030204"/>
                          </a:rPr>
                          <m:t>𝝎</m:t>
                        </m:r>
                      </m:e>
                      <m:sub>
                        <m:r>
                          <a:rPr lang="en-US" altLang="zh-CN" sz="2000" b="1" i="1" smtClean="0">
                            <a:solidFill>
                              <a:schemeClr val="tx2"/>
                            </a:solidFill>
                            <a:latin typeface="Cambria Math" panose="02040503050406030204"/>
                          </a:rPr>
                          <m:t>𝟎</m:t>
                        </m:r>
                      </m:sub>
                    </m:sSub>
                  </m:oMath>
                </a14:m>
                <a:r>
                  <a:rPr lang="zh-CN" altLang="en-US" sz="2000" b="1" dirty="0">
                    <a:solidFill>
                      <a:schemeClr val="tx2"/>
                    </a:solidFill>
                  </a:rPr>
                  <a:t>处发生共振，</a:t>
                </a:r>
                <a14:m>
                  <m:oMath xmlns:m="http://schemas.openxmlformats.org/officeDocument/2006/math">
                    <m:sSub>
                      <m:sSubPr>
                        <m:ctrlPr>
                          <a:rPr lang="en-US" altLang="zh-CN" sz="2000" b="1" i="1">
                            <a:solidFill>
                              <a:schemeClr val="tx2"/>
                            </a:solidFill>
                            <a:latin typeface="Cambria Math" panose="02040503050406030204" pitchFamily="18" charset="0"/>
                          </a:rPr>
                        </m:ctrlPr>
                      </m:sSubPr>
                      <m:e>
                        <m:r>
                          <a:rPr lang="zh-CN" altLang="en-US" sz="2000" b="1" i="1">
                            <a:solidFill>
                              <a:schemeClr val="tx2"/>
                            </a:solidFill>
                            <a:latin typeface="Cambria Math" panose="02040503050406030204"/>
                          </a:rPr>
                          <m:t>𝝎</m:t>
                        </m:r>
                      </m:e>
                      <m:sub>
                        <m:r>
                          <a:rPr lang="en-US" altLang="zh-CN" sz="2000" b="1" i="1">
                            <a:solidFill>
                              <a:schemeClr val="tx2"/>
                            </a:solidFill>
                            <a:latin typeface="Cambria Math" panose="02040503050406030204"/>
                          </a:rPr>
                          <m:t>𝟎</m:t>
                        </m:r>
                      </m:sub>
                    </m:sSub>
                  </m:oMath>
                </a14:m>
                <a:r>
                  <a:rPr lang="zh-CN" altLang="en-US" sz="2000" b="1" dirty="0">
                    <a:solidFill>
                      <a:schemeClr val="tx2"/>
                    </a:solidFill>
                  </a:rPr>
                  <a:t>附近为反常色散区域，光吸收最强烈。</a:t>
                </a:r>
                <a:endParaRPr lang="en-US" altLang="zh-CN" sz="2000" b="1" dirty="0">
                  <a:solidFill>
                    <a:schemeClr val="tx2"/>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107503" y="1239055"/>
                <a:ext cx="4608513" cy="5581528"/>
              </a:xfrm>
              <a:prstGeom prst="rect">
                <a:avLst/>
              </a:prstGeom>
              <a:blipFill rotWithShape="1">
                <a:blip r:embed="rId1"/>
                <a:stretch>
                  <a:fillRect l="-4" t="-3" r="-1684" b="1"/>
                </a:stretch>
              </a:blipFill>
            </p:spPr>
            <p:txBody>
              <a:bodyPr/>
              <a:lstStyle/>
              <a:p>
                <a:r>
                  <a:rPr lang="zh-CN" altLang="en-US">
                    <a:noFill/>
                  </a:rPr>
                  <a:t> </a:t>
                </a:r>
              </a:p>
            </p:txBody>
          </p:sp>
        </mc:Fallback>
      </mc:AlternateContent>
      <p:grpSp>
        <p:nvGrpSpPr>
          <p:cNvPr id="10" name="组合 9"/>
          <p:cNvGrpSpPr/>
          <p:nvPr/>
        </p:nvGrpSpPr>
        <p:grpSpPr>
          <a:xfrm>
            <a:off x="4716016" y="1412776"/>
            <a:ext cx="4158760" cy="3096344"/>
            <a:chOff x="4540987" y="1412776"/>
            <a:chExt cx="4333789" cy="324036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0987" y="1412776"/>
              <a:ext cx="4333789" cy="3240360"/>
            </a:xfrm>
            <a:prstGeom prst="rect">
              <a:avLst/>
            </a:prstGeom>
          </p:spPr>
        </p:pic>
        <p:sp>
          <p:nvSpPr>
            <p:cNvPr id="9" name="TextBox 8"/>
            <p:cNvSpPr txBox="1"/>
            <p:nvPr/>
          </p:nvSpPr>
          <p:spPr>
            <a:xfrm>
              <a:off x="6885128" y="1412776"/>
              <a:ext cx="1989647" cy="707886"/>
            </a:xfrm>
            <a:prstGeom prst="rect">
              <a:avLst/>
            </a:prstGeom>
            <a:noFill/>
          </p:spPr>
          <p:txBody>
            <a:bodyPr wrap="none" rtlCol="0">
              <a:spAutoFit/>
            </a:bodyPr>
            <a:lstStyle/>
            <a:p>
              <a:r>
                <a:rPr lang="zh-CN" altLang="en-US" sz="2000" b="1" dirty="0">
                  <a:solidFill>
                    <a:schemeClr val="tx2"/>
                  </a:solidFill>
                </a:rPr>
                <a:t>实线</a:t>
              </a:r>
              <a:r>
                <a:rPr lang="en-US" altLang="zh-CN" sz="2000" b="1" dirty="0">
                  <a:solidFill>
                    <a:schemeClr val="tx2"/>
                  </a:solidFill>
                </a:rPr>
                <a:t>—</a:t>
              </a:r>
              <a:r>
                <a:rPr lang="zh-CN" altLang="en-US" sz="2000" b="1" dirty="0">
                  <a:solidFill>
                    <a:schemeClr val="tx2"/>
                  </a:solidFill>
                </a:rPr>
                <a:t>色散曲线</a:t>
              </a:r>
              <a:endParaRPr lang="en-US" altLang="zh-CN" sz="2000" b="1" dirty="0">
                <a:solidFill>
                  <a:schemeClr val="tx2"/>
                </a:solidFill>
              </a:endParaRPr>
            </a:p>
            <a:p>
              <a:r>
                <a:rPr lang="zh-CN" altLang="en-US" sz="2000" b="1" dirty="0">
                  <a:solidFill>
                    <a:schemeClr val="tx2"/>
                  </a:solidFill>
                </a:rPr>
                <a:t>虚线</a:t>
              </a:r>
              <a:r>
                <a:rPr lang="en-US" altLang="zh-CN" sz="2000" b="1" dirty="0">
                  <a:solidFill>
                    <a:schemeClr val="tx2"/>
                  </a:solidFill>
                </a:rPr>
                <a:t>—</a:t>
              </a:r>
              <a:r>
                <a:rPr lang="zh-CN" altLang="en-US" sz="2000" b="1" dirty="0">
                  <a:solidFill>
                    <a:schemeClr val="tx2"/>
                  </a:solidFill>
                </a:rPr>
                <a:t>吸收曲线</a:t>
              </a:r>
              <a:endParaRPr lang="zh-CN" altLang="en-US" sz="2000" b="1" dirty="0">
                <a:solidFill>
                  <a:schemeClr val="tx2"/>
                </a:solidFill>
              </a:endParaRPr>
            </a:p>
          </p:txBody>
        </p:sp>
      </p:grpSp>
      <p:sp>
        <p:nvSpPr>
          <p:cNvPr id="11" name="TextBox 10"/>
          <p:cNvSpPr txBox="1"/>
          <p:nvPr/>
        </p:nvSpPr>
        <p:spPr>
          <a:xfrm>
            <a:off x="4805728" y="4653136"/>
            <a:ext cx="4158760" cy="1754326"/>
          </a:xfrm>
          <a:prstGeom prst="rect">
            <a:avLst/>
          </a:prstGeom>
          <a:noFill/>
        </p:spPr>
        <p:txBody>
          <a:bodyPr wrap="square" rtlCol="0">
            <a:spAutoFit/>
          </a:bodyPr>
          <a:lstStyle/>
          <a:p>
            <a:pPr algn="just">
              <a:lnSpc>
                <a:spcPct val="135000"/>
              </a:lnSpc>
            </a:pPr>
            <a:r>
              <a:rPr lang="zh-CN" altLang="en-US" sz="2000" b="1" dirty="0">
                <a:solidFill>
                  <a:schemeClr val="tx2"/>
                </a:solidFill>
              </a:rPr>
              <a:t>实际电子可能有多个固有频率，每个固有频率处均可发生共振，因此介质存在多个吸收带，以及多个正常色散和反常色散区域。</a:t>
            </a:r>
            <a:endParaRPr lang="zh-CN" altLang="en-US" sz="2000" b="1" dirty="0">
              <a:solidFill>
                <a:schemeClr val="tx2"/>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wipe(left)">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wipe(left)">
                                      <p:cBhvr>
                                        <p:cTn id="21" dur="500"/>
                                        <p:tgtEl>
                                          <p:spTgt spid="8">
                                            <p:txEl>
                                              <p:pRg st="3" end="3"/>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wipe(left)">
                                      <p:cBhvr>
                                        <p:cTn id="25" dur="500"/>
                                        <p:tgtEl>
                                          <p:spTgt spid="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wipe(left)">
                                      <p:cBhvr>
                                        <p:cTn id="30" dur="500"/>
                                        <p:tgtEl>
                                          <p:spTgt spid="8">
                                            <p:txEl>
                                              <p:pRg st="5" end="5"/>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xEl>
                                              <p:pRg st="6" end="6"/>
                                            </p:txEl>
                                          </p:spTgt>
                                        </p:tgtEl>
                                        <p:attrNameLst>
                                          <p:attrName>style.visibility</p:attrName>
                                        </p:attrNameLst>
                                      </p:cBhvr>
                                      <p:to>
                                        <p:strVal val="visible"/>
                                      </p:to>
                                    </p:set>
                                    <p:animEffect transition="in" filter="wipe(left)">
                                      <p:cBhvr>
                                        <p:cTn id="34" dur="500"/>
                                        <p:tgtEl>
                                          <p:spTgt spid="8">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animEffect transition="in" filter="wipe(left)">
                                      <p:cBhvr>
                                        <p:cTn id="39" dur="500"/>
                                        <p:tgtEl>
                                          <p:spTgt spid="8">
                                            <p:txEl>
                                              <p:pRg st="7" end="7"/>
                                            </p:txEl>
                                          </p:spTgt>
                                        </p:tgtEl>
                                      </p:cBhvr>
                                    </p:animEffect>
                                  </p:childTnLst>
                                </p:cTn>
                              </p:par>
                            </p:childTnLst>
                          </p:cTn>
                        </p:par>
                        <p:par>
                          <p:cTn id="40" fill="hold">
                            <p:stCondLst>
                              <p:cond delay="500"/>
                            </p:stCondLst>
                            <p:childTnLst>
                              <p:par>
                                <p:cTn id="41" presetID="42"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arn(inVertical)">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anose="02010609060101010101" pitchFamily="2" charset="-122"/>
              </a:rPr>
              <a:t>光波在色散介质中的传播</a:t>
            </a:r>
            <a:endParaRPr lang="en-US" altLang="zh-CN" dirty="0">
              <a:latin typeface="+mn-lt"/>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9632" y="1196752"/>
            <a:ext cx="6366073" cy="4677115"/>
          </a:xfrm>
          <a:prstGeom prst="rect">
            <a:avLst/>
          </a:prstGeom>
        </p:spPr>
      </p:pic>
      <p:sp>
        <p:nvSpPr>
          <p:cNvPr id="6" name="TextBox 5"/>
          <p:cNvSpPr txBox="1"/>
          <p:nvPr/>
        </p:nvSpPr>
        <p:spPr>
          <a:xfrm>
            <a:off x="1763688" y="6093296"/>
            <a:ext cx="5760640" cy="461665"/>
          </a:xfrm>
          <a:prstGeom prst="rect">
            <a:avLst/>
          </a:prstGeom>
          <a:noFill/>
        </p:spPr>
        <p:txBody>
          <a:bodyPr wrap="square" rtlCol="0">
            <a:spAutoFit/>
          </a:bodyPr>
          <a:lstStyle/>
          <a:p>
            <a:pPr algn="ctr"/>
            <a:r>
              <a:rPr lang="zh-CN" altLang="en-US" sz="2400" b="1" dirty="0">
                <a:solidFill>
                  <a:srgbClr val="FF0000"/>
                </a:solidFill>
              </a:rPr>
              <a:t>通过色散介质之后，波包被展宽。</a:t>
            </a:r>
            <a:endParaRPr lang="zh-CN" altLang="en-US" sz="2400" b="1" dirty="0">
              <a:solidFill>
                <a:srgbClr val="FF0000"/>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latin typeface="+mn-lt"/>
                <a:ea typeface="黑体" panose="02010609060101010101" pitchFamily="2" charset="-122"/>
              </a:rPr>
              <a:t>光波在色散介质中的传播</a:t>
            </a:r>
            <a:endParaRPr lang="en-US" altLang="zh-CN" dirty="0">
              <a:latin typeface="+mn-lt"/>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fld>
            <a:endParaRPr lang="en-US" altLang="zh-CN" dirty="0"/>
          </a:p>
        </p:txBody>
      </p:sp>
      <p:grpSp>
        <p:nvGrpSpPr>
          <p:cNvPr id="3" name="组合 2"/>
          <p:cNvGrpSpPr/>
          <p:nvPr/>
        </p:nvGrpSpPr>
        <p:grpSpPr>
          <a:xfrm>
            <a:off x="163513" y="1481192"/>
            <a:ext cx="8831262" cy="2994025"/>
            <a:chOff x="163513" y="1358900"/>
            <a:chExt cx="8831262" cy="2994025"/>
          </a:xfrm>
        </p:grpSpPr>
        <p:sp>
          <p:nvSpPr>
            <p:cNvPr id="7" name="AutoShape 6"/>
            <p:cNvSpPr>
              <a:spLocks noChangeArrowheads="1"/>
            </p:cNvSpPr>
            <p:nvPr/>
          </p:nvSpPr>
          <p:spPr bwMode="auto">
            <a:xfrm>
              <a:off x="7092950" y="3384550"/>
              <a:ext cx="558800" cy="615950"/>
            </a:xfrm>
            <a:prstGeom prst="irregularSeal1">
              <a:avLst/>
            </a:prstGeom>
            <a:solidFill>
              <a:srgbClr val="FF0000"/>
            </a:solidFill>
            <a:ln>
              <a:noFill/>
            </a:ln>
            <a:effectLst/>
            <a:extLs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FF0000"/>
                    </a:outerShdw>
                  </a:effectLst>
                </a14:hiddenEffects>
              </a:ext>
            </a:extLst>
          </p:spPr>
          <p:txBody>
            <a:bodyPr anchor="ctr">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8" name="Group 7"/>
            <p:cNvGrpSpPr/>
            <p:nvPr/>
          </p:nvGrpSpPr>
          <p:grpSpPr bwMode="auto">
            <a:xfrm>
              <a:off x="393700" y="3124200"/>
              <a:ext cx="2309813" cy="1114425"/>
              <a:chOff x="162" y="2365"/>
              <a:chExt cx="1455" cy="702"/>
            </a:xfrm>
          </p:grpSpPr>
          <p:sp>
            <p:nvSpPr>
              <p:cNvPr id="9" name="Rectangle 8"/>
              <p:cNvSpPr>
                <a:spLocks noChangeArrowheads="1"/>
              </p:cNvSpPr>
              <p:nvPr/>
            </p:nvSpPr>
            <p:spPr bwMode="auto">
              <a:xfrm>
                <a:off x="1068" y="2597"/>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algn="l"/>
                <a:r>
                  <a:rPr kumimoji="1" lang="ja-JP" altLang="en-US" sz="2000">
                    <a:solidFill>
                      <a:schemeClr val="tx1"/>
                    </a:solidFill>
                    <a:ea typeface="仿宋" panose="02010609060101010101" pitchFamily="49" charset="-122"/>
                  </a:rPr>
                  <a:t>1</a:t>
                </a:r>
                <a:endParaRPr kumimoji="1" lang="ja-JP" altLang="en-US" sz="2000">
                  <a:solidFill>
                    <a:schemeClr val="tx1"/>
                  </a:solidFill>
                  <a:ea typeface="仿宋" panose="02010609060101010101" pitchFamily="49" charset="-122"/>
                </a:endParaRPr>
              </a:p>
            </p:txBody>
          </p:sp>
          <p:grpSp>
            <p:nvGrpSpPr>
              <p:cNvPr id="10" name="Group 9"/>
              <p:cNvGrpSpPr/>
              <p:nvPr/>
            </p:nvGrpSpPr>
            <p:grpSpPr bwMode="auto">
              <a:xfrm>
                <a:off x="268" y="2841"/>
                <a:ext cx="1196" cy="226"/>
                <a:chOff x="472" y="3836"/>
                <a:chExt cx="1104" cy="226"/>
              </a:xfrm>
            </p:grpSpPr>
            <p:grpSp>
              <p:nvGrpSpPr>
                <p:cNvPr id="15" name="Group 10"/>
                <p:cNvGrpSpPr/>
                <p:nvPr/>
              </p:nvGrpSpPr>
              <p:grpSpPr bwMode="auto">
                <a:xfrm>
                  <a:off x="582" y="3839"/>
                  <a:ext cx="294" cy="223"/>
                  <a:chOff x="582" y="3839"/>
                  <a:chExt cx="294" cy="223"/>
                </a:xfrm>
              </p:grpSpPr>
              <p:sp>
                <p:nvSpPr>
                  <p:cNvPr id="23" name="Line 11"/>
                  <p:cNvSpPr>
                    <a:spLocks noChangeShapeType="1"/>
                  </p:cNvSpPr>
                  <p:nvPr/>
                </p:nvSpPr>
                <p:spPr bwMode="auto">
                  <a:xfrm>
                    <a:off x="585" y="3839"/>
                    <a:ext cx="0" cy="22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2"/>
                  <p:cNvSpPr>
                    <a:spLocks noChangeShapeType="1"/>
                  </p:cNvSpPr>
                  <p:nvPr/>
                </p:nvSpPr>
                <p:spPr bwMode="auto">
                  <a:xfrm>
                    <a:off x="582" y="3842"/>
                    <a:ext cx="29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3"/>
                  <p:cNvSpPr>
                    <a:spLocks noChangeShapeType="1"/>
                  </p:cNvSpPr>
                  <p:nvPr/>
                </p:nvSpPr>
                <p:spPr bwMode="auto">
                  <a:xfrm>
                    <a:off x="873" y="3839"/>
                    <a:ext cx="0" cy="22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4"/>
                <p:cNvGrpSpPr/>
                <p:nvPr/>
              </p:nvGrpSpPr>
              <p:grpSpPr bwMode="auto">
                <a:xfrm>
                  <a:off x="1172" y="3836"/>
                  <a:ext cx="294" cy="223"/>
                  <a:chOff x="1172" y="3836"/>
                  <a:chExt cx="294" cy="223"/>
                </a:xfrm>
              </p:grpSpPr>
              <p:sp>
                <p:nvSpPr>
                  <p:cNvPr id="20" name="Line 15"/>
                  <p:cNvSpPr>
                    <a:spLocks noChangeShapeType="1"/>
                  </p:cNvSpPr>
                  <p:nvPr/>
                </p:nvSpPr>
                <p:spPr bwMode="auto">
                  <a:xfrm>
                    <a:off x="1175" y="3836"/>
                    <a:ext cx="0" cy="22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6"/>
                  <p:cNvSpPr>
                    <a:spLocks noChangeShapeType="1"/>
                  </p:cNvSpPr>
                  <p:nvPr/>
                </p:nvSpPr>
                <p:spPr bwMode="auto">
                  <a:xfrm>
                    <a:off x="1172" y="3839"/>
                    <a:ext cx="29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7"/>
                  <p:cNvSpPr>
                    <a:spLocks noChangeShapeType="1"/>
                  </p:cNvSpPr>
                  <p:nvPr/>
                </p:nvSpPr>
                <p:spPr bwMode="auto">
                  <a:xfrm>
                    <a:off x="1463" y="3836"/>
                    <a:ext cx="0" cy="22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Line 18"/>
                <p:cNvSpPr>
                  <a:spLocks noChangeShapeType="1"/>
                </p:cNvSpPr>
                <p:nvPr/>
              </p:nvSpPr>
              <p:spPr bwMode="auto">
                <a:xfrm>
                  <a:off x="873" y="4057"/>
                  <a:ext cx="30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9"/>
                <p:cNvSpPr>
                  <a:spLocks noChangeShapeType="1"/>
                </p:cNvSpPr>
                <p:nvPr/>
              </p:nvSpPr>
              <p:spPr bwMode="auto">
                <a:xfrm>
                  <a:off x="472" y="4062"/>
                  <a:ext cx="119"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0"/>
                <p:cNvSpPr>
                  <a:spLocks noChangeShapeType="1"/>
                </p:cNvSpPr>
                <p:nvPr/>
              </p:nvSpPr>
              <p:spPr bwMode="auto">
                <a:xfrm>
                  <a:off x="1457" y="4059"/>
                  <a:ext cx="119"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 name="Line 21"/>
              <p:cNvSpPr>
                <a:spLocks noChangeShapeType="1"/>
              </p:cNvSpPr>
              <p:nvPr/>
            </p:nvSpPr>
            <p:spPr bwMode="auto">
              <a:xfrm>
                <a:off x="162" y="3067"/>
                <a:ext cx="1455"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22"/>
              <p:cNvSpPr>
                <a:spLocks noChangeArrowheads="1"/>
              </p:cNvSpPr>
              <p:nvPr/>
            </p:nvSpPr>
            <p:spPr bwMode="auto">
              <a:xfrm>
                <a:off x="435" y="2596"/>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algn="l"/>
                <a:r>
                  <a:rPr kumimoji="1" lang="ja-JP" altLang="en-US" sz="2000">
                    <a:solidFill>
                      <a:schemeClr val="tx1"/>
                    </a:solidFill>
                    <a:ea typeface="仿宋" panose="02010609060101010101" pitchFamily="49" charset="-122"/>
                  </a:rPr>
                  <a:t>1</a:t>
                </a:r>
                <a:endParaRPr kumimoji="1" lang="ja-JP" altLang="en-US" sz="2000">
                  <a:solidFill>
                    <a:schemeClr val="tx1"/>
                  </a:solidFill>
                  <a:ea typeface="仿宋" panose="02010609060101010101" pitchFamily="49" charset="-122"/>
                </a:endParaRPr>
              </a:p>
            </p:txBody>
          </p:sp>
          <p:sp>
            <p:nvSpPr>
              <p:cNvPr id="13" name="Rectangle 23"/>
              <p:cNvSpPr>
                <a:spLocks noChangeArrowheads="1"/>
              </p:cNvSpPr>
              <p:nvPr/>
            </p:nvSpPr>
            <p:spPr bwMode="auto">
              <a:xfrm>
                <a:off x="756" y="2596"/>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algn="l"/>
                <a:r>
                  <a:rPr kumimoji="1" lang="ja-JP" altLang="en-US" sz="2000">
                    <a:solidFill>
                      <a:schemeClr val="tx1"/>
                    </a:solidFill>
                    <a:ea typeface="仿宋" panose="02010609060101010101" pitchFamily="49" charset="-122"/>
                  </a:rPr>
                  <a:t>0</a:t>
                </a:r>
                <a:endParaRPr kumimoji="1" lang="ja-JP" altLang="en-US" sz="2000">
                  <a:solidFill>
                    <a:schemeClr val="tx1"/>
                  </a:solidFill>
                  <a:ea typeface="仿宋" panose="02010609060101010101" pitchFamily="49" charset="-122"/>
                </a:endParaRPr>
              </a:p>
            </p:txBody>
          </p:sp>
          <p:sp>
            <p:nvSpPr>
              <p:cNvPr id="14" name="Rectangle 24"/>
              <p:cNvSpPr>
                <a:spLocks noChangeArrowheads="1"/>
              </p:cNvSpPr>
              <p:nvPr/>
            </p:nvSpPr>
            <p:spPr bwMode="auto">
              <a:xfrm>
                <a:off x="219" y="2365"/>
                <a:ext cx="13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algn="ctr"/>
                <a:r>
                  <a:rPr kumimoji="1" lang="zh-CN" altLang="en-US" sz="2000">
                    <a:solidFill>
                      <a:schemeClr val="tx1"/>
                    </a:solidFill>
                    <a:ea typeface="仿宋" panose="02010609060101010101" pitchFamily="49" charset="-122"/>
                  </a:rPr>
                  <a:t>初始电信号</a:t>
                </a:r>
                <a:endParaRPr kumimoji="1" lang="zh-CN" altLang="en-US" sz="2000">
                  <a:solidFill>
                    <a:schemeClr val="tx1"/>
                  </a:solidFill>
                  <a:ea typeface="仿宋" panose="02010609060101010101" pitchFamily="49" charset="-122"/>
                </a:endParaRPr>
              </a:p>
            </p:txBody>
          </p:sp>
        </p:grpSp>
        <p:grpSp>
          <p:nvGrpSpPr>
            <p:cNvPr id="26" name="Group 25"/>
            <p:cNvGrpSpPr/>
            <p:nvPr/>
          </p:nvGrpSpPr>
          <p:grpSpPr bwMode="auto">
            <a:xfrm>
              <a:off x="163513" y="1371600"/>
              <a:ext cx="2833687" cy="1676400"/>
              <a:chOff x="17" y="1261"/>
              <a:chExt cx="1785" cy="1056"/>
            </a:xfrm>
          </p:grpSpPr>
          <p:sp>
            <p:nvSpPr>
              <p:cNvPr id="27" name="AutoShape 26"/>
              <p:cNvSpPr>
                <a:spLocks noChangeArrowheads="1"/>
              </p:cNvSpPr>
              <p:nvPr/>
            </p:nvSpPr>
            <p:spPr bwMode="auto">
              <a:xfrm>
                <a:off x="18" y="1277"/>
                <a:ext cx="1767" cy="1040"/>
              </a:xfrm>
              <a:prstGeom prst="roundRect">
                <a:avLst>
                  <a:gd name="adj" fmla="val 12495"/>
                </a:avLst>
              </a:prstGeom>
              <a:solidFill>
                <a:srgbClr val="FFFFE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Line 27"/>
              <p:cNvSpPr>
                <a:spLocks noChangeShapeType="1"/>
              </p:cNvSpPr>
              <p:nvPr/>
            </p:nvSpPr>
            <p:spPr bwMode="auto">
              <a:xfrm>
                <a:off x="113" y="1987"/>
                <a:ext cx="1485"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28"/>
              <p:cNvSpPr>
                <a:spLocks noChangeArrowheads="1"/>
              </p:cNvSpPr>
              <p:nvPr/>
            </p:nvSpPr>
            <p:spPr bwMode="auto">
              <a:xfrm>
                <a:off x="1519" y="1805"/>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r>
                  <a:rPr kumimoji="1" lang="en-US" altLang="zh-CN" sz="2000" b="0" i="1">
                    <a:solidFill>
                      <a:schemeClr val="tx1"/>
                    </a:solidFill>
                    <a:ea typeface="仿宋" panose="02010609060101010101" pitchFamily="49" charset="-122"/>
                  </a:rPr>
                  <a:t>t</a:t>
                </a:r>
                <a:endParaRPr kumimoji="1" lang="en-US" altLang="ja-JP" sz="2000" b="0" i="1">
                  <a:solidFill>
                    <a:schemeClr val="tx1"/>
                  </a:solidFill>
                  <a:ea typeface="仿宋" panose="02010609060101010101" pitchFamily="49" charset="-122"/>
                </a:endParaRPr>
              </a:p>
            </p:txBody>
          </p:sp>
          <p:sp>
            <p:nvSpPr>
              <p:cNvPr id="30" name="Rectangle 29"/>
              <p:cNvSpPr>
                <a:spLocks noChangeArrowheads="1"/>
              </p:cNvSpPr>
              <p:nvPr/>
            </p:nvSpPr>
            <p:spPr bwMode="auto">
              <a:xfrm>
                <a:off x="17" y="1261"/>
                <a:ext cx="1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algn="ctr"/>
                <a:r>
                  <a:rPr kumimoji="1" lang="zh-CN" altLang="en-US" sz="2000">
                    <a:solidFill>
                      <a:schemeClr val="tx1"/>
                    </a:solidFill>
                    <a:ea typeface="仿宋" panose="02010609060101010101" pitchFamily="49" charset="-122"/>
                  </a:rPr>
                  <a:t>发射的光信号</a:t>
                </a:r>
                <a:endParaRPr kumimoji="1" lang="zh-CN" altLang="en-US" sz="2000">
                  <a:solidFill>
                    <a:schemeClr val="tx1"/>
                  </a:solidFill>
                  <a:ea typeface="仿宋" panose="02010609060101010101" pitchFamily="49" charset="-122"/>
                </a:endParaRPr>
              </a:p>
            </p:txBody>
          </p:sp>
          <p:sp>
            <p:nvSpPr>
              <p:cNvPr id="31" name="Line 30"/>
              <p:cNvSpPr>
                <a:spLocks noChangeShapeType="1"/>
              </p:cNvSpPr>
              <p:nvPr/>
            </p:nvSpPr>
            <p:spPr bwMode="auto">
              <a:xfrm flipH="1">
                <a:off x="674" y="1981"/>
                <a:ext cx="182" cy="0"/>
              </a:xfrm>
              <a:prstGeom prst="line">
                <a:avLst/>
              </a:prstGeom>
              <a:noFill/>
              <a:ln w="2540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 name="Group 31"/>
              <p:cNvGrpSpPr/>
              <p:nvPr/>
            </p:nvGrpSpPr>
            <p:grpSpPr bwMode="auto">
              <a:xfrm>
                <a:off x="132" y="1518"/>
                <a:ext cx="1280" cy="472"/>
                <a:chOff x="375" y="2513"/>
                <a:chExt cx="1280" cy="472"/>
              </a:xfrm>
            </p:grpSpPr>
            <p:sp>
              <p:nvSpPr>
                <p:cNvPr id="33" name="Line 32"/>
                <p:cNvSpPr>
                  <a:spLocks noChangeShapeType="1"/>
                </p:cNvSpPr>
                <p:nvPr/>
              </p:nvSpPr>
              <p:spPr bwMode="auto">
                <a:xfrm>
                  <a:off x="722" y="2521"/>
                  <a:ext cx="71" cy="0"/>
                </a:xfrm>
                <a:prstGeom prst="line">
                  <a:avLst/>
                </a:prstGeom>
                <a:noFill/>
                <a:ln w="25400">
                  <a:solidFill>
                    <a:srgbClr val="33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rc 33"/>
                <p:cNvSpPr/>
                <p:nvPr/>
              </p:nvSpPr>
              <p:spPr bwMode="auto">
                <a:xfrm>
                  <a:off x="784" y="2513"/>
                  <a:ext cx="62" cy="198"/>
                </a:xfrm>
                <a:custGeom>
                  <a:avLst/>
                  <a:gdLst>
                    <a:gd name="T0" fmla="*/ 0 w 21600"/>
                    <a:gd name="T1" fmla="*/ 0 h 21600"/>
                    <a:gd name="T2" fmla="*/ 62 w 21600"/>
                    <a:gd name="T3" fmla="*/ 197 h 21600"/>
                    <a:gd name="T4" fmla="*/ 0 w 21600"/>
                    <a:gd name="T5" fmla="*/ 19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886" y="0"/>
                        <a:pt x="21539" y="9604"/>
                        <a:pt x="21599" y="21491"/>
                      </a:cubicBezTo>
                    </a:path>
                    <a:path w="21600" h="21600" stroke="0" extrusionOk="0">
                      <a:moveTo>
                        <a:pt x="-1" y="0"/>
                      </a:moveTo>
                      <a:cubicBezTo>
                        <a:pt x="11886" y="0"/>
                        <a:pt x="21539" y="9604"/>
                        <a:pt x="21599" y="21491"/>
                      </a:cubicBezTo>
                      <a:lnTo>
                        <a:pt x="0" y="21600"/>
                      </a:lnTo>
                      <a:lnTo>
                        <a:pt x="-1" y="0"/>
                      </a:lnTo>
                      <a:close/>
                    </a:path>
                  </a:pathLst>
                </a:custGeom>
                <a:noFill/>
                <a:ln w="25400" cap="rnd">
                  <a:solidFill>
                    <a:srgbClr val="3399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Arc 34"/>
                <p:cNvSpPr/>
                <p:nvPr/>
              </p:nvSpPr>
              <p:spPr bwMode="auto">
                <a:xfrm>
                  <a:off x="846" y="2682"/>
                  <a:ext cx="94" cy="302"/>
                </a:xfrm>
                <a:custGeom>
                  <a:avLst/>
                  <a:gdLst>
                    <a:gd name="T0" fmla="*/ 93 w 21600"/>
                    <a:gd name="T1" fmla="*/ 302 h 21671"/>
                    <a:gd name="T2" fmla="*/ 0 w 21600"/>
                    <a:gd name="T3" fmla="*/ 0 h 21671"/>
                    <a:gd name="T4" fmla="*/ 94 w 21600"/>
                    <a:gd name="T5" fmla="*/ 1 h 21671"/>
                    <a:gd name="T6" fmla="*/ 0 60000 65536"/>
                    <a:gd name="T7" fmla="*/ 0 60000 65536"/>
                    <a:gd name="T8" fmla="*/ 0 60000 65536"/>
                  </a:gdLst>
                  <a:ahLst/>
                  <a:cxnLst>
                    <a:cxn ang="T6">
                      <a:pos x="T0" y="T1"/>
                    </a:cxn>
                    <a:cxn ang="T7">
                      <a:pos x="T2" y="T3"/>
                    </a:cxn>
                    <a:cxn ang="T8">
                      <a:pos x="T4" y="T5"/>
                    </a:cxn>
                  </a:cxnLst>
                  <a:rect l="0" t="0" r="r" b="b"/>
                  <a:pathLst>
                    <a:path w="21600" h="21671" fill="none" extrusionOk="0">
                      <a:moveTo>
                        <a:pt x="21348" y="21670"/>
                      </a:moveTo>
                      <a:cubicBezTo>
                        <a:pt x="9517" y="21532"/>
                        <a:pt x="0" y="11903"/>
                        <a:pt x="0" y="72"/>
                      </a:cubicBezTo>
                      <a:cubicBezTo>
                        <a:pt x="-1" y="48"/>
                        <a:pt x="0" y="24"/>
                        <a:pt x="0" y="0"/>
                      </a:cubicBezTo>
                    </a:path>
                    <a:path w="21600" h="21671" stroke="0" extrusionOk="0">
                      <a:moveTo>
                        <a:pt x="21348" y="21670"/>
                      </a:moveTo>
                      <a:cubicBezTo>
                        <a:pt x="9517" y="21532"/>
                        <a:pt x="0" y="11903"/>
                        <a:pt x="0" y="72"/>
                      </a:cubicBezTo>
                      <a:cubicBezTo>
                        <a:pt x="-1" y="48"/>
                        <a:pt x="0" y="24"/>
                        <a:pt x="0" y="0"/>
                      </a:cubicBezTo>
                      <a:lnTo>
                        <a:pt x="21600" y="72"/>
                      </a:lnTo>
                      <a:lnTo>
                        <a:pt x="21348" y="21670"/>
                      </a:lnTo>
                      <a:close/>
                    </a:path>
                  </a:pathLst>
                </a:custGeom>
                <a:noFill/>
                <a:ln w="25400" cap="rnd">
                  <a:solidFill>
                    <a:srgbClr val="3399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Arc 35"/>
                <p:cNvSpPr/>
                <p:nvPr/>
              </p:nvSpPr>
              <p:spPr bwMode="auto">
                <a:xfrm>
                  <a:off x="626" y="2514"/>
                  <a:ext cx="62" cy="197"/>
                </a:xfrm>
                <a:custGeom>
                  <a:avLst/>
                  <a:gdLst>
                    <a:gd name="T0" fmla="*/ 0 w 21600"/>
                    <a:gd name="T1" fmla="*/ 196 h 21597"/>
                    <a:gd name="T2" fmla="*/ 61 w 21600"/>
                    <a:gd name="T3" fmla="*/ 0 h 21597"/>
                    <a:gd name="T4" fmla="*/ 62 w 21600"/>
                    <a:gd name="T5" fmla="*/ 197 h 21597"/>
                    <a:gd name="T6" fmla="*/ 0 60000 65536"/>
                    <a:gd name="T7" fmla="*/ 0 60000 65536"/>
                    <a:gd name="T8" fmla="*/ 0 60000 65536"/>
                  </a:gdLst>
                  <a:ahLst/>
                  <a:cxnLst>
                    <a:cxn ang="T6">
                      <a:pos x="T0" y="T1"/>
                    </a:cxn>
                    <a:cxn ang="T7">
                      <a:pos x="T2" y="T3"/>
                    </a:cxn>
                    <a:cxn ang="T8">
                      <a:pos x="T4" y="T5"/>
                    </a:cxn>
                  </a:cxnLst>
                  <a:rect l="0" t="0" r="r" b="b"/>
                  <a:pathLst>
                    <a:path w="21600" h="21597" fill="none" extrusionOk="0">
                      <a:moveTo>
                        <a:pt x="0" y="21488"/>
                      </a:moveTo>
                      <a:cubicBezTo>
                        <a:pt x="59" y="9748"/>
                        <a:pt x="9484" y="205"/>
                        <a:pt x="21222" y="0"/>
                      </a:cubicBezTo>
                    </a:path>
                    <a:path w="21600" h="21597" stroke="0" extrusionOk="0">
                      <a:moveTo>
                        <a:pt x="0" y="21488"/>
                      </a:moveTo>
                      <a:cubicBezTo>
                        <a:pt x="59" y="9748"/>
                        <a:pt x="9484" y="205"/>
                        <a:pt x="21222" y="0"/>
                      </a:cubicBezTo>
                      <a:lnTo>
                        <a:pt x="21600" y="21597"/>
                      </a:lnTo>
                      <a:lnTo>
                        <a:pt x="0" y="21488"/>
                      </a:lnTo>
                      <a:close/>
                    </a:path>
                  </a:pathLst>
                </a:custGeom>
                <a:noFill/>
                <a:ln w="25400" cap="rnd">
                  <a:solidFill>
                    <a:srgbClr val="3399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Arc 36"/>
                <p:cNvSpPr/>
                <p:nvPr/>
              </p:nvSpPr>
              <p:spPr bwMode="auto">
                <a:xfrm>
                  <a:off x="530" y="2682"/>
                  <a:ext cx="95" cy="303"/>
                </a:xfrm>
                <a:custGeom>
                  <a:avLst/>
                  <a:gdLst>
                    <a:gd name="T0" fmla="*/ 95 w 22108"/>
                    <a:gd name="T1" fmla="*/ 0 h 21672"/>
                    <a:gd name="T2" fmla="*/ 0 w 22108"/>
                    <a:gd name="T3" fmla="*/ 303 h 21672"/>
                    <a:gd name="T4" fmla="*/ 2 w 22108"/>
                    <a:gd name="T5" fmla="*/ 1 h 21672"/>
                    <a:gd name="T6" fmla="*/ 0 60000 65536"/>
                    <a:gd name="T7" fmla="*/ 0 60000 65536"/>
                    <a:gd name="T8" fmla="*/ 0 60000 65536"/>
                  </a:gdLst>
                  <a:ahLst/>
                  <a:cxnLst>
                    <a:cxn ang="T6">
                      <a:pos x="T0" y="T1"/>
                    </a:cxn>
                    <a:cxn ang="T7">
                      <a:pos x="T2" y="T3"/>
                    </a:cxn>
                    <a:cxn ang="T8">
                      <a:pos x="T4" y="T5"/>
                    </a:cxn>
                  </a:cxnLst>
                  <a:rect l="0" t="0" r="r" b="b"/>
                  <a:pathLst>
                    <a:path w="22108" h="21672" fill="none" extrusionOk="0">
                      <a:moveTo>
                        <a:pt x="22107" y="0"/>
                      </a:moveTo>
                      <a:cubicBezTo>
                        <a:pt x="22107" y="24"/>
                        <a:pt x="22108" y="48"/>
                        <a:pt x="22108" y="72"/>
                      </a:cubicBezTo>
                      <a:cubicBezTo>
                        <a:pt x="22108" y="12001"/>
                        <a:pt x="12437" y="21672"/>
                        <a:pt x="508" y="21672"/>
                      </a:cubicBezTo>
                      <a:cubicBezTo>
                        <a:pt x="338" y="21672"/>
                        <a:pt x="169" y="21670"/>
                        <a:pt x="-1" y="21666"/>
                      </a:cubicBezTo>
                    </a:path>
                    <a:path w="22108" h="21672" stroke="0" extrusionOk="0">
                      <a:moveTo>
                        <a:pt x="22107" y="0"/>
                      </a:moveTo>
                      <a:cubicBezTo>
                        <a:pt x="22107" y="24"/>
                        <a:pt x="22108" y="48"/>
                        <a:pt x="22108" y="72"/>
                      </a:cubicBezTo>
                      <a:cubicBezTo>
                        <a:pt x="22108" y="12001"/>
                        <a:pt x="12437" y="21672"/>
                        <a:pt x="508" y="21672"/>
                      </a:cubicBezTo>
                      <a:cubicBezTo>
                        <a:pt x="338" y="21672"/>
                        <a:pt x="169" y="21670"/>
                        <a:pt x="-1" y="21666"/>
                      </a:cubicBezTo>
                      <a:lnTo>
                        <a:pt x="508" y="72"/>
                      </a:lnTo>
                      <a:lnTo>
                        <a:pt x="22107" y="0"/>
                      </a:lnTo>
                      <a:close/>
                    </a:path>
                  </a:pathLst>
                </a:custGeom>
                <a:noFill/>
                <a:ln w="25400" cap="rnd">
                  <a:solidFill>
                    <a:srgbClr val="3399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7"/>
                <p:cNvSpPr>
                  <a:spLocks noChangeShapeType="1"/>
                </p:cNvSpPr>
                <p:nvPr/>
              </p:nvSpPr>
              <p:spPr bwMode="auto">
                <a:xfrm flipH="1">
                  <a:off x="678" y="2521"/>
                  <a:ext cx="62" cy="0"/>
                </a:xfrm>
                <a:prstGeom prst="line">
                  <a:avLst/>
                </a:prstGeom>
                <a:noFill/>
                <a:ln w="25400">
                  <a:solidFill>
                    <a:srgbClr val="33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8"/>
                <p:cNvSpPr>
                  <a:spLocks noChangeShapeType="1"/>
                </p:cNvSpPr>
                <p:nvPr/>
              </p:nvSpPr>
              <p:spPr bwMode="auto">
                <a:xfrm flipH="1">
                  <a:off x="375" y="2975"/>
                  <a:ext cx="171" cy="0"/>
                </a:xfrm>
                <a:prstGeom prst="line">
                  <a:avLst/>
                </a:prstGeom>
                <a:noFill/>
                <a:ln w="25400">
                  <a:solidFill>
                    <a:srgbClr val="33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Arc 39"/>
                <p:cNvSpPr/>
                <p:nvPr/>
              </p:nvSpPr>
              <p:spPr bwMode="auto">
                <a:xfrm>
                  <a:off x="1341" y="2513"/>
                  <a:ext cx="63" cy="198"/>
                </a:xfrm>
                <a:custGeom>
                  <a:avLst/>
                  <a:gdLst>
                    <a:gd name="T0" fmla="*/ 0 w 21975"/>
                    <a:gd name="T1" fmla="*/ 0 h 21600"/>
                    <a:gd name="T2" fmla="*/ 63 w 21975"/>
                    <a:gd name="T3" fmla="*/ 197 h 21600"/>
                    <a:gd name="T4" fmla="*/ 1 w 21975"/>
                    <a:gd name="T5" fmla="*/ 198 h 21600"/>
                    <a:gd name="T6" fmla="*/ 0 60000 65536"/>
                    <a:gd name="T7" fmla="*/ 0 60000 65536"/>
                    <a:gd name="T8" fmla="*/ 0 60000 65536"/>
                  </a:gdLst>
                  <a:ahLst/>
                  <a:cxnLst>
                    <a:cxn ang="T6">
                      <a:pos x="T0" y="T1"/>
                    </a:cxn>
                    <a:cxn ang="T7">
                      <a:pos x="T2" y="T3"/>
                    </a:cxn>
                    <a:cxn ang="T8">
                      <a:pos x="T4" y="T5"/>
                    </a:cxn>
                  </a:cxnLst>
                  <a:rect l="0" t="0" r="r" b="b"/>
                  <a:pathLst>
                    <a:path w="21975" h="21600" fill="none" extrusionOk="0">
                      <a:moveTo>
                        <a:pt x="0" y="3"/>
                      </a:moveTo>
                      <a:cubicBezTo>
                        <a:pt x="124" y="1"/>
                        <a:pt x="249" y="-1"/>
                        <a:pt x="375" y="0"/>
                      </a:cubicBezTo>
                      <a:cubicBezTo>
                        <a:pt x="12261" y="0"/>
                        <a:pt x="21914" y="9603"/>
                        <a:pt x="21974" y="21490"/>
                      </a:cubicBezTo>
                    </a:path>
                    <a:path w="21975" h="21600" stroke="0" extrusionOk="0">
                      <a:moveTo>
                        <a:pt x="0" y="3"/>
                      </a:moveTo>
                      <a:cubicBezTo>
                        <a:pt x="124" y="1"/>
                        <a:pt x="249" y="-1"/>
                        <a:pt x="375" y="0"/>
                      </a:cubicBezTo>
                      <a:cubicBezTo>
                        <a:pt x="12261" y="0"/>
                        <a:pt x="21914" y="9603"/>
                        <a:pt x="21974" y="21490"/>
                      </a:cubicBezTo>
                      <a:lnTo>
                        <a:pt x="375" y="21600"/>
                      </a:lnTo>
                      <a:lnTo>
                        <a:pt x="0" y="3"/>
                      </a:lnTo>
                      <a:close/>
                    </a:path>
                  </a:pathLst>
                </a:custGeom>
                <a:noFill/>
                <a:ln w="25400" cap="rnd">
                  <a:solidFill>
                    <a:srgbClr val="3399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Arc 40"/>
                <p:cNvSpPr/>
                <p:nvPr/>
              </p:nvSpPr>
              <p:spPr bwMode="auto">
                <a:xfrm>
                  <a:off x="1404" y="2682"/>
                  <a:ext cx="93" cy="302"/>
                </a:xfrm>
                <a:custGeom>
                  <a:avLst/>
                  <a:gdLst>
                    <a:gd name="T0" fmla="*/ 92 w 21600"/>
                    <a:gd name="T1" fmla="*/ 302 h 21671"/>
                    <a:gd name="T2" fmla="*/ 0 w 21600"/>
                    <a:gd name="T3" fmla="*/ 0 h 21671"/>
                    <a:gd name="T4" fmla="*/ 93 w 21600"/>
                    <a:gd name="T5" fmla="*/ 1 h 21671"/>
                    <a:gd name="T6" fmla="*/ 0 60000 65536"/>
                    <a:gd name="T7" fmla="*/ 0 60000 65536"/>
                    <a:gd name="T8" fmla="*/ 0 60000 65536"/>
                  </a:gdLst>
                  <a:ahLst/>
                  <a:cxnLst>
                    <a:cxn ang="T6">
                      <a:pos x="T0" y="T1"/>
                    </a:cxn>
                    <a:cxn ang="T7">
                      <a:pos x="T2" y="T3"/>
                    </a:cxn>
                    <a:cxn ang="T8">
                      <a:pos x="T4" y="T5"/>
                    </a:cxn>
                  </a:cxnLst>
                  <a:rect l="0" t="0" r="r" b="b"/>
                  <a:pathLst>
                    <a:path w="21600" h="21671" fill="none" extrusionOk="0">
                      <a:moveTo>
                        <a:pt x="21348" y="21670"/>
                      </a:moveTo>
                      <a:cubicBezTo>
                        <a:pt x="9517" y="21532"/>
                        <a:pt x="0" y="11903"/>
                        <a:pt x="0" y="72"/>
                      </a:cubicBezTo>
                      <a:cubicBezTo>
                        <a:pt x="-1" y="48"/>
                        <a:pt x="0" y="24"/>
                        <a:pt x="0" y="0"/>
                      </a:cubicBezTo>
                    </a:path>
                    <a:path w="21600" h="21671" stroke="0" extrusionOk="0">
                      <a:moveTo>
                        <a:pt x="21348" y="21670"/>
                      </a:moveTo>
                      <a:cubicBezTo>
                        <a:pt x="9517" y="21532"/>
                        <a:pt x="0" y="11903"/>
                        <a:pt x="0" y="72"/>
                      </a:cubicBezTo>
                      <a:cubicBezTo>
                        <a:pt x="-1" y="48"/>
                        <a:pt x="0" y="24"/>
                        <a:pt x="0" y="0"/>
                      </a:cubicBezTo>
                      <a:lnTo>
                        <a:pt x="21600" y="72"/>
                      </a:lnTo>
                      <a:lnTo>
                        <a:pt x="21348" y="21670"/>
                      </a:lnTo>
                      <a:close/>
                    </a:path>
                  </a:pathLst>
                </a:custGeom>
                <a:noFill/>
                <a:ln w="25400" cap="rnd">
                  <a:solidFill>
                    <a:srgbClr val="3399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1"/>
                <p:cNvSpPr>
                  <a:spLocks noChangeShapeType="1"/>
                </p:cNvSpPr>
                <p:nvPr/>
              </p:nvSpPr>
              <p:spPr bwMode="auto">
                <a:xfrm>
                  <a:off x="1278" y="2521"/>
                  <a:ext cx="72" cy="0"/>
                </a:xfrm>
                <a:prstGeom prst="line">
                  <a:avLst/>
                </a:prstGeom>
                <a:noFill/>
                <a:ln w="25400">
                  <a:solidFill>
                    <a:srgbClr val="33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Arc 42"/>
                <p:cNvSpPr/>
                <p:nvPr/>
              </p:nvSpPr>
              <p:spPr bwMode="auto">
                <a:xfrm>
                  <a:off x="1183" y="2514"/>
                  <a:ext cx="62" cy="197"/>
                </a:xfrm>
                <a:custGeom>
                  <a:avLst/>
                  <a:gdLst>
                    <a:gd name="T0" fmla="*/ 0 w 21600"/>
                    <a:gd name="T1" fmla="*/ 196 h 21597"/>
                    <a:gd name="T2" fmla="*/ 61 w 21600"/>
                    <a:gd name="T3" fmla="*/ 0 h 21597"/>
                    <a:gd name="T4" fmla="*/ 62 w 21600"/>
                    <a:gd name="T5" fmla="*/ 197 h 21597"/>
                    <a:gd name="T6" fmla="*/ 0 60000 65536"/>
                    <a:gd name="T7" fmla="*/ 0 60000 65536"/>
                    <a:gd name="T8" fmla="*/ 0 60000 65536"/>
                  </a:gdLst>
                  <a:ahLst/>
                  <a:cxnLst>
                    <a:cxn ang="T6">
                      <a:pos x="T0" y="T1"/>
                    </a:cxn>
                    <a:cxn ang="T7">
                      <a:pos x="T2" y="T3"/>
                    </a:cxn>
                    <a:cxn ang="T8">
                      <a:pos x="T4" y="T5"/>
                    </a:cxn>
                  </a:cxnLst>
                  <a:rect l="0" t="0" r="r" b="b"/>
                  <a:pathLst>
                    <a:path w="21600" h="21597" fill="none" extrusionOk="0">
                      <a:moveTo>
                        <a:pt x="0" y="21488"/>
                      </a:moveTo>
                      <a:cubicBezTo>
                        <a:pt x="59" y="9748"/>
                        <a:pt x="9484" y="205"/>
                        <a:pt x="21222" y="0"/>
                      </a:cubicBezTo>
                    </a:path>
                    <a:path w="21600" h="21597" stroke="0" extrusionOk="0">
                      <a:moveTo>
                        <a:pt x="0" y="21488"/>
                      </a:moveTo>
                      <a:cubicBezTo>
                        <a:pt x="59" y="9748"/>
                        <a:pt x="9484" y="205"/>
                        <a:pt x="21222" y="0"/>
                      </a:cubicBezTo>
                      <a:lnTo>
                        <a:pt x="21600" y="21597"/>
                      </a:lnTo>
                      <a:lnTo>
                        <a:pt x="0" y="21488"/>
                      </a:lnTo>
                      <a:close/>
                    </a:path>
                  </a:pathLst>
                </a:custGeom>
                <a:noFill/>
                <a:ln w="25400" cap="rnd">
                  <a:solidFill>
                    <a:srgbClr val="3399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rc 43"/>
                <p:cNvSpPr/>
                <p:nvPr/>
              </p:nvSpPr>
              <p:spPr bwMode="auto">
                <a:xfrm>
                  <a:off x="1087" y="2682"/>
                  <a:ext cx="95" cy="303"/>
                </a:xfrm>
                <a:custGeom>
                  <a:avLst/>
                  <a:gdLst>
                    <a:gd name="T0" fmla="*/ 95 w 22108"/>
                    <a:gd name="T1" fmla="*/ 0 h 21672"/>
                    <a:gd name="T2" fmla="*/ 0 w 22108"/>
                    <a:gd name="T3" fmla="*/ 303 h 21672"/>
                    <a:gd name="T4" fmla="*/ 2 w 22108"/>
                    <a:gd name="T5" fmla="*/ 1 h 21672"/>
                    <a:gd name="T6" fmla="*/ 0 60000 65536"/>
                    <a:gd name="T7" fmla="*/ 0 60000 65536"/>
                    <a:gd name="T8" fmla="*/ 0 60000 65536"/>
                  </a:gdLst>
                  <a:ahLst/>
                  <a:cxnLst>
                    <a:cxn ang="T6">
                      <a:pos x="T0" y="T1"/>
                    </a:cxn>
                    <a:cxn ang="T7">
                      <a:pos x="T2" y="T3"/>
                    </a:cxn>
                    <a:cxn ang="T8">
                      <a:pos x="T4" y="T5"/>
                    </a:cxn>
                  </a:cxnLst>
                  <a:rect l="0" t="0" r="r" b="b"/>
                  <a:pathLst>
                    <a:path w="22108" h="21672" fill="none" extrusionOk="0">
                      <a:moveTo>
                        <a:pt x="22107" y="0"/>
                      </a:moveTo>
                      <a:cubicBezTo>
                        <a:pt x="22107" y="24"/>
                        <a:pt x="22108" y="48"/>
                        <a:pt x="22108" y="72"/>
                      </a:cubicBezTo>
                      <a:cubicBezTo>
                        <a:pt x="22108" y="12001"/>
                        <a:pt x="12437" y="21672"/>
                        <a:pt x="508" y="21672"/>
                      </a:cubicBezTo>
                      <a:cubicBezTo>
                        <a:pt x="338" y="21672"/>
                        <a:pt x="169" y="21670"/>
                        <a:pt x="-1" y="21666"/>
                      </a:cubicBezTo>
                    </a:path>
                    <a:path w="22108" h="21672" stroke="0" extrusionOk="0">
                      <a:moveTo>
                        <a:pt x="22107" y="0"/>
                      </a:moveTo>
                      <a:cubicBezTo>
                        <a:pt x="22107" y="24"/>
                        <a:pt x="22108" y="48"/>
                        <a:pt x="22108" y="72"/>
                      </a:cubicBezTo>
                      <a:cubicBezTo>
                        <a:pt x="22108" y="12001"/>
                        <a:pt x="12437" y="21672"/>
                        <a:pt x="508" y="21672"/>
                      </a:cubicBezTo>
                      <a:cubicBezTo>
                        <a:pt x="338" y="21672"/>
                        <a:pt x="169" y="21670"/>
                        <a:pt x="-1" y="21666"/>
                      </a:cubicBezTo>
                      <a:lnTo>
                        <a:pt x="508" y="72"/>
                      </a:lnTo>
                      <a:lnTo>
                        <a:pt x="22107" y="0"/>
                      </a:lnTo>
                      <a:close/>
                    </a:path>
                  </a:pathLst>
                </a:custGeom>
                <a:noFill/>
                <a:ln w="25400" cap="rnd">
                  <a:solidFill>
                    <a:srgbClr val="3399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4"/>
                <p:cNvSpPr>
                  <a:spLocks noChangeShapeType="1"/>
                </p:cNvSpPr>
                <p:nvPr/>
              </p:nvSpPr>
              <p:spPr bwMode="auto">
                <a:xfrm flipH="1">
                  <a:off x="1235" y="2521"/>
                  <a:ext cx="62" cy="0"/>
                </a:xfrm>
                <a:prstGeom prst="line">
                  <a:avLst/>
                </a:prstGeom>
                <a:noFill/>
                <a:ln w="25400">
                  <a:solidFill>
                    <a:srgbClr val="33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5"/>
                <p:cNvSpPr>
                  <a:spLocks noChangeShapeType="1"/>
                </p:cNvSpPr>
                <p:nvPr/>
              </p:nvSpPr>
              <p:spPr bwMode="auto">
                <a:xfrm flipH="1">
                  <a:off x="1473" y="2976"/>
                  <a:ext cx="182" cy="0"/>
                </a:xfrm>
                <a:prstGeom prst="line">
                  <a:avLst/>
                </a:prstGeom>
                <a:noFill/>
                <a:ln w="25400">
                  <a:solidFill>
                    <a:srgbClr val="33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6"/>
                <p:cNvSpPr>
                  <a:spLocks noChangeShapeType="1"/>
                </p:cNvSpPr>
                <p:nvPr/>
              </p:nvSpPr>
              <p:spPr bwMode="auto">
                <a:xfrm flipH="1">
                  <a:off x="931" y="2975"/>
                  <a:ext cx="171" cy="0"/>
                </a:xfrm>
                <a:prstGeom prst="line">
                  <a:avLst/>
                </a:prstGeom>
                <a:noFill/>
                <a:ln w="25400">
                  <a:solidFill>
                    <a:srgbClr val="33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8" name="Group 47"/>
            <p:cNvGrpSpPr/>
            <p:nvPr/>
          </p:nvGrpSpPr>
          <p:grpSpPr bwMode="auto">
            <a:xfrm>
              <a:off x="5697538" y="1358900"/>
              <a:ext cx="3297237" cy="1663700"/>
              <a:chOff x="3648" y="1253"/>
              <a:chExt cx="2077" cy="1048"/>
            </a:xfrm>
          </p:grpSpPr>
          <p:sp>
            <p:nvSpPr>
              <p:cNvPr id="49" name="AutoShape 48"/>
              <p:cNvSpPr>
                <a:spLocks noChangeArrowheads="1"/>
              </p:cNvSpPr>
              <p:nvPr/>
            </p:nvSpPr>
            <p:spPr bwMode="auto">
              <a:xfrm>
                <a:off x="3648" y="1253"/>
                <a:ext cx="2063" cy="1048"/>
              </a:xfrm>
              <a:prstGeom prst="roundRect">
                <a:avLst>
                  <a:gd name="adj" fmla="val 12495"/>
                </a:avLst>
              </a:prstGeom>
              <a:solidFill>
                <a:srgbClr val="FFFFE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0" name="Group 49"/>
              <p:cNvGrpSpPr/>
              <p:nvPr/>
            </p:nvGrpSpPr>
            <p:grpSpPr bwMode="auto">
              <a:xfrm>
                <a:off x="3770" y="1511"/>
                <a:ext cx="1673" cy="463"/>
                <a:chOff x="3704" y="2506"/>
                <a:chExt cx="1545" cy="463"/>
              </a:xfrm>
            </p:grpSpPr>
            <p:grpSp>
              <p:nvGrpSpPr>
                <p:cNvPr id="54" name="Group 50"/>
                <p:cNvGrpSpPr/>
                <p:nvPr/>
              </p:nvGrpSpPr>
              <p:grpSpPr bwMode="auto">
                <a:xfrm>
                  <a:off x="3704" y="2518"/>
                  <a:ext cx="1125" cy="451"/>
                  <a:chOff x="3704" y="2518"/>
                  <a:chExt cx="1125" cy="451"/>
                </a:xfrm>
              </p:grpSpPr>
              <p:sp>
                <p:nvSpPr>
                  <p:cNvPr id="58" name="Freeform 51"/>
                  <p:cNvSpPr/>
                  <p:nvPr/>
                </p:nvSpPr>
                <p:spPr bwMode="auto">
                  <a:xfrm>
                    <a:off x="3704" y="2518"/>
                    <a:ext cx="569" cy="443"/>
                  </a:xfrm>
                  <a:custGeom>
                    <a:avLst/>
                    <a:gdLst>
                      <a:gd name="T0" fmla="*/ 0 w 569"/>
                      <a:gd name="T1" fmla="*/ 442 h 443"/>
                      <a:gd name="T2" fmla="*/ 37 w 569"/>
                      <a:gd name="T3" fmla="*/ 442 h 443"/>
                      <a:gd name="T4" fmla="*/ 86 w 569"/>
                      <a:gd name="T5" fmla="*/ 442 h 443"/>
                      <a:gd name="T6" fmla="*/ 123 w 569"/>
                      <a:gd name="T7" fmla="*/ 431 h 443"/>
                      <a:gd name="T8" fmla="*/ 172 w 569"/>
                      <a:gd name="T9" fmla="*/ 420 h 443"/>
                      <a:gd name="T10" fmla="*/ 234 w 569"/>
                      <a:gd name="T11" fmla="*/ 377 h 443"/>
                      <a:gd name="T12" fmla="*/ 259 w 569"/>
                      <a:gd name="T13" fmla="*/ 355 h 443"/>
                      <a:gd name="T14" fmla="*/ 284 w 569"/>
                      <a:gd name="T15" fmla="*/ 334 h 443"/>
                      <a:gd name="T16" fmla="*/ 345 w 569"/>
                      <a:gd name="T17" fmla="*/ 247 h 443"/>
                      <a:gd name="T18" fmla="*/ 370 w 569"/>
                      <a:gd name="T19" fmla="*/ 194 h 443"/>
                      <a:gd name="T20" fmla="*/ 395 w 569"/>
                      <a:gd name="T21" fmla="*/ 140 h 443"/>
                      <a:gd name="T22" fmla="*/ 444 w 569"/>
                      <a:gd name="T23" fmla="*/ 53 h 443"/>
                      <a:gd name="T24" fmla="*/ 481 w 569"/>
                      <a:gd name="T25" fmla="*/ 21 h 443"/>
                      <a:gd name="T26" fmla="*/ 530 w 569"/>
                      <a:gd name="T27" fmla="*/ 10 h 443"/>
                      <a:gd name="T28" fmla="*/ 543 w 569"/>
                      <a:gd name="T29" fmla="*/ 0 h 443"/>
                      <a:gd name="T30" fmla="*/ 568 w 569"/>
                      <a:gd name="T31" fmla="*/ 10 h 4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9" h="443">
                        <a:moveTo>
                          <a:pt x="0" y="442"/>
                        </a:moveTo>
                        <a:lnTo>
                          <a:pt x="37" y="442"/>
                        </a:lnTo>
                        <a:lnTo>
                          <a:pt x="86" y="442"/>
                        </a:lnTo>
                        <a:lnTo>
                          <a:pt x="123" y="431"/>
                        </a:lnTo>
                        <a:lnTo>
                          <a:pt x="172" y="420"/>
                        </a:lnTo>
                        <a:lnTo>
                          <a:pt x="234" y="377"/>
                        </a:lnTo>
                        <a:lnTo>
                          <a:pt x="259" y="355"/>
                        </a:lnTo>
                        <a:lnTo>
                          <a:pt x="284" y="334"/>
                        </a:lnTo>
                        <a:lnTo>
                          <a:pt x="345" y="247"/>
                        </a:lnTo>
                        <a:lnTo>
                          <a:pt x="370" y="194"/>
                        </a:lnTo>
                        <a:lnTo>
                          <a:pt x="395" y="140"/>
                        </a:lnTo>
                        <a:lnTo>
                          <a:pt x="444" y="53"/>
                        </a:lnTo>
                        <a:lnTo>
                          <a:pt x="481" y="21"/>
                        </a:lnTo>
                        <a:lnTo>
                          <a:pt x="530" y="10"/>
                        </a:lnTo>
                        <a:lnTo>
                          <a:pt x="543" y="0"/>
                        </a:lnTo>
                        <a:lnTo>
                          <a:pt x="568" y="10"/>
                        </a:lnTo>
                      </a:path>
                    </a:pathLst>
                  </a:custGeom>
                  <a:noFill/>
                  <a:ln w="25400" cap="rnd" cmpd="sng">
                    <a:solidFill>
                      <a:srgbClr val="3399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Freeform 52"/>
                  <p:cNvSpPr/>
                  <p:nvPr/>
                </p:nvSpPr>
                <p:spPr bwMode="auto">
                  <a:xfrm>
                    <a:off x="4266" y="2520"/>
                    <a:ext cx="563" cy="449"/>
                  </a:xfrm>
                  <a:custGeom>
                    <a:avLst/>
                    <a:gdLst>
                      <a:gd name="T0" fmla="*/ 562 w 563"/>
                      <a:gd name="T1" fmla="*/ 448 h 449"/>
                      <a:gd name="T2" fmla="*/ 513 w 563"/>
                      <a:gd name="T3" fmla="*/ 448 h 449"/>
                      <a:gd name="T4" fmla="*/ 476 w 563"/>
                      <a:gd name="T5" fmla="*/ 448 h 449"/>
                      <a:gd name="T6" fmla="*/ 427 w 563"/>
                      <a:gd name="T7" fmla="*/ 437 h 449"/>
                      <a:gd name="T8" fmla="*/ 390 w 563"/>
                      <a:gd name="T9" fmla="*/ 426 h 449"/>
                      <a:gd name="T10" fmla="*/ 329 w 563"/>
                      <a:gd name="T11" fmla="*/ 382 h 449"/>
                      <a:gd name="T12" fmla="*/ 281 w 563"/>
                      <a:gd name="T13" fmla="*/ 338 h 449"/>
                      <a:gd name="T14" fmla="*/ 219 w 563"/>
                      <a:gd name="T15" fmla="*/ 251 h 449"/>
                      <a:gd name="T16" fmla="*/ 195 w 563"/>
                      <a:gd name="T17" fmla="*/ 196 h 449"/>
                      <a:gd name="T18" fmla="*/ 183 w 563"/>
                      <a:gd name="T19" fmla="*/ 142 h 449"/>
                      <a:gd name="T20" fmla="*/ 158 w 563"/>
                      <a:gd name="T21" fmla="*/ 98 h 449"/>
                      <a:gd name="T22" fmla="*/ 134 w 563"/>
                      <a:gd name="T23" fmla="*/ 54 h 449"/>
                      <a:gd name="T24" fmla="*/ 109 w 563"/>
                      <a:gd name="T25" fmla="*/ 32 h 449"/>
                      <a:gd name="T26" fmla="*/ 85 w 563"/>
                      <a:gd name="T27" fmla="*/ 21 h 449"/>
                      <a:gd name="T28" fmla="*/ 36 w 563"/>
                      <a:gd name="T29" fmla="*/ 10 h 449"/>
                      <a:gd name="T30" fmla="*/ 12 w 563"/>
                      <a:gd name="T31" fmla="*/ 0 h 449"/>
                      <a:gd name="T32" fmla="*/ 0 w 563"/>
                      <a:gd name="T33" fmla="*/ 10 h 4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63" h="449">
                        <a:moveTo>
                          <a:pt x="562" y="448"/>
                        </a:moveTo>
                        <a:lnTo>
                          <a:pt x="513" y="448"/>
                        </a:lnTo>
                        <a:lnTo>
                          <a:pt x="476" y="448"/>
                        </a:lnTo>
                        <a:lnTo>
                          <a:pt x="427" y="437"/>
                        </a:lnTo>
                        <a:lnTo>
                          <a:pt x="390" y="426"/>
                        </a:lnTo>
                        <a:lnTo>
                          <a:pt x="329" y="382"/>
                        </a:lnTo>
                        <a:lnTo>
                          <a:pt x="281" y="338"/>
                        </a:lnTo>
                        <a:lnTo>
                          <a:pt x="219" y="251"/>
                        </a:lnTo>
                        <a:lnTo>
                          <a:pt x="195" y="196"/>
                        </a:lnTo>
                        <a:lnTo>
                          <a:pt x="183" y="142"/>
                        </a:lnTo>
                        <a:lnTo>
                          <a:pt x="158" y="98"/>
                        </a:lnTo>
                        <a:lnTo>
                          <a:pt x="134" y="54"/>
                        </a:lnTo>
                        <a:lnTo>
                          <a:pt x="109" y="32"/>
                        </a:lnTo>
                        <a:lnTo>
                          <a:pt x="85" y="21"/>
                        </a:lnTo>
                        <a:lnTo>
                          <a:pt x="36" y="10"/>
                        </a:lnTo>
                        <a:lnTo>
                          <a:pt x="12" y="0"/>
                        </a:lnTo>
                        <a:lnTo>
                          <a:pt x="0" y="10"/>
                        </a:lnTo>
                      </a:path>
                    </a:pathLst>
                  </a:custGeom>
                  <a:noFill/>
                  <a:ln w="25400" cap="rnd" cmpd="sng">
                    <a:solidFill>
                      <a:srgbClr val="3399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 name="Group 53"/>
                <p:cNvGrpSpPr/>
                <p:nvPr/>
              </p:nvGrpSpPr>
              <p:grpSpPr bwMode="auto">
                <a:xfrm>
                  <a:off x="4052" y="2506"/>
                  <a:ext cx="1197" cy="454"/>
                  <a:chOff x="4052" y="2506"/>
                  <a:chExt cx="1197" cy="454"/>
                </a:xfrm>
              </p:grpSpPr>
              <p:sp>
                <p:nvSpPr>
                  <p:cNvPr id="56" name="Freeform 54"/>
                  <p:cNvSpPr/>
                  <p:nvPr/>
                </p:nvSpPr>
                <p:spPr bwMode="auto">
                  <a:xfrm>
                    <a:off x="4052" y="2506"/>
                    <a:ext cx="585" cy="443"/>
                  </a:xfrm>
                  <a:custGeom>
                    <a:avLst/>
                    <a:gdLst>
                      <a:gd name="T0" fmla="*/ 0 w 585"/>
                      <a:gd name="T1" fmla="*/ 442 h 443"/>
                      <a:gd name="T2" fmla="*/ 38 w 585"/>
                      <a:gd name="T3" fmla="*/ 442 h 443"/>
                      <a:gd name="T4" fmla="*/ 88 w 585"/>
                      <a:gd name="T5" fmla="*/ 442 h 443"/>
                      <a:gd name="T6" fmla="*/ 126 w 585"/>
                      <a:gd name="T7" fmla="*/ 431 h 443"/>
                      <a:gd name="T8" fmla="*/ 177 w 585"/>
                      <a:gd name="T9" fmla="*/ 420 h 443"/>
                      <a:gd name="T10" fmla="*/ 241 w 585"/>
                      <a:gd name="T11" fmla="*/ 377 h 443"/>
                      <a:gd name="T12" fmla="*/ 266 w 585"/>
                      <a:gd name="T13" fmla="*/ 355 h 443"/>
                      <a:gd name="T14" fmla="*/ 292 w 585"/>
                      <a:gd name="T15" fmla="*/ 334 h 443"/>
                      <a:gd name="T16" fmla="*/ 355 w 585"/>
                      <a:gd name="T17" fmla="*/ 247 h 443"/>
                      <a:gd name="T18" fmla="*/ 380 w 585"/>
                      <a:gd name="T19" fmla="*/ 194 h 443"/>
                      <a:gd name="T20" fmla="*/ 406 w 585"/>
                      <a:gd name="T21" fmla="*/ 140 h 443"/>
                      <a:gd name="T22" fmla="*/ 457 w 585"/>
                      <a:gd name="T23" fmla="*/ 53 h 443"/>
                      <a:gd name="T24" fmla="*/ 495 w 585"/>
                      <a:gd name="T25" fmla="*/ 21 h 443"/>
                      <a:gd name="T26" fmla="*/ 545 w 585"/>
                      <a:gd name="T27" fmla="*/ 10 h 443"/>
                      <a:gd name="T28" fmla="*/ 558 w 585"/>
                      <a:gd name="T29" fmla="*/ 0 h 443"/>
                      <a:gd name="T30" fmla="*/ 584 w 585"/>
                      <a:gd name="T31" fmla="*/ 10 h 4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85" h="443">
                        <a:moveTo>
                          <a:pt x="0" y="442"/>
                        </a:moveTo>
                        <a:lnTo>
                          <a:pt x="38" y="442"/>
                        </a:lnTo>
                        <a:lnTo>
                          <a:pt x="88" y="442"/>
                        </a:lnTo>
                        <a:lnTo>
                          <a:pt x="126" y="431"/>
                        </a:lnTo>
                        <a:lnTo>
                          <a:pt x="177" y="420"/>
                        </a:lnTo>
                        <a:lnTo>
                          <a:pt x="241" y="377"/>
                        </a:lnTo>
                        <a:lnTo>
                          <a:pt x="266" y="355"/>
                        </a:lnTo>
                        <a:lnTo>
                          <a:pt x="292" y="334"/>
                        </a:lnTo>
                        <a:lnTo>
                          <a:pt x="355" y="247"/>
                        </a:lnTo>
                        <a:lnTo>
                          <a:pt x="380" y="194"/>
                        </a:lnTo>
                        <a:lnTo>
                          <a:pt x="406" y="140"/>
                        </a:lnTo>
                        <a:lnTo>
                          <a:pt x="457" y="53"/>
                        </a:lnTo>
                        <a:lnTo>
                          <a:pt x="495" y="21"/>
                        </a:lnTo>
                        <a:lnTo>
                          <a:pt x="545" y="10"/>
                        </a:lnTo>
                        <a:lnTo>
                          <a:pt x="558" y="0"/>
                        </a:lnTo>
                        <a:lnTo>
                          <a:pt x="584" y="10"/>
                        </a:lnTo>
                      </a:path>
                    </a:pathLst>
                  </a:custGeom>
                  <a:noFill/>
                  <a:ln w="25400" cap="rnd" cmpd="sng">
                    <a:solidFill>
                      <a:srgbClr val="3399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Freeform 55"/>
                  <p:cNvSpPr/>
                  <p:nvPr/>
                </p:nvSpPr>
                <p:spPr bwMode="auto">
                  <a:xfrm>
                    <a:off x="4626" y="2512"/>
                    <a:ext cx="623" cy="448"/>
                  </a:xfrm>
                  <a:custGeom>
                    <a:avLst/>
                    <a:gdLst>
                      <a:gd name="T0" fmla="*/ 622 w 623"/>
                      <a:gd name="T1" fmla="*/ 447 h 448"/>
                      <a:gd name="T2" fmla="*/ 567 w 623"/>
                      <a:gd name="T3" fmla="*/ 447 h 448"/>
                      <a:gd name="T4" fmla="*/ 527 w 623"/>
                      <a:gd name="T5" fmla="*/ 447 h 448"/>
                      <a:gd name="T6" fmla="*/ 473 w 623"/>
                      <a:gd name="T7" fmla="*/ 436 h 448"/>
                      <a:gd name="T8" fmla="*/ 432 w 623"/>
                      <a:gd name="T9" fmla="*/ 425 h 448"/>
                      <a:gd name="T10" fmla="*/ 365 w 623"/>
                      <a:gd name="T11" fmla="*/ 381 h 448"/>
                      <a:gd name="T12" fmla="*/ 311 w 623"/>
                      <a:gd name="T13" fmla="*/ 337 h 448"/>
                      <a:gd name="T14" fmla="*/ 243 w 623"/>
                      <a:gd name="T15" fmla="*/ 250 h 448"/>
                      <a:gd name="T16" fmla="*/ 216 w 623"/>
                      <a:gd name="T17" fmla="*/ 196 h 448"/>
                      <a:gd name="T18" fmla="*/ 202 w 623"/>
                      <a:gd name="T19" fmla="*/ 141 h 448"/>
                      <a:gd name="T20" fmla="*/ 175 w 623"/>
                      <a:gd name="T21" fmla="*/ 98 h 448"/>
                      <a:gd name="T22" fmla="*/ 148 w 623"/>
                      <a:gd name="T23" fmla="*/ 54 h 448"/>
                      <a:gd name="T24" fmla="*/ 121 w 623"/>
                      <a:gd name="T25" fmla="*/ 32 h 448"/>
                      <a:gd name="T26" fmla="*/ 94 w 623"/>
                      <a:gd name="T27" fmla="*/ 21 h 448"/>
                      <a:gd name="T28" fmla="*/ 40 w 623"/>
                      <a:gd name="T29" fmla="*/ 10 h 448"/>
                      <a:gd name="T30" fmla="*/ 13 w 623"/>
                      <a:gd name="T31" fmla="*/ 0 h 448"/>
                      <a:gd name="T32" fmla="*/ 0 w 623"/>
                      <a:gd name="T33" fmla="*/ 10 h 4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3" h="448">
                        <a:moveTo>
                          <a:pt x="622" y="447"/>
                        </a:moveTo>
                        <a:lnTo>
                          <a:pt x="567" y="447"/>
                        </a:lnTo>
                        <a:lnTo>
                          <a:pt x="527" y="447"/>
                        </a:lnTo>
                        <a:lnTo>
                          <a:pt x="473" y="436"/>
                        </a:lnTo>
                        <a:lnTo>
                          <a:pt x="432" y="425"/>
                        </a:lnTo>
                        <a:lnTo>
                          <a:pt x="365" y="381"/>
                        </a:lnTo>
                        <a:lnTo>
                          <a:pt x="311" y="337"/>
                        </a:lnTo>
                        <a:lnTo>
                          <a:pt x="243" y="250"/>
                        </a:lnTo>
                        <a:lnTo>
                          <a:pt x="216" y="196"/>
                        </a:lnTo>
                        <a:lnTo>
                          <a:pt x="202" y="141"/>
                        </a:lnTo>
                        <a:lnTo>
                          <a:pt x="175" y="98"/>
                        </a:lnTo>
                        <a:lnTo>
                          <a:pt x="148" y="54"/>
                        </a:lnTo>
                        <a:lnTo>
                          <a:pt x="121" y="32"/>
                        </a:lnTo>
                        <a:lnTo>
                          <a:pt x="94" y="21"/>
                        </a:lnTo>
                        <a:lnTo>
                          <a:pt x="40" y="10"/>
                        </a:lnTo>
                        <a:lnTo>
                          <a:pt x="13" y="0"/>
                        </a:lnTo>
                        <a:lnTo>
                          <a:pt x="0" y="10"/>
                        </a:lnTo>
                      </a:path>
                    </a:pathLst>
                  </a:custGeom>
                  <a:noFill/>
                  <a:ln w="25400" cap="rnd" cmpd="sng">
                    <a:solidFill>
                      <a:srgbClr val="3399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1" name="Line 56"/>
              <p:cNvSpPr>
                <a:spLocks noChangeShapeType="1"/>
              </p:cNvSpPr>
              <p:nvPr/>
            </p:nvSpPr>
            <p:spPr bwMode="auto">
              <a:xfrm flipV="1">
                <a:off x="3684" y="1962"/>
                <a:ext cx="1914" cy="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Rectangle 57"/>
              <p:cNvSpPr>
                <a:spLocks noChangeArrowheads="1"/>
              </p:cNvSpPr>
              <p:nvPr/>
            </p:nvSpPr>
            <p:spPr bwMode="auto">
              <a:xfrm>
                <a:off x="5565" y="1791"/>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algn="l"/>
                <a:r>
                  <a:rPr kumimoji="1" lang="en-US" altLang="zh-CN" sz="2000" b="0" i="1">
                    <a:solidFill>
                      <a:schemeClr val="tx1"/>
                    </a:solidFill>
                    <a:ea typeface="仿宋" panose="02010609060101010101" pitchFamily="49" charset="-122"/>
                  </a:rPr>
                  <a:t>t</a:t>
                </a:r>
                <a:endParaRPr kumimoji="1" lang="en-US" altLang="ja-JP" sz="2000" b="0" i="1">
                  <a:solidFill>
                    <a:schemeClr val="tx1"/>
                  </a:solidFill>
                  <a:ea typeface="仿宋" panose="02010609060101010101" pitchFamily="49" charset="-122"/>
                </a:endParaRPr>
              </a:p>
            </p:txBody>
          </p:sp>
          <p:sp>
            <p:nvSpPr>
              <p:cNvPr id="53" name="Rectangle 58"/>
              <p:cNvSpPr>
                <a:spLocks noChangeArrowheads="1"/>
              </p:cNvSpPr>
              <p:nvPr/>
            </p:nvSpPr>
            <p:spPr bwMode="auto">
              <a:xfrm>
                <a:off x="3982" y="1264"/>
                <a:ext cx="12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r>
                  <a:rPr kumimoji="1" lang="zh-CN" altLang="en-US" sz="2000">
                    <a:solidFill>
                      <a:schemeClr val="tx1"/>
                    </a:solidFill>
                    <a:ea typeface="仿宋" panose="02010609060101010101" pitchFamily="49" charset="-122"/>
                  </a:rPr>
                  <a:t>接收到的光信号</a:t>
                </a:r>
                <a:endParaRPr kumimoji="1" lang="zh-CN" altLang="en-US" sz="2000">
                  <a:solidFill>
                    <a:schemeClr val="tx1"/>
                  </a:solidFill>
                  <a:ea typeface="仿宋" panose="02010609060101010101" pitchFamily="49" charset="-122"/>
                </a:endParaRPr>
              </a:p>
            </p:txBody>
          </p:sp>
        </p:grpSp>
        <p:grpSp>
          <p:nvGrpSpPr>
            <p:cNvPr id="60" name="Group 59"/>
            <p:cNvGrpSpPr/>
            <p:nvPr/>
          </p:nvGrpSpPr>
          <p:grpSpPr bwMode="auto">
            <a:xfrm>
              <a:off x="6188075" y="3124200"/>
              <a:ext cx="2422525" cy="1128713"/>
              <a:chOff x="3957" y="2365"/>
              <a:chExt cx="1526" cy="711"/>
            </a:xfrm>
          </p:grpSpPr>
          <p:grpSp>
            <p:nvGrpSpPr>
              <p:cNvPr id="61" name="Group 60"/>
              <p:cNvGrpSpPr/>
              <p:nvPr/>
            </p:nvGrpSpPr>
            <p:grpSpPr bwMode="auto">
              <a:xfrm>
                <a:off x="4125" y="2845"/>
                <a:ext cx="1175" cy="231"/>
                <a:chOff x="4032" y="3848"/>
                <a:chExt cx="1085" cy="231"/>
              </a:xfrm>
            </p:grpSpPr>
            <p:sp>
              <p:nvSpPr>
                <p:cNvPr id="67" name="Line 61"/>
                <p:cNvSpPr>
                  <a:spLocks noChangeShapeType="1"/>
                </p:cNvSpPr>
                <p:nvPr/>
              </p:nvSpPr>
              <p:spPr bwMode="auto">
                <a:xfrm>
                  <a:off x="4143" y="3851"/>
                  <a:ext cx="0" cy="22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62"/>
                <p:cNvSpPr>
                  <a:spLocks noChangeShapeType="1"/>
                </p:cNvSpPr>
                <p:nvPr/>
              </p:nvSpPr>
              <p:spPr bwMode="auto">
                <a:xfrm>
                  <a:off x="4140" y="3853"/>
                  <a:ext cx="87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3"/>
                <p:cNvSpPr>
                  <a:spLocks noChangeShapeType="1"/>
                </p:cNvSpPr>
                <p:nvPr/>
              </p:nvSpPr>
              <p:spPr bwMode="auto">
                <a:xfrm>
                  <a:off x="5010" y="3848"/>
                  <a:ext cx="0" cy="22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4"/>
                <p:cNvSpPr>
                  <a:spLocks noChangeShapeType="1"/>
                </p:cNvSpPr>
                <p:nvPr/>
              </p:nvSpPr>
              <p:spPr bwMode="auto">
                <a:xfrm>
                  <a:off x="4032" y="4079"/>
                  <a:ext cx="119"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65"/>
                <p:cNvSpPr>
                  <a:spLocks noChangeShapeType="1"/>
                </p:cNvSpPr>
                <p:nvPr/>
              </p:nvSpPr>
              <p:spPr bwMode="auto">
                <a:xfrm>
                  <a:off x="4998" y="4075"/>
                  <a:ext cx="119"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2" name="Line 66"/>
              <p:cNvSpPr>
                <a:spLocks noChangeShapeType="1"/>
              </p:cNvSpPr>
              <p:nvPr/>
            </p:nvSpPr>
            <p:spPr bwMode="auto">
              <a:xfrm>
                <a:off x="4016" y="3076"/>
                <a:ext cx="1456"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67"/>
              <p:cNvSpPr>
                <a:spLocks noChangeArrowheads="1"/>
              </p:cNvSpPr>
              <p:nvPr/>
            </p:nvSpPr>
            <p:spPr bwMode="auto">
              <a:xfrm>
                <a:off x="4936" y="256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algn="l"/>
                <a:r>
                  <a:rPr kumimoji="1" lang="ja-JP" altLang="en-US" sz="2000">
                    <a:solidFill>
                      <a:schemeClr val="tx1"/>
                    </a:solidFill>
                    <a:ea typeface="仿宋" panose="02010609060101010101" pitchFamily="49" charset="-122"/>
                  </a:rPr>
                  <a:t>1</a:t>
                </a:r>
                <a:endParaRPr kumimoji="1" lang="ja-JP" altLang="en-US" sz="2000">
                  <a:solidFill>
                    <a:schemeClr val="tx1"/>
                  </a:solidFill>
                  <a:ea typeface="仿宋" panose="02010609060101010101" pitchFamily="49" charset="-122"/>
                </a:endParaRPr>
              </a:p>
            </p:txBody>
          </p:sp>
          <p:sp>
            <p:nvSpPr>
              <p:cNvPr id="64" name="Rectangle 68"/>
              <p:cNvSpPr>
                <a:spLocks noChangeArrowheads="1"/>
              </p:cNvSpPr>
              <p:nvPr/>
            </p:nvSpPr>
            <p:spPr bwMode="auto">
              <a:xfrm>
                <a:off x="4598" y="256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algn="l"/>
                <a:r>
                  <a:rPr kumimoji="1" lang="ja-JP" altLang="en-US" sz="2000">
                    <a:solidFill>
                      <a:schemeClr val="tx1"/>
                    </a:solidFill>
                    <a:ea typeface="仿宋" panose="02010609060101010101" pitchFamily="49" charset="-122"/>
                  </a:rPr>
                  <a:t>1</a:t>
                </a:r>
                <a:endParaRPr kumimoji="1" lang="ja-JP" altLang="en-US" sz="2000">
                  <a:solidFill>
                    <a:schemeClr val="tx1"/>
                  </a:solidFill>
                  <a:ea typeface="仿宋" panose="02010609060101010101" pitchFamily="49" charset="-122"/>
                </a:endParaRPr>
              </a:p>
            </p:txBody>
          </p:sp>
          <p:sp>
            <p:nvSpPr>
              <p:cNvPr id="65" name="Rectangle 69"/>
              <p:cNvSpPr>
                <a:spLocks noChangeArrowheads="1"/>
              </p:cNvSpPr>
              <p:nvPr/>
            </p:nvSpPr>
            <p:spPr bwMode="auto">
              <a:xfrm>
                <a:off x="4260" y="256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algn="l"/>
                <a:r>
                  <a:rPr kumimoji="1" lang="ja-JP" altLang="en-US" sz="2000">
                    <a:solidFill>
                      <a:schemeClr val="tx1"/>
                    </a:solidFill>
                    <a:ea typeface="仿宋" panose="02010609060101010101" pitchFamily="49" charset="-122"/>
                  </a:rPr>
                  <a:t>1</a:t>
                </a:r>
                <a:endParaRPr kumimoji="1" lang="ja-JP" altLang="en-US" sz="2000">
                  <a:solidFill>
                    <a:schemeClr val="tx1"/>
                  </a:solidFill>
                  <a:ea typeface="仿宋" panose="02010609060101010101" pitchFamily="49" charset="-122"/>
                </a:endParaRPr>
              </a:p>
            </p:txBody>
          </p:sp>
          <p:sp>
            <p:nvSpPr>
              <p:cNvPr id="66" name="Rectangle 70"/>
              <p:cNvSpPr>
                <a:spLocks noChangeArrowheads="1"/>
              </p:cNvSpPr>
              <p:nvPr/>
            </p:nvSpPr>
            <p:spPr bwMode="auto">
              <a:xfrm>
                <a:off x="3957" y="2365"/>
                <a:ext cx="1526"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a:lnSpc>
                    <a:spcPct val="85000"/>
                  </a:lnSpc>
                </a:pPr>
                <a:r>
                  <a:rPr kumimoji="1" lang="zh-CN" altLang="en-US" sz="2000">
                    <a:solidFill>
                      <a:schemeClr val="tx1"/>
                    </a:solidFill>
                    <a:ea typeface="仿宋" panose="02010609060101010101" pitchFamily="49" charset="-122"/>
                  </a:rPr>
                  <a:t>重新恢复的电信号</a:t>
                </a:r>
                <a:endParaRPr kumimoji="1" lang="zh-CN" altLang="en-US" sz="2000">
                  <a:solidFill>
                    <a:schemeClr val="tx1"/>
                  </a:solidFill>
                  <a:ea typeface="仿宋" panose="02010609060101010101" pitchFamily="49" charset="-122"/>
                </a:endParaRPr>
              </a:p>
            </p:txBody>
          </p:sp>
        </p:grpSp>
        <p:grpSp>
          <p:nvGrpSpPr>
            <p:cNvPr id="72" name="Group 71"/>
            <p:cNvGrpSpPr/>
            <p:nvPr/>
          </p:nvGrpSpPr>
          <p:grpSpPr bwMode="auto">
            <a:xfrm>
              <a:off x="3159125" y="1473200"/>
              <a:ext cx="2312988" cy="857250"/>
              <a:chOff x="1990" y="1325"/>
              <a:chExt cx="1457" cy="540"/>
            </a:xfrm>
          </p:grpSpPr>
          <p:grpSp>
            <p:nvGrpSpPr>
              <p:cNvPr id="73" name="Group 72"/>
              <p:cNvGrpSpPr/>
              <p:nvPr/>
            </p:nvGrpSpPr>
            <p:grpSpPr bwMode="auto">
              <a:xfrm>
                <a:off x="1990" y="1565"/>
                <a:ext cx="1457" cy="297"/>
                <a:chOff x="2053" y="2560"/>
                <a:chExt cx="1345" cy="297"/>
              </a:xfrm>
            </p:grpSpPr>
            <p:sp>
              <p:nvSpPr>
                <p:cNvPr id="96" name="Oval 73"/>
                <p:cNvSpPr>
                  <a:spLocks noChangeArrowheads="1"/>
                </p:cNvSpPr>
                <p:nvPr/>
              </p:nvSpPr>
              <p:spPr bwMode="auto">
                <a:xfrm>
                  <a:off x="3155" y="2564"/>
                  <a:ext cx="243" cy="293"/>
                </a:xfrm>
                <a:prstGeom prst="ellipse">
                  <a:avLst/>
                </a:prstGeom>
                <a:gradFill rotWithShape="0">
                  <a:gsLst>
                    <a:gs pos="0">
                      <a:srgbClr val="E5E591"/>
                    </a:gs>
                    <a:gs pos="50000">
                      <a:srgbClr val="FFFFA1"/>
                    </a:gs>
                    <a:gs pos="100000">
                      <a:srgbClr val="E5E591"/>
                    </a:gs>
                  </a:gsLst>
                  <a:lin ang="5400000" scaled="1"/>
                </a:gra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 name="Line 74"/>
                <p:cNvSpPr>
                  <a:spLocks noChangeShapeType="1"/>
                </p:cNvSpPr>
                <p:nvPr/>
              </p:nvSpPr>
              <p:spPr bwMode="auto">
                <a:xfrm>
                  <a:off x="2135" y="2855"/>
                  <a:ext cx="113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75"/>
                <p:cNvSpPr>
                  <a:spLocks noChangeShapeType="1"/>
                </p:cNvSpPr>
                <p:nvPr/>
              </p:nvSpPr>
              <p:spPr bwMode="auto">
                <a:xfrm>
                  <a:off x="2135" y="2560"/>
                  <a:ext cx="113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Rectangle 76"/>
                <p:cNvSpPr>
                  <a:spLocks noChangeArrowheads="1"/>
                </p:cNvSpPr>
                <p:nvPr/>
              </p:nvSpPr>
              <p:spPr bwMode="auto">
                <a:xfrm>
                  <a:off x="2132" y="2571"/>
                  <a:ext cx="1147" cy="280"/>
                </a:xfrm>
                <a:prstGeom prst="rect">
                  <a:avLst/>
                </a:prstGeom>
                <a:gradFill rotWithShape="0">
                  <a:gsLst>
                    <a:gs pos="0">
                      <a:srgbClr val="E5E591"/>
                    </a:gs>
                    <a:gs pos="50000">
                      <a:srgbClr val="FFFFA1"/>
                    </a:gs>
                    <a:gs pos="100000">
                      <a:srgbClr val="E5E591"/>
                    </a:gs>
                  </a:gsLst>
                  <a:lin ang="5400000" scaled="1"/>
                </a:gradFill>
                <a:ln w="12700">
                  <a:solidFill>
                    <a:srgbClr val="FFFF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 name="Oval 77"/>
                <p:cNvSpPr>
                  <a:spLocks noChangeArrowheads="1"/>
                </p:cNvSpPr>
                <p:nvPr/>
              </p:nvSpPr>
              <p:spPr bwMode="auto">
                <a:xfrm>
                  <a:off x="2053" y="2564"/>
                  <a:ext cx="210" cy="293"/>
                </a:xfrm>
                <a:prstGeom prst="ellipse">
                  <a:avLst/>
                </a:prstGeom>
                <a:gradFill rotWithShape="0">
                  <a:gsLst>
                    <a:gs pos="0">
                      <a:srgbClr val="E5E591"/>
                    </a:gs>
                    <a:gs pos="50000">
                      <a:srgbClr val="FFFFA1"/>
                    </a:gs>
                    <a:gs pos="100000">
                      <a:srgbClr val="E5E591"/>
                    </a:gs>
                  </a:gsLst>
                  <a:lin ang="5400000" scaled="1"/>
                </a:gra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4" name="Group 78"/>
              <p:cNvGrpSpPr/>
              <p:nvPr/>
            </p:nvGrpSpPr>
            <p:grpSpPr bwMode="auto">
              <a:xfrm>
                <a:off x="2084" y="1570"/>
                <a:ext cx="319" cy="190"/>
                <a:chOff x="2140" y="2565"/>
                <a:chExt cx="294" cy="190"/>
              </a:xfrm>
            </p:grpSpPr>
            <p:sp>
              <p:nvSpPr>
                <p:cNvPr id="94" name="Line 79"/>
                <p:cNvSpPr>
                  <a:spLocks noChangeShapeType="1"/>
                </p:cNvSpPr>
                <p:nvPr/>
              </p:nvSpPr>
              <p:spPr bwMode="auto">
                <a:xfrm flipV="1">
                  <a:off x="2140" y="2626"/>
                  <a:ext cx="201" cy="129"/>
                </a:xfrm>
                <a:prstGeom prst="line">
                  <a:avLst/>
                </a:prstGeom>
                <a:noFill/>
                <a:ln w="25400">
                  <a:solidFill>
                    <a:srgbClr val="FF2929"/>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80"/>
                <p:cNvSpPr>
                  <a:spLocks noChangeShapeType="1"/>
                </p:cNvSpPr>
                <p:nvPr/>
              </p:nvSpPr>
              <p:spPr bwMode="auto">
                <a:xfrm flipV="1">
                  <a:off x="2315" y="2565"/>
                  <a:ext cx="119" cy="77"/>
                </a:xfrm>
                <a:prstGeom prst="line">
                  <a:avLst/>
                </a:prstGeom>
                <a:noFill/>
                <a:ln w="25400">
                  <a:solidFill>
                    <a:srgbClr val="FF292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5" name="Group 81"/>
              <p:cNvGrpSpPr/>
              <p:nvPr/>
            </p:nvGrpSpPr>
            <p:grpSpPr bwMode="auto">
              <a:xfrm>
                <a:off x="2404" y="1567"/>
                <a:ext cx="564" cy="296"/>
                <a:chOff x="2435" y="2562"/>
                <a:chExt cx="521" cy="296"/>
              </a:xfrm>
            </p:grpSpPr>
            <p:sp>
              <p:nvSpPr>
                <p:cNvPr id="92" name="Line 82"/>
                <p:cNvSpPr>
                  <a:spLocks noChangeShapeType="1"/>
                </p:cNvSpPr>
                <p:nvPr/>
              </p:nvSpPr>
              <p:spPr bwMode="auto">
                <a:xfrm>
                  <a:off x="2435" y="2562"/>
                  <a:ext cx="210" cy="113"/>
                </a:xfrm>
                <a:prstGeom prst="line">
                  <a:avLst/>
                </a:prstGeom>
                <a:noFill/>
                <a:ln w="25400">
                  <a:solidFill>
                    <a:srgbClr val="FF2929"/>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83"/>
                <p:cNvSpPr>
                  <a:spLocks noChangeShapeType="1"/>
                </p:cNvSpPr>
                <p:nvPr/>
              </p:nvSpPr>
              <p:spPr bwMode="auto">
                <a:xfrm>
                  <a:off x="2622" y="2663"/>
                  <a:ext cx="334" cy="195"/>
                </a:xfrm>
                <a:prstGeom prst="line">
                  <a:avLst/>
                </a:prstGeom>
                <a:noFill/>
                <a:ln w="25400">
                  <a:solidFill>
                    <a:srgbClr val="FF292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 name="Line 84"/>
              <p:cNvSpPr>
                <a:spLocks noChangeShapeType="1"/>
              </p:cNvSpPr>
              <p:nvPr/>
            </p:nvSpPr>
            <p:spPr bwMode="auto">
              <a:xfrm flipV="1">
                <a:off x="2966" y="1760"/>
                <a:ext cx="166" cy="100"/>
              </a:xfrm>
              <a:prstGeom prst="line">
                <a:avLst/>
              </a:prstGeom>
              <a:noFill/>
              <a:ln w="25400">
                <a:solidFill>
                  <a:srgbClr val="FF292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85"/>
              <p:cNvSpPr>
                <a:spLocks noChangeShapeType="1"/>
              </p:cNvSpPr>
              <p:nvPr/>
            </p:nvSpPr>
            <p:spPr bwMode="auto">
              <a:xfrm flipV="1">
                <a:off x="3091" y="1629"/>
                <a:ext cx="275" cy="154"/>
              </a:xfrm>
              <a:prstGeom prst="line">
                <a:avLst/>
              </a:prstGeom>
              <a:noFill/>
              <a:ln w="25400">
                <a:solidFill>
                  <a:srgbClr val="FF2929"/>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8" name="Group 86"/>
              <p:cNvGrpSpPr/>
              <p:nvPr/>
            </p:nvGrpSpPr>
            <p:grpSpPr bwMode="auto">
              <a:xfrm>
                <a:off x="2097" y="1567"/>
                <a:ext cx="143" cy="178"/>
                <a:chOff x="2152" y="2562"/>
                <a:chExt cx="132" cy="178"/>
              </a:xfrm>
            </p:grpSpPr>
            <p:sp>
              <p:nvSpPr>
                <p:cNvPr id="90" name="Line 87"/>
                <p:cNvSpPr>
                  <a:spLocks noChangeShapeType="1"/>
                </p:cNvSpPr>
                <p:nvPr/>
              </p:nvSpPr>
              <p:spPr bwMode="auto">
                <a:xfrm flipV="1">
                  <a:off x="2152" y="2619"/>
                  <a:ext cx="91" cy="121"/>
                </a:xfrm>
                <a:prstGeom prst="line">
                  <a:avLst/>
                </a:prstGeom>
                <a:noFill/>
                <a:ln w="25400">
                  <a:solidFill>
                    <a:srgbClr val="8FC7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88"/>
                <p:cNvSpPr>
                  <a:spLocks noChangeShapeType="1"/>
                </p:cNvSpPr>
                <p:nvPr/>
              </p:nvSpPr>
              <p:spPr bwMode="auto">
                <a:xfrm flipV="1">
                  <a:off x="2231" y="2562"/>
                  <a:ext cx="53" cy="72"/>
                </a:xfrm>
                <a:prstGeom prst="line">
                  <a:avLst/>
                </a:prstGeom>
                <a:noFill/>
                <a:ln w="25400">
                  <a:solidFill>
                    <a:srgbClr val="8FC7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 name="Group 89"/>
              <p:cNvGrpSpPr/>
              <p:nvPr/>
            </p:nvGrpSpPr>
            <p:grpSpPr bwMode="auto">
              <a:xfrm>
                <a:off x="2234" y="1564"/>
                <a:ext cx="370" cy="297"/>
                <a:chOff x="2278" y="2559"/>
                <a:chExt cx="342" cy="297"/>
              </a:xfrm>
            </p:grpSpPr>
            <p:sp>
              <p:nvSpPr>
                <p:cNvPr id="88" name="Line 90"/>
                <p:cNvSpPr>
                  <a:spLocks noChangeShapeType="1"/>
                </p:cNvSpPr>
                <p:nvPr/>
              </p:nvSpPr>
              <p:spPr bwMode="auto">
                <a:xfrm>
                  <a:off x="2278" y="2559"/>
                  <a:ext cx="232" cy="204"/>
                </a:xfrm>
                <a:prstGeom prst="line">
                  <a:avLst/>
                </a:prstGeom>
                <a:noFill/>
                <a:ln w="25400">
                  <a:solidFill>
                    <a:srgbClr val="8FC7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91"/>
                <p:cNvSpPr>
                  <a:spLocks noChangeShapeType="1"/>
                </p:cNvSpPr>
                <p:nvPr/>
              </p:nvSpPr>
              <p:spPr bwMode="auto">
                <a:xfrm>
                  <a:off x="2481" y="2737"/>
                  <a:ext cx="139" cy="119"/>
                </a:xfrm>
                <a:prstGeom prst="line">
                  <a:avLst/>
                </a:prstGeom>
                <a:noFill/>
                <a:ln w="25400">
                  <a:solidFill>
                    <a:srgbClr val="8FC7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 name="Group 92"/>
              <p:cNvGrpSpPr/>
              <p:nvPr/>
            </p:nvGrpSpPr>
            <p:grpSpPr bwMode="auto">
              <a:xfrm>
                <a:off x="2600" y="1561"/>
                <a:ext cx="287" cy="298"/>
                <a:chOff x="2616" y="2556"/>
                <a:chExt cx="265" cy="298"/>
              </a:xfrm>
            </p:grpSpPr>
            <p:sp>
              <p:nvSpPr>
                <p:cNvPr id="86" name="Line 93"/>
                <p:cNvSpPr>
                  <a:spLocks noChangeShapeType="1"/>
                </p:cNvSpPr>
                <p:nvPr/>
              </p:nvSpPr>
              <p:spPr bwMode="auto">
                <a:xfrm flipV="1">
                  <a:off x="2616" y="2652"/>
                  <a:ext cx="182" cy="202"/>
                </a:xfrm>
                <a:prstGeom prst="line">
                  <a:avLst/>
                </a:prstGeom>
                <a:noFill/>
                <a:ln w="25400">
                  <a:solidFill>
                    <a:srgbClr val="8FC7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94"/>
                <p:cNvSpPr>
                  <a:spLocks noChangeShapeType="1"/>
                </p:cNvSpPr>
                <p:nvPr/>
              </p:nvSpPr>
              <p:spPr bwMode="auto">
                <a:xfrm flipV="1">
                  <a:off x="2775" y="2556"/>
                  <a:ext cx="106" cy="121"/>
                </a:xfrm>
                <a:prstGeom prst="line">
                  <a:avLst/>
                </a:prstGeom>
                <a:noFill/>
                <a:ln w="25400">
                  <a:solidFill>
                    <a:srgbClr val="8FC7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1" name="Group 95"/>
              <p:cNvGrpSpPr/>
              <p:nvPr/>
            </p:nvGrpSpPr>
            <p:grpSpPr bwMode="auto">
              <a:xfrm>
                <a:off x="2881" y="1564"/>
                <a:ext cx="370" cy="297"/>
                <a:chOff x="2875" y="2559"/>
                <a:chExt cx="342" cy="297"/>
              </a:xfrm>
            </p:grpSpPr>
            <p:sp>
              <p:nvSpPr>
                <p:cNvPr id="84" name="Line 96"/>
                <p:cNvSpPr>
                  <a:spLocks noChangeShapeType="1"/>
                </p:cNvSpPr>
                <p:nvPr/>
              </p:nvSpPr>
              <p:spPr bwMode="auto">
                <a:xfrm>
                  <a:off x="2875" y="2559"/>
                  <a:ext cx="232" cy="204"/>
                </a:xfrm>
                <a:prstGeom prst="line">
                  <a:avLst/>
                </a:prstGeom>
                <a:noFill/>
                <a:ln w="25400">
                  <a:solidFill>
                    <a:srgbClr val="8FC7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97"/>
                <p:cNvSpPr>
                  <a:spLocks noChangeShapeType="1"/>
                </p:cNvSpPr>
                <p:nvPr/>
              </p:nvSpPr>
              <p:spPr bwMode="auto">
                <a:xfrm>
                  <a:off x="3078" y="2737"/>
                  <a:ext cx="139" cy="119"/>
                </a:xfrm>
                <a:prstGeom prst="line">
                  <a:avLst/>
                </a:prstGeom>
                <a:noFill/>
                <a:ln w="25400">
                  <a:solidFill>
                    <a:srgbClr val="8FC7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 name="Line 98"/>
              <p:cNvSpPr>
                <a:spLocks noChangeShapeType="1"/>
              </p:cNvSpPr>
              <p:nvPr/>
            </p:nvSpPr>
            <p:spPr bwMode="auto">
              <a:xfrm flipV="1">
                <a:off x="3247" y="1663"/>
                <a:ext cx="197" cy="202"/>
              </a:xfrm>
              <a:prstGeom prst="line">
                <a:avLst/>
              </a:prstGeom>
              <a:noFill/>
              <a:ln w="25400">
                <a:solidFill>
                  <a:srgbClr val="8FC7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Rectangle 99"/>
              <p:cNvSpPr>
                <a:spLocks noChangeArrowheads="1"/>
              </p:cNvSpPr>
              <p:nvPr/>
            </p:nvSpPr>
            <p:spPr bwMode="auto">
              <a:xfrm>
                <a:off x="2143" y="1325"/>
                <a:ext cx="11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algn="ctr"/>
                <a:r>
                  <a:rPr kumimoji="1" lang="zh-CN" altLang="en-US" sz="2000">
                    <a:solidFill>
                      <a:schemeClr val="tx1"/>
                    </a:solidFill>
                    <a:ea typeface="仿宋" panose="02010609060101010101" pitchFamily="49" charset="-122"/>
                  </a:rPr>
                  <a:t>光纤</a:t>
                </a:r>
                <a:endParaRPr kumimoji="1" lang="zh-CN" altLang="en-US" sz="2000">
                  <a:solidFill>
                    <a:schemeClr val="tx1"/>
                  </a:solidFill>
                  <a:ea typeface="仿宋" panose="02010609060101010101" pitchFamily="49" charset="-122"/>
                </a:endParaRPr>
              </a:p>
            </p:txBody>
          </p:sp>
        </p:grpSp>
        <p:grpSp>
          <p:nvGrpSpPr>
            <p:cNvPr id="101" name="Group 100"/>
            <p:cNvGrpSpPr/>
            <p:nvPr/>
          </p:nvGrpSpPr>
          <p:grpSpPr bwMode="auto">
            <a:xfrm>
              <a:off x="3173413" y="2493963"/>
              <a:ext cx="2546350" cy="1858962"/>
              <a:chOff x="1999" y="1968"/>
              <a:chExt cx="1604" cy="1171"/>
            </a:xfrm>
          </p:grpSpPr>
          <p:graphicFrame>
            <p:nvGraphicFramePr>
              <p:cNvPr id="102" name="Object 101"/>
              <p:cNvGraphicFramePr>
                <a:graphicFrameLocks noChangeAspect="1"/>
              </p:cNvGraphicFramePr>
              <p:nvPr/>
            </p:nvGraphicFramePr>
            <p:xfrm>
              <a:off x="2653" y="2925"/>
              <a:ext cx="318" cy="214"/>
            </p:xfrm>
            <a:graphic>
              <a:graphicData uri="http://schemas.openxmlformats.org/presentationml/2006/ole">
                <mc:AlternateContent xmlns:mc="http://schemas.openxmlformats.org/markup-compatibility/2006">
                  <mc:Choice xmlns:v="urn:schemas-microsoft-com:vml" Requires="v">
                    <p:oleObj spid="_x0000_s31918" name="公式" r:id="rId1" imgW="355600" imgH="241300" progId="Equation.3">
                      <p:embed/>
                    </p:oleObj>
                  </mc:Choice>
                  <mc:Fallback>
                    <p:oleObj name="公式" r:id="rId1" imgW="355600" imgH="241300" progId="Equation.3">
                      <p:embed/>
                      <p:pic>
                        <p:nvPicPr>
                          <p:cNvPr id="0" name="图片 319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 y="2925"/>
                            <a:ext cx="31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 name="Line 102"/>
              <p:cNvSpPr>
                <a:spLocks noChangeShapeType="1"/>
              </p:cNvSpPr>
              <p:nvPr/>
            </p:nvSpPr>
            <p:spPr bwMode="auto">
              <a:xfrm>
                <a:off x="2236" y="2829"/>
                <a:ext cx="1253"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103"/>
              <p:cNvSpPr>
                <a:spLocks noChangeShapeType="1"/>
              </p:cNvSpPr>
              <p:nvPr/>
            </p:nvSpPr>
            <p:spPr bwMode="auto">
              <a:xfrm flipV="1">
                <a:off x="2244" y="2045"/>
                <a:ext cx="0" cy="784"/>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104"/>
              <p:cNvSpPr>
                <a:spLocks noChangeShapeType="1"/>
              </p:cNvSpPr>
              <p:nvPr/>
            </p:nvSpPr>
            <p:spPr bwMode="auto">
              <a:xfrm flipH="1">
                <a:off x="2600" y="2404"/>
                <a:ext cx="8" cy="44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Line 105"/>
              <p:cNvSpPr>
                <a:spLocks noChangeShapeType="1"/>
              </p:cNvSpPr>
              <p:nvPr/>
            </p:nvSpPr>
            <p:spPr bwMode="auto">
              <a:xfrm>
                <a:off x="3032" y="2606"/>
                <a:ext cx="0" cy="23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Freeform 106"/>
              <p:cNvSpPr/>
              <p:nvPr/>
            </p:nvSpPr>
            <p:spPr bwMode="auto">
              <a:xfrm>
                <a:off x="2435" y="2181"/>
                <a:ext cx="755" cy="433"/>
              </a:xfrm>
              <a:custGeom>
                <a:avLst/>
                <a:gdLst>
                  <a:gd name="T0" fmla="*/ 754 w 697"/>
                  <a:gd name="T1" fmla="*/ 432 h 433"/>
                  <a:gd name="T2" fmla="*/ 706 w 697"/>
                  <a:gd name="T3" fmla="*/ 432 h 433"/>
                  <a:gd name="T4" fmla="*/ 671 w 697"/>
                  <a:gd name="T5" fmla="*/ 422 h 433"/>
                  <a:gd name="T6" fmla="*/ 610 w 697"/>
                  <a:gd name="T7" fmla="*/ 422 h 433"/>
                  <a:gd name="T8" fmla="*/ 574 w 697"/>
                  <a:gd name="T9" fmla="*/ 411 h 433"/>
                  <a:gd name="T10" fmla="*/ 538 w 697"/>
                  <a:gd name="T11" fmla="*/ 391 h 433"/>
                  <a:gd name="T12" fmla="*/ 503 w 697"/>
                  <a:gd name="T13" fmla="*/ 381 h 433"/>
                  <a:gd name="T14" fmla="*/ 467 w 697"/>
                  <a:gd name="T15" fmla="*/ 360 h 433"/>
                  <a:gd name="T16" fmla="*/ 431 w 697"/>
                  <a:gd name="T17" fmla="*/ 339 h 433"/>
                  <a:gd name="T18" fmla="*/ 395 w 697"/>
                  <a:gd name="T19" fmla="*/ 329 h 433"/>
                  <a:gd name="T20" fmla="*/ 359 w 697"/>
                  <a:gd name="T21" fmla="*/ 309 h 433"/>
                  <a:gd name="T22" fmla="*/ 323 w 697"/>
                  <a:gd name="T23" fmla="*/ 288 h 433"/>
                  <a:gd name="T24" fmla="*/ 287 w 697"/>
                  <a:gd name="T25" fmla="*/ 267 h 433"/>
                  <a:gd name="T26" fmla="*/ 251 w 697"/>
                  <a:gd name="T27" fmla="*/ 257 h 433"/>
                  <a:gd name="T28" fmla="*/ 227 w 697"/>
                  <a:gd name="T29" fmla="*/ 226 h 433"/>
                  <a:gd name="T30" fmla="*/ 192 w 697"/>
                  <a:gd name="T31" fmla="*/ 206 h 433"/>
                  <a:gd name="T32" fmla="*/ 168 w 697"/>
                  <a:gd name="T33" fmla="*/ 175 h 433"/>
                  <a:gd name="T34" fmla="*/ 132 w 697"/>
                  <a:gd name="T35" fmla="*/ 144 h 433"/>
                  <a:gd name="T36" fmla="*/ 107 w 697"/>
                  <a:gd name="T37" fmla="*/ 113 h 433"/>
                  <a:gd name="T38" fmla="*/ 83 w 697"/>
                  <a:gd name="T39" fmla="*/ 82 h 433"/>
                  <a:gd name="T40" fmla="*/ 60 w 697"/>
                  <a:gd name="T41" fmla="*/ 51 h 433"/>
                  <a:gd name="T42" fmla="*/ 36 w 697"/>
                  <a:gd name="T43" fmla="*/ 21 h 433"/>
                  <a:gd name="T44" fmla="*/ 0 w 697"/>
                  <a:gd name="T45" fmla="*/ 0 h 4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97" h="433">
                    <a:moveTo>
                      <a:pt x="696" y="432"/>
                    </a:moveTo>
                    <a:lnTo>
                      <a:pt x="652" y="432"/>
                    </a:lnTo>
                    <a:lnTo>
                      <a:pt x="619" y="422"/>
                    </a:lnTo>
                    <a:lnTo>
                      <a:pt x="563" y="422"/>
                    </a:lnTo>
                    <a:lnTo>
                      <a:pt x="530" y="411"/>
                    </a:lnTo>
                    <a:lnTo>
                      <a:pt x="497" y="391"/>
                    </a:lnTo>
                    <a:lnTo>
                      <a:pt x="464" y="381"/>
                    </a:lnTo>
                    <a:lnTo>
                      <a:pt x="431" y="360"/>
                    </a:lnTo>
                    <a:lnTo>
                      <a:pt x="398" y="339"/>
                    </a:lnTo>
                    <a:lnTo>
                      <a:pt x="365" y="329"/>
                    </a:lnTo>
                    <a:lnTo>
                      <a:pt x="331" y="309"/>
                    </a:lnTo>
                    <a:lnTo>
                      <a:pt x="298" y="288"/>
                    </a:lnTo>
                    <a:lnTo>
                      <a:pt x="265" y="267"/>
                    </a:lnTo>
                    <a:lnTo>
                      <a:pt x="232" y="257"/>
                    </a:lnTo>
                    <a:lnTo>
                      <a:pt x="210" y="226"/>
                    </a:lnTo>
                    <a:lnTo>
                      <a:pt x="177" y="206"/>
                    </a:lnTo>
                    <a:lnTo>
                      <a:pt x="155" y="175"/>
                    </a:lnTo>
                    <a:lnTo>
                      <a:pt x="122" y="144"/>
                    </a:lnTo>
                    <a:lnTo>
                      <a:pt x="99" y="113"/>
                    </a:lnTo>
                    <a:lnTo>
                      <a:pt x="77" y="82"/>
                    </a:lnTo>
                    <a:lnTo>
                      <a:pt x="55" y="51"/>
                    </a:lnTo>
                    <a:lnTo>
                      <a:pt x="33" y="21"/>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Line 107"/>
              <p:cNvSpPr>
                <a:spLocks noChangeShapeType="1"/>
              </p:cNvSpPr>
              <p:nvPr/>
            </p:nvSpPr>
            <p:spPr bwMode="auto">
              <a:xfrm>
                <a:off x="2608" y="2909"/>
                <a:ext cx="442" cy="0"/>
              </a:xfrm>
              <a:prstGeom prst="line">
                <a:avLst/>
              </a:prstGeom>
              <a:noFill/>
              <a:ln w="127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9" name="Object 108"/>
              <p:cNvGraphicFramePr>
                <a:graphicFrameLocks noChangeAspect="1"/>
              </p:cNvGraphicFramePr>
              <p:nvPr/>
            </p:nvGraphicFramePr>
            <p:xfrm>
              <a:off x="3447" y="2727"/>
              <a:ext cx="156" cy="198"/>
            </p:xfrm>
            <a:graphic>
              <a:graphicData uri="http://schemas.openxmlformats.org/presentationml/2006/ole">
                <mc:AlternateContent xmlns:mc="http://schemas.openxmlformats.org/markup-compatibility/2006">
                  <mc:Choice xmlns:v="urn:schemas-microsoft-com:vml" Requires="v">
                    <p:oleObj spid="_x0000_s31919" name="公式" r:id="rId3" imgW="190500" imgH="241300" progId="Equation.3">
                      <p:embed/>
                    </p:oleObj>
                  </mc:Choice>
                  <mc:Fallback>
                    <p:oleObj name="公式" r:id="rId3" imgW="190500" imgH="241300" progId="Equation.3">
                      <p:embed/>
                      <p:pic>
                        <p:nvPicPr>
                          <p:cNvPr id="0" name="图片 319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 y="2727"/>
                            <a:ext cx="156"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 name="Text Box 109"/>
              <p:cNvSpPr txBox="1">
                <a:spLocks noChangeArrowheads="1"/>
              </p:cNvSpPr>
              <p:nvPr/>
            </p:nvSpPr>
            <p:spPr bwMode="auto">
              <a:xfrm>
                <a:off x="1999" y="1968"/>
                <a:ext cx="2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sz="2000" b="0" i="1">
                    <a:solidFill>
                      <a:schemeClr val="tx1"/>
                    </a:solidFill>
                    <a:ea typeface="仿宋" panose="02010609060101010101" pitchFamily="49" charset="-122"/>
                  </a:rPr>
                  <a:t>v</a:t>
                </a:r>
                <a:r>
                  <a:rPr lang="en-US" altLang="zh-CN" sz="2000" b="0" i="1" baseline="-25000">
                    <a:solidFill>
                      <a:schemeClr val="tx1"/>
                    </a:solidFill>
                    <a:ea typeface="仿宋" panose="02010609060101010101" pitchFamily="49" charset="-122"/>
                  </a:rPr>
                  <a:t>g</a:t>
                </a:r>
                <a:endParaRPr lang="en-US" altLang="zh-CN" sz="2000" b="0" i="1" baseline="-25000">
                  <a:solidFill>
                    <a:schemeClr val="tx1"/>
                  </a:solidFill>
                  <a:ea typeface="仿宋" panose="02010609060101010101" pitchFamily="49" charset="-122"/>
                </a:endParaRPr>
              </a:p>
            </p:txBody>
          </p:sp>
        </p:grpSp>
        <p:sp>
          <p:nvSpPr>
            <p:cNvPr id="115" name="Text Box 130"/>
            <p:cNvSpPr txBox="1">
              <a:spLocks noChangeArrowheads="1"/>
            </p:cNvSpPr>
            <p:nvPr/>
          </p:nvSpPr>
          <p:spPr bwMode="auto">
            <a:xfrm>
              <a:off x="4137343" y="2600960"/>
              <a:ext cx="147256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4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4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4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400" b="1">
                  <a:solidFill>
                    <a:srgbClr val="0000FF"/>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b="1">
                  <a:solidFill>
                    <a:srgbClr val="0000FF"/>
                  </a:solidFill>
                  <a:latin typeface="Times New Roman" panose="02020603050405020304" pitchFamily="18" charset="0"/>
                  <a:ea typeface="宋体" panose="02010600030101010101" pitchFamily="2" charset="-122"/>
                </a:defRPr>
              </a:lvl9pPr>
            </a:lstStyle>
            <a:p>
              <a:pPr eaLnBrk="1" hangingPunct="1"/>
              <a:r>
                <a:rPr lang="zh-CN" altLang="en-US" sz="2000" dirty="0">
                  <a:solidFill>
                    <a:schemeClr val="tx1"/>
                  </a:solidFill>
                  <a:ea typeface="仿宋" panose="02010609060101010101" pitchFamily="49" charset="-122"/>
                </a:rPr>
                <a:t>非线性的群速度</a:t>
              </a:r>
              <a:r>
                <a:rPr lang="en-US" altLang="zh-CN" sz="2000" i="1" dirty="0">
                  <a:solidFill>
                    <a:schemeClr val="tx1"/>
                  </a:solidFill>
                  <a:ea typeface="仿宋" panose="02010609060101010101" pitchFamily="49" charset="-122"/>
                </a:rPr>
                <a:t>v</a:t>
              </a:r>
              <a:r>
                <a:rPr lang="en-US" altLang="zh-CN" sz="2000" i="1" baseline="-25000" dirty="0">
                  <a:solidFill>
                    <a:schemeClr val="tx1"/>
                  </a:solidFill>
                  <a:ea typeface="仿宋" panose="02010609060101010101" pitchFamily="49" charset="-122"/>
                </a:rPr>
                <a:t>g</a:t>
              </a:r>
              <a:r>
                <a:rPr lang="zh-CN" altLang="en-US" sz="2000" dirty="0">
                  <a:solidFill>
                    <a:schemeClr val="tx1"/>
                  </a:solidFill>
                  <a:ea typeface="仿宋" panose="02010609060101010101" pitchFamily="49" charset="-122"/>
                </a:rPr>
                <a:t>色散</a:t>
              </a:r>
              <a:endParaRPr lang="zh-CN" altLang="en-US" sz="2000" dirty="0">
                <a:solidFill>
                  <a:schemeClr val="tx1"/>
                </a:solidFill>
                <a:ea typeface="仿宋" panose="02010609060101010101" pitchFamily="49" charset="-122"/>
              </a:endParaRPr>
            </a:p>
          </p:txBody>
        </p:sp>
      </p:grpSp>
      <p:sp>
        <p:nvSpPr>
          <p:cNvPr id="27648" name="TextBox 27647"/>
          <p:cNvSpPr txBox="1"/>
          <p:nvPr/>
        </p:nvSpPr>
        <p:spPr>
          <a:xfrm>
            <a:off x="180040" y="4653136"/>
            <a:ext cx="8783920" cy="2015936"/>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000" b="1" dirty="0">
                <a:solidFill>
                  <a:schemeClr val="tx2"/>
                </a:solidFill>
              </a:rPr>
              <a:t>绝对单色光是不存在的，对激光谱线放大分析，存在许多频率成份，以波包概念描述（见下一章）。</a:t>
            </a:r>
            <a:endParaRPr lang="en-US" altLang="zh-CN" sz="2000" b="1" dirty="0">
              <a:solidFill>
                <a:schemeClr val="tx2"/>
              </a:solidFill>
            </a:endParaRPr>
          </a:p>
          <a:p>
            <a:pPr marL="342900" indent="-342900">
              <a:lnSpc>
                <a:spcPct val="125000"/>
              </a:lnSpc>
              <a:buFont typeface="Wingdings" panose="05000000000000000000" pitchFamily="2" charset="2"/>
              <a:buChar char="Ø"/>
            </a:pPr>
            <a:r>
              <a:rPr lang="zh-CN" altLang="en-US" sz="2000" b="1" dirty="0">
                <a:solidFill>
                  <a:schemeClr val="tx2"/>
                </a:solidFill>
              </a:rPr>
              <a:t>在色散介质中传播时，波包中的不同频率成份传播速度不同。在时域观察，激光发射的携带通信编码的光脉冲序列，在传播过程中不断展宽，以至相邻脉冲之间发生串扰，造成接收端的误判，即产生通信误码。</a:t>
            </a:r>
            <a:endParaRPr lang="zh-CN" altLang="en-US" sz="2000" b="1" dirty="0">
              <a:solidFill>
                <a:schemeClr val="tx2"/>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7648">
                                            <p:txEl>
                                              <p:pRg st="0" end="0"/>
                                            </p:txEl>
                                          </p:spTgt>
                                        </p:tgtEl>
                                        <p:attrNameLst>
                                          <p:attrName>style.visibility</p:attrName>
                                        </p:attrNameLst>
                                      </p:cBhvr>
                                      <p:to>
                                        <p:strVal val="visible"/>
                                      </p:to>
                                    </p:set>
                                    <p:animEffect transition="in" filter="wipe(left)">
                                      <p:cBhvr>
                                        <p:cTn id="14" dur="500"/>
                                        <p:tgtEl>
                                          <p:spTgt spid="2764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7648">
                                            <p:txEl>
                                              <p:pRg st="1" end="1"/>
                                            </p:txEl>
                                          </p:spTgt>
                                        </p:tgtEl>
                                        <p:attrNameLst>
                                          <p:attrName>style.visibility</p:attrName>
                                        </p:attrNameLst>
                                      </p:cBhvr>
                                      <p:to>
                                        <p:strVal val="visible"/>
                                      </p:to>
                                    </p:set>
                                    <p:animEffect transition="in" filter="wipe(left)">
                                      <p:cBhvr>
                                        <p:cTn id="19" dur="500"/>
                                        <p:tgtEl>
                                          <p:spTgt spid="276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1e8dcdc8-a473-45ee-a28a-75da004a2af4"/>
  <p:tag name="COMMONDATA" val="eyJoZGlkIjoiMzEwNTM5NzYwMDRjMzkwZTVkZjY2ODkwMGIxNGU0OTUifQ=="/>
</p:tagLst>
</file>

<file path=ppt/theme/theme1.xml><?xml version="1.0" encoding="utf-8"?>
<a:theme xmlns:a="http://schemas.openxmlformats.org/drawingml/2006/main" name="Yang01">
  <a:themeElements>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Yang0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Yang01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Yang01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Yang01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Yang01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Yang01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Yang01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Yang01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Class1-2_0.绪论</Template>
  <TotalTime>0</TotalTime>
  <Words>3253</Words>
  <Application>WPS 演示</Application>
  <PresentationFormat>全屏显示(4:3)</PresentationFormat>
  <Paragraphs>223</Paragraphs>
  <Slides>19</Slides>
  <Notes>17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19</vt:i4>
      </vt:variant>
    </vt:vector>
  </HeadingPairs>
  <TitlesOfParts>
    <vt:vector size="36" baseType="lpstr">
      <vt:lpstr>Arial</vt:lpstr>
      <vt:lpstr>宋体</vt:lpstr>
      <vt:lpstr>Wingdings</vt:lpstr>
      <vt:lpstr>Times New Roman</vt:lpstr>
      <vt:lpstr>Verdana</vt:lpstr>
      <vt:lpstr>黑体</vt:lpstr>
      <vt:lpstr>Cambria Math</vt:lpstr>
      <vt:lpstr>Cambria Math</vt:lpstr>
      <vt:lpstr>仿宋</vt:lpstr>
      <vt:lpstr>Arial</vt:lpstr>
      <vt:lpstr>微软雅黑</vt:lpstr>
      <vt:lpstr>Arial Unicode MS</vt:lpstr>
      <vt:lpstr>Calibri</vt:lpstr>
      <vt:lpstr>Yang01</vt:lpstr>
      <vt:lpstr>Equation.3</vt:lpstr>
      <vt:lpstr>Equation.3</vt:lpstr>
      <vt:lpstr>Equation.DSMT4</vt:lpstr>
      <vt:lpstr>PowerPoint 演示文稿</vt:lpstr>
      <vt:lpstr>1.3 光的吸收、色散和散射</vt:lpstr>
      <vt:lpstr>光的吸收</vt:lpstr>
      <vt:lpstr>吸收的波长选择性</vt:lpstr>
      <vt:lpstr>1.3 光的吸收、色散和散射</vt:lpstr>
      <vt:lpstr>光的色散</vt:lpstr>
      <vt:lpstr>色散的物理解释</vt:lpstr>
      <vt:lpstr>光波在色散介质中的传播</vt:lpstr>
      <vt:lpstr>光波在色散介质中的传播</vt:lpstr>
      <vt:lpstr>1.3 光的吸收、色散和散射</vt:lpstr>
      <vt:lpstr>光的散射</vt:lpstr>
      <vt:lpstr>光的散射</vt:lpstr>
      <vt:lpstr>拉曼散射</vt:lpstr>
      <vt:lpstr>拉曼散射的典型应用—分析分子结构</vt:lpstr>
      <vt:lpstr>拉曼散射的典型应用—光纤放大器</vt:lpstr>
      <vt:lpstr>拉曼散射的典型应用—光纤温度传感</vt:lpstr>
      <vt:lpstr>小结</vt:lpstr>
      <vt:lpstr>致谢</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wanzhujun</dc:creator>
  <cp:lastModifiedBy>万助军</cp:lastModifiedBy>
  <cp:revision>512</cp:revision>
  <dcterms:created xsi:type="dcterms:W3CDTF">2013-11-04T02:33:00Z</dcterms:created>
  <dcterms:modified xsi:type="dcterms:W3CDTF">2023-05-11T16:14:10Z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F7AC60355BB54459A21920D630F773C3_12</vt:lpwstr>
  </property>
  <property fmtid="{D5CDD505-2E9C-101B-9397-08002B2CF9AE}" pid="3" name="KSOProductBuildVer">
    <vt:lpwstr>2052-11.1.0.14309</vt:lpwstr>
  </property>
</Properties>
</file>