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0"/>
  </p:notesMasterIdLst>
  <p:handoutMasterIdLst>
    <p:handoutMasterId r:id="rId41"/>
  </p:handoutMasterIdLst>
  <p:sldIdLst>
    <p:sldId id="256" r:id="rId2"/>
    <p:sldId id="312" r:id="rId3"/>
    <p:sldId id="313" r:id="rId4"/>
    <p:sldId id="320" r:id="rId5"/>
    <p:sldId id="319" r:id="rId6"/>
    <p:sldId id="323" r:id="rId7"/>
    <p:sldId id="321" r:id="rId8"/>
    <p:sldId id="324" r:id="rId9"/>
    <p:sldId id="322" r:id="rId10"/>
    <p:sldId id="385" r:id="rId11"/>
    <p:sldId id="325" r:id="rId12"/>
    <p:sldId id="326" r:id="rId13"/>
    <p:sldId id="327" r:id="rId14"/>
    <p:sldId id="328" r:id="rId15"/>
    <p:sldId id="329" r:id="rId16"/>
    <p:sldId id="354" r:id="rId17"/>
    <p:sldId id="330" r:id="rId18"/>
    <p:sldId id="331" r:id="rId19"/>
    <p:sldId id="332" r:id="rId20"/>
    <p:sldId id="386" r:id="rId21"/>
    <p:sldId id="333" r:id="rId22"/>
    <p:sldId id="334" r:id="rId23"/>
    <p:sldId id="335" r:id="rId24"/>
    <p:sldId id="336" r:id="rId25"/>
    <p:sldId id="338" r:id="rId26"/>
    <p:sldId id="387" r:id="rId27"/>
    <p:sldId id="339" r:id="rId28"/>
    <p:sldId id="340" r:id="rId29"/>
    <p:sldId id="341" r:id="rId30"/>
    <p:sldId id="377" r:id="rId31"/>
    <p:sldId id="378" r:id="rId32"/>
    <p:sldId id="379" r:id="rId33"/>
    <p:sldId id="380" r:id="rId34"/>
    <p:sldId id="381" r:id="rId35"/>
    <p:sldId id="382" r:id="rId36"/>
    <p:sldId id="383" r:id="rId37"/>
    <p:sldId id="384" r:id="rId38"/>
    <p:sldId id="259"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E03CD"/>
    <a:srgbClr val="542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081" autoAdjust="0"/>
  </p:normalViewPr>
  <p:slideViewPr>
    <p:cSldViewPr>
      <p:cViewPr varScale="1">
        <p:scale>
          <a:sx n="84" d="100"/>
          <a:sy n="84" d="100"/>
        </p:scale>
        <p:origin x="142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12.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4DCC1-E161-4102-BAE4-CBEB2622516C}" type="datetimeFigureOut">
              <a:rPr lang="zh-CN" altLang="en-US" smtClean="0"/>
              <a:t>2022/9/22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4EAE47-AC5F-4A85-9851-34329BFE7F90}" type="slidenum">
              <a:rPr lang="zh-CN" altLang="en-US" smtClean="0"/>
              <a:t>‹#›</a:t>
            </a:fld>
            <a:endParaRPr lang="zh-CN" altLang="en-US"/>
          </a:p>
        </p:txBody>
      </p:sp>
    </p:spTree>
    <p:extLst>
      <p:ext uri="{BB962C8B-B14F-4D97-AF65-F5344CB8AC3E}">
        <p14:creationId xmlns:p14="http://schemas.microsoft.com/office/powerpoint/2010/main" val="3320307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3B737C-90AD-4B01-A1A4-FB02ED784060}" type="datetimeFigureOut">
              <a:rPr lang="zh-CN" altLang="en-US" smtClean="0"/>
              <a:t>2022/9/22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5C0CD1-E418-4684-B920-56317F695B7C}" type="slidenum">
              <a:rPr lang="zh-CN" altLang="en-US" smtClean="0"/>
              <a:t>‹#›</a:t>
            </a:fld>
            <a:endParaRPr lang="zh-CN" altLang="en-US"/>
          </a:p>
        </p:txBody>
      </p:sp>
    </p:spTree>
    <p:extLst>
      <p:ext uri="{BB962C8B-B14F-4D97-AF65-F5344CB8AC3E}">
        <p14:creationId xmlns:p14="http://schemas.microsoft.com/office/powerpoint/2010/main" val="24832749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20</a:t>
            </a:fld>
            <a:endParaRPr lang="en-US" altLang="zh-CN"/>
          </a:p>
        </p:txBody>
      </p:sp>
    </p:spTree>
    <p:extLst>
      <p:ext uri="{BB962C8B-B14F-4D97-AF65-F5344CB8AC3E}">
        <p14:creationId xmlns:p14="http://schemas.microsoft.com/office/powerpoint/2010/main" val="97397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26</a:t>
            </a:fld>
            <a:endParaRPr lang="en-US" altLang="zh-CN"/>
          </a:p>
        </p:txBody>
      </p:sp>
    </p:spTree>
    <p:extLst>
      <p:ext uri="{BB962C8B-B14F-4D97-AF65-F5344CB8AC3E}">
        <p14:creationId xmlns:p14="http://schemas.microsoft.com/office/powerpoint/2010/main" val="3464707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36</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endParaRPr lang="zh-CN" altLang="en-US"/>
          </a:p>
        </p:txBody>
      </p:sp>
      <p:sp>
        <p:nvSpPr>
          <p:cNvPr id="54276"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54277"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95477E-72DA-4080-BA0B-8022BEE8EA82}" type="slidenum">
              <a:rPr lang="zh-CN" altLang="en-US" smtClean="0"/>
              <a:pPr eaLnBrk="1" hangingPunct="1">
                <a:spcBef>
                  <a:spcPct val="0"/>
                </a:spcBef>
              </a:pPr>
              <a:t>37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p:spPr>
        <p:txBody>
          <a:bodyPr/>
          <a:lstStyle/>
          <a:p>
            <a:endParaRPr lang="zh-CN" altLang="en-US"/>
          </a:p>
        </p:txBody>
      </p:sp>
      <p:sp>
        <p:nvSpPr>
          <p:cNvPr id="3174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3174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F3C5292-B36E-49ED-BB71-CABDF78B7DA3}" type="slidenum">
              <a:rPr lang="zh-CN" altLang="en-US" smtClean="0"/>
              <a:pPr eaLnBrk="1" hangingPunct="1">
                <a:spcBef>
                  <a:spcPct val="0"/>
                </a:spcBef>
              </a:pPr>
              <a:t>10</a:t>
            </a:fld>
            <a:endParaRPr lang="en-US" altLang="zh-CN"/>
          </a:p>
        </p:txBody>
      </p:sp>
    </p:spTree>
    <p:extLst>
      <p:ext uri="{BB962C8B-B14F-4D97-AF65-F5344CB8AC3E}">
        <p14:creationId xmlns:p14="http://schemas.microsoft.com/office/powerpoint/2010/main" val="3723832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gray">
          <a:xfrm>
            <a:off x="1371600" y="4077072"/>
            <a:ext cx="6553200" cy="533400"/>
          </a:xfrm>
          <a:prstGeom prst="rect">
            <a:avLst/>
          </a:prstGeom>
        </p:spPr>
        <p:txBody>
          <a:bodyPr anchor="ctr" anchorCtr="0"/>
          <a:lstStyle>
            <a:lvl1pPr marL="0" indent="0" algn="ctr">
              <a:buFont typeface="Wingdings" pitchFamily="2" charset="2"/>
              <a:buNone/>
              <a:defRPr sz="3200" b="1">
                <a:solidFill>
                  <a:schemeClr val="tx2"/>
                </a:solidFill>
                <a:latin typeface="Verdana" pitchFamily="34" charset="0"/>
              </a:defRPr>
            </a:lvl1pPr>
          </a:lstStyle>
          <a:p>
            <a:pPr lvl="0"/>
            <a:r>
              <a:rPr lang="zh-CN" altLang="en-US" noProof="0"/>
              <a:t>单击以编辑母版副标题样式</a:t>
            </a:r>
            <a:endParaRPr lang="en-US" altLang="zh-CN" noProof="0" dirty="0"/>
          </a:p>
        </p:txBody>
      </p:sp>
      <p:sp>
        <p:nvSpPr>
          <p:cNvPr id="6" name="Rectangle 2"/>
          <p:cNvSpPr txBox="1">
            <a:spLocks noChangeArrowheads="1"/>
          </p:cNvSpPr>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组合 19"/>
          <p:cNvGrpSpPr/>
          <p:nvPr/>
        </p:nvGrpSpPr>
        <p:grpSpPr>
          <a:xfrm>
            <a:off x="-10089" y="5686876"/>
            <a:ext cx="9144000" cy="1204912"/>
            <a:chOff x="-10089" y="5686876"/>
            <a:chExt cx="9144000" cy="1204912"/>
          </a:xfrm>
        </p:grpSpPr>
        <p:grpSp>
          <p:nvGrpSpPr>
            <p:cNvPr id="21" name="组合 20"/>
            <p:cNvGrpSpPr/>
            <p:nvPr userDrawn="1"/>
          </p:nvGrpSpPr>
          <p:grpSpPr>
            <a:xfrm>
              <a:off x="-10089" y="5769426"/>
              <a:ext cx="9144000" cy="1122362"/>
              <a:chOff x="-10089" y="5769426"/>
              <a:chExt cx="9144000" cy="1122362"/>
            </a:xfrm>
          </p:grpSpPr>
          <p:pic>
            <p:nvPicPr>
              <p:cNvPr id="23"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4"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5"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6"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7"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8"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22"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40296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152525"/>
            <a:ext cx="8229600" cy="52482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xfrm>
            <a:off x="8351912" y="885763"/>
            <a:ext cx="792088" cy="216024"/>
          </a:xfrm>
          <a:prstGeom prst="rect">
            <a:avLst/>
          </a:prstGeom>
          <a:ln/>
        </p:spPr>
        <p:txBody>
          <a:bodyPr anchor="ctr" anchorCtr="0"/>
          <a:lstStyle>
            <a:lvl1pPr algn="r">
              <a:defRPr b="1">
                <a:solidFill>
                  <a:schemeClr val="tx1"/>
                </a:solidFill>
              </a:defRPr>
            </a:lvl1pPr>
          </a:lstStyle>
          <a:p>
            <a:fld id="{80EBFEEF-8BDD-4A82-B08F-633BA2D602B5}" type="slidenum">
              <a:rPr lang="zh-CN" altLang="en-US" smtClean="0"/>
              <a:t>‹#›</a:t>
            </a:fld>
            <a:endParaRPr lang="zh-CN" altLang="en-US" dirty="0"/>
          </a:p>
        </p:txBody>
      </p:sp>
    </p:spTree>
    <p:extLst>
      <p:ext uri="{BB962C8B-B14F-4D97-AF65-F5344CB8AC3E}">
        <p14:creationId xmlns:p14="http://schemas.microsoft.com/office/powerpoint/2010/main" val="266426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6" name="Rectangle 2"/>
          <p:cNvSpPr txBox="1">
            <a:spLocks noChangeArrowheads="1"/>
          </p:cNvSpPr>
          <p:nvPr userDrawn="1"/>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userDrawn="1"/>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userDrawn="1"/>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组合 10"/>
          <p:cNvGrpSpPr/>
          <p:nvPr userDrawn="1"/>
        </p:nvGrpSpPr>
        <p:grpSpPr>
          <a:xfrm>
            <a:off x="-10089" y="5686876"/>
            <a:ext cx="9144000" cy="1204912"/>
            <a:chOff x="-10089" y="5686876"/>
            <a:chExt cx="9144000" cy="1204912"/>
          </a:xfrm>
        </p:grpSpPr>
        <p:grpSp>
          <p:nvGrpSpPr>
            <p:cNvPr id="12" name="组合 11"/>
            <p:cNvGrpSpPr/>
            <p:nvPr userDrawn="1"/>
          </p:nvGrpSpPr>
          <p:grpSpPr>
            <a:xfrm>
              <a:off x="-10089" y="5769426"/>
              <a:ext cx="9144000" cy="1122362"/>
              <a:chOff x="-10089" y="5769426"/>
              <a:chExt cx="9144000" cy="1122362"/>
            </a:xfrm>
          </p:grpSpPr>
          <p:pic>
            <p:nvPicPr>
              <p:cNvPr id="14"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5"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6"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7"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8"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9"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13"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7846504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grpSp>
        <p:nvGrpSpPr>
          <p:cNvPr id="1033" name="Group 7"/>
          <p:cNvGrpSpPr>
            <a:grpSpLocks/>
          </p:cNvGrpSpPr>
          <p:nvPr/>
        </p:nvGrpSpPr>
        <p:grpSpPr bwMode="auto">
          <a:xfrm>
            <a:off x="76200" y="76200"/>
            <a:ext cx="731838" cy="1828800"/>
            <a:chOff x="18" y="0"/>
            <a:chExt cx="576" cy="1440"/>
          </a:xfrm>
        </p:grpSpPr>
        <p:sp>
          <p:nvSpPr>
            <p:cNvPr id="1046"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34"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590175903"/>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Lst>
  <p:transition>
    <p:push dir="r"/>
  </p:transition>
  <p:hf hdr="0" ftr="0" dt="0"/>
  <p:txStyles>
    <p:title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p:titleStyle>
    <p:bodyStyle>
      <a:lvl1pPr marL="447675" indent="-447675" algn="l" rtl="0" eaLnBrk="1" fontAlgn="base" hangingPunct="1">
        <a:spcBef>
          <a:spcPct val="20000"/>
        </a:spcBef>
        <a:spcAft>
          <a:spcPct val="0"/>
        </a:spcAft>
        <a:buClr>
          <a:srgbClr val="0066FF"/>
        </a:buClr>
        <a:buFont typeface="Wingdings" pitchFamily="2" charset="2"/>
        <a:buChar char="Ø"/>
        <a:defRPr sz="3200" b="1">
          <a:solidFill>
            <a:schemeClr val="tx1"/>
          </a:solidFill>
          <a:effectLst>
            <a:outerShdw blurRad="38100" dist="38100" dir="2700000" algn="tl">
              <a:srgbClr val="C0C0C0"/>
            </a:outerShdw>
          </a:effectLst>
          <a:latin typeface="+mn-lt"/>
          <a:ea typeface="+mn-ea"/>
          <a:cs typeface="+mn-cs"/>
        </a:defRPr>
      </a:lvl1pPr>
      <a:lvl2pPr marL="889000" indent="-439738" algn="l" rtl="0" eaLnBrk="1" fontAlgn="base" hangingPunct="1">
        <a:spcBef>
          <a:spcPct val="20000"/>
        </a:spcBef>
        <a:spcAft>
          <a:spcPct val="0"/>
        </a:spcAft>
        <a:buClr>
          <a:srgbClr val="0066FF"/>
        </a:buClr>
        <a:buFont typeface="Wingdings" pitchFamily="2" charset="2"/>
        <a:buChar char="Ø"/>
        <a:defRPr sz="2800" b="1">
          <a:solidFill>
            <a:schemeClr val="tx1"/>
          </a:solidFill>
          <a:effectLst>
            <a:outerShdw blurRad="38100" dist="38100" dir="2700000" algn="tl">
              <a:srgbClr val="C0C0C0"/>
            </a:outerShdw>
          </a:effectLst>
          <a:latin typeface="+mn-lt"/>
          <a:ea typeface="+mn-ea"/>
        </a:defRPr>
      </a:lvl2pPr>
      <a:lvl3pPr marL="1293813" indent="-403225" algn="l" rtl="0" eaLnBrk="1" fontAlgn="base" hangingPunct="1">
        <a:spcBef>
          <a:spcPct val="20000"/>
        </a:spcBef>
        <a:spcAft>
          <a:spcPct val="0"/>
        </a:spcAft>
        <a:buClr>
          <a:srgbClr val="0066FF"/>
        </a:buClr>
        <a:buFont typeface="Wingdings" pitchFamily="2" charset="2"/>
        <a:buChar char="Ø"/>
        <a:defRPr sz="2400" b="1">
          <a:solidFill>
            <a:schemeClr val="tx1"/>
          </a:solidFill>
          <a:effectLst>
            <a:outerShdw blurRad="38100" dist="38100" dir="2700000" algn="tl">
              <a:srgbClr val="C0C0C0"/>
            </a:outerShdw>
          </a:effectLst>
          <a:latin typeface="+mn-lt"/>
          <a:ea typeface="+mn-ea"/>
        </a:defRPr>
      </a:lvl3pPr>
      <a:lvl4pPr marL="1681163" indent="-385763"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4pPr>
      <a:lvl5pPr marL="20701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5pPr>
      <a:lvl6pPr marL="25273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6pPr>
      <a:lvl7pPr marL="29845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7pPr>
      <a:lvl8pPr marL="34417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8pPr>
      <a:lvl9pPr marL="38989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12.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11.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1.wmf"/><Relationship Id="rId5" Type="http://schemas.openxmlformats.org/officeDocument/2006/relationships/oleObject" Target="../embeddings/oleObject19.bin"/><Relationship Id="rId4" Type="http://schemas.openxmlformats.org/officeDocument/2006/relationships/image" Target="../media/image33.tif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8.wmf"/><Relationship Id="rId3" Type="http://schemas.openxmlformats.org/officeDocument/2006/relationships/notesSlide" Target="../notesSlides/notesSlide12.xml"/><Relationship Id="rId7" Type="http://schemas.openxmlformats.org/officeDocument/2006/relationships/image" Target="../media/image35.wmf"/><Relationship Id="rId12"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2.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6.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9.tif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60.png"/><Relationship Id="rId5" Type="http://schemas.openxmlformats.org/officeDocument/2006/relationships/image" Target="../media/image34.wmf"/><Relationship Id="rId4"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4.w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1.wmf"/><Relationship Id="rId5" Type="http://schemas.openxmlformats.org/officeDocument/2006/relationships/oleObject" Target="../embeddings/oleObject28.bin"/><Relationship Id="rId4" Type="http://schemas.openxmlformats.org/officeDocument/2006/relationships/image" Target="../media/image42.tiff"/></Relationships>
</file>

<file path=ppt/slides/_rels/slide18.xml.rels><?xml version="1.0" encoding="UTF-8" standalone="yes"?>
<Relationships xmlns="http://schemas.openxmlformats.org/package/2006/relationships"><Relationship Id="rId3" Type="http://schemas.openxmlformats.org/officeDocument/2006/relationships/image" Target="../media/image43.tif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tif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6.tiff"/><Relationship Id="rId4" Type="http://schemas.openxmlformats.org/officeDocument/2006/relationships/image" Target="../media/image45.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0.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image" Target="../media/image47.wmf"/><Relationship Id="rId4" Type="http://schemas.openxmlformats.org/officeDocument/2006/relationships/oleObject" Target="../embeddings/oleObject29.bin"/><Relationship Id="rId9" Type="http://schemas.openxmlformats.org/officeDocument/2006/relationships/image" Target="../media/image49.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21.xml"/><Relationship Id="rId7" Type="http://schemas.openxmlformats.org/officeDocument/2006/relationships/image" Target="../media/image51.wmf"/><Relationship Id="rId12"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3.bin"/><Relationship Id="rId11" Type="http://schemas.openxmlformats.org/officeDocument/2006/relationships/oleObject" Target="../embeddings/oleObject35.bin"/><Relationship Id="rId5" Type="http://schemas.openxmlformats.org/officeDocument/2006/relationships/image" Target="../media/image50.wmf"/><Relationship Id="rId10" Type="http://schemas.openxmlformats.org/officeDocument/2006/relationships/image" Target="../media/image54.tiff"/><Relationship Id="rId4" Type="http://schemas.openxmlformats.org/officeDocument/2006/relationships/oleObject" Target="../embeddings/oleObject32.bin"/><Relationship Id="rId9" Type="http://schemas.openxmlformats.org/officeDocument/2006/relationships/image" Target="../media/image52.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7.bin"/><Relationship Id="rId5" Type="http://schemas.openxmlformats.org/officeDocument/2006/relationships/image" Target="../media/image55.wmf"/><Relationship Id="rId4" Type="http://schemas.openxmlformats.org/officeDocument/2006/relationships/oleObject" Target="../embeddings/oleObject36.bin"/></Relationships>
</file>

<file path=ppt/slides/_rels/slide24.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notesSlide" Target="../notesSlides/notesSlide23.xml"/><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7.wmf"/><Relationship Id="rId5" Type="http://schemas.openxmlformats.org/officeDocument/2006/relationships/oleObject" Target="../embeddings/oleObject38.bin"/><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3" Type="http://schemas.openxmlformats.org/officeDocument/2006/relationships/image" Target="../media/image63.tif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1.bin"/><Relationship Id="rId5" Type="http://schemas.openxmlformats.org/officeDocument/2006/relationships/image" Target="../media/image64.wmf"/><Relationship Id="rId4" Type="http://schemas.openxmlformats.org/officeDocument/2006/relationships/oleObject" Target="../embeddings/oleObject40.bin"/></Relationships>
</file>

<file path=ppt/slides/_rels/slide29.xml.rels><?xml version="1.0" encoding="UTF-8" standalone="yes"?>
<Relationships xmlns="http://schemas.openxmlformats.org/package/2006/relationships"><Relationship Id="rId3" Type="http://schemas.openxmlformats.org/officeDocument/2006/relationships/image" Target="../media/image66.tif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00.png"/></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29.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2.bin"/><Relationship Id="rId5" Type="http://schemas.openxmlformats.org/officeDocument/2006/relationships/image" Target="../media/image70.jpg"/><Relationship Id="rId4" Type="http://schemas.openxmlformats.org/officeDocument/2006/relationships/image" Target="../media/image69.jpg"/><Relationship Id="rId9" Type="http://schemas.openxmlformats.org/officeDocument/2006/relationships/image" Target="../media/image68.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6.png"/><Relationship Id="rId5" Type="http://schemas.openxmlformats.org/officeDocument/2006/relationships/image" Target="../media/image71.wmf"/><Relationship Id="rId4" Type="http://schemas.openxmlformats.org/officeDocument/2006/relationships/oleObject" Target="../embeddings/oleObject44.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31.xml"/><Relationship Id="rId7"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6.bin"/><Relationship Id="rId5" Type="http://schemas.openxmlformats.org/officeDocument/2006/relationships/image" Target="../media/image72.wmf"/><Relationship Id="rId4" Type="http://schemas.openxmlformats.org/officeDocument/2006/relationships/oleObject" Target="../embeddings/oleObject45.bin"/><Relationship Id="rId9" Type="http://schemas.openxmlformats.org/officeDocument/2006/relationships/image" Target="../media/image74.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32.xml"/><Relationship Id="rId7"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9.bin"/><Relationship Id="rId11" Type="http://schemas.openxmlformats.org/officeDocument/2006/relationships/image" Target="../media/image78.wmf"/><Relationship Id="rId5" Type="http://schemas.openxmlformats.org/officeDocument/2006/relationships/image" Target="../media/image75.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77.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33.xml"/><Relationship Id="rId7"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3.bin"/><Relationship Id="rId5" Type="http://schemas.openxmlformats.org/officeDocument/2006/relationships/image" Target="../media/image75.wmf"/><Relationship Id="rId4" Type="http://schemas.openxmlformats.org/officeDocument/2006/relationships/oleObject" Target="../embeddings/oleObject52.bin"/><Relationship Id="rId9" Type="http://schemas.openxmlformats.org/officeDocument/2006/relationships/image" Target="../media/image80.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6.bin"/><Relationship Id="rId5" Type="http://schemas.openxmlformats.org/officeDocument/2006/relationships/image" Target="../media/image75.wmf"/><Relationship Id="rId4" Type="http://schemas.openxmlformats.org/officeDocument/2006/relationships/oleObject" Target="../embeddings/oleObject55.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35.xml"/><Relationship Id="rId7" Type="http://schemas.openxmlformats.org/officeDocument/2006/relationships/image" Target="../media/image83.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58.bin"/><Relationship Id="rId11" Type="http://schemas.openxmlformats.org/officeDocument/2006/relationships/image" Target="../media/image85.wmf"/><Relationship Id="rId5" Type="http://schemas.openxmlformats.org/officeDocument/2006/relationships/image" Target="../media/image82.w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84.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oleObject" Target="../embeddings/oleObject3.bin"/><Relationship Id="rId12"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0.wmf"/><Relationship Id="rId4" Type="http://schemas.openxmlformats.org/officeDocument/2006/relationships/image" Target="../media/image14.tiff"/><Relationship Id="rId9" Type="http://schemas.openxmlformats.org/officeDocument/2006/relationships/oleObject" Target="../embeddings/oleObject4.bin"/><Relationship Id="rId14"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9.wmf"/><Relationship Id="rId3" Type="http://schemas.openxmlformats.org/officeDocument/2006/relationships/notesSlide" Target="../notesSlides/notesSlide5.xml"/><Relationship Id="rId7" Type="http://schemas.openxmlformats.org/officeDocument/2006/relationships/image" Target="../media/image16.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7.wmf"/><Relationship Id="rId14"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2.wmf"/><Relationship Id="rId3" Type="http://schemas.openxmlformats.org/officeDocument/2006/relationships/notesSlide" Target="../notesSlides/notesSlide7.xml"/><Relationship Id="rId7" Type="http://schemas.openxmlformats.org/officeDocument/2006/relationships/image" Target="../media/image22.wmf"/><Relationship Id="rId12"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image" Target="../media/image11.wmf"/><Relationship Id="rId5" Type="http://schemas.openxmlformats.org/officeDocument/2006/relationships/image" Target="../media/image21.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3.wmf"/></Relationships>
</file>

<file path=ppt/slides/_rels/slide9.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tiff"/><Relationship Id="rId5" Type="http://schemas.openxmlformats.org/officeDocument/2006/relationships/image" Target="../media/image26.tiff"/><Relationship Id="rId4" Type="http://schemas.openxmlformats.org/officeDocument/2006/relationships/image" Target="../media/image2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0" y="2564904"/>
            <a:ext cx="91440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pPr>
              <a:defRPr/>
            </a:pPr>
            <a:r>
              <a:rPr lang="zh-CN" altLang="en-US" sz="4400" dirty="0">
                <a:ea typeface="宋体" pitchFamily="2" charset="-122"/>
              </a:rPr>
              <a:t>第</a:t>
            </a:r>
            <a:r>
              <a:rPr lang="en-US" altLang="zh-CN" sz="4400" dirty="0">
                <a:ea typeface="宋体" pitchFamily="2" charset="-122"/>
              </a:rPr>
              <a:t>2</a:t>
            </a:r>
            <a:r>
              <a:rPr lang="zh-CN" altLang="en-US" sz="4400" dirty="0">
                <a:ea typeface="宋体" pitchFamily="2" charset="-122"/>
              </a:rPr>
              <a:t>章 光波的叠加和分析</a:t>
            </a:r>
          </a:p>
        </p:txBody>
      </p:sp>
      <p:sp>
        <p:nvSpPr>
          <p:cNvPr id="7" name="Rectangle 3"/>
          <p:cNvSpPr txBox="1">
            <a:spLocks noChangeArrowheads="1"/>
          </p:cNvSpPr>
          <p:nvPr/>
        </p:nvSpPr>
        <p:spPr>
          <a:xfrm>
            <a:off x="1371600" y="4582641"/>
            <a:ext cx="6553200" cy="790575"/>
          </a:xfrm>
          <a:prstGeom prst="rect">
            <a:avLst/>
          </a:prstGeom>
        </p:spPr>
        <p:txBody>
          <a:bodyPr anchor="ctr" anchorCtr="0"/>
          <a:lstStyle>
            <a:lvl1pPr indent="0" algn="ctr" fontAlgn="base">
              <a:lnSpc>
                <a:spcPct val="80000"/>
              </a:lnSpc>
              <a:spcBef>
                <a:spcPct val="20000"/>
              </a:spcBef>
              <a:spcAft>
                <a:spcPct val="0"/>
              </a:spcAft>
              <a:buClr>
                <a:srgbClr val="0066FF"/>
              </a:buClr>
              <a:buFont typeface="Wingdings" pitchFamily="2" charset="2"/>
              <a:buNone/>
              <a:defRPr sz="1600" b="1">
                <a:solidFill>
                  <a:schemeClr val="tx2"/>
                </a:solidFill>
                <a:effectLst>
                  <a:outerShdw blurRad="38100" dist="38100" dir="2700000" algn="tl">
                    <a:srgbClr val="C0C0C0"/>
                  </a:outerShdw>
                </a:effectLst>
                <a:latin typeface="Arial" charset="0"/>
                <a:ea typeface="宋体" charset="-122"/>
              </a:defRPr>
            </a:lvl1pPr>
            <a:lvl2pPr marL="889000" indent="-439738" fontAlgn="base">
              <a:spcBef>
                <a:spcPct val="20000"/>
              </a:spcBef>
              <a:spcAft>
                <a:spcPct val="0"/>
              </a:spcAft>
              <a:buClr>
                <a:srgbClr val="0066FF"/>
              </a:buClr>
              <a:buFont typeface="Wingdings" pitchFamily="2" charset="2"/>
              <a:buChar char="Ø"/>
              <a:defRPr sz="2800" b="1">
                <a:effectLst>
                  <a:outerShdw blurRad="38100" dist="38100" dir="2700000" algn="tl">
                    <a:srgbClr val="C0C0C0"/>
                  </a:outerShdw>
                </a:effectLst>
              </a:defRPr>
            </a:lvl2pPr>
            <a:lvl3pPr marL="1293813" indent="-403225" fontAlgn="base">
              <a:spcBef>
                <a:spcPct val="20000"/>
              </a:spcBef>
              <a:spcAft>
                <a:spcPct val="0"/>
              </a:spcAft>
              <a:buClr>
                <a:srgbClr val="0066FF"/>
              </a:buClr>
              <a:buFont typeface="Wingdings" pitchFamily="2" charset="2"/>
              <a:buChar char="Ø"/>
              <a:defRPr sz="2400" b="1">
                <a:effectLst>
                  <a:outerShdw blurRad="38100" dist="38100" dir="2700000" algn="tl">
                    <a:srgbClr val="C0C0C0"/>
                  </a:outerShdw>
                </a:effectLst>
              </a:defRPr>
            </a:lvl3pPr>
            <a:lvl4pPr marL="1681163" indent="-385763"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4pPr>
            <a:lvl5pPr marL="20701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5pPr>
            <a:lvl6pPr marL="25273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6pPr>
            <a:lvl7pPr marL="29845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7pPr>
            <a:lvl8pPr marL="34417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8pPr>
            <a:lvl9pPr marL="38989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9pPr>
          </a:lstStyle>
          <a:p>
            <a:r>
              <a:rPr lang="zh-CN" altLang="en-US"/>
              <a:t>万助军</a:t>
            </a:r>
          </a:p>
          <a:p>
            <a:r>
              <a:rPr lang="en-US" altLang="zh-CN"/>
              <a:t>zhujun.wan@hust.edu.cn</a:t>
            </a:r>
          </a:p>
          <a:p>
            <a:r>
              <a:rPr lang="zh-CN" altLang="en-US"/>
              <a:t>华中科技大学光学与电子信息学院</a:t>
            </a:r>
            <a:endParaRPr lang="zh-CN" altLang="en-US" dirty="0"/>
          </a:p>
        </p:txBody>
      </p:sp>
    </p:spTree>
    <p:extLst>
      <p:ext uri="{BB962C8B-B14F-4D97-AF65-F5344CB8AC3E}">
        <p14:creationId xmlns:p14="http://schemas.microsoft.com/office/powerpoint/2010/main" val="301138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2.1</a:t>
            </a:r>
            <a:r>
              <a:rPr lang="zh-CN" altLang="en-US" dirty="0">
                <a:latin typeface="黑体" pitchFamily="2" charset="-122"/>
                <a:ea typeface="黑体" pitchFamily="2" charset="-122"/>
              </a:rPr>
              <a:t> 同频单色波的叠加</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10</a:t>
            </a:fld>
            <a:endParaRPr lang="en-US" altLang="zh-CN" dirty="0"/>
          </a:p>
        </p:txBody>
      </p:sp>
      <p:sp>
        <p:nvSpPr>
          <p:cNvPr id="10" name="TextBox 10"/>
          <p:cNvSpPr txBox="1">
            <a:spLocks noChangeArrowheads="1"/>
          </p:cNvSpPr>
          <p:nvPr/>
        </p:nvSpPr>
        <p:spPr bwMode="auto">
          <a:xfrm>
            <a:off x="683568" y="2132856"/>
            <a:ext cx="7848872" cy="21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50000"/>
              </a:lnSpc>
              <a:spcBef>
                <a:spcPct val="0"/>
              </a:spcBef>
              <a:buClrTx/>
              <a:buFontTx/>
              <a:buNone/>
            </a:pPr>
            <a:r>
              <a:rPr lang="en-US" altLang="zh-CN" b="1" dirty="0">
                <a:latin typeface="+mn-ea"/>
                <a:cs typeface="Times New Roman" pitchFamily="18" charset="0"/>
              </a:rPr>
              <a:t>2.1.1 </a:t>
            </a:r>
            <a:r>
              <a:rPr lang="zh-CN" altLang="en-US" b="1" dirty="0">
                <a:latin typeface="+mn-ea"/>
                <a:cs typeface="Times New Roman" pitchFamily="18" charset="0"/>
              </a:rPr>
              <a:t>两个同频、同偏振单色波的叠加</a:t>
            </a:r>
            <a:endParaRPr lang="en-US" altLang="zh-CN" b="1" dirty="0">
              <a:latin typeface="+mn-ea"/>
              <a:cs typeface="Times New Roman" pitchFamily="18" charset="0"/>
            </a:endParaRPr>
          </a:p>
          <a:p>
            <a:pPr eaLnBrk="1" hangingPunct="1">
              <a:lnSpc>
                <a:spcPct val="150000"/>
              </a:lnSpc>
              <a:spcBef>
                <a:spcPct val="0"/>
              </a:spcBef>
              <a:buClrTx/>
              <a:buFontTx/>
              <a:buNone/>
            </a:pPr>
            <a:r>
              <a:rPr lang="en-US" altLang="zh-CN" b="1" dirty="0">
                <a:solidFill>
                  <a:srgbClr val="FF0000"/>
                </a:solidFill>
                <a:latin typeface="+mn-ea"/>
                <a:cs typeface="Times New Roman" pitchFamily="18" charset="0"/>
              </a:rPr>
              <a:t>2.1.2 </a:t>
            </a:r>
            <a:r>
              <a:rPr lang="zh-CN" altLang="en-US" b="1" dirty="0">
                <a:solidFill>
                  <a:srgbClr val="FF0000"/>
                </a:solidFill>
                <a:latin typeface="+mn-ea"/>
                <a:cs typeface="Times New Roman" pitchFamily="18" charset="0"/>
              </a:rPr>
              <a:t>驻波</a:t>
            </a:r>
            <a:endParaRPr lang="en-US" altLang="zh-CN" b="1" dirty="0">
              <a:solidFill>
                <a:srgbClr val="FF0000"/>
              </a:solidFill>
              <a:latin typeface="+mn-ea"/>
              <a:cs typeface="Times New Roman" pitchFamily="18" charset="0"/>
            </a:endParaRPr>
          </a:p>
          <a:p>
            <a:pPr eaLnBrk="1" hangingPunct="1">
              <a:lnSpc>
                <a:spcPct val="150000"/>
              </a:lnSpc>
              <a:spcBef>
                <a:spcPct val="0"/>
              </a:spcBef>
              <a:buClrTx/>
              <a:buFontTx/>
              <a:buNone/>
            </a:pPr>
            <a:r>
              <a:rPr lang="en-US" altLang="zh-CN" b="1" dirty="0">
                <a:latin typeface="+mn-ea"/>
                <a:cs typeface="Times New Roman" pitchFamily="18" charset="0"/>
              </a:rPr>
              <a:t>2.1.3 </a:t>
            </a:r>
            <a:r>
              <a:rPr lang="zh-CN" altLang="en-US" b="1" dirty="0">
                <a:latin typeface="+mn-ea"/>
                <a:cs typeface="Times New Roman" pitchFamily="18" charset="0"/>
              </a:rPr>
              <a:t>两个同频、正交偏振单色波的叠加</a:t>
            </a:r>
            <a:endParaRPr lang="en-US" altLang="zh-CN" b="1" dirty="0">
              <a:latin typeface="+mn-ea"/>
              <a:cs typeface="Times New Roman" pitchFamily="18" charset="0"/>
            </a:endParaRPr>
          </a:p>
        </p:txBody>
      </p:sp>
    </p:spTree>
    <p:extLst>
      <p:ext uri="{BB962C8B-B14F-4D97-AF65-F5344CB8AC3E}">
        <p14:creationId xmlns:p14="http://schemas.microsoft.com/office/powerpoint/2010/main" val="1081670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驻波的形成</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11</a:t>
            </a:fld>
            <a:endParaRPr lang="en-US" altLang="zh-CN"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97" y="1124744"/>
            <a:ext cx="5905455" cy="3093333"/>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706" y="3645024"/>
            <a:ext cx="4116321" cy="3087241"/>
          </a:xfrm>
          <a:prstGeom prst="rect">
            <a:avLst/>
          </a:prstGeom>
        </p:spPr>
      </p:pic>
      <p:sp>
        <p:nvSpPr>
          <p:cNvPr id="2" name="矩形 1"/>
          <p:cNvSpPr/>
          <p:nvPr/>
        </p:nvSpPr>
        <p:spPr>
          <a:xfrm>
            <a:off x="35496" y="4293096"/>
            <a:ext cx="4753193" cy="2292935"/>
          </a:xfrm>
          <a:prstGeom prst="rect">
            <a:avLst/>
          </a:prstGeom>
        </p:spPr>
        <p:txBody>
          <a:bodyPr wrap="square">
            <a:spAutoFit/>
          </a:bodyPr>
          <a:lstStyle/>
          <a:p>
            <a:pPr algn="just">
              <a:lnSpc>
                <a:spcPct val="130000"/>
              </a:lnSpc>
            </a:pPr>
            <a:r>
              <a:rPr lang="zh-CN" altLang="en-US" sz="2200" b="1" dirty="0">
                <a:solidFill>
                  <a:schemeClr val="tx2"/>
                </a:solidFill>
              </a:rPr>
              <a:t>一束单色光波垂直入射到两种介质的分界面，入射光波和反射光波成为两个频率相同、振动方向相同、传播方向相反的单色波，它们的叠加将形成驻波。</a:t>
            </a:r>
          </a:p>
        </p:txBody>
      </p:sp>
      <p:sp>
        <p:nvSpPr>
          <p:cNvPr id="11" name="矩形 10"/>
          <p:cNvSpPr/>
          <p:nvPr/>
        </p:nvSpPr>
        <p:spPr>
          <a:xfrm>
            <a:off x="5724128" y="1584258"/>
            <a:ext cx="3324899" cy="1412694"/>
          </a:xfrm>
          <a:prstGeom prst="rect">
            <a:avLst/>
          </a:prstGeom>
        </p:spPr>
        <p:txBody>
          <a:bodyPr wrap="square">
            <a:spAutoFit/>
          </a:bodyPr>
          <a:lstStyle/>
          <a:p>
            <a:pPr algn="just">
              <a:lnSpc>
                <a:spcPct val="130000"/>
              </a:lnSpc>
            </a:pPr>
            <a:r>
              <a:rPr lang="zh-CN" altLang="en-US" sz="2200" b="1" dirty="0">
                <a:solidFill>
                  <a:schemeClr val="tx2"/>
                </a:solidFill>
              </a:rPr>
              <a:t>两个频率相同、振动方向相同而传播方向相反的单色光波叠加后形成</a:t>
            </a:r>
            <a:r>
              <a:rPr lang="zh-CN" altLang="en-US" sz="2200" b="1" dirty="0">
                <a:solidFill>
                  <a:srgbClr val="FF0000"/>
                </a:solidFill>
              </a:rPr>
              <a:t>驻波</a:t>
            </a:r>
            <a:r>
              <a:rPr lang="zh-CN" altLang="en-US" sz="2200" b="1" dirty="0">
                <a:solidFill>
                  <a:schemeClr val="tx2"/>
                </a:solidFill>
              </a:rPr>
              <a:t>。</a:t>
            </a:r>
            <a:endParaRPr lang="en-US" altLang="zh-CN" sz="2200" b="1" dirty="0">
              <a:solidFill>
                <a:schemeClr val="tx2"/>
              </a:solidFill>
            </a:endParaRPr>
          </a:p>
        </p:txBody>
      </p:sp>
    </p:spTree>
    <p:extLst>
      <p:ext uri="{BB962C8B-B14F-4D97-AF65-F5344CB8AC3E}">
        <p14:creationId xmlns:p14="http://schemas.microsoft.com/office/powerpoint/2010/main" val="97314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驻波的形成</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12</a:t>
            </a:fld>
            <a:endParaRPr lang="en-US" altLang="zh-CN" dirty="0"/>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521" y="1311920"/>
            <a:ext cx="7054958" cy="2371320"/>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1473731909"/>
              </p:ext>
            </p:extLst>
          </p:nvPr>
        </p:nvGraphicFramePr>
        <p:xfrm>
          <a:off x="1927225" y="3827463"/>
          <a:ext cx="2994025" cy="1052512"/>
        </p:xfrm>
        <a:graphic>
          <a:graphicData uri="http://schemas.openxmlformats.org/presentationml/2006/ole">
            <mc:AlternateContent xmlns:mc="http://schemas.openxmlformats.org/markup-compatibility/2006">
              <mc:Choice xmlns:v="urn:schemas-microsoft-com:vml" Requires="v">
                <p:oleObj spid="_x0000_s27033" name="Equation" r:id="rId5" imgW="1447560" imgH="507960" progId="Equation.DSMT4">
                  <p:embed/>
                </p:oleObj>
              </mc:Choice>
              <mc:Fallback>
                <p:oleObj name="Equation" r:id="rId5" imgW="1447560" imgH="507960" progId="Equation.DSMT4">
                  <p:embed/>
                  <p:pic>
                    <p:nvPicPr>
                      <p:cNvPr id="0" name="Object 6"/>
                      <p:cNvPicPr>
                        <a:picLocks noChangeAspect="1" noChangeArrowheads="1"/>
                      </p:cNvPicPr>
                      <p:nvPr/>
                    </p:nvPicPr>
                    <p:blipFill>
                      <a:blip r:embed="rId6"/>
                      <a:srcRect/>
                      <a:stretch>
                        <a:fillRect/>
                      </a:stretch>
                    </p:blipFill>
                    <p:spPr bwMode="auto">
                      <a:xfrm>
                        <a:off x="1927225" y="3827463"/>
                        <a:ext cx="2994025" cy="1052512"/>
                      </a:xfrm>
                      <a:prstGeom prst="rect">
                        <a:avLst/>
                      </a:prstGeom>
                      <a:noFill/>
                      <a:ln>
                        <a:noFill/>
                      </a:ln>
                      <a:effectLst/>
                    </p:spPr>
                  </p:pic>
                </p:oleObj>
              </mc:Fallback>
            </mc:AlternateContent>
          </a:graphicData>
        </a:graphic>
      </p:graphicFrame>
      <p:sp>
        <p:nvSpPr>
          <p:cNvPr id="12" name="Rectangle 7"/>
          <p:cNvSpPr>
            <a:spLocks noChangeArrowheads="1"/>
          </p:cNvSpPr>
          <p:nvPr/>
        </p:nvSpPr>
        <p:spPr bwMode="auto">
          <a:xfrm>
            <a:off x="5508104" y="4048224"/>
            <a:ext cx="3312368"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5000"/>
              </a:lnSpc>
            </a:pPr>
            <a:r>
              <a:rPr kumimoji="1" lang="el-GR" altLang="zh-CN" sz="2400" b="1" i="1" dirty="0">
                <a:solidFill>
                  <a:schemeClr val="tx2"/>
                </a:solidFill>
                <a:latin typeface="Times New Roman" panose="02020603050405020304" pitchFamily="18" charset="0"/>
                <a:cs typeface="Times New Roman" panose="02020603050405020304" pitchFamily="18" charset="0"/>
              </a:rPr>
              <a:t>δ</a:t>
            </a:r>
            <a:r>
              <a:rPr kumimoji="1" lang="zh-CN" altLang="en-US" sz="2400" b="1" dirty="0">
                <a:solidFill>
                  <a:schemeClr val="tx2"/>
                </a:solidFill>
                <a:latin typeface="+mn-ea"/>
              </a:rPr>
              <a:t>是反射时的位相变化</a:t>
            </a:r>
            <a:endParaRPr kumimoji="1" lang="zh-CN" altLang="el-GR" sz="2400" b="1" dirty="0">
              <a:solidFill>
                <a:schemeClr val="tx2"/>
              </a:solidFill>
              <a:latin typeface="+mn-ea"/>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686659871"/>
              </p:ext>
            </p:extLst>
          </p:nvPr>
        </p:nvGraphicFramePr>
        <p:xfrm>
          <a:off x="1044401" y="5128344"/>
          <a:ext cx="6911975" cy="1397000"/>
        </p:xfrm>
        <a:graphic>
          <a:graphicData uri="http://schemas.openxmlformats.org/presentationml/2006/ole">
            <mc:AlternateContent xmlns:mc="http://schemas.openxmlformats.org/markup-compatibility/2006">
              <mc:Choice xmlns:v="urn:schemas-microsoft-com:vml" Requires="v">
                <p:oleObj spid="_x0000_s27034" name="公式" r:id="rId7" imgW="3390840" imgH="685800" progId="Equation.3">
                  <p:embed/>
                </p:oleObj>
              </mc:Choice>
              <mc:Fallback>
                <p:oleObj name="公式" r:id="rId7" imgW="3390840" imgH="685800" progId="Equation.3">
                  <p:embed/>
                  <p:pic>
                    <p:nvPicPr>
                      <p:cNvPr id="0" name="Object 8"/>
                      <p:cNvPicPr>
                        <a:picLocks noChangeAspect="1" noChangeArrowheads="1"/>
                      </p:cNvPicPr>
                      <p:nvPr/>
                    </p:nvPicPr>
                    <p:blipFill>
                      <a:blip r:embed="rId8"/>
                      <a:srcRect/>
                      <a:stretch>
                        <a:fillRect/>
                      </a:stretch>
                    </p:blipFill>
                    <p:spPr bwMode="auto">
                      <a:xfrm>
                        <a:off x="1044401" y="5128344"/>
                        <a:ext cx="6911975"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ectangle 7"/>
          <p:cNvSpPr>
            <a:spLocks noChangeArrowheads="1"/>
          </p:cNvSpPr>
          <p:nvPr/>
        </p:nvSpPr>
        <p:spPr bwMode="auto">
          <a:xfrm>
            <a:off x="179512" y="3891199"/>
            <a:ext cx="1584176"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5000"/>
              </a:lnSpc>
            </a:pPr>
            <a:r>
              <a:rPr kumimoji="1" lang="zh-CN" altLang="en-US" sz="2400" b="1" dirty="0">
                <a:solidFill>
                  <a:schemeClr val="tx2"/>
                </a:solidFill>
                <a:latin typeface="+mn-ea"/>
              </a:rPr>
              <a:t>入射波：</a:t>
            </a:r>
            <a:endParaRPr kumimoji="1" lang="en-US" altLang="zh-CN" sz="2400" b="1" dirty="0">
              <a:solidFill>
                <a:schemeClr val="tx2"/>
              </a:solidFill>
              <a:latin typeface="+mn-ea"/>
            </a:endParaRPr>
          </a:p>
          <a:p>
            <a:pPr algn="just">
              <a:lnSpc>
                <a:spcPct val="115000"/>
              </a:lnSpc>
            </a:pPr>
            <a:r>
              <a:rPr kumimoji="1" lang="zh-CN" altLang="en-US" sz="2400" b="1" dirty="0">
                <a:solidFill>
                  <a:schemeClr val="tx2"/>
                </a:solidFill>
                <a:latin typeface="+mn-ea"/>
              </a:rPr>
              <a:t>反射波：</a:t>
            </a:r>
            <a:endParaRPr kumimoji="1" lang="zh-CN" altLang="el-GR" sz="2400" b="1" dirty="0">
              <a:solidFill>
                <a:schemeClr val="tx2"/>
              </a:solidFill>
              <a:latin typeface="+mn-ea"/>
            </a:endParaRPr>
          </a:p>
        </p:txBody>
      </p:sp>
      <p:sp>
        <p:nvSpPr>
          <p:cNvPr id="18" name="Rectangle 7"/>
          <p:cNvSpPr>
            <a:spLocks noChangeArrowheads="1"/>
          </p:cNvSpPr>
          <p:nvPr/>
        </p:nvSpPr>
        <p:spPr bwMode="auto">
          <a:xfrm>
            <a:off x="179512" y="5128344"/>
            <a:ext cx="1584176" cy="477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5000"/>
              </a:lnSpc>
            </a:pPr>
            <a:r>
              <a:rPr kumimoji="1" lang="zh-CN" altLang="en-US" sz="2400" b="1" dirty="0">
                <a:solidFill>
                  <a:schemeClr val="tx2"/>
                </a:solidFill>
                <a:latin typeface="+mn-ea"/>
              </a:rPr>
              <a:t>合成波：</a:t>
            </a:r>
            <a:endParaRPr kumimoji="1" lang="zh-CN" altLang="el-GR" sz="2400" b="1" dirty="0">
              <a:solidFill>
                <a:schemeClr val="tx2"/>
              </a:solidFill>
              <a:latin typeface="+mn-ea"/>
            </a:endParaRPr>
          </a:p>
        </p:txBody>
      </p:sp>
      <p:sp>
        <p:nvSpPr>
          <p:cNvPr id="19" name="左大括号 18"/>
          <p:cNvSpPr/>
          <p:nvPr/>
        </p:nvSpPr>
        <p:spPr>
          <a:xfrm>
            <a:off x="1763688" y="4048224"/>
            <a:ext cx="216024" cy="576064"/>
          </a:xfrm>
          <a:prstGeom prst="lef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17906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驻波的特点</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13</a:t>
            </a:fld>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1853444352"/>
              </p:ext>
            </p:extLst>
          </p:nvPr>
        </p:nvGraphicFramePr>
        <p:xfrm>
          <a:off x="1619672" y="1462833"/>
          <a:ext cx="5022850" cy="881062"/>
        </p:xfrm>
        <a:graphic>
          <a:graphicData uri="http://schemas.openxmlformats.org/presentationml/2006/ole">
            <mc:AlternateContent xmlns:mc="http://schemas.openxmlformats.org/markup-compatibility/2006">
              <mc:Choice xmlns:v="urn:schemas-microsoft-com:vml" Requires="v">
                <p:oleObj spid="_x0000_s28641" name="公式" r:id="rId4" imgW="2463800" imgH="431800" progId="Equation.3">
                  <p:embed/>
                </p:oleObj>
              </mc:Choice>
              <mc:Fallback>
                <p:oleObj name="公式" r:id="rId4" imgW="2463800" imgH="431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1462833"/>
                        <a:ext cx="502285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4"/>
          <p:cNvSpPr txBox="1">
            <a:spLocks noChangeArrowheads="1"/>
          </p:cNvSpPr>
          <p:nvPr/>
        </p:nvSpPr>
        <p:spPr bwMode="auto">
          <a:xfrm>
            <a:off x="179512" y="2482219"/>
            <a:ext cx="8686800" cy="83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5000"/>
              </a:lnSpc>
            </a:pPr>
            <a:r>
              <a:rPr kumimoji="1" lang="zh-CN" altLang="en-US" sz="2200" b="1" dirty="0">
                <a:solidFill>
                  <a:schemeClr val="tx2"/>
                </a:solidFill>
                <a:latin typeface="+mn-ea"/>
              </a:rPr>
              <a:t>此式表明，形成该波的合振动为频率不变的简谐振动。</a:t>
            </a:r>
            <a:endParaRPr kumimoji="1" lang="en-US" altLang="zh-CN" sz="2200" b="1" dirty="0">
              <a:solidFill>
                <a:schemeClr val="tx2"/>
              </a:solidFill>
              <a:latin typeface="+mn-ea"/>
            </a:endParaRPr>
          </a:p>
          <a:p>
            <a:pPr algn="just">
              <a:lnSpc>
                <a:spcPct val="115000"/>
              </a:lnSpc>
            </a:pPr>
            <a:r>
              <a:rPr kumimoji="1" lang="zh-CN" altLang="en-US" sz="2200" b="1" dirty="0">
                <a:solidFill>
                  <a:schemeClr val="tx2"/>
                </a:solidFill>
                <a:latin typeface="+mn-ea"/>
              </a:rPr>
              <a:t>该振动的特点如下：</a:t>
            </a:r>
          </a:p>
        </p:txBody>
      </p:sp>
      <p:sp>
        <p:nvSpPr>
          <p:cNvPr id="15" name="Text Box 7"/>
          <p:cNvSpPr txBox="1">
            <a:spLocks noChangeArrowheads="1"/>
          </p:cNvSpPr>
          <p:nvPr/>
        </p:nvSpPr>
        <p:spPr bwMode="auto">
          <a:xfrm>
            <a:off x="250825" y="3501008"/>
            <a:ext cx="8615487" cy="864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lnSpc>
                <a:spcPct val="120000"/>
              </a:lnSpc>
              <a:buFont typeface="+mj-lt"/>
              <a:buAutoNum type="arabicPeriod"/>
            </a:pPr>
            <a:r>
              <a:rPr kumimoji="1" lang="zh-CN" altLang="en-US" sz="2200" b="1" dirty="0">
                <a:solidFill>
                  <a:schemeClr val="tx2"/>
                </a:solidFill>
                <a:latin typeface="+mn-ea"/>
              </a:rPr>
              <a:t>振幅</a:t>
            </a:r>
            <a:r>
              <a:rPr kumimoji="1" lang="en-US" altLang="zh-CN" sz="2200" b="1" i="1" dirty="0">
                <a:solidFill>
                  <a:schemeClr val="tx2"/>
                </a:solidFill>
                <a:latin typeface="Times New Roman" panose="02020603050405020304" pitchFamily="18" charset="0"/>
                <a:cs typeface="Times New Roman" panose="02020603050405020304" pitchFamily="18" charset="0"/>
              </a:rPr>
              <a:t>A</a:t>
            </a:r>
            <a:r>
              <a:rPr kumimoji="1" lang="en-US" altLang="zh-CN" sz="2200" b="1" dirty="0">
                <a:solidFill>
                  <a:schemeClr val="tx2"/>
                </a:solidFill>
                <a:latin typeface="Times New Roman" panose="02020603050405020304" pitchFamily="18" charset="0"/>
                <a:cs typeface="Times New Roman" panose="02020603050405020304" pitchFamily="18" charset="0"/>
              </a:rPr>
              <a:t>=2</a:t>
            </a:r>
            <a:r>
              <a:rPr kumimoji="1" lang="en-US" altLang="zh-CN" sz="2200" b="1" i="1" dirty="0">
                <a:solidFill>
                  <a:schemeClr val="tx2"/>
                </a:solidFill>
                <a:latin typeface="Times New Roman" panose="02020603050405020304" pitchFamily="18" charset="0"/>
                <a:cs typeface="Times New Roman" panose="02020603050405020304" pitchFamily="18" charset="0"/>
              </a:rPr>
              <a:t>a</a:t>
            </a:r>
            <a:r>
              <a:rPr kumimoji="1" lang="en-US" altLang="zh-CN" sz="2200" b="1" dirty="0">
                <a:solidFill>
                  <a:schemeClr val="tx2"/>
                </a:solidFill>
                <a:latin typeface="Times New Roman" panose="02020603050405020304" pitchFamily="18" charset="0"/>
                <a:cs typeface="Times New Roman" panose="02020603050405020304" pitchFamily="18" charset="0"/>
              </a:rPr>
              <a:t>cos(</a:t>
            </a:r>
            <a:r>
              <a:rPr kumimoji="1" lang="en-US" altLang="zh-CN" sz="2200" b="1" i="1" dirty="0" err="1">
                <a:solidFill>
                  <a:schemeClr val="tx2"/>
                </a:solidFill>
                <a:latin typeface="Times New Roman" panose="02020603050405020304" pitchFamily="18" charset="0"/>
                <a:cs typeface="Times New Roman" panose="02020603050405020304" pitchFamily="18" charset="0"/>
              </a:rPr>
              <a:t>kz</a:t>
            </a:r>
            <a:r>
              <a:rPr kumimoji="1" lang="en-US" altLang="zh-CN" sz="2200" b="1" dirty="0">
                <a:solidFill>
                  <a:schemeClr val="tx2"/>
                </a:solidFill>
                <a:latin typeface="Times New Roman" panose="02020603050405020304" pitchFamily="18" charset="0"/>
                <a:cs typeface="Times New Roman" panose="02020603050405020304" pitchFamily="18" charset="0"/>
              </a:rPr>
              <a:t>+</a:t>
            </a:r>
            <a:r>
              <a:rPr kumimoji="1" lang="el-GR" altLang="zh-CN" sz="2200" b="1" i="1" dirty="0">
                <a:solidFill>
                  <a:schemeClr val="tx2"/>
                </a:solidFill>
                <a:latin typeface="Times New Roman" panose="02020603050405020304" pitchFamily="18" charset="0"/>
                <a:cs typeface="Times New Roman" panose="02020603050405020304" pitchFamily="18" charset="0"/>
              </a:rPr>
              <a:t>δ</a:t>
            </a:r>
            <a:r>
              <a:rPr kumimoji="1" lang="en-US" altLang="zh-CN" sz="2200" b="1" dirty="0">
                <a:solidFill>
                  <a:schemeClr val="tx2"/>
                </a:solidFill>
                <a:latin typeface="Times New Roman" panose="02020603050405020304" pitchFamily="18" charset="0"/>
                <a:cs typeface="Times New Roman" panose="02020603050405020304" pitchFamily="18" charset="0"/>
              </a:rPr>
              <a:t>/2)</a:t>
            </a:r>
            <a:r>
              <a:rPr kumimoji="1" lang="zh-CN" altLang="en-US" sz="2200" b="1" dirty="0">
                <a:solidFill>
                  <a:schemeClr val="tx2"/>
                </a:solidFill>
                <a:latin typeface="Times New Roman" panose="02020603050405020304" pitchFamily="18" charset="0"/>
                <a:cs typeface="Times New Roman" panose="02020603050405020304" pitchFamily="18" charset="0"/>
              </a:rPr>
              <a:t>，</a:t>
            </a:r>
            <a:r>
              <a:rPr kumimoji="1" lang="zh-CN" altLang="en-US" sz="2200" b="1" dirty="0">
                <a:solidFill>
                  <a:schemeClr val="tx2"/>
                </a:solidFill>
                <a:latin typeface="+mn-ea"/>
              </a:rPr>
              <a:t>振幅随位置坐标</a:t>
            </a:r>
            <a:r>
              <a:rPr kumimoji="1" lang="en-US" altLang="zh-CN" sz="2200" b="1" i="1" dirty="0">
                <a:solidFill>
                  <a:schemeClr val="tx2"/>
                </a:solidFill>
                <a:latin typeface="Times New Roman" panose="02020603050405020304" pitchFamily="18" charset="0"/>
                <a:cs typeface="Times New Roman" panose="02020603050405020304" pitchFamily="18" charset="0"/>
              </a:rPr>
              <a:t>z</a:t>
            </a:r>
            <a:r>
              <a:rPr kumimoji="1" lang="zh-CN" altLang="en-US" sz="2200" b="1" dirty="0">
                <a:solidFill>
                  <a:schemeClr val="tx2"/>
                </a:solidFill>
                <a:latin typeface="+mn-ea"/>
              </a:rPr>
              <a:t>而变，将出现一系列振幅为零的点（波节）和振幅最大的点（波腹）。 </a:t>
            </a:r>
          </a:p>
        </p:txBody>
      </p:sp>
      <p:graphicFrame>
        <p:nvGraphicFramePr>
          <p:cNvPr id="20" name="Object 8"/>
          <p:cNvGraphicFramePr>
            <a:graphicFrameLocks noChangeAspect="1"/>
          </p:cNvGraphicFramePr>
          <p:nvPr>
            <p:extLst>
              <p:ext uri="{D42A27DB-BD31-4B8C-83A1-F6EECF244321}">
                <p14:modId xmlns:p14="http://schemas.microsoft.com/office/powerpoint/2010/main" val="1810892832"/>
              </p:ext>
            </p:extLst>
          </p:nvPr>
        </p:nvGraphicFramePr>
        <p:xfrm>
          <a:off x="1804045" y="4576143"/>
          <a:ext cx="2016125" cy="868363"/>
        </p:xfrm>
        <a:graphic>
          <a:graphicData uri="http://schemas.openxmlformats.org/presentationml/2006/ole">
            <mc:AlternateContent xmlns:mc="http://schemas.openxmlformats.org/markup-compatibility/2006">
              <mc:Choice xmlns:v="urn:schemas-microsoft-com:vml" Requires="v">
                <p:oleObj spid="_x0000_s28642" name="公式" r:id="rId6" imgW="1002960" imgH="431640" progId="Equation.3">
                  <p:embed/>
                </p:oleObj>
              </mc:Choice>
              <mc:Fallback>
                <p:oleObj name="公式" r:id="rId6" imgW="100296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4045" y="4576143"/>
                        <a:ext cx="201612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9"/>
          <p:cNvGraphicFramePr>
            <a:graphicFrameLocks noChangeAspect="1"/>
          </p:cNvGraphicFramePr>
          <p:nvPr>
            <p:extLst>
              <p:ext uri="{D42A27DB-BD31-4B8C-83A1-F6EECF244321}">
                <p14:modId xmlns:p14="http://schemas.microsoft.com/office/powerpoint/2010/main" val="1569446001"/>
              </p:ext>
            </p:extLst>
          </p:nvPr>
        </p:nvGraphicFramePr>
        <p:xfrm>
          <a:off x="4212656" y="4576143"/>
          <a:ext cx="4624387" cy="820738"/>
        </p:xfrm>
        <a:graphic>
          <a:graphicData uri="http://schemas.openxmlformats.org/presentationml/2006/ole">
            <mc:AlternateContent xmlns:mc="http://schemas.openxmlformats.org/markup-compatibility/2006">
              <mc:Choice xmlns:v="urn:schemas-microsoft-com:vml" Requires="v">
                <p:oleObj spid="_x0000_s28643" name="公式" r:id="rId8" imgW="2222280" imgH="393480" progId="Equation.3">
                  <p:embed/>
                </p:oleObj>
              </mc:Choice>
              <mc:Fallback>
                <p:oleObj name="公式" r:id="rId8" imgW="222228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2656" y="4576143"/>
                        <a:ext cx="4624387"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10"/>
          <p:cNvGraphicFramePr>
            <a:graphicFrameLocks noChangeAspect="1"/>
          </p:cNvGraphicFramePr>
          <p:nvPr>
            <p:extLst>
              <p:ext uri="{D42A27DB-BD31-4B8C-83A1-F6EECF244321}">
                <p14:modId xmlns:p14="http://schemas.microsoft.com/office/powerpoint/2010/main" val="4277546560"/>
              </p:ext>
            </p:extLst>
          </p:nvPr>
        </p:nvGraphicFramePr>
        <p:xfrm>
          <a:off x="1770063" y="5559425"/>
          <a:ext cx="2041525" cy="919163"/>
        </p:xfrm>
        <a:graphic>
          <a:graphicData uri="http://schemas.openxmlformats.org/presentationml/2006/ole">
            <mc:AlternateContent xmlns:mc="http://schemas.openxmlformats.org/markup-compatibility/2006">
              <mc:Choice xmlns:v="urn:schemas-microsoft-com:vml" Requires="v">
                <p:oleObj spid="_x0000_s28644" name="公式" r:id="rId10" imgW="1015920" imgH="457200" progId="Equation.3">
                  <p:embed/>
                </p:oleObj>
              </mc:Choice>
              <mc:Fallback>
                <p:oleObj name="公式" r:id="rId10" imgW="1015920" imgH="457200" progId="Equation.3">
                  <p:embed/>
                  <p:pic>
                    <p:nvPicPr>
                      <p:cNvPr id="0" name=""/>
                      <p:cNvPicPr>
                        <a:picLocks noChangeAspect="1" noChangeArrowheads="1"/>
                      </p:cNvPicPr>
                      <p:nvPr/>
                    </p:nvPicPr>
                    <p:blipFill>
                      <a:blip r:embed="rId11"/>
                      <a:srcRect/>
                      <a:stretch>
                        <a:fillRect/>
                      </a:stretch>
                    </p:blipFill>
                    <p:spPr bwMode="auto">
                      <a:xfrm>
                        <a:off x="1770063" y="5559425"/>
                        <a:ext cx="2041525"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11"/>
          <p:cNvGraphicFramePr>
            <a:graphicFrameLocks noChangeAspect="1"/>
          </p:cNvGraphicFramePr>
          <p:nvPr>
            <p:extLst>
              <p:ext uri="{D42A27DB-BD31-4B8C-83A1-F6EECF244321}">
                <p14:modId xmlns:p14="http://schemas.microsoft.com/office/powerpoint/2010/main" val="1164924705"/>
              </p:ext>
            </p:extLst>
          </p:nvPr>
        </p:nvGraphicFramePr>
        <p:xfrm>
          <a:off x="4196085" y="5584255"/>
          <a:ext cx="4624388" cy="820737"/>
        </p:xfrm>
        <a:graphic>
          <a:graphicData uri="http://schemas.openxmlformats.org/presentationml/2006/ole">
            <mc:AlternateContent xmlns:mc="http://schemas.openxmlformats.org/markup-compatibility/2006">
              <mc:Choice xmlns:v="urn:schemas-microsoft-com:vml" Requires="v">
                <p:oleObj spid="_x0000_s28645" name="公式" r:id="rId12" imgW="2222280" imgH="393480" progId="Equation.3">
                  <p:embed/>
                </p:oleObj>
              </mc:Choice>
              <mc:Fallback>
                <p:oleObj name="公式" r:id="rId12" imgW="2222280" imgH="393480" progId="Equation.3">
                  <p:embed/>
                  <p:pic>
                    <p:nvPicPr>
                      <p:cNvPr id="0" name=""/>
                      <p:cNvPicPr>
                        <a:picLocks noChangeAspect="1" noChangeArrowheads="1"/>
                      </p:cNvPicPr>
                      <p:nvPr/>
                    </p:nvPicPr>
                    <p:blipFill>
                      <a:blip r:embed="rId13"/>
                      <a:srcRect/>
                      <a:stretch>
                        <a:fillRect/>
                      </a:stretch>
                    </p:blipFill>
                    <p:spPr bwMode="auto">
                      <a:xfrm>
                        <a:off x="4196085" y="5584255"/>
                        <a:ext cx="4624388"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p:cNvSpPr/>
          <p:nvPr/>
        </p:nvSpPr>
        <p:spPr>
          <a:xfrm>
            <a:off x="722891" y="4796434"/>
            <a:ext cx="1035861" cy="430887"/>
          </a:xfrm>
          <a:prstGeom prst="rect">
            <a:avLst/>
          </a:prstGeom>
        </p:spPr>
        <p:txBody>
          <a:bodyPr wrap="none">
            <a:spAutoFit/>
          </a:bodyPr>
          <a:lstStyle/>
          <a:p>
            <a:r>
              <a:rPr kumimoji="1" lang="zh-CN" altLang="en-US" sz="2200" b="1" dirty="0">
                <a:solidFill>
                  <a:schemeClr val="tx2"/>
                </a:solidFill>
                <a:latin typeface="+mn-ea"/>
              </a:rPr>
              <a:t>波节：</a:t>
            </a:r>
            <a:endParaRPr lang="zh-CN" altLang="en-US" sz="2200" dirty="0"/>
          </a:p>
        </p:txBody>
      </p:sp>
      <p:sp>
        <p:nvSpPr>
          <p:cNvPr id="24" name="矩形 23"/>
          <p:cNvSpPr/>
          <p:nvPr/>
        </p:nvSpPr>
        <p:spPr>
          <a:xfrm>
            <a:off x="722890" y="5770662"/>
            <a:ext cx="1035861" cy="430887"/>
          </a:xfrm>
          <a:prstGeom prst="rect">
            <a:avLst/>
          </a:prstGeom>
        </p:spPr>
        <p:txBody>
          <a:bodyPr wrap="none">
            <a:spAutoFit/>
          </a:bodyPr>
          <a:lstStyle/>
          <a:p>
            <a:r>
              <a:rPr kumimoji="1" lang="zh-CN" altLang="en-US" sz="2200" b="1" dirty="0">
                <a:solidFill>
                  <a:schemeClr val="tx2"/>
                </a:solidFill>
                <a:latin typeface="+mn-ea"/>
              </a:rPr>
              <a:t>波腹：</a:t>
            </a:r>
            <a:endParaRPr lang="zh-CN" altLang="en-US" sz="2200" dirty="0"/>
          </a:p>
        </p:txBody>
      </p:sp>
      <p:cxnSp>
        <p:nvCxnSpPr>
          <p:cNvPr id="25" name="直接连接符 24"/>
          <p:cNvCxnSpPr/>
          <p:nvPr/>
        </p:nvCxnSpPr>
        <p:spPr>
          <a:xfrm>
            <a:off x="3131840" y="2348880"/>
            <a:ext cx="1800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46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驻波的特点</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14</a:t>
            </a:fld>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3230095552"/>
              </p:ext>
            </p:extLst>
          </p:nvPr>
        </p:nvGraphicFramePr>
        <p:xfrm>
          <a:off x="1619672" y="1196752"/>
          <a:ext cx="5022850" cy="881062"/>
        </p:xfrm>
        <a:graphic>
          <a:graphicData uri="http://schemas.openxmlformats.org/presentationml/2006/ole">
            <mc:AlternateContent xmlns:mc="http://schemas.openxmlformats.org/markup-compatibility/2006">
              <mc:Choice xmlns:v="urn:schemas-microsoft-com:vml" Requires="v">
                <p:oleObj spid="_x0000_s28871" name="公式" r:id="rId4" imgW="2463800" imgH="431800" progId="Equation.3">
                  <p:embed/>
                </p:oleObj>
              </mc:Choice>
              <mc:Fallback>
                <p:oleObj name="公式" r:id="rId4" imgW="24638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1196752"/>
                        <a:ext cx="502285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0" name="TextBox 9"/>
              <p:cNvSpPr txBox="1"/>
              <p:nvPr/>
            </p:nvSpPr>
            <p:spPr>
              <a:xfrm>
                <a:off x="755576" y="2084721"/>
                <a:ext cx="8064897" cy="1311128"/>
              </a:xfrm>
              <a:prstGeom prst="rect">
                <a:avLst/>
              </a:prstGeom>
              <a:noFill/>
            </p:spPr>
            <p:txBody>
              <a:bodyPr wrap="square" rtlCol="0">
                <a:spAutoFit/>
              </a:bodyPr>
              <a:lstStyle/>
              <a:p>
                <a:pPr algn="just">
                  <a:lnSpc>
                    <a:spcPct val="120000"/>
                  </a:lnSpc>
                </a:pPr>
                <a:r>
                  <a:rPr lang="zh-CN" altLang="en-US" sz="2200" b="1" dirty="0">
                    <a:solidFill>
                      <a:schemeClr val="tx2"/>
                    </a:solidFill>
                    <a:latin typeface="Times New Roman" pitchFamily="18" charset="0"/>
                    <a:cs typeface="Times New Roman" pitchFamily="18" charset="0"/>
                  </a:rPr>
                  <a:t>相邻两个波节中间是一个波腹，波节间距为</a:t>
                </a:r>
                <a14:m>
                  <m:oMath xmlns:m="http://schemas.openxmlformats.org/officeDocument/2006/math">
                    <m:f>
                      <m:fPr>
                        <m:type m:val="lin"/>
                        <m:ctrlPr>
                          <a:rPr lang="zh-CN" altLang="en-US" sz="2200" b="1" i="1" smtClean="0">
                            <a:solidFill>
                              <a:schemeClr val="tx2"/>
                            </a:solidFill>
                            <a:latin typeface="Cambria Math" panose="02040503050406030204" pitchFamily="18" charset="0"/>
                          </a:rPr>
                        </m:ctrlPr>
                      </m:fPr>
                      <m:num>
                        <m:r>
                          <a:rPr lang="zh-CN" altLang="en-US" sz="2200" b="1" i="1" smtClean="0">
                            <a:solidFill>
                              <a:schemeClr val="tx2"/>
                            </a:solidFill>
                            <a:latin typeface="Cambria Math"/>
                          </a:rPr>
                          <m:t>𝝀</m:t>
                        </m:r>
                      </m:num>
                      <m:den>
                        <m:r>
                          <a:rPr lang="en-US" altLang="zh-CN" sz="2200" b="1" i="1" smtClean="0">
                            <a:solidFill>
                              <a:schemeClr val="tx2"/>
                            </a:solidFill>
                            <a:latin typeface="Cambria Math"/>
                          </a:rPr>
                          <m:t>𝟐</m:t>
                        </m:r>
                      </m:den>
                    </m:f>
                  </m:oMath>
                </a14:m>
                <a:r>
                  <a:rPr lang="zh-CN" altLang="en-US" sz="2200" b="1" dirty="0">
                    <a:solidFill>
                      <a:schemeClr val="tx2"/>
                    </a:solidFill>
                    <a:latin typeface="Times New Roman" pitchFamily="18" charset="0"/>
                    <a:cs typeface="Times New Roman" pitchFamily="18" charset="0"/>
                  </a:rPr>
                  <a:t>。</a:t>
                </a:r>
                <a:endParaRPr lang="en-US" altLang="zh-CN" sz="2200" b="1" dirty="0">
                  <a:solidFill>
                    <a:schemeClr val="tx2"/>
                  </a:solidFill>
                  <a:latin typeface="Times New Roman" pitchFamily="18" charset="0"/>
                  <a:cs typeface="Times New Roman" pitchFamily="18" charset="0"/>
                </a:endParaRPr>
              </a:p>
              <a:p>
                <a:pPr algn="just">
                  <a:lnSpc>
                    <a:spcPct val="120000"/>
                  </a:lnSpc>
                </a:pPr>
                <a:r>
                  <a:rPr lang="zh-CN" altLang="en-US" sz="2200" b="1" dirty="0">
                    <a:solidFill>
                      <a:schemeClr val="tx2"/>
                    </a:solidFill>
                    <a:latin typeface="Times New Roman" pitchFamily="18" charset="0"/>
                    <a:cs typeface="Times New Roman" pitchFamily="18" charset="0"/>
                  </a:rPr>
                  <a:t>若光波由光疏介质射向光密介质，在反射面上产生</a:t>
                </a:r>
                <a:r>
                  <a:rPr lang="el-GR" altLang="zh-CN" sz="2200" b="1" i="1" dirty="0">
                    <a:solidFill>
                      <a:schemeClr val="tx2"/>
                    </a:solidFill>
                    <a:latin typeface="Times New Roman" pitchFamily="18" charset="0"/>
                    <a:cs typeface="Times New Roman" pitchFamily="18" charset="0"/>
                  </a:rPr>
                  <a:t>π</a:t>
                </a:r>
                <a:r>
                  <a:rPr lang="zh-CN" altLang="en-US" sz="2200" b="1" dirty="0">
                    <a:solidFill>
                      <a:schemeClr val="tx2"/>
                    </a:solidFill>
                    <a:latin typeface="Times New Roman" pitchFamily="18" charset="0"/>
                    <a:cs typeface="Times New Roman" pitchFamily="18" charset="0"/>
                  </a:rPr>
                  <a:t>位相跃变，</a:t>
                </a:r>
                <a:r>
                  <a:rPr lang="el-GR" altLang="zh-CN" sz="2200" b="1" i="1" dirty="0">
                    <a:solidFill>
                      <a:schemeClr val="tx2"/>
                    </a:solidFill>
                    <a:latin typeface="Times New Roman" pitchFamily="18" charset="0"/>
                    <a:cs typeface="Times New Roman" pitchFamily="18" charset="0"/>
                  </a:rPr>
                  <a:t>δ</a:t>
                </a:r>
                <a:r>
                  <a:rPr lang="en-US" altLang="zh-CN" sz="2200" b="1" i="1" dirty="0">
                    <a:solidFill>
                      <a:schemeClr val="tx2"/>
                    </a:solidFill>
                    <a:latin typeface="Times New Roman" pitchFamily="18" charset="0"/>
                    <a:cs typeface="Times New Roman" pitchFamily="18" charset="0"/>
                  </a:rPr>
                  <a:t>=</a:t>
                </a:r>
                <a:r>
                  <a:rPr lang="el-GR" altLang="zh-CN" sz="2200" b="1" i="1" dirty="0">
                    <a:solidFill>
                      <a:schemeClr val="tx2"/>
                    </a:solidFill>
                    <a:latin typeface="Times New Roman" pitchFamily="18" charset="0"/>
                    <a:cs typeface="Times New Roman" pitchFamily="18" charset="0"/>
                  </a:rPr>
                  <a:t>π</a:t>
                </a:r>
                <a:r>
                  <a:rPr lang="zh-CN" altLang="en-US" sz="2200" b="1" dirty="0">
                    <a:solidFill>
                      <a:schemeClr val="tx2"/>
                    </a:solidFill>
                    <a:latin typeface="Times New Roman" pitchFamily="18" charset="0"/>
                    <a:cs typeface="Times New Roman" pitchFamily="18" charset="0"/>
                  </a:rPr>
                  <a:t>，</a:t>
                </a:r>
                <a:r>
                  <a:rPr lang="zh-CN" altLang="en-US" sz="2200" b="1" dirty="0">
                    <a:solidFill>
                      <a:srgbClr val="FF0000"/>
                    </a:solidFill>
                    <a:latin typeface="Times New Roman" pitchFamily="18" charset="0"/>
                    <a:cs typeface="Times New Roman" pitchFamily="18" charset="0"/>
                  </a:rPr>
                  <a:t>则</a:t>
                </a:r>
                <a:r>
                  <a:rPr lang="en-US" altLang="zh-CN" sz="2200" b="1" i="1" dirty="0">
                    <a:solidFill>
                      <a:srgbClr val="FF0000"/>
                    </a:solidFill>
                    <a:latin typeface="Times New Roman" pitchFamily="18" charset="0"/>
                    <a:cs typeface="Times New Roman" pitchFamily="18" charset="0"/>
                  </a:rPr>
                  <a:t>z</a:t>
                </a:r>
                <a:r>
                  <a:rPr lang="en-US" altLang="zh-CN" sz="2200" b="1" dirty="0">
                    <a:solidFill>
                      <a:srgbClr val="FF0000"/>
                    </a:solidFill>
                    <a:latin typeface="Times New Roman" pitchFamily="18" charset="0"/>
                    <a:cs typeface="Times New Roman" pitchFamily="18" charset="0"/>
                  </a:rPr>
                  <a:t>=0</a:t>
                </a:r>
                <a:r>
                  <a:rPr lang="zh-CN" altLang="en-US" sz="2200" b="1" dirty="0">
                    <a:solidFill>
                      <a:srgbClr val="FF0000"/>
                    </a:solidFill>
                    <a:latin typeface="Times New Roman" pitchFamily="18" charset="0"/>
                    <a:cs typeface="Times New Roman" pitchFamily="18" charset="0"/>
                  </a:rPr>
                  <a:t>的界面处为波节</a:t>
                </a:r>
                <a:r>
                  <a:rPr lang="zh-CN" altLang="en-US" sz="2200" b="1" dirty="0">
                    <a:solidFill>
                      <a:schemeClr val="tx2"/>
                    </a:solidFill>
                    <a:latin typeface="Times New Roman" pitchFamily="18" charset="0"/>
                    <a:cs typeface="Times New Roman" pitchFamily="18" charset="0"/>
                  </a:rPr>
                  <a:t>。</a:t>
                </a:r>
              </a:p>
            </p:txBody>
          </p:sp>
        </mc:Choice>
        <mc:Fallback xmlns="">
          <p:sp>
            <p:nvSpPr>
              <p:cNvPr id="10" name="TextBox 9"/>
              <p:cNvSpPr txBox="1">
                <a:spLocks noRot="1" noChangeAspect="1" noMove="1" noResize="1" noEditPoints="1" noAdjustHandles="1" noChangeArrowheads="1" noChangeShapeType="1" noTextEdit="1"/>
              </p:cNvSpPr>
              <p:nvPr/>
            </p:nvSpPr>
            <p:spPr>
              <a:xfrm>
                <a:off x="755576" y="2084721"/>
                <a:ext cx="8064897" cy="1311128"/>
              </a:xfrm>
              <a:prstGeom prst="rect">
                <a:avLst/>
              </a:prstGeom>
              <a:blipFill rotWithShape="1">
                <a:blip r:embed="rId6"/>
                <a:stretch>
                  <a:fillRect l="-983" t="-36744" b="-6047"/>
                </a:stretch>
              </a:blipFill>
            </p:spPr>
            <p:txBody>
              <a:bodyPr/>
              <a:lstStyle/>
              <a:p>
                <a:r>
                  <a:rPr lang="zh-CN" altLang="en-US">
                    <a:noFill/>
                  </a:rPr>
                  <a:t> </a:t>
                </a:r>
              </a:p>
            </p:txBody>
          </p:sp>
        </mc:Fallback>
      </mc:AlternateContent>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51720" y="3390946"/>
            <a:ext cx="5040560" cy="1694238"/>
          </a:xfrm>
          <a:prstGeom prst="rect">
            <a:avLst/>
          </a:prstGeom>
        </p:spPr>
      </p:pic>
      <p:cxnSp>
        <p:nvCxnSpPr>
          <p:cNvPr id="17" name="直接连接符 16"/>
          <p:cNvCxnSpPr/>
          <p:nvPr/>
        </p:nvCxnSpPr>
        <p:spPr>
          <a:xfrm>
            <a:off x="3131840" y="2060848"/>
            <a:ext cx="1800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23528" y="5085184"/>
            <a:ext cx="8496945" cy="1717393"/>
          </a:xfrm>
          <a:prstGeom prst="rect">
            <a:avLst/>
          </a:prstGeom>
        </p:spPr>
        <p:txBody>
          <a:bodyPr wrap="square">
            <a:spAutoFit/>
          </a:bodyPr>
          <a:lstStyle/>
          <a:p>
            <a:pPr marL="457200" indent="-457200" algn="just">
              <a:lnSpc>
                <a:spcPct val="120000"/>
              </a:lnSpc>
              <a:buFont typeface="+mj-lt"/>
              <a:buAutoNum type="arabicPeriod" startAt="2"/>
            </a:pPr>
            <a:r>
              <a:rPr lang="zh-CN" altLang="en-US" sz="2200" b="1" dirty="0">
                <a:solidFill>
                  <a:schemeClr val="tx2"/>
                </a:solidFill>
                <a:latin typeface="+mn-ea"/>
              </a:rPr>
              <a:t>由于驻波不仅与</a:t>
            </a:r>
            <a:r>
              <a:rPr lang="en-US" altLang="zh-CN" sz="2200" b="1" i="1" dirty="0">
                <a:solidFill>
                  <a:schemeClr val="tx2"/>
                </a:solidFill>
                <a:latin typeface="Times New Roman" panose="02020603050405020304" pitchFamily="18" charset="0"/>
                <a:cs typeface="Times New Roman" panose="02020603050405020304" pitchFamily="18" charset="0"/>
              </a:rPr>
              <a:t>z</a:t>
            </a:r>
            <a:r>
              <a:rPr lang="zh-CN" altLang="en-US" sz="2200" b="1" dirty="0">
                <a:solidFill>
                  <a:schemeClr val="tx2"/>
                </a:solidFill>
                <a:latin typeface="+mn-ea"/>
              </a:rPr>
              <a:t>有关，而且还与两原光波的初位相差有关。因此，尽管我们只能测量驻波在各个点的振幅（或强度），也仍有可能从中获得关于两原光波的初位相差的信息。这正是驻波现象最有用的地方。</a:t>
            </a:r>
          </a:p>
        </p:txBody>
      </p:sp>
    </p:spTree>
    <p:extLst>
      <p:ext uri="{BB962C8B-B14F-4D97-AF65-F5344CB8AC3E}">
        <p14:creationId xmlns:p14="http://schemas.microsoft.com/office/powerpoint/2010/main" val="371871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left)">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wipe(left)">
                                      <p:cBhvr>
                                        <p:cTn id="24" dur="500"/>
                                        <p:tgtEl>
                                          <p:spTgt spid="10">
                                            <p:txEl>
                                              <p:pRg st="1" end="1"/>
                                            </p:txEl>
                                          </p:spTgt>
                                        </p:tgtEl>
                                      </p:cBhvr>
                                    </p:animEffect>
                                  </p:childTnLst>
                                </p:cTn>
                              </p:par>
                            </p:childTnLst>
                          </p:cTn>
                        </p:par>
                        <p:par>
                          <p:cTn id="25" fill="hold">
                            <p:stCondLst>
                              <p:cond delay="500"/>
                            </p:stCondLst>
                            <p:childTnLst>
                              <p:par>
                                <p:cTn id="26" presetID="42"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驻波的特点</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15</a:t>
            </a:fld>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3509866302"/>
              </p:ext>
            </p:extLst>
          </p:nvPr>
        </p:nvGraphicFramePr>
        <p:xfrm>
          <a:off x="1619672" y="1453954"/>
          <a:ext cx="5022850" cy="881062"/>
        </p:xfrm>
        <a:graphic>
          <a:graphicData uri="http://schemas.openxmlformats.org/presentationml/2006/ole">
            <mc:AlternateContent xmlns:mc="http://schemas.openxmlformats.org/markup-compatibility/2006">
              <mc:Choice xmlns:v="urn:schemas-microsoft-com:vml" Requires="v">
                <p:oleObj spid="_x0000_s29894" name="公式" r:id="rId4" imgW="2463800" imgH="431800" progId="Equation.3">
                  <p:embed/>
                </p:oleObj>
              </mc:Choice>
              <mc:Fallback>
                <p:oleObj name="公式" r:id="rId4" imgW="24638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1453954"/>
                        <a:ext cx="502285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4"/>
          <p:cNvSpPr>
            <a:spLocks noChangeArrowheads="1"/>
          </p:cNvSpPr>
          <p:nvPr/>
        </p:nvSpPr>
        <p:spPr bwMode="auto">
          <a:xfrm>
            <a:off x="395288" y="2996952"/>
            <a:ext cx="8383587"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fontAlgn="base">
              <a:spcBef>
                <a:spcPct val="20000"/>
              </a:spcBef>
              <a:spcAft>
                <a:spcPct val="0"/>
              </a:spcAft>
              <a:buChar char="»"/>
              <a:defRPr sz="2000">
                <a:solidFill>
                  <a:schemeClr val="tx1"/>
                </a:solidFill>
                <a:latin typeface="Arial" charset="0"/>
                <a:ea typeface="宋体" charset="-122"/>
              </a:defRPr>
            </a:lvl6pPr>
            <a:lvl7pPr marL="2971800" indent="-228600" fontAlgn="base">
              <a:spcBef>
                <a:spcPct val="20000"/>
              </a:spcBef>
              <a:spcAft>
                <a:spcPct val="0"/>
              </a:spcAft>
              <a:buChar char="»"/>
              <a:defRPr sz="2000">
                <a:solidFill>
                  <a:schemeClr val="tx1"/>
                </a:solidFill>
                <a:latin typeface="Arial" charset="0"/>
                <a:ea typeface="宋体" charset="-122"/>
              </a:defRPr>
            </a:lvl7pPr>
            <a:lvl8pPr marL="3429000" indent="-228600" fontAlgn="base">
              <a:spcBef>
                <a:spcPct val="20000"/>
              </a:spcBef>
              <a:spcAft>
                <a:spcPct val="0"/>
              </a:spcAft>
              <a:buChar char="»"/>
              <a:defRPr sz="2000">
                <a:solidFill>
                  <a:schemeClr val="tx1"/>
                </a:solidFill>
                <a:latin typeface="Arial" charset="0"/>
                <a:ea typeface="宋体" charset="-122"/>
              </a:defRPr>
            </a:lvl8pPr>
            <a:lvl9pPr marL="3886200" indent="-228600" fontAlgn="base">
              <a:spcBef>
                <a:spcPct val="20000"/>
              </a:spcBef>
              <a:spcAft>
                <a:spcPct val="0"/>
              </a:spcAft>
              <a:buChar char="»"/>
              <a:defRPr sz="2000">
                <a:solidFill>
                  <a:schemeClr val="tx1"/>
                </a:solidFill>
                <a:latin typeface="Arial" charset="0"/>
                <a:ea typeface="宋体" charset="-122"/>
              </a:defRPr>
            </a:lvl9pPr>
          </a:lstStyle>
          <a:p>
            <a:pPr marL="457200" indent="-457200" algn="just">
              <a:lnSpc>
                <a:spcPct val="135000"/>
              </a:lnSpc>
              <a:buFont typeface="+mj-lt"/>
              <a:buAutoNum type="arabicPeriod" startAt="3"/>
            </a:pPr>
            <a:r>
              <a:rPr lang="zh-CN" altLang="en-US" sz="2200" b="1" dirty="0">
                <a:solidFill>
                  <a:schemeClr val="tx2"/>
                </a:solidFill>
                <a:latin typeface="+mn-ea"/>
                <a:ea typeface="+mn-ea"/>
              </a:rPr>
              <a:t>合成波上任意点的振动位相都相同，即波的位相与空间位置</a:t>
            </a:r>
            <a:r>
              <a:rPr lang="en-US" altLang="zh-CN" sz="2200" b="1" i="1" dirty="0">
                <a:solidFill>
                  <a:schemeClr val="tx2"/>
                </a:solidFill>
                <a:latin typeface="Times New Roman" panose="02020603050405020304" pitchFamily="18" charset="0"/>
                <a:ea typeface="+mn-ea"/>
                <a:cs typeface="Times New Roman" panose="02020603050405020304" pitchFamily="18" charset="0"/>
              </a:rPr>
              <a:t>z</a:t>
            </a:r>
            <a:r>
              <a:rPr lang="zh-CN" altLang="en-US" sz="2200" b="1" dirty="0">
                <a:solidFill>
                  <a:schemeClr val="tx2"/>
                </a:solidFill>
                <a:latin typeface="+mn-ea"/>
                <a:ea typeface="+mn-ea"/>
              </a:rPr>
              <a:t>无关，亦即不存在位相的传播问题，故把这种波叫做</a:t>
            </a:r>
            <a:r>
              <a:rPr lang="zh-CN" altLang="en-US" sz="2200" b="1" dirty="0">
                <a:solidFill>
                  <a:srgbClr val="FF0000"/>
                </a:solidFill>
                <a:latin typeface="+mn-ea"/>
                <a:ea typeface="+mn-ea"/>
              </a:rPr>
              <a:t>驻波</a:t>
            </a:r>
            <a:r>
              <a:rPr lang="zh-CN" altLang="en-US" sz="2200" b="1" dirty="0">
                <a:solidFill>
                  <a:schemeClr val="tx2"/>
                </a:solidFill>
                <a:latin typeface="+mn-ea"/>
                <a:ea typeface="+mn-ea"/>
              </a:rPr>
              <a:t>，反之称为</a:t>
            </a:r>
            <a:r>
              <a:rPr lang="zh-CN" altLang="en-US" sz="2200" b="1" dirty="0">
                <a:solidFill>
                  <a:srgbClr val="FF0000"/>
                </a:solidFill>
                <a:latin typeface="+mn-ea"/>
                <a:ea typeface="+mn-ea"/>
              </a:rPr>
              <a:t>行波</a:t>
            </a:r>
            <a:r>
              <a:rPr lang="zh-CN" altLang="en-US" sz="2200" b="1" dirty="0">
                <a:solidFill>
                  <a:schemeClr val="tx2"/>
                </a:solidFill>
                <a:latin typeface="+mn-ea"/>
                <a:ea typeface="+mn-ea"/>
              </a:rPr>
              <a:t>。</a:t>
            </a:r>
            <a:endParaRPr lang="en-US" altLang="zh-CN" sz="2200" b="1" dirty="0">
              <a:solidFill>
                <a:schemeClr val="tx2"/>
              </a:solidFill>
              <a:latin typeface="+mn-ea"/>
              <a:ea typeface="+mn-ea"/>
            </a:endParaRPr>
          </a:p>
          <a:p>
            <a:pPr marL="457200" indent="-457200" algn="just">
              <a:lnSpc>
                <a:spcPct val="135000"/>
              </a:lnSpc>
              <a:buFont typeface="+mj-lt"/>
              <a:buAutoNum type="arabicPeriod" startAt="3"/>
            </a:pPr>
            <a:r>
              <a:rPr lang="zh-CN" altLang="en-US" sz="2200" b="1" dirty="0">
                <a:solidFill>
                  <a:schemeClr val="tx2"/>
                </a:solidFill>
                <a:latin typeface="+mn-ea"/>
                <a:ea typeface="+mn-ea"/>
              </a:rPr>
              <a:t>如果两介质分界面上的反射率不是</a:t>
            </a:r>
            <a:r>
              <a:rPr lang="en-US" altLang="zh-CN" sz="2200" b="1" dirty="0">
                <a:solidFill>
                  <a:schemeClr val="tx2"/>
                </a:solidFill>
                <a:latin typeface="+mn-ea"/>
                <a:ea typeface="+mn-ea"/>
              </a:rPr>
              <a:t>1</a:t>
            </a:r>
            <a:r>
              <a:rPr lang="zh-CN" altLang="en-US" sz="2200" b="1" dirty="0">
                <a:solidFill>
                  <a:schemeClr val="tx2"/>
                </a:solidFill>
                <a:latin typeface="+mn-ea"/>
                <a:ea typeface="+mn-ea"/>
              </a:rPr>
              <a:t>，则入射波与反射波的振幅不等，这时合成波除驻波外还有一个行波，因此波节处的振幅不再为零，并且由于包含行波，将会有能量的传播。</a:t>
            </a:r>
          </a:p>
        </p:txBody>
      </p:sp>
      <p:cxnSp>
        <p:nvCxnSpPr>
          <p:cNvPr id="11" name="直接连接符 10"/>
          <p:cNvCxnSpPr/>
          <p:nvPr/>
        </p:nvCxnSpPr>
        <p:spPr>
          <a:xfrm>
            <a:off x="4932040" y="2420888"/>
            <a:ext cx="16561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65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wipe(left)">
                                      <p:cBhvr>
                                        <p:cTn id="2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驻波的特点</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16</a:t>
            </a:fld>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95" y="2473879"/>
            <a:ext cx="8698010" cy="2899337"/>
          </a:xfrm>
          <a:prstGeom prst="rect">
            <a:avLst/>
          </a:prstGeom>
        </p:spPr>
      </p:pic>
    </p:spTree>
    <p:extLst>
      <p:ext uri="{BB962C8B-B14F-4D97-AF65-F5344CB8AC3E}">
        <p14:creationId xmlns:p14="http://schemas.microsoft.com/office/powerpoint/2010/main" val="102866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维纳实验</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17</a:t>
            </a:fld>
            <a:endParaRPr lang="en-US" altLang="zh-CN" dirty="0"/>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528" y="1268760"/>
            <a:ext cx="4323464" cy="2664296"/>
          </a:xfrm>
          <a:prstGeom prst="rect">
            <a:avLst/>
          </a:prstGeom>
        </p:spPr>
      </p:pic>
      <p:sp>
        <p:nvSpPr>
          <p:cNvPr id="10" name="矩形 9"/>
          <p:cNvSpPr/>
          <p:nvPr/>
        </p:nvSpPr>
        <p:spPr>
          <a:xfrm>
            <a:off x="4585901" y="1268760"/>
            <a:ext cx="4422794" cy="2264274"/>
          </a:xfrm>
          <a:prstGeom prst="rect">
            <a:avLst/>
          </a:prstGeom>
        </p:spPr>
        <p:txBody>
          <a:bodyPr wrap="square">
            <a:spAutoFit/>
          </a:bodyPr>
          <a:lstStyle/>
          <a:p>
            <a:pPr algn="just">
              <a:lnSpc>
                <a:spcPct val="120000"/>
              </a:lnSpc>
            </a:pPr>
            <a:r>
              <a:rPr lang="zh-CN" altLang="en-US" sz="2400" b="1" dirty="0">
                <a:solidFill>
                  <a:schemeClr val="tx2"/>
                </a:solidFill>
              </a:rPr>
              <a:t>维纳在</a:t>
            </a:r>
            <a:r>
              <a:rPr lang="en-US" altLang="zh-CN" sz="2400" b="1" dirty="0">
                <a:solidFill>
                  <a:schemeClr val="tx2"/>
                </a:solidFill>
              </a:rPr>
              <a:t>1890</a:t>
            </a:r>
            <a:r>
              <a:rPr lang="zh-CN" altLang="en-US" sz="2400" b="1" dirty="0">
                <a:solidFill>
                  <a:schemeClr val="tx2"/>
                </a:solidFill>
              </a:rPr>
              <a:t>年发表了著名的“维纳实验”结果，这既在实验上证实了光驻波的存在，又显示了光化学反应中，起主要作用的是电场而不是磁场。</a:t>
            </a:r>
          </a:p>
        </p:txBody>
      </p:sp>
      <p:sp>
        <p:nvSpPr>
          <p:cNvPr id="12" name="矩形 11"/>
          <p:cNvSpPr/>
          <p:nvPr/>
        </p:nvSpPr>
        <p:spPr>
          <a:xfrm>
            <a:off x="173879" y="4005064"/>
            <a:ext cx="8834816" cy="2751522"/>
          </a:xfrm>
          <a:prstGeom prst="rect">
            <a:avLst/>
          </a:prstGeom>
        </p:spPr>
        <p:txBody>
          <a:bodyPr wrap="square">
            <a:spAutoFit/>
          </a:bodyPr>
          <a:lstStyle/>
          <a:p>
            <a:pPr algn="just">
              <a:lnSpc>
                <a:spcPct val="120000"/>
              </a:lnSpc>
            </a:pPr>
            <a:r>
              <a:rPr lang="zh-CN" altLang="en-US" sz="2400" b="1" dirty="0">
                <a:solidFill>
                  <a:schemeClr val="tx2"/>
                </a:solidFill>
                <a:latin typeface="+mn-ea"/>
              </a:rPr>
              <a:t>可以预见：若有光驻波存在，在感光片上将有亮暗相间的条纹存在，且条纹间距应与</a:t>
            </a:r>
            <a:r>
              <a:rPr lang="zh-CN" altLang="en-US" sz="2400" b="1" dirty="0">
                <a:solidFill>
                  <a:schemeClr val="tx2"/>
                </a:solidFill>
                <a:latin typeface="Times New Roman" panose="02020603050405020304" pitchFamily="18" charset="0"/>
                <a:cs typeface="Times New Roman" panose="02020603050405020304" pitchFamily="18" charset="0"/>
                <a:sym typeface="Symbol" pitchFamily="18" charset="2"/>
              </a:rPr>
              <a:t></a:t>
            </a:r>
            <a:r>
              <a:rPr lang="en-US" altLang="zh-CN" sz="2400" b="1" dirty="0">
                <a:solidFill>
                  <a:schemeClr val="tx2"/>
                </a:solidFill>
                <a:latin typeface="Times New Roman" panose="02020603050405020304" pitchFamily="18" charset="0"/>
                <a:cs typeface="Times New Roman" panose="02020603050405020304" pitchFamily="18" charset="0"/>
                <a:sym typeface="Symbol" pitchFamily="18" charset="2"/>
              </a:rPr>
              <a:t>/2</a:t>
            </a:r>
            <a:r>
              <a:rPr lang="zh-CN" altLang="en-US" sz="2400" b="1" dirty="0">
                <a:solidFill>
                  <a:schemeClr val="tx2"/>
                </a:solidFill>
                <a:latin typeface="+mn-ea"/>
              </a:rPr>
              <a:t>按几何关系对应，即</a:t>
            </a:r>
          </a:p>
          <a:p>
            <a:pPr algn="just">
              <a:lnSpc>
                <a:spcPct val="120000"/>
              </a:lnSpc>
            </a:pPr>
            <a:endParaRPr lang="en-US" altLang="zh-CN" sz="2400" b="1" dirty="0">
              <a:solidFill>
                <a:schemeClr val="tx2"/>
              </a:solidFill>
              <a:latin typeface="+mn-ea"/>
            </a:endParaRPr>
          </a:p>
          <a:p>
            <a:pPr algn="just">
              <a:lnSpc>
                <a:spcPct val="120000"/>
              </a:lnSpc>
            </a:pPr>
            <a:endParaRPr lang="en-US" altLang="zh-CN" sz="2400" b="1" dirty="0">
              <a:solidFill>
                <a:schemeClr val="tx2"/>
              </a:solidFill>
              <a:latin typeface="+mn-ea"/>
            </a:endParaRPr>
          </a:p>
          <a:p>
            <a:pPr algn="just">
              <a:lnSpc>
                <a:spcPct val="120000"/>
              </a:lnSpc>
            </a:pPr>
            <a:endParaRPr lang="zh-CN" altLang="en-US" sz="2400" b="1" dirty="0">
              <a:solidFill>
                <a:schemeClr val="tx2"/>
              </a:solidFill>
              <a:latin typeface="+mn-ea"/>
            </a:endParaRPr>
          </a:p>
          <a:p>
            <a:pPr algn="just">
              <a:lnSpc>
                <a:spcPct val="120000"/>
              </a:lnSpc>
            </a:pPr>
            <a:r>
              <a:rPr lang="zh-CN" altLang="en-US" sz="2400" b="1" dirty="0">
                <a:solidFill>
                  <a:schemeClr val="tx2"/>
                </a:solidFill>
                <a:latin typeface="+mn-ea"/>
              </a:rPr>
              <a:t>实验证实了这个预言，即证实了驻波的存在。</a:t>
            </a:r>
            <a:endParaRPr lang="zh-CN" altLang="en-US" sz="2400" dirty="0">
              <a:solidFill>
                <a:schemeClr val="tx2"/>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834062128"/>
              </p:ext>
            </p:extLst>
          </p:nvPr>
        </p:nvGraphicFramePr>
        <p:xfrm>
          <a:off x="3676650" y="4957763"/>
          <a:ext cx="1792288" cy="1147762"/>
        </p:xfrm>
        <a:graphic>
          <a:graphicData uri="http://schemas.openxmlformats.org/presentationml/2006/ole">
            <mc:AlternateContent xmlns:mc="http://schemas.openxmlformats.org/markup-compatibility/2006">
              <mc:Choice xmlns:v="urn:schemas-microsoft-com:vml" Requires="v">
                <p:oleObj spid="_x0000_s30918" name="Equation" r:id="rId5" imgW="660240" imgH="419040" progId="Equation.DSMT4">
                  <p:embed/>
                </p:oleObj>
              </mc:Choice>
              <mc:Fallback>
                <p:oleObj name="Equation" r:id="rId5" imgW="660240" imgH="419040" progId="Equation.DSMT4">
                  <p:embed/>
                  <p:pic>
                    <p:nvPicPr>
                      <p:cNvPr id="0" name="Object 5"/>
                      <p:cNvPicPr>
                        <a:picLocks noChangeAspect="1" noChangeArrowheads="1"/>
                      </p:cNvPicPr>
                      <p:nvPr/>
                    </p:nvPicPr>
                    <p:blipFill>
                      <a:blip r:embed="rId6"/>
                      <a:srcRect/>
                      <a:stretch>
                        <a:fillRect/>
                      </a:stretch>
                    </p:blipFill>
                    <p:spPr bwMode="auto">
                      <a:xfrm>
                        <a:off x="3676650" y="4957763"/>
                        <a:ext cx="1792288" cy="11477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603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left)">
                                      <p:cBhvr>
                                        <p:cTn id="19" dur="500"/>
                                        <p:tgtEl>
                                          <p:spTgt spid="12">
                                            <p:txEl>
                                              <p:pRg st="0" end="0"/>
                                            </p:txEl>
                                          </p:spTgt>
                                        </p:tgtEl>
                                      </p:cBhvr>
                                    </p:animEffect>
                                  </p:childTnLst>
                                </p:cTn>
                              </p:par>
                            </p:childTnLst>
                          </p:cTn>
                        </p:par>
                        <p:par>
                          <p:cTn id="20" fill="hold">
                            <p:stCondLst>
                              <p:cond delay="500"/>
                            </p:stCondLst>
                            <p:childTnLst>
                              <p:par>
                                <p:cTn id="21" presetID="16" presetClass="entr" presetSubtype="21"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Effect transition="in" filter="wipe(left)">
                                      <p:cBhvr>
                                        <p:cTn id="28"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维纳实验</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18</a:t>
            </a:fld>
            <a:endParaRPr lang="en-US" altLang="zh-CN" dirty="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3789040"/>
            <a:ext cx="4436695" cy="2980462"/>
          </a:xfrm>
          <a:prstGeom prst="rect">
            <a:avLst/>
          </a:prstGeom>
        </p:spPr>
      </p:pic>
      <p:sp>
        <p:nvSpPr>
          <p:cNvPr id="8" name="Rectangle 4"/>
          <p:cNvSpPr>
            <a:spLocks noChangeArrowheads="1"/>
          </p:cNvSpPr>
          <p:nvPr/>
        </p:nvSpPr>
        <p:spPr bwMode="auto">
          <a:xfrm>
            <a:off x="323850" y="1341562"/>
            <a:ext cx="8507413"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ea typeface="宋体" charset="-122"/>
              </a:defRPr>
            </a:lvl1pPr>
            <a:lvl2pPr marL="742950" indent="-285750">
              <a:spcBef>
                <a:spcPct val="20000"/>
              </a:spcBef>
              <a:buChar char="–"/>
              <a:defRPr sz="2400">
                <a:solidFill>
                  <a:schemeClr val="tx1"/>
                </a:solidFill>
                <a:latin typeface="Arial" charset="0"/>
                <a:ea typeface="宋体" charset="-122"/>
              </a:defRPr>
            </a:lvl2pPr>
            <a:lvl3pPr marL="1143000" indent="-228600">
              <a:spcBef>
                <a:spcPct val="20000"/>
              </a:spcBef>
              <a:buChar char="•"/>
              <a:defRPr sz="2000">
                <a:solidFill>
                  <a:schemeClr val="tx1"/>
                </a:solidFill>
                <a:latin typeface="Arial" charset="0"/>
                <a:ea typeface="宋体" charset="-122"/>
              </a:defRPr>
            </a:lvl3pPr>
            <a:lvl4pPr marL="1600200" indent="-228600">
              <a:spcBef>
                <a:spcPct val="20000"/>
              </a:spcBef>
              <a:buChar char="–"/>
              <a:defRPr>
                <a:solidFill>
                  <a:schemeClr val="tx1"/>
                </a:solidFill>
                <a:latin typeface="Arial" charset="0"/>
                <a:ea typeface="宋体" charset="-122"/>
              </a:defRPr>
            </a:lvl4pPr>
            <a:lvl5pPr marL="2057400" indent="-228600">
              <a:spcBef>
                <a:spcPct val="20000"/>
              </a:spcBef>
              <a:buChar char="»"/>
              <a:defRPr>
                <a:solidFill>
                  <a:schemeClr val="tx1"/>
                </a:solidFill>
                <a:latin typeface="Arial" charset="0"/>
                <a:ea typeface="宋体" charset="-122"/>
              </a:defRPr>
            </a:lvl5pPr>
            <a:lvl6pPr marL="2514600" indent="-228600" fontAlgn="base">
              <a:spcBef>
                <a:spcPct val="20000"/>
              </a:spcBef>
              <a:spcAft>
                <a:spcPct val="0"/>
              </a:spcAft>
              <a:buChar char="»"/>
              <a:defRPr>
                <a:solidFill>
                  <a:schemeClr val="tx1"/>
                </a:solidFill>
                <a:latin typeface="Arial" charset="0"/>
                <a:ea typeface="宋体" charset="-122"/>
              </a:defRPr>
            </a:lvl6pPr>
            <a:lvl7pPr marL="2971800" indent="-228600" fontAlgn="base">
              <a:spcBef>
                <a:spcPct val="20000"/>
              </a:spcBef>
              <a:spcAft>
                <a:spcPct val="0"/>
              </a:spcAft>
              <a:buChar char="»"/>
              <a:defRPr>
                <a:solidFill>
                  <a:schemeClr val="tx1"/>
                </a:solidFill>
                <a:latin typeface="Arial" charset="0"/>
                <a:ea typeface="宋体" charset="-122"/>
              </a:defRPr>
            </a:lvl7pPr>
            <a:lvl8pPr marL="3429000" indent="-228600" fontAlgn="base">
              <a:spcBef>
                <a:spcPct val="20000"/>
              </a:spcBef>
              <a:spcAft>
                <a:spcPct val="0"/>
              </a:spcAft>
              <a:buChar char="»"/>
              <a:defRPr>
                <a:solidFill>
                  <a:schemeClr val="tx1"/>
                </a:solidFill>
                <a:latin typeface="Arial" charset="0"/>
                <a:ea typeface="宋体" charset="-122"/>
              </a:defRPr>
            </a:lvl8pPr>
            <a:lvl9pPr marL="3886200" indent="-228600" fontAlgn="base">
              <a:spcBef>
                <a:spcPct val="20000"/>
              </a:spcBef>
              <a:spcAft>
                <a:spcPct val="0"/>
              </a:spcAft>
              <a:buChar char="»"/>
              <a:defRPr>
                <a:solidFill>
                  <a:schemeClr val="tx1"/>
                </a:solidFill>
                <a:latin typeface="Arial" charset="0"/>
                <a:ea typeface="宋体" charset="-122"/>
              </a:defRPr>
            </a:lvl9pPr>
          </a:lstStyle>
          <a:p>
            <a:pPr algn="just">
              <a:lnSpc>
                <a:spcPct val="120000"/>
              </a:lnSpc>
              <a:spcBef>
                <a:spcPts val="0"/>
              </a:spcBef>
              <a:buFont typeface="Wingdings" panose="05000000000000000000" pitchFamily="2" charset="2"/>
              <a:buChar char="Ø"/>
            </a:pPr>
            <a:r>
              <a:rPr lang="zh-CN" altLang="en-US" sz="2400" b="1" dirty="0">
                <a:solidFill>
                  <a:schemeClr val="tx2"/>
                </a:solidFill>
                <a:latin typeface="Times New Roman" pitchFamily="18" charset="0"/>
                <a:ea typeface="+mn-ea"/>
                <a:cs typeface="Times New Roman" pitchFamily="18" charset="0"/>
              </a:rPr>
              <a:t>由于光在光疏→光密介质反射面上反射时，电矢量有位相跃变，而磁矢量没有位相跃变，故反射后</a:t>
            </a:r>
            <a:r>
              <a:rPr lang="en-US" altLang="zh-CN" sz="2400" b="1" i="1" dirty="0">
                <a:solidFill>
                  <a:schemeClr val="tx2"/>
                </a:solidFill>
                <a:latin typeface="Times New Roman" pitchFamily="18" charset="0"/>
                <a:ea typeface="+mn-ea"/>
                <a:cs typeface="Times New Roman" pitchFamily="18" charset="0"/>
              </a:rPr>
              <a:t>E</a:t>
            </a:r>
            <a:r>
              <a:rPr lang="zh-CN" altLang="en-US" sz="2400" b="1" dirty="0">
                <a:solidFill>
                  <a:schemeClr val="tx2"/>
                </a:solidFill>
                <a:latin typeface="Times New Roman" pitchFamily="18" charset="0"/>
                <a:ea typeface="+mn-ea"/>
                <a:cs typeface="Times New Roman" pitchFamily="18" charset="0"/>
              </a:rPr>
              <a:t>波在分界面上是波节，而</a:t>
            </a:r>
            <a:r>
              <a:rPr lang="en-US" altLang="zh-CN" sz="2400" b="1" i="1" dirty="0">
                <a:solidFill>
                  <a:schemeClr val="tx2"/>
                </a:solidFill>
                <a:latin typeface="Times New Roman" pitchFamily="18" charset="0"/>
                <a:ea typeface="+mn-ea"/>
                <a:cs typeface="Times New Roman" pitchFamily="18" charset="0"/>
              </a:rPr>
              <a:t>B</a:t>
            </a:r>
            <a:r>
              <a:rPr lang="zh-CN" altLang="en-US" sz="2400" b="1" dirty="0">
                <a:solidFill>
                  <a:schemeClr val="tx2"/>
                </a:solidFill>
                <a:latin typeface="Times New Roman" pitchFamily="18" charset="0"/>
                <a:ea typeface="+mn-ea"/>
                <a:cs typeface="Times New Roman" pitchFamily="18" charset="0"/>
              </a:rPr>
              <a:t>波在分界面上是波腹。</a:t>
            </a:r>
            <a:endParaRPr lang="en-US" altLang="zh-CN" sz="2400" b="1" dirty="0">
              <a:solidFill>
                <a:schemeClr val="tx2"/>
              </a:solidFill>
              <a:latin typeface="Times New Roman" pitchFamily="18" charset="0"/>
              <a:ea typeface="+mn-ea"/>
              <a:cs typeface="Times New Roman" pitchFamily="18" charset="0"/>
            </a:endParaRPr>
          </a:p>
          <a:p>
            <a:pPr algn="just">
              <a:lnSpc>
                <a:spcPct val="120000"/>
              </a:lnSpc>
              <a:spcBef>
                <a:spcPts val="0"/>
              </a:spcBef>
              <a:buFont typeface="Wingdings" panose="05000000000000000000" pitchFamily="2" charset="2"/>
              <a:buChar char="Ø"/>
            </a:pPr>
            <a:r>
              <a:rPr lang="zh-CN" altLang="en-US" sz="2400" b="1" dirty="0">
                <a:solidFill>
                  <a:schemeClr val="tx2"/>
                </a:solidFill>
                <a:latin typeface="Times New Roman" pitchFamily="18" charset="0"/>
                <a:ea typeface="+mn-ea"/>
                <a:cs typeface="Times New Roman" pitchFamily="18" charset="0"/>
              </a:rPr>
              <a:t>实验证明，乳胶面上第一条黑纹（感光）不与镜面重合，它在离镜面</a:t>
            </a:r>
            <a:r>
              <a:rPr lang="en-US" altLang="zh-CN" sz="2400" b="1" dirty="0">
                <a:solidFill>
                  <a:schemeClr val="tx2"/>
                </a:solidFill>
                <a:latin typeface="Times New Roman" pitchFamily="18" charset="0"/>
                <a:ea typeface="+mn-ea"/>
                <a:cs typeface="Times New Roman" pitchFamily="18" charset="0"/>
              </a:rPr>
              <a:t>1/4</a:t>
            </a:r>
            <a:r>
              <a:rPr lang="zh-CN" altLang="en-US" sz="2400" b="1" dirty="0">
                <a:solidFill>
                  <a:schemeClr val="tx2"/>
                </a:solidFill>
                <a:latin typeface="Times New Roman" pitchFamily="18" charset="0"/>
                <a:ea typeface="+mn-ea"/>
                <a:cs typeface="Times New Roman" pitchFamily="18" charset="0"/>
              </a:rPr>
              <a:t>波长处，分界面没有感光说明此处是波节位置。</a:t>
            </a:r>
            <a:endParaRPr lang="en-US" altLang="zh-CN" sz="2400" b="1" dirty="0">
              <a:solidFill>
                <a:schemeClr val="tx2"/>
              </a:solidFill>
              <a:latin typeface="Times New Roman" pitchFamily="18" charset="0"/>
              <a:ea typeface="+mn-ea"/>
              <a:cs typeface="Times New Roman" pitchFamily="18" charset="0"/>
            </a:endParaRPr>
          </a:p>
        </p:txBody>
      </p:sp>
      <p:sp>
        <p:nvSpPr>
          <p:cNvPr id="2" name="矩形 1"/>
          <p:cNvSpPr/>
          <p:nvPr/>
        </p:nvSpPr>
        <p:spPr>
          <a:xfrm>
            <a:off x="323850" y="3612998"/>
            <a:ext cx="4248150" cy="2264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20000"/>
              </a:lnSpc>
              <a:buFont typeface="Wingdings" panose="05000000000000000000" pitchFamily="2" charset="2"/>
              <a:buChar char="Ø"/>
            </a:pPr>
            <a:r>
              <a:rPr lang="zh-CN" altLang="en-US" sz="2400" b="1" dirty="0">
                <a:solidFill>
                  <a:schemeClr val="tx2"/>
                </a:solidFill>
                <a:latin typeface="+mn-ea"/>
              </a:rPr>
              <a:t>证明了电驻波的波腹使乳胶感光，而不是磁波，说明在感光作用中起主要作用的是电场。故我们常把光波的电场称为光场。</a:t>
            </a:r>
          </a:p>
        </p:txBody>
      </p:sp>
    </p:spTree>
    <p:extLst>
      <p:ext uri="{BB962C8B-B14F-4D97-AF65-F5344CB8AC3E}">
        <p14:creationId xmlns:p14="http://schemas.microsoft.com/office/powerpoint/2010/main" val="66985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wipe(left)">
                                      <p:cBhvr>
                                        <p:cTn id="19" dur="500"/>
                                        <p:tgtEl>
                                          <p:spTgt spid="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wipe(left)">
                                      <p:cBhvr>
                                        <p:cTn id="2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7632898" cy="719137"/>
          </a:xfrm>
        </p:spPr>
        <p:txBody>
          <a:bodyPr/>
          <a:lstStyle/>
          <a:p>
            <a:pPr eaLnBrk="1" hangingPunct="1"/>
            <a:r>
              <a:rPr lang="zh-CN" altLang="en-US" dirty="0">
                <a:latin typeface="黑体" pitchFamily="2" charset="-122"/>
                <a:ea typeface="黑体" pitchFamily="2" charset="-122"/>
              </a:rPr>
              <a:t>全反射中入射波和反射波的叠加</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19</a:t>
            </a:fld>
            <a:endParaRPr lang="en-US" altLang="zh-CN"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3968" y="3140968"/>
            <a:ext cx="4680520" cy="1880856"/>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1196752"/>
            <a:ext cx="4176464" cy="1987484"/>
          </a:xfrm>
          <a:prstGeom prst="rect">
            <a:avLst/>
          </a:prstGeom>
        </p:spPr>
      </p:pic>
      <p:sp>
        <p:nvSpPr>
          <p:cNvPr id="7" name="TextBox 6"/>
          <p:cNvSpPr txBox="1"/>
          <p:nvPr/>
        </p:nvSpPr>
        <p:spPr>
          <a:xfrm>
            <a:off x="4283968" y="1196752"/>
            <a:ext cx="4536504" cy="1631216"/>
          </a:xfrm>
          <a:prstGeom prst="rect">
            <a:avLst/>
          </a:prstGeom>
          <a:noFill/>
        </p:spPr>
        <p:txBody>
          <a:bodyPr wrap="square" rtlCol="0">
            <a:spAutoFit/>
          </a:bodyPr>
          <a:lstStyle/>
          <a:p>
            <a:pPr algn="just">
              <a:lnSpc>
                <a:spcPct val="125000"/>
              </a:lnSpc>
            </a:pPr>
            <a:r>
              <a:rPr lang="zh-CN" altLang="en-US" sz="2000" b="1" dirty="0">
                <a:solidFill>
                  <a:schemeClr val="tx2"/>
                </a:solidFill>
              </a:rPr>
              <a:t>在光密介质→光疏介质的全反射过程中，入射光与反射光在图中重叠区域发生叠加，沿</a:t>
            </a:r>
            <a:r>
              <a:rPr lang="en-US" altLang="zh-CN" sz="2000" b="1" i="1" dirty="0">
                <a:solidFill>
                  <a:schemeClr val="tx2"/>
                </a:solidFill>
                <a:latin typeface="Times New Roman" panose="02020603050405020304" pitchFamily="18" charset="0"/>
                <a:cs typeface="Times New Roman" panose="02020603050405020304" pitchFamily="18" charset="0"/>
              </a:rPr>
              <a:t>z</a:t>
            </a:r>
            <a:r>
              <a:rPr lang="zh-CN" altLang="en-US" sz="2000" b="1" dirty="0">
                <a:solidFill>
                  <a:schemeClr val="tx2"/>
                </a:solidFill>
              </a:rPr>
              <a:t>轴方向形成行波，而在垂直于</a:t>
            </a:r>
            <a:r>
              <a:rPr lang="en-US" altLang="zh-CN" sz="2000" b="1" i="1" dirty="0">
                <a:solidFill>
                  <a:schemeClr val="tx2"/>
                </a:solidFill>
                <a:latin typeface="Times New Roman" panose="02020603050405020304" pitchFamily="18" charset="0"/>
                <a:cs typeface="Times New Roman" panose="02020603050405020304" pitchFamily="18" charset="0"/>
              </a:rPr>
              <a:t>z</a:t>
            </a:r>
            <a:r>
              <a:rPr lang="zh-CN" altLang="en-US" sz="2000" b="1" dirty="0">
                <a:solidFill>
                  <a:schemeClr val="tx2"/>
                </a:solidFill>
              </a:rPr>
              <a:t>轴方向形成驻波。</a:t>
            </a:r>
          </a:p>
        </p:txBody>
      </p:sp>
      <p:sp>
        <p:nvSpPr>
          <p:cNvPr id="11" name="TextBox 10"/>
          <p:cNvSpPr txBox="1"/>
          <p:nvPr/>
        </p:nvSpPr>
        <p:spPr>
          <a:xfrm>
            <a:off x="251520" y="5463389"/>
            <a:ext cx="8712968" cy="1246495"/>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Ø"/>
            </a:pPr>
            <a:r>
              <a:rPr lang="zh-CN" altLang="en-US" sz="2000" b="1" dirty="0">
                <a:solidFill>
                  <a:schemeClr val="tx2"/>
                </a:solidFill>
              </a:rPr>
              <a:t>薄膜光波导是通过两个侧面的全反射来导光的，光能量沿</a:t>
            </a:r>
            <a:r>
              <a:rPr lang="en-US" altLang="zh-CN" sz="2000" b="1" i="1" dirty="0">
                <a:solidFill>
                  <a:schemeClr val="tx2"/>
                </a:solidFill>
                <a:latin typeface="Times New Roman" panose="02020603050405020304" pitchFamily="18" charset="0"/>
                <a:cs typeface="Times New Roman" panose="02020603050405020304" pitchFamily="18" charset="0"/>
              </a:rPr>
              <a:t>z</a:t>
            </a:r>
            <a:r>
              <a:rPr lang="zh-CN" altLang="en-US" sz="2000" b="1" dirty="0">
                <a:solidFill>
                  <a:schemeClr val="tx2"/>
                </a:solidFill>
              </a:rPr>
              <a:t>轴方向传输，在横截面内则需满足驻波条件，根据驻波的周期不同，分成不同的横模。</a:t>
            </a:r>
            <a:endParaRPr lang="en-US" altLang="zh-CN" sz="2000" b="1" dirty="0">
              <a:solidFill>
                <a:schemeClr val="tx2"/>
              </a:solidFill>
            </a:endParaRPr>
          </a:p>
          <a:p>
            <a:pPr marL="342900" indent="-342900" algn="just">
              <a:lnSpc>
                <a:spcPct val="125000"/>
              </a:lnSpc>
              <a:buFont typeface="Wingdings" panose="05000000000000000000" pitchFamily="2" charset="2"/>
              <a:buChar char="Ø"/>
            </a:pPr>
            <a:r>
              <a:rPr lang="zh-CN" altLang="en-US" sz="2000" b="1" dirty="0">
                <a:solidFill>
                  <a:schemeClr val="tx2"/>
                </a:solidFill>
              </a:rPr>
              <a:t>由于隐失波的存在，在上下包层中也有少量光能量传输。</a:t>
            </a:r>
            <a:endParaRPr lang="en-US" altLang="zh-CN" sz="2000" b="1" dirty="0">
              <a:solidFill>
                <a:schemeClr val="tx2"/>
              </a:solidFill>
            </a:endParaRPr>
          </a:p>
        </p:txBody>
      </p:sp>
      <p:sp>
        <p:nvSpPr>
          <p:cNvPr id="10" name="TextBox 9"/>
          <p:cNvSpPr txBox="1"/>
          <p:nvPr/>
        </p:nvSpPr>
        <p:spPr>
          <a:xfrm>
            <a:off x="4644008" y="5045114"/>
            <a:ext cx="4207265" cy="400110"/>
          </a:xfrm>
          <a:prstGeom prst="rect">
            <a:avLst/>
          </a:prstGeom>
          <a:noFill/>
        </p:spPr>
        <p:txBody>
          <a:bodyPr wrap="square" rtlCol="0">
            <a:spAutoFit/>
          </a:bodyPr>
          <a:lstStyle/>
          <a:p>
            <a:pPr algn="ctr"/>
            <a:r>
              <a:rPr lang="zh-CN" altLang="en-US" sz="2000" b="1" dirty="0">
                <a:solidFill>
                  <a:srgbClr val="FF0000"/>
                </a:solidFill>
              </a:rPr>
              <a:t>薄膜光波导横截面内的光场分布</a:t>
            </a:r>
          </a:p>
        </p:txBody>
      </p: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5607" y="3263617"/>
            <a:ext cx="4197993" cy="1880856"/>
          </a:xfrm>
          <a:prstGeom prst="rect">
            <a:avLst/>
          </a:prstGeom>
        </p:spPr>
      </p:pic>
    </p:spTree>
    <p:extLst>
      <p:ext uri="{BB962C8B-B14F-4D97-AF65-F5344CB8AC3E}">
        <p14:creationId xmlns:p14="http://schemas.microsoft.com/office/powerpoint/2010/main" val="254862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wipe(left)">
                                      <p:cBhvr>
                                        <p:cTn id="26" dur="500"/>
                                        <p:tgtEl>
                                          <p:spTgt spid="11">
                                            <p:txEl>
                                              <p:pRg st="0" end="0"/>
                                            </p:txEl>
                                          </p:spTgt>
                                        </p:tgtEl>
                                      </p:cBhvr>
                                    </p:animEffect>
                                  </p:childTnLst>
                                </p:cTn>
                              </p:par>
                            </p:childTnLst>
                          </p:cTn>
                        </p:par>
                        <p:par>
                          <p:cTn id="27" fill="hold">
                            <p:stCondLst>
                              <p:cond delay="500"/>
                            </p:stCondLst>
                            <p:childTnLst>
                              <p:par>
                                <p:cTn id="28" presetID="42"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xEl>
                                              <p:pRg st="1" end="1"/>
                                            </p:txEl>
                                          </p:spTgt>
                                        </p:tgtEl>
                                        <p:attrNameLst>
                                          <p:attrName>style.visibility</p:attrName>
                                        </p:attrNameLst>
                                      </p:cBhvr>
                                      <p:to>
                                        <p:strVal val="visible"/>
                                      </p:to>
                                    </p:set>
                                    <p:animEffect transition="in" filter="wipe(left)">
                                      <p:cBhvr>
                                        <p:cTn id="41"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2.1</a:t>
            </a:r>
            <a:r>
              <a:rPr lang="zh-CN" altLang="en-US" dirty="0">
                <a:latin typeface="黑体" pitchFamily="2" charset="-122"/>
                <a:ea typeface="黑体" pitchFamily="2" charset="-122"/>
              </a:rPr>
              <a:t> 同频单色波的叠加</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a:t>
            </a:fld>
            <a:endParaRPr lang="en-US" altLang="zh-CN" dirty="0"/>
          </a:p>
        </p:txBody>
      </p:sp>
      <p:sp>
        <p:nvSpPr>
          <p:cNvPr id="10" name="TextBox 10"/>
          <p:cNvSpPr txBox="1">
            <a:spLocks noChangeArrowheads="1"/>
          </p:cNvSpPr>
          <p:nvPr/>
        </p:nvSpPr>
        <p:spPr bwMode="auto">
          <a:xfrm>
            <a:off x="683568" y="2132856"/>
            <a:ext cx="7848872" cy="21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50000"/>
              </a:lnSpc>
              <a:spcBef>
                <a:spcPct val="0"/>
              </a:spcBef>
              <a:buClrTx/>
              <a:buFontTx/>
              <a:buNone/>
            </a:pPr>
            <a:r>
              <a:rPr lang="en-US" altLang="zh-CN" b="1" dirty="0">
                <a:solidFill>
                  <a:srgbClr val="FF0000"/>
                </a:solidFill>
                <a:latin typeface="+mn-ea"/>
                <a:cs typeface="Times New Roman" pitchFamily="18" charset="0"/>
              </a:rPr>
              <a:t>2.1.1 </a:t>
            </a:r>
            <a:r>
              <a:rPr lang="zh-CN" altLang="en-US" b="1" dirty="0">
                <a:solidFill>
                  <a:srgbClr val="FF0000"/>
                </a:solidFill>
                <a:latin typeface="+mn-ea"/>
                <a:cs typeface="Times New Roman" pitchFamily="18" charset="0"/>
              </a:rPr>
              <a:t>两个同频、同偏振单色波的叠加</a:t>
            </a:r>
            <a:endParaRPr lang="en-US" altLang="zh-CN" b="1" dirty="0">
              <a:solidFill>
                <a:srgbClr val="FF0000"/>
              </a:solidFill>
              <a:latin typeface="+mn-ea"/>
              <a:cs typeface="Times New Roman" pitchFamily="18" charset="0"/>
            </a:endParaRPr>
          </a:p>
          <a:p>
            <a:pPr eaLnBrk="1" hangingPunct="1">
              <a:lnSpc>
                <a:spcPct val="150000"/>
              </a:lnSpc>
              <a:spcBef>
                <a:spcPct val="0"/>
              </a:spcBef>
              <a:buClrTx/>
              <a:buFontTx/>
              <a:buNone/>
            </a:pPr>
            <a:r>
              <a:rPr lang="en-US" altLang="zh-CN" b="1" dirty="0">
                <a:latin typeface="+mn-ea"/>
                <a:cs typeface="Times New Roman" pitchFamily="18" charset="0"/>
              </a:rPr>
              <a:t>2.1.2 </a:t>
            </a:r>
            <a:r>
              <a:rPr lang="zh-CN" altLang="en-US" b="1" dirty="0">
                <a:latin typeface="+mn-ea"/>
                <a:cs typeface="Times New Roman" pitchFamily="18" charset="0"/>
              </a:rPr>
              <a:t>驻波</a:t>
            </a:r>
            <a:endParaRPr lang="en-US" altLang="zh-CN" b="1" dirty="0">
              <a:latin typeface="+mn-ea"/>
              <a:cs typeface="Times New Roman" pitchFamily="18" charset="0"/>
            </a:endParaRPr>
          </a:p>
          <a:p>
            <a:pPr eaLnBrk="1" hangingPunct="1">
              <a:lnSpc>
                <a:spcPct val="150000"/>
              </a:lnSpc>
              <a:spcBef>
                <a:spcPct val="0"/>
              </a:spcBef>
              <a:buClrTx/>
              <a:buFontTx/>
              <a:buNone/>
            </a:pPr>
            <a:r>
              <a:rPr lang="en-US" altLang="zh-CN" b="1" dirty="0">
                <a:latin typeface="+mn-ea"/>
                <a:cs typeface="Times New Roman" pitchFamily="18" charset="0"/>
              </a:rPr>
              <a:t>2.1.3 </a:t>
            </a:r>
            <a:r>
              <a:rPr lang="zh-CN" altLang="en-US" b="1" dirty="0">
                <a:latin typeface="+mn-ea"/>
                <a:cs typeface="Times New Roman" pitchFamily="18" charset="0"/>
              </a:rPr>
              <a:t>两个同频、正交偏振单色波的叠加</a:t>
            </a:r>
            <a:endParaRPr lang="en-US" altLang="zh-CN" b="1" dirty="0">
              <a:latin typeface="+mn-ea"/>
              <a:cs typeface="Times New Roman" pitchFamily="18" charset="0"/>
            </a:endParaRPr>
          </a:p>
        </p:txBody>
      </p:sp>
    </p:spTree>
    <p:extLst>
      <p:ext uri="{BB962C8B-B14F-4D97-AF65-F5344CB8AC3E}">
        <p14:creationId xmlns:p14="http://schemas.microsoft.com/office/powerpoint/2010/main" val="398620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pPr eaLnBrk="1" hangingPunct="1"/>
            <a:r>
              <a:rPr lang="en-US" altLang="zh-CN" dirty="0">
                <a:latin typeface="黑体" pitchFamily="2" charset="-122"/>
                <a:ea typeface="黑体" pitchFamily="2" charset="-122"/>
              </a:rPr>
              <a:t>2.1</a:t>
            </a:r>
            <a:r>
              <a:rPr lang="zh-CN" altLang="en-US" dirty="0">
                <a:latin typeface="黑体" pitchFamily="2" charset="-122"/>
                <a:ea typeface="黑体" pitchFamily="2" charset="-122"/>
              </a:rPr>
              <a:t> 同频单色波的叠加</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20</a:t>
            </a:fld>
            <a:endParaRPr lang="en-US" altLang="zh-CN" dirty="0"/>
          </a:p>
        </p:txBody>
      </p:sp>
      <p:sp>
        <p:nvSpPr>
          <p:cNvPr id="10" name="TextBox 10"/>
          <p:cNvSpPr txBox="1">
            <a:spLocks noChangeArrowheads="1"/>
          </p:cNvSpPr>
          <p:nvPr/>
        </p:nvSpPr>
        <p:spPr bwMode="auto">
          <a:xfrm>
            <a:off x="683568" y="2132856"/>
            <a:ext cx="7848872" cy="21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150000"/>
              </a:lnSpc>
              <a:spcBef>
                <a:spcPct val="0"/>
              </a:spcBef>
              <a:buClrTx/>
              <a:buFontTx/>
              <a:buNone/>
            </a:pPr>
            <a:r>
              <a:rPr lang="en-US" altLang="zh-CN" b="1" dirty="0">
                <a:latin typeface="+mn-ea"/>
                <a:cs typeface="Times New Roman" pitchFamily="18" charset="0"/>
              </a:rPr>
              <a:t>2.1.1 </a:t>
            </a:r>
            <a:r>
              <a:rPr lang="zh-CN" altLang="en-US" b="1" dirty="0">
                <a:latin typeface="+mn-ea"/>
                <a:cs typeface="Times New Roman" pitchFamily="18" charset="0"/>
              </a:rPr>
              <a:t>两个同频、同偏振单色波的叠加</a:t>
            </a:r>
            <a:endParaRPr lang="en-US" altLang="zh-CN" b="1" dirty="0">
              <a:latin typeface="+mn-ea"/>
              <a:cs typeface="Times New Roman" pitchFamily="18" charset="0"/>
            </a:endParaRPr>
          </a:p>
          <a:p>
            <a:pPr eaLnBrk="1" hangingPunct="1">
              <a:lnSpc>
                <a:spcPct val="150000"/>
              </a:lnSpc>
              <a:spcBef>
                <a:spcPct val="0"/>
              </a:spcBef>
              <a:buClrTx/>
              <a:buFontTx/>
              <a:buNone/>
            </a:pPr>
            <a:r>
              <a:rPr lang="en-US" altLang="zh-CN" b="1" dirty="0">
                <a:latin typeface="+mn-ea"/>
                <a:cs typeface="Times New Roman" pitchFamily="18" charset="0"/>
              </a:rPr>
              <a:t>2.1.2 </a:t>
            </a:r>
            <a:r>
              <a:rPr lang="zh-CN" altLang="en-US" b="1" dirty="0">
                <a:latin typeface="+mn-ea"/>
                <a:cs typeface="Times New Roman" pitchFamily="18" charset="0"/>
              </a:rPr>
              <a:t>驻波</a:t>
            </a:r>
            <a:endParaRPr lang="en-US" altLang="zh-CN" b="1" dirty="0">
              <a:latin typeface="+mn-ea"/>
              <a:cs typeface="Times New Roman" pitchFamily="18" charset="0"/>
            </a:endParaRPr>
          </a:p>
          <a:p>
            <a:pPr eaLnBrk="1" hangingPunct="1">
              <a:lnSpc>
                <a:spcPct val="150000"/>
              </a:lnSpc>
              <a:spcBef>
                <a:spcPct val="0"/>
              </a:spcBef>
              <a:buClrTx/>
              <a:buFontTx/>
              <a:buNone/>
            </a:pPr>
            <a:r>
              <a:rPr lang="en-US" altLang="zh-CN" b="1" dirty="0">
                <a:solidFill>
                  <a:srgbClr val="FF0000"/>
                </a:solidFill>
                <a:latin typeface="+mn-ea"/>
                <a:cs typeface="Times New Roman" pitchFamily="18" charset="0"/>
              </a:rPr>
              <a:t>2.1.3 </a:t>
            </a:r>
            <a:r>
              <a:rPr lang="zh-CN" altLang="en-US" b="1" dirty="0">
                <a:solidFill>
                  <a:srgbClr val="FF0000"/>
                </a:solidFill>
                <a:latin typeface="+mn-ea"/>
                <a:cs typeface="Times New Roman" pitchFamily="18" charset="0"/>
              </a:rPr>
              <a:t>两个同频、正交偏振单色波的叠加</a:t>
            </a:r>
            <a:endParaRPr lang="en-US" altLang="zh-CN" b="1" dirty="0">
              <a:solidFill>
                <a:srgbClr val="FF0000"/>
              </a:solidFill>
              <a:latin typeface="+mn-ea"/>
              <a:cs typeface="Times New Roman" pitchFamily="18" charset="0"/>
            </a:endParaRPr>
          </a:p>
        </p:txBody>
      </p:sp>
    </p:spTree>
    <p:extLst>
      <p:ext uri="{BB962C8B-B14F-4D97-AF65-F5344CB8AC3E}">
        <p14:creationId xmlns:p14="http://schemas.microsoft.com/office/powerpoint/2010/main" val="4153019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971550" y="115888"/>
            <a:ext cx="7992938" cy="719137"/>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latin typeface="黑体" pitchFamily="2" charset="-122"/>
                <a:ea typeface="黑体" pitchFamily="2" charset="-122"/>
              </a:rPr>
              <a:t>两个同频、正交偏振单色波的叠加</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fld id="{9A1FA108-A18D-4672-A237-5D1ABE4F711D}" type="slidenum">
              <a:rPr lang="zh-CN" altLang="en-US"/>
              <a:pPr/>
              <a:t>21</a:t>
            </a:fld>
            <a:endParaRPr lang="en-US" altLang="zh-CN" dirty="0"/>
          </a:p>
        </p:txBody>
      </p:sp>
      <p:sp>
        <p:nvSpPr>
          <p:cNvPr id="6" name="Text Box 5"/>
          <p:cNvSpPr txBox="1">
            <a:spLocks noChangeArrowheads="1"/>
          </p:cNvSpPr>
          <p:nvPr/>
        </p:nvSpPr>
        <p:spPr bwMode="auto">
          <a:xfrm>
            <a:off x="179512" y="1268760"/>
            <a:ext cx="8702675" cy="894091"/>
          </a:xfrm>
          <a:prstGeom prst="rect">
            <a:avLst/>
          </a:prstGeom>
          <a:noFill/>
        </p:spPr>
        <p:txBody>
          <a:bodyPr wrap="square" rtlCol="0">
            <a:spAutoFit/>
          </a:bodyPr>
          <a:lstStyle>
            <a:defPPr>
              <a:defRPr lang="zh-CN"/>
            </a:defPPr>
            <a:lvl1pPr algn="just">
              <a:defRPr sz="2400" b="1">
                <a:solidFill>
                  <a:schemeClr val="tx2"/>
                </a:solidFill>
              </a:defRPr>
            </a:lvl1pPr>
          </a:lstStyle>
          <a:p>
            <a:pPr>
              <a:lnSpc>
                <a:spcPct val="125000"/>
              </a:lnSpc>
            </a:pPr>
            <a:r>
              <a:rPr lang="zh-CN" altLang="en-US" sz="2200" dirty="0"/>
              <a:t>假设两波的振动方向分别平行于</a:t>
            </a:r>
            <a:r>
              <a:rPr lang="en-US" altLang="zh-CN" sz="2200" i="1" dirty="0">
                <a:latin typeface="Times New Roman" panose="02020603050405020304" pitchFamily="18" charset="0"/>
                <a:cs typeface="Times New Roman" panose="02020603050405020304" pitchFamily="18" charset="0"/>
              </a:rPr>
              <a:t>x</a:t>
            </a:r>
            <a:r>
              <a:rPr lang="zh-CN" altLang="en-US" sz="2200" dirty="0"/>
              <a:t>轴和</a:t>
            </a:r>
            <a:r>
              <a:rPr lang="en-US" altLang="zh-CN" sz="2200" i="1" dirty="0">
                <a:latin typeface="Times New Roman" panose="02020603050405020304" pitchFamily="18" charset="0"/>
                <a:cs typeface="Times New Roman" panose="02020603050405020304" pitchFamily="18" charset="0"/>
              </a:rPr>
              <a:t>y</a:t>
            </a:r>
            <a:r>
              <a:rPr lang="zh-CN" altLang="en-US" sz="2200" dirty="0"/>
              <a:t>轴。两波到达</a:t>
            </a:r>
            <a:r>
              <a:rPr lang="en-US" altLang="zh-CN" sz="2200" i="1" dirty="0">
                <a:latin typeface="Times New Roman" panose="02020603050405020304" pitchFamily="18" charset="0"/>
                <a:cs typeface="Times New Roman" panose="02020603050405020304" pitchFamily="18" charset="0"/>
              </a:rPr>
              <a:t>z</a:t>
            </a:r>
            <a:r>
              <a:rPr lang="zh-CN" altLang="en-US" sz="2200" dirty="0"/>
              <a:t>轴上</a:t>
            </a:r>
            <a:r>
              <a:rPr lang="en-US" altLang="zh-CN" sz="2200" i="1" dirty="0">
                <a:latin typeface="Times New Roman" pitchFamily="18" charset="0"/>
                <a:cs typeface="Times New Roman" pitchFamily="18" charset="0"/>
              </a:rPr>
              <a:t>P</a:t>
            </a:r>
            <a:r>
              <a:rPr lang="zh-CN" altLang="en-US" sz="2200" dirty="0"/>
              <a:t>点时振动方程为：  </a:t>
            </a:r>
          </a:p>
        </p:txBody>
      </p:sp>
      <p:graphicFrame>
        <p:nvGraphicFramePr>
          <p:cNvPr id="7" name="Object 6"/>
          <p:cNvGraphicFramePr>
            <a:graphicFrameLocks noChangeAspect="1"/>
          </p:cNvGraphicFramePr>
          <p:nvPr>
            <p:extLst>
              <p:ext uri="{D42A27DB-BD31-4B8C-83A1-F6EECF244321}">
                <p14:modId xmlns:p14="http://schemas.microsoft.com/office/powerpoint/2010/main" val="4117981217"/>
              </p:ext>
            </p:extLst>
          </p:nvPr>
        </p:nvGraphicFramePr>
        <p:xfrm>
          <a:off x="2124075" y="2099757"/>
          <a:ext cx="3900488" cy="885825"/>
        </p:xfrm>
        <a:graphic>
          <a:graphicData uri="http://schemas.openxmlformats.org/presentationml/2006/ole">
            <mc:AlternateContent xmlns:mc="http://schemas.openxmlformats.org/markup-compatibility/2006">
              <mc:Choice xmlns:v="urn:schemas-microsoft-com:vml" Requires="v">
                <p:oleObj spid="_x0000_s32308" name="公式" r:id="rId4" imgW="1930320" imgH="457200" progId="Equation.3">
                  <p:embed/>
                </p:oleObj>
              </mc:Choice>
              <mc:Fallback>
                <p:oleObj name="公式" r:id="rId4" imgW="193032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099757"/>
                        <a:ext cx="3900488"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56313741"/>
              </p:ext>
            </p:extLst>
          </p:nvPr>
        </p:nvGraphicFramePr>
        <p:xfrm>
          <a:off x="993105" y="3429000"/>
          <a:ext cx="7075487" cy="981075"/>
        </p:xfrm>
        <a:graphic>
          <a:graphicData uri="http://schemas.openxmlformats.org/presentationml/2006/ole">
            <mc:AlternateContent xmlns:mc="http://schemas.openxmlformats.org/markup-compatibility/2006">
              <mc:Choice xmlns:v="urn:schemas-microsoft-com:vml" Requires="v">
                <p:oleObj spid="_x0000_s32309" name="公式" r:id="rId6" imgW="3136680" imgH="507960" progId="Equation.3">
                  <p:embed/>
                </p:oleObj>
              </mc:Choice>
              <mc:Fallback>
                <p:oleObj name="公式" r:id="rId6" imgW="3136680" imgH="507960" progId="Equation.3">
                  <p:embed/>
                  <p:pic>
                    <p:nvPicPr>
                      <p:cNvPr id="0" name=""/>
                      <p:cNvPicPr>
                        <a:picLocks noChangeAspect="1" noChangeArrowheads="1"/>
                      </p:cNvPicPr>
                      <p:nvPr/>
                    </p:nvPicPr>
                    <p:blipFill>
                      <a:blip r:embed="rId7"/>
                      <a:srcRect/>
                      <a:stretch>
                        <a:fillRect/>
                      </a:stretch>
                    </p:blipFill>
                    <p:spPr bwMode="auto">
                      <a:xfrm>
                        <a:off x="993105" y="3429000"/>
                        <a:ext cx="7075487"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8"/>
          <p:cNvSpPr txBox="1">
            <a:spLocks noChangeArrowheads="1"/>
          </p:cNvSpPr>
          <p:nvPr/>
        </p:nvSpPr>
        <p:spPr bwMode="auto">
          <a:xfrm>
            <a:off x="147392" y="2996952"/>
            <a:ext cx="7443788" cy="430887"/>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2200" dirty="0"/>
              <a:t>两波在</a:t>
            </a:r>
            <a:r>
              <a:rPr lang="en-US" altLang="zh-CN" sz="2200" i="1" dirty="0">
                <a:latin typeface="Times New Roman" pitchFamily="18" charset="0"/>
                <a:cs typeface="Times New Roman" pitchFamily="18" charset="0"/>
              </a:rPr>
              <a:t>P</a:t>
            </a:r>
            <a:r>
              <a:rPr lang="zh-CN" altLang="en-US" sz="2200" dirty="0"/>
              <a:t>点叠加的合振动： </a:t>
            </a:r>
          </a:p>
        </p:txBody>
      </p:sp>
      <p:sp>
        <p:nvSpPr>
          <p:cNvPr id="12" name="Text Box 10"/>
          <p:cNvSpPr txBox="1">
            <a:spLocks noChangeArrowheads="1"/>
          </p:cNvSpPr>
          <p:nvPr/>
        </p:nvSpPr>
        <p:spPr bwMode="auto">
          <a:xfrm>
            <a:off x="181183" y="4443353"/>
            <a:ext cx="8701004" cy="1361911"/>
          </a:xfrm>
          <a:prstGeom prst="rect">
            <a:avLst/>
          </a:prstGeom>
          <a:noFill/>
        </p:spPr>
        <p:txBody>
          <a:bodyPr wrap="square" rtlCol="0">
            <a:spAutoFit/>
          </a:bodyPr>
          <a:lstStyle>
            <a:defPPr>
              <a:defRPr lang="zh-CN"/>
            </a:defPPr>
            <a:lvl1pPr algn="just">
              <a:defRPr sz="2400" b="1">
                <a:solidFill>
                  <a:schemeClr val="tx2"/>
                </a:solidFill>
              </a:defRPr>
            </a:lvl1pPr>
          </a:lstStyle>
          <a:p>
            <a:pPr>
              <a:lnSpc>
                <a:spcPct val="125000"/>
              </a:lnSpc>
            </a:pPr>
            <a:r>
              <a:rPr lang="zh-CN" altLang="en-US" sz="2200" dirty="0"/>
              <a:t>显然，</a:t>
            </a:r>
            <a:r>
              <a:rPr lang="en-US" altLang="zh-CN" sz="2200" i="1" dirty="0">
                <a:latin typeface="Times New Roman" pitchFamily="18" charset="0"/>
                <a:cs typeface="Times New Roman" pitchFamily="18" charset="0"/>
              </a:rPr>
              <a:t>E</a:t>
            </a:r>
            <a:r>
              <a:rPr lang="zh-CN" altLang="en-US" sz="2200" dirty="0"/>
              <a:t>仍垂直于传播方向，但不再沿着</a:t>
            </a:r>
            <a:r>
              <a:rPr lang="en-US" altLang="zh-CN" sz="2200" i="1" dirty="0">
                <a:latin typeface="Times New Roman" panose="02020603050405020304" pitchFamily="18" charset="0"/>
                <a:cs typeface="Times New Roman" panose="02020603050405020304" pitchFamily="18" charset="0"/>
              </a:rPr>
              <a:t>x</a:t>
            </a:r>
            <a:r>
              <a:rPr lang="zh-CN" altLang="en-US" sz="2200" dirty="0"/>
              <a:t>或</a:t>
            </a:r>
            <a:r>
              <a:rPr lang="en-US" altLang="zh-CN" sz="2200" i="1" dirty="0">
                <a:latin typeface="Times New Roman" panose="02020603050405020304" pitchFamily="18" charset="0"/>
                <a:cs typeface="Times New Roman" panose="02020603050405020304" pitchFamily="18" charset="0"/>
              </a:rPr>
              <a:t>y</a:t>
            </a:r>
            <a:r>
              <a:rPr lang="zh-CN" altLang="en-US" sz="2200" dirty="0"/>
              <a:t>轴方向。</a:t>
            </a:r>
            <a:endParaRPr lang="en-US" altLang="zh-CN" sz="2200" dirty="0"/>
          </a:p>
          <a:p>
            <a:pPr>
              <a:lnSpc>
                <a:spcPct val="125000"/>
              </a:lnSpc>
            </a:pPr>
            <a:r>
              <a:rPr lang="zh-CN" altLang="en-US" sz="2200" dirty="0"/>
              <a:t>令</a:t>
            </a:r>
            <a:r>
              <a:rPr lang="el-GR" altLang="zh-CN" sz="2200" i="1" dirty="0">
                <a:latin typeface="Times New Roman" pitchFamily="18" charset="0"/>
                <a:cs typeface="Times New Roman" pitchFamily="18" charset="0"/>
              </a:rPr>
              <a:t>α</a:t>
            </a:r>
            <a:r>
              <a:rPr lang="en-US" altLang="zh-CN" sz="2200" baseline="-25000" dirty="0">
                <a:latin typeface="Times New Roman" pitchFamily="18" charset="0"/>
                <a:cs typeface="Times New Roman" pitchFamily="18" charset="0"/>
              </a:rPr>
              <a:t>1</a:t>
            </a:r>
            <a:r>
              <a:rPr lang="en-US" altLang="zh-CN" sz="2200" dirty="0">
                <a:latin typeface="Times New Roman" pitchFamily="18" charset="0"/>
                <a:cs typeface="Times New Roman" pitchFamily="18" charset="0"/>
              </a:rPr>
              <a:t>=</a:t>
            </a:r>
            <a:r>
              <a:rPr lang="en-US" altLang="zh-CN" sz="2200" i="1" dirty="0">
                <a:latin typeface="Times New Roman" pitchFamily="18" charset="0"/>
                <a:cs typeface="Times New Roman" pitchFamily="18" charset="0"/>
              </a:rPr>
              <a:t>kz</a:t>
            </a:r>
            <a:r>
              <a:rPr lang="en-US" altLang="zh-CN" sz="2200" baseline="-25000" dirty="0">
                <a:latin typeface="Times New Roman" pitchFamily="18" charset="0"/>
                <a:cs typeface="Times New Roman" pitchFamily="18" charset="0"/>
              </a:rPr>
              <a:t>1</a:t>
            </a:r>
            <a:r>
              <a:rPr lang="zh-CN" altLang="en-US" sz="2200" dirty="0"/>
              <a:t>、</a:t>
            </a:r>
            <a:r>
              <a:rPr lang="el-GR" altLang="zh-CN" sz="2200" i="1" dirty="0">
                <a:latin typeface="Times New Roman" pitchFamily="18" charset="0"/>
                <a:cs typeface="Times New Roman" pitchFamily="18" charset="0"/>
              </a:rPr>
              <a:t>α</a:t>
            </a:r>
            <a:r>
              <a:rPr lang="en-US" altLang="zh-CN" sz="2200" baseline="-25000" dirty="0">
                <a:latin typeface="Times New Roman" pitchFamily="18" charset="0"/>
                <a:cs typeface="Times New Roman" pitchFamily="18" charset="0"/>
              </a:rPr>
              <a:t>2</a:t>
            </a:r>
            <a:r>
              <a:rPr lang="en-US" altLang="zh-CN" sz="2200" dirty="0">
                <a:latin typeface="Times New Roman" pitchFamily="18" charset="0"/>
                <a:cs typeface="Times New Roman" pitchFamily="18" charset="0"/>
              </a:rPr>
              <a:t>=</a:t>
            </a:r>
            <a:r>
              <a:rPr lang="en-US" altLang="zh-CN" sz="2200" i="1" dirty="0">
                <a:latin typeface="Times New Roman" pitchFamily="18" charset="0"/>
                <a:cs typeface="Times New Roman" pitchFamily="18" charset="0"/>
              </a:rPr>
              <a:t>kz</a:t>
            </a:r>
            <a:r>
              <a:rPr lang="en-US" altLang="zh-CN" sz="2200" baseline="-25000" dirty="0">
                <a:latin typeface="Times New Roman" pitchFamily="18" charset="0"/>
                <a:cs typeface="Times New Roman" pitchFamily="18" charset="0"/>
              </a:rPr>
              <a:t>2 </a:t>
            </a:r>
            <a:r>
              <a:rPr lang="zh-CN" altLang="en-US" sz="2200" dirty="0"/>
              <a:t>，经过简单数学处理，消去时间相关项，得到合振动光矢量末端的运动轨迹方程。</a:t>
            </a:r>
          </a:p>
        </p:txBody>
      </p:sp>
      <p:graphicFrame>
        <p:nvGraphicFramePr>
          <p:cNvPr id="2" name="对象 1"/>
          <p:cNvGraphicFramePr>
            <a:graphicFrameLocks noChangeAspect="1"/>
          </p:cNvGraphicFramePr>
          <p:nvPr>
            <p:extLst>
              <p:ext uri="{D42A27DB-BD31-4B8C-83A1-F6EECF244321}">
                <p14:modId xmlns:p14="http://schemas.microsoft.com/office/powerpoint/2010/main" val="2391498616"/>
              </p:ext>
            </p:extLst>
          </p:nvPr>
        </p:nvGraphicFramePr>
        <p:xfrm>
          <a:off x="1791742" y="5801568"/>
          <a:ext cx="5516562" cy="939800"/>
        </p:xfrm>
        <a:graphic>
          <a:graphicData uri="http://schemas.openxmlformats.org/presentationml/2006/ole">
            <mc:AlternateContent xmlns:mc="http://schemas.openxmlformats.org/markup-compatibility/2006">
              <mc:Choice xmlns:v="urn:schemas-microsoft-com:vml" Requires="v">
                <p:oleObj spid="_x0000_s32310" name="公式" r:id="rId8" imgW="2768400" imgH="469800" progId="Equation.3">
                  <p:embed/>
                </p:oleObj>
              </mc:Choice>
              <mc:Fallback>
                <p:oleObj name="公式" r:id="rId8" imgW="2768400" imgH="469800" progId="Equation.3">
                  <p:embed/>
                  <p:pic>
                    <p:nvPicPr>
                      <p:cNvPr id="0" name="Object 10"/>
                      <p:cNvPicPr>
                        <a:picLocks noChangeAspect="1" noChangeArrowheads="1"/>
                      </p:cNvPicPr>
                      <p:nvPr/>
                    </p:nvPicPr>
                    <p:blipFill>
                      <a:blip r:embed="rId9"/>
                      <a:srcRect/>
                      <a:stretch>
                        <a:fillRect/>
                      </a:stretch>
                    </p:blipFill>
                    <p:spPr bwMode="auto">
                      <a:xfrm>
                        <a:off x="1791742" y="5801568"/>
                        <a:ext cx="551656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6025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Effect transition="in" filter="wipe(left)">
                                      <p:cBhvr>
                                        <p:cTn id="25" dur="500"/>
                                        <p:tgtEl>
                                          <p:spTgt spid="1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xEl>
                                              <p:pRg st="1" end="1"/>
                                            </p:txEl>
                                          </p:spTgt>
                                        </p:tgtEl>
                                        <p:attrNameLst>
                                          <p:attrName>style.visibility</p:attrName>
                                        </p:attrNameLst>
                                      </p:cBhvr>
                                      <p:to>
                                        <p:strVal val="visible"/>
                                      </p:to>
                                    </p:set>
                                    <p:animEffect transition="in" filter="wipe(left)">
                                      <p:cBhvr>
                                        <p:cTn id="30" dur="500"/>
                                        <p:tgtEl>
                                          <p:spTgt spid="12">
                                            <p:txEl>
                                              <p:pRg st="1" end="1"/>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椭圆偏振光</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22</a:t>
            </a:fld>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2459102869"/>
              </p:ext>
            </p:extLst>
          </p:nvPr>
        </p:nvGraphicFramePr>
        <p:xfrm>
          <a:off x="1791742" y="1193800"/>
          <a:ext cx="5516562" cy="939800"/>
        </p:xfrm>
        <a:graphic>
          <a:graphicData uri="http://schemas.openxmlformats.org/presentationml/2006/ole">
            <mc:AlternateContent xmlns:mc="http://schemas.openxmlformats.org/markup-compatibility/2006">
              <mc:Choice xmlns:v="urn:schemas-microsoft-com:vml" Requires="v">
                <p:oleObj spid="_x0000_s33385" name="公式" r:id="rId4" imgW="2768400" imgH="469800" progId="Equation.3">
                  <p:embed/>
                </p:oleObj>
              </mc:Choice>
              <mc:Fallback>
                <p:oleObj name="公式" r:id="rId4" imgW="2768400" imgH="469800" progId="Equation.3">
                  <p:embed/>
                  <p:pic>
                    <p:nvPicPr>
                      <p:cNvPr id="0" name=""/>
                      <p:cNvPicPr>
                        <a:picLocks noChangeAspect="1" noChangeArrowheads="1"/>
                      </p:cNvPicPr>
                      <p:nvPr/>
                    </p:nvPicPr>
                    <p:blipFill>
                      <a:blip r:embed="rId5"/>
                      <a:srcRect/>
                      <a:stretch>
                        <a:fillRect/>
                      </a:stretch>
                    </p:blipFill>
                    <p:spPr bwMode="auto">
                      <a:xfrm>
                        <a:off x="1791742" y="1193800"/>
                        <a:ext cx="5516562" cy="939800"/>
                      </a:xfrm>
                      <a:prstGeom prst="rect">
                        <a:avLst/>
                      </a:prstGeom>
                      <a:noFill/>
                      <a:ln w="25400">
                        <a:solidFill>
                          <a:srgbClr val="FF0000"/>
                        </a:solidFill>
                      </a:ln>
                      <a:effectLst/>
                    </p:spPr>
                  </p:pic>
                </p:oleObj>
              </mc:Fallback>
            </mc:AlternateContent>
          </a:graphicData>
        </a:graphic>
      </p:graphicFrame>
      <p:sp>
        <p:nvSpPr>
          <p:cNvPr id="11" name="Text Box 6"/>
          <p:cNvSpPr txBox="1">
            <a:spLocks noChangeArrowheads="1"/>
          </p:cNvSpPr>
          <p:nvPr/>
        </p:nvSpPr>
        <p:spPr bwMode="auto">
          <a:xfrm>
            <a:off x="323181" y="2149113"/>
            <a:ext cx="849763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5000"/>
              </a:lnSpc>
            </a:pPr>
            <a:r>
              <a:rPr kumimoji="1" lang="zh-CN" altLang="en-US" sz="2400" b="1" dirty="0">
                <a:solidFill>
                  <a:schemeClr val="tx2"/>
                </a:solidFill>
                <a:latin typeface="+mn-ea"/>
              </a:rPr>
              <a:t>此式是一个椭圆方程，表示合矢量的末端轨迹在横截面内的投影是一个椭圆</a:t>
            </a:r>
            <a:r>
              <a:rPr kumimoji="1" lang="en-US" altLang="zh-CN" sz="2400" b="1" dirty="0">
                <a:solidFill>
                  <a:schemeClr val="tx2"/>
                </a:solidFill>
                <a:latin typeface="+mn-ea"/>
              </a:rPr>
              <a:t>——</a:t>
            </a:r>
            <a:r>
              <a:rPr kumimoji="1" lang="zh-CN" altLang="en-US" sz="2400" b="1" dirty="0">
                <a:solidFill>
                  <a:srgbClr val="2E03CD"/>
                </a:solidFill>
                <a:latin typeface="+mn-ea"/>
              </a:rPr>
              <a:t>椭圆偏振光</a:t>
            </a:r>
            <a:r>
              <a:rPr kumimoji="1" lang="zh-CN" altLang="en-US" sz="2400" b="1" dirty="0">
                <a:solidFill>
                  <a:schemeClr val="tx2"/>
                </a:solidFill>
                <a:latin typeface="+mn-ea"/>
              </a:rPr>
              <a:t>。</a:t>
            </a:r>
            <a:endParaRPr kumimoji="1" lang="en-US" altLang="zh-CN" sz="2400" b="1" dirty="0">
              <a:solidFill>
                <a:schemeClr val="tx2"/>
              </a:solidFill>
              <a:latin typeface="+mn-ea"/>
            </a:endParaRPr>
          </a:p>
          <a:p>
            <a:pPr algn="just">
              <a:lnSpc>
                <a:spcPct val="115000"/>
              </a:lnSpc>
            </a:pPr>
            <a:r>
              <a:rPr kumimoji="1" lang="zh-CN" altLang="en-US" sz="2400" b="1" dirty="0">
                <a:solidFill>
                  <a:schemeClr val="tx2"/>
                </a:solidFill>
                <a:latin typeface="+mn-ea"/>
              </a:rPr>
              <a:t>该椭圆内接于一个长方形，长方形各边与坐标轴平行，边长为</a:t>
            </a:r>
            <a:r>
              <a:rPr kumimoji="1" lang="en-US" altLang="zh-CN" sz="2400" b="1" dirty="0">
                <a:solidFill>
                  <a:schemeClr val="tx2"/>
                </a:solidFill>
                <a:latin typeface="Times New Roman" panose="02020603050405020304" pitchFamily="18" charset="0"/>
                <a:cs typeface="Times New Roman" panose="02020603050405020304" pitchFamily="18" charset="0"/>
              </a:rPr>
              <a:t>2</a:t>
            </a:r>
            <a:r>
              <a:rPr kumimoji="1" lang="en-US" altLang="zh-CN" sz="2400" b="1" i="1" dirty="0">
                <a:solidFill>
                  <a:schemeClr val="tx2"/>
                </a:solidFill>
                <a:latin typeface="Times New Roman" panose="02020603050405020304" pitchFamily="18" charset="0"/>
                <a:cs typeface="Times New Roman" panose="02020603050405020304" pitchFamily="18" charset="0"/>
              </a:rPr>
              <a:t>a</a:t>
            </a:r>
            <a:r>
              <a:rPr kumimoji="1" lang="en-US" altLang="zh-CN" sz="2400" b="1" baseline="-25000" dirty="0">
                <a:solidFill>
                  <a:schemeClr val="tx2"/>
                </a:solidFill>
                <a:latin typeface="Times New Roman" panose="02020603050405020304" pitchFamily="18" charset="0"/>
                <a:cs typeface="Times New Roman" panose="02020603050405020304" pitchFamily="18" charset="0"/>
              </a:rPr>
              <a:t>1</a:t>
            </a:r>
            <a:r>
              <a:rPr kumimoji="1" lang="zh-CN" altLang="en-US" sz="2400" b="1" dirty="0">
                <a:solidFill>
                  <a:schemeClr val="tx2"/>
                </a:solidFill>
                <a:latin typeface="+mn-ea"/>
              </a:rPr>
              <a:t>和</a:t>
            </a:r>
            <a:r>
              <a:rPr kumimoji="1" lang="en-US" altLang="zh-CN" sz="2400" b="1" dirty="0">
                <a:solidFill>
                  <a:schemeClr val="tx2"/>
                </a:solidFill>
                <a:latin typeface="Times New Roman" panose="02020603050405020304" pitchFamily="18" charset="0"/>
                <a:cs typeface="Times New Roman" panose="02020603050405020304" pitchFamily="18" charset="0"/>
              </a:rPr>
              <a:t>2</a:t>
            </a:r>
            <a:r>
              <a:rPr kumimoji="1" lang="en-US" altLang="zh-CN" sz="2400" b="1" i="1" dirty="0">
                <a:solidFill>
                  <a:schemeClr val="tx2"/>
                </a:solidFill>
                <a:latin typeface="Times New Roman" panose="02020603050405020304" pitchFamily="18" charset="0"/>
                <a:cs typeface="Times New Roman" panose="02020603050405020304" pitchFamily="18" charset="0"/>
              </a:rPr>
              <a:t>a</a:t>
            </a:r>
            <a:r>
              <a:rPr kumimoji="1" lang="en-US" altLang="zh-CN" sz="2400" b="1" baseline="-25000" dirty="0">
                <a:solidFill>
                  <a:schemeClr val="tx2"/>
                </a:solidFill>
                <a:latin typeface="Times New Roman" panose="02020603050405020304" pitchFamily="18" charset="0"/>
                <a:cs typeface="Times New Roman" panose="02020603050405020304" pitchFamily="18" charset="0"/>
              </a:rPr>
              <a:t>2</a:t>
            </a:r>
            <a:r>
              <a:rPr kumimoji="1" lang="zh-CN" altLang="en-US" sz="2400" b="1" dirty="0">
                <a:solidFill>
                  <a:schemeClr val="tx2"/>
                </a:solidFill>
                <a:latin typeface="+mn-ea"/>
              </a:rPr>
              <a:t>。</a:t>
            </a:r>
            <a:endParaRPr kumimoji="1" lang="en-US" altLang="zh-CN" sz="2400" b="1" dirty="0">
              <a:solidFill>
                <a:schemeClr val="tx2"/>
              </a:solidFill>
              <a:latin typeface="+mn-ea"/>
            </a:endParaRPr>
          </a:p>
          <a:p>
            <a:pPr algn="just">
              <a:lnSpc>
                <a:spcPct val="115000"/>
              </a:lnSpc>
            </a:pPr>
            <a:r>
              <a:rPr kumimoji="1" lang="zh-CN" altLang="en-US" sz="2400" b="1" dirty="0">
                <a:solidFill>
                  <a:schemeClr val="tx2"/>
                </a:solidFill>
                <a:latin typeface="+mn-ea"/>
              </a:rPr>
              <a:t>椭圆的长轴和</a:t>
            </a:r>
            <a:r>
              <a:rPr kumimoji="1" lang="en-US" altLang="zh-CN" sz="2400" b="1" i="1" dirty="0">
                <a:solidFill>
                  <a:schemeClr val="tx2"/>
                </a:solidFill>
                <a:latin typeface="Times New Roman" panose="02020603050405020304" pitchFamily="18" charset="0"/>
                <a:cs typeface="Times New Roman" panose="02020603050405020304" pitchFamily="18" charset="0"/>
              </a:rPr>
              <a:t>x</a:t>
            </a:r>
            <a:r>
              <a:rPr kumimoji="1" lang="zh-CN" altLang="en-US" sz="2400" b="1" dirty="0">
                <a:solidFill>
                  <a:schemeClr val="tx2"/>
                </a:solidFill>
                <a:latin typeface="+mn-ea"/>
              </a:rPr>
              <a:t>轴的夹角</a:t>
            </a:r>
            <a:r>
              <a:rPr kumimoji="1" lang="el-GR" altLang="zh-CN" sz="2400" b="1" i="1" dirty="0">
                <a:solidFill>
                  <a:schemeClr val="tx2"/>
                </a:solidFill>
                <a:latin typeface="Times New Roman" panose="02020603050405020304" pitchFamily="18" charset="0"/>
                <a:cs typeface="Times New Roman" panose="02020603050405020304" pitchFamily="18" charset="0"/>
              </a:rPr>
              <a:t>β</a:t>
            </a:r>
            <a:r>
              <a:rPr kumimoji="1" lang="zh-CN" altLang="en-US" sz="2400" b="1" dirty="0">
                <a:solidFill>
                  <a:schemeClr val="tx2"/>
                </a:solidFill>
                <a:latin typeface="+mn-ea"/>
              </a:rPr>
              <a:t>满足：</a:t>
            </a:r>
            <a:endParaRPr kumimoji="1" lang="zh-CN" altLang="el-GR" sz="2400" b="1" baseline="-25000" dirty="0">
              <a:solidFill>
                <a:schemeClr val="tx2"/>
              </a:solidFill>
              <a:latin typeface="+mn-ea"/>
            </a:endParaRPr>
          </a:p>
        </p:txBody>
      </p:sp>
      <p:graphicFrame>
        <p:nvGraphicFramePr>
          <p:cNvPr id="34" name="Object 32"/>
          <p:cNvGraphicFramePr>
            <a:graphicFrameLocks noChangeAspect="1"/>
          </p:cNvGraphicFramePr>
          <p:nvPr>
            <p:extLst>
              <p:ext uri="{D42A27DB-BD31-4B8C-83A1-F6EECF244321}">
                <p14:modId xmlns:p14="http://schemas.microsoft.com/office/powerpoint/2010/main" val="564219986"/>
              </p:ext>
            </p:extLst>
          </p:nvPr>
        </p:nvGraphicFramePr>
        <p:xfrm>
          <a:off x="1270198" y="4292600"/>
          <a:ext cx="2725738" cy="869950"/>
        </p:xfrm>
        <a:graphic>
          <a:graphicData uri="http://schemas.openxmlformats.org/presentationml/2006/ole">
            <mc:AlternateContent xmlns:mc="http://schemas.openxmlformats.org/markup-compatibility/2006">
              <mc:Choice xmlns:v="urn:schemas-microsoft-com:vml" Requires="v">
                <p:oleObj spid="_x0000_s33386" name="Equation" r:id="rId6" imgW="1358640" imgH="431640" progId="Equation.DSMT4">
                  <p:embed/>
                </p:oleObj>
              </mc:Choice>
              <mc:Fallback>
                <p:oleObj name="Equation" r:id="rId6" imgW="1358640" imgH="431640" progId="Equation.DSMT4">
                  <p:embed/>
                  <p:pic>
                    <p:nvPicPr>
                      <p:cNvPr id="0" name=""/>
                      <p:cNvPicPr>
                        <a:picLocks noChangeAspect="1" noChangeArrowheads="1"/>
                      </p:cNvPicPr>
                      <p:nvPr/>
                    </p:nvPicPr>
                    <p:blipFill>
                      <a:blip r:embed="rId7"/>
                      <a:srcRect/>
                      <a:stretch>
                        <a:fillRect/>
                      </a:stretch>
                    </p:blipFill>
                    <p:spPr bwMode="auto">
                      <a:xfrm>
                        <a:off x="1270198" y="4292600"/>
                        <a:ext cx="2725738"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33"/>
          <p:cNvSpPr txBox="1">
            <a:spLocks noChangeArrowheads="1"/>
          </p:cNvSpPr>
          <p:nvPr/>
        </p:nvSpPr>
        <p:spPr bwMode="auto">
          <a:xfrm>
            <a:off x="323528" y="5639420"/>
            <a:ext cx="2952328"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pPr>
            <a:r>
              <a:rPr kumimoji="1" lang="zh-CN" altLang="en-US" sz="2400" b="1" dirty="0">
                <a:solidFill>
                  <a:schemeClr val="tx2"/>
                </a:solidFill>
                <a:latin typeface="+mn-ea"/>
              </a:rPr>
              <a:t>令</a:t>
            </a:r>
            <a:r>
              <a:rPr kumimoji="1" lang="en-US" altLang="zh-CN" sz="2400" b="1" dirty="0">
                <a:solidFill>
                  <a:schemeClr val="tx2"/>
                </a:solidFill>
                <a:latin typeface="Times New Roman" pitchFamily="18" charset="0"/>
                <a:cs typeface="Times New Roman" pitchFamily="18" charset="0"/>
              </a:rPr>
              <a:t>tan</a:t>
            </a:r>
            <a:r>
              <a:rPr kumimoji="1" lang="el-GR" altLang="zh-CN" sz="2400" b="1" i="1" dirty="0">
                <a:solidFill>
                  <a:schemeClr val="tx2"/>
                </a:solidFill>
                <a:latin typeface="Times New Roman" pitchFamily="18" charset="0"/>
                <a:cs typeface="Times New Roman" pitchFamily="18" charset="0"/>
              </a:rPr>
              <a:t>α</a:t>
            </a:r>
            <a:r>
              <a:rPr kumimoji="1" lang="en-US" altLang="zh-CN" sz="2400" b="1" dirty="0">
                <a:solidFill>
                  <a:schemeClr val="tx2"/>
                </a:solidFill>
                <a:latin typeface="Times New Roman" pitchFamily="18" charset="0"/>
                <a:cs typeface="Times New Roman" pitchFamily="18" charset="0"/>
              </a:rPr>
              <a:t>=</a:t>
            </a:r>
            <a:r>
              <a:rPr kumimoji="1" lang="en-US" altLang="zh-CN" sz="2400" b="1" i="1" dirty="0">
                <a:solidFill>
                  <a:schemeClr val="tx2"/>
                </a:solidFill>
                <a:latin typeface="Times New Roman" pitchFamily="18" charset="0"/>
                <a:cs typeface="Times New Roman" pitchFamily="18" charset="0"/>
              </a:rPr>
              <a:t>a</a:t>
            </a:r>
            <a:r>
              <a:rPr kumimoji="1" lang="en-US" altLang="zh-CN" sz="2400" b="1" baseline="-25000" dirty="0">
                <a:solidFill>
                  <a:schemeClr val="tx2"/>
                </a:solidFill>
                <a:latin typeface="Times New Roman" pitchFamily="18" charset="0"/>
                <a:cs typeface="Times New Roman" pitchFamily="18" charset="0"/>
              </a:rPr>
              <a:t>2</a:t>
            </a:r>
            <a:r>
              <a:rPr kumimoji="1" lang="en-US" altLang="zh-CN" sz="2400" b="1" dirty="0">
                <a:solidFill>
                  <a:schemeClr val="tx2"/>
                </a:solidFill>
                <a:latin typeface="Times New Roman" pitchFamily="18" charset="0"/>
                <a:cs typeface="Times New Roman" pitchFamily="18" charset="0"/>
              </a:rPr>
              <a:t>/</a:t>
            </a:r>
            <a:r>
              <a:rPr kumimoji="1" lang="en-US" altLang="zh-CN" sz="2400" b="1" i="1" dirty="0">
                <a:solidFill>
                  <a:schemeClr val="tx2"/>
                </a:solidFill>
                <a:latin typeface="Times New Roman" pitchFamily="18" charset="0"/>
                <a:cs typeface="Times New Roman" pitchFamily="18" charset="0"/>
              </a:rPr>
              <a:t>a</a:t>
            </a:r>
            <a:r>
              <a:rPr kumimoji="1" lang="en-US" altLang="zh-CN" sz="2400" b="1" baseline="-25000" dirty="0">
                <a:solidFill>
                  <a:schemeClr val="tx2"/>
                </a:solidFill>
                <a:latin typeface="Times New Roman" pitchFamily="18" charset="0"/>
                <a:cs typeface="Times New Roman" pitchFamily="18" charset="0"/>
              </a:rPr>
              <a:t>1</a:t>
            </a:r>
            <a:r>
              <a:rPr kumimoji="1" lang="zh-CN" altLang="en-US" sz="2400" b="1" dirty="0">
                <a:solidFill>
                  <a:schemeClr val="tx2"/>
                </a:solidFill>
                <a:latin typeface="+mn-ea"/>
              </a:rPr>
              <a:t>，则：</a:t>
            </a:r>
            <a:endParaRPr kumimoji="1" lang="zh-CN" altLang="en-US" sz="2400" b="1" baseline="-25000" dirty="0">
              <a:solidFill>
                <a:schemeClr val="tx2"/>
              </a:solidFill>
              <a:latin typeface="+mn-ea"/>
            </a:endParaRPr>
          </a:p>
        </p:txBody>
      </p:sp>
      <p:graphicFrame>
        <p:nvGraphicFramePr>
          <p:cNvPr id="37" name="Object 35"/>
          <p:cNvGraphicFramePr>
            <a:graphicFrameLocks noChangeAspect="1"/>
          </p:cNvGraphicFramePr>
          <p:nvPr>
            <p:extLst>
              <p:ext uri="{D42A27DB-BD31-4B8C-83A1-F6EECF244321}">
                <p14:modId xmlns:p14="http://schemas.microsoft.com/office/powerpoint/2010/main" val="2808838568"/>
              </p:ext>
            </p:extLst>
          </p:nvPr>
        </p:nvGraphicFramePr>
        <p:xfrm>
          <a:off x="1331640" y="6331793"/>
          <a:ext cx="2571750" cy="409575"/>
        </p:xfrm>
        <a:graphic>
          <a:graphicData uri="http://schemas.openxmlformats.org/presentationml/2006/ole">
            <mc:AlternateContent xmlns:mc="http://schemas.openxmlformats.org/markup-compatibility/2006">
              <mc:Choice xmlns:v="urn:schemas-microsoft-com:vml" Requires="v">
                <p:oleObj spid="_x0000_s33387" name="公式" r:id="rId8" imgW="1282680" imgH="203040" progId="Equation.3">
                  <p:embed/>
                </p:oleObj>
              </mc:Choice>
              <mc:Fallback>
                <p:oleObj name="公式" r:id="rId8" imgW="1282680" imgH="203040" progId="Equation.3">
                  <p:embed/>
                  <p:pic>
                    <p:nvPicPr>
                      <p:cNvPr id="0" name=""/>
                      <p:cNvPicPr>
                        <a:picLocks noChangeAspect="1" noChangeArrowheads="1"/>
                      </p:cNvPicPr>
                      <p:nvPr/>
                    </p:nvPicPr>
                    <p:blipFill>
                      <a:blip r:embed="rId9"/>
                      <a:srcRect/>
                      <a:stretch>
                        <a:fillRect/>
                      </a:stretch>
                    </p:blipFill>
                    <p:spPr bwMode="auto">
                      <a:xfrm>
                        <a:off x="1331640" y="6331793"/>
                        <a:ext cx="257175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32758" y="3685381"/>
            <a:ext cx="4003738" cy="3036195"/>
          </a:xfrm>
          <a:prstGeom prst="rect">
            <a:avLst/>
          </a:prstGeom>
        </p:spPr>
      </p:pic>
      <p:sp>
        <p:nvSpPr>
          <p:cNvPr id="38" name="TextBox 37"/>
          <p:cNvSpPr txBox="1"/>
          <p:nvPr/>
        </p:nvSpPr>
        <p:spPr>
          <a:xfrm>
            <a:off x="323528" y="5127575"/>
            <a:ext cx="1112805" cy="461665"/>
          </a:xfrm>
          <a:prstGeom prst="rect">
            <a:avLst/>
          </a:prstGeom>
          <a:noFill/>
        </p:spPr>
        <p:txBody>
          <a:bodyPr wrap="none" rtlCol="0">
            <a:spAutoFit/>
          </a:bodyPr>
          <a:lstStyle/>
          <a:p>
            <a:r>
              <a:rPr lang="zh-CN" altLang="en-US" sz="2400" b="1" dirty="0">
                <a:solidFill>
                  <a:schemeClr val="tx2"/>
                </a:solidFill>
              </a:rPr>
              <a:t>其中：</a:t>
            </a:r>
          </a:p>
        </p:txBody>
      </p:sp>
      <p:graphicFrame>
        <p:nvGraphicFramePr>
          <p:cNvPr id="6" name="对象 5"/>
          <p:cNvGraphicFramePr>
            <a:graphicFrameLocks noChangeAspect="1"/>
          </p:cNvGraphicFramePr>
          <p:nvPr>
            <p:extLst>
              <p:ext uri="{D42A27DB-BD31-4B8C-83A1-F6EECF244321}">
                <p14:modId xmlns:p14="http://schemas.microsoft.com/office/powerpoint/2010/main" val="1782448310"/>
              </p:ext>
            </p:extLst>
          </p:nvPr>
        </p:nvGraphicFramePr>
        <p:xfrm>
          <a:off x="1331640" y="5164966"/>
          <a:ext cx="1429344" cy="459432"/>
        </p:xfrm>
        <a:graphic>
          <a:graphicData uri="http://schemas.openxmlformats.org/presentationml/2006/ole">
            <mc:AlternateContent xmlns:mc="http://schemas.openxmlformats.org/markup-compatibility/2006">
              <mc:Choice xmlns:v="urn:schemas-microsoft-com:vml" Requires="v">
                <p:oleObj spid="_x0000_s33388" name="Equation" r:id="rId11" imgW="711000" imgH="228600" progId="Equation.DSMT4">
                  <p:embed/>
                </p:oleObj>
              </mc:Choice>
              <mc:Fallback>
                <p:oleObj name="Equation" r:id="rId11" imgW="711000" imgH="228600" progId="Equation.DSMT4">
                  <p:embed/>
                  <p:pic>
                    <p:nvPicPr>
                      <p:cNvPr id="0" name=""/>
                      <p:cNvPicPr/>
                      <p:nvPr/>
                    </p:nvPicPr>
                    <p:blipFill>
                      <a:blip r:embed="rId12"/>
                      <a:stretch>
                        <a:fillRect/>
                      </a:stretch>
                    </p:blipFill>
                    <p:spPr>
                      <a:xfrm>
                        <a:off x="1331640" y="5164966"/>
                        <a:ext cx="1429344" cy="459432"/>
                      </a:xfrm>
                      <a:prstGeom prst="rect">
                        <a:avLst/>
                      </a:prstGeom>
                    </p:spPr>
                  </p:pic>
                </p:oleObj>
              </mc:Fallback>
            </mc:AlternateContent>
          </a:graphicData>
        </a:graphic>
      </p:graphicFrame>
    </p:spTree>
    <p:extLst>
      <p:ext uri="{BB962C8B-B14F-4D97-AF65-F5344CB8AC3E}">
        <p14:creationId xmlns:p14="http://schemas.microsoft.com/office/powerpoint/2010/main" val="418475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left)">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Effect transition="in" filter="wipe(left)">
                                      <p:cBhvr>
                                        <p:cTn id="23" dur="500"/>
                                        <p:tgtEl>
                                          <p:spTgt spid="1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wipe(left)">
                                      <p:cBhvr>
                                        <p:cTn id="28" dur="500"/>
                                        <p:tgtEl>
                                          <p:spTgt spid="11">
                                            <p:txEl>
                                              <p:pRg st="2" end="2"/>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left)">
                                      <p:cBhvr>
                                        <p:cTn id="36" dur="500"/>
                                        <p:tgtEl>
                                          <p:spTgt spid="38"/>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left)">
                                      <p:cBhvr>
                                        <p:cTn id="45" dur="500"/>
                                        <p:tgtEl>
                                          <p:spTgt spid="35"/>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left)">
                                      <p:cBhvr>
                                        <p:cTn id="4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线偏振光</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23</a:t>
            </a:fld>
            <a:endParaRPr lang="en-US" altLang="zh-CN" dirty="0"/>
          </a:p>
        </p:txBody>
      </p:sp>
      <p:sp>
        <p:nvSpPr>
          <p:cNvPr id="10" name="矩形 9"/>
          <p:cNvSpPr/>
          <p:nvPr/>
        </p:nvSpPr>
        <p:spPr>
          <a:xfrm>
            <a:off x="323528" y="1242367"/>
            <a:ext cx="8496944" cy="1717393"/>
          </a:xfrm>
          <a:prstGeom prst="rect">
            <a:avLst/>
          </a:prstGeom>
        </p:spPr>
        <p:txBody>
          <a:bodyPr wrap="square">
            <a:spAutoFit/>
          </a:bodyPr>
          <a:lstStyle/>
          <a:p>
            <a:pPr algn="just">
              <a:lnSpc>
                <a:spcPct val="110000"/>
              </a:lnSpc>
            </a:pPr>
            <a:r>
              <a:rPr lang="zh-CN" altLang="en-US" sz="2400" b="1" dirty="0">
                <a:solidFill>
                  <a:schemeClr val="tx2"/>
                </a:solidFill>
              </a:rPr>
              <a:t>由椭圆方程可知：偏振椭圆的形状由参与叠加的两光波的位相</a:t>
            </a:r>
          </a:p>
          <a:p>
            <a:pPr algn="just">
              <a:lnSpc>
                <a:spcPct val="110000"/>
              </a:lnSpc>
            </a:pPr>
            <a:r>
              <a:rPr lang="zh-CN" altLang="en-US" sz="2400" b="1" dirty="0">
                <a:solidFill>
                  <a:schemeClr val="tx2"/>
                </a:solidFill>
              </a:rPr>
              <a:t>差</a:t>
            </a:r>
            <a:r>
              <a:rPr lang="el-GR" altLang="zh-CN" sz="2400" b="1" i="1" dirty="0">
                <a:solidFill>
                  <a:schemeClr val="tx2"/>
                </a:solidFill>
                <a:latin typeface="Times New Roman" pitchFamily="18" charset="0"/>
                <a:cs typeface="Times New Roman" pitchFamily="18" charset="0"/>
              </a:rPr>
              <a:t>δ</a:t>
            </a:r>
            <a:r>
              <a:rPr lang="en-US" altLang="zh-CN" sz="2400" b="1" dirty="0">
                <a:solidFill>
                  <a:schemeClr val="tx2"/>
                </a:solidFill>
                <a:latin typeface="Times New Roman" pitchFamily="18" charset="0"/>
                <a:cs typeface="Times New Roman" pitchFamily="18" charset="0"/>
              </a:rPr>
              <a:t>=</a:t>
            </a:r>
            <a:r>
              <a:rPr lang="el-GR" altLang="zh-CN" sz="2400" b="1" i="1" dirty="0">
                <a:solidFill>
                  <a:schemeClr val="tx2"/>
                </a:solidFill>
                <a:latin typeface="Times New Roman" pitchFamily="18" charset="0"/>
                <a:cs typeface="Times New Roman" pitchFamily="18" charset="0"/>
              </a:rPr>
              <a:t>α</a:t>
            </a:r>
            <a:r>
              <a:rPr lang="en-US" altLang="zh-CN" sz="2400" b="1" baseline="-25000" dirty="0">
                <a:solidFill>
                  <a:schemeClr val="tx2"/>
                </a:solidFill>
                <a:latin typeface="Times New Roman" pitchFamily="18" charset="0"/>
                <a:cs typeface="Times New Roman" pitchFamily="18" charset="0"/>
              </a:rPr>
              <a:t>2</a:t>
            </a:r>
            <a:r>
              <a:rPr lang="en-US" altLang="zh-CN" sz="2400" b="1" dirty="0">
                <a:solidFill>
                  <a:schemeClr val="tx2"/>
                </a:solidFill>
                <a:latin typeface="Times New Roman" pitchFamily="18" charset="0"/>
                <a:cs typeface="Times New Roman" pitchFamily="18" charset="0"/>
              </a:rPr>
              <a:t>-</a:t>
            </a:r>
            <a:r>
              <a:rPr lang="el-GR" altLang="zh-CN" sz="2400" b="1" i="1" dirty="0">
                <a:solidFill>
                  <a:schemeClr val="tx2"/>
                </a:solidFill>
                <a:latin typeface="Times New Roman" pitchFamily="18" charset="0"/>
                <a:cs typeface="Times New Roman" pitchFamily="18" charset="0"/>
              </a:rPr>
              <a:t>α</a:t>
            </a:r>
            <a:r>
              <a:rPr lang="en-US" altLang="zh-CN" sz="2400" b="1" baseline="-25000" dirty="0">
                <a:solidFill>
                  <a:schemeClr val="tx2"/>
                </a:solidFill>
                <a:latin typeface="Times New Roman" pitchFamily="18" charset="0"/>
                <a:cs typeface="Times New Roman" pitchFamily="18" charset="0"/>
              </a:rPr>
              <a:t>1</a:t>
            </a:r>
            <a:r>
              <a:rPr lang="zh-CN" altLang="en-US" sz="2400" b="1" dirty="0">
                <a:solidFill>
                  <a:schemeClr val="tx2"/>
                </a:solidFill>
              </a:rPr>
              <a:t>和振幅比</a:t>
            </a:r>
            <a:r>
              <a:rPr lang="en-US" altLang="zh-CN" sz="2400" b="1" i="1" dirty="0">
                <a:solidFill>
                  <a:schemeClr val="tx2"/>
                </a:solidFill>
                <a:latin typeface="Times New Roman" pitchFamily="18" charset="0"/>
                <a:cs typeface="Times New Roman" pitchFamily="18" charset="0"/>
              </a:rPr>
              <a:t>a</a:t>
            </a:r>
            <a:r>
              <a:rPr lang="en-US" altLang="zh-CN" sz="2400" b="1" baseline="-25000" dirty="0">
                <a:solidFill>
                  <a:schemeClr val="tx2"/>
                </a:solidFill>
                <a:latin typeface="Times New Roman" pitchFamily="18" charset="0"/>
                <a:cs typeface="Times New Roman" pitchFamily="18" charset="0"/>
              </a:rPr>
              <a:t>2</a:t>
            </a:r>
            <a:r>
              <a:rPr lang="en-US" altLang="zh-CN" sz="2400" b="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a</a:t>
            </a:r>
            <a:r>
              <a:rPr lang="en-US" altLang="zh-CN" sz="2400" b="1" baseline="-25000" dirty="0">
                <a:solidFill>
                  <a:schemeClr val="tx2"/>
                </a:solidFill>
                <a:latin typeface="Times New Roman" pitchFamily="18" charset="0"/>
                <a:cs typeface="Times New Roman" pitchFamily="18" charset="0"/>
              </a:rPr>
              <a:t>1</a:t>
            </a:r>
            <a:r>
              <a:rPr lang="zh-CN" altLang="en-US" sz="2400" b="1" dirty="0">
                <a:solidFill>
                  <a:schemeClr val="tx2"/>
                </a:solidFill>
              </a:rPr>
              <a:t>决定。</a:t>
            </a:r>
          </a:p>
          <a:p>
            <a:pPr algn="just">
              <a:lnSpc>
                <a:spcPct val="110000"/>
              </a:lnSpc>
            </a:pPr>
            <a:r>
              <a:rPr lang="zh-CN" altLang="en-US" sz="2400" b="1" dirty="0">
                <a:solidFill>
                  <a:schemeClr val="tx2"/>
                </a:solidFill>
              </a:rPr>
              <a:t>但在两种特殊情况下，合振动是线偏振光。</a:t>
            </a:r>
          </a:p>
          <a:p>
            <a:pPr algn="just">
              <a:lnSpc>
                <a:spcPct val="110000"/>
              </a:lnSpc>
            </a:pPr>
            <a:r>
              <a:rPr lang="en-US" altLang="zh-CN" sz="2400" b="1" dirty="0">
                <a:solidFill>
                  <a:schemeClr val="tx2"/>
                </a:solidFill>
              </a:rPr>
              <a:t>1. </a:t>
            </a:r>
            <a:r>
              <a:rPr lang="el-GR" altLang="zh-CN" sz="2400" b="1" i="1" dirty="0">
                <a:solidFill>
                  <a:schemeClr val="tx2"/>
                </a:solidFill>
                <a:latin typeface="Times New Roman" pitchFamily="18" charset="0"/>
                <a:cs typeface="Times New Roman" pitchFamily="18" charset="0"/>
              </a:rPr>
              <a:t>δ</a:t>
            </a:r>
            <a:r>
              <a:rPr lang="en-US" altLang="zh-CN" sz="2400" b="1" dirty="0">
                <a:solidFill>
                  <a:schemeClr val="tx2"/>
                </a:solidFill>
                <a:latin typeface="Times New Roman" pitchFamily="18" charset="0"/>
                <a:cs typeface="Times New Roman" pitchFamily="18" charset="0"/>
              </a:rPr>
              <a:t>=±2</a:t>
            </a:r>
            <a:r>
              <a:rPr lang="en-US" altLang="zh-CN" sz="2400" b="1" i="1" dirty="0">
                <a:solidFill>
                  <a:schemeClr val="tx2"/>
                </a:solidFill>
                <a:latin typeface="Times New Roman" pitchFamily="18" charset="0"/>
                <a:cs typeface="Times New Roman" pitchFamily="18" charset="0"/>
              </a:rPr>
              <a:t>mπ</a:t>
            </a:r>
            <a:r>
              <a:rPr lang="zh-CN" altLang="en-US" sz="2400" b="1" i="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m</a:t>
            </a:r>
            <a:r>
              <a:rPr lang="en-US" altLang="zh-CN" sz="2400" b="1" dirty="0">
                <a:solidFill>
                  <a:schemeClr val="tx2"/>
                </a:solidFill>
                <a:latin typeface="Times New Roman" pitchFamily="18" charset="0"/>
                <a:cs typeface="Times New Roman" pitchFamily="18" charset="0"/>
              </a:rPr>
              <a:t>=0, 1, 2 </a:t>
            </a:r>
            <a:r>
              <a:rPr lang="en-US" altLang="zh-CN" sz="2400" b="1" baseline="30000" dirty="0">
                <a:solidFill>
                  <a:schemeClr val="tx2"/>
                </a:solidFill>
                <a:latin typeface="Times New Roman" pitchFamily="18" charset="0"/>
                <a:cs typeface="Times New Roman" pitchFamily="18" charset="0"/>
              </a:rPr>
              <a:t>…</a:t>
            </a:r>
            <a:endParaRPr lang="en-US" altLang="zh-CN" sz="2400" b="1" i="1" dirty="0">
              <a:solidFill>
                <a:schemeClr val="tx2"/>
              </a:solidFill>
              <a:latin typeface="Times New Roman" pitchFamily="18" charset="0"/>
              <a:cs typeface="Times New Roman"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465840326"/>
              </p:ext>
            </p:extLst>
          </p:nvPr>
        </p:nvGraphicFramePr>
        <p:xfrm>
          <a:off x="3203848" y="2871465"/>
          <a:ext cx="1512887" cy="917575"/>
        </p:xfrm>
        <a:graphic>
          <a:graphicData uri="http://schemas.openxmlformats.org/presentationml/2006/ole">
            <mc:AlternateContent xmlns:mc="http://schemas.openxmlformats.org/markup-compatibility/2006">
              <mc:Choice xmlns:v="urn:schemas-microsoft-com:vml" Requires="v">
                <p:oleObj spid="_x0000_s34162" name="公式" r:id="rId4" imgW="711000" imgH="431640" progId="Equation.3">
                  <p:embed/>
                </p:oleObj>
              </mc:Choice>
              <mc:Fallback>
                <p:oleObj name="公式" r:id="rId4" imgW="711000" imgH="431640" progId="Equation.3">
                  <p:embed/>
                  <p:pic>
                    <p:nvPicPr>
                      <p:cNvPr id="0" name="Object 9"/>
                      <p:cNvPicPr>
                        <a:picLocks noChangeAspect="1" noChangeArrowheads="1"/>
                      </p:cNvPicPr>
                      <p:nvPr/>
                    </p:nvPicPr>
                    <p:blipFill>
                      <a:blip r:embed="rId5"/>
                      <a:srcRect/>
                      <a:stretch>
                        <a:fillRect/>
                      </a:stretch>
                    </p:blipFill>
                    <p:spPr bwMode="auto">
                      <a:xfrm>
                        <a:off x="3203848" y="2871465"/>
                        <a:ext cx="1512887"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矩形 13"/>
          <p:cNvSpPr/>
          <p:nvPr/>
        </p:nvSpPr>
        <p:spPr>
          <a:xfrm>
            <a:off x="683568" y="3750131"/>
            <a:ext cx="4896544" cy="904863"/>
          </a:xfrm>
          <a:prstGeom prst="rect">
            <a:avLst/>
          </a:prstGeom>
        </p:spPr>
        <p:txBody>
          <a:bodyPr wrap="square">
            <a:spAutoFit/>
          </a:bodyPr>
          <a:lstStyle/>
          <a:p>
            <a:pPr algn="just">
              <a:lnSpc>
                <a:spcPct val="110000"/>
              </a:lnSpc>
            </a:pPr>
            <a:r>
              <a:rPr lang="zh-CN" altLang="en-US" sz="2400" b="1" dirty="0">
                <a:solidFill>
                  <a:schemeClr val="tx2"/>
                </a:solidFill>
              </a:rPr>
              <a:t>合矢量末端的运动轨迹是一条经过坐标原点，而斜率为</a:t>
            </a:r>
            <a:r>
              <a:rPr lang="en-US" altLang="zh-CN" sz="2400" b="1" i="1" dirty="0">
                <a:solidFill>
                  <a:schemeClr val="tx2"/>
                </a:solidFill>
                <a:latin typeface="Times New Roman" pitchFamily="18" charset="0"/>
                <a:cs typeface="Times New Roman" pitchFamily="18" charset="0"/>
              </a:rPr>
              <a:t>a</a:t>
            </a:r>
            <a:r>
              <a:rPr lang="en-US" altLang="zh-CN" sz="2400" b="1" baseline="-25000" dirty="0">
                <a:solidFill>
                  <a:schemeClr val="tx2"/>
                </a:solidFill>
                <a:latin typeface="Times New Roman" pitchFamily="18" charset="0"/>
                <a:cs typeface="Times New Roman" pitchFamily="18" charset="0"/>
              </a:rPr>
              <a:t>2</a:t>
            </a:r>
            <a:r>
              <a:rPr lang="en-US" altLang="zh-CN" sz="2400" b="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a</a:t>
            </a:r>
            <a:r>
              <a:rPr lang="en-US" altLang="zh-CN" sz="2400" b="1" baseline="-25000" dirty="0">
                <a:solidFill>
                  <a:schemeClr val="tx2"/>
                </a:solidFill>
                <a:latin typeface="Times New Roman" pitchFamily="18" charset="0"/>
                <a:cs typeface="Times New Roman" pitchFamily="18" charset="0"/>
              </a:rPr>
              <a:t>1</a:t>
            </a:r>
            <a:r>
              <a:rPr lang="zh-CN" altLang="en-US" sz="2400" b="1" dirty="0">
                <a:solidFill>
                  <a:schemeClr val="tx2"/>
                </a:solidFill>
              </a:rPr>
              <a:t>的直线。</a:t>
            </a:r>
          </a:p>
        </p:txBody>
      </p:sp>
      <p:grpSp>
        <p:nvGrpSpPr>
          <p:cNvPr id="15" name="组合 14"/>
          <p:cNvGrpSpPr/>
          <p:nvPr/>
        </p:nvGrpSpPr>
        <p:grpSpPr>
          <a:xfrm>
            <a:off x="6443663" y="2996952"/>
            <a:ext cx="2232025" cy="1368425"/>
            <a:chOff x="6443663" y="3429000"/>
            <a:chExt cx="2232025" cy="1368425"/>
          </a:xfrm>
        </p:grpSpPr>
        <p:sp>
          <p:nvSpPr>
            <p:cNvPr id="21" name="Line 12"/>
            <p:cNvSpPr>
              <a:spLocks noChangeShapeType="1"/>
            </p:cNvSpPr>
            <p:nvPr/>
          </p:nvSpPr>
          <p:spPr bwMode="auto">
            <a:xfrm flipV="1">
              <a:off x="6443663" y="3429000"/>
              <a:ext cx="2232025" cy="13684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pPr>
              <a:endParaRPr lang="zh-CN" altLang="en-US"/>
            </a:p>
          </p:txBody>
        </p:sp>
        <p:grpSp>
          <p:nvGrpSpPr>
            <p:cNvPr id="22" name="Group 15"/>
            <p:cNvGrpSpPr>
              <a:grpSpLocks/>
            </p:cNvGrpSpPr>
            <p:nvPr/>
          </p:nvGrpSpPr>
          <p:grpSpPr bwMode="auto">
            <a:xfrm>
              <a:off x="6443663" y="3429000"/>
              <a:ext cx="2232025" cy="1368425"/>
              <a:chOff x="4059" y="2160"/>
              <a:chExt cx="1406" cy="862"/>
            </a:xfrm>
          </p:grpSpPr>
          <p:sp>
            <p:nvSpPr>
              <p:cNvPr id="23" name="Rectangle 11"/>
              <p:cNvSpPr>
                <a:spLocks noChangeArrowheads="1"/>
              </p:cNvSpPr>
              <p:nvPr/>
            </p:nvSpPr>
            <p:spPr bwMode="auto">
              <a:xfrm>
                <a:off x="4059" y="2160"/>
                <a:ext cx="1406" cy="86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10000"/>
                  </a:lnSpc>
                </a:pPr>
                <a:endParaRPr lang="zh-CN" altLang="en-US"/>
              </a:p>
            </p:txBody>
          </p:sp>
          <p:sp>
            <p:nvSpPr>
              <p:cNvPr id="24" name="Line 13"/>
              <p:cNvSpPr>
                <a:spLocks noChangeShapeType="1"/>
              </p:cNvSpPr>
              <p:nvPr/>
            </p:nvSpPr>
            <p:spPr bwMode="auto">
              <a:xfrm flipV="1">
                <a:off x="4468" y="2387"/>
                <a:ext cx="453" cy="27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pPr>
                <a:endParaRPr lang="zh-CN" altLang="en-US"/>
              </a:p>
            </p:txBody>
          </p:sp>
          <p:sp>
            <p:nvSpPr>
              <p:cNvPr id="25" name="Line 14"/>
              <p:cNvSpPr>
                <a:spLocks noChangeShapeType="1"/>
              </p:cNvSpPr>
              <p:nvPr/>
            </p:nvSpPr>
            <p:spPr bwMode="auto">
              <a:xfrm flipH="1">
                <a:off x="4559" y="2568"/>
                <a:ext cx="408" cy="27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pPr>
                <a:endParaRPr lang="zh-CN" altLang="en-US"/>
              </a:p>
            </p:txBody>
          </p:sp>
        </p:grpSp>
      </p:grpSp>
      <p:grpSp>
        <p:nvGrpSpPr>
          <p:cNvPr id="27" name="组合 26"/>
          <p:cNvGrpSpPr/>
          <p:nvPr/>
        </p:nvGrpSpPr>
        <p:grpSpPr>
          <a:xfrm flipH="1">
            <a:off x="6444208" y="5156919"/>
            <a:ext cx="2232025" cy="1368425"/>
            <a:chOff x="6443663" y="3429000"/>
            <a:chExt cx="2232025" cy="1368425"/>
          </a:xfrm>
        </p:grpSpPr>
        <p:sp>
          <p:nvSpPr>
            <p:cNvPr id="28" name="Line 12"/>
            <p:cNvSpPr>
              <a:spLocks noChangeShapeType="1"/>
            </p:cNvSpPr>
            <p:nvPr/>
          </p:nvSpPr>
          <p:spPr bwMode="auto">
            <a:xfrm flipV="1">
              <a:off x="6443663" y="3429000"/>
              <a:ext cx="2232025" cy="13684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pPr>
              <a:endParaRPr lang="zh-CN" altLang="en-US"/>
            </a:p>
          </p:txBody>
        </p:sp>
        <p:grpSp>
          <p:nvGrpSpPr>
            <p:cNvPr id="29" name="Group 15"/>
            <p:cNvGrpSpPr>
              <a:grpSpLocks/>
            </p:cNvGrpSpPr>
            <p:nvPr/>
          </p:nvGrpSpPr>
          <p:grpSpPr bwMode="auto">
            <a:xfrm>
              <a:off x="6443663" y="3429000"/>
              <a:ext cx="2232025" cy="1368425"/>
              <a:chOff x="4059" y="2160"/>
              <a:chExt cx="1406" cy="862"/>
            </a:xfrm>
          </p:grpSpPr>
          <p:sp>
            <p:nvSpPr>
              <p:cNvPr id="30" name="Rectangle 11"/>
              <p:cNvSpPr>
                <a:spLocks noChangeArrowheads="1"/>
              </p:cNvSpPr>
              <p:nvPr/>
            </p:nvSpPr>
            <p:spPr bwMode="auto">
              <a:xfrm>
                <a:off x="4059" y="2160"/>
                <a:ext cx="1406" cy="86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10000"/>
                  </a:lnSpc>
                </a:pPr>
                <a:endParaRPr lang="zh-CN" altLang="en-US"/>
              </a:p>
            </p:txBody>
          </p:sp>
          <p:sp>
            <p:nvSpPr>
              <p:cNvPr id="31" name="Line 13"/>
              <p:cNvSpPr>
                <a:spLocks noChangeShapeType="1"/>
              </p:cNvSpPr>
              <p:nvPr/>
            </p:nvSpPr>
            <p:spPr bwMode="auto">
              <a:xfrm flipV="1">
                <a:off x="4468" y="2387"/>
                <a:ext cx="453" cy="27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pPr>
                <a:endParaRPr lang="zh-CN" altLang="en-US"/>
              </a:p>
            </p:txBody>
          </p:sp>
          <p:sp>
            <p:nvSpPr>
              <p:cNvPr id="32" name="Line 14"/>
              <p:cNvSpPr>
                <a:spLocks noChangeShapeType="1"/>
              </p:cNvSpPr>
              <p:nvPr/>
            </p:nvSpPr>
            <p:spPr bwMode="auto">
              <a:xfrm flipH="1">
                <a:off x="4559" y="2568"/>
                <a:ext cx="408" cy="27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pPr>
                <a:endParaRPr lang="zh-CN" altLang="en-US"/>
              </a:p>
            </p:txBody>
          </p:sp>
        </p:grpSp>
      </p:grpSp>
      <p:sp>
        <p:nvSpPr>
          <p:cNvPr id="16" name="矩形 15"/>
          <p:cNvSpPr/>
          <p:nvPr/>
        </p:nvSpPr>
        <p:spPr>
          <a:xfrm>
            <a:off x="323528" y="4653136"/>
            <a:ext cx="4403476" cy="498598"/>
          </a:xfrm>
          <a:prstGeom prst="rect">
            <a:avLst/>
          </a:prstGeom>
        </p:spPr>
        <p:txBody>
          <a:bodyPr wrap="square">
            <a:spAutoFit/>
          </a:bodyPr>
          <a:lstStyle/>
          <a:p>
            <a:pPr algn="just">
              <a:lnSpc>
                <a:spcPct val="110000"/>
              </a:lnSpc>
            </a:pPr>
            <a:r>
              <a:rPr lang="en-US" altLang="zh-CN" sz="2400" b="1" dirty="0">
                <a:solidFill>
                  <a:schemeClr val="tx2"/>
                </a:solidFill>
              </a:rPr>
              <a:t>2. </a:t>
            </a:r>
            <a:r>
              <a:rPr lang="el-GR" altLang="zh-CN" sz="2400" b="1" i="1" dirty="0">
                <a:solidFill>
                  <a:schemeClr val="tx2"/>
                </a:solidFill>
                <a:latin typeface="Times New Roman" pitchFamily="18" charset="0"/>
                <a:cs typeface="Times New Roman" pitchFamily="18" charset="0"/>
              </a:rPr>
              <a:t>δ</a:t>
            </a:r>
            <a:r>
              <a:rPr lang="en-US" altLang="zh-CN" sz="2400" b="1" dirty="0">
                <a:solidFill>
                  <a:schemeClr val="tx2"/>
                </a:solidFill>
                <a:latin typeface="Times New Roman" pitchFamily="18" charset="0"/>
                <a:cs typeface="Times New Roman" pitchFamily="18" charset="0"/>
              </a:rPr>
              <a:t>=±(2</a:t>
            </a:r>
            <a:r>
              <a:rPr lang="en-US" altLang="zh-CN" sz="2400" b="1" i="1" dirty="0">
                <a:solidFill>
                  <a:schemeClr val="tx2"/>
                </a:solidFill>
                <a:latin typeface="Times New Roman" pitchFamily="18" charset="0"/>
                <a:cs typeface="Times New Roman" pitchFamily="18" charset="0"/>
              </a:rPr>
              <a:t>m</a:t>
            </a:r>
            <a:r>
              <a:rPr lang="en-US" altLang="zh-CN" sz="2400" b="1" dirty="0">
                <a:solidFill>
                  <a:schemeClr val="tx2"/>
                </a:solidFill>
                <a:latin typeface="Times New Roman" pitchFamily="18" charset="0"/>
                <a:cs typeface="Times New Roman" pitchFamily="18" charset="0"/>
              </a:rPr>
              <a:t>+1)</a:t>
            </a:r>
            <a:r>
              <a:rPr lang="en-US" altLang="zh-CN" sz="2400" b="1" i="1" dirty="0">
                <a:solidFill>
                  <a:schemeClr val="tx2"/>
                </a:solidFill>
                <a:latin typeface="Times New Roman" pitchFamily="18" charset="0"/>
                <a:cs typeface="Times New Roman" pitchFamily="18" charset="0"/>
              </a:rPr>
              <a:t>π</a:t>
            </a:r>
            <a:r>
              <a:rPr lang="zh-CN" altLang="en-US" sz="2400" b="1" i="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m</a:t>
            </a:r>
            <a:r>
              <a:rPr lang="en-US" altLang="zh-CN" sz="2400" b="1" dirty="0">
                <a:solidFill>
                  <a:schemeClr val="tx2"/>
                </a:solidFill>
                <a:latin typeface="Times New Roman" pitchFamily="18" charset="0"/>
                <a:cs typeface="Times New Roman" pitchFamily="18" charset="0"/>
              </a:rPr>
              <a:t>=0, 1, 2 </a:t>
            </a:r>
            <a:r>
              <a:rPr lang="en-US" altLang="zh-CN" sz="2400" b="1" baseline="30000" dirty="0">
                <a:solidFill>
                  <a:schemeClr val="tx2"/>
                </a:solidFill>
                <a:latin typeface="Times New Roman" pitchFamily="18" charset="0"/>
                <a:cs typeface="Times New Roman" pitchFamily="18" charset="0"/>
              </a:rPr>
              <a:t>…</a:t>
            </a:r>
            <a:endParaRPr lang="en-US" altLang="zh-CN" sz="2400" b="1" i="1" dirty="0">
              <a:solidFill>
                <a:schemeClr val="tx2"/>
              </a:solidFill>
              <a:latin typeface="Times New Roman" pitchFamily="18" charset="0"/>
              <a:cs typeface="Times New Roman" pitchFamily="18" charset="0"/>
            </a:endParaRPr>
          </a:p>
        </p:txBody>
      </p:sp>
      <p:sp>
        <p:nvSpPr>
          <p:cNvPr id="17" name="矩形 16"/>
          <p:cNvSpPr/>
          <p:nvPr/>
        </p:nvSpPr>
        <p:spPr>
          <a:xfrm>
            <a:off x="611560" y="5229200"/>
            <a:ext cx="2659702" cy="461665"/>
          </a:xfrm>
          <a:prstGeom prst="rect">
            <a:avLst/>
          </a:prstGeom>
        </p:spPr>
        <p:txBody>
          <a:bodyPr wrap="none">
            <a:spAutoFit/>
          </a:bodyPr>
          <a:lstStyle/>
          <a:p>
            <a:pPr>
              <a:lnSpc>
                <a:spcPct val="110000"/>
              </a:lnSpc>
            </a:pPr>
            <a:r>
              <a:rPr lang="zh-CN" altLang="en-US" sz="2400" b="1" dirty="0">
                <a:solidFill>
                  <a:schemeClr val="tx2"/>
                </a:solidFill>
              </a:rPr>
              <a:t>椭圆方程简化为：</a:t>
            </a:r>
            <a:endParaRPr lang="zh-CN" altLang="en-US" sz="2400" dirty="0"/>
          </a:p>
        </p:txBody>
      </p:sp>
      <p:graphicFrame>
        <p:nvGraphicFramePr>
          <p:cNvPr id="18" name="对象 17"/>
          <p:cNvGraphicFramePr>
            <a:graphicFrameLocks noChangeAspect="1"/>
          </p:cNvGraphicFramePr>
          <p:nvPr>
            <p:extLst>
              <p:ext uri="{D42A27DB-BD31-4B8C-83A1-F6EECF244321}">
                <p14:modId xmlns:p14="http://schemas.microsoft.com/office/powerpoint/2010/main" val="711054526"/>
              </p:ext>
            </p:extLst>
          </p:nvPr>
        </p:nvGraphicFramePr>
        <p:xfrm>
          <a:off x="3125289" y="5085184"/>
          <a:ext cx="1701800" cy="917575"/>
        </p:xfrm>
        <a:graphic>
          <a:graphicData uri="http://schemas.openxmlformats.org/presentationml/2006/ole">
            <mc:AlternateContent xmlns:mc="http://schemas.openxmlformats.org/markup-compatibility/2006">
              <mc:Choice xmlns:v="urn:schemas-microsoft-com:vml" Requires="v">
                <p:oleObj spid="_x0000_s34163" name="公式" r:id="rId6" imgW="799753" imgH="431613" progId="Equation.3">
                  <p:embed/>
                </p:oleObj>
              </mc:Choice>
              <mc:Fallback>
                <p:oleObj name="公式" r:id="rId6" imgW="799753" imgH="431613"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5289" y="5085184"/>
                        <a:ext cx="1701800"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矩形 18"/>
          <p:cNvSpPr/>
          <p:nvPr/>
        </p:nvSpPr>
        <p:spPr>
          <a:xfrm>
            <a:off x="683568" y="3057872"/>
            <a:ext cx="2659702" cy="461665"/>
          </a:xfrm>
          <a:prstGeom prst="rect">
            <a:avLst/>
          </a:prstGeom>
        </p:spPr>
        <p:txBody>
          <a:bodyPr wrap="none">
            <a:spAutoFit/>
          </a:bodyPr>
          <a:lstStyle/>
          <a:p>
            <a:pPr algn="just">
              <a:lnSpc>
                <a:spcPct val="110000"/>
              </a:lnSpc>
            </a:pPr>
            <a:r>
              <a:rPr lang="zh-CN" altLang="en-US" sz="2400" b="1" dirty="0">
                <a:solidFill>
                  <a:schemeClr val="tx2"/>
                </a:solidFill>
              </a:rPr>
              <a:t>椭圆方程简化为：</a:t>
            </a:r>
          </a:p>
        </p:txBody>
      </p:sp>
      <p:sp>
        <p:nvSpPr>
          <p:cNvPr id="39" name="矩形 38"/>
          <p:cNvSpPr/>
          <p:nvPr/>
        </p:nvSpPr>
        <p:spPr>
          <a:xfrm>
            <a:off x="611560" y="5910371"/>
            <a:ext cx="4896544" cy="904863"/>
          </a:xfrm>
          <a:prstGeom prst="rect">
            <a:avLst/>
          </a:prstGeom>
        </p:spPr>
        <p:txBody>
          <a:bodyPr wrap="square">
            <a:spAutoFit/>
          </a:bodyPr>
          <a:lstStyle/>
          <a:p>
            <a:pPr algn="just">
              <a:lnSpc>
                <a:spcPct val="110000"/>
              </a:lnSpc>
            </a:pPr>
            <a:r>
              <a:rPr lang="zh-CN" altLang="en-US" sz="2400" b="1" dirty="0">
                <a:solidFill>
                  <a:schemeClr val="tx2"/>
                </a:solidFill>
              </a:rPr>
              <a:t>合矢量末端的运动轨迹是一条经过坐标原点，而斜率为</a:t>
            </a:r>
            <a:r>
              <a:rPr lang="en-US" altLang="zh-CN" sz="2400" b="1" dirty="0">
                <a:solidFill>
                  <a:schemeClr val="tx2"/>
                </a:solidFill>
              </a:rPr>
              <a:t>-</a:t>
            </a:r>
            <a:r>
              <a:rPr lang="en-US" altLang="zh-CN" sz="2400" b="1" i="1" dirty="0">
                <a:solidFill>
                  <a:schemeClr val="tx2"/>
                </a:solidFill>
                <a:latin typeface="Times New Roman" pitchFamily="18" charset="0"/>
                <a:cs typeface="Times New Roman" pitchFamily="18" charset="0"/>
              </a:rPr>
              <a:t>a</a:t>
            </a:r>
            <a:r>
              <a:rPr lang="en-US" altLang="zh-CN" sz="2400" b="1" baseline="-25000" dirty="0">
                <a:solidFill>
                  <a:schemeClr val="tx2"/>
                </a:solidFill>
                <a:latin typeface="Times New Roman" pitchFamily="18" charset="0"/>
                <a:cs typeface="Times New Roman" pitchFamily="18" charset="0"/>
              </a:rPr>
              <a:t>2</a:t>
            </a:r>
            <a:r>
              <a:rPr lang="en-US" altLang="zh-CN" sz="2400" b="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a</a:t>
            </a:r>
            <a:r>
              <a:rPr lang="en-US" altLang="zh-CN" sz="2400" b="1" baseline="-25000" dirty="0">
                <a:solidFill>
                  <a:schemeClr val="tx2"/>
                </a:solidFill>
                <a:latin typeface="Times New Roman" pitchFamily="18" charset="0"/>
                <a:cs typeface="Times New Roman" pitchFamily="18" charset="0"/>
              </a:rPr>
              <a:t>1</a:t>
            </a:r>
            <a:r>
              <a:rPr lang="zh-CN" altLang="en-US" sz="2400" b="1" dirty="0">
                <a:solidFill>
                  <a:schemeClr val="tx2"/>
                </a:solidFill>
              </a:rPr>
              <a:t>的直线。</a:t>
            </a:r>
          </a:p>
        </p:txBody>
      </p:sp>
      <p:sp>
        <p:nvSpPr>
          <p:cNvPr id="26" name="TextBox 25"/>
          <p:cNvSpPr txBox="1"/>
          <p:nvPr/>
        </p:nvSpPr>
        <p:spPr>
          <a:xfrm>
            <a:off x="6828636" y="4509120"/>
            <a:ext cx="1415772" cy="461665"/>
          </a:xfrm>
          <a:prstGeom prst="rect">
            <a:avLst/>
          </a:prstGeom>
          <a:noFill/>
        </p:spPr>
        <p:txBody>
          <a:bodyPr wrap="none" rtlCol="0">
            <a:spAutoFit/>
          </a:bodyPr>
          <a:lstStyle/>
          <a:p>
            <a:r>
              <a:rPr lang="zh-CN" altLang="en-US" sz="2400" b="1" dirty="0">
                <a:solidFill>
                  <a:srgbClr val="FF0000"/>
                </a:solidFill>
              </a:rPr>
              <a:t>线偏振光</a:t>
            </a:r>
          </a:p>
        </p:txBody>
      </p:sp>
    </p:spTree>
    <p:extLst>
      <p:ext uri="{BB962C8B-B14F-4D97-AF65-F5344CB8AC3E}">
        <p14:creationId xmlns:p14="http://schemas.microsoft.com/office/powerpoint/2010/main" val="288615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wipe(left)">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wipe(left)">
                                      <p:cBhvr>
                                        <p:cTn id="20" dur="500"/>
                                        <p:tgtEl>
                                          <p:spTgt spid="10">
                                            <p:txEl>
                                              <p:pRg st="3" end="3"/>
                                            </p:txEl>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500"/>
                            </p:stCondLst>
                            <p:childTnLst>
                              <p:par>
                                <p:cTn id="35" presetID="42"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500"/>
                            </p:stCondLst>
                            <p:childTnLst>
                              <p:par>
                                <p:cTn id="59" presetID="42" presetClass="entr" presetSubtype="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barn(inVertical)">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9" grpId="0"/>
      <p:bldP spid="39"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圆偏振光</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24</a:t>
            </a:fld>
            <a:endParaRPr lang="en-US" altLang="zh-CN" dirty="0"/>
          </a:p>
        </p:txBody>
      </p:sp>
      <mc:AlternateContent xmlns:mc="http://schemas.openxmlformats.org/markup-compatibility/2006" xmlns:a14="http://schemas.microsoft.com/office/drawing/2010/main">
        <mc:Choice Requires="a14">
          <p:sp>
            <p:nvSpPr>
              <p:cNvPr id="2" name="矩形 1"/>
              <p:cNvSpPr/>
              <p:nvPr/>
            </p:nvSpPr>
            <p:spPr>
              <a:xfrm>
                <a:off x="179257" y="1324737"/>
                <a:ext cx="8785231" cy="630301"/>
              </a:xfrm>
              <a:prstGeom prst="rect">
                <a:avLst/>
              </a:prstGeom>
            </p:spPr>
            <p:txBody>
              <a:bodyPr wrap="square">
                <a:spAutoFit/>
              </a:bodyPr>
              <a:lstStyle/>
              <a:p>
                <a:pPr algn="just">
                  <a:lnSpc>
                    <a:spcPct val="110000"/>
                  </a:lnSpc>
                </a:pPr>
                <a:r>
                  <a:rPr lang="en-US" altLang="zh-CN" sz="2400" b="1" dirty="0">
                    <a:solidFill>
                      <a:schemeClr val="tx2"/>
                    </a:solidFill>
                  </a:rPr>
                  <a:t>3. </a:t>
                </a:r>
                <a14:m>
                  <m:oMath xmlns:m="http://schemas.openxmlformats.org/officeDocument/2006/math">
                    <m:r>
                      <a:rPr lang="zh-CN" altLang="en-US" sz="2400" b="1" i="1" smtClean="0">
                        <a:solidFill>
                          <a:schemeClr val="tx2"/>
                        </a:solidFill>
                        <a:latin typeface="Cambria Math"/>
                      </a:rPr>
                      <m:t>𝜹</m:t>
                    </m:r>
                    <m:r>
                      <a:rPr lang="en-US" altLang="zh-CN" sz="2400" b="1" i="1">
                        <a:solidFill>
                          <a:schemeClr val="tx2"/>
                        </a:solidFill>
                        <a:latin typeface="Cambria Math"/>
                      </a:rPr>
                      <m:t>=</m:t>
                    </m:r>
                    <m:r>
                      <a:rPr lang="en-US" altLang="zh-CN" sz="2400" b="1" i="1">
                        <a:solidFill>
                          <a:schemeClr val="tx2"/>
                        </a:solidFill>
                        <a:latin typeface="Cambria Math"/>
                        <a:ea typeface="Cambria Math"/>
                      </a:rPr>
                      <m:t>±(</m:t>
                    </m:r>
                    <m:r>
                      <a:rPr lang="en-US" altLang="zh-CN" sz="2400" b="1" i="1">
                        <a:solidFill>
                          <a:schemeClr val="tx2"/>
                        </a:solidFill>
                        <a:latin typeface="Cambria Math"/>
                      </a:rPr>
                      <m:t>𝟐</m:t>
                    </m:r>
                    <m:r>
                      <a:rPr lang="en-US" altLang="zh-CN" sz="2400" b="1" i="1">
                        <a:solidFill>
                          <a:schemeClr val="tx2"/>
                        </a:solidFill>
                        <a:latin typeface="Cambria Math"/>
                      </a:rPr>
                      <m:t>𝒎</m:t>
                    </m:r>
                    <m:r>
                      <a:rPr lang="en-US" altLang="zh-CN" sz="2400" b="1" i="1">
                        <a:solidFill>
                          <a:schemeClr val="tx2"/>
                        </a:solidFill>
                        <a:latin typeface="Cambria Math"/>
                      </a:rPr>
                      <m:t>+</m:t>
                    </m:r>
                    <m:r>
                      <a:rPr lang="en-US" altLang="zh-CN" sz="2400" b="1" i="1">
                        <a:solidFill>
                          <a:schemeClr val="tx2"/>
                        </a:solidFill>
                        <a:latin typeface="Cambria Math"/>
                      </a:rPr>
                      <m:t>𝟏</m:t>
                    </m:r>
                    <m:r>
                      <a:rPr lang="en-US" altLang="zh-CN" sz="2400" b="1" i="1">
                        <a:solidFill>
                          <a:schemeClr val="tx2"/>
                        </a:solidFill>
                        <a:latin typeface="Cambria Math"/>
                      </a:rPr>
                      <m:t>)</m:t>
                    </m:r>
                    <m:f>
                      <m:fPr>
                        <m:ctrlPr>
                          <a:rPr lang="en-US" altLang="zh-CN" sz="2400" b="1" i="1" smtClean="0">
                            <a:solidFill>
                              <a:schemeClr val="tx2"/>
                            </a:solidFill>
                            <a:latin typeface="Cambria Math" panose="02040503050406030204" pitchFamily="18" charset="0"/>
                          </a:rPr>
                        </m:ctrlPr>
                      </m:fPr>
                      <m:num>
                        <m:r>
                          <a:rPr lang="zh-CN" altLang="en-US" sz="2400" b="1" i="1" smtClean="0">
                            <a:solidFill>
                              <a:schemeClr val="tx2"/>
                            </a:solidFill>
                            <a:latin typeface="Cambria Math"/>
                          </a:rPr>
                          <m:t>𝝅</m:t>
                        </m:r>
                      </m:num>
                      <m:den>
                        <m:r>
                          <a:rPr lang="en-US" altLang="zh-CN" sz="2400" b="1" i="1" smtClean="0">
                            <a:solidFill>
                              <a:schemeClr val="tx2"/>
                            </a:solidFill>
                            <a:latin typeface="Cambria Math"/>
                          </a:rPr>
                          <m:t>𝟐</m:t>
                        </m:r>
                      </m:den>
                    </m:f>
                  </m:oMath>
                </a14:m>
                <a:r>
                  <a:rPr lang="zh-CN" altLang="en-US" sz="2400" b="1" i="1" dirty="0">
                    <a:solidFill>
                      <a:schemeClr val="tx2"/>
                    </a:solidFill>
                  </a:rPr>
                  <a:t>，</a:t>
                </a:r>
                <a14:m>
                  <m:oMath xmlns:m="http://schemas.openxmlformats.org/officeDocument/2006/math">
                    <m:r>
                      <a:rPr lang="en-US" altLang="zh-CN" sz="2400" b="1" i="1" dirty="0">
                        <a:solidFill>
                          <a:schemeClr val="tx2"/>
                        </a:solidFill>
                        <a:latin typeface="Cambria Math"/>
                      </a:rPr>
                      <m:t>𝒎</m:t>
                    </m:r>
                    <m:r>
                      <a:rPr lang="en-US" altLang="zh-CN" sz="2400" b="1" i="1" dirty="0">
                        <a:solidFill>
                          <a:schemeClr val="tx2"/>
                        </a:solidFill>
                        <a:latin typeface="Cambria Math"/>
                      </a:rPr>
                      <m:t>=</m:t>
                    </m:r>
                    <m:r>
                      <a:rPr lang="en-US" altLang="zh-CN" sz="2400" b="1" i="1" dirty="0">
                        <a:solidFill>
                          <a:schemeClr val="tx2"/>
                        </a:solidFill>
                        <a:latin typeface="Cambria Math"/>
                      </a:rPr>
                      <m:t>𝟎</m:t>
                    </m:r>
                    <m:r>
                      <a:rPr lang="en-US" altLang="zh-CN" sz="2400" b="1" i="1" dirty="0">
                        <a:solidFill>
                          <a:schemeClr val="tx2"/>
                        </a:solidFill>
                        <a:latin typeface="Cambria Math"/>
                      </a:rPr>
                      <m:t>,</m:t>
                    </m:r>
                    <m:r>
                      <a:rPr lang="en-US" altLang="zh-CN" sz="2400" b="1" i="1" dirty="0">
                        <a:solidFill>
                          <a:schemeClr val="tx2"/>
                        </a:solidFill>
                        <a:latin typeface="Cambria Math"/>
                      </a:rPr>
                      <m:t>𝟏</m:t>
                    </m:r>
                    <m:r>
                      <a:rPr lang="en-US" altLang="zh-CN" sz="2400" b="1" i="1" dirty="0">
                        <a:solidFill>
                          <a:schemeClr val="tx2"/>
                        </a:solidFill>
                        <a:latin typeface="Cambria Math"/>
                      </a:rPr>
                      <m:t>,</m:t>
                    </m:r>
                    <m:r>
                      <a:rPr lang="en-US" altLang="zh-CN" sz="2400" b="1" i="1" dirty="0">
                        <a:solidFill>
                          <a:schemeClr val="tx2"/>
                        </a:solidFill>
                        <a:latin typeface="Cambria Math"/>
                      </a:rPr>
                      <m:t>𝟐</m:t>
                    </m:r>
                    <m:r>
                      <a:rPr lang="en-US" altLang="zh-CN" sz="2400" b="1" i="1" dirty="0">
                        <a:solidFill>
                          <a:schemeClr val="tx2"/>
                        </a:solidFill>
                        <a:latin typeface="Cambria Math"/>
                        <a:ea typeface="Cambria Math"/>
                      </a:rPr>
                      <m:t>⋯</m:t>
                    </m:r>
                  </m:oMath>
                </a14:m>
                <a:endParaRPr lang="en-US" altLang="zh-CN" sz="2400" b="1" i="1" dirty="0">
                  <a:solidFill>
                    <a:schemeClr val="tx2"/>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179257" y="1324737"/>
                <a:ext cx="8785231" cy="630301"/>
              </a:xfrm>
              <a:prstGeom prst="rect">
                <a:avLst/>
              </a:prstGeom>
              <a:blipFill rotWithShape="1">
                <a:blip r:embed="rId4"/>
                <a:stretch>
                  <a:fillRect l="-1040" b="-7692"/>
                </a:stretch>
              </a:blipFill>
            </p:spPr>
            <p:txBody>
              <a:bodyPr/>
              <a:lstStyle/>
              <a:p>
                <a:r>
                  <a:rPr lang="zh-CN" altLang="en-US">
                    <a:noFill/>
                  </a:rPr>
                  <a:t> </a:t>
                </a:r>
              </a:p>
            </p:txBody>
          </p:sp>
        </mc:Fallback>
      </mc:AlternateContent>
      <p:graphicFrame>
        <p:nvGraphicFramePr>
          <p:cNvPr id="6" name="Object 15"/>
          <p:cNvGraphicFramePr>
            <a:graphicFrameLocks noChangeAspect="1"/>
          </p:cNvGraphicFramePr>
          <p:nvPr>
            <p:extLst>
              <p:ext uri="{D42A27DB-BD31-4B8C-83A1-F6EECF244321}">
                <p14:modId xmlns:p14="http://schemas.microsoft.com/office/powerpoint/2010/main" val="2794368624"/>
              </p:ext>
            </p:extLst>
          </p:nvPr>
        </p:nvGraphicFramePr>
        <p:xfrm>
          <a:off x="2988079" y="2039558"/>
          <a:ext cx="1657350" cy="989012"/>
        </p:xfrm>
        <a:graphic>
          <a:graphicData uri="http://schemas.openxmlformats.org/presentationml/2006/ole">
            <mc:AlternateContent xmlns:mc="http://schemas.openxmlformats.org/markup-compatibility/2006">
              <mc:Choice xmlns:v="urn:schemas-microsoft-com:vml" Requires="v">
                <p:oleObj spid="_x0000_s35178" name="公式" r:id="rId5" imgW="787320" imgH="469800" progId="Equation.3">
                  <p:embed/>
                </p:oleObj>
              </mc:Choice>
              <mc:Fallback>
                <p:oleObj name="公式" r:id="rId5" imgW="787320" imgH="46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8079" y="2039558"/>
                        <a:ext cx="1657350"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6"/>
          <p:cNvSpPr txBox="1">
            <a:spLocks noChangeArrowheads="1"/>
          </p:cNvSpPr>
          <p:nvPr/>
        </p:nvSpPr>
        <p:spPr bwMode="auto">
          <a:xfrm>
            <a:off x="3275856" y="3079718"/>
            <a:ext cx="320436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a:defRPr>
                <a:solidFill>
                  <a:schemeClr val="tx1"/>
                </a:solidFill>
                <a:latin typeface="Arial" charset="0"/>
                <a:ea typeface="宋体" charset="-122"/>
              </a:defRPr>
            </a:lvl1pPr>
            <a:lvl2pPr marL="1066800" indent="-609600">
              <a:defRPr>
                <a:solidFill>
                  <a:schemeClr val="tx1"/>
                </a:solidFill>
                <a:latin typeface="Arial" charset="0"/>
                <a:ea typeface="宋体" charset="-122"/>
              </a:defRPr>
            </a:lvl2pPr>
            <a:lvl3pPr marL="1524000" indent="-609600">
              <a:defRPr>
                <a:solidFill>
                  <a:schemeClr val="tx1"/>
                </a:solidFill>
                <a:latin typeface="Arial" charset="0"/>
                <a:ea typeface="宋体" charset="-122"/>
              </a:defRPr>
            </a:lvl3pPr>
            <a:lvl4pPr marL="1981200" indent="-609600">
              <a:defRPr>
                <a:solidFill>
                  <a:schemeClr val="tx1"/>
                </a:solidFill>
                <a:latin typeface="Arial" charset="0"/>
                <a:ea typeface="宋体" charset="-122"/>
              </a:defRPr>
            </a:lvl4pPr>
            <a:lvl5pPr marL="2438400" indent="-609600">
              <a:defRPr>
                <a:solidFill>
                  <a:schemeClr val="tx1"/>
                </a:solidFill>
                <a:latin typeface="Arial" charset="0"/>
                <a:ea typeface="宋体" charset="-122"/>
              </a:defRPr>
            </a:lvl5pPr>
            <a:lvl6pPr marL="2895600" indent="-609600" fontAlgn="base">
              <a:spcBef>
                <a:spcPct val="0"/>
              </a:spcBef>
              <a:spcAft>
                <a:spcPct val="0"/>
              </a:spcAft>
              <a:defRPr>
                <a:solidFill>
                  <a:schemeClr val="tx1"/>
                </a:solidFill>
                <a:latin typeface="Arial" charset="0"/>
                <a:ea typeface="宋体" charset="-122"/>
              </a:defRPr>
            </a:lvl6pPr>
            <a:lvl7pPr marL="3352800" indent="-609600" fontAlgn="base">
              <a:spcBef>
                <a:spcPct val="0"/>
              </a:spcBef>
              <a:spcAft>
                <a:spcPct val="0"/>
              </a:spcAft>
              <a:defRPr>
                <a:solidFill>
                  <a:schemeClr val="tx1"/>
                </a:solidFill>
                <a:latin typeface="Arial" charset="0"/>
                <a:ea typeface="宋体" charset="-122"/>
              </a:defRPr>
            </a:lvl7pPr>
            <a:lvl8pPr marL="3810000" indent="-609600" fontAlgn="base">
              <a:spcBef>
                <a:spcPct val="0"/>
              </a:spcBef>
              <a:spcAft>
                <a:spcPct val="0"/>
              </a:spcAft>
              <a:defRPr>
                <a:solidFill>
                  <a:schemeClr val="tx1"/>
                </a:solidFill>
                <a:latin typeface="Arial" charset="0"/>
                <a:ea typeface="宋体" charset="-122"/>
              </a:defRPr>
            </a:lvl8pPr>
            <a:lvl9pPr marL="4267200" indent="-609600" fontAlgn="base">
              <a:spcBef>
                <a:spcPct val="0"/>
              </a:spcBef>
              <a:spcAft>
                <a:spcPct val="0"/>
              </a:spcAft>
              <a:defRPr>
                <a:solidFill>
                  <a:schemeClr val="tx1"/>
                </a:solidFill>
                <a:latin typeface="Arial" charset="0"/>
                <a:ea typeface="宋体" charset="-122"/>
              </a:defRPr>
            </a:lvl9pPr>
          </a:lstStyle>
          <a:p>
            <a:pPr>
              <a:lnSpc>
                <a:spcPct val="125000"/>
              </a:lnSpc>
            </a:pPr>
            <a:r>
              <a:rPr kumimoji="1" lang="en-US" altLang="zh-CN" sz="2400" b="1" dirty="0">
                <a:solidFill>
                  <a:srgbClr val="0000FF"/>
                </a:solidFill>
                <a:latin typeface="+mn-ea"/>
                <a:ea typeface="+mn-ea"/>
                <a:sym typeface="Symbol" pitchFamily="18" charset="2"/>
              </a:rPr>
              <a:t>——</a:t>
            </a:r>
            <a:r>
              <a:rPr kumimoji="1" lang="zh-CN" altLang="en-US" sz="2400" b="1" dirty="0">
                <a:solidFill>
                  <a:srgbClr val="0000FF"/>
                </a:solidFill>
                <a:latin typeface="+mn-ea"/>
                <a:ea typeface="+mn-ea"/>
                <a:sym typeface="Symbol" pitchFamily="18" charset="2"/>
              </a:rPr>
              <a:t>标准的椭圆方程</a:t>
            </a:r>
          </a:p>
        </p:txBody>
      </p:sp>
      <p:grpSp>
        <p:nvGrpSpPr>
          <p:cNvPr id="8" name="Group 21"/>
          <p:cNvGrpSpPr>
            <a:grpSpLocks/>
          </p:cNvGrpSpPr>
          <p:nvPr/>
        </p:nvGrpSpPr>
        <p:grpSpPr bwMode="auto">
          <a:xfrm>
            <a:off x="6659563" y="1985781"/>
            <a:ext cx="2089150" cy="1295400"/>
            <a:chOff x="3787" y="2024"/>
            <a:chExt cx="1316" cy="816"/>
          </a:xfrm>
        </p:grpSpPr>
        <p:sp>
          <p:nvSpPr>
            <p:cNvPr id="10" name="Rectangle 17"/>
            <p:cNvSpPr>
              <a:spLocks noChangeArrowheads="1"/>
            </p:cNvSpPr>
            <p:nvPr/>
          </p:nvSpPr>
          <p:spPr bwMode="auto">
            <a:xfrm>
              <a:off x="3787" y="2024"/>
              <a:ext cx="1316" cy="8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8"/>
            <p:cNvSpPr>
              <a:spLocks noChangeArrowheads="1"/>
            </p:cNvSpPr>
            <p:nvPr/>
          </p:nvSpPr>
          <p:spPr bwMode="auto">
            <a:xfrm>
              <a:off x="3787" y="2024"/>
              <a:ext cx="1316" cy="81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 name="Text Box 19"/>
          <p:cNvSpPr txBox="1">
            <a:spLocks noChangeArrowheads="1"/>
          </p:cNvSpPr>
          <p:nvPr/>
        </p:nvSpPr>
        <p:spPr bwMode="auto">
          <a:xfrm>
            <a:off x="179256" y="3789941"/>
            <a:ext cx="87852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a:defRPr>
                <a:solidFill>
                  <a:schemeClr val="tx1"/>
                </a:solidFill>
                <a:latin typeface="Arial" charset="0"/>
                <a:ea typeface="宋体" charset="-122"/>
              </a:defRPr>
            </a:lvl1pPr>
            <a:lvl2pPr marL="1066800" indent="-609600">
              <a:defRPr>
                <a:solidFill>
                  <a:schemeClr val="tx1"/>
                </a:solidFill>
                <a:latin typeface="Arial" charset="0"/>
                <a:ea typeface="宋体" charset="-122"/>
              </a:defRPr>
            </a:lvl2pPr>
            <a:lvl3pPr marL="1524000" indent="-609600">
              <a:defRPr>
                <a:solidFill>
                  <a:schemeClr val="tx1"/>
                </a:solidFill>
                <a:latin typeface="Arial" charset="0"/>
                <a:ea typeface="宋体" charset="-122"/>
              </a:defRPr>
            </a:lvl3pPr>
            <a:lvl4pPr marL="1981200" indent="-609600">
              <a:defRPr>
                <a:solidFill>
                  <a:schemeClr val="tx1"/>
                </a:solidFill>
                <a:latin typeface="Arial" charset="0"/>
                <a:ea typeface="宋体" charset="-122"/>
              </a:defRPr>
            </a:lvl4pPr>
            <a:lvl5pPr marL="2438400" indent="-609600">
              <a:defRPr>
                <a:solidFill>
                  <a:schemeClr val="tx1"/>
                </a:solidFill>
                <a:latin typeface="Arial" charset="0"/>
                <a:ea typeface="宋体" charset="-122"/>
              </a:defRPr>
            </a:lvl5pPr>
            <a:lvl6pPr marL="2895600" indent="-609600" fontAlgn="base">
              <a:spcBef>
                <a:spcPct val="0"/>
              </a:spcBef>
              <a:spcAft>
                <a:spcPct val="0"/>
              </a:spcAft>
              <a:defRPr>
                <a:solidFill>
                  <a:schemeClr val="tx1"/>
                </a:solidFill>
                <a:latin typeface="Arial" charset="0"/>
                <a:ea typeface="宋体" charset="-122"/>
              </a:defRPr>
            </a:lvl6pPr>
            <a:lvl7pPr marL="3352800" indent="-609600" fontAlgn="base">
              <a:spcBef>
                <a:spcPct val="0"/>
              </a:spcBef>
              <a:spcAft>
                <a:spcPct val="0"/>
              </a:spcAft>
              <a:defRPr>
                <a:solidFill>
                  <a:schemeClr val="tx1"/>
                </a:solidFill>
                <a:latin typeface="Arial" charset="0"/>
                <a:ea typeface="宋体" charset="-122"/>
              </a:defRPr>
            </a:lvl7pPr>
            <a:lvl8pPr marL="3810000" indent="-609600" fontAlgn="base">
              <a:spcBef>
                <a:spcPct val="0"/>
              </a:spcBef>
              <a:spcAft>
                <a:spcPct val="0"/>
              </a:spcAft>
              <a:defRPr>
                <a:solidFill>
                  <a:schemeClr val="tx1"/>
                </a:solidFill>
                <a:latin typeface="Arial" charset="0"/>
                <a:ea typeface="宋体" charset="-122"/>
              </a:defRPr>
            </a:lvl8pPr>
            <a:lvl9pPr marL="4267200" indent="-609600" fontAlgn="base">
              <a:spcBef>
                <a:spcPct val="0"/>
              </a:spcBef>
              <a:spcAft>
                <a:spcPct val="0"/>
              </a:spcAft>
              <a:defRPr>
                <a:solidFill>
                  <a:schemeClr val="tx1"/>
                </a:solidFill>
                <a:latin typeface="Arial" charset="0"/>
                <a:ea typeface="宋体" charset="-122"/>
              </a:defRPr>
            </a:lvl9pPr>
          </a:lstStyle>
          <a:p>
            <a:pPr>
              <a:lnSpc>
                <a:spcPct val="125000"/>
              </a:lnSpc>
            </a:pPr>
            <a:r>
              <a:rPr kumimoji="1" lang="en-US" altLang="zh-CN" sz="2400" b="1" dirty="0">
                <a:solidFill>
                  <a:schemeClr val="tx2"/>
                </a:solidFill>
                <a:latin typeface="+mn-ea"/>
                <a:ea typeface="+mn-ea"/>
                <a:sym typeface="Symbol" pitchFamily="18" charset="2"/>
              </a:rPr>
              <a:t>4. </a:t>
            </a:r>
            <a:r>
              <a:rPr kumimoji="1" lang="zh-CN" altLang="en-US" sz="2400" b="1" dirty="0">
                <a:solidFill>
                  <a:schemeClr val="tx2"/>
                </a:solidFill>
                <a:latin typeface="+mn-ea"/>
                <a:ea typeface="+mn-ea"/>
                <a:sym typeface="Symbol" pitchFamily="18" charset="2"/>
              </a:rPr>
              <a:t>若</a:t>
            </a:r>
            <a:r>
              <a:rPr kumimoji="1" lang="en-US" altLang="zh-CN" sz="2400" b="1" i="1" dirty="0">
                <a:solidFill>
                  <a:schemeClr val="tx2"/>
                </a:solidFill>
                <a:latin typeface="Times New Roman" panose="02020603050405020304" pitchFamily="18" charset="0"/>
                <a:ea typeface="+mn-ea"/>
                <a:cs typeface="Times New Roman" panose="02020603050405020304" pitchFamily="18" charset="0"/>
                <a:sym typeface="Symbol" pitchFamily="18" charset="2"/>
              </a:rPr>
              <a:t>a</a:t>
            </a:r>
            <a:r>
              <a:rPr kumimoji="1" lang="en-US" altLang="zh-CN" sz="2400" b="1" baseline="-25000" dirty="0">
                <a:solidFill>
                  <a:schemeClr val="tx2"/>
                </a:solidFill>
                <a:latin typeface="Times New Roman" panose="02020603050405020304" pitchFamily="18" charset="0"/>
                <a:ea typeface="+mn-ea"/>
                <a:cs typeface="Times New Roman" panose="02020603050405020304" pitchFamily="18" charset="0"/>
                <a:sym typeface="Symbol" pitchFamily="18" charset="2"/>
              </a:rPr>
              <a:t>1</a:t>
            </a:r>
            <a:r>
              <a:rPr kumimoji="1" lang="en-US" altLang="zh-CN" sz="2400" b="1" dirty="0">
                <a:solidFill>
                  <a:schemeClr val="tx2"/>
                </a:solidFill>
                <a:latin typeface="Times New Roman" panose="02020603050405020304" pitchFamily="18" charset="0"/>
                <a:ea typeface="+mn-ea"/>
                <a:cs typeface="Times New Roman" panose="02020603050405020304" pitchFamily="18" charset="0"/>
                <a:sym typeface="Symbol" pitchFamily="18" charset="2"/>
              </a:rPr>
              <a:t>=</a:t>
            </a:r>
            <a:r>
              <a:rPr kumimoji="1" lang="en-US" altLang="zh-CN" sz="2400" b="1" i="1" dirty="0">
                <a:solidFill>
                  <a:schemeClr val="tx2"/>
                </a:solidFill>
                <a:latin typeface="Times New Roman" panose="02020603050405020304" pitchFamily="18" charset="0"/>
                <a:ea typeface="+mn-ea"/>
                <a:cs typeface="Times New Roman" panose="02020603050405020304" pitchFamily="18" charset="0"/>
                <a:sym typeface="Symbol" pitchFamily="18" charset="2"/>
              </a:rPr>
              <a:t>a</a:t>
            </a:r>
            <a:r>
              <a:rPr kumimoji="1" lang="en-US" altLang="zh-CN" sz="2400" b="1" baseline="-25000" dirty="0">
                <a:solidFill>
                  <a:schemeClr val="tx2"/>
                </a:solidFill>
                <a:latin typeface="Times New Roman" panose="02020603050405020304" pitchFamily="18" charset="0"/>
                <a:ea typeface="+mn-ea"/>
                <a:cs typeface="Times New Roman" panose="02020603050405020304" pitchFamily="18" charset="0"/>
                <a:sym typeface="Symbol" pitchFamily="18" charset="2"/>
              </a:rPr>
              <a:t>2</a:t>
            </a:r>
            <a:r>
              <a:rPr kumimoji="1" lang="en-US" altLang="zh-CN" sz="2400" b="1" dirty="0">
                <a:solidFill>
                  <a:schemeClr val="tx2"/>
                </a:solidFill>
                <a:latin typeface="Times New Roman" panose="02020603050405020304" pitchFamily="18" charset="0"/>
                <a:ea typeface="+mn-ea"/>
                <a:cs typeface="Times New Roman" panose="02020603050405020304" pitchFamily="18" charset="0"/>
                <a:sym typeface="Symbol" pitchFamily="18" charset="2"/>
              </a:rPr>
              <a:t>=</a:t>
            </a:r>
            <a:r>
              <a:rPr kumimoji="1" lang="en-US" altLang="zh-CN" sz="2400" b="1" i="1" dirty="0">
                <a:solidFill>
                  <a:schemeClr val="tx2"/>
                </a:solidFill>
                <a:latin typeface="Times New Roman" panose="02020603050405020304" pitchFamily="18" charset="0"/>
                <a:ea typeface="+mn-ea"/>
                <a:cs typeface="Times New Roman" panose="02020603050405020304" pitchFamily="18" charset="0"/>
                <a:sym typeface="Symbol" pitchFamily="18" charset="2"/>
              </a:rPr>
              <a:t>a</a:t>
            </a:r>
          </a:p>
        </p:txBody>
      </p:sp>
      <p:graphicFrame>
        <p:nvGraphicFramePr>
          <p:cNvPr id="13" name="Object 20"/>
          <p:cNvGraphicFramePr>
            <a:graphicFrameLocks noChangeAspect="1"/>
          </p:cNvGraphicFramePr>
          <p:nvPr>
            <p:extLst>
              <p:ext uri="{D42A27DB-BD31-4B8C-83A1-F6EECF244321}">
                <p14:modId xmlns:p14="http://schemas.microsoft.com/office/powerpoint/2010/main" val="3727703157"/>
              </p:ext>
            </p:extLst>
          </p:nvPr>
        </p:nvGraphicFramePr>
        <p:xfrm>
          <a:off x="3132071" y="4651194"/>
          <a:ext cx="1800225" cy="561975"/>
        </p:xfrm>
        <a:graphic>
          <a:graphicData uri="http://schemas.openxmlformats.org/presentationml/2006/ole">
            <mc:AlternateContent xmlns:mc="http://schemas.openxmlformats.org/markup-compatibility/2006">
              <mc:Choice xmlns:v="urn:schemas-microsoft-com:vml" Requires="v">
                <p:oleObj spid="_x0000_s35179" name="公式" r:id="rId7" imgW="812520" imgH="253800" progId="Equation.3">
                  <p:embed/>
                </p:oleObj>
              </mc:Choice>
              <mc:Fallback>
                <p:oleObj name="公式" r:id="rId7" imgW="81252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071" y="4651194"/>
                        <a:ext cx="18002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 name="Group 24"/>
          <p:cNvGrpSpPr>
            <a:grpSpLocks/>
          </p:cNvGrpSpPr>
          <p:nvPr/>
        </p:nvGrpSpPr>
        <p:grpSpPr bwMode="auto">
          <a:xfrm>
            <a:off x="7092157" y="4378673"/>
            <a:ext cx="1223962" cy="1223962"/>
            <a:chOff x="4195" y="3203"/>
            <a:chExt cx="771" cy="771"/>
          </a:xfrm>
        </p:grpSpPr>
        <p:sp>
          <p:nvSpPr>
            <p:cNvPr id="15" name="Rectangle 22"/>
            <p:cNvSpPr>
              <a:spLocks noChangeArrowheads="1"/>
            </p:cNvSpPr>
            <p:nvPr/>
          </p:nvSpPr>
          <p:spPr bwMode="auto">
            <a:xfrm>
              <a:off x="4195" y="3203"/>
              <a:ext cx="771" cy="7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23"/>
            <p:cNvSpPr>
              <a:spLocks noChangeArrowheads="1"/>
            </p:cNvSpPr>
            <p:nvPr/>
          </p:nvSpPr>
          <p:spPr bwMode="auto">
            <a:xfrm>
              <a:off x="4195" y="3203"/>
              <a:ext cx="771" cy="7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矩形 16"/>
          <p:cNvSpPr/>
          <p:nvPr/>
        </p:nvSpPr>
        <p:spPr>
          <a:xfrm>
            <a:off x="467544" y="2303232"/>
            <a:ext cx="2659702" cy="461665"/>
          </a:xfrm>
          <a:prstGeom prst="rect">
            <a:avLst/>
          </a:prstGeom>
        </p:spPr>
        <p:txBody>
          <a:bodyPr wrap="none">
            <a:spAutoFit/>
          </a:bodyPr>
          <a:lstStyle/>
          <a:p>
            <a:pPr algn="just">
              <a:lnSpc>
                <a:spcPct val="110000"/>
              </a:lnSpc>
            </a:pPr>
            <a:r>
              <a:rPr lang="zh-CN" altLang="en-US" sz="2400" b="1" dirty="0">
                <a:solidFill>
                  <a:schemeClr val="tx2"/>
                </a:solidFill>
              </a:rPr>
              <a:t>椭圆方程简化为：</a:t>
            </a:r>
          </a:p>
        </p:txBody>
      </p:sp>
      <p:sp>
        <p:nvSpPr>
          <p:cNvPr id="18" name="矩形 17"/>
          <p:cNvSpPr/>
          <p:nvPr/>
        </p:nvSpPr>
        <p:spPr>
          <a:xfrm>
            <a:off x="539553" y="4689619"/>
            <a:ext cx="2659702" cy="461665"/>
          </a:xfrm>
          <a:prstGeom prst="rect">
            <a:avLst/>
          </a:prstGeom>
        </p:spPr>
        <p:txBody>
          <a:bodyPr wrap="none">
            <a:spAutoFit/>
          </a:bodyPr>
          <a:lstStyle/>
          <a:p>
            <a:pPr algn="just">
              <a:lnSpc>
                <a:spcPct val="110000"/>
              </a:lnSpc>
            </a:pPr>
            <a:r>
              <a:rPr lang="zh-CN" altLang="en-US" sz="2400" b="1" dirty="0">
                <a:solidFill>
                  <a:schemeClr val="tx2"/>
                </a:solidFill>
              </a:rPr>
              <a:t>椭圆方程简化为：</a:t>
            </a:r>
          </a:p>
        </p:txBody>
      </p:sp>
      <p:sp>
        <p:nvSpPr>
          <p:cNvPr id="19" name="Text Box 9"/>
          <p:cNvSpPr txBox="1">
            <a:spLocks noChangeArrowheads="1"/>
          </p:cNvSpPr>
          <p:nvPr/>
        </p:nvSpPr>
        <p:spPr bwMode="auto">
          <a:xfrm>
            <a:off x="539552" y="5327997"/>
            <a:ext cx="60118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defRPr>
                <a:solidFill>
                  <a:schemeClr val="tx1"/>
                </a:solidFill>
                <a:latin typeface="Arial" charset="0"/>
                <a:ea typeface="宋体" charset="-122"/>
              </a:defRPr>
            </a:lvl1pPr>
            <a:lvl2pPr marL="1066800" indent="-609600">
              <a:defRPr>
                <a:solidFill>
                  <a:schemeClr val="tx1"/>
                </a:solidFill>
                <a:latin typeface="Arial" charset="0"/>
                <a:ea typeface="宋体" charset="-122"/>
              </a:defRPr>
            </a:lvl2pPr>
            <a:lvl3pPr marL="1524000" indent="-609600">
              <a:defRPr>
                <a:solidFill>
                  <a:schemeClr val="tx1"/>
                </a:solidFill>
                <a:latin typeface="Arial" charset="0"/>
                <a:ea typeface="宋体" charset="-122"/>
              </a:defRPr>
            </a:lvl3pPr>
            <a:lvl4pPr marL="1981200" indent="-609600">
              <a:defRPr>
                <a:solidFill>
                  <a:schemeClr val="tx1"/>
                </a:solidFill>
                <a:latin typeface="Arial" charset="0"/>
                <a:ea typeface="宋体" charset="-122"/>
              </a:defRPr>
            </a:lvl4pPr>
            <a:lvl5pPr marL="2438400" indent="-609600">
              <a:defRPr>
                <a:solidFill>
                  <a:schemeClr val="tx1"/>
                </a:solidFill>
                <a:latin typeface="Arial" charset="0"/>
                <a:ea typeface="宋体" charset="-122"/>
              </a:defRPr>
            </a:lvl5pPr>
            <a:lvl6pPr marL="2895600" indent="-609600" fontAlgn="base">
              <a:spcBef>
                <a:spcPct val="0"/>
              </a:spcBef>
              <a:spcAft>
                <a:spcPct val="0"/>
              </a:spcAft>
              <a:defRPr>
                <a:solidFill>
                  <a:schemeClr val="tx1"/>
                </a:solidFill>
                <a:latin typeface="Arial" charset="0"/>
                <a:ea typeface="宋体" charset="-122"/>
              </a:defRPr>
            </a:lvl6pPr>
            <a:lvl7pPr marL="3352800" indent="-609600" fontAlgn="base">
              <a:spcBef>
                <a:spcPct val="0"/>
              </a:spcBef>
              <a:spcAft>
                <a:spcPct val="0"/>
              </a:spcAft>
              <a:defRPr>
                <a:solidFill>
                  <a:schemeClr val="tx1"/>
                </a:solidFill>
                <a:latin typeface="Arial" charset="0"/>
                <a:ea typeface="宋体" charset="-122"/>
              </a:defRPr>
            </a:lvl7pPr>
            <a:lvl8pPr marL="3810000" indent="-609600" fontAlgn="base">
              <a:spcBef>
                <a:spcPct val="0"/>
              </a:spcBef>
              <a:spcAft>
                <a:spcPct val="0"/>
              </a:spcAft>
              <a:defRPr>
                <a:solidFill>
                  <a:schemeClr val="tx1"/>
                </a:solidFill>
                <a:latin typeface="Arial" charset="0"/>
                <a:ea typeface="宋体" charset="-122"/>
              </a:defRPr>
            </a:lvl8pPr>
            <a:lvl9pPr marL="4267200" indent="-609600" fontAlgn="base">
              <a:spcBef>
                <a:spcPct val="0"/>
              </a:spcBef>
              <a:spcAft>
                <a:spcPct val="0"/>
              </a:spcAft>
              <a:defRPr>
                <a:solidFill>
                  <a:schemeClr val="tx1"/>
                </a:solidFill>
                <a:latin typeface="Arial" charset="0"/>
                <a:ea typeface="宋体" charset="-122"/>
              </a:defRPr>
            </a:lvl9pPr>
          </a:lstStyle>
          <a:p>
            <a:pPr>
              <a:lnSpc>
                <a:spcPct val="125000"/>
              </a:lnSpc>
            </a:pPr>
            <a:r>
              <a:rPr kumimoji="1" lang="zh-CN" altLang="en-US" sz="2400" b="1" dirty="0">
                <a:solidFill>
                  <a:schemeClr val="tx2"/>
                </a:solidFill>
                <a:latin typeface="+mn-ea"/>
                <a:ea typeface="+mn-ea"/>
                <a:sym typeface="Symbol" pitchFamily="18" charset="2"/>
              </a:rPr>
              <a:t>合矢量末端的运动轨迹为圆</a:t>
            </a:r>
            <a:r>
              <a:rPr kumimoji="1" lang="en-US" altLang="zh-CN" sz="2400" b="1" dirty="0">
                <a:solidFill>
                  <a:srgbClr val="0000FF"/>
                </a:solidFill>
                <a:latin typeface="+mn-ea"/>
                <a:ea typeface="+mn-ea"/>
                <a:sym typeface="Symbol" pitchFamily="18" charset="2"/>
              </a:rPr>
              <a:t>——</a:t>
            </a:r>
            <a:r>
              <a:rPr kumimoji="1" lang="zh-CN" altLang="en-US" sz="2400" b="1" dirty="0">
                <a:solidFill>
                  <a:srgbClr val="0000FF"/>
                </a:solidFill>
                <a:latin typeface="+mn-ea"/>
                <a:ea typeface="+mn-ea"/>
                <a:sym typeface="Symbol" pitchFamily="18" charset="2"/>
              </a:rPr>
              <a:t>圆偏振光</a:t>
            </a:r>
          </a:p>
        </p:txBody>
      </p:sp>
    </p:spTree>
    <p:extLst>
      <p:ext uri="{BB962C8B-B14F-4D97-AF65-F5344CB8AC3E}">
        <p14:creationId xmlns:p14="http://schemas.microsoft.com/office/powerpoint/2010/main" val="168546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childTnLst>
                          </p:cTn>
                        </p:par>
                        <p:par>
                          <p:cTn id="45" fill="hold">
                            <p:stCondLst>
                              <p:cond delay="500"/>
                            </p:stCondLst>
                            <p:childTnLst>
                              <p:par>
                                <p:cTn id="46" presetID="42" presetClass="entr" presetSubtype="0"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2" grpId="0"/>
      <p:bldP spid="17" grpId="0"/>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左旋和右旋（椭）圆偏振光</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25</a:t>
            </a:fld>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9" y="3826208"/>
            <a:ext cx="5094395" cy="2987168"/>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3178136"/>
            <a:ext cx="5094395" cy="2987168"/>
          </a:xfrm>
          <a:prstGeom prst="rect">
            <a:avLst/>
          </a:prstGeom>
          <a:noFill/>
          <a:ln>
            <a:noFill/>
          </a:ln>
          <a:effectLst/>
        </p:spPr>
      </p:pic>
      <p:sp>
        <p:nvSpPr>
          <p:cNvPr id="8" name="TextBox 7"/>
          <p:cNvSpPr txBox="1"/>
          <p:nvPr/>
        </p:nvSpPr>
        <p:spPr>
          <a:xfrm>
            <a:off x="755576" y="6274480"/>
            <a:ext cx="1975221" cy="461665"/>
          </a:xfrm>
          <a:prstGeom prst="rect">
            <a:avLst/>
          </a:prstGeom>
          <a:noFill/>
        </p:spPr>
        <p:txBody>
          <a:bodyPr wrap="none" rtlCol="0">
            <a:spAutoFit/>
          </a:bodyPr>
          <a:lstStyle/>
          <a:p>
            <a:r>
              <a:rPr lang="zh-CN" altLang="en-US" sz="2400" b="1" dirty="0">
                <a:solidFill>
                  <a:schemeClr val="tx2"/>
                </a:solidFill>
              </a:rPr>
              <a:t>右旋：</a:t>
            </a:r>
            <a:r>
              <a:rPr lang="en-US" altLang="zh-CN" sz="2400" b="1" dirty="0">
                <a:solidFill>
                  <a:schemeClr val="tx2"/>
                </a:solidFill>
                <a:latin typeface="Times New Roman" pitchFamily="18" charset="0"/>
                <a:cs typeface="Times New Roman" pitchFamily="18" charset="0"/>
              </a:rPr>
              <a:t>sin</a:t>
            </a:r>
            <a:r>
              <a:rPr lang="el-GR" altLang="zh-CN" sz="2400" b="1" i="1" dirty="0">
                <a:solidFill>
                  <a:schemeClr val="tx2"/>
                </a:solidFill>
                <a:latin typeface="Times New Roman" pitchFamily="18" charset="0"/>
                <a:cs typeface="Times New Roman" pitchFamily="18" charset="0"/>
              </a:rPr>
              <a:t>δ</a:t>
            </a:r>
            <a:r>
              <a:rPr lang="en-US" altLang="zh-CN" sz="2400" b="1" dirty="0">
                <a:solidFill>
                  <a:schemeClr val="tx2"/>
                </a:solidFill>
                <a:latin typeface="Times New Roman" pitchFamily="18" charset="0"/>
                <a:cs typeface="Times New Roman" pitchFamily="18" charset="0"/>
              </a:rPr>
              <a:t>&lt;0</a:t>
            </a:r>
            <a:endParaRPr lang="zh-CN" altLang="en-US" sz="2400" b="1" dirty="0">
              <a:solidFill>
                <a:schemeClr val="tx2"/>
              </a:solidFill>
            </a:endParaRPr>
          </a:p>
        </p:txBody>
      </p:sp>
      <p:sp>
        <p:nvSpPr>
          <p:cNvPr id="10" name="TextBox 9"/>
          <p:cNvSpPr txBox="1"/>
          <p:nvPr/>
        </p:nvSpPr>
        <p:spPr>
          <a:xfrm>
            <a:off x="5932021" y="6063679"/>
            <a:ext cx="2109873" cy="461665"/>
          </a:xfrm>
          <a:prstGeom prst="rect">
            <a:avLst/>
          </a:prstGeom>
          <a:noFill/>
        </p:spPr>
        <p:txBody>
          <a:bodyPr wrap="none" rtlCol="0">
            <a:spAutoFit/>
          </a:bodyPr>
          <a:lstStyle/>
          <a:p>
            <a:r>
              <a:rPr lang="zh-CN" altLang="en-US" sz="2400" b="1" dirty="0">
                <a:solidFill>
                  <a:schemeClr val="tx2"/>
                </a:solidFill>
              </a:rPr>
              <a:t>左旋：</a:t>
            </a:r>
            <a:r>
              <a:rPr lang="en-US" altLang="zh-CN" sz="2400" b="1" dirty="0">
                <a:solidFill>
                  <a:schemeClr val="tx2"/>
                </a:solidFill>
                <a:latin typeface="Times New Roman" pitchFamily="18" charset="0"/>
                <a:cs typeface="Times New Roman" pitchFamily="18" charset="0"/>
              </a:rPr>
              <a:t>sin</a:t>
            </a:r>
            <a:r>
              <a:rPr lang="el-GR" altLang="zh-CN" sz="2400" b="1" i="1" dirty="0">
                <a:solidFill>
                  <a:schemeClr val="tx2"/>
                </a:solidFill>
                <a:latin typeface="Times New Roman" pitchFamily="18" charset="0"/>
                <a:cs typeface="Times New Roman" pitchFamily="18" charset="0"/>
              </a:rPr>
              <a:t>δ</a:t>
            </a:r>
            <a:r>
              <a:rPr lang="zh-CN" altLang="en-US" sz="2400" b="1" dirty="0">
                <a:solidFill>
                  <a:schemeClr val="tx2"/>
                </a:solidFill>
                <a:latin typeface="Times New Roman" pitchFamily="18" charset="0"/>
                <a:cs typeface="Times New Roman" pitchFamily="18" charset="0"/>
              </a:rPr>
              <a:t>＞</a:t>
            </a:r>
            <a:r>
              <a:rPr lang="en-US" altLang="zh-CN" sz="2400" b="1" dirty="0">
                <a:solidFill>
                  <a:schemeClr val="tx2"/>
                </a:solidFill>
                <a:latin typeface="Times New Roman" pitchFamily="18" charset="0"/>
                <a:cs typeface="Times New Roman" pitchFamily="18" charset="0"/>
              </a:rPr>
              <a:t>0</a:t>
            </a:r>
            <a:endParaRPr lang="zh-CN" altLang="en-US" sz="2400" b="1" dirty="0">
              <a:solidFill>
                <a:schemeClr val="tx2"/>
              </a:solidFill>
            </a:endParaRPr>
          </a:p>
        </p:txBody>
      </p:sp>
      <p:sp>
        <p:nvSpPr>
          <p:cNvPr id="11" name="Text Box 7"/>
          <p:cNvSpPr txBox="1">
            <a:spLocks noChangeArrowheads="1"/>
          </p:cNvSpPr>
          <p:nvPr/>
        </p:nvSpPr>
        <p:spPr bwMode="auto">
          <a:xfrm>
            <a:off x="179512" y="1175841"/>
            <a:ext cx="8804773"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5000"/>
              </a:lnSpc>
            </a:pPr>
            <a:r>
              <a:rPr kumimoji="1" lang="zh-CN" altLang="en-US" sz="2000" b="1" dirty="0">
                <a:solidFill>
                  <a:schemeClr val="tx2"/>
                </a:solidFill>
                <a:latin typeface="+mn-ea"/>
                <a:sym typeface="Symbol" pitchFamily="18" charset="2"/>
              </a:rPr>
              <a:t>在某一时刻，光波传播路径上各点的合矢量末端位置构成一个螺旋线，螺线线的空间周期为光波波长，各点光矢量的大小和方向不一，其末端在与传播方向垂直的平面上投影为一个椭圆。</a:t>
            </a:r>
          </a:p>
          <a:p>
            <a:pPr algn="just">
              <a:lnSpc>
                <a:spcPct val="125000"/>
              </a:lnSpc>
            </a:pPr>
            <a:r>
              <a:rPr kumimoji="1" lang="zh-CN" altLang="en-US" sz="2000" b="1" dirty="0">
                <a:solidFill>
                  <a:schemeClr val="tx2"/>
                </a:solidFill>
                <a:latin typeface="+mn-ea"/>
                <a:sym typeface="Symbol" pitchFamily="18" charset="2"/>
              </a:rPr>
              <a:t>左旋</a:t>
            </a:r>
            <a:r>
              <a:rPr kumimoji="1" lang="en-US" altLang="zh-CN" sz="2000" b="1" dirty="0">
                <a:solidFill>
                  <a:schemeClr val="tx2"/>
                </a:solidFill>
                <a:latin typeface="+mn-ea"/>
                <a:sym typeface="Symbol" pitchFamily="18" charset="2"/>
              </a:rPr>
              <a:t>——</a:t>
            </a:r>
            <a:r>
              <a:rPr kumimoji="1" lang="zh-CN" altLang="en-US" sz="2000" b="1" dirty="0">
                <a:solidFill>
                  <a:schemeClr val="tx2"/>
                </a:solidFill>
                <a:latin typeface="+mn-ea"/>
                <a:sym typeface="Symbol" pitchFamily="18" charset="2"/>
              </a:rPr>
              <a:t>右手螺旋</a:t>
            </a:r>
          </a:p>
          <a:p>
            <a:pPr algn="just">
              <a:lnSpc>
                <a:spcPct val="125000"/>
              </a:lnSpc>
            </a:pPr>
            <a:r>
              <a:rPr kumimoji="1" lang="zh-CN" altLang="en-US" sz="2000" b="1" dirty="0">
                <a:solidFill>
                  <a:schemeClr val="tx2"/>
                </a:solidFill>
                <a:latin typeface="+mn-ea"/>
                <a:sym typeface="Symbol" pitchFamily="18" charset="2"/>
              </a:rPr>
              <a:t>右旋</a:t>
            </a:r>
            <a:r>
              <a:rPr kumimoji="1" lang="en-US" altLang="zh-CN" sz="2000" b="1" dirty="0">
                <a:solidFill>
                  <a:schemeClr val="tx2"/>
                </a:solidFill>
                <a:latin typeface="+mn-ea"/>
                <a:sym typeface="Symbol" pitchFamily="18" charset="2"/>
              </a:rPr>
              <a:t>——</a:t>
            </a:r>
            <a:r>
              <a:rPr kumimoji="1" lang="zh-CN" altLang="en-US" sz="2000" b="1" dirty="0">
                <a:solidFill>
                  <a:schemeClr val="tx2"/>
                </a:solidFill>
                <a:latin typeface="+mn-ea"/>
                <a:sym typeface="Symbol" pitchFamily="18" charset="2"/>
              </a:rPr>
              <a:t>左手螺旋</a:t>
            </a:r>
          </a:p>
        </p:txBody>
      </p:sp>
      <p:sp>
        <p:nvSpPr>
          <p:cNvPr id="14" name="Text Box 7"/>
          <p:cNvSpPr txBox="1">
            <a:spLocks noChangeArrowheads="1"/>
          </p:cNvSpPr>
          <p:nvPr/>
        </p:nvSpPr>
        <p:spPr bwMode="auto">
          <a:xfrm>
            <a:off x="3779912" y="2519898"/>
            <a:ext cx="3539752" cy="477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5000"/>
              </a:lnSpc>
              <a:defRPr kumimoji="1" sz="2000" b="1">
                <a:solidFill>
                  <a:schemeClr val="tx2"/>
                </a:solidFill>
                <a:latin typeface="+mn-ea"/>
              </a:defRPr>
            </a:lvl1pPr>
          </a:lstStyle>
          <a:p>
            <a:r>
              <a:rPr lang="zh-CN" altLang="en-US" dirty="0"/>
              <a:t>迎着光传播方向观察，光矢量</a:t>
            </a:r>
          </a:p>
        </p:txBody>
      </p:sp>
      <p:sp>
        <p:nvSpPr>
          <p:cNvPr id="15" name="AutoShape 8"/>
          <p:cNvSpPr>
            <a:spLocks/>
          </p:cNvSpPr>
          <p:nvPr/>
        </p:nvSpPr>
        <p:spPr bwMode="auto">
          <a:xfrm>
            <a:off x="7360515" y="2544456"/>
            <a:ext cx="144462" cy="503238"/>
          </a:xfrm>
          <a:prstGeom prst="leftBrace">
            <a:avLst>
              <a:gd name="adj1" fmla="val 29029"/>
              <a:gd name="adj2" fmla="val 50000"/>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chemeClr val="tx2"/>
              </a:solidFill>
              <a:latin typeface="+mn-ea"/>
            </a:endParaRPr>
          </a:p>
        </p:txBody>
      </p:sp>
      <p:sp>
        <p:nvSpPr>
          <p:cNvPr id="16" name="Text Box 9"/>
          <p:cNvSpPr txBox="1">
            <a:spLocks noChangeArrowheads="1"/>
          </p:cNvSpPr>
          <p:nvPr/>
        </p:nvSpPr>
        <p:spPr bwMode="auto">
          <a:xfrm>
            <a:off x="7489404" y="2351202"/>
            <a:ext cx="147508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lnSpc>
                <a:spcPct val="125000"/>
              </a:lnSpc>
              <a:defRPr kumimoji="1" sz="2000" b="1">
                <a:solidFill>
                  <a:schemeClr val="tx2"/>
                </a:solidFill>
                <a:latin typeface="+mn-ea"/>
              </a:defRPr>
            </a:lvl1pPr>
          </a:lstStyle>
          <a:p>
            <a:r>
              <a:rPr lang="zh-CN" altLang="en-US" dirty="0"/>
              <a:t>逆时针转动</a:t>
            </a:r>
          </a:p>
          <a:p>
            <a:r>
              <a:rPr lang="zh-CN" altLang="en-US" dirty="0"/>
              <a:t>顺时针转动</a:t>
            </a:r>
          </a:p>
        </p:txBody>
      </p:sp>
      <p:sp>
        <p:nvSpPr>
          <p:cNvPr id="17" name="TextBox 16"/>
          <p:cNvSpPr txBox="1"/>
          <p:nvPr/>
        </p:nvSpPr>
        <p:spPr>
          <a:xfrm>
            <a:off x="2699792" y="2564904"/>
            <a:ext cx="700833" cy="400110"/>
          </a:xfrm>
          <a:prstGeom prst="rect">
            <a:avLst/>
          </a:prstGeom>
          <a:noFill/>
        </p:spPr>
        <p:txBody>
          <a:bodyPr wrap="none" rtlCol="0">
            <a:spAutoFit/>
          </a:bodyPr>
          <a:lstStyle/>
          <a:p>
            <a:r>
              <a:rPr lang="zh-CN" altLang="en-US" sz="2000" b="1" dirty="0">
                <a:solidFill>
                  <a:srgbClr val="2E03CD"/>
                </a:solidFill>
              </a:rPr>
              <a:t>或者</a:t>
            </a:r>
          </a:p>
        </p:txBody>
      </p:sp>
    </p:spTree>
    <p:extLst>
      <p:ext uri="{BB962C8B-B14F-4D97-AF65-F5344CB8AC3E}">
        <p14:creationId xmlns:p14="http://schemas.microsoft.com/office/powerpoint/2010/main" val="41095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16" presetClass="entr" presetSubtype="2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xEl>
                                              <p:pRg st="1" end="1"/>
                                            </p:txEl>
                                          </p:spTgt>
                                        </p:tgtEl>
                                        <p:attrNameLst>
                                          <p:attrName>style.visibility</p:attrName>
                                        </p:attrNameLst>
                                      </p:cBhvr>
                                      <p:to>
                                        <p:strVal val="visible"/>
                                      </p:to>
                                    </p:set>
                                    <p:animEffect transition="in" filter="wipe(left)">
                                      <p:cBhvr>
                                        <p:cTn id="34" dur="500"/>
                                        <p:tgtEl>
                                          <p:spTgt spid="11">
                                            <p:txEl>
                                              <p:pRg st="1" end="1"/>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animEffect transition="in" filter="wipe(left)">
                                      <p:cBhvr>
                                        <p:cTn id="37" dur="500"/>
                                        <p:tgtEl>
                                          <p:spTgt spid="1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4" grpId="0"/>
      <p:bldP spid="15" grpId="0" animBg="1"/>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B8FE13C5-A5DD-45AF-86F8-53FFE8279944}"/>
              </a:ext>
            </a:extLst>
          </p:cNvPr>
          <p:cNvGrpSpPr/>
          <p:nvPr/>
        </p:nvGrpSpPr>
        <p:grpSpPr>
          <a:xfrm>
            <a:off x="4254920" y="1268760"/>
            <a:ext cx="4709568" cy="1851820"/>
            <a:chOff x="4254920" y="1268760"/>
            <a:chExt cx="4709568" cy="1851820"/>
          </a:xfrm>
        </p:grpSpPr>
        <p:pic>
          <p:nvPicPr>
            <p:cNvPr id="4" name="图片 3">
              <a:extLst>
                <a:ext uri="{FF2B5EF4-FFF2-40B4-BE49-F238E27FC236}">
                  <a16:creationId xmlns:a16="http://schemas.microsoft.com/office/drawing/2014/main" id="{4233CD87-E3ED-4F02-B3FE-635701909380}"/>
                </a:ext>
              </a:extLst>
            </p:cNvPr>
            <p:cNvPicPr>
              <a:picLocks noChangeAspect="1"/>
            </p:cNvPicPr>
            <p:nvPr/>
          </p:nvPicPr>
          <p:blipFill>
            <a:blip r:embed="rId3"/>
            <a:stretch>
              <a:fillRect/>
            </a:stretch>
          </p:blipFill>
          <p:spPr>
            <a:xfrm>
              <a:off x="4254920" y="1268760"/>
              <a:ext cx="4709568" cy="1851820"/>
            </a:xfrm>
            <a:prstGeom prst="rect">
              <a:avLst/>
            </a:prstGeom>
          </p:spPr>
        </p:pic>
        <p:sp>
          <p:nvSpPr>
            <p:cNvPr id="18" name="TextBox 7">
              <a:extLst>
                <a:ext uri="{FF2B5EF4-FFF2-40B4-BE49-F238E27FC236}">
                  <a16:creationId xmlns:a16="http://schemas.microsoft.com/office/drawing/2014/main" id="{7051826C-BC21-4B59-A84E-F33D7C704A19}"/>
                </a:ext>
              </a:extLst>
            </p:cNvPr>
            <p:cNvSpPr txBox="1"/>
            <p:nvPr/>
          </p:nvSpPr>
          <p:spPr>
            <a:xfrm>
              <a:off x="7851683" y="1775748"/>
              <a:ext cx="1112805" cy="461665"/>
            </a:xfrm>
            <a:prstGeom prst="rect">
              <a:avLst/>
            </a:prstGeom>
            <a:noFill/>
          </p:spPr>
          <p:txBody>
            <a:bodyPr wrap="none" rtlCol="0">
              <a:spAutoFit/>
            </a:bodyPr>
            <a:lstStyle/>
            <a:p>
              <a:r>
                <a:rPr lang="zh-CN" altLang="en-US" sz="2400" b="1" dirty="0">
                  <a:solidFill>
                    <a:schemeClr val="tx2"/>
                  </a:solidFill>
                </a:rPr>
                <a:t>线偏光</a:t>
              </a:r>
            </a:p>
          </p:txBody>
        </p:sp>
      </p:grpSp>
      <p:sp>
        <p:nvSpPr>
          <p:cNvPr id="9" name="Rectangle 2"/>
          <p:cNvSpPr>
            <a:spLocks noGrp="1" noChangeArrowheads="1"/>
          </p:cNvSpPr>
          <p:nvPr>
            <p:ph type="title"/>
          </p:nvPr>
        </p:nvSpPr>
        <p:spPr>
          <a:xfrm>
            <a:off x="251520" y="115888"/>
            <a:ext cx="8640960" cy="719137"/>
          </a:xfrm>
        </p:spPr>
        <p:txBody>
          <a:bodyPr/>
          <a:lstStyle/>
          <a:p>
            <a:r>
              <a:rPr lang="zh-CN" altLang="en-US" dirty="0">
                <a:latin typeface="黑体" pitchFamily="2" charset="-122"/>
                <a:ea typeface="黑体" pitchFamily="2" charset="-122"/>
              </a:rPr>
              <a:t>物理图景</a:t>
            </a:r>
            <a:r>
              <a:rPr lang="en-US" altLang="zh-CN" dirty="0">
                <a:latin typeface="黑体" pitchFamily="2" charset="-122"/>
                <a:ea typeface="黑体" pitchFamily="2" charset="-122"/>
              </a:rPr>
              <a:t>—</a:t>
            </a:r>
            <a:r>
              <a:rPr lang="zh-CN" altLang="en-US" dirty="0">
                <a:latin typeface="黑体" pitchFamily="2" charset="-122"/>
                <a:ea typeface="黑体" pitchFamily="2" charset="-122"/>
              </a:rPr>
              <a:t>各种偏振光的光矢量</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26</a:t>
            </a:fld>
            <a:endParaRPr lang="en-US" altLang="zh-CN"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39" y="3826208"/>
            <a:ext cx="5094395" cy="2987168"/>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5936" y="3178136"/>
            <a:ext cx="5094395" cy="2987168"/>
          </a:xfrm>
          <a:prstGeom prst="rect">
            <a:avLst/>
          </a:prstGeom>
          <a:noFill/>
          <a:ln>
            <a:noFill/>
          </a:ln>
          <a:effectLst/>
        </p:spPr>
      </p:pic>
      <p:sp>
        <p:nvSpPr>
          <p:cNvPr id="8" name="TextBox 7"/>
          <p:cNvSpPr txBox="1"/>
          <p:nvPr/>
        </p:nvSpPr>
        <p:spPr>
          <a:xfrm>
            <a:off x="755576" y="6274480"/>
            <a:ext cx="1975221" cy="461665"/>
          </a:xfrm>
          <a:prstGeom prst="rect">
            <a:avLst/>
          </a:prstGeom>
          <a:noFill/>
        </p:spPr>
        <p:txBody>
          <a:bodyPr wrap="none" rtlCol="0">
            <a:spAutoFit/>
          </a:bodyPr>
          <a:lstStyle/>
          <a:p>
            <a:r>
              <a:rPr lang="zh-CN" altLang="en-US" sz="2400" b="1" dirty="0">
                <a:solidFill>
                  <a:schemeClr val="tx2"/>
                </a:solidFill>
              </a:rPr>
              <a:t>右旋：</a:t>
            </a:r>
            <a:r>
              <a:rPr lang="en-US" altLang="zh-CN" sz="2400" b="1" dirty="0">
                <a:solidFill>
                  <a:schemeClr val="tx2"/>
                </a:solidFill>
                <a:latin typeface="Times New Roman" pitchFamily="18" charset="0"/>
                <a:cs typeface="Times New Roman" pitchFamily="18" charset="0"/>
              </a:rPr>
              <a:t>sin</a:t>
            </a:r>
            <a:r>
              <a:rPr lang="el-GR" altLang="zh-CN" sz="2400" b="1" i="1" dirty="0">
                <a:solidFill>
                  <a:schemeClr val="tx2"/>
                </a:solidFill>
                <a:latin typeface="Times New Roman" pitchFamily="18" charset="0"/>
                <a:cs typeface="Times New Roman" pitchFamily="18" charset="0"/>
              </a:rPr>
              <a:t>δ</a:t>
            </a:r>
            <a:r>
              <a:rPr lang="en-US" altLang="zh-CN" sz="2400" b="1" dirty="0">
                <a:solidFill>
                  <a:schemeClr val="tx2"/>
                </a:solidFill>
                <a:latin typeface="Times New Roman" pitchFamily="18" charset="0"/>
                <a:cs typeface="Times New Roman" pitchFamily="18" charset="0"/>
              </a:rPr>
              <a:t>&lt;0</a:t>
            </a:r>
            <a:endParaRPr lang="zh-CN" altLang="en-US" sz="2400" b="1" dirty="0">
              <a:solidFill>
                <a:schemeClr val="tx2"/>
              </a:solidFill>
            </a:endParaRPr>
          </a:p>
        </p:txBody>
      </p:sp>
      <p:sp>
        <p:nvSpPr>
          <p:cNvPr id="10" name="TextBox 9"/>
          <p:cNvSpPr txBox="1"/>
          <p:nvPr/>
        </p:nvSpPr>
        <p:spPr>
          <a:xfrm>
            <a:off x="5932021" y="6063679"/>
            <a:ext cx="2109873" cy="461665"/>
          </a:xfrm>
          <a:prstGeom prst="rect">
            <a:avLst/>
          </a:prstGeom>
          <a:noFill/>
        </p:spPr>
        <p:txBody>
          <a:bodyPr wrap="none" rtlCol="0">
            <a:spAutoFit/>
          </a:bodyPr>
          <a:lstStyle/>
          <a:p>
            <a:r>
              <a:rPr lang="zh-CN" altLang="en-US" sz="2400" b="1" dirty="0">
                <a:solidFill>
                  <a:schemeClr val="tx2"/>
                </a:solidFill>
              </a:rPr>
              <a:t>左旋：</a:t>
            </a:r>
            <a:r>
              <a:rPr lang="en-US" altLang="zh-CN" sz="2400" b="1" dirty="0">
                <a:solidFill>
                  <a:schemeClr val="tx2"/>
                </a:solidFill>
                <a:latin typeface="Times New Roman" pitchFamily="18" charset="0"/>
                <a:cs typeface="Times New Roman" pitchFamily="18" charset="0"/>
              </a:rPr>
              <a:t>sin</a:t>
            </a:r>
            <a:r>
              <a:rPr lang="el-GR" altLang="zh-CN" sz="2400" b="1" i="1" dirty="0">
                <a:solidFill>
                  <a:schemeClr val="tx2"/>
                </a:solidFill>
                <a:latin typeface="Times New Roman" pitchFamily="18" charset="0"/>
                <a:cs typeface="Times New Roman" pitchFamily="18" charset="0"/>
              </a:rPr>
              <a:t>δ</a:t>
            </a:r>
            <a:r>
              <a:rPr lang="zh-CN" altLang="en-US" sz="2400" b="1" dirty="0">
                <a:solidFill>
                  <a:schemeClr val="tx2"/>
                </a:solidFill>
                <a:latin typeface="Times New Roman" pitchFamily="18" charset="0"/>
                <a:cs typeface="Times New Roman" pitchFamily="18" charset="0"/>
              </a:rPr>
              <a:t>＞</a:t>
            </a:r>
            <a:r>
              <a:rPr lang="en-US" altLang="zh-CN" sz="2400" b="1" dirty="0">
                <a:solidFill>
                  <a:schemeClr val="tx2"/>
                </a:solidFill>
                <a:latin typeface="Times New Roman" pitchFamily="18" charset="0"/>
                <a:cs typeface="Times New Roman" pitchFamily="18" charset="0"/>
              </a:rPr>
              <a:t>0</a:t>
            </a:r>
            <a:endParaRPr lang="zh-CN" altLang="en-US" sz="2400" b="1" dirty="0">
              <a:solidFill>
                <a:schemeClr val="tx2"/>
              </a:solidFill>
            </a:endParaRPr>
          </a:p>
        </p:txBody>
      </p:sp>
      <p:sp>
        <p:nvSpPr>
          <p:cNvPr id="11" name="Text Box 7"/>
          <p:cNvSpPr txBox="1">
            <a:spLocks noChangeArrowheads="1"/>
          </p:cNvSpPr>
          <p:nvPr/>
        </p:nvSpPr>
        <p:spPr bwMode="auto">
          <a:xfrm>
            <a:off x="467544" y="1994569"/>
            <a:ext cx="3024336" cy="95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5000"/>
              </a:lnSpc>
            </a:pPr>
            <a:r>
              <a:rPr kumimoji="1" lang="zh-CN" altLang="en-US" sz="2400" b="1" dirty="0">
                <a:solidFill>
                  <a:schemeClr val="tx2"/>
                </a:solidFill>
                <a:latin typeface="+mn-ea"/>
                <a:sym typeface="Symbol" pitchFamily="18" charset="2"/>
              </a:rPr>
              <a:t>各种偏振光的光矢量运动轨迹</a:t>
            </a:r>
          </a:p>
        </p:txBody>
      </p:sp>
    </p:spTree>
    <p:extLst>
      <p:ext uri="{BB962C8B-B14F-4D97-AF65-F5344CB8AC3E}">
        <p14:creationId xmlns:p14="http://schemas.microsoft.com/office/powerpoint/2010/main" val="227348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16" presetClass="entr" presetSubtype="2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偏振光小结</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27</a:t>
            </a:fld>
            <a:endParaRPr lang="en-US" altLang="zh-CN"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081" y="1700808"/>
            <a:ext cx="7271838" cy="3312368"/>
          </a:xfrm>
          <a:prstGeom prst="rect">
            <a:avLst/>
          </a:prstGeom>
        </p:spPr>
      </p:pic>
      <p:sp>
        <p:nvSpPr>
          <p:cNvPr id="3" name="TextBox 2"/>
          <p:cNvSpPr txBox="1"/>
          <p:nvPr/>
        </p:nvSpPr>
        <p:spPr>
          <a:xfrm>
            <a:off x="457733" y="5415607"/>
            <a:ext cx="8228535" cy="461665"/>
          </a:xfrm>
          <a:prstGeom prst="rect">
            <a:avLst/>
          </a:prstGeom>
          <a:noFill/>
        </p:spPr>
        <p:txBody>
          <a:bodyPr wrap="none" rtlCol="0">
            <a:spAutoFit/>
          </a:bodyPr>
          <a:lstStyle/>
          <a:p>
            <a:pPr algn="just"/>
            <a:r>
              <a:rPr lang="zh-CN" altLang="en-US" sz="2400" b="1" dirty="0">
                <a:solidFill>
                  <a:schemeClr val="tx2"/>
                </a:solidFill>
              </a:rPr>
              <a:t>随着两个正交分量相位差改变，合成波的偏振态演化过程。</a:t>
            </a:r>
          </a:p>
        </p:txBody>
      </p:sp>
    </p:spTree>
    <p:extLst>
      <p:ext uri="{BB962C8B-B14F-4D97-AF65-F5344CB8AC3E}">
        <p14:creationId xmlns:p14="http://schemas.microsoft.com/office/powerpoint/2010/main" val="42253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椭圆偏振光的强度</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28</a:t>
            </a:fld>
            <a:endParaRPr lang="en-US" altLang="zh-CN" dirty="0"/>
          </a:p>
        </p:txBody>
      </p:sp>
      <p:graphicFrame>
        <p:nvGraphicFramePr>
          <p:cNvPr id="7" name="Object 6"/>
          <p:cNvGraphicFramePr>
            <a:graphicFrameLocks noChangeAspect="1"/>
          </p:cNvGraphicFramePr>
          <p:nvPr/>
        </p:nvGraphicFramePr>
        <p:xfrm>
          <a:off x="4514850" y="3859213"/>
          <a:ext cx="114300" cy="215900"/>
        </p:xfrm>
        <a:graphic>
          <a:graphicData uri="http://schemas.openxmlformats.org/presentationml/2006/ole">
            <mc:AlternateContent xmlns:mc="http://schemas.openxmlformats.org/markup-compatibility/2006">
              <mc:Choice xmlns:v="urn:schemas-microsoft-com:vml" Requires="v">
                <p:oleObj spid="_x0000_s36194"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859213"/>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90131678"/>
              </p:ext>
            </p:extLst>
          </p:nvPr>
        </p:nvGraphicFramePr>
        <p:xfrm>
          <a:off x="2133600" y="2431777"/>
          <a:ext cx="4878388" cy="2365375"/>
        </p:xfrm>
        <a:graphic>
          <a:graphicData uri="http://schemas.openxmlformats.org/presentationml/2006/ole">
            <mc:AlternateContent xmlns:mc="http://schemas.openxmlformats.org/markup-compatibility/2006">
              <mc:Choice xmlns:v="urn:schemas-microsoft-com:vml" Requires="v">
                <p:oleObj spid="_x0000_s36195" name="公式" r:id="rId6" imgW="2920680" imgH="1307880" progId="Equation.3">
                  <p:embed/>
                </p:oleObj>
              </mc:Choice>
              <mc:Fallback>
                <p:oleObj name="公式" r:id="rId6" imgW="2920680" imgH="1307880" progId="Equation.3">
                  <p:embed/>
                  <p:pic>
                    <p:nvPicPr>
                      <p:cNvPr id="0" name=""/>
                      <p:cNvPicPr>
                        <a:picLocks noChangeAspect="1" noChangeArrowheads="1"/>
                      </p:cNvPicPr>
                      <p:nvPr/>
                    </p:nvPicPr>
                    <p:blipFill>
                      <a:blip r:embed="rId7"/>
                      <a:srcRect/>
                      <a:stretch>
                        <a:fillRect/>
                      </a:stretch>
                    </p:blipFill>
                    <p:spPr bwMode="auto">
                      <a:xfrm>
                        <a:off x="2133600" y="2431777"/>
                        <a:ext cx="4878388" cy="236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8"/>
          <p:cNvSpPr txBox="1">
            <a:spLocks noChangeArrowheads="1"/>
          </p:cNvSpPr>
          <p:nvPr/>
        </p:nvSpPr>
        <p:spPr bwMode="auto">
          <a:xfrm>
            <a:off x="460276" y="5102960"/>
            <a:ext cx="8223448"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kumimoji="1" lang="zh-CN" altLang="en-US" sz="2400" b="1" dirty="0">
                <a:solidFill>
                  <a:srgbClr val="FF0000"/>
                </a:solidFill>
                <a:latin typeface="+mn-ea"/>
              </a:rPr>
              <a:t>这个结果表明：椭圆偏振光的强度等于参与叠加的两个振动方向正交的单色光波的强度之和。</a:t>
            </a:r>
          </a:p>
        </p:txBody>
      </p:sp>
      <p:sp>
        <p:nvSpPr>
          <p:cNvPr id="6" name="TextBox 5"/>
          <p:cNvSpPr txBox="1"/>
          <p:nvPr/>
        </p:nvSpPr>
        <p:spPr>
          <a:xfrm>
            <a:off x="460276" y="1599183"/>
            <a:ext cx="2339102" cy="461665"/>
          </a:xfrm>
          <a:prstGeom prst="rect">
            <a:avLst/>
          </a:prstGeom>
          <a:noFill/>
        </p:spPr>
        <p:txBody>
          <a:bodyPr wrap="none" rtlCol="0">
            <a:spAutoFit/>
          </a:bodyPr>
          <a:lstStyle/>
          <a:p>
            <a:pPr algn="just"/>
            <a:r>
              <a:rPr lang="zh-CN" altLang="en-US" sz="2400" b="1" dirty="0">
                <a:solidFill>
                  <a:schemeClr val="tx2"/>
                </a:solidFill>
              </a:rPr>
              <a:t>合成波的光强：</a:t>
            </a:r>
          </a:p>
        </p:txBody>
      </p:sp>
    </p:spTree>
    <p:extLst>
      <p:ext uri="{BB962C8B-B14F-4D97-AF65-F5344CB8AC3E}">
        <p14:creationId xmlns:p14="http://schemas.microsoft.com/office/powerpoint/2010/main" val="171961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椭圆偏振光的产生</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29</a:t>
            </a:fld>
            <a:endParaRPr lang="en-US" altLang="zh-CN"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4224" y="1268760"/>
            <a:ext cx="6715553" cy="1855830"/>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179512" y="3622372"/>
                <a:ext cx="8784976" cy="3011594"/>
              </a:xfrm>
              <a:prstGeom prst="rect">
                <a:avLst/>
              </a:prstGeom>
            </p:spPr>
            <p:txBody>
              <a:bodyPr wrap="square">
                <a:spAutoFit/>
              </a:bodyPr>
              <a:lstStyle/>
              <a:p>
                <a:pPr marL="342900" indent="-342900" algn="just">
                  <a:lnSpc>
                    <a:spcPct val="125000"/>
                  </a:lnSpc>
                  <a:buFont typeface="Wingdings" panose="05000000000000000000" pitchFamily="2" charset="2"/>
                  <a:buChar char="Ø"/>
                </a:pPr>
                <a:r>
                  <a:rPr lang="zh-CN" altLang="en-US" sz="2200" b="1" dirty="0">
                    <a:solidFill>
                      <a:schemeClr val="tx2"/>
                    </a:solidFill>
                  </a:rPr>
                  <a:t>线偏振光全反射时，反射光中</a:t>
                </a:r>
                <a:r>
                  <a:rPr lang="en-US" altLang="zh-CN" sz="2200" b="1" i="1" dirty="0">
                    <a:solidFill>
                      <a:schemeClr val="tx2"/>
                    </a:solidFill>
                    <a:latin typeface="Times New Roman" panose="02020603050405020304" pitchFamily="18" charset="0"/>
                    <a:cs typeface="Times New Roman" panose="02020603050405020304" pitchFamily="18" charset="0"/>
                  </a:rPr>
                  <a:t>s</a:t>
                </a:r>
                <a:r>
                  <a:rPr lang="zh-CN" altLang="en-US" sz="2200" b="1" dirty="0">
                    <a:solidFill>
                      <a:schemeClr val="tx2"/>
                    </a:solidFill>
                  </a:rPr>
                  <a:t>和</a:t>
                </a:r>
                <a:r>
                  <a:rPr lang="en-US" altLang="zh-CN" sz="2200" b="1" i="1" dirty="0">
                    <a:solidFill>
                      <a:schemeClr val="tx2"/>
                    </a:solidFill>
                    <a:latin typeface="Times New Roman" panose="02020603050405020304" pitchFamily="18" charset="0"/>
                    <a:cs typeface="Times New Roman" panose="02020603050405020304" pitchFamily="18" charset="0"/>
                  </a:rPr>
                  <a:t>p</a:t>
                </a:r>
                <a:r>
                  <a:rPr lang="zh-CN" altLang="en-US" sz="2200" b="1" dirty="0">
                    <a:solidFill>
                      <a:schemeClr val="tx2"/>
                    </a:solidFill>
                  </a:rPr>
                  <a:t>波之间产生位相差</a:t>
                </a:r>
                <a:r>
                  <a:rPr lang="en-US" altLang="zh-CN" sz="2200" b="1" i="1" dirty="0">
                    <a:solidFill>
                      <a:schemeClr val="tx2"/>
                    </a:solidFill>
                    <a:latin typeface="Times New Roman" panose="02020603050405020304" pitchFamily="18" charset="0"/>
                    <a:cs typeface="Times New Roman" panose="02020603050405020304" pitchFamily="18" charset="0"/>
                  </a:rPr>
                  <a:t>δ</a:t>
                </a:r>
                <a:r>
                  <a:rPr lang="zh-CN" altLang="en-US" sz="2200" b="1" dirty="0">
                    <a:solidFill>
                      <a:schemeClr val="tx2"/>
                    </a:solidFill>
                  </a:rPr>
                  <a:t>，两个波合成的结果使反射光成为椭圆偏振光。</a:t>
                </a:r>
                <a:endParaRPr lang="en-US" altLang="zh-CN" sz="2200" b="1" dirty="0">
                  <a:solidFill>
                    <a:schemeClr val="tx2"/>
                  </a:solidFill>
                </a:endParaRPr>
              </a:p>
              <a:p>
                <a:pPr marL="342900" indent="-342900" algn="just">
                  <a:lnSpc>
                    <a:spcPct val="125000"/>
                  </a:lnSpc>
                  <a:buFont typeface="Wingdings" panose="05000000000000000000" pitchFamily="2" charset="2"/>
                  <a:buChar char="Ø"/>
                </a:pPr>
                <a:r>
                  <a:rPr lang="zh-CN" altLang="en-US" sz="2200" b="1" dirty="0">
                    <a:solidFill>
                      <a:schemeClr val="tx2"/>
                    </a:solidFill>
                  </a:rPr>
                  <a:t>对于玻璃</a:t>
                </a:r>
                <a:r>
                  <a:rPr lang="en-US" altLang="zh-CN" sz="2200" b="1" dirty="0">
                    <a:solidFill>
                      <a:schemeClr val="tx2"/>
                    </a:solidFill>
                  </a:rPr>
                  <a:t>-</a:t>
                </a:r>
                <a:r>
                  <a:rPr lang="zh-CN" altLang="en-US" sz="2200" b="1" dirty="0">
                    <a:solidFill>
                      <a:schemeClr val="tx2"/>
                    </a:solidFill>
                  </a:rPr>
                  <a:t>空气界面，</a:t>
                </a:r>
                <a:r>
                  <a:rPr lang="en-US" altLang="zh-CN" sz="2200" b="1" i="1" dirty="0">
                    <a:solidFill>
                      <a:schemeClr val="tx2"/>
                    </a:solidFill>
                    <a:latin typeface="Times New Roman" panose="02020603050405020304" pitchFamily="18" charset="0"/>
                    <a:cs typeface="Times New Roman" panose="02020603050405020304" pitchFamily="18" charset="0"/>
                  </a:rPr>
                  <a:t>n</a:t>
                </a:r>
                <a:r>
                  <a:rPr lang="en-US" altLang="zh-CN" sz="2200" b="1" baseline="-25000" dirty="0">
                    <a:solidFill>
                      <a:schemeClr val="tx2"/>
                    </a:solidFill>
                    <a:latin typeface="Times New Roman" panose="02020603050405020304" pitchFamily="18" charset="0"/>
                    <a:cs typeface="Times New Roman" panose="02020603050405020304" pitchFamily="18" charset="0"/>
                  </a:rPr>
                  <a:t>1</a:t>
                </a:r>
                <a:r>
                  <a:rPr lang="en-US" altLang="zh-CN" sz="2200" b="1" dirty="0">
                    <a:solidFill>
                      <a:schemeClr val="tx2"/>
                    </a:solidFill>
                    <a:latin typeface="Times New Roman" panose="02020603050405020304" pitchFamily="18" charset="0"/>
                    <a:cs typeface="Times New Roman" panose="02020603050405020304" pitchFamily="18" charset="0"/>
                  </a:rPr>
                  <a:t>=1.51/</a:t>
                </a:r>
                <a:r>
                  <a:rPr lang="en-US" altLang="zh-CN" sz="2200" b="1" i="1" dirty="0">
                    <a:solidFill>
                      <a:schemeClr val="tx2"/>
                    </a:solidFill>
                    <a:latin typeface="Times New Roman" panose="02020603050405020304" pitchFamily="18" charset="0"/>
                    <a:cs typeface="Times New Roman" panose="02020603050405020304" pitchFamily="18" charset="0"/>
                  </a:rPr>
                  <a:t>n</a:t>
                </a:r>
                <a:r>
                  <a:rPr lang="en-US" altLang="zh-CN" sz="2200" b="1" baseline="-25000" dirty="0">
                    <a:solidFill>
                      <a:schemeClr val="tx2"/>
                    </a:solidFill>
                    <a:latin typeface="Times New Roman" panose="02020603050405020304" pitchFamily="18" charset="0"/>
                    <a:cs typeface="Times New Roman" panose="02020603050405020304" pitchFamily="18" charset="0"/>
                  </a:rPr>
                  <a:t>2</a:t>
                </a:r>
                <a:r>
                  <a:rPr lang="en-US" altLang="zh-CN" sz="2200" b="1" dirty="0">
                    <a:solidFill>
                      <a:schemeClr val="tx2"/>
                    </a:solidFill>
                    <a:latin typeface="Times New Roman" panose="02020603050405020304" pitchFamily="18" charset="0"/>
                    <a:cs typeface="Times New Roman" panose="02020603050405020304" pitchFamily="18" charset="0"/>
                  </a:rPr>
                  <a:t>=1</a:t>
                </a:r>
                <a:r>
                  <a:rPr lang="en-US" altLang="zh-CN" sz="2200" b="1" dirty="0">
                    <a:solidFill>
                      <a:schemeClr val="tx2"/>
                    </a:solidFill>
                  </a:rPr>
                  <a:t>,</a:t>
                </a:r>
                <a:r>
                  <a:rPr lang="zh-CN" altLang="en-US" sz="2200" b="1" dirty="0">
                    <a:solidFill>
                      <a:schemeClr val="tx2"/>
                    </a:solidFill>
                  </a:rPr>
                  <a:t>则可以计算出，当</a:t>
                </a:r>
                <a14:m>
                  <m:oMath xmlns:m="http://schemas.openxmlformats.org/officeDocument/2006/math">
                    <m:sSub>
                      <m:sSubPr>
                        <m:ctrlPr>
                          <a:rPr lang="en-US" altLang="zh-CN" sz="2200" b="1" i="1" smtClean="0">
                            <a:solidFill>
                              <a:schemeClr val="tx2"/>
                            </a:solidFill>
                            <a:latin typeface="Cambria Math" panose="02040503050406030204" pitchFamily="18" charset="0"/>
                          </a:rPr>
                        </m:ctrlPr>
                      </m:sSubPr>
                      <m:e>
                        <m:r>
                          <a:rPr lang="zh-CN" altLang="en-US" sz="2200" b="1" i="1" smtClean="0">
                            <a:solidFill>
                              <a:schemeClr val="tx2"/>
                            </a:solidFill>
                            <a:latin typeface="Cambria Math"/>
                          </a:rPr>
                          <m:t>𝜽</m:t>
                        </m:r>
                      </m:e>
                      <m:sub>
                        <m:r>
                          <a:rPr lang="en-US" altLang="zh-CN" sz="2200" b="1" i="1" smtClean="0">
                            <a:solidFill>
                              <a:schemeClr val="tx2"/>
                            </a:solidFill>
                            <a:latin typeface="Cambria Math"/>
                          </a:rPr>
                          <m:t>𝟏</m:t>
                        </m:r>
                      </m:sub>
                    </m:sSub>
                    <m:r>
                      <a:rPr lang="en-US" altLang="zh-CN" sz="2200" b="1" i="1" smtClean="0">
                        <a:solidFill>
                          <a:schemeClr val="tx2"/>
                        </a:solidFill>
                        <a:latin typeface="Cambria Math"/>
                      </a:rPr>
                      <m:t>=</m:t>
                    </m:r>
                    <m:r>
                      <a:rPr lang="en-US" altLang="zh-CN" sz="2200" b="1" i="1" smtClean="0">
                        <a:solidFill>
                          <a:schemeClr val="tx2"/>
                        </a:solidFill>
                        <a:latin typeface="Cambria Math"/>
                      </a:rPr>
                      <m:t>𝟓𝟒</m:t>
                    </m:r>
                    <m:r>
                      <a:rPr lang="en-US" altLang="zh-CN" sz="2200" b="1" i="1" smtClean="0">
                        <a:solidFill>
                          <a:schemeClr val="tx2"/>
                        </a:solidFill>
                        <a:latin typeface="Cambria Math"/>
                        <a:ea typeface="Cambria Math"/>
                      </a:rPr>
                      <m:t>°</m:t>
                    </m:r>
                    <m:r>
                      <a:rPr lang="en-US" altLang="zh-CN" sz="2200" b="1" i="1" smtClean="0">
                        <a:solidFill>
                          <a:schemeClr val="tx2"/>
                        </a:solidFill>
                        <a:latin typeface="Cambria Math"/>
                        <a:ea typeface="Cambria Math"/>
                      </a:rPr>
                      <m:t>𝟑𝟕</m:t>
                    </m:r>
                    <m:r>
                      <a:rPr lang="en-US" altLang="zh-CN" sz="2200" b="1" i="1" smtClean="0">
                        <a:solidFill>
                          <a:schemeClr val="tx2"/>
                        </a:solidFill>
                        <a:latin typeface="Cambria Math"/>
                        <a:ea typeface="Cambria Math"/>
                      </a:rPr>
                      <m:t>′</m:t>
                    </m:r>
                  </m:oMath>
                </a14:m>
                <a:r>
                  <a:rPr lang="zh-CN" altLang="en-US" sz="2200" b="1" dirty="0">
                    <a:solidFill>
                      <a:schemeClr val="tx2"/>
                    </a:solidFill>
                  </a:rPr>
                  <a:t>或</a:t>
                </a:r>
                <a14:m>
                  <m:oMath xmlns:m="http://schemas.openxmlformats.org/officeDocument/2006/math">
                    <m:r>
                      <a:rPr lang="en-US" altLang="zh-CN" sz="2200" b="1" i="0" smtClean="0">
                        <a:solidFill>
                          <a:schemeClr val="tx2"/>
                        </a:solidFill>
                        <a:latin typeface="Cambria Math"/>
                        <a:ea typeface="Cambria Math"/>
                      </a:rPr>
                      <m:t>𝟒𝟖</m:t>
                    </m:r>
                    <m:r>
                      <a:rPr lang="en-US" altLang="zh-CN" sz="2200" b="1" i="1">
                        <a:solidFill>
                          <a:schemeClr val="tx2"/>
                        </a:solidFill>
                        <a:latin typeface="Cambria Math"/>
                        <a:ea typeface="Cambria Math"/>
                      </a:rPr>
                      <m:t>°</m:t>
                    </m:r>
                    <m:r>
                      <a:rPr lang="en-US" altLang="zh-CN" sz="2200" b="1" i="1">
                        <a:solidFill>
                          <a:schemeClr val="tx2"/>
                        </a:solidFill>
                        <a:latin typeface="Cambria Math"/>
                        <a:ea typeface="Cambria Math"/>
                      </a:rPr>
                      <m:t>𝟑𝟕</m:t>
                    </m:r>
                    <m:r>
                      <a:rPr lang="en-US" altLang="zh-CN" sz="2200" b="1" i="1">
                        <a:solidFill>
                          <a:schemeClr val="tx2"/>
                        </a:solidFill>
                        <a:latin typeface="Cambria Math"/>
                        <a:ea typeface="Cambria Math"/>
                      </a:rPr>
                      <m:t>′</m:t>
                    </m:r>
                  </m:oMath>
                </a14:m>
                <a:r>
                  <a:rPr lang="zh-CN" altLang="en-US" sz="2200" b="1" dirty="0">
                    <a:solidFill>
                      <a:schemeClr val="tx2"/>
                    </a:solidFill>
                  </a:rPr>
                  <a:t>时，全反射后</a:t>
                </a:r>
                <a:r>
                  <a:rPr lang="en-US" altLang="zh-CN" sz="2200" b="1" dirty="0">
                    <a:solidFill>
                      <a:schemeClr val="tx2"/>
                    </a:solidFill>
                  </a:rPr>
                  <a:t>s</a:t>
                </a:r>
                <a:r>
                  <a:rPr lang="zh-CN" altLang="en-US" sz="2200" b="1" dirty="0">
                    <a:solidFill>
                      <a:schemeClr val="tx2"/>
                    </a:solidFill>
                  </a:rPr>
                  <a:t>波和</a:t>
                </a:r>
                <a:r>
                  <a:rPr lang="en-US" altLang="zh-CN" sz="2200" b="1" dirty="0">
                    <a:solidFill>
                      <a:schemeClr val="tx2"/>
                    </a:solidFill>
                  </a:rPr>
                  <a:t>p</a:t>
                </a:r>
                <a:r>
                  <a:rPr lang="zh-CN" altLang="en-US" sz="2200" b="1" dirty="0">
                    <a:solidFill>
                      <a:schemeClr val="tx2"/>
                    </a:solidFill>
                  </a:rPr>
                  <a:t>波的位相差</a:t>
                </a:r>
                <a:r>
                  <a:rPr lang="en-US" altLang="zh-CN" sz="2200" b="1" i="1" dirty="0">
                    <a:solidFill>
                      <a:schemeClr val="tx2"/>
                    </a:solidFill>
                    <a:latin typeface="Times New Roman" panose="02020603050405020304" pitchFamily="18" charset="0"/>
                    <a:cs typeface="Times New Roman" panose="02020603050405020304" pitchFamily="18" charset="0"/>
                  </a:rPr>
                  <a:t>δ</a:t>
                </a:r>
                <a:r>
                  <a:rPr lang="en-US" altLang="zh-CN" sz="2200" b="1" dirty="0">
                    <a:solidFill>
                      <a:schemeClr val="tx2"/>
                    </a:solidFill>
                  </a:rPr>
                  <a:t>=45</a:t>
                </a:r>
                <a:r>
                  <a:rPr lang="en-US" altLang="zh-CN" sz="2200" b="1" dirty="0">
                    <a:solidFill>
                      <a:schemeClr val="tx2"/>
                    </a:solidFill>
                    <a:latin typeface="Arial"/>
                    <a:cs typeface="Arial"/>
                  </a:rPr>
                  <a:t>°</a:t>
                </a:r>
                <a:r>
                  <a:rPr lang="zh-CN" altLang="en-US" sz="2200" b="1" dirty="0">
                    <a:solidFill>
                      <a:schemeClr val="tx2"/>
                    </a:solidFill>
                    <a:latin typeface="Arial"/>
                    <a:cs typeface="Arial"/>
                  </a:rPr>
                  <a:t>，</a:t>
                </a:r>
                <a:r>
                  <a:rPr lang="zh-CN" altLang="en-US" sz="2200" b="1" dirty="0">
                    <a:solidFill>
                      <a:schemeClr val="tx2"/>
                    </a:solidFill>
                  </a:rPr>
                  <a:t>若在其中一个角度下，连续反射两次，则位相差为</a:t>
                </a:r>
                <a:r>
                  <a:rPr lang="en-US" altLang="zh-CN" sz="2200" b="1" dirty="0">
                    <a:solidFill>
                      <a:schemeClr val="tx2"/>
                    </a:solidFill>
                    <a:latin typeface="Times New Roman" panose="02020603050405020304" pitchFamily="18" charset="0"/>
                    <a:cs typeface="Times New Roman" panose="02020603050405020304" pitchFamily="18" charset="0"/>
                  </a:rPr>
                  <a:t>π</a:t>
                </a:r>
                <a:r>
                  <a:rPr lang="en-US" altLang="zh-CN" sz="2200" b="1" dirty="0">
                    <a:solidFill>
                      <a:schemeClr val="tx2"/>
                    </a:solidFill>
                  </a:rPr>
                  <a:t>/2</a:t>
                </a:r>
                <a:r>
                  <a:rPr lang="zh-CN" altLang="en-US" sz="2200" b="1" dirty="0">
                    <a:solidFill>
                      <a:schemeClr val="tx2"/>
                    </a:solidFill>
                  </a:rPr>
                  <a:t>。</a:t>
                </a:r>
                <a:endParaRPr lang="en-US" altLang="zh-CN" sz="2200" b="1" dirty="0">
                  <a:solidFill>
                    <a:schemeClr val="tx2"/>
                  </a:solidFill>
                </a:endParaRPr>
              </a:p>
              <a:p>
                <a:pPr marL="342900" indent="-342900" algn="just">
                  <a:lnSpc>
                    <a:spcPct val="125000"/>
                  </a:lnSpc>
                  <a:buFont typeface="Wingdings" panose="05000000000000000000" pitchFamily="2" charset="2"/>
                  <a:buChar char="Ø"/>
                </a:pPr>
                <a:r>
                  <a:rPr lang="zh-CN" altLang="en-US" sz="2200" b="1" dirty="0">
                    <a:solidFill>
                      <a:schemeClr val="tx2"/>
                    </a:solidFill>
                  </a:rPr>
                  <a:t>此时，若入射线偏振光的振动方向与入射面成</a:t>
                </a:r>
                <a:r>
                  <a:rPr lang="en-US" altLang="zh-CN" sz="2200" b="1" dirty="0">
                    <a:solidFill>
                      <a:schemeClr val="tx2"/>
                    </a:solidFill>
                  </a:rPr>
                  <a:t>45</a:t>
                </a:r>
                <a:r>
                  <a:rPr lang="en-US" altLang="zh-CN" sz="2200" b="1" dirty="0">
                    <a:solidFill>
                      <a:schemeClr val="tx2"/>
                    </a:solidFill>
                    <a:latin typeface="Arial"/>
                    <a:cs typeface="Arial"/>
                  </a:rPr>
                  <a:t>°</a:t>
                </a:r>
                <a:r>
                  <a:rPr lang="zh-CN" altLang="en-US" sz="2200" b="1" dirty="0">
                    <a:solidFill>
                      <a:schemeClr val="tx2"/>
                    </a:solidFill>
                  </a:rPr>
                  <a:t>，则全反射后</a:t>
                </a:r>
                <a:r>
                  <a:rPr lang="en-US" altLang="zh-CN" sz="2200" b="1" i="1" dirty="0">
                    <a:solidFill>
                      <a:schemeClr val="tx2"/>
                    </a:solidFill>
                    <a:latin typeface="Times New Roman" panose="02020603050405020304" pitchFamily="18" charset="0"/>
                    <a:cs typeface="Times New Roman" panose="02020603050405020304" pitchFamily="18" charset="0"/>
                  </a:rPr>
                  <a:t>s</a:t>
                </a:r>
                <a:r>
                  <a:rPr lang="zh-CN" altLang="en-US" sz="2200" b="1" dirty="0">
                    <a:solidFill>
                      <a:schemeClr val="tx2"/>
                    </a:solidFill>
                  </a:rPr>
                  <a:t>波与</a:t>
                </a:r>
                <a:r>
                  <a:rPr lang="en-US" altLang="zh-CN" sz="2200" b="1" i="1" dirty="0">
                    <a:solidFill>
                      <a:schemeClr val="tx2"/>
                    </a:solidFill>
                    <a:latin typeface="Times New Roman" panose="02020603050405020304" pitchFamily="18" charset="0"/>
                    <a:cs typeface="Times New Roman" panose="02020603050405020304" pitchFamily="18" charset="0"/>
                  </a:rPr>
                  <a:t>p</a:t>
                </a:r>
                <a:r>
                  <a:rPr lang="zh-CN" altLang="en-US" sz="2200" b="1" dirty="0">
                    <a:solidFill>
                      <a:schemeClr val="tx2"/>
                    </a:solidFill>
                  </a:rPr>
                  <a:t>波振幅相等，因而反射光为</a:t>
                </a:r>
                <a:r>
                  <a:rPr lang="zh-CN" altLang="en-US" sz="2200" b="1" dirty="0">
                    <a:solidFill>
                      <a:srgbClr val="2E03CD"/>
                    </a:solidFill>
                  </a:rPr>
                  <a:t>圆偏振光</a:t>
                </a:r>
                <a:r>
                  <a:rPr lang="zh-CN" altLang="en-US" sz="2200" b="1" dirty="0">
                    <a:solidFill>
                      <a:schemeClr val="tx2"/>
                    </a:solidFill>
                  </a:rPr>
                  <a:t>。</a:t>
                </a:r>
              </a:p>
            </p:txBody>
          </p:sp>
        </mc:Choice>
        <mc:Fallback xmlns="">
          <p:sp>
            <p:nvSpPr>
              <p:cNvPr id="3" name="矩形 2"/>
              <p:cNvSpPr>
                <a:spLocks noRot="1" noChangeAspect="1" noMove="1" noResize="1" noEditPoints="1" noAdjustHandles="1" noChangeArrowheads="1" noChangeShapeType="1" noTextEdit="1"/>
              </p:cNvSpPr>
              <p:nvPr/>
            </p:nvSpPr>
            <p:spPr>
              <a:xfrm>
                <a:off x="179512" y="3622372"/>
                <a:ext cx="8784976" cy="3011594"/>
              </a:xfrm>
              <a:prstGeom prst="rect">
                <a:avLst/>
              </a:prstGeom>
              <a:blipFill rotWithShape="1">
                <a:blip r:embed="rId4"/>
                <a:stretch>
                  <a:fillRect l="-693" t="-405" r="-902" b="-3239"/>
                </a:stretch>
              </a:blipFill>
            </p:spPr>
            <p:txBody>
              <a:bodyPr/>
              <a:lstStyle/>
              <a:p>
                <a:r>
                  <a:rPr lang="zh-CN" altLang="en-US">
                    <a:noFill/>
                  </a:rPr>
                  <a:t> </a:t>
                </a:r>
              </a:p>
            </p:txBody>
          </p:sp>
        </mc:Fallback>
      </mc:AlternateContent>
      <p:sp>
        <p:nvSpPr>
          <p:cNvPr id="6" name="TextBox 5"/>
          <p:cNvSpPr txBox="1"/>
          <p:nvPr/>
        </p:nvSpPr>
        <p:spPr>
          <a:xfrm>
            <a:off x="185156" y="2103239"/>
            <a:ext cx="1603324" cy="430887"/>
          </a:xfrm>
          <a:prstGeom prst="rect">
            <a:avLst/>
          </a:prstGeom>
          <a:noFill/>
        </p:spPr>
        <p:txBody>
          <a:bodyPr wrap="none" rtlCol="0">
            <a:spAutoFit/>
          </a:bodyPr>
          <a:lstStyle/>
          <a:p>
            <a:r>
              <a:rPr lang="zh-CN" altLang="en-US" sz="2200" b="1" dirty="0">
                <a:solidFill>
                  <a:srgbClr val="2E03CD"/>
                </a:solidFill>
              </a:rPr>
              <a:t>菲涅尔棱体</a:t>
            </a:r>
          </a:p>
        </p:txBody>
      </p:sp>
    </p:spTree>
    <p:extLst>
      <p:ext uri="{BB962C8B-B14F-4D97-AF65-F5344CB8AC3E}">
        <p14:creationId xmlns:p14="http://schemas.microsoft.com/office/powerpoint/2010/main" val="311345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left)">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left)">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光波叠加的理论基础</a:t>
            </a: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a:t>
            </a:fld>
            <a:endParaRPr lang="en-US" altLang="zh-CN" dirty="0"/>
          </a:p>
        </p:txBody>
      </p:sp>
      <mc:AlternateContent xmlns:mc="http://schemas.openxmlformats.org/markup-compatibility/2006" xmlns:a14="http://schemas.microsoft.com/office/drawing/2010/main">
        <mc:Choice Requires="a14">
          <p:sp>
            <p:nvSpPr>
              <p:cNvPr id="13" name="矩形 12"/>
              <p:cNvSpPr/>
              <p:nvPr/>
            </p:nvSpPr>
            <p:spPr>
              <a:xfrm>
                <a:off x="323528" y="1196752"/>
                <a:ext cx="8568952" cy="5532733"/>
              </a:xfrm>
              <a:prstGeom prst="rect">
                <a:avLst/>
              </a:prstGeom>
            </p:spPr>
            <p:txBody>
              <a:bodyPr wrap="square">
                <a:spAutoFit/>
              </a:bodyPr>
              <a:lstStyle/>
              <a:p>
                <a:pPr marL="342900" indent="-342900" algn="just">
                  <a:lnSpc>
                    <a:spcPct val="125000"/>
                  </a:lnSpc>
                  <a:buFont typeface="Wingdings" panose="05000000000000000000" pitchFamily="2" charset="2"/>
                  <a:buChar char="Ø"/>
                </a:pPr>
                <a:r>
                  <a:rPr kumimoji="1" lang="zh-CN" altLang="en-US" sz="2000" b="1" dirty="0">
                    <a:solidFill>
                      <a:schemeClr val="tx2"/>
                    </a:solidFill>
                    <a:latin typeface="Times New Roman" pitchFamily="18" charset="0"/>
                    <a:cs typeface="Times New Roman" pitchFamily="18" charset="0"/>
                  </a:rPr>
                  <a:t>如果光波</a:t>
                </a:r>
                <a14:m>
                  <m:oMath xmlns:m="http://schemas.openxmlformats.org/officeDocument/2006/math">
                    <m:acc>
                      <m:accPr>
                        <m:chr m:val="⃑"/>
                        <m:ctrlPr>
                          <a:rPr kumimoji="1" lang="zh-CN" altLang="en-US" sz="2000" b="1" i="1" smtClean="0">
                            <a:solidFill>
                              <a:schemeClr val="tx2"/>
                            </a:solidFill>
                            <a:latin typeface="Cambria Math" panose="02040503050406030204" pitchFamily="18" charset="0"/>
                            <a:cs typeface="Verdana" panose="020B0604030504040204" pitchFamily="34" charset="0"/>
                          </a:rPr>
                        </m:ctrlPr>
                      </m:accPr>
                      <m:e>
                        <m:r>
                          <a:rPr kumimoji="1" lang="en-US" altLang="zh-CN" sz="2000" b="1" i="1" smtClean="0">
                            <a:solidFill>
                              <a:schemeClr val="tx2"/>
                            </a:solidFill>
                            <a:latin typeface="Cambria Math"/>
                            <a:cs typeface="Verdana" panose="020B0604030504040204" pitchFamily="34" charset="0"/>
                          </a:rPr>
                          <m:t>𝑬</m:t>
                        </m:r>
                      </m:e>
                    </m:acc>
                    <m:r>
                      <a:rPr kumimoji="1" lang="en-US" altLang="zh-CN" sz="2000" b="1" i="1" baseline="-25000" smtClean="0">
                        <a:solidFill>
                          <a:schemeClr val="tx2"/>
                        </a:solidFill>
                        <a:latin typeface="Cambria Math"/>
                        <a:cs typeface="Verdana" panose="020B0604030504040204" pitchFamily="34" charset="0"/>
                      </a:rPr>
                      <m:t>𝟏</m:t>
                    </m:r>
                    <m:d>
                      <m:dPr>
                        <m:ctrlPr>
                          <a:rPr kumimoji="1" lang="en-US" altLang="zh-CN" sz="2000" b="1" i="1" smtClean="0">
                            <a:solidFill>
                              <a:schemeClr val="tx2"/>
                            </a:solidFill>
                            <a:latin typeface="Cambria Math" panose="02040503050406030204" pitchFamily="18" charset="0"/>
                            <a:cs typeface="Verdana" panose="020B0604030504040204" pitchFamily="34" charset="0"/>
                          </a:rPr>
                        </m:ctrlPr>
                      </m:dPr>
                      <m:e>
                        <m:r>
                          <a:rPr kumimoji="1" lang="en-US" altLang="zh-CN" sz="2000" b="1" i="1" smtClean="0">
                            <a:solidFill>
                              <a:schemeClr val="tx2"/>
                            </a:solidFill>
                            <a:latin typeface="Cambria Math"/>
                            <a:cs typeface="Verdana" panose="020B0604030504040204" pitchFamily="34" charset="0"/>
                          </a:rPr>
                          <m:t>𝒓</m:t>
                        </m:r>
                        <m:r>
                          <a:rPr kumimoji="1" lang="en-US" altLang="zh-CN" sz="2000" b="1" i="1" smtClean="0">
                            <a:solidFill>
                              <a:schemeClr val="tx2"/>
                            </a:solidFill>
                            <a:latin typeface="Cambria Math"/>
                            <a:cs typeface="Verdana" panose="020B0604030504040204" pitchFamily="34" charset="0"/>
                          </a:rPr>
                          <m:t>,</m:t>
                        </m:r>
                        <m:r>
                          <a:rPr kumimoji="1" lang="en-US" altLang="zh-CN" sz="2000" b="1" i="1" smtClean="0">
                            <a:solidFill>
                              <a:schemeClr val="tx2"/>
                            </a:solidFill>
                            <a:latin typeface="Cambria Math"/>
                            <a:cs typeface="Verdana" panose="020B0604030504040204" pitchFamily="34" charset="0"/>
                          </a:rPr>
                          <m:t>𝒕</m:t>
                        </m:r>
                      </m:e>
                    </m:d>
                  </m:oMath>
                </a14:m>
                <a:r>
                  <a:rPr kumimoji="1" lang="zh-CN" altLang="en-US" sz="2000" b="1" dirty="0">
                    <a:solidFill>
                      <a:schemeClr val="tx2"/>
                    </a:solidFill>
                    <a:latin typeface="Times New Roman" pitchFamily="18" charset="0"/>
                    <a:cs typeface="Times New Roman" pitchFamily="18" charset="0"/>
                  </a:rPr>
                  <a:t>和</a:t>
                </a:r>
                <a14:m>
                  <m:oMath xmlns:m="http://schemas.openxmlformats.org/officeDocument/2006/math">
                    <m:acc>
                      <m:accPr>
                        <m:chr m:val="⃑"/>
                        <m:ctrlPr>
                          <a:rPr kumimoji="1" lang="zh-CN" altLang="en-US" sz="2000" b="1" i="1">
                            <a:solidFill>
                              <a:schemeClr val="tx2"/>
                            </a:solidFill>
                            <a:latin typeface="Cambria Math" panose="02040503050406030204" pitchFamily="18" charset="0"/>
                            <a:cs typeface="Verdana" panose="020B0604030504040204" pitchFamily="34" charset="0"/>
                          </a:rPr>
                        </m:ctrlPr>
                      </m:accPr>
                      <m:e>
                        <m:r>
                          <a:rPr kumimoji="1" lang="en-US" altLang="zh-CN" sz="2000" b="1" i="1">
                            <a:solidFill>
                              <a:schemeClr val="tx2"/>
                            </a:solidFill>
                            <a:latin typeface="Cambria Math"/>
                            <a:cs typeface="Verdana" panose="020B0604030504040204" pitchFamily="34" charset="0"/>
                          </a:rPr>
                          <m:t>𝑬</m:t>
                        </m:r>
                      </m:e>
                    </m:acc>
                    <m:r>
                      <a:rPr kumimoji="1" lang="en-US" altLang="zh-CN" sz="2000" b="1" i="1" baseline="-25000" smtClean="0">
                        <a:solidFill>
                          <a:schemeClr val="tx2"/>
                        </a:solidFill>
                        <a:latin typeface="Cambria Math"/>
                        <a:cs typeface="Verdana" panose="020B0604030504040204" pitchFamily="34" charset="0"/>
                      </a:rPr>
                      <m:t>𝟐</m:t>
                    </m:r>
                    <m:d>
                      <m:dPr>
                        <m:ctrlPr>
                          <a:rPr kumimoji="1" lang="en-US" altLang="zh-CN" sz="2000" b="1" i="1">
                            <a:solidFill>
                              <a:schemeClr val="tx2"/>
                            </a:solidFill>
                            <a:latin typeface="Cambria Math" panose="02040503050406030204" pitchFamily="18" charset="0"/>
                            <a:cs typeface="Verdana" panose="020B0604030504040204" pitchFamily="34" charset="0"/>
                          </a:rPr>
                        </m:ctrlPr>
                      </m:dPr>
                      <m:e>
                        <m:r>
                          <a:rPr kumimoji="1" lang="en-US" altLang="zh-CN" sz="2000" b="1" i="1">
                            <a:solidFill>
                              <a:schemeClr val="tx2"/>
                            </a:solidFill>
                            <a:latin typeface="Cambria Math"/>
                            <a:cs typeface="Verdana" panose="020B0604030504040204" pitchFamily="34" charset="0"/>
                          </a:rPr>
                          <m:t>𝒓</m:t>
                        </m:r>
                        <m:r>
                          <a:rPr kumimoji="1" lang="en-US" altLang="zh-CN" sz="2000" b="1" i="1">
                            <a:solidFill>
                              <a:schemeClr val="tx2"/>
                            </a:solidFill>
                            <a:latin typeface="Cambria Math"/>
                            <a:cs typeface="Verdana" panose="020B0604030504040204" pitchFamily="34" charset="0"/>
                          </a:rPr>
                          <m:t>,</m:t>
                        </m:r>
                        <m:r>
                          <a:rPr kumimoji="1" lang="en-US" altLang="zh-CN" sz="2000" b="1" i="1">
                            <a:solidFill>
                              <a:schemeClr val="tx2"/>
                            </a:solidFill>
                            <a:latin typeface="Cambria Math"/>
                            <a:cs typeface="Verdana" panose="020B0604030504040204" pitchFamily="34" charset="0"/>
                          </a:rPr>
                          <m:t>𝒕</m:t>
                        </m:r>
                      </m:e>
                    </m:d>
                  </m:oMath>
                </a14:m>
                <a:r>
                  <a:rPr kumimoji="1" lang="zh-CN" altLang="en-US" sz="2000" b="1" dirty="0">
                    <a:solidFill>
                      <a:schemeClr val="tx2"/>
                    </a:solidFill>
                    <a:latin typeface="Times New Roman" pitchFamily="18" charset="0"/>
                    <a:cs typeface="Times New Roman" pitchFamily="18" charset="0"/>
                  </a:rPr>
                  <a:t>都是波动方程的解，则它们的线性叠加</a:t>
                </a:r>
                <a14:m>
                  <m:oMath xmlns:m="http://schemas.openxmlformats.org/officeDocument/2006/math">
                    <m:sSub>
                      <m:sSubPr>
                        <m:ctrlPr>
                          <a:rPr kumimoji="1" lang="en-US" altLang="zh-CN" sz="2000" b="1" i="1" smtClean="0">
                            <a:solidFill>
                              <a:schemeClr val="tx2"/>
                            </a:solidFill>
                            <a:latin typeface="Cambria Math" panose="02040503050406030204" pitchFamily="18" charset="0"/>
                            <a:cs typeface="Verdana" panose="020B0604030504040204" pitchFamily="34" charset="0"/>
                          </a:rPr>
                        </m:ctrlPr>
                      </m:sSubPr>
                      <m:e>
                        <m:r>
                          <a:rPr kumimoji="1" lang="en-US" altLang="zh-CN" sz="2000" b="1" i="1" smtClean="0">
                            <a:solidFill>
                              <a:schemeClr val="tx2"/>
                            </a:solidFill>
                            <a:latin typeface="Cambria Math"/>
                            <a:cs typeface="Verdana" panose="020B0604030504040204" pitchFamily="34" charset="0"/>
                          </a:rPr>
                          <m:t>𝒄</m:t>
                        </m:r>
                      </m:e>
                      <m:sub>
                        <m:r>
                          <a:rPr kumimoji="1" lang="en-US" altLang="zh-CN" sz="2000" b="1" i="1" smtClean="0">
                            <a:solidFill>
                              <a:schemeClr val="tx2"/>
                            </a:solidFill>
                            <a:latin typeface="Cambria Math"/>
                            <a:cs typeface="Verdana" panose="020B0604030504040204" pitchFamily="34" charset="0"/>
                          </a:rPr>
                          <m:t>𝟏</m:t>
                        </m:r>
                      </m:sub>
                    </m:sSub>
                    <m:acc>
                      <m:accPr>
                        <m:chr m:val="⃑"/>
                        <m:ctrlPr>
                          <a:rPr kumimoji="1" lang="zh-CN" altLang="en-US" sz="2000" b="1" i="1">
                            <a:solidFill>
                              <a:schemeClr val="tx2"/>
                            </a:solidFill>
                            <a:latin typeface="Cambria Math" panose="02040503050406030204" pitchFamily="18" charset="0"/>
                            <a:cs typeface="Verdana" panose="020B0604030504040204" pitchFamily="34" charset="0"/>
                          </a:rPr>
                        </m:ctrlPr>
                      </m:accPr>
                      <m:e>
                        <m:r>
                          <a:rPr kumimoji="1" lang="en-US" altLang="zh-CN" sz="2000" b="1" i="1">
                            <a:solidFill>
                              <a:schemeClr val="tx2"/>
                            </a:solidFill>
                            <a:latin typeface="Cambria Math"/>
                            <a:cs typeface="Verdana" panose="020B0604030504040204" pitchFamily="34" charset="0"/>
                          </a:rPr>
                          <m:t>𝑬</m:t>
                        </m:r>
                      </m:e>
                    </m:acc>
                    <m:r>
                      <a:rPr kumimoji="1" lang="en-US" altLang="zh-CN" sz="2000" b="1" i="1" baseline="-25000">
                        <a:solidFill>
                          <a:schemeClr val="tx2"/>
                        </a:solidFill>
                        <a:latin typeface="Cambria Math"/>
                        <a:cs typeface="Verdana" panose="020B0604030504040204" pitchFamily="34" charset="0"/>
                      </a:rPr>
                      <m:t>𝟏</m:t>
                    </m:r>
                    <m:r>
                      <a:rPr kumimoji="1" lang="en-US" altLang="zh-CN" sz="2000" b="1" i="1" smtClean="0">
                        <a:solidFill>
                          <a:schemeClr val="tx2"/>
                        </a:solidFill>
                        <a:latin typeface="Cambria Math"/>
                        <a:cs typeface="Verdana" panose="020B0604030504040204" pitchFamily="34" charset="0"/>
                      </a:rPr>
                      <m:t>+</m:t>
                    </m:r>
                    <m:sSub>
                      <m:sSubPr>
                        <m:ctrlPr>
                          <a:rPr kumimoji="1" lang="en-US" altLang="zh-CN" sz="2000" b="1" i="1">
                            <a:solidFill>
                              <a:schemeClr val="tx2"/>
                            </a:solidFill>
                            <a:latin typeface="Cambria Math" panose="02040503050406030204" pitchFamily="18" charset="0"/>
                            <a:cs typeface="Verdana" panose="020B0604030504040204" pitchFamily="34" charset="0"/>
                          </a:rPr>
                        </m:ctrlPr>
                      </m:sSubPr>
                      <m:e>
                        <m:r>
                          <a:rPr kumimoji="1" lang="en-US" altLang="zh-CN" sz="2000" b="1" i="1">
                            <a:solidFill>
                              <a:schemeClr val="tx2"/>
                            </a:solidFill>
                            <a:latin typeface="Cambria Math"/>
                            <a:cs typeface="Verdana" panose="020B0604030504040204" pitchFamily="34" charset="0"/>
                          </a:rPr>
                          <m:t>𝒄</m:t>
                        </m:r>
                      </m:e>
                      <m:sub>
                        <m:r>
                          <a:rPr kumimoji="1" lang="en-US" altLang="zh-CN" sz="2000" b="1" i="1" smtClean="0">
                            <a:solidFill>
                              <a:schemeClr val="tx2"/>
                            </a:solidFill>
                            <a:latin typeface="Cambria Math"/>
                            <a:cs typeface="Verdana" panose="020B0604030504040204" pitchFamily="34" charset="0"/>
                          </a:rPr>
                          <m:t>𝟐</m:t>
                        </m:r>
                      </m:sub>
                    </m:sSub>
                    <m:acc>
                      <m:accPr>
                        <m:chr m:val="⃑"/>
                        <m:ctrlPr>
                          <a:rPr kumimoji="1" lang="zh-CN" altLang="en-US" sz="2000" b="1" i="1">
                            <a:solidFill>
                              <a:schemeClr val="tx2"/>
                            </a:solidFill>
                            <a:latin typeface="Cambria Math" panose="02040503050406030204" pitchFamily="18" charset="0"/>
                            <a:cs typeface="Verdana" panose="020B0604030504040204" pitchFamily="34" charset="0"/>
                          </a:rPr>
                        </m:ctrlPr>
                      </m:accPr>
                      <m:e>
                        <m:r>
                          <a:rPr kumimoji="1" lang="en-US" altLang="zh-CN" sz="2000" b="1" i="1">
                            <a:solidFill>
                              <a:schemeClr val="tx2"/>
                            </a:solidFill>
                            <a:latin typeface="Cambria Math"/>
                            <a:cs typeface="Verdana" panose="020B0604030504040204" pitchFamily="34" charset="0"/>
                          </a:rPr>
                          <m:t>𝑬</m:t>
                        </m:r>
                      </m:e>
                    </m:acc>
                    <m:r>
                      <a:rPr kumimoji="1" lang="en-US" altLang="zh-CN" sz="2000" b="1" i="1" baseline="-25000" smtClean="0">
                        <a:solidFill>
                          <a:schemeClr val="tx2"/>
                        </a:solidFill>
                        <a:latin typeface="Cambria Math"/>
                        <a:cs typeface="Verdana" panose="020B0604030504040204" pitchFamily="34" charset="0"/>
                      </a:rPr>
                      <m:t>𝟐</m:t>
                    </m:r>
                  </m:oMath>
                </a14:m>
                <a:r>
                  <a:rPr kumimoji="1" lang="zh-CN" altLang="en-US" sz="2000" b="1" dirty="0">
                    <a:solidFill>
                      <a:schemeClr val="tx2"/>
                    </a:solidFill>
                    <a:latin typeface="Times New Roman" pitchFamily="18" charset="0"/>
                    <a:cs typeface="Times New Roman" pitchFamily="18" charset="0"/>
                  </a:rPr>
                  <a:t>也是该方程的解。</a:t>
                </a:r>
                <a:endParaRPr kumimoji="1" lang="en-US" altLang="zh-CN" sz="2000" b="1" dirty="0">
                  <a:solidFill>
                    <a:schemeClr val="tx2"/>
                  </a:solidFill>
                  <a:latin typeface="Times New Roman" pitchFamily="18" charset="0"/>
                  <a:cs typeface="Times New Roman" pitchFamily="18" charset="0"/>
                </a:endParaRPr>
              </a:p>
              <a:p>
                <a:pPr marL="342900" indent="-342900" algn="just">
                  <a:lnSpc>
                    <a:spcPct val="125000"/>
                  </a:lnSpc>
                  <a:buFont typeface="Wingdings" panose="05000000000000000000" pitchFamily="2" charset="2"/>
                  <a:buChar char="Ø"/>
                </a:pPr>
                <a:r>
                  <a:rPr lang="zh-CN" altLang="en-US" sz="2000" b="1" dirty="0">
                    <a:solidFill>
                      <a:schemeClr val="tx2"/>
                    </a:solidFill>
                    <a:latin typeface="Times New Roman" pitchFamily="18" charset="0"/>
                    <a:cs typeface="Times New Roman" pitchFamily="18" charset="0"/>
                  </a:rPr>
                  <a:t>在真空中，光波叠加原理普遍成立；在媒质中，当光功率密度超过一定限值，由于光波与物质相互作用产生非线性效应，叠加原理不再成立。</a:t>
                </a:r>
                <a:endParaRPr lang="en-US" altLang="zh-CN" sz="2000" b="1" dirty="0">
                  <a:solidFill>
                    <a:schemeClr val="tx2"/>
                  </a:solidFill>
                  <a:latin typeface="Times New Roman" pitchFamily="18" charset="0"/>
                  <a:cs typeface="Times New Roman" pitchFamily="18" charset="0"/>
                </a:endParaRPr>
              </a:p>
              <a:p>
                <a:pPr marL="720000" indent="-342900" algn="just">
                  <a:lnSpc>
                    <a:spcPct val="125000"/>
                  </a:lnSpc>
                  <a:buFont typeface="Wingdings" panose="05000000000000000000" pitchFamily="2" charset="2"/>
                  <a:buChar char="ü"/>
                </a:pPr>
                <a:r>
                  <a:rPr kumimoji="1" lang="zh-CN" altLang="en-US" sz="2000" b="1" dirty="0">
                    <a:solidFill>
                      <a:srgbClr val="2E03CD"/>
                    </a:solidFill>
                    <a:latin typeface="Times New Roman" pitchFamily="18" charset="0"/>
                    <a:cs typeface="Times New Roman" pitchFamily="18" charset="0"/>
                  </a:rPr>
                  <a:t>线性媒质：</a:t>
                </a:r>
                <a:r>
                  <a:rPr kumimoji="1" lang="zh-CN" altLang="en-US" sz="2000" b="1" dirty="0">
                    <a:solidFill>
                      <a:schemeClr val="tx2"/>
                    </a:solidFill>
                    <a:latin typeface="Times New Roman" pitchFamily="18" charset="0"/>
                    <a:cs typeface="Times New Roman" pitchFamily="18" charset="0"/>
                  </a:rPr>
                  <a:t>光在其中传输，服从叠加原理的媒质；</a:t>
                </a:r>
                <a:endParaRPr kumimoji="1" lang="en-US" altLang="zh-CN" sz="2000" b="1" dirty="0">
                  <a:solidFill>
                    <a:schemeClr val="tx2"/>
                  </a:solidFill>
                  <a:latin typeface="Times New Roman" pitchFamily="18" charset="0"/>
                  <a:cs typeface="Times New Roman" pitchFamily="18" charset="0"/>
                </a:endParaRPr>
              </a:p>
              <a:p>
                <a:pPr marL="720000" indent="-342900" algn="just">
                  <a:lnSpc>
                    <a:spcPct val="125000"/>
                  </a:lnSpc>
                  <a:buFont typeface="Wingdings" panose="05000000000000000000" pitchFamily="2" charset="2"/>
                  <a:buChar char="ü"/>
                </a:pPr>
                <a:r>
                  <a:rPr kumimoji="1" lang="zh-CN" altLang="en-US" sz="2000" b="1" dirty="0">
                    <a:solidFill>
                      <a:srgbClr val="2E03CD"/>
                    </a:solidFill>
                    <a:latin typeface="Times New Roman" pitchFamily="18" charset="0"/>
                    <a:cs typeface="Times New Roman" pitchFamily="18" charset="0"/>
                  </a:rPr>
                  <a:t>非线性媒质：</a:t>
                </a:r>
                <a:r>
                  <a:rPr kumimoji="1" lang="zh-CN" altLang="en-US" sz="2000" b="1" dirty="0">
                    <a:solidFill>
                      <a:schemeClr val="tx2"/>
                    </a:solidFill>
                    <a:latin typeface="Times New Roman" pitchFamily="18" charset="0"/>
                    <a:cs typeface="Times New Roman" pitchFamily="18" charset="0"/>
                  </a:rPr>
                  <a:t>光在其中传输，不服从叠加原理的媒质；</a:t>
                </a:r>
                <a:endParaRPr kumimoji="1" lang="en-US" altLang="zh-CN" sz="2000" b="1" dirty="0">
                  <a:solidFill>
                    <a:schemeClr val="tx2"/>
                  </a:solidFill>
                  <a:latin typeface="Times New Roman" pitchFamily="18" charset="0"/>
                  <a:cs typeface="Times New Roman" pitchFamily="18" charset="0"/>
                </a:endParaRPr>
              </a:p>
              <a:p>
                <a:pPr indent="-342900" algn="just">
                  <a:lnSpc>
                    <a:spcPct val="125000"/>
                  </a:lnSpc>
                  <a:buFont typeface="Wingdings" panose="05000000000000000000" pitchFamily="2" charset="2"/>
                  <a:buChar char="Ø"/>
                </a:pPr>
                <a:r>
                  <a:rPr lang="zh-CN" altLang="en-US" sz="2000" b="1" dirty="0">
                    <a:solidFill>
                      <a:srgbClr val="2E03CD"/>
                    </a:solidFill>
                    <a:latin typeface="Times New Roman" pitchFamily="18" charset="0"/>
                    <a:cs typeface="Times New Roman" pitchFamily="18" charset="0"/>
                  </a:rPr>
                  <a:t>矢量波和标量波：</a:t>
                </a:r>
                <a:endParaRPr lang="en-US" altLang="zh-CN" sz="2000" b="1" dirty="0">
                  <a:solidFill>
                    <a:srgbClr val="2E03CD"/>
                  </a:solidFill>
                  <a:latin typeface="Times New Roman" pitchFamily="18" charset="0"/>
                  <a:cs typeface="Times New Roman" pitchFamily="18" charset="0"/>
                </a:endParaRPr>
              </a:p>
              <a:p>
                <a:pPr marL="720000" indent="-342900" algn="just">
                  <a:lnSpc>
                    <a:spcPct val="125000"/>
                  </a:lnSpc>
                  <a:buFont typeface="Wingdings" panose="05000000000000000000" pitchFamily="2" charset="2"/>
                  <a:buChar char="ü"/>
                </a:pPr>
                <a:r>
                  <a:rPr kumimoji="1" lang="zh-CN" altLang="en-US" sz="2000" b="1" dirty="0">
                    <a:solidFill>
                      <a:schemeClr val="tx2"/>
                    </a:solidFill>
                    <a:latin typeface="Times New Roman" pitchFamily="18" charset="0"/>
                    <a:cs typeface="Times New Roman" pitchFamily="18" charset="0"/>
                  </a:rPr>
                  <a:t>光波本质上是矢量波且为横波，选择其传播方向为坐标系</a:t>
                </a:r>
                <a:r>
                  <a:rPr kumimoji="1" lang="en-US" altLang="zh-CN" sz="2000" b="1" i="1" dirty="0">
                    <a:solidFill>
                      <a:schemeClr val="tx2"/>
                    </a:solidFill>
                    <a:latin typeface="Times New Roman" pitchFamily="18" charset="0"/>
                    <a:cs typeface="Times New Roman" pitchFamily="18" charset="0"/>
                  </a:rPr>
                  <a:t>z</a:t>
                </a:r>
                <a:r>
                  <a:rPr kumimoji="1" lang="zh-CN" altLang="en-US" sz="2000" b="1" dirty="0">
                    <a:solidFill>
                      <a:schemeClr val="tx2"/>
                    </a:solidFill>
                    <a:latin typeface="Times New Roman" pitchFamily="18" charset="0"/>
                    <a:cs typeface="Times New Roman" pitchFamily="18" charset="0"/>
                  </a:rPr>
                  <a:t>轴，则光矢量可分解为</a:t>
                </a:r>
                <a:r>
                  <a:rPr kumimoji="1" lang="en-US" altLang="zh-CN" sz="2000" b="1" i="1" dirty="0">
                    <a:solidFill>
                      <a:schemeClr val="tx2"/>
                    </a:solidFill>
                    <a:latin typeface="Times New Roman" pitchFamily="18" charset="0"/>
                    <a:cs typeface="Times New Roman" pitchFamily="18" charset="0"/>
                  </a:rPr>
                  <a:t>x</a:t>
                </a:r>
                <a:r>
                  <a:rPr kumimoji="1" lang="zh-CN" altLang="en-US" sz="2000" b="1" dirty="0">
                    <a:solidFill>
                      <a:schemeClr val="tx2"/>
                    </a:solidFill>
                    <a:latin typeface="Times New Roman" pitchFamily="18" charset="0"/>
                    <a:cs typeface="Times New Roman" pitchFamily="18" charset="0"/>
                  </a:rPr>
                  <a:t>、</a:t>
                </a:r>
                <a:r>
                  <a:rPr kumimoji="1" lang="en-US" altLang="zh-CN" sz="2000" b="1" i="1" dirty="0">
                    <a:solidFill>
                      <a:schemeClr val="tx2"/>
                    </a:solidFill>
                    <a:latin typeface="Times New Roman" pitchFamily="18" charset="0"/>
                    <a:cs typeface="Times New Roman" pitchFamily="18" charset="0"/>
                  </a:rPr>
                  <a:t>y</a:t>
                </a:r>
                <a:r>
                  <a:rPr kumimoji="1" lang="zh-CN" altLang="en-US" sz="2000" b="1" dirty="0">
                    <a:solidFill>
                      <a:schemeClr val="tx2"/>
                    </a:solidFill>
                    <a:latin typeface="Times New Roman" pitchFamily="18" charset="0"/>
                    <a:cs typeface="Times New Roman" pitchFamily="18" charset="0"/>
                  </a:rPr>
                  <a:t>两个分量；</a:t>
                </a:r>
                <a:endParaRPr kumimoji="1" lang="en-US" altLang="zh-CN" sz="2000" b="1" dirty="0">
                  <a:solidFill>
                    <a:schemeClr val="tx2"/>
                  </a:solidFill>
                  <a:latin typeface="Times New Roman" pitchFamily="18" charset="0"/>
                  <a:cs typeface="Times New Roman" pitchFamily="18" charset="0"/>
                </a:endParaRPr>
              </a:p>
              <a:p>
                <a:pPr marL="720000" indent="-342900" algn="just">
                  <a:lnSpc>
                    <a:spcPct val="125000"/>
                  </a:lnSpc>
                  <a:buFont typeface="Wingdings" panose="05000000000000000000" pitchFamily="2" charset="2"/>
                  <a:buChar char="ü"/>
                </a:pPr>
                <a:r>
                  <a:rPr kumimoji="1" lang="zh-CN" altLang="en-US" sz="2000" b="1" dirty="0">
                    <a:solidFill>
                      <a:schemeClr val="tx2"/>
                    </a:solidFill>
                    <a:latin typeface="Times New Roman" pitchFamily="18" charset="0"/>
                    <a:cs typeface="Times New Roman" pitchFamily="18" charset="0"/>
                  </a:rPr>
                  <a:t>当光矢量的振动方向不随时间和空间变化时，</a:t>
                </a:r>
                <a:r>
                  <a:rPr kumimoji="1" lang="en-US" altLang="zh-CN" sz="2000" b="1" i="1" dirty="0">
                    <a:solidFill>
                      <a:schemeClr val="tx2"/>
                    </a:solidFill>
                    <a:latin typeface="Times New Roman" pitchFamily="18" charset="0"/>
                    <a:cs typeface="Times New Roman" pitchFamily="18" charset="0"/>
                  </a:rPr>
                  <a:t>x</a:t>
                </a:r>
                <a:r>
                  <a:rPr kumimoji="1" lang="zh-CN" altLang="en-US" sz="2000" b="1" dirty="0">
                    <a:solidFill>
                      <a:schemeClr val="tx2"/>
                    </a:solidFill>
                    <a:latin typeface="Times New Roman" pitchFamily="18" charset="0"/>
                    <a:cs typeface="Times New Roman" pitchFamily="18" charset="0"/>
                  </a:rPr>
                  <a:t>、</a:t>
                </a:r>
                <a:r>
                  <a:rPr kumimoji="1" lang="en-US" altLang="zh-CN" sz="2000" b="1" i="1" dirty="0">
                    <a:solidFill>
                      <a:schemeClr val="tx2"/>
                    </a:solidFill>
                    <a:latin typeface="Times New Roman" pitchFamily="18" charset="0"/>
                    <a:cs typeface="Times New Roman" pitchFamily="18" charset="0"/>
                  </a:rPr>
                  <a:t>y</a:t>
                </a:r>
                <a:r>
                  <a:rPr kumimoji="1" lang="zh-CN" altLang="en-US" sz="2000" b="1" dirty="0">
                    <a:solidFill>
                      <a:schemeClr val="tx2"/>
                    </a:solidFill>
                    <a:latin typeface="Times New Roman" pitchFamily="18" charset="0"/>
                    <a:cs typeface="Times New Roman" pitchFamily="18" charset="0"/>
                  </a:rPr>
                  <a:t>两个分量的幅度是稳定的；</a:t>
                </a:r>
                <a:endParaRPr kumimoji="1" lang="en-US" altLang="zh-CN" sz="2000" b="1" dirty="0">
                  <a:solidFill>
                    <a:schemeClr val="tx2"/>
                  </a:solidFill>
                  <a:latin typeface="Times New Roman" pitchFamily="18" charset="0"/>
                  <a:cs typeface="Times New Roman" pitchFamily="18" charset="0"/>
                </a:endParaRPr>
              </a:p>
              <a:p>
                <a:pPr marL="720000" indent="-342900" algn="just">
                  <a:lnSpc>
                    <a:spcPct val="125000"/>
                  </a:lnSpc>
                  <a:buFont typeface="Wingdings" panose="05000000000000000000" pitchFamily="2" charset="2"/>
                  <a:buChar char="ü"/>
                </a:pPr>
                <a:r>
                  <a:rPr kumimoji="1" lang="zh-CN" altLang="en-US" sz="2000" b="1" dirty="0">
                    <a:solidFill>
                      <a:schemeClr val="tx2"/>
                    </a:solidFill>
                    <a:latin typeface="Times New Roman" pitchFamily="18" charset="0"/>
                    <a:cs typeface="Times New Roman" pitchFamily="18" charset="0"/>
                  </a:rPr>
                  <a:t>若媒质对光矢量</a:t>
                </a:r>
                <a:r>
                  <a:rPr kumimoji="1" lang="en-US" altLang="zh-CN" sz="2000" b="1" i="1" dirty="0">
                    <a:solidFill>
                      <a:schemeClr val="tx2"/>
                    </a:solidFill>
                    <a:latin typeface="Times New Roman" pitchFamily="18" charset="0"/>
                    <a:cs typeface="Times New Roman" pitchFamily="18" charset="0"/>
                  </a:rPr>
                  <a:t>x</a:t>
                </a:r>
                <a:r>
                  <a:rPr kumimoji="1" lang="zh-CN" altLang="en-US" sz="2000" b="1" dirty="0">
                    <a:solidFill>
                      <a:schemeClr val="tx2"/>
                    </a:solidFill>
                    <a:latin typeface="Times New Roman" pitchFamily="18" charset="0"/>
                    <a:cs typeface="Times New Roman" pitchFamily="18" charset="0"/>
                  </a:rPr>
                  <a:t>、</a:t>
                </a:r>
                <a:r>
                  <a:rPr kumimoji="1" lang="en-US" altLang="zh-CN" sz="2000" b="1" i="1" dirty="0">
                    <a:solidFill>
                      <a:schemeClr val="tx2"/>
                    </a:solidFill>
                    <a:latin typeface="Times New Roman" pitchFamily="18" charset="0"/>
                    <a:cs typeface="Times New Roman" pitchFamily="18" charset="0"/>
                  </a:rPr>
                  <a:t>y</a:t>
                </a:r>
                <a:r>
                  <a:rPr kumimoji="1" lang="zh-CN" altLang="en-US" sz="2000" b="1" dirty="0">
                    <a:solidFill>
                      <a:schemeClr val="tx2"/>
                    </a:solidFill>
                    <a:latin typeface="Times New Roman" pitchFamily="18" charset="0"/>
                    <a:cs typeface="Times New Roman" pitchFamily="18" charset="0"/>
                  </a:rPr>
                  <a:t>两个分量有相同的性质，二者相位关系稳定，则任意一个分量的波函数即可代表对应的矢量波；</a:t>
                </a:r>
                <a:endParaRPr kumimoji="1" lang="en-US" altLang="zh-CN" sz="2000" b="1" dirty="0">
                  <a:solidFill>
                    <a:schemeClr val="tx2"/>
                  </a:solidFill>
                  <a:latin typeface="Times New Roman" pitchFamily="18" charset="0"/>
                  <a:cs typeface="Times New Roman" pitchFamily="18" charset="0"/>
                </a:endParaRPr>
              </a:p>
              <a:p>
                <a:pPr marL="720000" indent="-342900" algn="just">
                  <a:lnSpc>
                    <a:spcPct val="125000"/>
                  </a:lnSpc>
                  <a:buFont typeface="Wingdings" panose="05000000000000000000" pitchFamily="2" charset="2"/>
                  <a:buChar char="ü"/>
                </a:pPr>
                <a:r>
                  <a:rPr kumimoji="1" lang="zh-CN" altLang="en-US" sz="2000" b="1" dirty="0">
                    <a:solidFill>
                      <a:schemeClr val="tx2"/>
                    </a:solidFill>
                    <a:latin typeface="Times New Roman" pitchFamily="18" charset="0"/>
                    <a:cs typeface="Times New Roman" pitchFamily="18" charset="0"/>
                  </a:rPr>
                  <a:t>于是矢量波处理变为标量波处理，问题得以简化。</a:t>
                </a:r>
              </a:p>
            </p:txBody>
          </p:sp>
        </mc:Choice>
        <mc:Fallback xmlns="">
          <p:sp>
            <p:nvSpPr>
              <p:cNvPr id="13" name="矩形 12"/>
              <p:cNvSpPr>
                <a:spLocks noRot="1" noChangeAspect="1" noMove="1" noResize="1" noEditPoints="1" noAdjustHandles="1" noChangeArrowheads="1" noChangeShapeType="1" noTextEdit="1"/>
              </p:cNvSpPr>
              <p:nvPr/>
            </p:nvSpPr>
            <p:spPr>
              <a:xfrm>
                <a:off x="323528" y="1196752"/>
                <a:ext cx="8568952" cy="5532733"/>
              </a:xfrm>
              <a:prstGeom prst="rect">
                <a:avLst/>
              </a:prstGeom>
              <a:blipFill rotWithShape="1">
                <a:blip r:embed="rId3"/>
                <a:stretch>
                  <a:fillRect l="-569" r="-782" b="-7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800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偏振光的数学表述</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30</a:t>
            </a:fld>
            <a:endParaRPr lang="en-US" altLang="zh-CN"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841" y="1138343"/>
            <a:ext cx="2776764" cy="3154753"/>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34" y="4077073"/>
            <a:ext cx="3145977" cy="2664296"/>
          </a:xfrm>
          <a:prstGeom prst="rect">
            <a:avLst/>
          </a:prstGeom>
        </p:spPr>
      </p:pic>
      <p:sp>
        <p:nvSpPr>
          <p:cNvPr id="13" name="TextBox 12"/>
          <p:cNvSpPr txBox="1"/>
          <p:nvPr/>
        </p:nvSpPr>
        <p:spPr>
          <a:xfrm>
            <a:off x="107504" y="1196752"/>
            <a:ext cx="1800200" cy="461665"/>
          </a:xfrm>
          <a:prstGeom prst="rect">
            <a:avLst/>
          </a:prstGeom>
          <a:noFill/>
        </p:spPr>
        <p:txBody>
          <a:bodyPr wrap="square" rtlCol="0">
            <a:spAutoFit/>
          </a:bodyPr>
          <a:lstStyle/>
          <a:p>
            <a:pPr algn="just"/>
            <a:r>
              <a:rPr lang="zh-CN" altLang="en-US" sz="2400" b="1" dirty="0">
                <a:solidFill>
                  <a:srgbClr val="0000FF"/>
                </a:solidFill>
              </a:rPr>
              <a:t>线偏振光：</a:t>
            </a:r>
          </a:p>
        </p:txBody>
      </p:sp>
      <p:sp>
        <p:nvSpPr>
          <p:cNvPr id="14" name="TextBox 13"/>
          <p:cNvSpPr txBox="1"/>
          <p:nvPr/>
        </p:nvSpPr>
        <p:spPr>
          <a:xfrm>
            <a:off x="3347864" y="4911551"/>
            <a:ext cx="2376264" cy="461665"/>
          </a:xfrm>
          <a:prstGeom prst="rect">
            <a:avLst/>
          </a:prstGeom>
          <a:noFill/>
        </p:spPr>
        <p:txBody>
          <a:bodyPr wrap="square" rtlCol="0">
            <a:spAutoFit/>
          </a:bodyPr>
          <a:lstStyle/>
          <a:p>
            <a:pPr algn="just"/>
            <a:r>
              <a:rPr lang="zh-CN" altLang="en-US" sz="2400" b="1" dirty="0">
                <a:solidFill>
                  <a:srgbClr val="0000FF"/>
                </a:solidFill>
                <a:latin typeface="Times New Roman"/>
                <a:cs typeface="Times New Roman"/>
              </a:rPr>
              <a:t>椭圆偏振光：</a:t>
            </a:r>
            <a:endParaRPr lang="zh-CN" altLang="en-US" sz="2400" b="1" dirty="0">
              <a:solidFill>
                <a:srgbClr val="0000FF"/>
              </a:solidFill>
            </a:endParaRPr>
          </a:p>
        </p:txBody>
      </p:sp>
      <p:grpSp>
        <p:nvGrpSpPr>
          <p:cNvPr id="7" name="组合 6"/>
          <p:cNvGrpSpPr/>
          <p:nvPr/>
        </p:nvGrpSpPr>
        <p:grpSpPr>
          <a:xfrm>
            <a:off x="107504" y="1772816"/>
            <a:ext cx="5256659" cy="1690688"/>
            <a:chOff x="107504" y="1772816"/>
            <a:chExt cx="5256659" cy="1690688"/>
          </a:xfrm>
        </p:grpSpPr>
        <p:graphicFrame>
          <p:nvGraphicFramePr>
            <p:cNvPr id="11" name="Object 2"/>
            <p:cNvGraphicFramePr>
              <a:graphicFrameLocks noChangeAspect="1"/>
            </p:cNvGraphicFramePr>
            <p:nvPr>
              <p:extLst>
                <p:ext uri="{D42A27DB-BD31-4B8C-83A1-F6EECF244321}">
                  <p14:modId xmlns:p14="http://schemas.microsoft.com/office/powerpoint/2010/main" val="1463152957"/>
                </p:ext>
              </p:extLst>
            </p:nvPr>
          </p:nvGraphicFramePr>
          <p:xfrm>
            <a:off x="193675" y="1772816"/>
            <a:ext cx="5170488" cy="1690688"/>
          </p:xfrm>
          <a:graphic>
            <a:graphicData uri="http://schemas.openxmlformats.org/presentationml/2006/ole">
              <mc:AlternateContent xmlns:mc="http://schemas.openxmlformats.org/markup-compatibility/2006">
                <mc:Choice xmlns:v="urn:schemas-microsoft-com:vml" Requires="v">
                  <p:oleObj spid="_x0000_s42076" name="Equation" r:id="rId6" imgW="2501640" imgH="774360" progId="Equation.DSMT4">
                    <p:embed/>
                  </p:oleObj>
                </mc:Choice>
                <mc:Fallback>
                  <p:oleObj name="Equation" r:id="rId6" imgW="2501640" imgH="774360" progId="Equation.DSMT4">
                    <p:embed/>
                    <p:pic>
                      <p:nvPicPr>
                        <p:cNvPr id="0" name=""/>
                        <p:cNvPicPr>
                          <a:picLocks noChangeAspect="1" noChangeArrowheads="1"/>
                        </p:cNvPicPr>
                        <p:nvPr/>
                      </p:nvPicPr>
                      <p:blipFill>
                        <a:blip r:embed="rId7"/>
                        <a:srcRect/>
                        <a:stretch>
                          <a:fillRect/>
                        </a:stretch>
                      </p:blipFill>
                      <p:spPr bwMode="auto">
                        <a:xfrm>
                          <a:off x="193675" y="1772816"/>
                          <a:ext cx="5170488" cy="1690688"/>
                        </a:xfrm>
                        <a:prstGeom prst="rect">
                          <a:avLst/>
                        </a:prstGeom>
                        <a:noFill/>
                        <a:ln>
                          <a:noFill/>
                        </a:ln>
                        <a:effectLst/>
                      </p:spPr>
                    </p:pic>
                  </p:oleObj>
                </mc:Fallback>
              </mc:AlternateContent>
            </a:graphicData>
          </a:graphic>
        </p:graphicFrame>
        <p:sp>
          <p:nvSpPr>
            <p:cNvPr id="15" name="TextBox 14"/>
            <p:cNvSpPr txBox="1"/>
            <p:nvPr/>
          </p:nvSpPr>
          <p:spPr>
            <a:xfrm>
              <a:off x="107504" y="2881660"/>
              <a:ext cx="1621720" cy="461665"/>
            </a:xfrm>
            <a:prstGeom prst="rect">
              <a:avLst/>
            </a:prstGeom>
            <a:noFill/>
          </p:spPr>
          <p:txBody>
            <a:bodyPr wrap="square" rtlCol="0">
              <a:spAutoFit/>
            </a:bodyPr>
            <a:lstStyle/>
            <a:p>
              <a:pPr algn="just"/>
              <a:r>
                <a:rPr lang="zh-CN" altLang="en-US" sz="2400" b="1" dirty="0">
                  <a:solidFill>
                    <a:schemeClr val="tx2"/>
                  </a:solidFill>
                </a:rPr>
                <a:t>复振幅：</a:t>
              </a:r>
            </a:p>
          </p:txBody>
        </p:sp>
      </p:grpSp>
      <p:grpSp>
        <p:nvGrpSpPr>
          <p:cNvPr id="17" name="组合 16"/>
          <p:cNvGrpSpPr/>
          <p:nvPr/>
        </p:nvGrpSpPr>
        <p:grpSpPr>
          <a:xfrm>
            <a:off x="3347864" y="5376454"/>
            <a:ext cx="5650210" cy="1148890"/>
            <a:chOff x="3347864" y="5376454"/>
            <a:chExt cx="5650210" cy="1148890"/>
          </a:xfrm>
        </p:grpSpPr>
        <p:graphicFrame>
          <p:nvGraphicFramePr>
            <p:cNvPr id="12" name="对象 11"/>
            <p:cNvGraphicFramePr>
              <a:graphicFrameLocks noChangeAspect="1"/>
            </p:cNvGraphicFramePr>
            <p:nvPr>
              <p:extLst>
                <p:ext uri="{D42A27DB-BD31-4B8C-83A1-F6EECF244321}">
                  <p14:modId xmlns:p14="http://schemas.microsoft.com/office/powerpoint/2010/main" val="446685125"/>
                </p:ext>
              </p:extLst>
            </p:nvPr>
          </p:nvGraphicFramePr>
          <p:xfrm>
            <a:off x="3419872" y="5376454"/>
            <a:ext cx="5578202" cy="1148890"/>
          </p:xfrm>
          <a:graphic>
            <a:graphicData uri="http://schemas.openxmlformats.org/presentationml/2006/ole">
              <mc:AlternateContent xmlns:mc="http://schemas.openxmlformats.org/markup-compatibility/2006">
                <mc:Choice xmlns:v="urn:schemas-microsoft-com:vml" Requires="v">
                  <p:oleObj spid="_x0000_s42077" name="Equation" r:id="rId8" imgW="2730240" imgH="533160" progId="Equation.DSMT4">
                    <p:embed/>
                  </p:oleObj>
                </mc:Choice>
                <mc:Fallback>
                  <p:oleObj name="Equation" r:id="rId8" imgW="2730240" imgH="533160" progId="Equation.DSMT4">
                    <p:embed/>
                    <p:pic>
                      <p:nvPicPr>
                        <p:cNvPr id="0" name=""/>
                        <p:cNvPicPr>
                          <a:picLocks noChangeAspect="1" noChangeArrowheads="1"/>
                        </p:cNvPicPr>
                        <p:nvPr/>
                      </p:nvPicPr>
                      <p:blipFill>
                        <a:blip r:embed="rId9"/>
                        <a:srcRect/>
                        <a:stretch>
                          <a:fillRect/>
                        </a:stretch>
                      </p:blipFill>
                      <p:spPr bwMode="auto">
                        <a:xfrm>
                          <a:off x="3419872" y="5376454"/>
                          <a:ext cx="5578202" cy="1148890"/>
                        </a:xfrm>
                        <a:prstGeom prst="rect">
                          <a:avLst/>
                        </a:prstGeom>
                        <a:noFill/>
                        <a:ln>
                          <a:noFill/>
                        </a:ln>
                        <a:effectLst/>
                      </p:spPr>
                    </p:pic>
                  </p:oleObj>
                </mc:Fallback>
              </mc:AlternateContent>
            </a:graphicData>
          </a:graphic>
        </p:graphicFrame>
        <p:sp>
          <p:nvSpPr>
            <p:cNvPr id="16" name="TextBox 15"/>
            <p:cNvSpPr txBox="1"/>
            <p:nvPr/>
          </p:nvSpPr>
          <p:spPr>
            <a:xfrm>
              <a:off x="3347864" y="5914677"/>
              <a:ext cx="1584176" cy="461665"/>
            </a:xfrm>
            <a:prstGeom prst="rect">
              <a:avLst/>
            </a:prstGeom>
            <a:noFill/>
          </p:spPr>
          <p:txBody>
            <a:bodyPr wrap="square" rtlCol="0">
              <a:spAutoFit/>
            </a:bodyPr>
            <a:lstStyle/>
            <a:p>
              <a:pPr algn="just"/>
              <a:r>
                <a:rPr lang="zh-CN" altLang="en-US" sz="2400" b="1" dirty="0">
                  <a:solidFill>
                    <a:schemeClr val="tx2"/>
                  </a:solidFill>
                </a:rPr>
                <a:t>复振幅：</a:t>
              </a:r>
            </a:p>
          </p:txBody>
        </p:sp>
      </p:grpSp>
    </p:spTree>
    <p:extLst>
      <p:ext uri="{BB962C8B-B14F-4D97-AF65-F5344CB8AC3E}">
        <p14:creationId xmlns:p14="http://schemas.microsoft.com/office/powerpoint/2010/main" val="44254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偏振光的数学表述</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31</a:t>
            </a:fld>
            <a:endParaRPr lang="en-US" altLang="zh-CN" dirty="0"/>
          </a:p>
        </p:txBody>
      </p:sp>
      <p:graphicFrame>
        <p:nvGraphicFramePr>
          <p:cNvPr id="17" name="Object 82"/>
          <p:cNvGraphicFramePr>
            <a:graphicFrameLocks noChangeAspect="1"/>
          </p:cNvGraphicFramePr>
          <p:nvPr>
            <p:extLst>
              <p:ext uri="{D42A27DB-BD31-4B8C-83A1-F6EECF244321}">
                <p14:modId xmlns:p14="http://schemas.microsoft.com/office/powerpoint/2010/main" val="2932061701"/>
              </p:ext>
            </p:extLst>
          </p:nvPr>
        </p:nvGraphicFramePr>
        <p:xfrm>
          <a:off x="2915816" y="2048083"/>
          <a:ext cx="3568983" cy="621928"/>
        </p:xfrm>
        <a:graphic>
          <a:graphicData uri="http://schemas.openxmlformats.org/presentationml/2006/ole">
            <mc:AlternateContent xmlns:mc="http://schemas.openxmlformats.org/markup-compatibility/2006">
              <mc:Choice xmlns:v="urn:schemas-microsoft-com:vml" Requires="v">
                <p:oleObj spid="_x0000_s43055" name="公式" r:id="rId4" imgW="1600200" imgH="266400" progId="Equation.3">
                  <p:embed/>
                </p:oleObj>
              </mc:Choice>
              <mc:Fallback>
                <p:oleObj name="公式" r:id="rId4" imgW="1600200" imgH="266400" progId="Equation.3">
                  <p:embed/>
                  <p:pic>
                    <p:nvPicPr>
                      <p:cNvPr id="0" name=""/>
                      <p:cNvPicPr>
                        <a:picLocks noChangeAspect="1" noChangeArrowheads="1"/>
                      </p:cNvPicPr>
                      <p:nvPr/>
                    </p:nvPicPr>
                    <p:blipFill>
                      <a:blip r:embed="rId5"/>
                      <a:srcRect/>
                      <a:stretch>
                        <a:fillRect/>
                      </a:stretch>
                    </p:blipFill>
                    <p:spPr bwMode="auto">
                      <a:xfrm>
                        <a:off x="2915816" y="2048083"/>
                        <a:ext cx="3568983" cy="621928"/>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18" name="TextBox 17"/>
              <p:cNvSpPr txBox="1"/>
              <p:nvPr/>
            </p:nvSpPr>
            <p:spPr>
              <a:xfrm>
                <a:off x="467544" y="3639730"/>
                <a:ext cx="5729774" cy="1805494"/>
              </a:xfrm>
              <a:prstGeom prst="rect">
                <a:avLst/>
              </a:prstGeom>
              <a:noFill/>
            </p:spPr>
            <p:txBody>
              <a:bodyPr wrap="none" rtlCol="0">
                <a:spAutoFit/>
              </a:bodyPr>
              <a:lstStyle/>
              <a:p>
                <a:pPr>
                  <a:lnSpc>
                    <a:spcPct val="150000"/>
                  </a:lnSpc>
                </a:pPr>
                <a:r>
                  <a:rPr lang="zh-CN" altLang="en-US" sz="2400" b="1" dirty="0">
                    <a:solidFill>
                      <a:schemeClr val="tx2"/>
                    </a:solidFill>
                  </a:rPr>
                  <a:t>当</a:t>
                </a:r>
                <a14:m>
                  <m:oMath xmlns:m="http://schemas.openxmlformats.org/officeDocument/2006/math">
                    <m:r>
                      <a:rPr lang="zh-CN" altLang="en-US" sz="2400" b="1" i="1" smtClean="0">
                        <a:solidFill>
                          <a:schemeClr val="tx2"/>
                        </a:solidFill>
                        <a:latin typeface="Cambria Math"/>
                      </a:rPr>
                      <m:t>𝜹</m:t>
                    </m:r>
                    <m:r>
                      <a:rPr lang="en-US" altLang="zh-CN" sz="2400" b="1" i="1" smtClean="0">
                        <a:solidFill>
                          <a:schemeClr val="tx2"/>
                        </a:solidFill>
                        <a:latin typeface="Cambria Math"/>
                      </a:rPr>
                      <m:t>=</m:t>
                    </m:r>
                    <m:r>
                      <a:rPr lang="en-US" altLang="zh-CN" sz="2400" b="1" i="1" smtClean="0">
                        <a:solidFill>
                          <a:schemeClr val="tx2"/>
                        </a:solidFill>
                        <a:latin typeface="Cambria Math"/>
                      </a:rPr>
                      <m:t>𝟎</m:t>
                    </m:r>
                  </m:oMath>
                </a14:m>
                <a:r>
                  <a:rPr lang="zh-CN" altLang="en-US" sz="2400" b="1" dirty="0">
                    <a:solidFill>
                      <a:schemeClr val="tx2"/>
                    </a:solidFill>
                  </a:rPr>
                  <a:t>时，为线偏振光</a:t>
                </a:r>
                <a:endParaRPr lang="en-US" altLang="zh-CN" sz="2400" b="1" dirty="0">
                  <a:solidFill>
                    <a:schemeClr val="tx2"/>
                  </a:solidFill>
                </a:endParaRPr>
              </a:p>
              <a:p>
                <a:pPr>
                  <a:lnSpc>
                    <a:spcPct val="150000"/>
                  </a:lnSpc>
                </a:pPr>
                <a:r>
                  <a:rPr lang="zh-CN" altLang="en-US" sz="2400" b="1" dirty="0">
                    <a:solidFill>
                      <a:schemeClr val="tx2"/>
                    </a:solidFill>
                  </a:rPr>
                  <a:t>当</a:t>
                </a:r>
                <a14:m>
                  <m:oMath xmlns:m="http://schemas.openxmlformats.org/officeDocument/2006/math">
                    <m:sSub>
                      <m:sSubPr>
                        <m:ctrlPr>
                          <a:rPr lang="en-US" altLang="zh-CN" sz="2400" b="1" i="1" smtClean="0">
                            <a:solidFill>
                              <a:schemeClr val="tx2"/>
                            </a:solidFill>
                            <a:latin typeface="Cambria Math" panose="02040503050406030204" pitchFamily="18" charset="0"/>
                          </a:rPr>
                        </m:ctrlPr>
                      </m:sSubPr>
                      <m:e>
                        <m:r>
                          <a:rPr lang="en-US" altLang="zh-CN" sz="2400" b="1" i="1" smtClean="0">
                            <a:solidFill>
                              <a:schemeClr val="tx2"/>
                            </a:solidFill>
                            <a:latin typeface="Cambria Math"/>
                          </a:rPr>
                          <m:t>𝑨</m:t>
                        </m:r>
                      </m:e>
                      <m:sub>
                        <m:r>
                          <a:rPr lang="en-US" altLang="zh-CN" sz="2400" b="1" i="1" smtClean="0">
                            <a:solidFill>
                              <a:schemeClr val="tx2"/>
                            </a:solidFill>
                            <a:latin typeface="Cambria Math"/>
                          </a:rPr>
                          <m:t>𝒙</m:t>
                        </m:r>
                      </m:sub>
                    </m:sSub>
                    <m:r>
                      <a:rPr lang="en-US" altLang="zh-CN" sz="2400" b="1" i="1" smtClean="0">
                        <a:solidFill>
                          <a:schemeClr val="tx2"/>
                        </a:solidFill>
                        <a:latin typeface="Cambria Math"/>
                      </a:rPr>
                      <m:t>=</m:t>
                    </m:r>
                    <m:sSub>
                      <m:sSubPr>
                        <m:ctrlPr>
                          <a:rPr lang="en-US" altLang="zh-CN" sz="2400" b="1" i="1" smtClean="0">
                            <a:solidFill>
                              <a:schemeClr val="tx2"/>
                            </a:solidFill>
                            <a:latin typeface="Cambria Math" panose="02040503050406030204" pitchFamily="18" charset="0"/>
                          </a:rPr>
                        </m:ctrlPr>
                      </m:sSubPr>
                      <m:e>
                        <m:r>
                          <a:rPr lang="en-US" altLang="zh-CN" sz="2400" b="1" i="1" smtClean="0">
                            <a:solidFill>
                              <a:schemeClr val="tx2"/>
                            </a:solidFill>
                            <a:latin typeface="Cambria Math"/>
                          </a:rPr>
                          <m:t>𝑨</m:t>
                        </m:r>
                      </m:e>
                      <m:sub>
                        <m:r>
                          <a:rPr lang="en-US" altLang="zh-CN" sz="2400" b="1" i="1" smtClean="0">
                            <a:solidFill>
                              <a:schemeClr val="tx2"/>
                            </a:solidFill>
                            <a:latin typeface="Cambria Math"/>
                          </a:rPr>
                          <m:t>𝒚</m:t>
                        </m:r>
                      </m:sub>
                    </m:sSub>
                  </m:oMath>
                </a14:m>
                <a:r>
                  <a:rPr lang="zh-CN" altLang="en-US" sz="2400" b="1" dirty="0">
                    <a:solidFill>
                      <a:schemeClr val="tx2"/>
                    </a:solidFill>
                  </a:rPr>
                  <a:t>且</a:t>
                </a:r>
                <a14:m>
                  <m:oMath xmlns:m="http://schemas.openxmlformats.org/officeDocument/2006/math">
                    <m:r>
                      <a:rPr lang="zh-CN" altLang="en-US" sz="2400" b="1" i="1" dirty="0" smtClean="0">
                        <a:solidFill>
                          <a:schemeClr val="tx2"/>
                        </a:solidFill>
                        <a:latin typeface="Cambria Math"/>
                      </a:rPr>
                      <m:t>𝜹</m:t>
                    </m:r>
                    <m:r>
                      <a:rPr lang="en-US" altLang="zh-CN" sz="2400" b="1" i="1" dirty="0" smtClean="0">
                        <a:solidFill>
                          <a:schemeClr val="tx2"/>
                        </a:solidFill>
                        <a:latin typeface="Cambria Math"/>
                      </a:rPr>
                      <m:t>=</m:t>
                    </m:r>
                    <m:r>
                      <a:rPr lang="en-US" altLang="zh-CN" sz="2400" b="1" i="1" dirty="0" smtClean="0">
                        <a:solidFill>
                          <a:schemeClr val="tx2"/>
                        </a:solidFill>
                        <a:latin typeface="Cambria Math"/>
                        <a:ea typeface="Cambria Math"/>
                      </a:rPr>
                      <m:t>±</m:t>
                    </m:r>
                    <m:r>
                      <a:rPr lang="zh-CN" altLang="en-US" sz="2400" b="1" i="1" dirty="0" smtClean="0">
                        <a:solidFill>
                          <a:schemeClr val="tx2"/>
                        </a:solidFill>
                        <a:latin typeface="Cambria Math"/>
                        <a:ea typeface="Cambria Math"/>
                      </a:rPr>
                      <m:t>𝝅</m:t>
                    </m:r>
                    <m:r>
                      <a:rPr lang="en-US" altLang="zh-CN" sz="2400" b="1" i="1" dirty="0" smtClean="0">
                        <a:solidFill>
                          <a:schemeClr val="tx2"/>
                        </a:solidFill>
                        <a:latin typeface="Cambria Math"/>
                        <a:ea typeface="Cambria Math"/>
                      </a:rPr>
                      <m:t>/</m:t>
                    </m:r>
                    <m:r>
                      <a:rPr lang="en-US" altLang="zh-CN" sz="2400" b="1" i="1" dirty="0" smtClean="0">
                        <a:solidFill>
                          <a:schemeClr val="tx2"/>
                        </a:solidFill>
                        <a:latin typeface="Cambria Math"/>
                        <a:ea typeface="Cambria Math"/>
                      </a:rPr>
                      <m:t>𝟐</m:t>
                    </m:r>
                  </m:oMath>
                </a14:m>
                <a:r>
                  <a:rPr lang="zh-CN" altLang="en-US" sz="2400" b="1" dirty="0">
                    <a:solidFill>
                      <a:schemeClr val="tx2"/>
                    </a:solidFill>
                  </a:rPr>
                  <a:t>时，为圆偏振光</a:t>
                </a:r>
                <a:endParaRPr lang="en-US" altLang="zh-CN" sz="2400" b="1" dirty="0">
                  <a:solidFill>
                    <a:schemeClr val="tx2"/>
                  </a:solidFill>
                </a:endParaRPr>
              </a:p>
              <a:p>
                <a:pPr>
                  <a:lnSpc>
                    <a:spcPct val="150000"/>
                  </a:lnSpc>
                </a:pPr>
                <a:r>
                  <a:rPr lang="zh-CN" altLang="en-US" sz="2400" b="1" dirty="0">
                    <a:solidFill>
                      <a:schemeClr val="tx2"/>
                    </a:solidFill>
                  </a:rPr>
                  <a:t>当</a:t>
                </a:r>
                <a14:m>
                  <m:oMath xmlns:m="http://schemas.openxmlformats.org/officeDocument/2006/math">
                    <m:sSub>
                      <m:sSubPr>
                        <m:ctrlPr>
                          <a:rPr lang="en-US" altLang="zh-CN" sz="2400" b="1" i="1">
                            <a:solidFill>
                              <a:schemeClr val="tx2"/>
                            </a:solidFill>
                            <a:latin typeface="Cambria Math" panose="02040503050406030204" pitchFamily="18" charset="0"/>
                          </a:rPr>
                        </m:ctrlPr>
                      </m:sSubPr>
                      <m:e>
                        <m:r>
                          <a:rPr lang="en-US" altLang="zh-CN" sz="2400" b="1" i="1">
                            <a:solidFill>
                              <a:schemeClr val="tx2"/>
                            </a:solidFill>
                            <a:latin typeface="Cambria Math"/>
                          </a:rPr>
                          <m:t>𝑨</m:t>
                        </m:r>
                      </m:e>
                      <m:sub>
                        <m:r>
                          <a:rPr lang="en-US" altLang="zh-CN" sz="2400" b="1" i="1">
                            <a:solidFill>
                              <a:schemeClr val="tx2"/>
                            </a:solidFill>
                            <a:latin typeface="Cambria Math"/>
                          </a:rPr>
                          <m:t>𝒙</m:t>
                        </m:r>
                      </m:sub>
                    </m:sSub>
                    <m:r>
                      <a:rPr lang="en-US" altLang="zh-CN" sz="2400" b="1" i="1" smtClean="0">
                        <a:solidFill>
                          <a:schemeClr val="tx2"/>
                        </a:solidFill>
                        <a:latin typeface="Cambria Math"/>
                        <a:ea typeface="Cambria Math"/>
                      </a:rPr>
                      <m:t>≠</m:t>
                    </m:r>
                    <m:sSub>
                      <m:sSubPr>
                        <m:ctrlPr>
                          <a:rPr lang="en-US" altLang="zh-CN" sz="2400" b="1" i="1">
                            <a:solidFill>
                              <a:schemeClr val="tx2"/>
                            </a:solidFill>
                            <a:latin typeface="Cambria Math" panose="02040503050406030204" pitchFamily="18" charset="0"/>
                          </a:rPr>
                        </m:ctrlPr>
                      </m:sSubPr>
                      <m:e>
                        <m:r>
                          <a:rPr lang="en-US" altLang="zh-CN" sz="2400" b="1" i="1">
                            <a:solidFill>
                              <a:schemeClr val="tx2"/>
                            </a:solidFill>
                            <a:latin typeface="Cambria Math"/>
                          </a:rPr>
                          <m:t>𝑨</m:t>
                        </m:r>
                      </m:e>
                      <m:sub>
                        <m:r>
                          <a:rPr lang="en-US" altLang="zh-CN" sz="2400" b="1" i="1">
                            <a:solidFill>
                              <a:schemeClr val="tx2"/>
                            </a:solidFill>
                            <a:latin typeface="Cambria Math"/>
                          </a:rPr>
                          <m:t>𝒚</m:t>
                        </m:r>
                      </m:sub>
                    </m:sSub>
                  </m:oMath>
                </a14:m>
                <a:r>
                  <a:rPr lang="zh-CN" altLang="en-US" sz="2400" b="1" dirty="0">
                    <a:solidFill>
                      <a:schemeClr val="tx2"/>
                    </a:solidFill>
                  </a:rPr>
                  <a:t>或</a:t>
                </a:r>
                <a14:m>
                  <m:oMath xmlns:m="http://schemas.openxmlformats.org/officeDocument/2006/math">
                    <m:r>
                      <a:rPr lang="zh-CN" altLang="en-US" sz="2400" b="1" i="1" dirty="0">
                        <a:solidFill>
                          <a:schemeClr val="tx2"/>
                        </a:solidFill>
                        <a:latin typeface="Cambria Math"/>
                      </a:rPr>
                      <m:t>𝜹</m:t>
                    </m:r>
                    <m:r>
                      <a:rPr lang="en-US" altLang="zh-CN" sz="2400" b="1" i="1" dirty="0" smtClean="0">
                        <a:solidFill>
                          <a:schemeClr val="tx2"/>
                        </a:solidFill>
                        <a:latin typeface="Cambria Math"/>
                        <a:ea typeface="Cambria Math"/>
                      </a:rPr>
                      <m:t>≠</m:t>
                    </m:r>
                    <m:r>
                      <a:rPr lang="en-US" altLang="zh-CN" sz="2400" b="1" i="1" dirty="0">
                        <a:solidFill>
                          <a:schemeClr val="tx2"/>
                        </a:solidFill>
                        <a:latin typeface="Cambria Math"/>
                        <a:ea typeface="Cambria Math"/>
                      </a:rPr>
                      <m:t>±</m:t>
                    </m:r>
                    <m:r>
                      <a:rPr lang="zh-CN" altLang="en-US" sz="2400" b="1" i="1" dirty="0">
                        <a:solidFill>
                          <a:schemeClr val="tx2"/>
                        </a:solidFill>
                        <a:latin typeface="Cambria Math"/>
                        <a:ea typeface="Cambria Math"/>
                      </a:rPr>
                      <m:t>𝝅</m:t>
                    </m:r>
                    <m:r>
                      <a:rPr lang="en-US" altLang="zh-CN" sz="2400" b="1" i="1" dirty="0">
                        <a:solidFill>
                          <a:schemeClr val="tx2"/>
                        </a:solidFill>
                        <a:latin typeface="Cambria Math"/>
                        <a:ea typeface="Cambria Math"/>
                      </a:rPr>
                      <m:t>/</m:t>
                    </m:r>
                    <m:r>
                      <a:rPr lang="en-US" altLang="zh-CN" sz="2400" b="1" i="1" dirty="0">
                        <a:solidFill>
                          <a:schemeClr val="tx2"/>
                        </a:solidFill>
                        <a:latin typeface="Cambria Math"/>
                        <a:ea typeface="Cambria Math"/>
                      </a:rPr>
                      <m:t>𝟐</m:t>
                    </m:r>
                  </m:oMath>
                </a14:m>
                <a:r>
                  <a:rPr lang="zh-CN" altLang="en-US" sz="2400" b="1" dirty="0">
                    <a:solidFill>
                      <a:schemeClr val="tx2"/>
                    </a:solidFill>
                  </a:rPr>
                  <a:t>时，为椭圆偏振光</a:t>
                </a:r>
                <a:endParaRPr lang="en-US" altLang="zh-CN" sz="2400" b="1" dirty="0">
                  <a:solidFill>
                    <a:schemeClr val="tx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67544" y="3639730"/>
                <a:ext cx="5729774" cy="1805494"/>
              </a:xfrm>
              <a:prstGeom prst="rect">
                <a:avLst/>
              </a:prstGeom>
              <a:blipFill rotWithShape="1">
                <a:blip r:embed="rId6"/>
                <a:stretch>
                  <a:fillRect l="-1702" r="-957" b="-3716"/>
                </a:stretch>
              </a:blipFill>
            </p:spPr>
            <p:txBody>
              <a:bodyPr/>
              <a:lstStyle/>
              <a:p>
                <a:r>
                  <a:rPr lang="zh-CN" altLang="en-US">
                    <a:noFill/>
                  </a:rPr>
                  <a:t> </a:t>
                </a:r>
              </a:p>
            </p:txBody>
          </p:sp>
        </mc:Fallback>
      </mc:AlternateContent>
      <p:sp>
        <p:nvSpPr>
          <p:cNvPr id="19" name="TextBox 18"/>
          <p:cNvSpPr txBox="1"/>
          <p:nvPr/>
        </p:nvSpPr>
        <p:spPr>
          <a:xfrm>
            <a:off x="467544" y="1877923"/>
            <a:ext cx="2088232" cy="830997"/>
          </a:xfrm>
          <a:prstGeom prst="rect">
            <a:avLst/>
          </a:prstGeom>
          <a:noFill/>
        </p:spPr>
        <p:txBody>
          <a:bodyPr wrap="square" rtlCol="0">
            <a:spAutoFit/>
          </a:bodyPr>
          <a:lstStyle/>
          <a:p>
            <a:pPr algn="just"/>
            <a:r>
              <a:rPr lang="zh-CN" altLang="en-US" sz="2400" b="1" dirty="0">
                <a:solidFill>
                  <a:schemeClr val="tx2"/>
                </a:solidFill>
              </a:rPr>
              <a:t>偏振光复振幅的一般表示：</a:t>
            </a:r>
          </a:p>
        </p:txBody>
      </p:sp>
    </p:spTree>
    <p:extLst>
      <p:ext uri="{BB962C8B-B14F-4D97-AF65-F5344CB8AC3E}">
        <p14:creationId xmlns:p14="http://schemas.microsoft.com/office/powerpoint/2010/main" val="424882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偏振光的矩阵表示</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32</a:t>
            </a:fld>
            <a:endParaRPr lang="en-US" altLang="zh-CN" dirty="0"/>
          </a:p>
        </p:txBody>
      </p:sp>
      <p:sp>
        <p:nvSpPr>
          <p:cNvPr id="8" name="TextBox 7"/>
          <p:cNvSpPr txBox="1"/>
          <p:nvPr/>
        </p:nvSpPr>
        <p:spPr>
          <a:xfrm>
            <a:off x="827820" y="1556558"/>
            <a:ext cx="5112331" cy="978729"/>
          </a:xfrm>
          <a:prstGeom prst="rect">
            <a:avLst/>
          </a:prstGeom>
          <a:noFill/>
        </p:spPr>
        <p:txBody>
          <a:bodyPr wrap="square" rtlCol="0">
            <a:spAutoFit/>
          </a:bodyPr>
          <a:lstStyle/>
          <a:p>
            <a:pPr>
              <a:lnSpc>
                <a:spcPct val="120000"/>
              </a:lnSpc>
            </a:pPr>
            <a:r>
              <a:rPr lang="zh-CN" altLang="en-US" sz="2400" b="1" dirty="0">
                <a:solidFill>
                  <a:schemeClr val="tx2"/>
                </a:solidFill>
              </a:rPr>
              <a:t>任意完全偏振光总是可以表示为两个固定相位关系的线偏振光的叠加：</a:t>
            </a:r>
          </a:p>
        </p:txBody>
      </p:sp>
      <p:cxnSp>
        <p:nvCxnSpPr>
          <p:cNvPr id="11" name="直接连接符 10"/>
          <p:cNvCxnSpPr/>
          <p:nvPr/>
        </p:nvCxnSpPr>
        <p:spPr>
          <a:xfrm>
            <a:off x="5940152" y="4017838"/>
            <a:ext cx="20882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28184" y="4017838"/>
            <a:ext cx="1422184" cy="461665"/>
          </a:xfrm>
          <a:prstGeom prst="rect">
            <a:avLst/>
          </a:prstGeom>
          <a:noFill/>
        </p:spPr>
        <p:txBody>
          <a:bodyPr wrap="none" rtlCol="0">
            <a:spAutoFit/>
          </a:bodyPr>
          <a:lstStyle/>
          <a:p>
            <a:r>
              <a:rPr lang="zh-CN" altLang="en-US" sz="2400" b="1" dirty="0">
                <a:solidFill>
                  <a:srgbClr val="FF0000"/>
                </a:solidFill>
              </a:rPr>
              <a:t>琼斯矢量</a:t>
            </a:r>
          </a:p>
        </p:txBody>
      </p:sp>
      <p:sp>
        <p:nvSpPr>
          <p:cNvPr id="14" name="TextBox 13"/>
          <p:cNvSpPr txBox="1"/>
          <p:nvPr/>
        </p:nvSpPr>
        <p:spPr>
          <a:xfrm>
            <a:off x="827821" y="3153742"/>
            <a:ext cx="2736067" cy="461665"/>
          </a:xfrm>
          <a:prstGeom prst="rect">
            <a:avLst/>
          </a:prstGeom>
          <a:noFill/>
        </p:spPr>
        <p:txBody>
          <a:bodyPr wrap="square" rtlCol="0">
            <a:spAutoFit/>
          </a:bodyPr>
          <a:lstStyle/>
          <a:p>
            <a:r>
              <a:rPr lang="zh-CN" altLang="en-US" sz="2400" b="1" dirty="0">
                <a:solidFill>
                  <a:schemeClr val="tx2"/>
                </a:solidFill>
              </a:rPr>
              <a:t>表述为矩阵形式：</a:t>
            </a:r>
            <a:endParaRPr lang="en-US" altLang="zh-CN" sz="2400" b="1" dirty="0">
              <a:solidFill>
                <a:schemeClr val="tx2"/>
              </a:solidFill>
            </a:endParaRPr>
          </a:p>
        </p:txBody>
      </p:sp>
      <p:sp>
        <p:nvSpPr>
          <p:cNvPr id="16" name="TextBox 15"/>
          <p:cNvSpPr txBox="1"/>
          <p:nvPr/>
        </p:nvSpPr>
        <p:spPr>
          <a:xfrm>
            <a:off x="827820" y="6063679"/>
            <a:ext cx="7920644" cy="461665"/>
          </a:xfrm>
          <a:prstGeom prst="rect">
            <a:avLst/>
          </a:prstGeom>
          <a:noFill/>
        </p:spPr>
        <p:txBody>
          <a:bodyPr wrap="square" rtlCol="0">
            <a:spAutoFit/>
          </a:bodyPr>
          <a:lstStyle/>
          <a:p>
            <a:r>
              <a:rPr lang="zh-CN" altLang="en-US" sz="2400" b="1" dirty="0">
                <a:solidFill>
                  <a:schemeClr val="tx2"/>
                </a:solidFill>
              </a:rPr>
              <a:t>其中</a:t>
            </a:r>
            <a:r>
              <a:rPr lang="zh-CN" altLang="en-US" sz="2400" b="1" dirty="0">
                <a:solidFill>
                  <a:schemeClr val="tx2"/>
                </a:solidFill>
                <a:latin typeface="Times New Roman" pitchFamily="18" charset="0"/>
                <a:cs typeface="Times New Roman" pitchFamily="18" charset="0"/>
              </a:rPr>
              <a:t>：                                                    </a:t>
            </a:r>
            <a:r>
              <a:rPr lang="el-GR" altLang="zh-CN" sz="2400" b="1" i="1" dirty="0">
                <a:solidFill>
                  <a:schemeClr val="tx2"/>
                </a:solidFill>
                <a:latin typeface="Times New Roman" pitchFamily="18" charset="0"/>
                <a:cs typeface="Times New Roman" pitchFamily="18" charset="0"/>
              </a:rPr>
              <a:t>δ</a:t>
            </a:r>
            <a:r>
              <a:rPr lang="en-US" altLang="zh-CN" sz="2400" b="1" dirty="0">
                <a:solidFill>
                  <a:schemeClr val="tx2"/>
                </a:solidFill>
                <a:latin typeface="Times New Roman" pitchFamily="18" charset="0"/>
                <a:cs typeface="Times New Roman" pitchFamily="18" charset="0"/>
              </a:rPr>
              <a:t>=</a:t>
            </a:r>
            <a:r>
              <a:rPr lang="el-GR" altLang="zh-CN" sz="2400" b="1" i="1" dirty="0">
                <a:solidFill>
                  <a:schemeClr val="tx2"/>
                </a:solidFill>
                <a:latin typeface="Times New Roman" pitchFamily="18" charset="0"/>
                <a:cs typeface="Times New Roman" pitchFamily="18" charset="0"/>
              </a:rPr>
              <a:t>α</a:t>
            </a:r>
            <a:r>
              <a:rPr lang="en-US" altLang="zh-CN" sz="2400" b="1" baseline="-25000" dirty="0">
                <a:solidFill>
                  <a:schemeClr val="tx2"/>
                </a:solidFill>
                <a:latin typeface="Times New Roman" pitchFamily="18" charset="0"/>
                <a:cs typeface="Times New Roman" pitchFamily="18" charset="0"/>
              </a:rPr>
              <a:t>2</a:t>
            </a:r>
            <a:r>
              <a:rPr lang="en-US" altLang="zh-CN" sz="2400" b="1" dirty="0">
                <a:solidFill>
                  <a:schemeClr val="tx2"/>
                </a:solidFill>
                <a:latin typeface="Times New Roman" pitchFamily="18" charset="0"/>
                <a:cs typeface="Times New Roman" pitchFamily="18" charset="0"/>
              </a:rPr>
              <a:t>-</a:t>
            </a:r>
            <a:r>
              <a:rPr lang="el-GR" altLang="zh-CN" sz="2400" b="1" i="1" dirty="0">
                <a:solidFill>
                  <a:schemeClr val="tx2"/>
                </a:solidFill>
                <a:latin typeface="Times New Roman" pitchFamily="18" charset="0"/>
                <a:cs typeface="Times New Roman" pitchFamily="18" charset="0"/>
              </a:rPr>
              <a:t>α</a:t>
            </a:r>
            <a:r>
              <a:rPr lang="en-US" altLang="zh-CN" sz="2400" b="1" baseline="-25000" dirty="0">
                <a:solidFill>
                  <a:schemeClr val="tx2"/>
                </a:solidFill>
                <a:latin typeface="Times New Roman" pitchFamily="18" charset="0"/>
                <a:cs typeface="Times New Roman" pitchFamily="18" charset="0"/>
              </a:rPr>
              <a:t>1</a:t>
            </a:r>
            <a:r>
              <a:rPr lang="zh-CN" altLang="en-US" sz="2400" b="1" dirty="0">
                <a:solidFill>
                  <a:schemeClr val="tx2"/>
                </a:solidFill>
                <a:latin typeface="Times New Roman" pitchFamily="18" charset="0"/>
                <a:cs typeface="Times New Roman" pitchFamily="18" charset="0"/>
              </a:rPr>
              <a:t>，</a:t>
            </a:r>
            <a:r>
              <a:rPr lang="el-GR" altLang="zh-CN" sz="2400" b="1" dirty="0">
                <a:solidFill>
                  <a:schemeClr val="tx2"/>
                </a:solidFill>
                <a:latin typeface="Times New Roman" pitchFamily="18" charset="0"/>
                <a:cs typeface="Times New Roman" pitchFamily="18" charset="0"/>
              </a:rPr>
              <a:t>ε</a:t>
            </a:r>
            <a:r>
              <a:rPr lang="en-US" altLang="zh-CN" sz="2400" b="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a</a:t>
            </a:r>
            <a:r>
              <a:rPr lang="en-US" altLang="zh-CN" sz="2400" b="1" baseline="-25000" dirty="0">
                <a:solidFill>
                  <a:schemeClr val="tx2"/>
                </a:solidFill>
                <a:latin typeface="Times New Roman" pitchFamily="18" charset="0"/>
                <a:cs typeface="Times New Roman" pitchFamily="18" charset="0"/>
              </a:rPr>
              <a:t>2</a:t>
            </a:r>
            <a:r>
              <a:rPr lang="en-US" altLang="zh-CN" sz="2400" b="1" dirty="0">
                <a:solidFill>
                  <a:schemeClr val="tx2"/>
                </a:solidFill>
                <a:latin typeface="Times New Roman" pitchFamily="18" charset="0"/>
                <a:cs typeface="Times New Roman" pitchFamily="18" charset="0"/>
              </a:rPr>
              <a:t>/</a:t>
            </a:r>
            <a:r>
              <a:rPr lang="en-US" altLang="zh-CN" sz="2400" b="1" i="1" dirty="0">
                <a:solidFill>
                  <a:schemeClr val="tx2"/>
                </a:solidFill>
                <a:latin typeface="Times New Roman" pitchFamily="18" charset="0"/>
                <a:cs typeface="Times New Roman" pitchFamily="18" charset="0"/>
              </a:rPr>
              <a:t>a</a:t>
            </a:r>
            <a:r>
              <a:rPr lang="en-US" altLang="zh-CN" sz="2400" b="1" baseline="-25000" dirty="0">
                <a:solidFill>
                  <a:schemeClr val="tx2"/>
                </a:solidFill>
                <a:latin typeface="Times New Roman" pitchFamily="18" charset="0"/>
                <a:cs typeface="Times New Roman" pitchFamily="18" charset="0"/>
              </a:rPr>
              <a:t>1</a:t>
            </a:r>
          </a:p>
        </p:txBody>
      </p:sp>
      <p:cxnSp>
        <p:nvCxnSpPr>
          <p:cNvPr id="20" name="直接连接符 19"/>
          <p:cNvCxnSpPr/>
          <p:nvPr/>
        </p:nvCxnSpPr>
        <p:spPr>
          <a:xfrm>
            <a:off x="5575518" y="5487615"/>
            <a:ext cx="24482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08104" y="5487615"/>
            <a:ext cx="2659702" cy="461665"/>
          </a:xfrm>
          <a:prstGeom prst="rect">
            <a:avLst/>
          </a:prstGeom>
          <a:noFill/>
        </p:spPr>
        <p:txBody>
          <a:bodyPr wrap="none" rtlCol="0">
            <a:spAutoFit/>
          </a:bodyPr>
          <a:lstStyle/>
          <a:p>
            <a:r>
              <a:rPr lang="zh-CN" altLang="en-US" sz="2400" b="1" dirty="0">
                <a:solidFill>
                  <a:srgbClr val="FF0000"/>
                </a:solidFill>
              </a:rPr>
              <a:t>归一化的琼斯矢量</a:t>
            </a:r>
          </a:p>
        </p:txBody>
      </p:sp>
      <p:graphicFrame>
        <p:nvGraphicFramePr>
          <p:cNvPr id="22" name="对象 21"/>
          <p:cNvGraphicFramePr>
            <a:graphicFrameLocks noChangeAspect="1"/>
          </p:cNvGraphicFramePr>
          <p:nvPr>
            <p:extLst>
              <p:ext uri="{D42A27DB-BD31-4B8C-83A1-F6EECF244321}">
                <p14:modId xmlns:p14="http://schemas.microsoft.com/office/powerpoint/2010/main" val="3176905419"/>
              </p:ext>
            </p:extLst>
          </p:nvPr>
        </p:nvGraphicFramePr>
        <p:xfrm>
          <a:off x="6107534" y="1412007"/>
          <a:ext cx="1848842" cy="1232561"/>
        </p:xfrm>
        <a:graphic>
          <a:graphicData uri="http://schemas.openxmlformats.org/presentationml/2006/ole">
            <mc:AlternateContent xmlns:mc="http://schemas.openxmlformats.org/markup-compatibility/2006">
              <mc:Choice xmlns:v="urn:schemas-microsoft-com:vml" Requires="v">
                <p:oleObj spid="_x0000_s44148" name="Equation" r:id="rId4" imgW="799920" imgH="533160" progId="Equation.DSMT4">
                  <p:embed/>
                </p:oleObj>
              </mc:Choice>
              <mc:Fallback>
                <p:oleObj name="Equation" r:id="rId4" imgW="799920" imgH="533160" progId="Equation.DSMT4">
                  <p:embed/>
                  <p:pic>
                    <p:nvPicPr>
                      <p:cNvPr id="0" name=""/>
                      <p:cNvPicPr/>
                      <p:nvPr/>
                    </p:nvPicPr>
                    <p:blipFill>
                      <a:blip r:embed="rId5"/>
                      <a:stretch>
                        <a:fillRect/>
                      </a:stretch>
                    </p:blipFill>
                    <p:spPr>
                      <a:xfrm>
                        <a:off x="6107534" y="1412007"/>
                        <a:ext cx="1848842" cy="1232561"/>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51723475"/>
              </p:ext>
            </p:extLst>
          </p:nvPr>
        </p:nvGraphicFramePr>
        <p:xfrm>
          <a:off x="3407904" y="2751311"/>
          <a:ext cx="4620480" cy="1266527"/>
        </p:xfrm>
        <a:graphic>
          <a:graphicData uri="http://schemas.openxmlformats.org/presentationml/2006/ole">
            <mc:AlternateContent xmlns:mc="http://schemas.openxmlformats.org/markup-compatibility/2006">
              <mc:Choice xmlns:v="urn:schemas-microsoft-com:vml" Requires="v">
                <p:oleObj spid="_x0000_s44149" name="Equation" r:id="rId6" imgW="2501640" imgH="685800" progId="Equation.DSMT4">
                  <p:embed/>
                </p:oleObj>
              </mc:Choice>
              <mc:Fallback>
                <p:oleObj name="Equation" r:id="rId6" imgW="2501640" imgH="685800" progId="Equation.DSMT4">
                  <p:embed/>
                  <p:pic>
                    <p:nvPicPr>
                      <p:cNvPr id="0" name=""/>
                      <p:cNvPicPr/>
                      <p:nvPr/>
                    </p:nvPicPr>
                    <p:blipFill>
                      <a:blip r:embed="rId7"/>
                      <a:stretch>
                        <a:fillRect/>
                      </a:stretch>
                    </p:blipFill>
                    <p:spPr>
                      <a:xfrm>
                        <a:off x="3407904" y="2751311"/>
                        <a:ext cx="4620480" cy="1266527"/>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095854062"/>
              </p:ext>
            </p:extLst>
          </p:nvPr>
        </p:nvGraphicFramePr>
        <p:xfrm>
          <a:off x="5575518" y="4477314"/>
          <a:ext cx="2448272" cy="960107"/>
        </p:xfrm>
        <a:graphic>
          <a:graphicData uri="http://schemas.openxmlformats.org/presentationml/2006/ole">
            <mc:AlternateContent xmlns:mc="http://schemas.openxmlformats.org/markup-compatibility/2006">
              <mc:Choice xmlns:v="urn:schemas-microsoft-com:vml" Requires="v">
                <p:oleObj spid="_x0000_s44150" name="Equation" r:id="rId8" imgW="1295280" imgH="507960" progId="Equation.DSMT4">
                  <p:embed/>
                </p:oleObj>
              </mc:Choice>
              <mc:Fallback>
                <p:oleObj name="Equation" r:id="rId8" imgW="1295280" imgH="507960" progId="Equation.DSMT4">
                  <p:embed/>
                  <p:pic>
                    <p:nvPicPr>
                      <p:cNvPr id="0" name=""/>
                      <p:cNvPicPr/>
                      <p:nvPr/>
                    </p:nvPicPr>
                    <p:blipFill>
                      <a:blip r:embed="rId9"/>
                      <a:stretch>
                        <a:fillRect/>
                      </a:stretch>
                    </p:blipFill>
                    <p:spPr>
                      <a:xfrm>
                        <a:off x="5575518" y="4477314"/>
                        <a:ext cx="2448272" cy="960107"/>
                      </a:xfrm>
                      <a:prstGeom prst="rect">
                        <a:avLst/>
                      </a:prstGeom>
                    </p:spPr>
                  </p:pic>
                </p:oleObj>
              </mc:Fallback>
            </mc:AlternateContent>
          </a:graphicData>
        </a:graphic>
      </p:graphicFrame>
      <p:sp>
        <p:nvSpPr>
          <p:cNvPr id="25" name="TextBox 24"/>
          <p:cNvSpPr txBox="1"/>
          <p:nvPr/>
        </p:nvSpPr>
        <p:spPr>
          <a:xfrm>
            <a:off x="980221" y="4850989"/>
            <a:ext cx="3333140" cy="461665"/>
          </a:xfrm>
          <a:prstGeom prst="rect">
            <a:avLst/>
          </a:prstGeom>
          <a:noFill/>
        </p:spPr>
        <p:txBody>
          <a:bodyPr wrap="square" rtlCol="0">
            <a:spAutoFit/>
          </a:bodyPr>
          <a:lstStyle/>
          <a:p>
            <a:r>
              <a:rPr lang="zh-CN" altLang="en-US" sz="2400" b="1" dirty="0">
                <a:solidFill>
                  <a:schemeClr val="tx2"/>
                </a:solidFill>
              </a:rPr>
              <a:t>归一化得到：</a:t>
            </a:r>
            <a:endParaRPr lang="en-US" altLang="zh-CN" sz="2400" b="1" dirty="0">
              <a:solidFill>
                <a:schemeClr val="tx2"/>
              </a:solidFill>
            </a:endParaRPr>
          </a:p>
        </p:txBody>
      </p:sp>
    </p:spTree>
    <p:extLst>
      <p:ext uri="{BB962C8B-B14F-4D97-AF65-F5344CB8AC3E}">
        <p14:creationId xmlns:p14="http://schemas.microsoft.com/office/powerpoint/2010/main" val="163805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par>
                          <p:cTn id="26" fill="hold">
                            <p:stCondLst>
                              <p:cond delay="500"/>
                            </p:stCondLst>
                            <p:childTnLst>
                              <p:par>
                                <p:cTn id="27" presetID="16" presetClass="entr" presetSubtype="21"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inVertic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inVertical)">
                                      <p:cBhvr>
                                        <p:cTn id="43" dur="500"/>
                                        <p:tgtEl>
                                          <p:spTgt spid="20"/>
                                        </p:tgtEl>
                                      </p:cBhvr>
                                    </p:animEffect>
                                  </p:childTnLst>
                                </p:cTn>
                              </p:par>
                            </p:childTnLst>
                          </p:cTn>
                        </p:par>
                        <p:par>
                          <p:cTn id="44" fill="hold">
                            <p:stCondLst>
                              <p:cond delay="500"/>
                            </p:stCondLst>
                            <p:childTnLst>
                              <p:par>
                                <p:cTn id="45" presetID="16" presetClass="entr" presetSubtype="21"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arn(inVertic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6" grpId="0"/>
      <p:bldP spid="21"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线偏振光的归一化琼斯矢量</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33</a:t>
            </a:fld>
            <a:endParaRPr lang="en-US" altLang="zh-CN" dirty="0"/>
          </a:p>
        </p:txBody>
      </p:sp>
      <p:sp>
        <p:nvSpPr>
          <p:cNvPr id="2" name="TextBox 1"/>
          <p:cNvSpPr txBox="1"/>
          <p:nvPr/>
        </p:nvSpPr>
        <p:spPr>
          <a:xfrm>
            <a:off x="323528" y="2739472"/>
            <a:ext cx="6362639" cy="461665"/>
          </a:xfrm>
          <a:prstGeom prst="rect">
            <a:avLst/>
          </a:prstGeom>
          <a:noFill/>
        </p:spPr>
        <p:txBody>
          <a:bodyPr wrap="none" rtlCol="0">
            <a:spAutoFit/>
          </a:bodyPr>
          <a:lstStyle/>
          <a:p>
            <a:pPr marL="342900" indent="-342900">
              <a:buFont typeface="Wingdings" pitchFamily="2" charset="2"/>
              <a:buChar char="Ø"/>
            </a:pPr>
            <a:r>
              <a:rPr lang="zh-CN" altLang="en-US" sz="2400" b="1" dirty="0">
                <a:solidFill>
                  <a:schemeClr val="tx2"/>
                </a:solidFill>
                <a:latin typeface="Times New Roman" panose="02020603050405020304" pitchFamily="18" charset="0"/>
                <a:cs typeface="Times New Roman" panose="02020603050405020304" pitchFamily="18" charset="0"/>
              </a:rPr>
              <a:t>若光矢量沿</a:t>
            </a:r>
            <a:r>
              <a:rPr lang="en-US" altLang="zh-CN" sz="2400" b="1" i="1" dirty="0">
                <a:solidFill>
                  <a:schemeClr val="tx2"/>
                </a:solidFill>
                <a:latin typeface="Times New Roman" panose="02020603050405020304" pitchFamily="18" charset="0"/>
                <a:cs typeface="Times New Roman" panose="02020603050405020304" pitchFamily="18" charset="0"/>
              </a:rPr>
              <a:t>x</a:t>
            </a:r>
            <a:r>
              <a:rPr lang="zh-CN" altLang="en-US" sz="2400" b="1" dirty="0">
                <a:solidFill>
                  <a:schemeClr val="tx2"/>
                </a:solidFill>
                <a:latin typeface="Times New Roman" panose="02020603050405020304" pitchFamily="18" charset="0"/>
                <a:cs typeface="Times New Roman" panose="02020603050405020304" pitchFamily="18" charset="0"/>
              </a:rPr>
              <a:t>轴方向：</a:t>
            </a:r>
            <a:r>
              <a:rPr lang="en-US" altLang="zh-CN" sz="2400" b="1" i="1" dirty="0">
                <a:solidFill>
                  <a:schemeClr val="tx2"/>
                </a:solidFill>
                <a:latin typeface="Times New Roman" panose="02020603050405020304" pitchFamily="18" charset="0"/>
                <a:cs typeface="Times New Roman" panose="02020603050405020304" pitchFamily="18" charset="0"/>
              </a:rPr>
              <a:t>a</a:t>
            </a:r>
            <a:r>
              <a:rPr lang="en-US" altLang="zh-CN" sz="2400" b="1" baseline="-25000" dirty="0">
                <a:solidFill>
                  <a:schemeClr val="tx2"/>
                </a:solidFill>
                <a:latin typeface="Times New Roman" panose="02020603050405020304" pitchFamily="18" charset="0"/>
                <a:cs typeface="Times New Roman" panose="02020603050405020304" pitchFamily="18" charset="0"/>
              </a:rPr>
              <a:t>1</a:t>
            </a:r>
            <a:r>
              <a:rPr lang="en-US" altLang="zh-CN" sz="2400" b="1" dirty="0">
                <a:solidFill>
                  <a:schemeClr val="tx2"/>
                </a:solidFill>
                <a:latin typeface="Times New Roman" panose="02020603050405020304" pitchFamily="18" charset="0"/>
                <a:cs typeface="Times New Roman" panose="02020603050405020304" pitchFamily="18" charset="0"/>
              </a:rPr>
              <a:t>=1</a:t>
            </a:r>
            <a:r>
              <a:rPr lang="zh-CN" altLang="en-US" sz="2400" b="1" dirty="0">
                <a:solidFill>
                  <a:schemeClr val="tx2"/>
                </a:solidFill>
                <a:latin typeface="Times New Roman" panose="02020603050405020304" pitchFamily="18" charset="0"/>
                <a:cs typeface="Times New Roman" panose="02020603050405020304" pitchFamily="18" charset="0"/>
              </a:rPr>
              <a:t>，</a:t>
            </a:r>
            <a:r>
              <a:rPr lang="en-US" altLang="zh-CN" sz="2400" b="1" i="1" dirty="0">
                <a:solidFill>
                  <a:schemeClr val="tx2"/>
                </a:solidFill>
                <a:latin typeface="Times New Roman" panose="02020603050405020304" pitchFamily="18" charset="0"/>
                <a:cs typeface="Times New Roman" panose="02020603050405020304" pitchFamily="18" charset="0"/>
              </a:rPr>
              <a:t>a</a:t>
            </a:r>
            <a:r>
              <a:rPr lang="en-US" altLang="zh-CN" sz="2400" b="1" baseline="-25000" dirty="0">
                <a:solidFill>
                  <a:schemeClr val="tx2"/>
                </a:solidFill>
                <a:latin typeface="Times New Roman" panose="02020603050405020304" pitchFamily="18" charset="0"/>
                <a:cs typeface="Times New Roman" panose="02020603050405020304" pitchFamily="18" charset="0"/>
              </a:rPr>
              <a:t>2</a:t>
            </a:r>
            <a:r>
              <a:rPr lang="en-US" altLang="zh-CN" sz="2400" b="1" dirty="0">
                <a:solidFill>
                  <a:schemeClr val="tx2"/>
                </a:solidFill>
                <a:latin typeface="Times New Roman" panose="02020603050405020304" pitchFamily="18" charset="0"/>
                <a:cs typeface="Times New Roman" panose="02020603050405020304" pitchFamily="18" charset="0"/>
              </a:rPr>
              <a:t>=0</a:t>
            </a:r>
            <a:r>
              <a:rPr lang="zh-CN" altLang="en-US" sz="2400" b="1" dirty="0">
                <a:solidFill>
                  <a:schemeClr val="tx2"/>
                </a:solidFill>
                <a:latin typeface="Times New Roman" panose="02020603050405020304" pitchFamily="18" charset="0"/>
                <a:cs typeface="Times New Roman" panose="02020603050405020304" pitchFamily="18" charset="0"/>
              </a:rPr>
              <a:t>，</a:t>
            </a:r>
            <a:r>
              <a:rPr lang="el-GR" altLang="zh-CN" sz="2400" b="1" i="1" dirty="0">
                <a:solidFill>
                  <a:schemeClr val="tx2"/>
                </a:solidFill>
                <a:latin typeface="Times New Roman" panose="02020603050405020304" pitchFamily="18" charset="0"/>
                <a:cs typeface="Times New Roman" panose="02020603050405020304" pitchFamily="18" charset="0"/>
              </a:rPr>
              <a:t>δ</a:t>
            </a:r>
            <a:r>
              <a:rPr lang="en-US" altLang="zh-CN" sz="2400" b="1" dirty="0">
                <a:solidFill>
                  <a:schemeClr val="tx2"/>
                </a:solidFill>
                <a:latin typeface="Times New Roman" panose="02020603050405020304" pitchFamily="18" charset="0"/>
                <a:cs typeface="Times New Roman" panose="02020603050405020304" pitchFamily="18" charset="0"/>
              </a:rPr>
              <a:t>=0</a:t>
            </a:r>
            <a:r>
              <a:rPr lang="zh-CN" altLang="en-US" sz="2400" b="1" dirty="0">
                <a:solidFill>
                  <a:schemeClr val="tx2"/>
                </a:solidFill>
                <a:latin typeface="Times New Roman" panose="02020603050405020304" pitchFamily="18" charset="0"/>
                <a:cs typeface="Times New Roman" panose="02020603050405020304" pitchFamily="18" charset="0"/>
              </a:rPr>
              <a:t>，则</a:t>
            </a:r>
          </a:p>
        </p:txBody>
      </p:sp>
      <p:sp>
        <p:nvSpPr>
          <p:cNvPr id="21" name="TextBox 20"/>
          <p:cNvSpPr txBox="1"/>
          <p:nvPr/>
        </p:nvSpPr>
        <p:spPr>
          <a:xfrm>
            <a:off x="323527" y="3975449"/>
            <a:ext cx="6421951" cy="461665"/>
          </a:xfrm>
          <a:prstGeom prst="rect">
            <a:avLst/>
          </a:prstGeom>
          <a:noFill/>
        </p:spPr>
        <p:txBody>
          <a:bodyPr wrap="none" rtlCol="0">
            <a:spAutoFit/>
          </a:bodyPr>
          <a:lstStyle/>
          <a:p>
            <a:pPr marL="342900" indent="-342900">
              <a:buFont typeface="Wingdings" pitchFamily="2" charset="2"/>
              <a:buChar char="Ø"/>
            </a:pPr>
            <a:r>
              <a:rPr lang="zh-CN" altLang="en-US" sz="2400" b="1" dirty="0">
                <a:solidFill>
                  <a:schemeClr val="tx2"/>
                </a:solidFill>
                <a:latin typeface="Times New Roman" panose="02020603050405020304" pitchFamily="18" charset="0"/>
                <a:cs typeface="Times New Roman" panose="02020603050405020304" pitchFamily="18" charset="0"/>
              </a:rPr>
              <a:t>若光矢量沿</a:t>
            </a:r>
            <a:r>
              <a:rPr lang="en-US" altLang="zh-CN" sz="2400" b="1" i="1" dirty="0">
                <a:solidFill>
                  <a:schemeClr val="tx2"/>
                </a:solidFill>
                <a:latin typeface="Times New Roman" panose="02020603050405020304" pitchFamily="18" charset="0"/>
                <a:cs typeface="Times New Roman" panose="02020603050405020304" pitchFamily="18" charset="0"/>
              </a:rPr>
              <a:t>y</a:t>
            </a:r>
            <a:r>
              <a:rPr lang="zh-CN" altLang="en-US" sz="2400" b="1" dirty="0">
                <a:solidFill>
                  <a:schemeClr val="tx2"/>
                </a:solidFill>
                <a:latin typeface="Times New Roman" panose="02020603050405020304" pitchFamily="18" charset="0"/>
                <a:cs typeface="Times New Roman" panose="02020603050405020304" pitchFamily="18" charset="0"/>
              </a:rPr>
              <a:t>轴方向：</a:t>
            </a:r>
            <a:r>
              <a:rPr lang="en-US" altLang="zh-CN" sz="2400" b="1" i="1" dirty="0">
                <a:solidFill>
                  <a:schemeClr val="tx2"/>
                </a:solidFill>
                <a:latin typeface="Times New Roman" panose="02020603050405020304" pitchFamily="18" charset="0"/>
                <a:cs typeface="Times New Roman" panose="02020603050405020304" pitchFamily="18" charset="0"/>
              </a:rPr>
              <a:t> a</a:t>
            </a:r>
            <a:r>
              <a:rPr lang="en-US" altLang="zh-CN" sz="2400" b="1" baseline="-25000" dirty="0">
                <a:solidFill>
                  <a:schemeClr val="tx2"/>
                </a:solidFill>
                <a:latin typeface="Times New Roman" panose="02020603050405020304" pitchFamily="18" charset="0"/>
                <a:cs typeface="Times New Roman" panose="02020603050405020304" pitchFamily="18" charset="0"/>
              </a:rPr>
              <a:t>1</a:t>
            </a:r>
            <a:r>
              <a:rPr lang="en-US" altLang="zh-CN" sz="2400" b="1" dirty="0">
                <a:solidFill>
                  <a:schemeClr val="tx2"/>
                </a:solidFill>
                <a:latin typeface="Times New Roman" panose="02020603050405020304" pitchFamily="18" charset="0"/>
                <a:cs typeface="Times New Roman" panose="02020603050405020304" pitchFamily="18" charset="0"/>
              </a:rPr>
              <a:t>=0</a:t>
            </a:r>
            <a:r>
              <a:rPr lang="zh-CN" altLang="en-US" sz="2400" b="1" dirty="0">
                <a:solidFill>
                  <a:schemeClr val="tx2"/>
                </a:solidFill>
                <a:latin typeface="Times New Roman" panose="02020603050405020304" pitchFamily="18" charset="0"/>
                <a:cs typeface="Times New Roman" panose="02020603050405020304" pitchFamily="18" charset="0"/>
              </a:rPr>
              <a:t>，</a:t>
            </a:r>
            <a:r>
              <a:rPr lang="en-US" altLang="zh-CN" sz="2400" b="1" i="1" dirty="0">
                <a:solidFill>
                  <a:schemeClr val="tx2"/>
                </a:solidFill>
                <a:latin typeface="Times New Roman" panose="02020603050405020304" pitchFamily="18" charset="0"/>
                <a:cs typeface="Times New Roman" panose="02020603050405020304" pitchFamily="18" charset="0"/>
              </a:rPr>
              <a:t>a</a:t>
            </a:r>
            <a:r>
              <a:rPr lang="en-US" altLang="zh-CN" sz="2400" b="1" baseline="-25000" dirty="0">
                <a:solidFill>
                  <a:schemeClr val="tx2"/>
                </a:solidFill>
                <a:latin typeface="Times New Roman" panose="02020603050405020304" pitchFamily="18" charset="0"/>
                <a:cs typeface="Times New Roman" panose="02020603050405020304" pitchFamily="18" charset="0"/>
              </a:rPr>
              <a:t>2</a:t>
            </a:r>
            <a:r>
              <a:rPr lang="en-US" altLang="zh-CN" sz="2400" b="1" dirty="0">
                <a:solidFill>
                  <a:schemeClr val="tx2"/>
                </a:solidFill>
                <a:latin typeface="Times New Roman" panose="02020603050405020304" pitchFamily="18" charset="0"/>
                <a:cs typeface="Times New Roman" panose="02020603050405020304" pitchFamily="18" charset="0"/>
              </a:rPr>
              <a:t>=1</a:t>
            </a:r>
            <a:r>
              <a:rPr lang="zh-CN" altLang="en-US" sz="2400" b="1" dirty="0">
                <a:solidFill>
                  <a:schemeClr val="tx2"/>
                </a:solidFill>
                <a:latin typeface="Times New Roman" panose="02020603050405020304" pitchFamily="18" charset="0"/>
                <a:cs typeface="Times New Roman" panose="02020603050405020304" pitchFamily="18" charset="0"/>
              </a:rPr>
              <a:t>，</a:t>
            </a:r>
            <a:r>
              <a:rPr lang="el-GR" altLang="zh-CN" sz="2400" b="1" i="1" dirty="0">
                <a:solidFill>
                  <a:schemeClr val="tx2"/>
                </a:solidFill>
                <a:latin typeface="Times New Roman" panose="02020603050405020304" pitchFamily="18" charset="0"/>
                <a:cs typeface="Times New Roman" panose="02020603050405020304" pitchFamily="18" charset="0"/>
              </a:rPr>
              <a:t>δ</a:t>
            </a:r>
            <a:r>
              <a:rPr lang="en-US" altLang="zh-CN" sz="2400" b="1" dirty="0">
                <a:solidFill>
                  <a:schemeClr val="tx2"/>
                </a:solidFill>
                <a:latin typeface="Times New Roman" panose="02020603050405020304" pitchFamily="18" charset="0"/>
                <a:cs typeface="Times New Roman" panose="02020603050405020304" pitchFamily="18" charset="0"/>
              </a:rPr>
              <a:t>=0</a:t>
            </a:r>
            <a:r>
              <a:rPr lang="zh-CN" altLang="en-US" sz="2400" b="1" dirty="0">
                <a:solidFill>
                  <a:schemeClr val="tx2"/>
                </a:solidFill>
                <a:latin typeface="Times New Roman" panose="02020603050405020304" pitchFamily="18" charset="0"/>
                <a:cs typeface="Times New Roman" panose="02020603050405020304" pitchFamily="18" charset="0"/>
              </a:rPr>
              <a:t>，则</a:t>
            </a:r>
          </a:p>
        </p:txBody>
      </p:sp>
      <p:sp>
        <p:nvSpPr>
          <p:cNvPr id="24" name="TextBox 23"/>
          <p:cNvSpPr txBox="1"/>
          <p:nvPr/>
        </p:nvSpPr>
        <p:spPr>
          <a:xfrm>
            <a:off x="323527" y="5022157"/>
            <a:ext cx="7707559" cy="461665"/>
          </a:xfrm>
          <a:prstGeom prst="rect">
            <a:avLst/>
          </a:prstGeom>
          <a:noFill/>
        </p:spPr>
        <p:txBody>
          <a:bodyPr wrap="none" rtlCol="0">
            <a:spAutoFit/>
          </a:bodyPr>
          <a:lstStyle/>
          <a:p>
            <a:pPr marL="342900" indent="-342900">
              <a:buFont typeface="Wingdings" pitchFamily="2" charset="2"/>
              <a:buChar char="Ø"/>
            </a:pPr>
            <a:r>
              <a:rPr lang="zh-CN" altLang="en-US" sz="2400" b="1" dirty="0">
                <a:solidFill>
                  <a:schemeClr val="tx2"/>
                </a:solidFill>
                <a:latin typeface="Times New Roman" panose="02020603050405020304" pitchFamily="18" charset="0"/>
                <a:cs typeface="Times New Roman" panose="02020603050405020304" pitchFamily="18" charset="0"/>
              </a:rPr>
              <a:t>若光矢量与</a:t>
            </a:r>
            <a:r>
              <a:rPr lang="en-US" altLang="zh-CN" sz="2400" b="1" i="1" dirty="0">
                <a:solidFill>
                  <a:schemeClr val="tx2"/>
                </a:solidFill>
                <a:latin typeface="Times New Roman" panose="02020603050405020304" pitchFamily="18" charset="0"/>
                <a:cs typeface="Times New Roman" panose="02020603050405020304" pitchFamily="18" charset="0"/>
              </a:rPr>
              <a:t>x</a:t>
            </a:r>
            <a:r>
              <a:rPr lang="zh-CN" altLang="en-US" sz="2400" b="1" dirty="0">
                <a:solidFill>
                  <a:schemeClr val="tx2"/>
                </a:solidFill>
                <a:latin typeface="Times New Roman" panose="02020603050405020304" pitchFamily="18" charset="0"/>
                <a:cs typeface="Times New Roman" panose="02020603050405020304" pitchFamily="18" charset="0"/>
              </a:rPr>
              <a:t>轴成</a:t>
            </a:r>
            <a:r>
              <a:rPr lang="el-GR" altLang="zh-CN" sz="2400" b="1" i="1" dirty="0">
                <a:solidFill>
                  <a:schemeClr val="tx2"/>
                </a:solidFill>
                <a:latin typeface="Times New Roman"/>
                <a:cs typeface="Times New Roman"/>
              </a:rPr>
              <a:t>θ</a:t>
            </a:r>
            <a:r>
              <a:rPr lang="zh-CN" altLang="en-US" sz="2400" b="1" dirty="0">
                <a:solidFill>
                  <a:schemeClr val="tx2"/>
                </a:solidFill>
                <a:latin typeface="Times New Roman"/>
                <a:cs typeface="Times New Roman"/>
              </a:rPr>
              <a:t>角</a:t>
            </a:r>
            <a:r>
              <a:rPr lang="zh-CN" altLang="en-US" sz="2400" b="1" dirty="0">
                <a:solidFill>
                  <a:schemeClr val="tx2"/>
                </a:solidFill>
                <a:latin typeface="Times New Roman" panose="02020603050405020304" pitchFamily="18" charset="0"/>
                <a:cs typeface="Times New Roman" panose="02020603050405020304" pitchFamily="18" charset="0"/>
              </a:rPr>
              <a:t>：</a:t>
            </a:r>
            <a:r>
              <a:rPr lang="en-US" altLang="zh-CN" sz="2400" b="1" i="1" dirty="0">
                <a:solidFill>
                  <a:schemeClr val="tx2"/>
                </a:solidFill>
                <a:latin typeface="Times New Roman" panose="02020603050405020304" pitchFamily="18" charset="0"/>
                <a:cs typeface="Times New Roman" panose="02020603050405020304" pitchFamily="18" charset="0"/>
              </a:rPr>
              <a:t> a</a:t>
            </a:r>
            <a:r>
              <a:rPr lang="en-US" altLang="zh-CN" sz="2400" b="1" baseline="-25000" dirty="0">
                <a:solidFill>
                  <a:schemeClr val="tx2"/>
                </a:solidFill>
                <a:latin typeface="Times New Roman" panose="02020603050405020304" pitchFamily="18" charset="0"/>
                <a:cs typeface="Times New Roman" panose="02020603050405020304" pitchFamily="18" charset="0"/>
              </a:rPr>
              <a:t>1</a:t>
            </a:r>
            <a:r>
              <a:rPr lang="en-US" altLang="zh-CN" sz="2400" b="1" dirty="0">
                <a:solidFill>
                  <a:schemeClr val="tx2"/>
                </a:solidFill>
                <a:latin typeface="Times New Roman" panose="02020603050405020304" pitchFamily="18" charset="0"/>
                <a:cs typeface="Times New Roman" panose="02020603050405020304" pitchFamily="18" charset="0"/>
              </a:rPr>
              <a:t>=</a:t>
            </a:r>
            <a:r>
              <a:rPr lang="en-US" altLang="zh-CN" sz="2400" b="1" i="1" dirty="0" err="1">
                <a:solidFill>
                  <a:schemeClr val="tx2"/>
                </a:solidFill>
                <a:latin typeface="Times New Roman" panose="02020603050405020304" pitchFamily="18" charset="0"/>
                <a:cs typeface="Times New Roman" panose="02020603050405020304" pitchFamily="18" charset="0"/>
              </a:rPr>
              <a:t>a</a:t>
            </a:r>
            <a:r>
              <a:rPr lang="en-US" altLang="zh-CN" sz="2400" b="1" dirty="0" err="1">
                <a:solidFill>
                  <a:schemeClr val="tx2"/>
                </a:solidFill>
                <a:latin typeface="Times New Roman" panose="02020603050405020304" pitchFamily="18" charset="0"/>
                <a:cs typeface="Times New Roman" panose="02020603050405020304" pitchFamily="18" charset="0"/>
              </a:rPr>
              <a:t>cos</a:t>
            </a:r>
            <a:r>
              <a:rPr lang="el-GR" altLang="zh-CN" sz="2400" b="1" i="1" dirty="0">
                <a:solidFill>
                  <a:schemeClr val="tx2"/>
                </a:solidFill>
                <a:latin typeface="Times New Roman"/>
                <a:cs typeface="Times New Roman"/>
              </a:rPr>
              <a:t>θ</a:t>
            </a:r>
            <a:r>
              <a:rPr lang="zh-CN" altLang="en-US" sz="2400" b="1" dirty="0">
                <a:solidFill>
                  <a:schemeClr val="tx2"/>
                </a:solidFill>
                <a:latin typeface="Times New Roman" panose="02020603050405020304" pitchFamily="18" charset="0"/>
                <a:cs typeface="Times New Roman" panose="02020603050405020304" pitchFamily="18" charset="0"/>
              </a:rPr>
              <a:t>，</a:t>
            </a:r>
            <a:r>
              <a:rPr lang="en-US" altLang="zh-CN" sz="2400" b="1" i="1" dirty="0">
                <a:solidFill>
                  <a:schemeClr val="tx2"/>
                </a:solidFill>
                <a:latin typeface="Times New Roman" panose="02020603050405020304" pitchFamily="18" charset="0"/>
                <a:cs typeface="Times New Roman" panose="02020603050405020304" pitchFamily="18" charset="0"/>
              </a:rPr>
              <a:t>a</a:t>
            </a:r>
            <a:r>
              <a:rPr lang="en-US" altLang="zh-CN" sz="2400" b="1" baseline="-25000" dirty="0">
                <a:solidFill>
                  <a:schemeClr val="tx2"/>
                </a:solidFill>
                <a:latin typeface="Times New Roman" panose="02020603050405020304" pitchFamily="18" charset="0"/>
                <a:cs typeface="Times New Roman" panose="02020603050405020304" pitchFamily="18" charset="0"/>
              </a:rPr>
              <a:t>2</a:t>
            </a:r>
            <a:r>
              <a:rPr lang="en-US" altLang="zh-CN" sz="2400" b="1" dirty="0">
                <a:solidFill>
                  <a:schemeClr val="tx2"/>
                </a:solidFill>
                <a:latin typeface="Times New Roman" panose="02020603050405020304" pitchFamily="18" charset="0"/>
                <a:cs typeface="Times New Roman" panose="02020603050405020304" pitchFamily="18" charset="0"/>
              </a:rPr>
              <a:t>=</a:t>
            </a:r>
            <a:r>
              <a:rPr lang="en-US" altLang="zh-CN" sz="2400" b="1" i="1" dirty="0" err="1">
                <a:solidFill>
                  <a:schemeClr val="tx2"/>
                </a:solidFill>
                <a:latin typeface="Times New Roman" panose="02020603050405020304" pitchFamily="18" charset="0"/>
                <a:cs typeface="Times New Roman" panose="02020603050405020304" pitchFamily="18" charset="0"/>
              </a:rPr>
              <a:t>a</a:t>
            </a:r>
            <a:r>
              <a:rPr lang="en-US" altLang="zh-CN" sz="2400" b="1" dirty="0" err="1">
                <a:solidFill>
                  <a:schemeClr val="tx2"/>
                </a:solidFill>
                <a:latin typeface="Times New Roman" panose="02020603050405020304" pitchFamily="18" charset="0"/>
                <a:cs typeface="Times New Roman" panose="02020603050405020304" pitchFamily="18" charset="0"/>
              </a:rPr>
              <a:t>sin</a:t>
            </a:r>
            <a:r>
              <a:rPr lang="el-GR" altLang="zh-CN" sz="2400" b="1" i="1" dirty="0">
                <a:solidFill>
                  <a:schemeClr val="tx2"/>
                </a:solidFill>
                <a:latin typeface="Times New Roman"/>
                <a:cs typeface="Times New Roman"/>
              </a:rPr>
              <a:t>θ</a:t>
            </a:r>
            <a:r>
              <a:rPr lang="zh-CN" altLang="en-US" sz="2400" b="1" dirty="0">
                <a:solidFill>
                  <a:schemeClr val="tx2"/>
                </a:solidFill>
                <a:latin typeface="Times New Roman" panose="02020603050405020304" pitchFamily="18" charset="0"/>
                <a:cs typeface="Times New Roman" panose="02020603050405020304" pitchFamily="18" charset="0"/>
              </a:rPr>
              <a:t>，</a:t>
            </a:r>
            <a:r>
              <a:rPr lang="el-GR" altLang="zh-CN" sz="2400" b="1" i="1" dirty="0">
                <a:solidFill>
                  <a:schemeClr val="tx2"/>
                </a:solidFill>
                <a:latin typeface="Times New Roman" panose="02020603050405020304" pitchFamily="18" charset="0"/>
                <a:cs typeface="Times New Roman" panose="02020603050405020304" pitchFamily="18" charset="0"/>
              </a:rPr>
              <a:t>δ</a:t>
            </a:r>
            <a:r>
              <a:rPr lang="en-US" altLang="zh-CN" sz="2400" b="1" dirty="0">
                <a:solidFill>
                  <a:schemeClr val="tx2"/>
                </a:solidFill>
                <a:latin typeface="Times New Roman" panose="02020603050405020304" pitchFamily="18" charset="0"/>
                <a:cs typeface="Times New Roman" panose="02020603050405020304" pitchFamily="18" charset="0"/>
              </a:rPr>
              <a:t>=0</a:t>
            </a:r>
            <a:r>
              <a:rPr lang="zh-CN" altLang="en-US" sz="2400" b="1" dirty="0">
                <a:solidFill>
                  <a:schemeClr val="tx2"/>
                </a:solidFill>
                <a:latin typeface="Times New Roman" panose="02020603050405020304" pitchFamily="18" charset="0"/>
                <a:cs typeface="Times New Roman" panose="02020603050405020304" pitchFamily="18" charset="0"/>
              </a:rPr>
              <a:t>，则</a:t>
            </a:r>
          </a:p>
        </p:txBody>
      </p:sp>
      <p:graphicFrame>
        <p:nvGraphicFramePr>
          <p:cNvPr id="9" name="对象 8"/>
          <p:cNvGraphicFramePr>
            <a:graphicFrameLocks noChangeAspect="1"/>
          </p:cNvGraphicFramePr>
          <p:nvPr>
            <p:extLst>
              <p:ext uri="{D42A27DB-BD31-4B8C-83A1-F6EECF244321}">
                <p14:modId xmlns:p14="http://schemas.microsoft.com/office/powerpoint/2010/main" val="4209746637"/>
              </p:ext>
            </p:extLst>
          </p:nvPr>
        </p:nvGraphicFramePr>
        <p:xfrm>
          <a:off x="3003655" y="1405762"/>
          <a:ext cx="2936497" cy="1152128"/>
        </p:xfrm>
        <a:graphic>
          <a:graphicData uri="http://schemas.openxmlformats.org/presentationml/2006/ole">
            <mc:AlternateContent xmlns:mc="http://schemas.openxmlformats.org/markup-compatibility/2006">
              <mc:Choice xmlns:v="urn:schemas-microsoft-com:vml" Requires="v">
                <p:oleObj spid="_x0000_s46221" name="Equation" r:id="rId4" imgW="1295280" imgH="507960" progId="Equation.DSMT4">
                  <p:embed/>
                </p:oleObj>
              </mc:Choice>
              <mc:Fallback>
                <p:oleObj name="Equation" r:id="rId4" imgW="1295280" imgH="507960" progId="Equation.DSMT4">
                  <p:embed/>
                  <p:pic>
                    <p:nvPicPr>
                      <p:cNvPr id="0" name="对象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3655" y="1405762"/>
                        <a:ext cx="2936497" cy="1152128"/>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814312814"/>
              </p:ext>
            </p:extLst>
          </p:nvPr>
        </p:nvGraphicFramePr>
        <p:xfrm>
          <a:off x="6818275" y="2603120"/>
          <a:ext cx="940586" cy="825880"/>
        </p:xfrm>
        <a:graphic>
          <a:graphicData uri="http://schemas.openxmlformats.org/presentationml/2006/ole">
            <mc:AlternateContent xmlns:mc="http://schemas.openxmlformats.org/markup-compatibility/2006">
              <mc:Choice xmlns:v="urn:schemas-microsoft-com:vml" Requires="v">
                <p:oleObj spid="_x0000_s46222" name="Equation" r:id="rId6" imgW="520560" imgH="457200" progId="Equation.DSMT4">
                  <p:embed/>
                </p:oleObj>
              </mc:Choice>
              <mc:Fallback>
                <p:oleObj name="Equation" r:id="rId6" imgW="520560" imgH="457200" progId="Equation.DSMT4">
                  <p:embed/>
                  <p:pic>
                    <p:nvPicPr>
                      <p:cNvPr id="0" name=""/>
                      <p:cNvPicPr/>
                      <p:nvPr/>
                    </p:nvPicPr>
                    <p:blipFill>
                      <a:blip r:embed="rId7"/>
                      <a:stretch>
                        <a:fillRect/>
                      </a:stretch>
                    </p:blipFill>
                    <p:spPr>
                      <a:xfrm>
                        <a:off x="6818275" y="2603120"/>
                        <a:ext cx="940586" cy="82588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666737194"/>
              </p:ext>
            </p:extLst>
          </p:nvPr>
        </p:nvGraphicFramePr>
        <p:xfrm>
          <a:off x="6804248" y="3827636"/>
          <a:ext cx="939800" cy="825500"/>
        </p:xfrm>
        <a:graphic>
          <a:graphicData uri="http://schemas.openxmlformats.org/presentationml/2006/ole">
            <mc:AlternateContent xmlns:mc="http://schemas.openxmlformats.org/markup-compatibility/2006">
              <mc:Choice xmlns:v="urn:schemas-microsoft-com:vml" Requires="v">
                <p:oleObj spid="_x0000_s46223" name="Equation" r:id="rId8" imgW="520560" imgH="457200" progId="Equation.DSMT4">
                  <p:embed/>
                </p:oleObj>
              </mc:Choice>
              <mc:Fallback>
                <p:oleObj name="Equation" r:id="rId8" imgW="520560" imgH="457200" progId="Equation.DSMT4">
                  <p:embed/>
                  <p:pic>
                    <p:nvPicPr>
                      <p:cNvPr id="0" name="对象 9"/>
                      <p:cNvPicPr>
                        <a:picLocks noChangeAspect="1" noChangeArrowheads="1"/>
                      </p:cNvPicPr>
                      <p:nvPr/>
                    </p:nvPicPr>
                    <p:blipFill>
                      <a:blip r:embed="rId9"/>
                      <a:srcRect/>
                      <a:stretch>
                        <a:fillRect/>
                      </a:stretch>
                    </p:blipFill>
                    <p:spPr bwMode="auto">
                      <a:xfrm>
                        <a:off x="6804248" y="3827636"/>
                        <a:ext cx="939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40378105"/>
              </p:ext>
            </p:extLst>
          </p:nvPr>
        </p:nvGraphicFramePr>
        <p:xfrm>
          <a:off x="6819850" y="5627836"/>
          <a:ext cx="1352550" cy="825500"/>
        </p:xfrm>
        <a:graphic>
          <a:graphicData uri="http://schemas.openxmlformats.org/presentationml/2006/ole">
            <mc:AlternateContent xmlns:mc="http://schemas.openxmlformats.org/markup-compatibility/2006">
              <mc:Choice xmlns:v="urn:schemas-microsoft-com:vml" Requires="v">
                <p:oleObj spid="_x0000_s46224" name="Equation" r:id="rId10" imgW="749160" imgH="457200" progId="Equation.DSMT4">
                  <p:embed/>
                </p:oleObj>
              </mc:Choice>
              <mc:Fallback>
                <p:oleObj name="Equation" r:id="rId10" imgW="749160" imgH="457200" progId="Equation.DSMT4">
                  <p:embed/>
                  <p:pic>
                    <p:nvPicPr>
                      <p:cNvPr id="0" name="对象 10"/>
                      <p:cNvPicPr>
                        <a:picLocks noChangeAspect="1" noChangeArrowheads="1"/>
                      </p:cNvPicPr>
                      <p:nvPr/>
                    </p:nvPicPr>
                    <p:blipFill>
                      <a:blip r:embed="rId11"/>
                      <a:srcRect/>
                      <a:stretch>
                        <a:fillRect/>
                      </a:stretch>
                    </p:blipFill>
                    <p:spPr bwMode="auto">
                      <a:xfrm>
                        <a:off x="6819850" y="5627836"/>
                        <a:ext cx="13525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0532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zh-CN" altLang="en-US" dirty="0">
                <a:latin typeface="黑体" pitchFamily="2" charset="-122"/>
                <a:ea typeface="黑体" pitchFamily="2" charset="-122"/>
              </a:rPr>
              <a:t>圆偏振光的归一化琼斯矢量</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34</a:t>
            </a:fld>
            <a:endParaRPr lang="en-US" altLang="zh-CN" dirty="0"/>
          </a:p>
        </p:txBody>
      </p:sp>
      <p:sp>
        <p:nvSpPr>
          <p:cNvPr id="8" name="TextBox 7"/>
          <p:cNvSpPr txBox="1"/>
          <p:nvPr/>
        </p:nvSpPr>
        <p:spPr>
          <a:xfrm>
            <a:off x="1124326" y="2780928"/>
            <a:ext cx="6962162" cy="523220"/>
          </a:xfrm>
          <a:prstGeom prst="rect">
            <a:avLst/>
          </a:prstGeom>
          <a:noFill/>
        </p:spPr>
        <p:txBody>
          <a:bodyPr wrap="none" rtlCol="0">
            <a:spAutoFit/>
          </a:bodyPr>
          <a:lstStyle/>
          <a:p>
            <a:pPr marL="457200" indent="-457200">
              <a:buFont typeface="Wingdings" pitchFamily="2" charset="2"/>
              <a:buChar char="Ø"/>
            </a:pPr>
            <a:r>
              <a:rPr lang="zh-CN" altLang="en-US" sz="2800" b="1" dirty="0">
                <a:solidFill>
                  <a:schemeClr val="tx2"/>
                </a:solidFill>
                <a:latin typeface="Times New Roman" panose="02020603050405020304" pitchFamily="18" charset="0"/>
                <a:cs typeface="Times New Roman" panose="02020603050405020304" pitchFamily="18" charset="0"/>
              </a:rPr>
              <a:t>左旋圆偏振光：</a:t>
            </a:r>
            <a:r>
              <a:rPr lang="en-US" altLang="zh-CN" sz="2800" b="1" i="1" dirty="0">
                <a:solidFill>
                  <a:schemeClr val="tx2"/>
                </a:solidFill>
                <a:latin typeface="Times New Roman" panose="02020603050405020304" pitchFamily="18" charset="0"/>
                <a:cs typeface="Times New Roman" panose="02020603050405020304" pitchFamily="18" charset="0"/>
              </a:rPr>
              <a:t> a</a:t>
            </a:r>
            <a:r>
              <a:rPr lang="en-US" altLang="zh-CN" sz="2800" b="1" baseline="-25000" dirty="0">
                <a:solidFill>
                  <a:schemeClr val="tx2"/>
                </a:solidFill>
                <a:latin typeface="Times New Roman" panose="02020603050405020304" pitchFamily="18" charset="0"/>
                <a:cs typeface="Times New Roman" panose="02020603050405020304" pitchFamily="18" charset="0"/>
              </a:rPr>
              <a:t>1</a:t>
            </a:r>
            <a:r>
              <a:rPr lang="en-US" altLang="zh-CN" sz="2800" b="1" dirty="0">
                <a:solidFill>
                  <a:schemeClr val="tx2"/>
                </a:solidFill>
                <a:latin typeface="Times New Roman" panose="02020603050405020304" pitchFamily="18" charset="0"/>
                <a:cs typeface="Times New Roman" panose="02020603050405020304" pitchFamily="18" charset="0"/>
              </a:rPr>
              <a:t>=</a:t>
            </a:r>
            <a:r>
              <a:rPr lang="en-US" altLang="zh-CN" sz="2800" b="1" i="1" dirty="0">
                <a:solidFill>
                  <a:schemeClr val="tx2"/>
                </a:solidFill>
                <a:latin typeface="Times New Roman" panose="02020603050405020304" pitchFamily="18" charset="0"/>
                <a:cs typeface="Times New Roman" panose="02020603050405020304" pitchFamily="18" charset="0"/>
              </a:rPr>
              <a:t>a</a:t>
            </a:r>
            <a:r>
              <a:rPr lang="en-US" altLang="zh-CN" sz="2800" b="1" baseline="-25000" dirty="0">
                <a:solidFill>
                  <a:schemeClr val="tx2"/>
                </a:solidFill>
                <a:latin typeface="Times New Roman" panose="02020603050405020304" pitchFamily="18" charset="0"/>
                <a:cs typeface="Times New Roman" panose="02020603050405020304" pitchFamily="18" charset="0"/>
              </a:rPr>
              <a:t>2</a:t>
            </a:r>
            <a:r>
              <a:rPr lang="en-US" altLang="zh-CN" sz="2800" b="1" dirty="0">
                <a:solidFill>
                  <a:schemeClr val="tx2"/>
                </a:solidFill>
                <a:latin typeface="Times New Roman" panose="02020603050405020304" pitchFamily="18" charset="0"/>
                <a:cs typeface="Times New Roman" panose="02020603050405020304" pitchFamily="18" charset="0"/>
              </a:rPr>
              <a:t>=</a:t>
            </a:r>
            <a:r>
              <a:rPr lang="en-US" altLang="zh-CN" sz="2800" b="1" i="1" dirty="0">
                <a:solidFill>
                  <a:schemeClr val="tx2"/>
                </a:solidFill>
                <a:latin typeface="Times New Roman" panose="02020603050405020304" pitchFamily="18" charset="0"/>
                <a:cs typeface="Times New Roman" panose="02020603050405020304" pitchFamily="18" charset="0"/>
              </a:rPr>
              <a:t>a</a:t>
            </a:r>
            <a:r>
              <a:rPr lang="zh-CN" altLang="en-US" sz="2800" b="1" dirty="0">
                <a:solidFill>
                  <a:schemeClr val="tx2"/>
                </a:solidFill>
                <a:latin typeface="Times New Roman" panose="02020603050405020304" pitchFamily="18" charset="0"/>
                <a:cs typeface="Times New Roman" panose="02020603050405020304" pitchFamily="18" charset="0"/>
              </a:rPr>
              <a:t>，</a:t>
            </a:r>
            <a:r>
              <a:rPr lang="el-GR" altLang="zh-CN" sz="2800" b="1" i="1" dirty="0">
                <a:solidFill>
                  <a:schemeClr val="tx2"/>
                </a:solidFill>
                <a:latin typeface="Times New Roman" panose="02020603050405020304" pitchFamily="18" charset="0"/>
                <a:cs typeface="Times New Roman" panose="02020603050405020304" pitchFamily="18" charset="0"/>
              </a:rPr>
              <a:t>δ</a:t>
            </a:r>
            <a:r>
              <a:rPr lang="en-US" altLang="zh-CN" sz="2800" b="1" dirty="0">
                <a:solidFill>
                  <a:schemeClr val="tx2"/>
                </a:solidFill>
                <a:latin typeface="Times New Roman" panose="02020603050405020304" pitchFamily="18" charset="0"/>
                <a:cs typeface="Times New Roman" panose="02020603050405020304" pitchFamily="18" charset="0"/>
              </a:rPr>
              <a:t>=+</a:t>
            </a:r>
            <a:r>
              <a:rPr lang="el-GR" altLang="zh-CN" sz="2800" b="1" i="1" dirty="0">
                <a:solidFill>
                  <a:schemeClr val="tx2"/>
                </a:solidFill>
                <a:latin typeface="Times New Roman" panose="02020603050405020304" pitchFamily="18" charset="0"/>
                <a:cs typeface="Times New Roman" panose="02020603050405020304" pitchFamily="18" charset="0"/>
              </a:rPr>
              <a:t>π</a:t>
            </a:r>
            <a:r>
              <a:rPr lang="en-US" altLang="zh-CN" sz="2800" b="1" dirty="0">
                <a:solidFill>
                  <a:schemeClr val="tx2"/>
                </a:solidFill>
                <a:latin typeface="Times New Roman" panose="02020603050405020304" pitchFamily="18" charset="0"/>
                <a:cs typeface="Times New Roman" panose="02020603050405020304" pitchFamily="18" charset="0"/>
              </a:rPr>
              <a:t>/2</a:t>
            </a:r>
            <a:r>
              <a:rPr lang="zh-CN" altLang="en-US" sz="2800" b="1" dirty="0">
                <a:solidFill>
                  <a:schemeClr val="tx2"/>
                </a:solidFill>
                <a:latin typeface="Times New Roman" panose="02020603050405020304" pitchFamily="18" charset="0"/>
                <a:cs typeface="Times New Roman" panose="02020603050405020304" pitchFamily="18" charset="0"/>
              </a:rPr>
              <a:t>，则：</a:t>
            </a:r>
          </a:p>
        </p:txBody>
      </p:sp>
      <p:sp>
        <p:nvSpPr>
          <p:cNvPr id="10" name="TextBox 9"/>
          <p:cNvSpPr txBox="1"/>
          <p:nvPr/>
        </p:nvSpPr>
        <p:spPr>
          <a:xfrm>
            <a:off x="1124326" y="4695529"/>
            <a:ext cx="6877204" cy="523220"/>
          </a:xfrm>
          <a:prstGeom prst="rect">
            <a:avLst/>
          </a:prstGeom>
          <a:noFill/>
        </p:spPr>
        <p:txBody>
          <a:bodyPr wrap="none" rtlCol="0">
            <a:spAutoFit/>
          </a:bodyPr>
          <a:lstStyle/>
          <a:p>
            <a:pPr marL="457200" indent="-457200">
              <a:buFont typeface="Wingdings" pitchFamily="2" charset="2"/>
              <a:buChar char="Ø"/>
            </a:pPr>
            <a:r>
              <a:rPr lang="zh-CN" altLang="en-US" sz="2800" b="1" dirty="0">
                <a:solidFill>
                  <a:schemeClr val="tx2"/>
                </a:solidFill>
                <a:latin typeface="Times New Roman" panose="02020603050405020304" pitchFamily="18" charset="0"/>
                <a:cs typeface="Times New Roman" panose="02020603050405020304" pitchFamily="18" charset="0"/>
              </a:rPr>
              <a:t>右旋圆偏振光：</a:t>
            </a:r>
            <a:r>
              <a:rPr lang="en-US" altLang="zh-CN" sz="2800" b="1" i="1" dirty="0">
                <a:solidFill>
                  <a:schemeClr val="tx2"/>
                </a:solidFill>
                <a:latin typeface="Times New Roman" panose="02020603050405020304" pitchFamily="18" charset="0"/>
                <a:cs typeface="Times New Roman" panose="02020603050405020304" pitchFamily="18" charset="0"/>
              </a:rPr>
              <a:t> a</a:t>
            </a:r>
            <a:r>
              <a:rPr lang="en-US" altLang="zh-CN" sz="2800" b="1" baseline="-25000" dirty="0">
                <a:solidFill>
                  <a:schemeClr val="tx2"/>
                </a:solidFill>
                <a:latin typeface="Times New Roman" panose="02020603050405020304" pitchFamily="18" charset="0"/>
                <a:cs typeface="Times New Roman" panose="02020603050405020304" pitchFamily="18" charset="0"/>
              </a:rPr>
              <a:t>1</a:t>
            </a:r>
            <a:r>
              <a:rPr lang="en-US" altLang="zh-CN" sz="2800" b="1" dirty="0">
                <a:solidFill>
                  <a:schemeClr val="tx2"/>
                </a:solidFill>
                <a:latin typeface="Times New Roman" panose="02020603050405020304" pitchFamily="18" charset="0"/>
                <a:cs typeface="Times New Roman" panose="02020603050405020304" pitchFamily="18" charset="0"/>
              </a:rPr>
              <a:t>=</a:t>
            </a:r>
            <a:r>
              <a:rPr lang="en-US" altLang="zh-CN" sz="2800" b="1" i="1" dirty="0">
                <a:solidFill>
                  <a:schemeClr val="tx2"/>
                </a:solidFill>
                <a:latin typeface="Times New Roman" panose="02020603050405020304" pitchFamily="18" charset="0"/>
                <a:cs typeface="Times New Roman" panose="02020603050405020304" pitchFamily="18" charset="0"/>
              </a:rPr>
              <a:t>a</a:t>
            </a:r>
            <a:r>
              <a:rPr lang="en-US" altLang="zh-CN" sz="2800" b="1" baseline="-25000" dirty="0">
                <a:solidFill>
                  <a:schemeClr val="tx2"/>
                </a:solidFill>
                <a:latin typeface="Times New Roman" panose="02020603050405020304" pitchFamily="18" charset="0"/>
                <a:cs typeface="Times New Roman" panose="02020603050405020304" pitchFamily="18" charset="0"/>
              </a:rPr>
              <a:t>2</a:t>
            </a:r>
            <a:r>
              <a:rPr lang="en-US" altLang="zh-CN" sz="2800" b="1" dirty="0">
                <a:solidFill>
                  <a:schemeClr val="tx2"/>
                </a:solidFill>
                <a:latin typeface="Times New Roman" panose="02020603050405020304" pitchFamily="18" charset="0"/>
                <a:cs typeface="Times New Roman" panose="02020603050405020304" pitchFamily="18" charset="0"/>
              </a:rPr>
              <a:t>=</a:t>
            </a:r>
            <a:r>
              <a:rPr lang="en-US" altLang="zh-CN" sz="2800" b="1" i="1" dirty="0">
                <a:solidFill>
                  <a:schemeClr val="tx2"/>
                </a:solidFill>
                <a:latin typeface="Times New Roman" panose="02020603050405020304" pitchFamily="18" charset="0"/>
                <a:cs typeface="Times New Roman" panose="02020603050405020304" pitchFamily="18" charset="0"/>
              </a:rPr>
              <a:t>a</a:t>
            </a:r>
            <a:r>
              <a:rPr lang="zh-CN" altLang="en-US" sz="2800" b="1" dirty="0">
                <a:solidFill>
                  <a:schemeClr val="tx2"/>
                </a:solidFill>
                <a:latin typeface="Times New Roman" panose="02020603050405020304" pitchFamily="18" charset="0"/>
                <a:cs typeface="Times New Roman" panose="02020603050405020304" pitchFamily="18" charset="0"/>
              </a:rPr>
              <a:t>，</a:t>
            </a:r>
            <a:r>
              <a:rPr lang="el-GR" altLang="zh-CN" sz="2800" b="1" i="1" dirty="0">
                <a:solidFill>
                  <a:schemeClr val="tx2"/>
                </a:solidFill>
                <a:latin typeface="Times New Roman" panose="02020603050405020304" pitchFamily="18" charset="0"/>
                <a:cs typeface="Times New Roman" panose="02020603050405020304" pitchFamily="18" charset="0"/>
              </a:rPr>
              <a:t>δ</a:t>
            </a:r>
            <a:r>
              <a:rPr lang="en-US" altLang="zh-CN" sz="2800" b="1" dirty="0">
                <a:solidFill>
                  <a:schemeClr val="tx2"/>
                </a:solidFill>
                <a:latin typeface="Times New Roman" panose="02020603050405020304" pitchFamily="18" charset="0"/>
                <a:cs typeface="Times New Roman" panose="02020603050405020304" pitchFamily="18" charset="0"/>
              </a:rPr>
              <a:t>=-</a:t>
            </a:r>
            <a:r>
              <a:rPr lang="el-GR" altLang="zh-CN" sz="2800" b="1" i="1" dirty="0">
                <a:solidFill>
                  <a:schemeClr val="tx2"/>
                </a:solidFill>
                <a:latin typeface="Times New Roman" panose="02020603050405020304" pitchFamily="18" charset="0"/>
                <a:cs typeface="Times New Roman" panose="02020603050405020304" pitchFamily="18" charset="0"/>
              </a:rPr>
              <a:t>π</a:t>
            </a:r>
            <a:r>
              <a:rPr lang="en-US" altLang="zh-CN" sz="2800" b="1" dirty="0">
                <a:solidFill>
                  <a:schemeClr val="tx2"/>
                </a:solidFill>
                <a:latin typeface="Times New Roman" panose="02020603050405020304" pitchFamily="18" charset="0"/>
                <a:cs typeface="Times New Roman" panose="02020603050405020304" pitchFamily="18" charset="0"/>
              </a:rPr>
              <a:t>/2</a:t>
            </a:r>
            <a:r>
              <a:rPr lang="zh-CN" altLang="en-US" sz="2800" b="1" dirty="0">
                <a:solidFill>
                  <a:schemeClr val="tx2"/>
                </a:solidFill>
                <a:latin typeface="Times New Roman" panose="02020603050405020304" pitchFamily="18" charset="0"/>
                <a:cs typeface="Times New Roman" panose="02020603050405020304" pitchFamily="18" charset="0"/>
              </a:rPr>
              <a:t>，则：</a:t>
            </a:r>
          </a:p>
        </p:txBody>
      </p:sp>
      <p:graphicFrame>
        <p:nvGraphicFramePr>
          <p:cNvPr id="2" name="对象 1"/>
          <p:cNvGraphicFramePr>
            <a:graphicFrameLocks noChangeAspect="1"/>
          </p:cNvGraphicFramePr>
          <p:nvPr>
            <p:extLst>
              <p:ext uri="{D42A27DB-BD31-4B8C-83A1-F6EECF244321}">
                <p14:modId xmlns:p14="http://schemas.microsoft.com/office/powerpoint/2010/main" val="4209746637"/>
              </p:ext>
            </p:extLst>
          </p:nvPr>
        </p:nvGraphicFramePr>
        <p:xfrm>
          <a:off x="3003550" y="1406525"/>
          <a:ext cx="2936875" cy="1150938"/>
        </p:xfrm>
        <a:graphic>
          <a:graphicData uri="http://schemas.openxmlformats.org/presentationml/2006/ole">
            <mc:AlternateContent xmlns:mc="http://schemas.openxmlformats.org/markup-compatibility/2006">
              <mc:Choice xmlns:v="urn:schemas-microsoft-com:vml" Requires="v">
                <p:oleObj spid="_x0000_s47213" name="Equation" r:id="rId4" imgW="1295400" imgH="508000" progId="Equation.DSMT4">
                  <p:embed/>
                </p:oleObj>
              </mc:Choice>
              <mc:Fallback>
                <p:oleObj name="Equation" r:id="rId4" imgW="1295400" imgH="508000" progId="Equation.DSMT4">
                  <p:embed/>
                  <p:pic>
                    <p:nvPicPr>
                      <p:cNvPr id="0"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3550" y="1406525"/>
                        <a:ext cx="293687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35004371"/>
              </p:ext>
            </p:extLst>
          </p:nvPr>
        </p:nvGraphicFramePr>
        <p:xfrm>
          <a:off x="3635203" y="3501008"/>
          <a:ext cx="1800893" cy="1080120"/>
        </p:xfrm>
        <a:graphic>
          <a:graphicData uri="http://schemas.openxmlformats.org/presentationml/2006/ole">
            <mc:AlternateContent xmlns:mc="http://schemas.openxmlformats.org/markup-compatibility/2006">
              <mc:Choice xmlns:v="urn:schemas-microsoft-com:vml" Requires="v">
                <p:oleObj spid="_x0000_s47214" name="Equation" r:id="rId6" imgW="761760" imgH="457200" progId="Equation.DSMT4">
                  <p:embed/>
                </p:oleObj>
              </mc:Choice>
              <mc:Fallback>
                <p:oleObj name="Equation" r:id="rId6" imgW="761760" imgH="457200" progId="Equation.DSMT4">
                  <p:embed/>
                  <p:pic>
                    <p:nvPicPr>
                      <p:cNvPr id="0" name="对象 9"/>
                      <p:cNvPicPr>
                        <a:picLocks noChangeAspect="1" noChangeArrowheads="1"/>
                      </p:cNvPicPr>
                      <p:nvPr/>
                    </p:nvPicPr>
                    <p:blipFill>
                      <a:blip r:embed="rId7"/>
                      <a:srcRect/>
                      <a:stretch>
                        <a:fillRect/>
                      </a:stretch>
                    </p:blipFill>
                    <p:spPr bwMode="auto">
                      <a:xfrm>
                        <a:off x="3635203" y="3501008"/>
                        <a:ext cx="1800893" cy="1080120"/>
                      </a:xfrm>
                      <a:prstGeom prst="rect">
                        <a:avLst/>
                      </a:prstGeom>
                      <a:noFill/>
                      <a:ln>
                        <a:noFill/>
                      </a:ln>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166039779"/>
              </p:ext>
            </p:extLst>
          </p:nvPr>
        </p:nvGraphicFramePr>
        <p:xfrm>
          <a:off x="3570337" y="5300663"/>
          <a:ext cx="2009775" cy="1081087"/>
        </p:xfrm>
        <a:graphic>
          <a:graphicData uri="http://schemas.openxmlformats.org/presentationml/2006/ole">
            <mc:AlternateContent xmlns:mc="http://schemas.openxmlformats.org/markup-compatibility/2006">
              <mc:Choice xmlns:v="urn:schemas-microsoft-com:vml" Requires="v">
                <p:oleObj spid="_x0000_s47215" name="Equation" r:id="rId8" imgW="850680" imgH="457200" progId="Equation.DSMT4">
                  <p:embed/>
                </p:oleObj>
              </mc:Choice>
              <mc:Fallback>
                <p:oleObj name="Equation" r:id="rId8" imgW="850680" imgH="457200" progId="Equation.DSMT4">
                  <p:embed/>
                  <p:pic>
                    <p:nvPicPr>
                      <p:cNvPr id="0" name="对象 2"/>
                      <p:cNvPicPr>
                        <a:picLocks noChangeAspect="1" noChangeArrowheads="1"/>
                      </p:cNvPicPr>
                      <p:nvPr/>
                    </p:nvPicPr>
                    <p:blipFill>
                      <a:blip r:embed="rId9"/>
                      <a:srcRect/>
                      <a:stretch>
                        <a:fillRect/>
                      </a:stretch>
                    </p:blipFill>
                    <p:spPr bwMode="auto">
                      <a:xfrm>
                        <a:off x="3570337" y="5300663"/>
                        <a:ext cx="200977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0635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zh-CN" altLang="en-US" dirty="0">
                <a:latin typeface="黑体" pitchFamily="2" charset="-122"/>
                <a:ea typeface="黑体" pitchFamily="2" charset="-122"/>
              </a:rPr>
              <a:t>椭偏振光的归一化琼斯矢量</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35</a:t>
            </a:fld>
            <a:endParaRPr lang="en-US" altLang="zh-CN" dirty="0"/>
          </a:p>
        </p:txBody>
      </p:sp>
      <p:sp>
        <p:nvSpPr>
          <p:cNvPr id="8" name="TextBox 7"/>
          <p:cNvSpPr txBox="1"/>
          <p:nvPr/>
        </p:nvSpPr>
        <p:spPr>
          <a:xfrm>
            <a:off x="323528" y="3031122"/>
            <a:ext cx="8496944" cy="1815882"/>
          </a:xfrm>
          <a:prstGeom prst="rect">
            <a:avLst/>
          </a:prstGeom>
          <a:noFill/>
        </p:spPr>
        <p:txBody>
          <a:bodyPr wrap="square" rtlCol="0">
            <a:spAutoFit/>
          </a:bodyPr>
          <a:lstStyle/>
          <a:p>
            <a:pPr algn="just"/>
            <a:r>
              <a:rPr lang="zh-CN" altLang="en-US" sz="2800" b="1" dirty="0">
                <a:solidFill>
                  <a:schemeClr val="tx2"/>
                </a:solidFill>
                <a:latin typeface="Times New Roman" panose="02020603050405020304" pitchFamily="18" charset="0"/>
                <a:cs typeface="Times New Roman" panose="02020603050405020304" pitchFamily="18" charset="0"/>
              </a:rPr>
              <a:t>假设右旋椭圆偏振光的长轴沿</a:t>
            </a:r>
            <a:r>
              <a:rPr lang="en-US" altLang="zh-CN" sz="2800" b="1" i="1" dirty="0">
                <a:solidFill>
                  <a:schemeClr val="tx2"/>
                </a:solidFill>
                <a:latin typeface="Times New Roman" panose="02020603050405020304" pitchFamily="18" charset="0"/>
                <a:cs typeface="Times New Roman" panose="02020603050405020304" pitchFamily="18" charset="0"/>
              </a:rPr>
              <a:t>x</a:t>
            </a:r>
            <a:r>
              <a:rPr lang="zh-CN" altLang="en-US" sz="2800" b="1" dirty="0">
                <a:solidFill>
                  <a:schemeClr val="tx2"/>
                </a:solidFill>
                <a:latin typeface="Times New Roman" panose="02020603050405020304" pitchFamily="18" charset="0"/>
                <a:cs typeface="Times New Roman" panose="02020603050405020304" pitchFamily="18" charset="0"/>
              </a:rPr>
              <a:t>轴方向，短轴沿</a:t>
            </a:r>
            <a:r>
              <a:rPr lang="en-US" altLang="zh-CN" sz="2800" b="1" i="1" dirty="0">
                <a:solidFill>
                  <a:schemeClr val="tx2"/>
                </a:solidFill>
                <a:latin typeface="Times New Roman" panose="02020603050405020304" pitchFamily="18" charset="0"/>
                <a:cs typeface="Times New Roman" panose="02020603050405020304" pitchFamily="18" charset="0"/>
              </a:rPr>
              <a:t>y</a:t>
            </a:r>
            <a:r>
              <a:rPr lang="zh-CN" altLang="en-US" sz="2800" b="1" dirty="0">
                <a:solidFill>
                  <a:schemeClr val="tx2"/>
                </a:solidFill>
                <a:latin typeface="Times New Roman" panose="02020603050405020304" pitchFamily="18" charset="0"/>
                <a:cs typeface="Times New Roman" panose="02020603050405020304" pitchFamily="18" charset="0"/>
              </a:rPr>
              <a:t>轴方向，长短轴之比为</a:t>
            </a:r>
            <a:r>
              <a:rPr lang="en-US" altLang="zh-CN" sz="2800" b="1" dirty="0">
                <a:solidFill>
                  <a:schemeClr val="tx2"/>
                </a:solidFill>
                <a:latin typeface="Times New Roman" panose="02020603050405020304" pitchFamily="18" charset="0"/>
                <a:cs typeface="Times New Roman" panose="02020603050405020304" pitchFamily="18" charset="0"/>
              </a:rPr>
              <a:t>3</a:t>
            </a:r>
            <a:r>
              <a:rPr lang="en-US" altLang="zh-CN" sz="2800" b="1" dirty="0">
                <a:solidFill>
                  <a:schemeClr val="tx2"/>
                </a:solidFill>
                <a:latin typeface="Times New Roman"/>
                <a:cs typeface="Times New Roman"/>
              </a:rPr>
              <a:t>:1</a:t>
            </a:r>
            <a:r>
              <a:rPr lang="zh-CN" altLang="en-US" sz="2800" b="1" dirty="0">
                <a:solidFill>
                  <a:schemeClr val="tx2"/>
                </a:solidFill>
                <a:latin typeface="Times New Roman"/>
                <a:cs typeface="Times New Roman"/>
              </a:rPr>
              <a:t>。</a:t>
            </a:r>
            <a:endParaRPr lang="en-US" altLang="zh-CN" sz="2800" b="1" dirty="0">
              <a:solidFill>
                <a:schemeClr val="tx2"/>
              </a:solidFill>
              <a:latin typeface="Times New Roman"/>
              <a:cs typeface="Times New Roman"/>
            </a:endParaRPr>
          </a:p>
          <a:p>
            <a:pPr algn="just"/>
            <a:endParaRPr lang="en-US" altLang="zh-CN" sz="2800" b="1" dirty="0">
              <a:solidFill>
                <a:schemeClr val="tx2"/>
              </a:solidFill>
              <a:latin typeface="Times New Roman" panose="02020603050405020304" pitchFamily="18" charset="0"/>
              <a:cs typeface="Times New Roman" panose="02020603050405020304" pitchFamily="18" charset="0"/>
            </a:endParaRPr>
          </a:p>
          <a:p>
            <a:pPr algn="just"/>
            <a:r>
              <a:rPr lang="en-US" altLang="zh-CN" sz="2800" b="1" i="1" dirty="0">
                <a:solidFill>
                  <a:schemeClr val="tx2"/>
                </a:solidFill>
                <a:latin typeface="Times New Roman" panose="02020603050405020304" pitchFamily="18" charset="0"/>
                <a:cs typeface="Times New Roman" panose="02020603050405020304" pitchFamily="18" charset="0"/>
              </a:rPr>
              <a:t>a</a:t>
            </a:r>
            <a:r>
              <a:rPr lang="en-US" altLang="zh-CN" sz="2800" b="1" baseline="-25000" dirty="0">
                <a:solidFill>
                  <a:schemeClr val="tx2"/>
                </a:solidFill>
                <a:latin typeface="Times New Roman" panose="02020603050405020304" pitchFamily="18" charset="0"/>
                <a:cs typeface="Times New Roman" panose="02020603050405020304" pitchFamily="18" charset="0"/>
              </a:rPr>
              <a:t>1</a:t>
            </a:r>
            <a:r>
              <a:rPr lang="en-US" altLang="zh-CN" sz="2800" b="1" dirty="0">
                <a:solidFill>
                  <a:schemeClr val="tx2"/>
                </a:solidFill>
                <a:latin typeface="Times New Roman" panose="02020603050405020304" pitchFamily="18" charset="0"/>
                <a:cs typeface="Times New Roman" panose="02020603050405020304" pitchFamily="18" charset="0"/>
              </a:rPr>
              <a:t>=3</a:t>
            </a:r>
            <a:r>
              <a:rPr lang="en-US" altLang="zh-CN" sz="2800" b="1" i="1" dirty="0">
                <a:solidFill>
                  <a:schemeClr val="tx2"/>
                </a:solidFill>
                <a:latin typeface="Times New Roman" panose="02020603050405020304" pitchFamily="18" charset="0"/>
                <a:cs typeface="Times New Roman" panose="02020603050405020304" pitchFamily="18" charset="0"/>
              </a:rPr>
              <a:t>a</a:t>
            </a:r>
            <a:r>
              <a:rPr lang="zh-CN" altLang="en-US" sz="2800" b="1" dirty="0">
                <a:solidFill>
                  <a:schemeClr val="tx2"/>
                </a:solidFill>
                <a:latin typeface="Times New Roman" panose="02020603050405020304" pitchFamily="18" charset="0"/>
                <a:cs typeface="Times New Roman" panose="02020603050405020304" pitchFamily="18" charset="0"/>
              </a:rPr>
              <a:t>，</a:t>
            </a:r>
            <a:r>
              <a:rPr lang="en-US" altLang="zh-CN" sz="2800" b="1" i="1" dirty="0">
                <a:solidFill>
                  <a:schemeClr val="tx2"/>
                </a:solidFill>
                <a:latin typeface="Times New Roman" panose="02020603050405020304" pitchFamily="18" charset="0"/>
                <a:cs typeface="Times New Roman" panose="02020603050405020304" pitchFamily="18" charset="0"/>
              </a:rPr>
              <a:t>a</a:t>
            </a:r>
            <a:r>
              <a:rPr lang="en-US" altLang="zh-CN" sz="2800" b="1" baseline="-25000" dirty="0">
                <a:solidFill>
                  <a:schemeClr val="tx2"/>
                </a:solidFill>
                <a:latin typeface="Times New Roman" panose="02020603050405020304" pitchFamily="18" charset="0"/>
                <a:cs typeface="Times New Roman" panose="02020603050405020304" pitchFamily="18" charset="0"/>
              </a:rPr>
              <a:t>2</a:t>
            </a:r>
            <a:r>
              <a:rPr lang="en-US" altLang="zh-CN" sz="2800" b="1" dirty="0">
                <a:solidFill>
                  <a:schemeClr val="tx2"/>
                </a:solidFill>
                <a:latin typeface="Times New Roman" panose="02020603050405020304" pitchFamily="18" charset="0"/>
                <a:cs typeface="Times New Roman" panose="02020603050405020304" pitchFamily="18" charset="0"/>
              </a:rPr>
              <a:t>=</a:t>
            </a:r>
            <a:r>
              <a:rPr lang="en-US" altLang="zh-CN" sz="2800" b="1" i="1" dirty="0">
                <a:solidFill>
                  <a:schemeClr val="tx2"/>
                </a:solidFill>
                <a:latin typeface="Times New Roman" panose="02020603050405020304" pitchFamily="18" charset="0"/>
                <a:cs typeface="Times New Roman" panose="02020603050405020304" pitchFamily="18" charset="0"/>
              </a:rPr>
              <a:t>a</a:t>
            </a:r>
            <a:r>
              <a:rPr lang="zh-CN" altLang="en-US" sz="2800" b="1" dirty="0">
                <a:solidFill>
                  <a:schemeClr val="tx2"/>
                </a:solidFill>
                <a:latin typeface="Times New Roman" panose="02020603050405020304" pitchFamily="18" charset="0"/>
                <a:cs typeface="Times New Roman" panose="02020603050405020304" pitchFamily="18" charset="0"/>
              </a:rPr>
              <a:t>，</a:t>
            </a:r>
            <a:r>
              <a:rPr lang="el-GR" altLang="zh-CN" sz="2800" b="1" i="1" dirty="0">
                <a:solidFill>
                  <a:schemeClr val="tx2"/>
                </a:solidFill>
                <a:latin typeface="Times New Roman" panose="02020603050405020304" pitchFamily="18" charset="0"/>
                <a:cs typeface="Times New Roman" panose="02020603050405020304" pitchFamily="18" charset="0"/>
              </a:rPr>
              <a:t>δ</a:t>
            </a:r>
            <a:r>
              <a:rPr lang="en-US" altLang="zh-CN" sz="2800" b="1" dirty="0">
                <a:solidFill>
                  <a:schemeClr val="tx2"/>
                </a:solidFill>
                <a:latin typeface="Times New Roman" panose="02020603050405020304" pitchFamily="18" charset="0"/>
                <a:cs typeface="Times New Roman" panose="02020603050405020304" pitchFamily="18" charset="0"/>
              </a:rPr>
              <a:t>=-</a:t>
            </a:r>
            <a:r>
              <a:rPr lang="el-GR" altLang="zh-CN" sz="2800" b="1" i="1" dirty="0">
                <a:solidFill>
                  <a:schemeClr val="tx2"/>
                </a:solidFill>
                <a:latin typeface="Times New Roman" panose="02020603050405020304" pitchFamily="18" charset="0"/>
                <a:cs typeface="Times New Roman" panose="02020603050405020304" pitchFamily="18" charset="0"/>
              </a:rPr>
              <a:t>π</a:t>
            </a:r>
            <a:r>
              <a:rPr lang="en-US" altLang="zh-CN" sz="2800" b="1" dirty="0">
                <a:solidFill>
                  <a:schemeClr val="tx2"/>
                </a:solidFill>
                <a:latin typeface="Times New Roman" panose="02020603050405020304" pitchFamily="18" charset="0"/>
                <a:cs typeface="Times New Roman" panose="02020603050405020304" pitchFamily="18" charset="0"/>
              </a:rPr>
              <a:t>/2</a:t>
            </a:r>
            <a:r>
              <a:rPr lang="zh-CN" altLang="en-US" sz="2800" b="1" dirty="0">
                <a:solidFill>
                  <a:schemeClr val="tx2"/>
                </a:solidFill>
                <a:latin typeface="Times New Roman" panose="02020603050405020304" pitchFamily="18" charset="0"/>
                <a:cs typeface="Times New Roman" panose="02020603050405020304" pitchFamily="18" charset="0"/>
              </a:rPr>
              <a:t>，则：</a:t>
            </a:r>
          </a:p>
        </p:txBody>
      </p:sp>
      <p:graphicFrame>
        <p:nvGraphicFramePr>
          <p:cNvPr id="2" name="对象 1"/>
          <p:cNvGraphicFramePr>
            <a:graphicFrameLocks noChangeAspect="1"/>
          </p:cNvGraphicFramePr>
          <p:nvPr>
            <p:extLst>
              <p:ext uri="{D42A27DB-BD31-4B8C-83A1-F6EECF244321}">
                <p14:modId xmlns:p14="http://schemas.microsoft.com/office/powerpoint/2010/main" val="4209746637"/>
              </p:ext>
            </p:extLst>
          </p:nvPr>
        </p:nvGraphicFramePr>
        <p:xfrm>
          <a:off x="3003550" y="1406525"/>
          <a:ext cx="2936875" cy="1150938"/>
        </p:xfrm>
        <a:graphic>
          <a:graphicData uri="http://schemas.openxmlformats.org/presentationml/2006/ole">
            <mc:AlternateContent xmlns:mc="http://schemas.openxmlformats.org/markup-compatibility/2006">
              <mc:Choice xmlns:v="urn:schemas-microsoft-com:vml" Requires="v">
                <p:oleObj spid="_x0000_s48197" name="Equation" r:id="rId4" imgW="1295400" imgH="508000" progId="Equation.DSMT4">
                  <p:embed/>
                </p:oleObj>
              </mc:Choice>
              <mc:Fallback>
                <p:oleObj name="Equation" r:id="rId4" imgW="1295400" imgH="5080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3550" y="1406525"/>
                        <a:ext cx="293687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936660084"/>
              </p:ext>
            </p:extLst>
          </p:nvPr>
        </p:nvGraphicFramePr>
        <p:xfrm>
          <a:off x="3203848" y="5157192"/>
          <a:ext cx="2159000" cy="1081087"/>
        </p:xfrm>
        <a:graphic>
          <a:graphicData uri="http://schemas.openxmlformats.org/presentationml/2006/ole">
            <mc:AlternateContent xmlns:mc="http://schemas.openxmlformats.org/markup-compatibility/2006">
              <mc:Choice xmlns:v="urn:schemas-microsoft-com:vml" Requires="v">
                <p:oleObj spid="_x0000_s48198" name="Equation" r:id="rId6" imgW="914400" imgH="457200" progId="Equation.DSMT4">
                  <p:embed/>
                </p:oleObj>
              </mc:Choice>
              <mc:Fallback>
                <p:oleObj name="Equation" r:id="rId6" imgW="914400" imgH="457200" progId="Equation.DSMT4">
                  <p:embed/>
                  <p:pic>
                    <p:nvPicPr>
                      <p:cNvPr id="0" name="对象 12"/>
                      <p:cNvPicPr>
                        <a:picLocks noChangeAspect="1" noChangeArrowheads="1"/>
                      </p:cNvPicPr>
                      <p:nvPr/>
                    </p:nvPicPr>
                    <p:blipFill>
                      <a:blip r:embed="rId7"/>
                      <a:srcRect/>
                      <a:stretch>
                        <a:fillRect/>
                      </a:stretch>
                    </p:blipFill>
                    <p:spPr bwMode="auto">
                      <a:xfrm>
                        <a:off x="3203848" y="5157192"/>
                        <a:ext cx="21590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0693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zh-CN" altLang="en-US" dirty="0">
                <a:latin typeface="黑体" pitchFamily="2" charset="-122"/>
                <a:ea typeface="黑体" pitchFamily="2" charset="-122"/>
              </a:rPr>
              <a:t>偏振光的叠加</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36</a:t>
            </a:fld>
            <a:endParaRPr lang="en-US" altLang="zh-CN" dirty="0"/>
          </a:p>
        </p:txBody>
      </p:sp>
      <p:sp>
        <p:nvSpPr>
          <p:cNvPr id="3" name="TextBox 2"/>
          <p:cNvSpPr txBox="1"/>
          <p:nvPr/>
        </p:nvSpPr>
        <p:spPr>
          <a:xfrm>
            <a:off x="331897" y="1412776"/>
            <a:ext cx="8480207" cy="1384995"/>
          </a:xfrm>
          <a:prstGeom prst="rect">
            <a:avLst/>
          </a:prstGeom>
          <a:noFill/>
        </p:spPr>
        <p:txBody>
          <a:bodyPr wrap="none" rtlCol="0">
            <a:spAutoFit/>
          </a:bodyPr>
          <a:lstStyle/>
          <a:p>
            <a:r>
              <a:rPr lang="zh-CN" altLang="en-US" sz="2800" b="1" dirty="0">
                <a:solidFill>
                  <a:schemeClr val="tx2"/>
                </a:solidFill>
                <a:latin typeface="Times New Roman" panose="02020603050405020304" pitchFamily="18" charset="0"/>
                <a:cs typeface="Times New Roman" panose="02020603050405020304" pitchFamily="18" charset="0"/>
              </a:rPr>
              <a:t>偏振光的叠加可以通过琼斯矩阵的叠加运算进行分析</a:t>
            </a:r>
            <a:endParaRPr lang="en-US" altLang="zh-CN" sz="2800" b="1" dirty="0">
              <a:solidFill>
                <a:schemeClr val="tx2"/>
              </a:solidFill>
              <a:latin typeface="Times New Roman" panose="02020603050405020304" pitchFamily="18" charset="0"/>
              <a:cs typeface="Times New Roman" panose="02020603050405020304" pitchFamily="18" charset="0"/>
            </a:endParaRPr>
          </a:p>
          <a:p>
            <a:endParaRPr lang="en-US" altLang="zh-CN" sz="2800" b="1" dirty="0">
              <a:solidFill>
                <a:schemeClr val="tx2"/>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zh-CN" altLang="en-US" sz="2800" b="1" dirty="0">
                <a:solidFill>
                  <a:schemeClr val="tx2"/>
                </a:solidFill>
                <a:latin typeface="Times New Roman" panose="02020603050405020304" pitchFamily="18" charset="0"/>
                <a:cs typeface="Times New Roman" panose="02020603050405020304" pitchFamily="18" charset="0"/>
              </a:rPr>
              <a:t>光矢量沿</a:t>
            </a:r>
            <a:r>
              <a:rPr lang="en-US" altLang="zh-CN" sz="2800" b="1" i="1" dirty="0">
                <a:solidFill>
                  <a:schemeClr val="tx2"/>
                </a:solidFill>
                <a:latin typeface="Times New Roman" panose="02020603050405020304" pitchFamily="18" charset="0"/>
                <a:cs typeface="Times New Roman" panose="02020603050405020304" pitchFamily="18" charset="0"/>
              </a:rPr>
              <a:t>x</a:t>
            </a:r>
            <a:r>
              <a:rPr lang="zh-CN" altLang="en-US" sz="2800" b="1" dirty="0">
                <a:solidFill>
                  <a:schemeClr val="tx2"/>
                </a:solidFill>
                <a:latin typeface="Times New Roman" panose="02020603050405020304" pitchFamily="18" charset="0"/>
                <a:cs typeface="Times New Roman" panose="02020603050405020304" pitchFamily="18" charset="0"/>
              </a:rPr>
              <a:t>轴和</a:t>
            </a:r>
            <a:r>
              <a:rPr lang="en-US" altLang="zh-CN" sz="2800" b="1" i="1" dirty="0">
                <a:solidFill>
                  <a:schemeClr val="tx2"/>
                </a:solidFill>
                <a:latin typeface="Times New Roman" panose="02020603050405020304" pitchFamily="18" charset="0"/>
                <a:cs typeface="Times New Roman" panose="02020603050405020304" pitchFamily="18" charset="0"/>
              </a:rPr>
              <a:t>y</a:t>
            </a:r>
            <a:r>
              <a:rPr lang="zh-CN" altLang="en-US" sz="2800" b="1" dirty="0">
                <a:solidFill>
                  <a:schemeClr val="tx2"/>
                </a:solidFill>
                <a:latin typeface="Times New Roman" panose="02020603050405020304" pitchFamily="18" charset="0"/>
                <a:cs typeface="Times New Roman" panose="02020603050405020304" pitchFamily="18" charset="0"/>
              </a:rPr>
              <a:t>轴的线偏振光的叠加：</a:t>
            </a:r>
          </a:p>
        </p:txBody>
      </p:sp>
      <p:sp>
        <p:nvSpPr>
          <p:cNvPr id="14" name="TextBox 13"/>
          <p:cNvSpPr txBox="1"/>
          <p:nvPr/>
        </p:nvSpPr>
        <p:spPr>
          <a:xfrm>
            <a:off x="6660232" y="3174067"/>
            <a:ext cx="2104432" cy="830997"/>
          </a:xfrm>
          <a:prstGeom prst="rect">
            <a:avLst/>
          </a:prstGeom>
          <a:noFill/>
        </p:spPr>
        <p:txBody>
          <a:bodyPr wrap="square" rtlCol="0">
            <a:spAutoFit/>
          </a:bodyPr>
          <a:lstStyle/>
          <a:p>
            <a:r>
              <a:rPr lang="zh-CN" altLang="en-US" sz="2400" b="1" dirty="0">
                <a:solidFill>
                  <a:schemeClr val="tx2"/>
                </a:solidFill>
              </a:rPr>
              <a:t>与</a:t>
            </a:r>
            <a:r>
              <a:rPr lang="en-US" altLang="zh-CN" sz="2400" b="1" i="1" dirty="0">
                <a:solidFill>
                  <a:schemeClr val="tx2"/>
                </a:solidFill>
                <a:latin typeface="Times New Roman" panose="02020603050405020304" pitchFamily="18" charset="0"/>
                <a:cs typeface="Times New Roman" panose="02020603050405020304" pitchFamily="18" charset="0"/>
              </a:rPr>
              <a:t>x</a:t>
            </a:r>
            <a:r>
              <a:rPr lang="zh-CN" altLang="en-US" sz="2400" b="1" dirty="0">
                <a:solidFill>
                  <a:schemeClr val="tx2"/>
                </a:solidFill>
              </a:rPr>
              <a:t>轴成</a:t>
            </a:r>
            <a:r>
              <a:rPr lang="en-US" altLang="zh-CN" sz="2400" b="1" dirty="0">
                <a:solidFill>
                  <a:schemeClr val="tx2"/>
                </a:solidFill>
                <a:latin typeface="Times New Roman" pitchFamily="18" charset="0"/>
                <a:cs typeface="Times New Roman" pitchFamily="18" charset="0"/>
              </a:rPr>
              <a:t>45°</a:t>
            </a:r>
            <a:r>
              <a:rPr lang="zh-CN" altLang="en-US" sz="2400" b="1" dirty="0">
                <a:solidFill>
                  <a:schemeClr val="tx2"/>
                </a:solidFill>
              </a:rPr>
              <a:t>角的线偏振光</a:t>
            </a:r>
          </a:p>
        </p:txBody>
      </p:sp>
      <p:grpSp>
        <p:nvGrpSpPr>
          <p:cNvPr id="2" name="组合 1"/>
          <p:cNvGrpSpPr/>
          <p:nvPr/>
        </p:nvGrpSpPr>
        <p:grpSpPr>
          <a:xfrm>
            <a:off x="4323291" y="3068960"/>
            <a:ext cx="1256821" cy="648072"/>
            <a:chOff x="4323291" y="2924944"/>
            <a:chExt cx="1256821" cy="648072"/>
          </a:xfrm>
        </p:grpSpPr>
        <p:sp>
          <p:nvSpPr>
            <p:cNvPr id="10" name="右箭头 9"/>
            <p:cNvSpPr/>
            <p:nvPr/>
          </p:nvSpPr>
          <p:spPr>
            <a:xfrm>
              <a:off x="4355976" y="3284984"/>
              <a:ext cx="122413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323291" y="2924944"/>
              <a:ext cx="1112805" cy="461665"/>
            </a:xfrm>
            <a:prstGeom prst="rect">
              <a:avLst/>
            </a:prstGeom>
            <a:noFill/>
          </p:spPr>
          <p:txBody>
            <a:bodyPr wrap="none" rtlCol="0">
              <a:spAutoFit/>
            </a:bodyPr>
            <a:lstStyle/>
            <a:p>
              <a:r>
                <a:rPr lang="zh-CN" altLang="en-US" sz="2400" b="1" dirty="0">
                  <a:solidFill>
                    <a:schemeClr val="tx2"/>
                  </a:solidFill>
                </a:rPr>
                <a:t>归一化</a:t>
              </a:r>
            </a:p>
          </p:txBody>
        </p:sp>
      </p:grpSp>
      <p:grpSp>
        <p:nvGrpSpPr>
          <p:cNvPr id="6" name="组合 5"/>
          <p:cNvGrpSpPr/>
          <p:nvPr/>
        </p:nvGrpSpPr>
        <p:grpSpPr>
          <a:xfrm>
            <a:off x="5907467" y="4954064"/>
            <a:ext cx="1256821" cy="648072"/>
            <a:chOff x="5907467" y="4954064"/>
            <a:chExt cx="1256821" cy="648072"/>
          </a:xfrm>
        </p:grpSpPr>
        <p:sp>
          <p:nvSpPr>
            <p:cNvPr id="17" name="右箭头 16"/>
            <p:cNvSpPr/>
            <p:nvPr/>
          </p:nvSpPr>
          <p:spPr>
            <a:xfrm>
              <a:off x="5940152" y="5314104"/>
              <a:ext cx="122413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907467" y="4954064"/>
              <a:ext cx="1112805" cy="461665"/>
            </a:xfrm>
            <a:prstGeom prst="rect">
              <a:avLst/>
            </a:prstGeom>
            <a:noFill/>
          </p:spPr>
          <p:txBody>
            <a:bodyPr wrap="none" rtlCol="0">
              <a:spAutoFit/>
            </a:bodyPr>
            <a:lstStyle/>
            <a:p>
              <a:r>
                <a:rPr lang="zh-CN" altLang="en-US" sz="2400" b="1" dirty="0">
                  <a:solidFill>
                    <a:schemeClr val="tx2"/>
                  </a:solidFill>
                </a:rPr>
                <a:t>归一化</a:t>
              </a:r>
            </a:p>
          </p:txBody>
        </p:sp>
      </p:grpSp>
      <p:sp>
        <p:nvSpPr>
          <p:cNvPr id="20" name="矩形 19"/>
          <p:cNvSpPr/>
          <p:nvPr/>
        </p:nvSpPr>
        <p:spPr>
          <a:xfrm>
            <a:off x="316397" y="4345940"/>
            <a:ext cx="6777817" cy="523220"/>
          </a:xfrm>
          <a:prstGeom prst="rect">
            <a:avLst/>
          </a:prstGeom>
        </p:spPr>
        <p:txBody>
          <a:bodyPr wrap="none">
            <a:spAutoFit/>
          </a:bodyPr>
          <a:lstStyle/>
          <a:p>
            <a:pPr marL="457200" indent="-457200">
              <a:buFont typeface="Wingdings" panose="05000000000000000000" pitchFamily="2" charset="2"/>
              <a:buChar char="Ø"/>
            </a:pPr>
            <a:r>
              <a:rPr lang="zh-CN" altLang="en-US" sz="2800" b="1" dirty="0">
                <a:solidFill>
                  <a:schemeClr val="tx2"/>
                </a:solidFill>
                <a:latin typeface="Times New Roman" panose="02020603050405020304" pitchFamily="18" charset="0"/>
                <a:cs typeface="Times New Roman" panose="02020603050405020304" pitchFamily="18" charset="0"/>
              </a:rPr>
              <a:t>左旋圆偏振光和右旋圆偏振光的叠加：</a:t>
            </a:r>
          </a:p>
        </p:txBody>
      </p:sp>
      <p:sp>
        <p:nvSpPr>
          <p:cNvPr id="21" name="TextBox 20"/>
          <p:cNvSpPr txBox="1"/>
          <p:nvPr/>
        </p:nvSpPr>
        <p:spPr>
          <a:xfrm>
            <a:off x="6300193" y="5910371"/>
            <a:ext cx="2304255" cy="830997"/>
          </a:xfrm>
          <a:prstGeom prst="rect">
            <a:avLst/>
          </a:prstGeom>
          <a:noFill/>
        </p:spPr>
        <p:txBody>
          <a:bodyPr wrap="square" rtlCol="0">
            <a:spAutoFit/>
          </a:bodyPr>
          <a:lstStyle/>
          <a:p>
            <a:pPr algn="just"/>
            <a:r>
              <a:rPr lang="zh-CN" altLang="en-US" sz="2400" b="1" dirty="0">
                <a:solidFill>
                  <a:schemeClr val="tx2"/>
                </a:solidFill>
              </a:rPr>
              <a:t>光矢量沿</a:t>
            </a:r>
            <a:r>
              <a:rPr lang="en-US" altLang="zh-CN" sz="2400" b="1" i="1" dirty="0">
                <a:solidFill>
                  <a:schemeClr val="tx2"/>
                </a:solidFill>
                <a:latin typeface="Times New Roman" panose="02020603050405020304" pitchFamily="18" charset="0"/>
                <a:cs typeface="Times New Roman" panose="02020603050405020304" pitchFamily="18" charset="0"/>
              </a:rPr>
              <a:t>x</a:t>
            </a:r>
            <a:r>
              <a:rPr lang="zh-CN" altLang="en-US" sz="2400" b="1" dirty="0">
                <a:solidFill>
                  <a:schemeClr val="tx2"/>
                </a:solidFill>
              </a:rPr>
              <a:t>轴方向的线偏振光</a:t>
            </a:r>
          </a:p>
        </p:txBody>
      </p:sp>
      <p:graphicFrame>
        <p:nvGraphicFramePr>
          <p:cNvPr id="8" name="对象 7"/>
          <p:cNvGraphicFramePr>
            <a:graphicFrameLocks noChangeAspect="1"/>
          </p:cNvGraphicFramePr>
          <p:nvPr>
            <p:extLst>
              <p:ext uri="{D42A27DB-BD31-4B8C-83A1-F6EECF244321}">
                <p14:modId xmlns:p14="http://schemas.microsoft.com/office/powerpoint/2010/main" val="1317024693"/>
              </p:ext>
            </p:extLst>
          </p:nvPr>
        </p:nvGraphicFramePr>
        <p:xfrm>
          <a:off x="899592" y="3068960"/>
          <a:ext cx="3267676" cy="948680"/>
        </p:xfrm>
        <a:graphic>
          <a:graphicData uri="http://schemas.openxmlformats.org/presentationml/2006/ole">
            <mc:AlternateContent xmlns:mc="http://schemas.openxmlformats.org/markup-compatibility/2006">
              <mc:Choice xmlns:v="urn:schemas-microsoft-com:vml" Requires="v">
                <p:oleObj spid="_x0000_s49276" name="Equation" r:id="rId4" imgW="1574640" imgH="457200" progId="Equation.DSMT4">
                  <p:embed/>
                </p:oleObj>
              </mc:Choice>
              <mc:Fallback>
                <p:oleObj name="Equation" r:id="rId4" imgW="1574640" imgH="457200" progId="Equation.DSMT4">
                  <p:embed/>
                  <p:pic>
                    <p:nvPicPr>
                      <p:cNvPr id="0" name=""/>
                      <p:cNvPicPr/>
                      <p:nvPr/>
                    </p:nvPicPr>
                    <p:blipFill>
                      <a:blip r:embed="rId5"/>
                      <a:stretch>
                        <a:fillRect/>
                      </a:stretch>
                    </p:blipFill>
                    <p:spPr>
                      <a:xfrm>
                        <a:off x="899592" y="3068960"/>
                        <a:ext cx="3267676" cy="94868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80348753"/>
              </p:ext>
            </p:extLst>
          </p:nvPr>
        </p:nvGraphicFramePr>
        <p:xfrm>
          <a:off x="5613612" y="3068960"/>
          <a:ext cx="1046620" cy="1018333"/>
        </p:xfrm>
        <a:graphic>
          <a:graphicData uri="http://schemas.openxmlformats.org/presentationml/2006/ole">
            <mc:AlternateContent xmlns:mc="http://schemas.openxmlformats.org/markup-compatibility/2006">
              <mc:Choice xmlns:v="urn:schemas-microsoft-com:vml" Requires="v">
                <p:oleObj spid="_x0000_s49277" name="Equation" r:id="rId6" imgW="469800" imgH="457200" progId="Equation.DSMT4">
                  <p:embed/>
                </p:oleObj>
              </mc:Choice>
              <mc:Fallback>
                <p:oleObj name="Equation" r:id="rId6" imgW="469800" imgH="457200" progId="Equation.DSMT4">
                  <p:embed/>
                  <p:pic>
                    <p:nvPicPr>
                      <p:cNvPr id="0" name=""/>
                      <p:cNvPicPr/>
                      <p:nvPr/>
                    </p:nvPicPr>
                    <p:blipFill>
                      <a:blip r:embed="rId7"/>
                      <a:stretch>
                        <a:fillRect/>
                      </a:stretch>
                    </p:blipFill>
                    <p:spPr>
                      <a:xfrm>
                        <a:off x="5613612" y="3068960"/>
                        <a:ext cx="1046620" cy="1018333"/>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259159795"/>
              </p:ext>
            </p:extLst>
          </p:nvPr>
        </p:nvGraphicFramePr>
        <p:xfrm>
          <a:off x="899592" y="4999955"/>
          <a:ext cx="4900613" cy="949325"/>
        </p:xfrm>
        <a:graphic>
          <a:graphicData uri="http://schemas.openxmlformats.org/presentationml/2006/ole">
            <mc:AlternateContent xmlns:mc="http://schemas.openxmlformats.org/markup-compatibility/2006">
              <mc:Choice xmlns:v="urn:schemas-microsoft-com:vml" Requires="v">
                <p:oleObj spid="_x0000_s49278" name="Equation" r:id="rId8" imgW="2361960" imgH="457200" progId="Equation.DSMT4">
                  <p:embed/>
                </p:oleObj>
              </mc:Choice>
              <mc:Fallback>
                <p:oleObj name="Equation" r:id="rId8" imgW="2361960" imgH="457200" progId="Equation.DSMT4">
                  <p:embed/>
                  <p:pic>
                    <p:nvPicPr>
                      <p:cNvPr id="0" name="对象 7"/>
                      <p:cNvPicPr>
                        <a:picLocks noChangeAspect="1" noChangeArrowheads="1"/>
                      </p:cNvPicPr>
                      <p:nvPr/>
                    </p:nvPicPr>
                    <p:blipFill>
                      <a:blip r:embed="rId9"/>
                      <a:srcRect/>
                      <a:stretch>
                        <a:fillRect/>
                      </a:stretch>
                    </p:blipFill>
                    <p:spPr bwMode="auto">
                      <a:xfrm>
                        <a:off x="899592" y="4999955"/>
                        <a:ext cx="490061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079189698"/>
              </p:ext>
            </p:extLst>
          </p:nvPr>
        </p:nvGraphicFramePr>
        <p:xfrm>
          <a:off x="7280934" y="4992713"/>
          <a:ext cx="531426" cy="956567"/>
        </p:xfrm>
        <a:graphic>
          <a:graphicData uri="http://schemas.openxmlformats.org/presentationml/2006/ole">
            <mc:AlternateContent xmlns:mc="http://schemas.openxmlformats.org/markup-compatibility/2006">
              <mc:Choice xmlns:v="urn:schemas-microsoft-com:vml" Requires="v">
                <p:oleObj spid="_x0000_s49279" name="Equation" r:id="rId10" imgW="253800" imgH="457200" progId="Equation.DSMT4">
                  <p:embed/>
                </p:oleObj>
              </mc:Choice>
              <mc:Fallback>
                <p:oleObj name="Equation" r:id="rId10" imgW="253800" imgH="457200" progId="Equation.DSMT4">
                  <p:embed/>
                  <p:pic>
                    <p:nvPicPr>
                      <p:cNvPr id="0" name=""/>
                      <p:cNvPicPr/>
                      <p:nvPr/>
                    </p:nvPicPr>
                    <p:blipFill>
                      <a:blip r:embed="rId11"/>
                      <a:stretch>
                        <a:fillRect/>
                      </a:stretch>
                    </p:blipFill>
                    <p:spPr>
                      <a:xfrm>
                        <a:off x="7280934" y="4992713"/>
                        <a:ext cx="531426" cy="956567"/>
                      </a:xfrm>
                      <a:prstGeom prst="rect">
                        <a:avLst/>
                      </a:prstGeom>
                    </p:spPr>
                  </p:pic>
                </p:oleObj>
              </mc:Fallback>
            </mc:AlternateContent>
          </a:graphicData>
        </a:graphic>
      </p:graphicFrame>
    </p:spTree>
    <p:extLst>
      <p:ext uri="{BB962C8B-B14F-4D97-AF65-F5344CB8AC3E}">
        <p14:creationId xmlns:p14="http://schemas.microsoft.com/office/powerpoint/2010/main" val="95175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barn(inVertical)">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latin typeface="黑体" pitchFamily="2" charset="-122"/>
                <a:ea typeface="黑体" pitchFamily="2" charset="-122"/>
              </a:rPr>
              <a:t>致谢</a:t>
            </a:r>
            <a:endParaRPr lang="en-US" altLang="zh-CN"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9783316E-2188-4ED7-98C9-89D3A2F4ECBC}" type="slidenum">
              <a:rPr lang="zh-CN" altLang="en-US"/>
              <a:pPr>
                <a:defRPr/>
              </a:pPr>
              <a:t>37</a:t>
            </a:fld>
            <a:endParaRPr lang="en-US" altLang="zh-CN" dirty="0"/>
          </a:p>
        </p:txBody>
      </p:sp>
      <p:sp>
        <p:nvSpPr>
          <p:cNvPr id="7" name="TextBox 8"/>
          <p:cNvSpPr txBox="1">
            <a:spLocks noChangeArrowheads="1"/>
          </p:cNvSpPr>
          <p:nvPr/>
        </p:nvSpPr>
        <p:spPr bwMode="auto">
          <a:xfrm>
            <a:off x="431800" y="2492896"/>
            <a:ext cx="8326438"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ClrTx/>
              <a:buFont typeface="Wingdings" pitchFamily="2" charset="2"/>
              <a:buNone/>
            </a:pPr>
            <a:r>
              <a:rPr lang="zh-CN" altLang="en-US" sz="2200" b="1" dirty="0">
                <a:solidFill>
                  <a:schemeClr val="tx2"/>
                </a:solidFill>
                <a:latin typeface="Times New Roman" pitchFamily="18" charset="0"/>
                <a:ea typeface="宋体" charset="-122"/>
                <a:cs typeface="Times New Roman" pitchFamily="18" charset="0"/>
              </a:rPr>
              <a:t>在本课件的准备过程中，参考了华中科技大学竺子民老师编著的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教材、浙江大学梁铨廷老师编写的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教材、天津大学郁道银老师的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工程光学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课件、电子科技大学叶玉堂老师的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课件、中国科技大学崔洪滨老师的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课件、华中科技大学杨振宇老师的</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物理光学</a:t>
            </a:r>
            <a:r>
              <a:rPr lang="en-US" altLang="zh-CN" sz="2200" b="1" dirty="0">
                <a:solidFill>
                  <a:schemeClr val="tx2"/>
                </a:solidFill>
                <a:latin typeface="Times New Roman" pitchFamily="18" charset="0"/>
                <a:ea typeface="宋体" charset="-122"/>
                <a:cs typeface="Times New Roman" pitchFamily="18" charset="0"/>
              </a:rPr>
              <a:t>》</a:t>
            </a:r>
            <a:r>
              <a:rPr lang="zh-CN" altLang="en-US" sz="2200" b="1" dirty="0">
                <a:solidFill>
                  <a:schemeClr val="tx2"/>
                </a:solidFill>
                <a:latin typeface="Times New Roman" pitchFamily="18" charset="0"/>
                <a:ea typeface="宋体" charset="-122"/>
                <a:cs typeface="Times New Roman" pitchFamily="18" charset="0"/>
              </a:rPr>
              <a:t>课件，在此对各位老师表示衷心感谢！</a:t>
            </a:r>
            <a:endParaRPr lang="en-US" altLang="zh-CN" sz="2200" b="1" dirty="0">
              <a:solidFill>
                <a:schemeClr val="tx2"/>
              </a:solidFill>
              <a:latin typeface="Times New Roman" pitchFamily="18" charset="0"/>
              <a:ea typeface="宋体" charset="-122"/>
              <a:cs typeface="Times New Roman" pitchFamily="18" charset="0"/>
            </a:endParaRPr>
          </a:p>
          <a:p>
            <a:pPr algn="just" eaLnBrk="1" hangingPunct="1">
              <a:spcBef>
                <a:spcPct val="0"/>
              </a:spcBef>
              <a:buClrTx/>
              <a:buFont typeface="Wingdings" pitchFamily="2" charset="2"/>
              <a:buNone/>
            </a:pPr>
            <a:endParaRPr lang="en-US" altLang="zh-CN" sz="2200" b="1" dirty="0">
              <a:solidFill>
                <a:schemeClr val="tx2"/>
              </a:solidFill>
              <a:latin typeface="Times New Roman" pitchFamily="18" charset="0"/>
              <a:ea typeface="宋体" charset="-122"/>
              <a:cs typeface="Times New Roman" pitchFamily="18" charset="0"/>
            </a:endParaRPr>
          </a:p>
          <a:p>
            <a:pPr algn="just" eaLnBrk="1" hangingPunct="1">
              <a:spcBef>
                <a:spcPct val="0"/>
              </a:spcBef>
              <a:buClrTx/>
              <a:buFont typeface="Wingdings" pitchFamily="2" charset="2"/>
              <a:buNone/>
            </a:pPr>
            <a:r>
              <a:rPr lang="zh-CN" altLang="en-US" sz="2200" b="1" dirty="0">
                <a:solidFill>
                  <a:schemeClr val="tx2"/>
                </a:solidFill>
                <a:latin typeface="Times New Roman" pitchFamily="18" charset="0"/>
                <a:ea typeface="宋体" charset="-122"/>
                <a:cs typeface="Times New Roman" pitchFamily="18" charset="0"/>
              </a:rPr>
              <a:t>参考的其他网络资源，来源无法尽述，特此说明。</a:t>
            </a:r>
            <a:endParaRPr lang="en-US" altLang="zh-CN" sz="2200" b="1" dirty="0">
              <a:solidFill>
                <a:schemeClr val="tx2"/>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1582064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5"/>
          <p:cNvSpPr>
            <a:spLocks noChangeArrowheads="1" noChangeShapeType="1" noTextEdit="1"/>
          </p:cNvSpPr>
          <p:nvPr/>
        </p:nvSpPr>
        <p:spPr bwMode="gray">
          <a:xfrm>
            <a:off x="1676400" y="3069456"/>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数学分析方法</a:t>
            </a: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4</a:t>
            </a:fld>
            <a:endParaRPr lang="en-US" altLang="zh-CN" dirty="0"/>
          </a:p>
        </p:txBody>
      </p:sp>
      <p:sp>
        <p:nvSpPr>
          <p:cNvPr id="13" name="矩形 12"/>
          <p:cNvSpPr/>
          <p:nvPr/>
        </p:nvSpPr>
        <p:spPr>
          <a:xfrm>
            <a:off x="1043608" y="2996952"/>
            <a:ext cx="7056784" cy="2677656"/>
          </a:xfrm>
          <a:prstGeom prst="rect">
            <a:avLst/>
          </a:prstGeom>
        </p:spPr>
        <p:txBody>
          <a:bodyPr wrap="square">
            <a:spAutoFit/>
          </a:bodyPr>
          <a:lstStyle/>
          <a:p>
            <a:pPr>
              <a:lnSpc>
                <a:spcPct val="150000"/>
              </a:lnSpc>
            </a:pPr>
            <a:r>
              <a:rPr kumimoji="1" lang="zh-CN" altLang="en-US" sz="2800" b="1" dirty="0">
                <a:solidFill>
                  <a:schemeClr val="tx2"/>
                </a:solidFill>
                <a:latin typeface="+mn-ea"/>
                <a:cs typeface="Verdana" panose="020B0604030504040204" pitchFamily="34" charset="0"/>
              </a:rPr>
              <a:t>通过标量波处理，有三种不同的数学方法：</a:t>
            </a:r>
          </a:p>
          <a:p>
            <a:pPr marL="457200" indent="-457200">
              <a:lnSpc>
                <a:spcPct val="150000"/>
              </a:lnSpc>
              <a:buFont typeface="+mj-lt"/>
              <a:buAutoNum type="arabicPeriod"/>
            </a:pPr>
            <a:r>
              <a:rPr kumimoji="1" lang="zh-CN" altLang="en-US" sz="2800" b="1" dirty="0">
                <a:solidFill>
                  <a:schemeClr val="tx2"/>
                </a:solidFill>
                <a:latin typeface="+mn-ea"/>
                <a:cs typeface="Verdana" panose="020B0604030504040204" pitchFamily="34" charset="0"/>
              </a:rPr>
              <a:t>代数加法</a:t>
            </a:r>
            <a:endParaRPr kumimoji="1" lang="en-US" altLang="zh-CN" sz="2800" b="1" dirty="0">
              <a:solidFill>
                <a:schemeClr val="tx2"/>
              </a:solidFill>
              <a:latin typeface="+mn-ea"/>
              <a:cs typeface="Verdana" panose="020B0604030504040204" pitchFamily="34" charset="0"/>
            </a:endParaRPr>
          </a:p>
          <a:p>
            <a:pPr marL="457200" indent="-457200">
              <a:lnSpc>
                <a:spcPct val="150000"/>
              </a:lnSpc>
              <a:buFont typeface="+mj-lt"/>
              <a:buAutoNum type="arabicPeriod"/>
            </a:pPr>
            <a:r>
              <a:rPr kumimoji="1" lang="zh-CN" altLang="en-US" sz="2800" b="1" dirty="0">
                <a:solidFill>
                  <a:schemeClr val="tx2"/>
                </a:solidFill>
                <a:latin typeface="+mn-ea"/>
                <a:cs typeface="Verdana" panose="020B0604030504040204" pitchFamily="34" charset="0"/>
              </a:rPr>
              <a:t>复数方法</a:t>
            </a:r>
            <a:endParaRPr kumimoji="1" lang="en-US" altLang="zh-CN" sz="2800" b="1" dirty="0">
              <a:solidFill>
                <a:schemeClr val="tx2"/>
              </a:solidFill>
              <a:latin typeface="+mn-ea"/>
              <a:cs typeface="Verdana" panose="020B0604030504040204" pitchFamily="34" charset="0"/>
            </a:endParaRPr>
          </a:p>
          <a:p>
            <a:pPr marL="457200" indent="-457200">
              <a:lnSpc>
                <a:spcPct val="150000"/>
              </a:lnSpc>
              <a:buFont typeface="+mj-lt"/>
              <a:buAutoNum type="arabicPeriod"/>
            </a:pPr>
            <a:r>
              <a:rPr kumimoji="1" lang="zh-CN" altLang="en-US" sz="2800" b="1" dirty="0">
                <a:solidFill>
                  <a:schemeClr val="tx2"/>
                </a:solidFill>
                <a:latin typeface="+mn-ea"/>
                <a:cs typeface="Verdana" panose="020B0604030504040204" pitchFamily="34" charset="0"/>
              </a:rPr>
              <a:t>相幅矢量加法     </a:t>
            </a:r>
          </a:p>
        </p:txBody>
      </p:sp>
      <p:graphicFrame>
        <p:nvGraphicFramePr>
          <p:cNvPr id="2" name="对象 1"/>
          <p:cNvGraphicFramePr>
            <a:graphicFrameLocks noChangeAspect="1"/>
          </p:cNvGraphicFramePr>
          <p:nvPr>
            <p:extLst>
              <p:ext uri="{D42A27DB-BD31-4B8C-83A1-F6EECF244321}">
                <p14:modId xmlns:p14="http://schemas.microsoft.com/office/powerpoint/2010/main" val="2595341937"/>
              </p:ext>
            </p:extLst>
          </p:nvPr>
        </p:nvGraphicFramePr>
        <p:xfrm>
          <a:off x="3198813" y="1557338"/>
          <a:ext cx="2746375" cy="1079500"/>
        </p:xfrm>
        <a:graphic>
          <a:graphicData uri="http://schemas.openxmlformats.org/presentationml/2006/ole">
            <mc:AlternateContent xmlns:mc="http://schemas.openxmlformats.org/markup-compatibility/2006">
              <mc:Choice xmlns:v="urn:schemas-microsoft-com:vml" Requires="v">
                <p:oleObj spid="_x0000_s22750" name="Equation" r:id="rId4" imgW="1054080" imgH="406080" progId="Equation.DSMT4">
                  <p:embed/>
                </p:oleObj>
              </mc:Choice>
              <mc:Fallback>
                <p:oleObj name="Equation" r:id="rId4" imgW="1054080" imgH="406080" progId="Equation.DSMT4">
                  <p:embed/>
                  <p:pic>
                    <p:nvPicPr>
                      <p:cNvPr id="0" name="Object 7"/>
                      <p:cNvPicPr>
                        <a:picLocks noChangeAspect="1" noChangeArrowheads="1"/>
                      </p:cNvPicPr>
                      <p:nvPr/>
                    </p:nvPicPr>
                    <p:blipFill>
                      <a:blip r:embed="rId5"/>
                      <a:srcRect/>
                      <a:stretch>
                        <a:fillRect/>
                      </a:stretch>
                    </p:blipFill>
                    <p:spPr bwMode="auto">
                      <a:xfrm>
                        <a:off x="3198813" y="1557338"/>
                        <a:ext cx="2746375" cy="10795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4548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代数加法</a:t>
            </a: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5</a:t>
            </a:fld>
            <a:endParaRPr lang="en-US" altLang="zh-CN" dirty="0"/>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2040" y="4169049"/>
            <a:ext cx="4104456" cy="2644327"/>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3165495633"/>
              </p:ext>
            </p:extLst>
          </p:nvPr>
        </p:nvGraphicFramePr>
        <p:xfrm>
          <a:off x="4485034" y="1243856"/>
          <a:ext cx="2535238" cy="889000"/>
        </p:xfrm>
        <a:graphic>
          <a:graphicData uri="http://schemas.openxmlformats.org/presentationml/2006/ole">
            <mc:AlternateContent xmlns:mc="http://schemas.openxmlformats.org/markup-compatibility/2006">
              <mc:Choice xmlns:v="urn:schemas-microsoft-com:vml" Requires="v">
                <p:oleObj spid="_x0000_s50341" name="公式" r:id="rId5" imgW="1282680" imgH="457200" progId="Equation.3">
                  <p:embed/>
                </p:oleObj>
              </mc:Choice>
              <mc:Fallback>
                <p:oleObj name="公式" r:id="rId5" imgW="1282680" imgH="457200" progId="Equation.3">
                  <p:embed/>
                  <p:pic>
                    <p:nvPicPr>
                      <p:cNvPr id="0" name="Object 26"/>
                      <p:cNvPicPr>
                        <a:picLocks noChangeAspect="1" noChangeArrowheads="1"/>
                      </p:cNvPicPr>
                      <p:nvPr/>
                    </p:nvPicPr>
                    <p:blipFill>
                      <a:blip r:embed="rId6"/>
                      <a:srcRect/>
                      <a:stretch>
                        <a:fillRect/>
                      </a:stretch>
                    </p:blipFill>
                    <p:spPr bwMode="auto">
                      <a:xfrm>
                        <a:off x="4485034" y="1243856"/>
                        <a:ext cx="2535238"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17153727"/>
              </p:ext>
            </p:extLst>
          </p:nvPr>
        </p:nvGraphicFramePr>
        <p:xfrm>
          <a:off x="2747207" y="2206025"/>
          <a:ext cx="5976937" cy="449262"/>
        </p:xfrm>
        <a:graphic>
          <a:graphicData uri="http://schemas.openxmlformats.org/presentationml/2006/ole">
            <mc:AlternateContent xmlns:mc="http://schemas.openxmlformats.org/markup-compatibility/2006">
              <mc:Choice xmlns:v="urn:schemas-microsoft-com:vml" Requires="v">
                <p:oleObj spid="_x0000_s50342" name="公式" r:id="rId7" imgW="2870200" imgH="215900" progId="Equation.3">
                  <p:embed/>
                </p:oleObj>
              </mc:Choice>
              <mc:Fallback>
                <p:oleObj name="公式" r:id="rId7" imgW="2870200" imgH="2159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207" y="2206025"/>
                        <a:ext cx="5976937"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163223724"/>
              </p:ext>
            </p:extLst>
          </p:nvPr>
        </p:nvGraphicFramePr>
        <p:xfrm>
          <a:off x="2729024" y="2782089"/>
          <a:ext cx="2465388" cy="406400"/>
        </p:xfrm>
        <a:graphic>
          <a:graphicData uri="http://schemas.openxmlformats.org/presentationml/2006/ole">
            <mc:AlternateContent xmlns:mc="http://schemas.openxmlformats.org/markup-compatibility/2006">
              <mc:Choice xmlns:v="urn:schemas-microsoft-com:vml" Requires="v">
                <p:oleObj spid="_x0000_s50343" name="公式" r:id="rId9" imgW="1104840" imgH="203040" progId="Equation.3">
                  <p:embed/>
                </p:oleObj>
              </mc:Choice>
              <mc:Fallback>
                <p:oleObj name="公式" r:id="rId9" imgW="1104840" imgH="203040" progId="Equation.3">
                  <p:embed/>
                  <p:pic>
                    <p:nvPicPr>
                      <p:cNvPr id="0" name=""/>
                      <p:cNvPicPr>
                        <a:picLocks noChangeAspect="1" noChangeArrowheads="1"/>
                      </p:cNvPicPr>
                      <p:nvPr/>
                    </p:nvPicPr>
                    <p:blipFill>
                      <a:blip r:embed="rId10"/>
                      <a:srcRect/>
                      <a:stretch>
                        <a:fillRect/>
                      </a:stretch>
                    </p:blipFill>
                    <p:spPr bwMode="auto">
                      <a:xfrm>
                        <a:off x="2729024" y="2782089"/>
                        <a:ext cx="246538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76028814"/>
              </p:ext>
            </p:extLst>
          </p:nvPr>
        </p:nvGraphicFramePr>
        <p:xfrm>
          <a:off x="2699792" y="3286145"/>
          <a:ext cx="4392613" cy="496887"/>
        </p:xfrm>
        <a:graphic>
          <a:graphicData uri="http://schemas.openxmlformats.org/presentationml/2006/ole">
            <mc:AlternateContent xmlns:mc="http://schemas.openxmlformats.org/markup-compatibility/2006">
              <mc:Choice xmlns:v="urn:schemas-microsoft-com:vml" Requires="v">
                <p:oleObj spid="_x0000_s50344" name="公式" r:id="rId11" imgW="2019240" imgH="228600" progId="Equation.3">
                  <p:embed/>
                </p:oleObj>
              </mc:Choice>
              <mc:Fallback>
                <p:oleObj name="公式" r:id="rId11" imgW="20192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9792" y="3286145"/>
                        <a:ext cx="4392613" cy="496887"/>
                      </a:xfrm>
                      <a:prstGeom prst="rect">
                        <a:avLst/>
                      </a:prstGeom>
                      <a:noFill/>
                      <a:ln w="25400">
                        <a:solidFill>
                          <a:srgbClr val="FF0000"/>
                        </a:solidFill>
                      </a:ln>
                      <a:effectLst/>
                    </p:spPr>
                  </p:pic>
                </p:oleObj>
              </mc:Fallback>
            </mc:AlternateContent>
          </a:graphicData>
        </a:graphic>
      </p:graphicFrame>
      <p:graphicFrame>
        <p:nvGraphicFramePr>
          <p:cNvPr id="14" name="Object 9"/>
          <p:cNvGraphicFramePr>
            <a:graphicFrameLocks noChangeAspect="1"/>
          </p:cNvGraphicFramePr>
          <p:nvPr>
            <p:extLst>
              <p:ext uri="{D42A27DB-BD31-4B8C-83A1-F6EECF244321}">
                <p14:modId xmlns:p14="http://schemas.microsoft.com/office/powerpoint/2010/main" val="1572845477"/>
              </p:ext>
            </p:extLst>
          </p:nvPr>
        </p:nvGraphicFramePr>
        <p:xfrm>
          <a:off x="2699792" y="3872230"/>
          <a:ext cx="3240088" cy="854075"/>
        </p:xfrm>
        <a:graphic>
          <a:graphicData uri="http://schemas.openxmlformats.org/presentationml/2006/ole">
            <mc:AlternateContent xmlns:mc="http://schemas.openxmlformats.org/markup-compatibility/2006">
              <mc:Choice xmlns:v="urn:schemas-microsoft-com:vml" Requires="v">
                <p:oleObj spid="_x0000_s50345" name="公式" r:id="rId13" imgW="1638000" imgH="431640" progId="Equation.3">
                  <p:embed/>
                </p:oleObj>
              </mc:Choice>
              <mc:Fallback>
                <p:oleObj name="公式" r:id="rId13" imgW="1638000" imgH="431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9792" y="3872230"/>
                        <a:ext cx="3240088" cy="854075"/>
                      </a:xfrm>
                      <a:prstGeom prst="rect">
                        <a:avLst/>
                      </a:prstGeom>
                      <a:noFill/>
                      <a:ln w="25400">
                        <a:solidFill>
                          <a:srgbClr val="FF0000"/>
                        </a:solidFill>
                      </a:ln>
                      <a:effectLst/>
                    </p:spPr>
                  </p:pic>
                </p:oleObj>
              </mc:Fallback>
            </mc:AlternateContent>
          </a:graphicData>
        </a:graphic>
      </p:graphicFrame>
      <p:sp>
        <p:nvSpPr>
          <p:cNvPr id="15" name="Text Box 10"/>
          <p:cNvSpPr txBox="1">
            <a:spLocks noChangeArrowheads="1"/>
          </p:cNvSpPr>
          <p:nvPr/>
        </p:nvSpPr>
        <p:spPr bwMode="auto">
          <a:xfrm>
            <a:off x="114194" y="3305204"/>
            <a:ext cx="2179905" cy="48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t">
              <a:lnSpc>
                <a:spcPct val="115000"/>
              </a:lnSpc>
            </a:pPr>
            <a:r>
              <a:rPr kumimoji="1" lang="en-US" altLang="zh-CN" sz="2200" b="1" i="1" dirty="0">
                <a:solidFill>
                  <a:schemeClr val="tx2"/>
                </a:solidFill>
                <a:latin typeface="Times New Roman" pitchFamily="18" charset="0"/>
                <a:cs typeface="Times New Roman" pitchFamily="18" charset="0"/>
              </a:rPr>
              <a:t>P</a:t>
            </a:r>
            <a:r>
              <a:rPr kumimoji="1" lang="zh-CN" altLang="en-US" sz="2200" b="1" dirty="0">
                <a:solidFill>
                  <a:schemeClr val="tx2"/>
                </a:solidFill>
                <a:latin typeface="Times New Roman" pitchFamily="18" charset="0"/>
                <a:cs typeface="Times New Roman" pitchFamily="18" charset="0"/>
              </a:rPr>
              <a:t>点的振幅：</a:t>
            </a:r>
          </a:p>
        </p:txBody>
      </p:sp>
      <p:sp>
        <p:nvSpPr>
          <p:cNvPr id="16" name="Text Box 11"/>
          <p:cNvSpPr txBox="1">
            <a:spLocks noChangeArrowheads="1"/>
          </p:cNvSpPr>
          <p:nvPr/>
        </p:nvSpPr>
        <p:spPr bwMode="auto">
          <a:xfrm>
            <a:off x="114194" y="3997517"/>
            <a:ext cx="3095625" cy="48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fontAlgn="t">
              <a:lnSpc>
                <a:spcPct val="115000"/>
              </a:lnSpc>
              <a:defRPr kumimoji="1" sz="2400" b="1">
                <a:solidFill>
                  <a:schemeClr val="tx2"/>
                </a:solidFill>
                <a:latin typeface="+mn-ea"/>
              </a:defRPr>
            </a:lvl1pPr>
          </a:lstStyle>
          <a:p>
            <a:r>
              <a:rPr lang="en-US" altLang="zh-CN" sz="2200" i="1" dirty="0">
                <a:latin typeface="Times New Roman" pitchFamily="18" charset="0"/>
                <a:cs typeface="Times New Roman" pitchFamily="18" charset="0"/>
              </a:rPr>
              <a:t>P</a:t>
            </a:r>
            <a:r>
              <a:rPr lang="zh-CN" altLang="en-US" sz="2200" dirty="0">
                <a:latin typeface="Times New Roman" pitchFamily="18" charset="0"/>
                <a:cs typeface="Times New Roman" pitchFamily="18" charset="0"/>
              </a:rPr>
              <a:t>点的初相位：</a:t>
            </a:r>
          </a:p>
        </p:txBody>
      </p:sp>
      <p:sp>
        <p:nvSpPr>
          <p:cNvPr id="17" name="Text Box 12"/>
          <p:cNvSpPr txBox="1">
            <a:spLocks noChangeArrowheads="1"/>
          </p:cNvSpPr>
          <p:nvPr/>
        </p:nvSpPr>
        <p:spPr bwMode="auto">
          <a:xfrm>
            <a:off x="107504" y="5277890"/>
            <a:ext cx="4536504" cy="146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5000"/>
              </a:lnSpc>
            </a:pPr>
            <a:r>
              <a:rPr kumimoji="1" lang="zh-CN" altLang="en-US" sz="2200" b="1" dirty="0">
                <a:solidFill>
                  <a:srgbClr val="2E03CD"/>
                </a:solidFill>
                <a:latin typeface="+mn-ea"/>
              </a:rPr>
              <a:t>结论：</a:t>
            </a:r>
            <a:r>
              <a:rPr kumimoji="1" lang="en-US" altLang="zh-CN" sz="2200" b="1" i="1" dirty="0">
                <a:solidFill>
                  <a:schemeClr val="tx2"/>
                </a:solidFill>
                <a:latin typeface="Times New Roman" pitchFamily="18" charset="0"/>
                <a:cs typeface="Times New Roman" pitchFamily="18" charset="0"/>
              </a:rPr>
              <a:t>P</a:t>
            </a:r>
            <a:r>
              <a:rPr kumimoji="1" lang="zh-CN" altLang="en-US" sz="2200" b="1" dirty="0">
                <a:solidFill>
                  <a:schemeClr val="tx2"/>
                </a:solidFill>
                <a:latin typeface="+mn-ea"/>
              </a:rPr>
              <a:t>点的合振动与两个分振动一样，也是一个简谐振动，其频率和振动方向与两个分振动相同。</a:t>
            </a:r>
          </a:p>
        </p:txBody>
      </p:sp>
      <p:sp>
        <p:nvSpPr>
          <p:cNvPr id="8" name="TextBox 7"/>
          <p:cNvSpPr txBox="1"/>
          <p:nvPr/>
        </p:nvSpPr>
        <p:spPr>
          <a:xfrm>
            <a:off x="114195" y="1430263"/>
            <a:ext cx="4025758" cy="430887"/>
          </a:xfrm>
          <a:prstGeom prst="rect">
            <a:avLst/>
          </a:prstGeom>
          <a:noFill/>
        </p:spPr>
        <p:txBody>
          <a:bodyPr wrap="square" rtlCol="0">
            <a:spAutoFit/>
          </a:bodyPr>
          <a:lstStyle/>
          <a:p>
            <a:pPr algn="just"/>
            <a:r>
              <a:rPr lang="zh-CN" altLang="en-US" sz="2200" b="1" dirty="0">
                <a:solidFill>
                  <a:schemeClr val="tx2"/>
                </a:solidFill>
                <a:latin typeface="Times New Roman" pitchFamily="18" charset="0"/>
                <a:cs typeface="Times New Roman" pitchFamily="18" charset="0"/>
              </a:rPr>
              <a:t>两列光波在</a:t>
            </a:r>
            <a:r>
              <a:rPr lang="en-US" altLang="zh-CN" sz="2200" b="1" i="1" dirty="0">
                <a:solidFill>
                  <a:schemeClr val="tx2"/>
                </a:solidFill>
                <a:latin typeface="Times New Roman" pitchFamily="18" charset="0"/>
                <a:cs typeface="Times New Roman" pitchFamily="18" charset="0"/>
              </a:rPr>
              <a:t>P</a:t>
            </a:r>
            <a:r>
              <a:rPr lang="zh-CN" altLang="en-US" sz="2200" b="1" dirty="0">
                <a:solidFill>
                  <a:schemeClr val="tx2"/>
                </a:solidFill>
                <a:latin typeface="Times New Roman" pitchFamily="18" charset="0"/>
                <a:cs typeface="Times New Roman" pitchFamily="18" charset="0"/>
              </a:rPr>
              <a:t>点产生的光振动：</a:t>
            </a:r>
          </a:p>
        </p:txBody>
      </p:sp>
      <p:sp>
        <p:nvSpPr>
          <p:cNvPr id="18" name="TextBox 17"/>
          <p:cNvSpPr txBox="1"/>
          <p:nvPr/>
        </p:nvSpPr>
        <p:spPr>
          <a:xfrm>
            <a:off x="88207" y="2206025"/>
            <a:ext cx="2454518" cy="430887"/>
          </a:xfrm>
          <a:prstGeom prst="rect">
            <a:avLst/>
          </a:prstGeom>
          <a:noFill/>
        </p:spPr>
        <p:txBody>
          <a:bodyPr wrap="none" rtlCol="0">
            <a:spAutoFit/>
          </a:bodyPr>
          <a:lstStyle/>
          <a:p>
            <a:r>
              <a:rPr lang="zh-CN" altLang="en-US" sz="2200" b="1" dirty="0">
                <a:solidFill>
                  <a:schemeClr val="tx2"/>
                </a:solidFill>
                <a:latin typeface="Times New Roman" pitchFamily="18" charset="0"/>
                <a:cs typeface="Times New Roman" pitchFamily="18" charset="0"/>
              </a:rPr>
              <a:t>叠加后的合振动：</a:t>
            </a:r>
          </a:p>
        </p:txBody>
      </p:sp>
      <p:sp>
        <p:nvSpPr>
          <p:cNvPr id="19" name="TextBox 18"/>
          <p:cNvSpPr txBox="1"/>
          <p:nvPr/>
        </p:nvSpPr>
        <p:spPr>
          <a:xfrm>
            <a:off x="114194" y="2782089"/>
            <a:ext cx="1603324" cy="430887"/>
          </a:xfrm>
          <a:prstGeom prst="rect">
            <a:avLst/>
          </a:prstGeom>
          <a:noFill/>
        </p:spPr>
        <p:txBody>
          <a:bodyPr wrap="none" rtlCol="0">
            <a:spAutoFit/>
          </a:bodyPr>
          <a:lstStyle/>
          <a:p>
            <a:r>
              <a:rPr lang="zh-CN" altLang="en-US" sz="2200" b="1" dirty="0">
                <a:solidFill>
                  <a:schemeClr val="tx2"/>
                </a:solidFill>
                <a:latin typeface="Times New Roman" pitchFamily="18" charset="0"/>
                <a:cs typeface="Times New Roman" pitchFamily="18" charset="0"/>
              </a:rPr>
              <a:t>整理得到：</a:t>
            </a:r>
          </a:p>
        </p:txBody>
      </p:sp>
      <p:sp>
        <p:nvSpPr>
          <p:cNvPr id="20" name="TextBox 19"/>
          <p:cNvSpPr txBox="1"/>
          <p:nvPr/>
        </p:nvSpPr>
        <p:spPr>
          <a:xfrm>
            <a:off x="88207" y="4726305"/>
            <a:ext cx="1035861" cy="430887"/>
          </a:xfrm>
          <a:prstGeom prst="rect">
            <a:avLst/>
          </a:prstGeom>
          <a:noFill/>
        </p:spPr>
        <p:txBody>
          <a:bodyPr wrap="none" rtlCol="0">
            <a:spAutoFit/>
          </a:bodyPr>
          <a:lstStyle/>
          <a:p>
            <a:r>
              <a:rPr lang="zh-CN" altLang="en-US" sz="2200" b="1" dirty="0">
                <a:solidFill>
                  <a:schemeClr val="tx2"/>
                </a:solidFill>
                <a:latin typeface="Times New Roman" pitchFamily="18" charset="0"/>
                <a:cs typeface="Times New Roman" pitchFamily="18" charset="0"/>
              </a:rPr>
              <a:t>其中：</a:t>
            </a:r>
            <a:endParaRPr lang="zh-CN" altLang="en-US" sz="2200" dirty="0">
              <a:solidFill>
                <a:schemeClr val="tx2"/>
              </a:solidFill>
              <a:latin typeface="Times New Roman" pitchFamily="18" charset="0"/>
              <a:cs typeface="Times New Roman" pitchFamily="18" charset="0"/>
            </a:endParaRPr>
          </a:p>
        </p:txBody>
      </p:sp>
      <p:sp>
        <p:nvSpPr>
          <p:cNvPr id="21" name="左大括号 20"/>
          <p:cNvSpPr/>
          <p:nvPr/>
        </p:nvSpPr>
        <p:spPr>
          <a:xfrm>
            <a:off x="4283968" y="1430263"/>
            <a:ext cx="216024" cy="461665"/>
          </a:xfrm>
          <a:prstGeom prst="lef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a:latin typeface="Times New Roman" pitchFamily="18" charset="0"/>
              <a:cs typeface="Times New Roman"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276668705"/>
              </p:ext>
            </p:extLst>
          </p:nvPr>
        </p:nvGraphicFramePr>
        <p:xfrm>
          <a:off x="1009650" y="4735513"/>
          <a:ext cx="1882775" cy="419100"/>
        </p:xfrm>
        <a:graphic>
          <a:graphicData uri="http://schemas.openxmlformats.org/presentationml/2006/ole">
            <mc:AlternateContent xmlns:mc="http://schemas.openxmlformats.org/markup-compatibility/2006">
              <mc:Choice xmlns:v="urn:schemas-microsoft-com:vml" Requires="v">
                <p:oleObj spid="_x0000_s50346" name="Equation" r:id="rId15" imgW="1028520" imgH="228600" progId="Equation.DSMT4">
                  <p:embed/>
                </p:oleObj>
              </mc:Choice>
              <mc:Fallback>
                <p:oleObj name="Equation" r:id="rId15" imgW="1028520" imgH="228600" progId="Equation.DSMT4">
                  <p:embed/>
                  <p:pic>
                    <p:nvPicPr>
                      <p:cNvPr id="0" name=""/>
                      <p:cNvPicPr/>
                      <p:nvPr/>
                    </p:nvPicPr>
                    <p:blipFill>
                      <a:blip r:embed="rId16"/>
                      <a:stretch>
                        <a:fillRect/>
                      </a:stretch>
                    </p:blipFill>
                    <p:spPr>
                      <a:xfrm>
                        <a:off x="1009650" y="4735513"/>
                        <a:ext cx="1882775" cy="419100"/>
                      </a:xfrm>
                      <a:prstGeom prst="rect">
                        <a:avLst/>
                      </a:prstGeom>
                    </p:spPr>
                  </p:pic>
                </p:oleObj>
              </mc:Fallback>
            </mc:AlternateContent>
          </a:graphicData>
        </a:graphic>
      </p:graphicFrame>
    </p:spTree>
    <p:extLst>
      <p:ext uri="{BB962C8B-B14F-4D97-AF65-F5344CB8AC3E}">
        <p14:creationId xmlns:p14="http://schemas.microsoft.com/office/powerpoint/2010/main" val="281743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arn(inVertical)">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8" grpId="0"/>
      <p:bldP spid="18" grpId="0"/>
      <p:bldP spid="19" grpId="0"/>
      <p:bldP spid="20"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结果讨论</a:t>
            </a: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6</a:t>
            </a:fld>
            <a:endParaRPr lang="en-US" altLang="zh-CN" dirty="0"/>
          </a:p>
        </p:txBody>
      </p:sp>
      <p:sp>
        <p:nvSpPr>
          <p:cNvPr id="21" name="Text Box 6"/>
          <p:cNvSpPr txBox="1">
            <a:spLocks noChangeArrowheads="1"/>
          </p:cNvSpPr>
          <p:nvPr/>
        </p:nvSpPr>
        <p:spPr bwMode="auto">
          <a:xfrm>
            <a:off x="179512" y="1340768"/>
            <a:ext cx="3168476" cy="48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t">
              <a:lnSpc>
                <a:spcPct val="115000"/>
              </a:lnSpc>
            </a:pPr>
            <a:r>
              <a:rPr kumimoji="1" lang="zh-CN" altLang="en-US" sz="2200" b="1" dirty="0">
                <a:solidFill>
                  <a:schemeClr val="tx2"/>
                </a:solidFill>
                <a:latin typeface="Times New Roman" pitchFamily="18" charset="0"/>
                <a:cs typeface="Times New Roman" pitchFamily="18" charset="0"/>
              </a:rPr>
              <a:t>合振动的强度：</a:t>
            </a:r>
            <a:endParaRPr kumimoji="1" lang="en-US" altLang="zh-CN" sz="2200" b="1" dirty="0">
              <a:solidFill>
                <a:schemeClr val="tx2"/>
              </a:solidFill>
              <a:latin typeface="Times New Roman" pitchFamily="18" charset="0"/>
              <a:cs typeface="Times New Roman" pitchFamily="18" charset="0"/>
            </a:endParaRPr>
          </a:p>
        </p:txBody>
      </p:sp>
      <p:graphicFrame>
        <p:nvGraphicFramePr>
          <p:cNvPr id="22" name="Object 8"/>
          <p:cNvGraphicFramePr>
            <a:graphicFrameLocks noChangeAspect="1"/>
          </p:cNvGraphicFramePr>
          <p:nvPr>
            <p:extLst>
              <p:ext uri="{D42A27DB-BD31-4B8C-83A1-F6EECF244321}">
                <p14:modId xmlns:p14="http://schemas.microsoft.com/office/powerpoint/2010/main" val="1709668416"/>
              </p:ext>
            </p:extLst>
          </p:nvPr>
        </p:nvGraphicFramePr>
        <p:xfrm>
          <a:off x="2267744" y="1360946"/>
          <a:ext cx="4891087" cy="496887"/>
        </p:xfrm>
        <a:graphic>
          <a:graphicData uri="http://schemas.openxmlformats.org/presentationml/2006/ole">
            <mc:AlternateContent xmlns:mc="http://schemas.openxmlformats.org/markup-compatibility/2006">
              <mc:Choice xmlns:v="urn:schemas-microsoft-com:vml" Requires="v">
                <p:oleObj spid="_x0000_s25475" name="公式" r:id="rId4" imgW="2247840" imgH="228600" progId="Equation.3">
                  <p:embed/>
                </p:oleObj>
              </mc:Choice>
              <mc:Fallback>
                <p:oleObj name="公式" r:id="rId4" imgW="22478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1360946"/>
                        <a:ext cx="489108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10"/>
          <p:cNvGraphicFramePr>
            <a:graphicFrameLocks noChangeAspect="1"/>
          </p:cNvGraphicFramePr>
          <p:nvPr>
            <p:extLst>
              <p:ext uri="{D42A27DB-BD31-4B8C-83A1-F6EECF244321}">
                <p14:modId xmlns:p14="http://schemas.microsoft.com/office/powerpoint/2010/main" val="1832587676"/>
              </p:ext>
            </p:extLst>
          </p:nvPr>
        </p:nvGraphicFramePr>
        <p:xfrm>
          <a:off x="2267744" y="2069282"/>
          <a:ext cx="1935162" cy="855662"/>
        </p:xfrm>
        <a:graphic>
          <a:graphicData uri="http://schemas.openxmlformats.org/presentationml/2006/ole">
            <mc:AlternateContent xmlns:mc="http://schemas.openxmlformats.org/markup-compatibility/2006">
              <mc:Choice xmlns:v="urn:schemas-microsoft-com:vml" Requires="v">
                <p:oleObj spid="_x0000_s25476" name="公式" r:id="rId6" imgW="888840" imgH="393480" progId="Equation.3">
                  <p:embed/>
                </p:oleObj>
              </mc:Choice>
              <mc:Fallback>
                <p:oleObj name="公式" r:id="rId6" imgW="888840" imgH="393480" progId="Equation.3">
                  <p:embed/>
                  <p:pic>
                    <p:nvPicPr>
                      <p:cNvPr id="0" name=""/>
                      <p:cNvPicPr>
                        <a:picLocks noChangeAspect="1" noChangeArrowheads="1"/>
                      </p:cNvPicPr>
                      <p:nvPr/>
                    </p:nvPicPr>
                    <p:blipFill>
                      <a:blip r:embed="rId7"/>
                      <a:srcRect/>
                      <a:stretch>
                        <a:fillRect/>
                      </a:stretch>
                    </p:blipFill>
                    <p:spPr bwMode="auto">
                      <a:xfrm>
                        <a:off x="2267744" y="2069282"/>
                        <a:ext cx="1935162" cy="855662"/>
                      </a:xfrm>
                      <a:prstGeom prst="rect">
                        <a:avLst/>
                      </a:prstGeom>
                      <a:noFill/>
                      <a:ln w="25400">
                        <a:solidFill>
                          <a:srgbClr val="FF0000"/>
                        </a:solidFill>
                      </a:ln>
                      <a:effectLst/>
                    </p:spPr>
                  </p:pic>
                </p:oleObj>
              </mc:Fallback>
            </mc:AlternateContent>
          </a:graphicData>
        </a:graphic>
      </p:graphicFrame>
      <p:sp>
        <p:nvSpPr>
          <p:cNvPr id="6" name="矩形 5"/>
          <p:cNvSpPr/>
          <p:nvPr/>
        </p:nvSpPr>
        <p:spPr>
          <a:xfrm>
            <a:off x="212431" y="2204864"/>
            <a:ext cx="1667444" cy="481670"/>
          </a:xfrm>
          <a:prstGeom prst="rect">
            <a:avLst/>
          </a:prstGeom>
        </p:spPr>
        <p:txBody>
          <a:bodyPr wrap="none">
            <a:spAutoFit/>
          </a:bodyPr>
          <a:lstStyle/>
          <a:p>
            <a:pPr fontAlgn="t">
              <a:lnSpc>
                <a:spcPct val="115000"/>
              </a:lnSpc>
            </a:pPr>
            <a:r>
              <a:rPr kumimoji="1" lang="zh-CN" altLang="en-US" sz="2200" b="1" dirty="0">
                <a:solidFill>
                  <a:schemeClr val="tx2"/>
                </a:solidFill>
                <a:latin typeface="Times New Roman" pitchFamily="18" charset="0"/>
                <a:cs typeface="Times New Roman" pitchFamily="18" charset="0"/>
              </a:rPr>
              <a:t>当</a:t>
            </a:r>
            <a:r>
              <a:rPr kumimoji="1" lang="en-US" altLang="zh-CN" sz="2200" b="1" i="1" dirty="0">
                <a:solidFill>
                  <a:schemeClr val="tx2"/>
                </a:solidFill>
                <a:latin typeface="Times New Roman" pitchFamily="18" charset="0"/>
                <a:cs typeface="Times New Roman" pitchFamily="18" charset="0"/>
              </a:rPr>
              <a:t>a</a:t>
            </a:r>
            <a:r>
              <a:rPr kumimoji="1" lang="en-US" altLang="zh-CN" sz="2200" b="1" baseline="-50000" dirty="0">
                <a:solidFill>
                  <a:schemeClr val="tx2"/>
                </a:solidFill>
                <a:latin typeface="Times New Roman" pitchFamily="18" charset="0"/>
                <a:cs typeface="Times New Roman" pitchFamily="18" charset="0"/>
              </a:rPr>
              <a:t>1</a:t>
            </a:r>
            <a:r>
              <a:rPr kumimoji="1" lang="en-US" altLang="zh-CN" sz="2200" b="1" dirty="0">
                <a:solidFill>
                  <a:schemeClr val="tx2"/>
                </a:solidFill>
                <a:latin typeface="Times New Roman" pitchFamily="18" charset="0"/>
                <a:cs typeface="Times New Roman" pitchFamily="18" charset="0"/>
              </a:rPr>
              <a:t>=</a:t>
            </a:r>
            <a:r>
              <a:rPr kumimoji="1" lang="en-US" altLang="zh-CN" sz="2200" b="1" i="1" dirty="0">
                <a:solidFill>
                  <a:schemeClr val="tx2"/>
                </a:solidFill>
                <a:latin typeface="Times New Roman" pitchFamily="18" charset="0"/>
                <a:cs typeface="Times New Roman" pitchFamily="18" charset="0"/>
              </a:rPr>
              <a:t>a</a:t>
            </a:r>
            <a:r>
              <a:rPr kumimoji="1" lang="en-US" altLang="zh-CN" sz="2200" b="1" baseline="-50000" dirty="0">
                <a:solidFill>
                  <a:schemeClr val="tx2"/>
                </a:solidFill>
                <a:latin typeface="Times New Roman" pitchFamily="18" charset="0"/>
                <a:cs typeface="Times New Roman" pitchFamily="18" charset="0"/>
              </a:rPr>
              <a:t>2</a:t>
            </a:r>
            <a:r>
              <a:rPr kumimoji="1" lang="zh-CN" altLang="en-US" sz="2200" b="1" dirty="0">
                <a:solidFill>
                  <a:schemeClr val="tx2"/>
                </a:solidFill>
                <a:latin typeface="Times New Roman" pitchFamily="18" charset="0"/>
                <a:cs typeface="Times New Roman" pitchFamily="18" charset="0"/>
              </a:rPr>
              <a:t>时：</a:t>
            </a:r>
            <a:endParaRPr kumimoji="1" lang="en-US" altLang="zh-CN" sz="2200" b="1" dirty="0">
              <a:solidFill>
                <a:schemeClr val="tx2"/>
              </a:solidFill>
              <a:latin typeface="Times New Roman" pitchFamily="18" charset="0"/>
              <a:cs typeface="Times New Roman" pitchFamily="18" charset="0"/>
            </a:endParaRPr>
          </a:p>
        </p:txBody>
      </p:sp>
      <p:sp>
        <p:nvSpPr>
          <p:cNvPr id="11" name="TextBox 10"/>
          <p:cNvSpPr txBox="1"/>
          <p:nvPr/>
        </p:nvSpPr>
        <p:spPr>
          <a:xfrm>
            <a:off x="4932040" y="2060848"/>
            <a:ext cx="4176464" cy="866006"/>
          </a:xfrm>
          <a:prstGeom prst="rect">
            <a:avLst/>
          </a:prstGeom>
          <a:noFill/>
        </p:spPr>
        <p:txBody>
          <a:bodyPr wrap="square" rtlCol="0">
            <a:spAutoFit/>
          </a:bodyPr>
          <a:lstStyle/>
          <a:p>
            <a:pPr algn="just">
              <a:lnSpc>
                <a:spcPct val="120000"/>
              </a:lnSpc>
            </a:pPr>
            <a:r>
              <a:rPr lang="en-US" altLang="zh-CN" sz="2200" b="1" i="1" dirty="0">
                <a:solidFill>
                  <a:schemeClr val="tx2"/>
                </a:solidFill>
                <a:latin typeface="Times New Roman" pitchFamily="18" charset="0"/>
                <a:cs typeface="Times New Roman" pitchFamily="18" charset="0"/>
              </a:rPr>
              <a:t>I</a:t>
            </a:r>
            <a:r>
              <a:rPr lang="en-US" altLang="zh-CN" sz="2200" b="1" baseline="-25000" dirty="0">
                <a:solidFill>
                  <a:schemeClr val="tx2"/>
                </a:solidFill>
                <a:latin typeface="Times New Roman" pitchFamily="18" charset="0"/>
                <a:cs typeface="Times New Roman" pitchFamily="18" charset="0"/>
              </a:rPr>
              <a:t>0</a:t>
            </a:r>
            <a:r>
              <a:rPr lang="en-US" altLang="zh-CN" sz="2200" b="1" dirty="0">
                <a:solidFill>
                  <a:schemeClr val="tx2"/>
                </a:solidFill>
                <a:latin typeface="Times New Roman" pitchFamily="18" charset="0"/>
                <a:cs typeface="Times New Roman" pitchFamily="18" charset="0"/>
              </a:rPr>
              <a:t>=</a:t>
            </a:r>
            <a:r>
              <a:rPr lang="en-US" altLang="zh-CN" sz="2200" b="1" i="1" dirty="0">
                <a:solidFill>
                  <a:schemeClr val="tx2"/>
                </a:solidFill>
                <a:latin typeface="Times New Roman" pitchFamily="18" charset="0"/>
                <a:cs typeface="Times New Roman" pitchFamily="18" charset="0"/>
              </a:rPr>
              <a:t>a</a:t>
            </a:r>
            <a:r>
              <a:rPr lang="en-US" altLang="zh-CN" sz="2200" b="1" baseline="30000" dirty="0">
                <a:solidFill>
                  <a:schemeClr val="tx2"/>
                </a:solidFill>
                <a:latin typeface="Times New Roman" pitchFamily="18" charset="0"/>
                <a:cs typeface="Times New Roman" pitchFamily="18" charset="0"/>
              </a:rPr>
              <a:t>2</a:t>
            </a:r>
            <a:r>
              <a:rPr lang="zh-CN" altLang="en-US" sz="2200" b="1" dirty="0">
                <a:solidFill>
                  <a:schemeClr val="tx2"/>
                </a:solidFill>
                <a:latin typeface="Times New Roman" pitchFamily="18" charset="0"/>
                <a:cs typeface="Times New Roman" pitchFamily="18" charset="0"/>
              </a:rPr>
              <a:t>是单个光波的光强</a:t>
            </a:r>
            <a:endParaRPr lang="en-US" altLang="zh-CN" sz="2200" b="1" dirty="0">
              <a:solidFill>
                <a:schemeClr val="tx2"/>
              </a:solidFill>
              <a:latin typeface="Times New Roman" pitchFamily="18" charset="0"/>
              <a:cs typeface="Times New Roman" pitchFamily="18" charset="0"/>
            </a:endParaRPr>
          </a:p>
          <a:p>
            <a:pPr algn="just">
              <a:lnSpc>
                <a:spcPct val="120000"/>
              </a:lnSpc>
            </a:pPr>
            <a:r>
              <a:rPr lang="el-GR" altLang="zh-CN" sz="2200" b="1" i="1" dirty="0">
                <a:solidFill>
                  <a:schemeClr val="tx2"/>
                </a:solidFill>
                <a:latin typeface="Times New Roman" pitchFamily="18" charset="0"/>
                <a:cs typeface="Times New Roman" pitchFamily="18" charset="0"/>
              </a:rPr>
              <a:t>δ</a:t>
            </a:r>
            <a:r>
              <a:rPr lang="en-US" altLang="zh-CN" sz="2200" b="1" dirty="0">
                <a:solidFill>
                  <a:schemeClr val="tx2"/>
                </a:solidFill>
                <a:latin typeface="Times New Roman" pitchFamily="18" charset="0"/>
                <a:cs typeface="Times New Roman" pitchFamily="18" charset="0"/>
              </a:rPr>
              <a:t>=</a:t>
            </a:r>
            <a:r>
              <a:rPr lang="en-US" altLang="zh-CN" sz="2200" b="1" i="1" dirty="0">
                <a:solidFill>
                  <a:schemeClr val="tx2"/>
                </a:solidFill>
                <a:latin typeface="Times New Roman" pitchFamily="18" charset="0"/>
                <a:cs typeface="Times New Roman" pitchFamily="18" charset="0"/>
              </a:rPr>
              <a:t>a</a:t>
            </a:r>
            <a:r>
              <a:rPr lang="en-US" altLang="zh-CN" sz="2200" b="1" baseline="-25000" dirty="0">
                <a:solidFill>
                  <a:schemeClr val="tx2"/>
                </a:solidFill>
                <a:latin typeface="Times New Roman" pitchFamily="18" charset="0"/>
                <a:cs typeface="Times New Roman" pitchFamily="18" charset="0"/>
              </a:rPr>
              <a:t>2</a:t>
            </a:r>
            <a:r>
              <a:rPr lang="en-US" altLang="zh-CN" sz="2200" b="1" dirty="0">
                <a:solidFill>
                  <a:schemeClr val="tx2"/>
                </a:solidFill>
                <a:latin typeface="Times New Roman" pitchFamily="18" charset="0"/>
                <a:cs typeface="Times New Roman" pitchFamily="18" charset="0"/>
              </a:rPr>
              <a:t>-</a:t>
            </a:r>
            <a:r>
              <a:rPr lang="en-US" altLang="zh-CN" sz="2200" b="1" i="1" dirty="0">
                <a:solidFill>
                  <a:schemeClr val="tx2"/>
                </a:solidFill>
                <a:latin typeface="Times New Roman" pitchFamily="18" charset="0"/>
                <a:cs typeface="Times New Roman" pitchFamily="18" charset="0"/>
              </a:rPr>
              <a:t>a</a:t>
            </a:r>
            <a:r>
              <a:rPr lang="en-US" altLang="zh-CN" sz="2200" b="1" baseline="-25000" dirty="0">
                <a:solidFill>
                  <a:schemeClr val="tx2"/>
                </a:solidFill>
                <a:latin typeface="Times New Roman" pitchFamily="18" charset="0"/>
                <a:cs typeface="Times New Roman" pitchFamily="18" charset="0"/>
              </a:rPr>
              <a:t>1</a:t>
            </a:r>
            <a:r>
              <a:rPr lang="zh-CN" altLang="en-US" sz="2200" b="1" dirty="0">
                <a:solidFill>
                  <a:schemeClr val="tx2"/>
                </a:solidFill>
                <a:latin typeface="Times New Roman" pitchFamily="18" charset="0"/>
                <a:cs typeface="Times New Roman" pitchFamily="18" charset="0"/>
              </a:rPr>
              <a:t>是两光波在</a:t>
            </a:r>
            <a:r>
              <a:rPr lang="en-US" altLang="zh-CN" sz="2200" b="1" i="1" dirty="0">
                <a:solidFill>
                  <a:schemeClr val="tx2"/>
                </a:solidFill>
                <a:latin typeface="Times New Roman" pitchFamily="18" charset="0"/>
                <a:cs typeface="Times New Roman" pitchFamily="18" charset="0"/>
              </a:rPr>
              <a:t>P</a:t>
            </a:r>
            <a:r>
              <a:rPr lang="zh-CN" altLang="en-US" sz="2200" b="1" dirty="0">
                <a:solidFill>
                  <a:schemeClr val="tx2"/>
                </a:solidFill>
                <a:latin typeface="Times New Roman" pitchFamily="18" charset="0"/>
                <a:cs typeface="Times New Roman" pitchFamily="18" charset="0"/>
              </a:rPr>
              <a:t>点的相位差</a:t>
            </a:r>
          </a:p>
        </p:txBody>
      </p:sp>
      <p:sp>
        <p:nvSpPr>
          <p:cNvPr id="31" name="Text Box 10"/>
          <p:cNvSpPr txBox="1">
            <a:spLocks noChangeArrowheads="1"/>
          </p:cNvSpPr>
          <p:nvPr/>
        </p:nvSpPr>
        <p:spPr bwMode="auto">
          <a:xfrm>
            <a:off x="7071246" y="4739484"/>
            <a:ext cx="1642593" cy="48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charset="0"/>
                <a:ea typeface="宋体" charset="-122"/>
              </a:defRPr>
            </a:lvl1pPr>
            <a:lvl2pPr marL="800100" indent="-342900">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714500" indent="-342900">
              <a:defRPr>
                <a:solidFill>
                  <a:schemeClr val="tx1"/>
                </a:solidFill>
                <a:latin typeface="Arial" charset="0"/>
                <a:ea typeface="宋体" charset="-122"/>
              </a:defRPr>
            </a:lvl4pPr>
            <a:lvl5pPr marL="2171700" indent="-342900">
              <a:defRPr>
                <a:solidFill>
                  <a:schemeClr val="tx1"/>
                </a:solidFill>
                <a:latin typeface="Arial" charset="0"/>
                <a:ea typeface="宋体" charset="-122"/>
              </a:defRPr>
            </a:lvl5pPr>
            <a:lvl6pPr marL="2628900" indent="-342900" fontAlgn="base">
              <a:spcBef>
                <a:spcPct val="0"/>
              </a:spcBef>
              <a:spcAft>
                <a:spcPct val="0"/>
              </a:spcAft>
              <a:defRPr>
                <a:solidFill>
                  <a:schemeClr val="tx1"/>
                </a:solidFill>
                <a:latin typeface="Arial" charset="0"/>
                <a:ea typeface="宋体" charset="-122"/>
              </a:defRPr>
            </a:lvl6pPr>
            <a:lvl7pPr marL="3086100" indent="-342900" fontAlgn="base">
              <a:spcBef>
                <a:spcPct val="0"/>
              </a:spcBef>
              <a:spcAft>
                <a:spcPct val="0"/>
              </a:spcAft>
              <a:defRPr>
                <a:solidFill>
                  <a:schemeClr val="tx1"/>
                </a:solidFill>
                <a:latin typeface="Arial" charset="0"/>
                <a:ea typeface="宋体" charset="-122"/>
              </a:defRPr>
            </a:lvl7pPr>
            <a:lvl8pPr marL="3543300" indent="-342900" fontAlgn="base">
              <a:spcBef>
                <a:spcPct val="0"/>
              </a:spcBef>
              <a:spcAft>
                <a:spcPct val="0"/>
              </a:spcAft>
              <a:defRPr>
                <a:solidFill>
                  <a:schemeClr val="tx1"/>
                </a:solidFill>
                <a:latin typeface="Arial" charset="0"/>
                <a:ea typeface="宋体" charset="-122"/>
              </a:defRPr>
            </a:lvl8pPr>
            <a:lvl9pPr marL="4000500" indent="-342900" fontAlgn="base">
              <a:spcBef>
                <a:spcPct val="0"/>
              </a:spcBef>
              <a:spcAft>
                <a:spcPct val="0"/>
              </a:spcAft>
              <a:defRPr>
                <a:solidFill>
                  <a:schemeClr val="tx1"/>
                </a:solidFill>
                <a:latin typeface="Arial" charset="0"/>
                <a:ea typeface="宋体" charset="-122"/>
              </a:defRPr>
            </a:lvl9pPr>
          </a:lstStyle>
          <a:p>
            <a:pPr fontAlgn="t">
              <a:lnSpc>
                <a:spcPct val="115000"/>
              </a:lnSpc>
            </a:pPr>
            <a:r>
              <a:rPr kumimoji="1" lang="zh-CN" altLang="en-US" sz="2200" b="1" dirty="0">
                <a:solidFill>
                  <a:schemeClr val="tx2"/>
                </a:solidFill>
                <a:latin typeface="Times New Roman" pitchFamily="18" charset="0"/>
                <a:ea typeface="+mn-ea"/>
                <a:cs typeface="Times New Roman" pitchFamily="18" charset="0"/>
              </a:rPr>
              <a:t>为最大值</a:t>
            </a:r>
            <a:endParaRPr kumimoji="1" lang="zh-CN" altLang="el-GR" sz="2200" b="1" baseline="-40000" dirty="0">
              <a:solidFill>
                <a:schemeClr val="tx2"/>
              </a:solidFill>
              <a:latin typeface="Times New Roman" pitchFamily="18" charset="0"/>
              <a:ea typeface="+mn-ea"/>
              <a:cs typeface="Times New Roman" pitchFamily="18" charset="0"/>
            </a:endParaRPr>
          </a:p>
        </p:txBody>
      </p:sp>
      <p:sp>
        <p:nvSpPr>
          <p:cNvPr id="32" name="Text Box 11"/>
          <p:cNvSpPr txBox="1">
            <a:spLocks noChangeArrowheads="1"/>
          </p:cNvSpPr>
          <p:nvPr/>
        </p:nvSpPr>
        <p:spPr bwMode="auto">
          <a:xfrm>
            <a:off x="7071246" y="5373216"/>
            <a:ext cx="1677218" cy="48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342900" indent="-342900" fontAlgn="t">
              <a:lnSpc>
                <a:spcPct val="115000"/>
              </a:lnSpc>
              <a:defRPr kumimoji="1" sz="2400" b="1">
                <a:solidFill>
                  <a:schemeClr val="tx2"/>
                </a:solidFill>
                <a:latin typeface="+mn-ea"/>
              </a:defRPr>
            </a:lvl1pPr>
            <a:lvl2pPr marL="800100" indent="-342900">
              <a:defRPr>
                <a:latin typeface="Arial" charset="0"/>
                <a:ea typeface="宋体" charset="-122"/>
              </a:defRPr>
            </a:lvl2pPr>
            <a:lvl3pPr marL="1257300" indent="-342900">
              <a:defRPr>
                <a:latin typeface="Arial" charset="0"/>
                <a:ea typeface="宋体" charset="-122"/>
              </a:defRPr>
            </a:lvl3pPr>
            <a:lvl4pPr marL="1714500" indent="-342900">
              <a:defRPr>
                <a:latin typeface="Arial" charset="0"/>
                <a:ea typeface="宋体" charset="-122"/>
              </a:defRPr>
            </a:lvl4pPr>
            <a:lvl5pPr marL="2171700" indent="-342900">
              <a:defRPr>
                <a:latin typeface="Arial" charset="0"/>
                <a:ea typeface="宋体" charset="-122"/>
              </a:defRPr>
            </a:lvl5pPr>
            <a:lvl6pPr marL="2628900" indent="-342900" fontAlgn="base">
              <a:spcBef>
                <a:spcPct val="0"/>
              </a:spcBef>
              <a:spcAft>
                <a:spcPct val="0"/>
              </a:spcAft>
              <a:defRPr>
                <a:latin typeface="Arial" charset="0"/>
                <a:ea typeface="宋体" charset="-122"/>
              </a:defRPr>
            </a:lvl6pPr>
            <a:lvl7pPr marL="3086100" indent="-342900" fontAlgn="base">
              <a:spcBef>
                <a:spcPct val="0"/>
              </a:spcBef>
              <a:spcAft>
                <a:spcPct val="0"/>
              </a:spcAft>
              <a:defRPr>
                <a:latin typeface="Arial" charset="0"/>
                <a:ea typeface="宋体" charset="-122"/>
              </a:defRPr>
            </a:lvl7pPr>
            <a:lvl8pPr marL="3543300" indent="-342900" fontAlgn="base">
              <a:spcBef>
                <a:spcPct val="0"/>
              </a:spcBef>
              <a:spcAft>
                <a:spcPct val="0"/>
              </a:spcAft>
              <a:defRPr>
                <a:latin typeface="Arial" charset="0"/>
                <a:ea typeface="宋体" charset="-122"/>
              </a:defRPr>
            </a:lvl8pPr>
            <a:lvl9pPr marL="4000500" indent="-342900" fontAlgn="base">
              <a:spcBef>
                <a:spcPct val="0"/>
              </a:spcBef>
              <a:spcAft>
                <a:spcPct val="0"/>
              </a:spcAft>
              <a:defRPr>
                <a:latin typeface="Arial" charset="0"/>
                <a:ea typeface="宋体" charset="-122"/>
              </a:defRPr>
            </a:lvl9pPr>
          </a:lstStyle>
          <a:p>
            <a:r>
              <a:rPr lang="zh-CN" altLang="en-US" sz="2200" dirty="0">
                <a:latin typeface="Times New Roman" pitchFamily="18" charset="0"/>
                <a:cs typeface="Times New Roman" pitchFamily="18" charset="0"/>
              </a:rPr>
              <a:t>为最小值</a:t>
            </a:r>
            <a:endParaRPr lang="zh-CN" altLang="el-GR" sz="2200" dirty="0">
              <a:latin typeface="Times New Roman" pitchFamily="18" charset="0"/>
              <a:cs typeface="Times New Roman" pitchFamily="18" charset="0"/>
            </a:endParaRPr>
          </a:p>
        </p:txBody>
      </p:sp>
      <p:sp>
        <p:nvSpPr>
          <p:cNvPr id="33" name="Text Box 12"/>
          <p:cNvSpPr txBox="1">
            <a:spLocks noChangeArrowheads="1"/>
          </p:cNvSpPr>
          <p:nvPr/>
        </p:nvSpPr>
        <p:spPr bwMode="auto">
          <a:xfrm>
            <a:off x="251520" y="6034706"/>
            <a:ext cx="4968552" cy="48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342900" indent="-342900" fontAlgn="t">
              <a:lnSpc>
                <a:spcPct val="115000"/>
              </a:lnSpc>
              <a:defRPr kumimoji="1" sz="2400" b="1">
                <a:solidFill>
                  <a:schemeClr val="tx2"/>
                </a:solidFill>
                <a:latin typeface="+mn-ea"/>
              </a:defRPr>
            </a:lvl1pPr>
            <a:lvl2pPr marL="800100" indent="-342900">
              <a:defRPr>
                <a:latin typeface="Arial" charset="0"/>
                <a:ea typeface="宋体" charset="-122"/>
              </a:defRPr>
            </a:lvl2pPr>
            <a:lvl3pPr marL="1257300" indent="-342900">
              <a:defRPr>
                <a:latin typeface="Arial" charset="0"/>
                <a:ea typeface="宋体" charset="-122"/>
              </a:defRPr>
            </a:lvl3pPr>
            <a:lvl4pPr marL="1714500" indent="-342900">
              <a:defRPr>
                <a:latin typeface="Arial" charset="0"/>
                <a:ea typeface="宋体" charset="-122"/>
              </a:defRPr>
            </a:lvl4pPr>
            <a:lvl5pPr marL="2171700" indent="-342900">
              <a:defRPr>
                <a:latin typeface="Arial" charset="0"/>
                <a:ea typeface="宋体" charset="-122"/>
              </a:defRPr>
            </a:lvl5pPr>
            <a:lvl6pPr marL="2628900" indent="-342900" fontAlgn="base">
              <a:spcBef>
                <a:spcPct val="0"/>
              </a:spcBef>
              <a:spcAft>
                <a:spcPct val="0"/>
              </a:spcAft>
              <a:defRPr>
                <a:latin typeface="Arial" charset="0"/>
                <a:ea typeface="宋体" charset="-122"/>
              </a:defRPr>
            </a:lvl6pPr>
            <a:lvl7pPr marL="3086100" indent="-342900" fontAlgn="base">
              <a:spcBef>
                <a:spcPct val="0"/>
              </a:spcBef>
              <a:spcAft>
                <a:spcPct val="0"/>
              </a:spcAft>
              <a:defRPr>
                <a:latin typeface="Arial" charset="0"/>
                <a:ea typeface="宋体" charset="-122"/>
              </a:defRPr>
            </a:lvl7pPr>
            <a:lvl8pPr marL="3543300" indent="-342900" fontAlgn="base">
              <a:spcBef>
                <a:spcPct val="0"/>
              </a:spcBef>
              <a:spcAft>
                <a:spcPct val="0"/>
              </a:spcAft>
              <a:defRPr>
                <a:latin typeface="Arial" charset="0"/>
                <a:ea typeface="宋体" charset="-122"/>
              </a:defRPr>
            </a:lvl8pPr>
            <a:lvl9pPr marL="4000500" indent="-342900" fontAlgn="base">
              <a:spcBef>
                <a:spcPct val="0"/>
              </a:spcBef>
              <a:spcAft>
                <a:spcPct val="0"/>
              </a:spcAft>
              <a:defRPr>
                <a:latin typeface="Arial" charset="0"/>
                <a:ea typeface="宋体" charset="-122"/>
              </a:defRPr>
            </a:lvl9pPr>
          </a:lstStyle>
          <a:p>
            <a:pPr>
              <a:buFont typeface="Wingdings" pitchFamily="2" charset="2"/>
              <a:buChar char="Ø"/>
            </a:pPr>
            <a:r>
              <a:rPr lang="zh-CN" altLang="en-US" sz="2200" dirty="0">
                <a:latin typeface="Times New Roman" panose="02020603050405020304" pitchFamily="18" charset="0"/>
                <a:cs typeface="Times New Roman" panose="02020603050405020304" pitchFamily="18" charset="0"/>
              </a:rPr>
              <a:t>当</a:t>
            </a:r>
            <a:r>
              <a:rPr lang="el-GR" altLang="zh-CN" sz="2200" i="1" dirty="0">
                <a:latin typeface="Times New Roman" panose="02020603050405020304" pitchFamily="18" charset="0"/>
                <a:cs typeface="Times New Roman" panose="02020603050405020304" pitchFamily="18" charset="0"/>
              </a:rPr>
              <a:t>δ</a:t>
            </a:r>
            <a:r>
              <a:rPr lang="zh-CN" altLang="en-US" sz="2200" dirty="0">
                <a:latin typeface="Times New Roman" pitchFamily="18" charset="0"/>
                <a:cs typeface="Times New Roman" pitchFamily="18" charset="0"/>
              </a:rPr>
              <a:t>介于以上两种情况之间时</a:t>
            </a:r>
            <a:endParaRPr lang="zh-CN" altLang="el-GR" sz="2200" dirty="0">
              <a:latin typeface="Times New Roman" pitchFamily="18" charset="0"/>
              <a:cs typeface="Times New Roman" pitchFamily="18" charset="0"/>
            </a:endParaRPr>
          </a:p>
        </p:txBody>
      </p:sp>
      <p:graphicFrame>
        <p:nvGraphicFramePr>
          <p:cNvPr id="34" name="Object 13"/>
          <p:cNvGraphicFramePr>
            <a:graphicFrameLocks noChangeAspect="1"/>
          </p:cNvGraphicFramePr>
          <p:nvPr>
            <p:extLst>
              <p:ext uri="{D42A27DB-BD31-4B8C-83A1-F6EECF244321}">
                <p14:modId xmlns:p14="http://schemas.microsoft.com/office/powerpoint/2010/main" val="3571616065"/>
              </p:ext>
            </p:extLst>
          </p:nvPr>
        </p:nvGraphicFramePr>
        <p:xfrm>
          <a:off x="7164388" y="6015038"/>
          <a:ext cx="1512887" cy="495300"/>
        </p:xfrm>
        <a:graphic>
          <a:graphicData uri="http://schemas.openxmlformats.org/presentationml/2006/ole">
            <mc:AlternateContent xmlns:mc="http://schemas.openxmlformats.org/markup-compatibility/2006">
              <mc:Choice xmlns:v="urn:schemas-microsoft-com:vml" Requires="v">
                <p:oleObj spid="_x0000_s25477" name="Equation" r:id="rId8" imgW="698400" imgH="228600" progId="Equation.DSMT4">
                  <p:embed/>
                </p:oleObj>
              </mc:Choice>
              <mc:Fallback>
                <p:oleObj name="Equation" r:id="rId8" imgW="698400" imgH="228600" progId="Equation.DSMT4">
                  <p:embed/>
                  <p:pic>
                    <p:nvPicPr>
                      <p:cNvPr id="0" name=""/>
                      <p:cNvPicPr>
                        <a:picLocks noChangeAspect="1" noChangeArrowheads="1"/>
                      </p:cNvPicPr>
                      <p:nvPr/>
                    </p:nvPicPr>
                    <p:blipFill>
                      <a:blip r:embed="rId9"/>
                      <a:srcRect/>
                      <a:stretch>
                        <a:fillRect/>
                      </a:stretch>
                    </p:blipFill>
                    <p:spPr bwMode="auto">
                      <a:xfrm>
                        <a:off x="7164388" y="6015038"/>
                        <a:ext cx="151288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TextBox 34"/>
          <p:cNvSpPr txBox="1"/>
          <p:nvPr/>
        </p:nvSpPr>
        <p:spPr>
          <a:xfrm>
            <a:off x="251520" y="4749227"/>
            <a:ext cx="4497193" cy="430887"/>
          </a:xfrm>
          <a:prstGeom prst="rect">
            <a:avLst/>
          </a:prstGeom>
          <a:noFill/>
        </p:spPr>
        <p:txBody>
          <a:bodyPr wrap="none" rtlCol="0">
            <a:spAutoFit/>
          </a:bodyPr>
          <a:lstStyle/>
          <a:p>
            <a:pPr marL="342900" indent="-342900">
              <a:buFont typeface="Wingdings" pitchFamily="2" charset="2"/>
              <a:buChar char="Ø"/>
            </a:pPr>
            <a:r>
              <a:rPr lang="zh-CN" altLang="en-US" sz="2200" b="1" dirty="0">
                <a:solidFill>
                  <a:schemeClr val="tx2"/>
                </a:solidFill>
                <a:latin typeface="Times New Roman" pitchFamily="18" charset="0"/>
                <a:cs typeface="Times New Roman" pitchFamily="18" charset="0"/>
              </a:rPr>
              <a:t>当</a:t>
            </a:r>
            <a:r>
              <a:rPr lang="el-GR" altLang="zh-CN" sz="2200" b="1" i="1" dirty="0">
                <a:solidFill>
                  <a:schemeClr val="tx2"/>
                </a:solidFill>
                <a:latin typeface="Times New Roman" pitchFamily="18" charset="0"/>
                <a:cs typeface="Times New Roman" pitchFamily="18" charset="0"/>
              </a:rPr>
              <a:t>δ</a:t>
            </a:r>
            <a:r>
              <a:rPr lang="en-US" altLang="zh-CN" sz="2200" b="1" dirty="0">
                <a:solidFill>
                  <a:schemeClr val="tx2"/>
                </a:solidFill>
                <a:latin typeface="Times New Roman" pitchFamily="18" charset="0"/>
                <a:cs typeface="Times New Roman" pitchFamily="18" charset="0"/>
              </a:rPr>
              <a:t>=±2</a:t>
            </a:r>
            <a:r>
              <a:rPr lang="en-US" altLang="zh-CN" sz="2200" b="1" i="1" dirty="0">
                <a:solidFill>
                  <a:schemeClr val="tx2"/>
                </a:solidFill>
                <a:latin typeface="Times New Roman" pitchFamily="18" charset="0"/>
                <a:cs typeface="Times New Roman" pitchFamily="18" charset="0"/>
              </a:rPr>
              <a:t>m</a:t>
            </a:r>
            <a:r>
              <a:rPr lang="el-GR" altLang="zh-CN" sz="2200" b="1" i="1" dirty="0">
                <a:solidFill>
                  <a:schemeClr val="tx2"/>
                </a:solidFill>
                <a:latin typeface="Times New Roman" pitchFamily="18" charset="0"/>
                <a:cs typeface="Times New Roman" pitchFamily="18" charset="0"/>
              </a:rPr>
              <a:t>π</a:t>
            </a:r>
            <a:r>
              <a:rPr lang="zh-CN" altLang="en-US" sz="2200" b="1" dirty="0">
                <a:solidFill>
                  <a:schemeClr val="tx2"/>
                </a:solidFill>
                <a:latin typeface="Times New Roman" pitchFamily="18" charset="0"/>
                <a:cs typeface="Times New Roman" pitchFamily="18" charset="0"/>
              </a:rPr>
              <a:t>或</a:t>
            </a:r>
            <a:r>
              <a:rPr lang="el-GR" altLang="zh-CN" sz="2200" b="1" dirty="0">
                <a:solidFill>
                  <a:schemeClr val="tx2"/>
                </a:solidFill>
                <a:latin typeface="Times New Roman" pitchFamily="18" charset="0"/>
                <a:cs typeface="Times New Roman" pitchFamily="18" charset="0"/>
              </a:rPr>
              <a:t>Δ</a:t>
            </a:r>
            <a:r>
              <a:rPr lang="en-US" altLang="zh-CN" sz="2200" b="1" dirty="0">
                <a:solidFill>
                  <a:schemeClr val="tx2"/>
                </a:solidFill>
                <a:latin typeface="Times New Roman" pitchFamily="18" charset="0"/>
                <a:cs typeface="Times New Roman" pitchFamily="18" charset="0"/>
              </a:rPr>
              <a:t> =±</a:t>
            </a:r>
            <a:r>
              <a:rPr lang="en-US" altLang="zh-CN" sz="2200" b="1" i="1" dirty="0">
                <a:solidFill>
                  <a:schemeClr val="tx2"/>
                </a:solidFill>
                <a:latin typeface="Times New Roman" pitchFamily="18" charset="0"/>
                <a:cs typeface="Times New Roman" pitchFamily="18" charset="0"/>
              </a:rPr>
              <a:t>m</a:t>
            </a:r>
            <a:r>
              <a:rPr lang="el-GR" altLang="zh-CN" sz="2200" b="1" i="1" dirty="0">
                <a:solidFill>
                  <a:schemeClr val="tx2"/>
                </a:solidFill>
                <a:latin typeface="Times New Roman" pitchFamily="18" charset="0"/>
                <a:cs typeface="Times New Roman" pitchFamily="18" charset="0"/>
              </a:rPr>
              <a:t>λ</a:t>
            </a:r>
            <a:r>
              <a:rPr lang="en-US" altLang="zh-CN" sz="2200" b="1" baseline="-25000" dirty="0">
                <a:solidFill>
                  <a:schemeClr val="tx2"/>
                </a:solidFill>
                <a:latin typeface="Times New Roman" pitchFamily="18" charset="0"/>
                <a:cs typeface="Times New Roman" pitchFamily="18" charset="0"/>
              </a:rPr>
              <a:t>0</a:t>
            </a:r>
            <a:r>
              <a:rPr lang="zh-CN" altLang="en-US" sz="2200" b="1" dirty="0">
                <a:solidFill>
                  <a:schemeClr val="tx2"/>
                </a:solidFill>
                <a:latin typeface="Times New Roman" pitchFamily="18" charset="0"/>
                <a:cs typeface="Times New Roman" pitchFamily="18" charset="0"/>
              </a:rPr>
              <a:t>时，</a:t>
            </a:r>
            <a:r>
              <a:rPr lang="en-US" altLang="zh-CN" sz="2200" b="1" i="1" dirty="0">
                <a:solidFill>
                  <a:schemeClr val="tx2"/>
                </a:solidFill>
                <a:latin typeface="Times New Roman" pitchFamily="18" charset="0"/>
                <a:cs typeface="Times New Roman" pitchFamily="18" charset="0"/>
              </a:rPr>
              <a:t>I</a:t>
            </a:r>
            <a:r>
              <a:rPr lang="en-US" altLang="zh-CN" sz="2200" b="1" dirty="0">
                <a:solidFill>
                  <a:schemeClr val="tx2"/>
                </a:solidFill>
                <a:latin typeface="Times New Roman" pitchFamily="18" charset="0"/>
                <a:cs typeface="Times New Roman" pitchFamily="18" charset="0"/>
              </a:rPr>
              <a:t>=4</a:t>
            </a:r>
            <a:r>
              <a:rPr lang="en-US" altLang="zh-CN" sz="2200" b="1" i="1" dirty="0">
                <a:solidFill>
                  <a:schemeClr val="tx2"/>
                </a:solidFill>
                <a:latin typeface="Times New Roman" pitchFamily="18" charset="0"/>
                <a:cs typeface="Times New Roman" pitchFamily="18" charset="0"/>
              </a:rPr>
              <a:t>I</a:t>
            </a:r>
            <a:r>
              <a:rPr lang="en-US" altLang="zh-CN" sz="2200" b="1" baseline="-25000" dirty="0">
                <a:solidFill>
                  <a:schemeClr val="tx2"/>
                </a:solidFill>
                <a:latin typeface="Times New Roman" pitchFamily="18" charset="0"/>
                <a:cs typeface="Times New Roman" pitchFamily="18" charset="0"/>
              </a:rPr>
              <a:t>0</a:t>
            </a:r>
            <a:endParaRPr lang="zh-CN" altLang="en-US" sz="2200" baseline="30000" dirty="0">
              <a:solidFill>
                <a:schemeClr val="tx2"/>
              </a:solidFill>
              <a:latin typeface="Times New Roman" pitchFamily="18" charset="0"/>
              <a:cs typeface="Times New Roman" pitchFamily="18" charset="0"/>
            </a:endParaRPr>
          </a:p>
        </p:txBody>
      </p:sp>
      <p:sp>
        <p:nvSpPr>
          <p:cNvPr id="36" name="TextBox 35"/>
          <p:cNvSpPr txBox="1"/>
          <p:nvPr/>
        </p:nvSpPr>
        <p:spPr>
          <a:xfrm>
            <a:off x="251520" y="5400565"/>
            <a:ext cx="5237781" cy="430887"/>
          </a:xfrm>
          <a:prstGeom prst="rect">
            <a:avLst/>
          </a:prstGeom>
          <a:noFill/>
        </p:spPr>
        <p:txBody>
          <a:bodyPr wrap="none" rtlCol="0">
            <a:spAutoFit/>
          </a:bodyPr>
          <a:lstStyle/>
          <a:p>
            <a:pPr marL="342900" indent="-342900">
              <a:buFont typeface="Wingdings" pitchFamily="2" charset="2"/>
              <a:buChar char="Ø"/>
            </a:pPr>
            <a:r>
              <a:rPr lang="zh-CN" altLang="en-US" sz="2200" b="1" dirty="0">
                <a:solidFill>
                  <a:schemeClr val="tx2"/>
                </a:solidFill>
                <a:latin typeface="Times New Roman" pitchFamily="18" charset="0"/>
                <a:cs typeface="Times New Roman" pitchFamily="18" charset="0"/>
              </a:rPr>
              <a:t>当</a:t>
            </a:r>
            <a:r>
              <a:rPr lang="el-GR" altLang="zh-CN" sz="2200" b="1" i="1" dirty="0">
                <a:solidFill>
                  <a:schemeClr val="tx2"/>
                </a:solidFill>
                <a:latin typeface="Times New Roman" pitchFamily="18" charset="0"/>
                <a:cs typeface="Times New Roman" pitchFamily="18" charset="0"/>
              </a:rPr>
              <a:t>δ</a:t>
            </a:r>
            <a:r>
              <a:rPr lang="en-US" altLang="zh-CN" sz="2200" b="1" dirty="0">
                <a:solidFill>
                  <a:schemeClr val="tx2"/>
                </a:solidFill>
                <a:latin typeface="Times New Roman" pitchFamily="18" charset="0"/>
                <a:cs typeface="Times New Roman" pitchFamily="18" charset="0"/>
              </a:rPr>
              <a:t>=±(2</a:t>
            </a:r>
            <a:r>
              <a:rPr lang="en-US" altLang="zh-CN" sz="2200" b="1" i="1" dirty="0">
                <a:solidFill>
                  <a:schemeClr val="tx2"/>
                </a:solidFill>
                <a:latin typeface="Times New Roman" pitchFamily="18" charset="0"/>
                <a:cs typeface="Times New Roman" pitchFamily="18" charset="0"/>
              </a:rPr>
              <a:t>m</a:t>
            </a:r>
            <a:r>
              <a:rPr lang="en-US" altLang="zh-CN" sz="2200" b="1" dirty="0">
                <a:solidFill>
                  <a:schemeClr val="tx2"/>
                </a:solidFill>
                <a:latin typeface="Times New Roman" pitchFamily="18" charset="0"/>
                <a:cs typeface="Times New Roman" pitchFamily="18" charset="0"/>
              </a:rPr>
              <a:t>+1)</a:t>
            </a:r>
            <a:r>
              <a:rPr lang="el-GR" altLang="zh-CN" sz="2200" b="1" i="1" dirty="0">
                <a:solidFill>
                  <a:schemeClr val="tx2"/>
                </a:solidFill>
                <a:latin typeface="Times New Roman" pitchFamily="18" charset="0"/>
                <a:cs typeface="Times New Roman" pitchFamily="18" charset="0"/>
              </a:rPr>
              <a:t>π</a:t>
            </a:r>
            <a:r>
              <a:rPr lang="zh-CN" altLang="en-US" sz="2200" b="1" dirty="0">
                <a:solidFill>
                  <a:schemeClr val="tx2"/>
                </a:solidFill>
                <a:latin typeface="Times New Roman" pitchFamily="18" charset="0"/>
                <a:cs typeface="Times New Roman" pitchFamily="18" charset="0"/>
              </a:rPr>
              <a:t>或</a:t>
            </a:r>
            <a:r>
              <a:rPr lang="el-GR" altLang="zh-CN" sz="2200" b="1" dirty="0">
                <a:solidFill>
                  <a:schemeClr val="tx2"/>
                </a:solidFill>
                <a:latin typeface="Times New Roman" pitchFamily="18" charset="0"/>
                <a:cs typeface="Times New Roman" pitchFamily="18" charset="0"/>
              </a:rPr>
              <a:t>Δ</a:t>
            </a:r>
            <a:r>
              <a:rPr lang="en-US" altLang="zh-CN" sz="2200" b="1" dirty="0">
                <a:solidFill>
                  <a:schemeClr val="tx2"/>
                </a:solidFill>
                <a:latin typeface="Times New Roman" pitchFamily="18" charset="0"/>
                <a:cs typeface="Times New Roman" pitchFamily="18" charset="0"/>
              </a:rPr>
              <a:t> =±(</a:t>
            </a:r>
            <a:r>
              <a:rPr lang="en-US" altLang="zh-CN" sz="2200" b="1" i="1" dirty="0">
                <a:solidFill>
                  <a:schemeClr val="tx2"/>
                </a:solidFill>
                <a:latin typeface="Times New Roman" pitchFamily="18" charset="0"/>
                <a:cs typeface="Times New Roman" pitchFamily="18" charset="0"/>
              </a:rPr>
              <a:t>m</a:t>
            </a:r>
            <a:r>
              <a:rPr lang="en-US" altLang="zh-CN" sz="2200" b="1" dirty="0">
                <a:solidFill>
                  <a:schemeClr val="tx2"/>
                </a:solidFill>
                <a:latin typeface="Times New Roman" pitchFamily="18" charset="0"/>
                <a:cs typeface="Times New Roman" pitchFamily="18" charset="0"/>
              </a:rPr>
              <a:t>+1/2)</a:t>
            </a:r>
            <a:r>
              <a:rPr lang="el-GR" altLang="zh-CN" sz="2200" b="1" i="1" dirty="0">
                <a:solidFill>
                  <a:schemeClr val="tx2"/>
                </a:solidFill>
                <a:latin typeface="Times New Roman" pitchFamily="18" charset="0"/>
                <a:cs typeface="Times New Roman" pitchFamily="18" charset="0"/>
              </a:rPr>
              <a:t>λ</a:t>
            </a:r>
            <a:r>
              <a:rPr lang="en-US" altLang="zh-CN" sz="2200" b="1" baseline="-25000" dirty="0">
                <a:solidFill>
                  <a:schemeClr val="tx2"/>
                </a:solidFill>
                <a:latin typeface="Times New Roman" pitchFamily="18" charset="0"/>
                <a:cs typeface="Times New Roman" pitchFamily="18" charset="0"/>
              </a:rPr>
              <a:t>0</a:t>
            </a:r>
            <a:r>
              <a:rPr lang="zh-CN" altLang="en-US" sz="2200" b="1" dirty="0">
                <a:solidFill>
                  <a:schemeClr val="tx2"/>
                </a:solidFill>
                <a:latin typeface="Times New Roman" pitchFamily="18" charset="0"/>
                <a:cs typeface="Times New Roman" pitchFamily="18" charset="0"/>
              </a:rPr>
              <a:t>时，</a:t>
            </a:r>
            <a:r>
              <a:rPr lang="en-US" altLang="zh-CN" sz="2200" b="1" i="1" dirty="0">
                <a:solidFill>
                  <a:schemeClr val="tx2"/>
                </a:solidFill>
                <a:latin typeface="Times New Roman" pitchFamily="18" charset="0"/>
                <a:cs typeface="Times New Roman" pitchFamily="18" charset="0"/>
              </a:rPr>
              <a:t>I</a:t>
            </a:r>
            <a:r>
              <a:rPr lang="en-US" altLang="zh-CN" sz="2200" b="1" dirty="0">
                <a:solidFill>
                  <a:schemeClr val="tx2"/>
                </a:solidFill>
                <a:latin typeface="Times New Roman" pitchFamily="18" charset="0"/>
                <a:cs typeface="Times New Roman" pitchFamily="18" charset="0"/>
              </a:rPr>
              <a:t>=0</a:t>
            </a:r>
            <a:endParaRPr lang="zh-CN" altLang="en-US" sz="2200" baseline="30000" dirty="0">
              <a:solidFill>
                <a:schemeClr val="tx2"/>
              </a:solidFill>
              <a:latin typeface="Times New Roman" pitchFamily="18" charset="0"/>
              <a:cs typeface="Times New Roman" pitchFamily="18" charset="0"/>
            </a:endParaRPr>
          </a:p>
        </p:txBody>
      </p:sp>
      <p:sp>
        <p:nvSpPr>
          <p:cNvPr id="39" name="TextBox 38"/>
          <p:cNvSpPr txBox="1"/>
          <p:nvPr/>
        </p:nvSpPr>
        <p:spPr>
          <a:xfrm>
            <a:off x="4932040" y="3252676"/>
            <a:ext cx="1603324" cy="430887"/>
          </a:xfrm>
          <a:prstGeom prst="rect">
            <a:avLst/>
          </a:prstGeom>
          <a:noFill/>
        </p:spPr>
        <p:txBody>
          <a:bodyPr wrap="none" rtlCol="0">
            <a:spAutoFit/>
          </a:bodyPr>
          <a:lstStyle/>
          <a:p>
            <a:r>
              <a:rPr lang="zh-CN" altLang="en-US" sz="2200" b="1" dirty="0">
                <a:solidFill>
                  <a:schemeClr val="tx2"/>
                </a:solidFill>
                <a:latin typeface="Times New Roman" pitchFamily="18" charset="0"/>
                <a:cs typeface="Times New Roman" pitchFamily="18" charset="0"/>
              </a:rPr>
              <a:t>真空波数：</a:t>
            </a:r>
          </a:p>
        </p:txBody>
      </p:sp>
      <p:sp>
        <p:nvSpPr>
          <p:cNvPr id="41" name="TextBox 40"/>
          <p:cNvSpPr txBox="1"/>
          <p:nvPr/>
        </p:nvSpPr>
        <p:spPr>
          <a:xfrm>
            <a:off x="4932040" y="3934217"/>
            <a:ext cx="1319592" cy="430887"/>
          </a:xfrm>
          <a:prstGeom prst="rect">
            <a:avLst/>
          </a:prstGeom>
          <a:noFill/>
        </p:spPr>
        <p:txBody>
          <a:bodyPr wrap="none" rtlCol="0">
            <a:spAutoFit/>
          </a:bodyPr>
          <a:lstStyle/>
          <a:p>
            <a:r>
              <a:rPr lang="zh-CN" altLang="en-US" sz="2200" b="1" dirty="0">
                <a:solidFill>
                  <a:schemeClr val="tx2"/>
                </a:solidFill>
                <a:latin typeface="Times New Roman" pitchFamily="18" charset="0"/>
                <a:cs typeface="Times New Roman" pitchFamily="18" charset="0"/>
              </a:rPr>
              <a:t>光程差：</a:t>
            </a:r>
          </a:p>
        </p:txBody>
      </p:sp>
      <p:graphicFrame>
        <p:nvGraphicFramePr>
          <p:cNvPr id="2" name="对象 1"/>
          <p:cNvGraphicFramePr>
            <a:graphicFrameLocks noChangeAspect="1"/>
          </p:cNvGraphicFramePr>
          <p:nvPr>
            <p:extLst>
              <p:ext uri="{D42A27DB-BD31-4B8C-83A1-F6EECF244321}">
                <p14:modId xmlns:p14="http://schemas.microsoft.com/office/powerpoint/2010/main" val="2110268611"/>
              </p:ext>
            </p:extLst>
          </p:nvPr>
        </p:nvGraphicFramePr>
        <p:xfrm>
          <a:off x="251520" y="3284984"/>
          <a:ext cx="2771866" cy="865257"/>
        </p:xfrm>
        <a:graphic>
          <a:graphicData uri="http://schemas.openxmlformats.org/presentationml/2006/ole">
            <mc:AlternateContent xmlns:mc="http://schemas.openxmlformats.org/markup-compatibility/2006">
              <mc:Choice xmlns:v="urn:schemas-microsoft-com:vml" Requires="v">
                <p:oleObj spid="_x0000_s25478" name="Equation" r:id="rId10" imgW="1384200" imgH="431640" progId="Equation.DSMT4">
                  <p:embed/>
                </p:oleObj>
              </mc:Choice>
              <mc:Fallback>
                <p:oleObj name="Equation" r:id="rId10" imgW="1384200" imgH="431640" progId="Equation.DSMT4">
                  <p:embed/>
                  <p:pic>
                    <p:nvPicPr>
                      <p:cNvPr id="0" name=""/>
                      <p:cNvPicPr/>
                      <p:nvPr/>
                    </p:nvPicPr>
                    <p:blipFill>
                      <a:blip r:embed="rId11"/>
                      <a:stretch>
                        <a:fillRect/>
                      </a:stretch>
                    </p:blipFill>
                    <p:spPr>
                      <a:xfrm>
                        <a:off x="251520" y="3284984"/>
                        <a:ext cx="2771866" cy="865257"/>
                      </a:xfrm>
                      <a:prstGeom prst="rect">
                        <a:avLst/>
                      </a:prstGeom>
                      <a:ln w="25400">
                        <a:solidFill>
                          <a:srgbClr val="FF0000"/>
                        </a:solid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54637415"/>
              </p:ext>
            </p:extLst>
          </p:nvPr>
        </p:nvGraphicFramePr>
        <p:xfrm>
          <a:off x="6383932" y="3073594"/>
          <a:ext cx="1068388" cy="865187"/>
        </p:xfrm>
        <a:graphic>
          <a:graphicData uri="http://schemas.openxmlformats.org/presentationml/2006/ole">
            <mc:AlternateContent xmlns:mc="http://schemas.openxmlformats.org/markup-compatibility/2006">
              <mc:Choice xmlns:v="urn:schemas-microsoft-com:vml" Requires="v">
                <p:oleObj spid="_x0000_s25479" name="Equation" r:id="rId12" imgW="533160" imgH="431640" progId="Equation.DSMT4">
                  <p:embed/>
                </p:oleObj>
              </mc:Choice>
              <mc:Fallback>
                <p:oleObj name="Equation" r:id="rId12" imgW="533160" imgH="431640" progId="Equation.DSMT4">
                  <p:embed/>
                  <p:pic>
                    <p:nvPicPr>
                      <p:cNvPr id="0" name="对象 1"/>
                      <p:cNvPicPr>
                        <a:picLocks noChangeAspect="1" noChangeArrowheads="1"/>
                      </p:cNvPicPr>
                      <p:nvPr/>
                    </p:nvPicPr>
                    <p:blipFill>
                      <a:blip r:embed="rId13"/>
                      <a:srcRect/>
                      <a:stretch>
                        <a:fillRect/>
                      </a:stretch>
                    </p:blipFill>
                    <p:spPr bwMode="auto">
                      <a:xfrm>
                        <a:off x="6383932" y="3073594"/>
                        <a:ext cx="1068388"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91124914"/>
              </p:ext>
            </p:extLst>
          </p:nvPr>
        </p:nvGraphicFramePr>
        <p:xfrm>
          <a:off x="6444208" y="3894866"/>
          <a:ext cx="1703387" cy="509587"/>
        </p:xfrm>
        <a:graphic>
          <a:graphicData uri="http://schemas.openxmlformats.org/presentationml/2006/ole">
            <mc:AlternateContent xmlns:mc="http://schemas.openxmlformats.org/markup-compatibility/2006">
              <mc:Choice xmlns:v="urn:schemas-microsoft-com:vml" Requires="v">
                <p:oleObj spid="_x0000_s25480" name="Equation" r:id="rId14" imgW="850680" imgH="253800" progId="Equation.DSMT4">
                  <p:embed/>
                </p:oleObj>
              </mc:Choice>
              <mc:Fallback>
                <p:oleObj name="Equation" r:id="rId14" imgW="850680" imgH="253800" progId="Equation.DSMT4">
                  <p:embed/>
                  <p:pic>
                    <p:nvPicPr>
                      <p:cNvPr id="0" name="对象 1"/>
                      <p:cNvPicPr>
                        <a:picLocks noChangeAspect="1" noChangeArrowheads="1"/>
                      </p:cNvPicPr>
                      <p:nvPr/>
                    </p:nvPicPr>
                    <p:blipFill>
                      <a:blip r:embed="rId15"/>
                      <a:srcRect/>
                      <a:stretch>
                        <a:fillRect/>
                      </a:stretch>
                    </p:blipFill>
                    <p:spPr bwMode="auto">
                      <a:xfrm>
                        <a:off x="6444208" y="3894866"/>
                        <a:ext cx="1703387"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右大括号 24"/>
          <p:cNvSpPr/>
          <p:nvPr/>
        </p:nvSpPr>
        <p:spPr>
          <a:xfrm flipH="1">
            <a:off x="4644008" y="2292937"/>
            <a:ext cx="330986" cy="487991"/>
          </a:xfrm>
          <a:prstGeom prst="rightBrace">
            <a:avLst/>
          </a:prstGeom>
          <a:ln w="158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右大括号 25"/>
          <p:cNvSpPr/>
          <p:nvPr/>
        </p:nvSpPr>
        <p:spPr>
          <a:xfrm flipH="1">
            <a:off x="4644008" y="3429000"/>
            <a:ext cx="330986" cy="720080"/>
          </a:xfrm>
          <a:prstGeom prst="rightBrace">
            <a:avLst/>
          </a:prstGeom>
          <a:ln w="158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19978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left)">
                                      <p:cBhvr>
                                        <p:cTn id="46" dur="500"/>
                                        <p:tgtEl>
                                          <p:spTgt spid="41"/>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left)">
                                      <p:cBhvr>
                                        <p:cTn id="67" dur="500"/>
                                        <p:tgtEl>
                                          <p:spTgt spid="36"/>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left)">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left)">
                                      <p:cBhvr>
                                        <p:cTn id="76" dur="500"/>
                                        <p:tgtEl>
                                          <p:spTgt spid="33"/>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P spid="11" grpId="0"/>
      <p:bldP spid="31" grpId="0"/>
      <p:bldP spid="32" grpId="0"/>
      <p:bldP spid="33" grpId="0"/>
      <p:bldP spid="35" grpId="0"/>
      <p:bldP spid="36" grpId="0"/>
      <p:bldP spid="39" grpId="0"/>
      <p:bldP spid="41" grpId="0"/>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结果讨论</a:t>
            </a: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7</a:t>
            </a:fld>
            <a:endParaRPr lang="en-US" altLang="zh-CN" dirty="0"/>
          </a:p>
        </p:txBody>
      </p:sp>
      <p:sp>
        <p:nvSpPr>
          <p:cNvPr id="3" name="矩形 2"/>
          <p:cNvSpPr/>
          <p:nvPr/>
        </p:nvSpPr>
        <p:spPr>
          <a:xfrm>
            <a:off x="323528" y="1700808"/>
            <a:ext cx="8424936" cy="445256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zh-CN" altLang="en-US" sz="2400" b="1" dirty="0">
                <a:solidFill>
                  <a:schemeClr val="tx2"/>
                </a:solidFill>
              </a:rPr>
              <a:t>无论位相差表达式还是光程差表达式，都只适用于两光波的初位相相同的情况。若非如此，还应加上两光波的初位相差。</a:t>
            </a:r>
            <a:endParaRPr lang="en-US" altLang="zh-CN" sz="2400" b="1" dirty="0">
              <a:solidFill>
                <a:schemeClr val="tx2"/>
              </a:solidFill>
            </a:endParaRPr>
          </a:p>
          <a:p>
            <a:pPr algn="just">
              <a:lnSpc>
                <a:spcPct val="150000"/>
              </a:lnSpc>
            </a:pPr>
            <a:endParaRPr lang="zh-CN" altLang="en-US" sz="2400" b="1" dirty="0">
              <a:solidFill>
                <a:schemeClr val="tx2"/>
              </a:solidFill>
            </a:endParaRPr>
          </a:p>
          <a:p>
            <a:pPr marL="342900" indent="-342900" algn="just">
              <a:lnSpc>
                <a:spcPct val="150000"/>
              </a:lnSpc>
              <a:buFont typeface="Wingdings" panose="05000000000000000000" pitchFamily="2" charset="2"/>
              <a:buChar char="Ø"/>
            </a:pPr>
            <a:r>
              <a:rPr lang="zh-CN" altLang="en-US" sz="2400" b="1" dirty="0">
                <a:solidFill>
                  <a:schemeClr val="tx2"/>
                </a:solidFill>
              </a:rPr>
              <a:t>由光程差的表达式可知，两光波叠加区域内不同位置处将有不同的光程差，因而会有不同的光强度，整个叠加区域内将出现稳定的光强度的周期性变化，这就是</a:t>
            </a:r>
            <a:r>
              <a:rPr lang="zh-CN" altLang="en-US" sz="2400" b="1" dirty="0">
                <a:solidFill>
                  <a:srgbClr val="FF0000"/>
                </a:solidFill>
              </a:rPr>
              <a:t>光的干涉现象</a:t>
            </a:r>
            <a:r>
              <a:rPr lang="zh-CN" altLang="en-US" sz="2400" b="1" dirty="0">
                <a:solidFill>
                  <a:schemeClr val="tx2"/>
                </a:solidFill>
              </a:rPr>
              <a:t>，这种叠加称为</a:t>
            </a:r>
            <a:r>
              <a:rPr lang="zh-CN" altLang="en-US" sz="2400" b="1" dirty="0">
                <a:solidFill>
                  <a:srgbClr val="FF0000"/>
                </a:solidFill>
              </a:rPr>
              <a:t>相干叠加</a:t>
            </a:r>
            <a:r>
              <a:rPr lang="zh-CN" altLang="en-US" sz="2400" b="1" dirty="0">
                <a:solidFill>
                  <a:schemeClr val="tx2"/>
                </a:solidFill>
              </a:rPr>
              <a:t>，叠加的光波称为</a:t>
            </a:r>
            <a:r>
              <a:rPr lang="zh-CN" altLang="en-US" sz="2400" b="1" dirty="0">
                <a:solidFill>
                  <a:srgbClr val="FF0000"/>
                </a:solidFill>
              </a:rPr>
              <a:t>相干光波</a:t>
            </a:r>
            <a:r>
              <a:rPr lang="zh-CN" altLang="en-US" sz="2400" b="1" dirty="0">
                <a:solidFill>
                  <a:schemeClr val="tx2"/>
                </a:solidFill>
              </a:rPr>
              <a:t>。</a:t>
            </a:r>
          </a:p>
        </p:txBody>
      </p:sp>
    </p:spTree>
    <p:extLst>
      <p:ext uri="{BB962C8B-B14F-4D97-AF65-F5344CB8AC3E}">
        <p14:creationId xmlns:p14="http://schemas.microsoft.com/office/powerpoint/2010/main" val="405559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复数方法</a:t>
            </a: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8</a:t>
            </a:fld>
            <a:endParaRPr lang="en-US" altLang="zh-CN" dirty="0"/>
          </a:p>
        </p:txBody>
      </p:sp>
      <p:sp>
        <p:nvSpPr>
          <p:cNvPr id="6" name="Rectangle 6"/>
          <p:cNvSpPr>
            <a:spLocks noChangeArrowheads="1"/>
          </p:cNvSpPr>
          <p:nvPr/>
        </p:nvSpPr>
        <p:spPr bwMode="auto">
          <a:xfrm>
            <a:off x="179512" y="1268760"/>
            <a:ext cx="82589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dirty="0">
                <a:solidFill>
                  <a:schemeClr val="tx2"/>
                </a:solidFill>
                <a:latin typeface="Times New Roman" pitchFamily="18" charset="0"/>
                <a:cs typeface="Times New Roman" pitchFamily="18" charset="0"/>
              </a:rPr>
              <a:t>光源</a:t>
            </a:r>
            <a:r>
              <a:rPr kumimoji="1" lang="en-US" altLang="zh-CN" sz="2400" b="1" i="1" dirty="0">
                <a:solidFill>
                  <a:schemeClr val="tx2"/>
                </a:solidFill>
                <a:latin typeface="Times New Roman" pitchFamily="18" charset="0"/>
                <a:cs typeface="Times New Roman" pitchFamily="18" charset="0"/>
              </a:rPr>
              <a:t>S</a:t>
            </a:r>
            <a:r>
              <a:rPr kumimoji="1" lang="en-US" altLang="zh-CN" sz="2400" b="1" baseline="-25000" dirty="0">
                <a:solidFill>
                  <a:schemeClr val="tx2"/>
                </a:solidFill>
                <a:latin typeface="Times New Roman" pitchFamily="18" charset="0"/>
                <a:cs typeface="Times New Roman" pitchFamily="18" charset="0"/>
              </a:rPr>
              <a:t>1</a:t>
            </a:r>
            <a:r>
              <a:rPr kumimoji="1" lang="zh-CN" altLang="en-US" sz="2400" b="1" dirty="0">
                <a:solidFill>
                  <a:schemeClr val="tx2"/>
                </a:solidFill>
                <a:latin typeface="Times New Roman" pitchFamily="18" charset="0"/>
                <a:cs typeface="Times New Roman" pitchFamily="18" charset="0"/>
              </a:rPr>
              <a:t>、</a:t>
            </a:r>
            <a:r>
              <a:rPr kumimoji="1" lang="en-US" altLang="zh-CN" sz="2400" b="1" i="1" dirty="0">
                <a:solidFill>
                  <a:schemeClr val="tx2"/>
                </a:solidFill>
                <a:latin typeface="Times New Roman" pitchFamily="18" charset="0"/>
                <a:cs typeface="Times New Roman" pitchFamily="18" charset="0"/>
              </a:rPr>
              <a:t>S</a:t>
            </a:r>
            <a:r>
              <a:rPr kumimoji="1" lang="en-US" altLang="zh-CN" sz="2400" b="1" baseline="-25000" dirty="0">
                <a:solidFill>
                  <a:schemeClr val="tx2"/>
                </a:solidFill>
                <a:latin typeface="Times New Roman" pitchFamily="18" charset="0"/>
                <a:cs typeface="Times New Roman" pitchFamily="18" charset="0"/>
              </a:rPr>
              <a:t>2</a:t>
            </a:r>
            <a:r>
              <a:rPr kumimoji="1" lang="zh-CN" altLang="en-US" sz="2400" b="1" dirty="0">
                <a:solidFill>
                  <a:schemeClr val="tx2"/>
                </a:solidFill>
                <a:latin typeface="Times New Roman" pitchFamily="18" charset="0"/>
                <a:cs typeface="Times New Roman" pitchFamily="18" charset="0"/>
              </a:rPr>
              <a:t>发出的单色光波在</a:t>
            </a:r>
            <a:r>
              <a:rPr kumimoji="1" lang="en-US" altLang="zh-CN" sz="2400" b="1" i="1" dirty="0">
                <a:solidFill>
                  <a:schemeClr val="tx2"/>
                </a:solidFill>
                <a:latin typeface="Times New Roman" pitchFamily="18" charset="0"/>
                <a:cs typeface="Times New Roman" pitchFamily="18" charset="0"/>
              </a:rPr>
              <a:t>P</a:t>
            </a:r>
            <a:r>
              <a:rPr kumimoji="1" lang="zh-CN" altLang="en-US" sz="2400" b="1" dirty="0">
                <a:solidFill>
                  <a:schemeClr val="tx2"/>
                </a:solidFill>
                <a:latin typeface="Times New Roman" pitchFamily="18" charset="0"/>
                <a:cs typeface="Times New Roman" pitchFamily="18" charset="0"/>
              </a:rPr>
              <a:t>点的复数形式的波函数为：</a:t>
            </a:r>
          </a:p>
        </p:txBody>
      </p:sp>
      <p:graphicFrame>
        <p:nvGraphicFramePr>
          <p:cNvPr id="7" name="Object 7"/>
          <p:cNvGraphicFramePr>
            <a:graphicFrameLocks noChangeAspect="1"/>
          </p:cNvGraphicFramePr>
          <p:nvPr>
            <p:extLst>
              <p:ext uri="{D42A27DB-BD31-4B8C-83A1-F6EECF244321}">
                <p14:modId xmlns:p14="http://schemas.microsoft.com/office/powerpoint/2010/main" val="1134293541"/>
              </p:ext>
            </p:extLst>
          </p:nvPr>
        </p:nvGraphicFramePr>
        <p:xfrm>
          <a:off x="2699792" y="1799853"/>
          <a:ext cx="3589338" cy="981075"/>
        </p:xfrm>
        <a:graphic>
          <a:graphicData uri="http://schemas.openxmlformats.org/presentationml/2006/ole">
            <mc:AlternateContent xmlns:mc="http://schemas.openxmlformats.org/markup-compatibility/2006">
              <mc:Choice xmlns:v="urn:schemas-microsoft-com:vml" Requires="v">
                <p:oleObj spid="_x0000_s51220" name="公式" r:id="rId4" imgW="1473120" imgH="482400" progId="Equation.3">
                  <p:embed/>
                </p:oleObj>
              </mc:Choice>
              <mc:Fallback>
                <p:oleObj name="公式" r:id="rId4" imgW="1473120" imgH="482400" progId="Equation.3">
                  <p:embed/>
                  <p:pic>
                    <p:nvPicPr>
                      <p:cNvPr id="0" name=""/>
                      <p:cNvPicPr>
                        <a:picLocks noChangeAspect="1" noChangeArrowheads="1"/>
                      </p:cNvPicPr>
                      <p:nvPr/>
                    </p:nvPicPr>
                    <p:blipFill>
                      <a:blip r:embed="rId5"/>
                      <a:srcRect/>
                      <a:stretch>
                        <a:fillRect/>
                      </a:stretch>
                    </p:blipFill>
                    <p:spPr bwMode="auto">
                      <a:xfrm>
                        <a:off x="2699792" y="1799853"/>
                        <a:ext cx="3589338"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2672564192"/>
              </p:ext>
            </p:extLst>
          </p:nvPr>
        </p:nvGraphicFramePr>
        <p:xfrm>
          <a:off x="720725" y="3138488"/>
          <a:ext cx="7702550" cy="652462"/>
        </p:xfrm>
        <a:graphic>
          <a:graphicData uri="http://schemas.openxmlformats.org/presentationml/2006/ole">
            <mc:AlternateContent xmlns:mc="http://schemas.openxmlformats.org/markup-compatibility/2006">
              <mc:Choice xmlns:v="urn:schemas-microsoft-com:vml" Requires="v">
                <p:oleObj spid="_x0000_s51221" name="Equation" r:id="rId6" imgW="3187440" imgH="279360" progId="Equation.DSMT4">
                  <p:embed/>
                </p:oleObj>
              </mc:Choice>
              <mc:Fallback>
                <p:oleObj name="Equation" r:id="rId6" imgW="3187440" imgH="279360" progId="Equation.DSMT4">
                  <p:embed/>
                  <p:pic>
                    <p:nvPicPr>
                      <p:cNvPr id="0" name=""/>
                      <p:cNvPicPr>
                        <a:picLocks noChangeAspect="1" noChangeArrowheads="1"/>
                      </p:cNvPicPr>
                      <p:nvPr/>
                    </p:nvPicPr>
                    <p:blipFill>
                      <a:blip r:embed="rId7"/>
                      <a:srcRect/>
                      <a:stretch>
                        <a:fillRect/>
                      </a:stretch>
                    </p:blipFill>
                    <p:spPr bwMode="auto">
                      <a:xfrm>
                        <a:off x="720725" y="3138488"/>
                        <a:ext cx="7702550" cy="652462"/>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179512" y="2708920"/>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chemeClr val="tx2"/>
                </a:solidFill>
                <a:latin typeface="+mn-ea"/>
              </a:rPr>
              <a:t>合振动为：</a:t>
            </a:r>
          </a:p>
        </p:txBody>
      </p:sp>
      <p:graphicFrame>
        <p:nvGraphicFramePr>
          <p:cNvPr id="11" name="Object 10"/>
          <p:cNvGraphicFramePr>
            <a:graphicFrameLocks noChangeAspect="1"/>
          </p:cNvGraphicFramePr>
          <p:nvPr>
            <p:extLst>
              <p:ext uri="{D42A27DB-BD31-4B8C-83A1-F6EECF244321}">
                <p14:modId xmlns:p14="http://schemas.microsoft.com/office/powerpoint/2010/main" val="440251982"/>
              </p:ext>
            </p:extLst>
          </p:nvPr>
        </p:nvGraphicFramePr>
        <p:xfrm>
          <a:off x="2736056" y="4149080"/>
          <a:ext cx="3671888" cy="495300"/>
        </p:xfrm>
        <a:graphic>
          <a:graphicData uri="http://schemas.openxmlformats.org/presentationml/2006/ole">
            <mc:AlternateContent xmlns:mc="http://schemas.openxmlformats.org/markup-compatibility/2006">
              <mc:Choice xmlns:v="urn:schemas-microsoft-com:vml" Requires="v">
                <p:oleObj spid="_x0000_s51222" name="公式" r:id="rId8" imgW="1549080" imgH="215640" progId="Equation.3">
                  <p:embed/>
                </p:oleObj>
              </mc:Choice>
              <mc:Fallback>
                <p:oleObj name="公式" r:id="rId8" imgW="15490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6056" y="4149080"/>
                        <a:ext cx="36718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079737860"/>
              </p:ext>
            </p:extLst>
          </p:nvPr>
        </p:nvGraphicFramePr>
        <p:xfrm>
          <a:off x="2699792" y="4876329"/>
          <a:ext cx="4392612" cy="496887"/>
        </p:xfrm>
        <a:graphic>
          <a:graphicData uri="http://schemas.openxmlformats.org/presentationml/2006/ole">
            <mc:AlternateContent xmlns:mc="http://schemas.openxmlformats.org/markup-compatibility/2006">
              <mc:Choice xmlns:v="urn:schemas-microsoft-com:vml" Requires="v">
                <p:oleObj spid="_x0000_s51223" name="公式" r:id="rId10" imgW="2019300" imgH="228600" progId="Equation.3">
                  <p:embed/>
                </p:oleObj>
              </mc:Choice>
              <mc:Fallback>
                <p:oleObj name="公式" r:id="rId10" imgW="2019300" imgH="2286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9792" y="4876329"/>
                        <a:ext cx="4392612"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32083907"/>
              </p:ext>
            </p:extLst>
          </p:nvPr>
        </p:nvGraphicFramePr>
        <p:xfrm>
          <a:off x="2699792" y="5589240"/>
          <a:ext cx="3240087" cy="854075"/>
        </p:xfrm>
        <a:graphic>
          <a:graphicData uri="http://schemas.openxmlformats.org/presentationml/2006/ole">
            <mc:AlternateContent xmlns:mc="http://schemas.openxmlformats.org/markup-compatibility/2006">
              <mc:Choice xmlns:v="urn:schemas-microsoft-com:vml" Requires="v">
                <p:oleObj spid="_x0000_s51224" name="公式" r:id="rId12" imgW="1637589" imgH="431613" progId="Equation.3">
                  <p:embed/>
                </p:oleObj>
              </mc:Choice>
              <mc:Fallback>
                <p:oleObj name="公式" r:id="rId12" imgW="1637589" imgH="431613"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99792" y="5589240"/>
                        <a:ext cx="324008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9"/>
          <p:cNvSpPr>
            <a:spLocks noChangeArrowheads="1"/>
          </p:cNvSpPr>
          <p:nvPr/>
        </p:nvSpPr>
        <p:spPr bwMode="auto">
          <a:xfrm>
            <a:off x="179512" y="4149080"/>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chemeClr val="tx2"/>
                </a:solidFill>
                <a:latin typeface="Times New Roman" pitchFamily="18" charset="0"/>
                <a:cs typeface="Times New Roman" pitchFamily="18" charset="0"/>
              </a:rPr>
              <a:t>整理得到：</a:t>
            </a:r>
          </a:p>
        </p:txBody>
      </p:sp>
      <p:sp>
        <p:nvSpPr>
          <p:cNvPr id="15" name="Rectangle 9"/>
          <p:cNvSpPr>
            <a:spLocks noChangeArrowheads="1"/>
          </p:cNvSpPr>
          <p:nvPr/>
        </p:nvSpPr>
        <p:spPr bwMode="auto">
          <a:xfrm>
            <a:off x="179512" y="4869160"/>
            <a:ext cx="16273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dirty="0">
                <a:solidFill>
                  <a:schemeClr val="tx2"/>
                </a:solidFill>
                <a:latin typeface="Times New Roman" pitchFamily="18" charset="0"/>
                <a:cs typeface="Times New Roman" pitchFamily="18" charset="0"/>
              </a:rPr>
              <a:t>P</a:t>
            </a:r>
            <a:r>
              <a:rPr kumimoji="1" lang="zh-CN" altLang="en-US" sz="2400" b="1" dirty="0">
                <a:solidFill>
                  <a:schemeClr val="tx2"/>
                </a:solidFill>
                <a:latin typeface="Times New Roman" pitchFamily="18" charset="0"/>
                <a:cs typeface="Times New Roman" pitchFamily="18" charset="0"/>
              </a:rPr>
              <a:t>点振幅：</a:t>
            </a:r>
          </a:p>
        </p:txBody>
      </p:sp>
      <p:sp>
        <p:nvSpPr>
          <p:cNvPr id="16" name="Rectangle 9"/>
          <p:cNvSpPr>
            <a:spLocks noChangeArrowheads="1"/>
          </p:cNvSpPr>
          <p:nvPr/>
        </p:nvSpPr>
        <p:spPr bwMode="auto">
          <a:xfrm>
            <a:off x="179511" y="5733256"/>
            <a:ext cx="19367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dirty="0">
                <a:solidFill>
                  <a:schemeClr val="tx2"/>
                </a:solidFill>
                <a:latin typeface="Times New Roman" pitchFamily="18" charset="0"/>
                <a:cs typeface="Times New Roman" pitchFamily="18" charset="0"/>
              </a:rPr>
              <a:t>P</a:t>
            </a:r>
            <a:r>
              <a:rPr kumimoji="1" lang="zh-CN" altLang="en-US" sz="2400" b="1" dirty="0">
                <a:solidFill>
                  <a:schemeClr val="tx2"/>
                </a:solidFill>
                <a:latin typeface="Times New Roman" pitchFamily="18" charset="0"/>
                <a:cs typeface="Times New Roman" pitchFamily="18" charset="0"/>
              </a:rPr>
              <a:t>点初相位：</a:t>
            </a:r>
          </a:p>
        </p:txBody>
      </p:sp>
    </p:spTree>
    <p:extLst>
      <p:ext uri="{BB962C8B-B14F-4D97-AF65-F5344CB8AC3E}">
        <p14:creationId xmlns:p14="http://schemas.microsoft.com/office/powerpoint/2010/main" val="292915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zh-CN" altLang="en-US" dirty="0">
                <a:latin typeface="黑体" pitchFamily="2" charset="-122"/>
                <a:ea typeface="黑体" pitchFamily="2" charset="-122"/>
              </a:rPr>
              <a:t>相幅矢量加法</a:t>
            </a:r>
          </a:p>
        </p:txBody>
      </p:sp>
      <p:sp>
        <p:nvSpPr>
          <p:cNvPr id="5" name="灯片编号占位符 4"/>
          <p:cNvSpPr>
            <a:spLocks noGrp="1"/>
          </p:cNvSpPr>
          <p:nvPr>
            <p:ph type="sldNum" sz="quarter" idx="10"/>
          </p:nvPr>
        </p:nvSpPr>
        <p:spPr/>
        <p:txBody>
          <a:bodyPr/>
          <a:lstStyle/>
          <a:p>
            <a:pPr>
              <a:defRPr/>
            </a:pPr>
            <a:fld id="{9A1FA108-A18D-4672-A237-5D1ABE4F711D}" type="slidenum">
              <a:rPr lang="zh-CN" altLang="en-US"/>
              <a:pPr>
                <a:defRPr/>
              </a:pPr>
              <a:t>9</a:t>
            </a:fld>
            <a:endParaRPr lang="en-US" altLang="zh-CN" dirty="0"/>
          </a:p>
        </p:txBody>
      </p:sp>
      <p:sp>
        <p:nvSpPr>
          <p:cNvPr id="3" name="矩形 2"/>
          <p:cNvSpPr/>
          <p:nvPr/>
        </p:nvSpPr>
        <p:spPr>
          <a:xfrm>
            <a:off x="6084168" y="1461641"/>
            <a:ext cx="2952328" cy="5030095"/>
          </a:xfrm>
          <a:prstGeom prst="rect">
            <a:avLst/>
          </a:prstGeom>
        </p:spPr>
        <p:txBody>
          <a:bodyPr wrap="square">
            <a:spAutoFit/>
          </a:bodyPr>
          <a:lstStyle/>
          <a:p>
            <a:pPr marL="342900" indent="-342900" algn="just">
              <a:lnSpc>
                <a:spcPct val="135000"/>
              </a:lnSpc>
              <a:buFont typeface="Wingdings" panose="05000000000000000000" pitchFamily="2" charset="2"/>
              <a:buChar char="Ø"/>
            </a:pPr>
            <a:r>
              <a:rPr lang="zh-CN" altLang="en-US" sz="2000" b="1" dirty="0">
                <a:solidFill>
                  <a:schemeClr val="tx2"/>
                </a:solidFill>
              </a:rPr>
              <a:t>相幅矢量：在极坐标系中，以每个光波的振幅为极径，相位为极角构成的矢量。</a:t>
            </a:r>
            <a:endParaRPr lang="en-US" altLang="zh-CN" sz="2000" b="1" dirty="0">
              <a:solidFill>
                <a:schemeClr val="tx2"/>
              </a:solidFill>
            </a:endParaRPr>
          </a:p>
          <a:p>
            <a:pPr marL="342900" indent="-342900" algn="just">
              <a:lnSpc>
                <a:spcPct val="135000"/>
              </a:lnSpc>
              <a:buFont typeface="Wingdings" panose="05000000000000000000" pitchFamily="2" charset="2"/>
              <a:buChar char="Ø"/>
            </a:pPr>
            <a:r>
              <a:rPr lang="zh-CN" altLang="en-US" sz="2000" b="1" dirty="0">
                <a:solidFill>
                  <a:schemeClr val="tx2"/>
                </a:solidFill>
              </a:rPr>
              <a:t>通过图解方法，每个光波的相幅矢量首尾衔接，得到合振动的相幅矢量，据此得到合振动的幅度和相位参数。</a:t>
            </a:r>
            <a:endParaRPr lang="en-US" altLang="zh-CN" sz="2000" b="1" dirty="0">
              <a:solidFill>
                <a:schemeClr val="tx2"/>
              </a:solidFill>
            </a:endParaRPr>
          </a:p>
          <a:p>
            <a:pPr marL="342900" indent="-342900" algn="just">
              <a:lnSpc>
                <a:spcPct val="135000"/>
              </a:lnSpc>
              <a:buFont typeface="Wingdings" panose="05000000000000000000" pitchFamily="2" charset="2"/>
              <a:buChar char="Ø"/>
            </a:pPr>
            <a:r>
              <a:rPr lang="zh-CN" altLang="en-US" sz="2000" b="1" dirty="0">
                <a:solidFill>
                  <a:schemeClr val="tx2"/>
                </a:solidFill>
              </a:rPr>
              <a:t>相幅矢量法分析结果与其他两种方法相同。</a:t>
            </a:r>
            <a:endParaRPr lang="en-US" altLang="zh-CN" sz="2000" b="1" dirty="0">
              <a:solidFill>
                <a:schemeClr val="tx2"/>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1196752"/>
            <a:ext cx="3168352" cy="2200854"/>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3501008"/>
            <a:ext cx="3368334" cy="3275682"/>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9872" y="1196753"/>
            <a:ext cx="2624224" cy="2200854"/>
          </a:xfrm>
          <a:prstGeom prst="rect">
            <a:avLst/>
          </a:prstGeom>
        </p:spPr>
      </p:pic>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7904" y="3379989"/>
            <a:ext cx="2299142" cy="3396701"/>
          </a:xfrm>
          <a:prstGeom prst="rect">
            <a:avLst/>
          </a:prstGeom>
        </p:spPr>
      </p:pic>
    </p:spTree>
    <p:extLst>
      <p:ext uri="{BB962C8B-B14F-4D97-AF65-F5344CB8AC3E}">
        <p14:creationId xmlns:p14="http://schemas.microsoft.com/office/powerpoint/2010/main" val="428912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wipe(left)">
                                      <p:cBhvr>
                                        <p:cTn id="4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Yang01">
  <a:themeElements>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Yang0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ng01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Yang01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Yang01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Yang01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Yang01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Yang01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Yang01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Class1-2_0.绪论</Template>
  <TotalTime>8657</TotalTime>
  <Words>2551</Words>
  <Application>Microsoft Office PowerPoint</Application>
  <PresentationFormat>全屏显示(4:3)</PresentationFormat>
  <Paragraphs>271</Paragraphs>
  <Slides>38</Slides>
  <Notes>36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49" baseType="lpstr">
      <vt:lpstr>黑体</vt:lpstr>
      <vt:lpstr>宋体</vt:lpstr>
      <vt:lpstr>Arial</vt:lpstr>
      <vt:lpstr>Calibri</vt:lpstr>
      <vt:lpstr>Cambria Math</vt:lpstr>
      <vt:lpstr>Times New Roman</vt:lpstr>
      <vt:lpstr>Verdana</vt:lpstr>
      <vt:lpstr>Wingdings</vt:lpstr>
      <vt:lpstr>Yang01</vt:lpstr>
      <vt:lpstr>Equation</vt:lpstr>
      <vt:lpstr>公式</vt:lpstr>
      <vt:lpstr>PowerPoint 演示文稿</vt:lpstr>
      <vt:lpstr>2.1 同频单色波的叠加</vt:lpstr>
      <vt:lpstr>光波叠加的理论基础</vt:lpstr>
      <vt:lpstr>数学分析方法</vt:lpstr>
      <vt:lpstr>代数加法</vt:lpstr>
      <vt:lpstr>结果讨论</vt:lpstr>
      <vt:lpstr>结果讨论</vt:lpstr>
      <vt:lpstr>复数方法</vt:lpstr>
      <vt:lpstr>相幅矢量加法</vt:lpstr>
      <vt:lpstr>2.1 同频单色波的叠加</vt:lpstr>
      <vt:lpstr>驻波的形成</vt:lpstr>
      <vt:lpstr>驻波的形成</vt:lpstr>
      <vt:lpstr>驻波的特点</vt:lpstr>
      <vt:lpstr>驻波的特点</vt:lpstr>
      <vt:lpstr>驻波的特点</vt:lpstr>
      <vt:lpstr>驻波的特点</vt:lpstr>
      <vt:lpstr>维纳实验</vt:lpstr>
      <vt:lpstr>维纳实验</vt:lpstr>
      <vt:lpstr>全反射中入射波和反射波的叠加</vt:lpstr>
      <vt:lpstr>2.1 同频单色波的叠加</vt:lpstr>
      <vt:lpstr>两个同频、正交偏振单色波的叠加</vt:lpstr>
      <vt:lpstr>椭圆偏振光</vt:lpstr>
      <vt:lpstr>线偏振光</vt:lpstr>
      <vt:lpstr>圆偏振光</vt:lpstr>
      <vt:lpstr>左旋和右旋（椭）圆偏振光</vt:lpstr>
      <vt:lpstr>物理图景—各种偏振光的光矢量</vt:lpstr>
      <vt:lpstr>偏振光小结</vt:lpstr>
      <vt:lpstr>椭圆偏振光的强度</vt:lpstr>
      <vt:lpstr>椭圆偏振光的产生</vt:lpstr>
      <vt:lpstr>偏振光的数学表述</vt:lpstr>
      <vt:lpstr>偏振光的数学表述</vt:lpstr>
      <vt:lpstr>偏振光的矩阵表示</vt:lpstr>
      <vt:lpstr>线偏振光的归一化琼斯矢量</vt:lpstr>
      <vt:lpstr>圆偏振光的归一化琼斯矢量</vt:lpstr>
      <vt:lpstr>椭偏振光的归一化琼斯矢量</vt:lpstr>
      <vt:lpstr>偏振光的叠加</vt:lpstr>
      <vt:lpstr>致谢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wanzhujun</dc:creator>
  <cp:lastModifiedBy>Hust</cp:lastModifiedBy>
  <cp:revision>501</cp:revision>
  <dcterms:created xsi:type="dcterms:W3CDTF">2013-11-04T02:33:41Z</dcterms:created>
  <dcterms:modified xsi:type="dcterms:W3CDTF">2022-09-22T03:07:49Z</dcterms:modified>
</cp:coreProperties>
</file>