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2" r:id="rId3"/>
    <p:sldId id="369" r:id="rId4"/>
    <p:sldId id="373" r:id="rId5"/>
    <p:sldId id="366" r:id="rId6"/>
    <p:sldId id="375" r:id="rId7"/>
    <p:sldId id="376" r:id="rId8"/>
    <p:sldId id="377" r:id="rId9"/>
    <p:sldId id="378" r:id="rId10"/>
    <p:sldId id="374" r:id="rId11"/>
    <p:sldId id="531" r:id="rId12"/>
    <p:sldId id="480" r:id="rId13"/>
    <p:sldId id="481" r:id="rId14"/>
    <p:sldId id="482" r:id="rId15"/>
    <p:sldId id="483" r:id="rId16"/>
    <p:sldId id="490" r:id="rId17"/>
    <p:sldId id="485" r:id="rId18"/>
    <p:sldId id="379" r:id="rId19"/>
    <p:sldId id="380" r:id="rId20"/>
    <p:sldId id="381" r:id="rId21"/>
    <p:sldId id="382" r:id="rId22"/>
    <p:sldId id="384" r:id="rId23"/>
    <p:sldId id="385" r:id="rId24"/>
    <p:sldId id="386" r:id="rId25"/>
    <p:sldId id="390" r:id="rId26"/>
    <p:sldId id="391" r:id="rId27"/>
    <p:sldId id="387" r:id="rId28"/>
    <p:sldId id="392" r:id="rId29"/>
    <p:sldId id="388" r:id="rId30"/>
    <p:sldId id="526" r:id="rId31"/>
    <p:sldId id="507" r:id="rId32"/>
    <p:sldId id="383" r:id="rId33"/>
    <p:sldId id="393" r:id="rId34"/>
    <p:sldId id="522" r:id="rId35"/>
    <p:sldId id="528" r:id="rId36"/>
    <p:sldId id="395" r:id="rId37"/>
    <p:sldId id="532" r:id="rId38"/>
    <p:sldId id="521" r:id="rId39"/>
    <p:sldId id="527" r:id="rId40"/>
    <p:sldId id="259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3CD"/>
    <a:srgbClr val="542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81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e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emf"/><Relationship Id="rId4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DCC1-E161-4102-BAE4-CBEB2622516C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EAE47-AC5F-4A85-9851-34329BFE7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07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737C-90AD-4B01-A1A4-FB02ED78406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C0CD1-E418-4684-B920-56317F695B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7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745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503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7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95477E-72DA-4080-BA0B-8022BEE8EA82}" type="slidenum">
              <a:rPr lang="zh-CN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3C5292-B36E-49ED-BB71-CABDF78B7DA3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4077072"/>
            <a:ext cx="6553200" cy="533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 sz="32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23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38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52525"/>
            <a:ext cx="8229600" cy="5248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60659" y="857617"/>
            <a:ext cx="792088" cy="216024"/>
          </a:xfrm>
          <a:prstGeom prst="rect">
            <a:avLst/>
          </a:prstGeom>
          <a:ln/>
        </p:spPr>
        <p:txBody>
          <a:bodyPr anchor="ctr" anchorCtr="0"/>
          <a:lstStyle>
            <a:lvl1pPr algn="r">
              <a:defRPr b="1">
                <a:solidFill>
                  <a:schemeClr val="tx1"/>
                </a:solidFill>
              </a:defRPr>
            </a:lvl1pPr>
          </a:lstStyle>
          <a:p>
            <a:fld id="{80EBFEEF-8BDD-4A82-B08F-633BA2D602B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6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r>
              <a:rPr lang="zh-CN" altLang="en-US" dirty="0"/>
              <a:t>物理光学</a:t>
            </a: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8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0089" y="5686876"/>
            <a:ext cx="9144000" cy="1204912"/>
            <a:chOff x="-10089" y="5686876"/>
            <a:chExt cx="9144000" cy="1204912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10089" y="5769426"/>
              <a:ext cx="9144000" cy="1122362"/>
              <a:chOff x="-10089" y="5769426"/>
              <a:chExt cx="9144000" cy="1122362"/>
            </a:xfrm>
          </p:grpSpPr>
          <p:pic>
            <p:nvPicPr>
              <p:cNvPr id="14" name="Picture 26" descr="Maxwell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9974" y="5769426"/>
                <a:ext cx="957263" cy="1117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7" descr="maxwell equations"/>
              <p:cNvPicPr>
                <a:picLocks noChangeAspect="1" noChangeArrowheads="1"/>
              </p:cNvPicPr>
              <p:nvPr userDrawn="1"/>
            </p:nvPicPr>
            <p:blipFill>
              <a:blip r:embed="rId3">
                <a:lum contrast="-6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1524" y="5769426"/>
                <a:ext cx="1477963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8" descr="interference2_s"/>
              <p:cNvPicPr>
                <a:picLocks noChangeAspect="1" noChangeArrowheads="1"/>
              </p:cNvPicPr>
              <p:nvPr userDrawn="1"/>
            </p:nvPicPr>
            <p:blipFill>
              <a:blip r:embed="rId4">
                <a:lum bright="-24000" contrast="1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2849" y="5769426"/>
                <a:ext cx="11080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9" descr="diffraction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7899" y="5769426"/>
                <a:ext cx="1104900" cy="11223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0" descr="optical filter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089" y="5769426"/>
                <a:ext cx="3176588" cy="11128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31" descr="optical_crystal"/>
              <p:cNvPicPr>
                <a:picLocks noChangeAspect="1" noChangeArrowheads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90" b="21259"/>
              <a:stretch>
                <a:fillRect/>
              </a:stretch>
            </p:blipFill>
            <p:spPr bwMode="auto">
              <a:xfrm>
                <a:off x="7873436" y="5769426"/>
                <a:ext cx="1260475" cy="11144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3" name="Rectangle 34"/>
            <p:cNvSpPr>
              <a:spLocks noChangeArrowheads="1"/>
            </p:cNvSpPr>
            <p:nvPr/>
          </p:nvSpPr>
          <p:spPr bwMode="auto">
            <a:xfrm>
              <a:off x="-10089" y="5686876"/>
              <a:ext cx="9144000" cy="1196975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15888"/>
            <a:ext cx="7158038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7"/>
          <p:cNvGrpSpPr>
            <a:grpSpLocks/>
          </p:cNvGrpSpPr>
          <p:nvPr/>
        </p:nvGrpSpPr>
        <p:grpSpPr bwMode="auto">
          <a:xfrm>
            <a:off x="76200" y="76200"/>
            <a:ext cx="731838" cy="1828800"/>
            <a:chOff x="18" y="0"/>
            <a:chExt cx="576" cy="1440"/>
          </a:xfrm>
        </p:grpSpPr>
        <p:sp>
          <p:nvSpPr>
            <p:cNvPr id="1046" name="Freeform 8"/>
            <p:cNvSpPr>
              <a:spLocks/>
            </p:cNvSpPr>
            <p:nvPr userDrawn="1"/>
          </p:nvSpPr>
          <p:spPr bwMode="auto">
            <a:xfrm rot="-121251">
              <a:off x="18" y="0"/>
              <a:ext cx="576" cy="1440"/>
            </a:xfrm>
            <a:custGeom>
              <a:avLst/>
              <a:gdLst>
                <a:gd name="T0" fmla="*/ 1 w 1208"/>
                <a:gd name="T1" fmla="*/ 74 h 3046"/>
                <a:gd name="T2" fmla="*/ 4 w 1208"/>
                <a:gd name="T3" fmla="*/ 75 h 3046"/>
                <a:gd name="T4" fmla="*/ 9 w 1208"/>
                <a:gd name="T5" fmla="*/ 65 h 3046"/>
                <a:gd name="T6" fmla="*/ 32 w 1208"/>
                <a:gd name="T7" fmla="*/ 7 h 3046"/>
                <a:gd name="T8" fmla="*/ 43 w 1208"/>
                <a:gd name="T9" fmla="*/ 26 h 3046"/>
                <a:gd name="T10" fmla="*/ 54 w 1208"/>
                <a:gd name="T11" fmla="*/ 72 h 3046"/>
                <a:gd name="T12" fmla="*/ 62 w 1208"/>
                <a:gd name="T13" fmla="*/ 77 h 3046"/>
                <a:gd name="T14" fmla="*/ 54 w 1208"/>
                <a:gd name="T15" fmla="*/ 80 h 3046"/>
                <a:gd name="T16" fmla="*/ 40 w 1208"/>
                <a:gd name="T17" fmla="*/ 120 h 3046"/>
                <a:gd name="T18" fmla="*/ 27 w 1208"/>
                <a:gd name="T19" fmla="*/ 146 h 3046"/>
                <a:gd name="T20" fmla="*/ 9 w 1208"/>
                <a:gd name="T21" fmla="*/ 82 h 3046"/>
                <a:gd name="T22" fmla="*/ 1 w 1208"/>
                <a:gd name="T23" fmla="*/ 74 h 30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8" h="3046">
                  <a:moveTo>
                    <a:pt x="16" y="1484"/>
                  </a:moveTo>
                  <a:cubicBezTo>
                    <a:pt x="0" y="1460"/>
                    <a:pt x="53" y="1529"/>
                    <a:pt x="80" y="1500"/>
                  </a:cubicBezTo>
                  <a:cubicBezTo>
                    <a:pt x="107" y="1471"/>
                    <a:pt x="86" y="1536"/>
                    <a:pt x="176" y="1308"/>
                  </a:cubicBezTo>
                  <a:cubicBezTo>
                    <a:pt x="266" y="1080"/>
                    <a:pt x="510" y="262"/>
                    <a:pt x="619" y="131"/>
                  </a:cubicBezTo>
                  <a:cubicBezTo>
                    <a:pt x="728" y="0"/>
                    <a:pt x="757" y="305"/>
                    <a:pt x="830" y="524"/>
                  </a:cubicBezTo>
                  <a:cubicBezTo>
                    <a:pt x="903" y="743"/>
                    <a:pt x="996" y="1278"/>
                    <a:pt x="1058" y="1447"/>
                  </a:cubicBezTo>
                  <a:cubicBezTo>
                    <a:pt x="1120" y="1616"/>
                    <a:pt x="1208" y="1513"/>
                    <a:pt x="1205" y="1539"/>
                  </a:cubicBezTo>
                  <a:cubicBezTo>
                    <a:pt x="1202" y="1565"/>
                    <a:pt x="1113" y="1458"/>
                    <a:pt x="1040" y="1603"/>
                  </a:cubicBezTo>
                  <a:cubicBezTo>
                    <a:pt x="967" y="1748"/>
                    <a:pt x="853" y="2188"/>
                    <a:pt x="766" y="2407"/>
                  </a:cubicBezTo>
                  <a:cubicBezTo>
                    <a:pt x="679" y="2626"/>
                    <a:pt x="617" y="3046"/>
                    <a:pt x="519" y="2919"/>
                  </a:cubicBezTo>
                  <a:cubicBezTo>
                    <a:pt x="421" y="2792"/>
                    <a:pt x="260" y="1883"/>
                    <a:pt x="176" y="1644"/>
                  </a:cubicBezTo>
                  <a:cubicBezTo>
                    <a:pt x="92" y="1405"/>
                    <a:pt x="32" y="1508"/>
                    <a:pt x="16" y="1484"/>
                  </a:cubicBezTo>
                  <a:close/>
                </a:path>
              </a:pathLst>
            </a:custGeom>
            <a:solidFill>
              <a:srgbClr val="0066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9"/>
            <p:cNvSpPr>
              <a:spLocks/>
            </p:cNvSpPr>
            <p:nvPr userDrawn="1"/>
          </p:nvSpPr>
          <p:spPr bwMode="auto">
            <a:xfrm>
              <a:off x="97" y="49"/>
              <a:ext cx="384" cy="1296"/>
            </a:xfrm>
            <a:custGeom>
              <a:avLst/>
              <a:gdLst>
                <a:gd name="T0" fmla="*/ 0 w 912"/>
                <a:gd name="T1" fmla="*/ 60 h 2888"/>
                <a:gd name="T2" fmla="*/ 1 w 912"/>
                <a:gd name="T3" fmla="*/ 50 h 2888"/>
                <a:gd name="T4" fmla="*/ 5 w 912"/>
                <a:gd name="T5" fmla="*/ 78 h 2888"/>
                <a:gd name="T6" fmla="*/ 9 w 912"/>
                <a:gd name="T7" fmla="*/ 19 h 2888"/>
                <a:gd name="T8" fmla="*/ 13 w 912"/>
                <a:gd name="T9" fmla="*/ 114 h 2888"/>
                <a:gd name="T10" fmla="*/ 16 w 912"/>
                <a:gd name="T11" fmla="*/ 4 h 2888"/>
                <a:gd name="T12" fmla="*/ 20 w 912"/>
                <a:gd name="T13" fmla="*/ 93 h 2888"/>
                <a:gd name="T14" fmla="*/ 23 w 912"/>
                <a:gd name="T15" fmla="*/ 31 h 2888"/>
                <a:gd name="T16" fmla="*/ 27 w 912"/>
                <a:gd name="T17" fmla="*/ 64 h 2888"/>
                <a:gd name="T18" fmla="*/ 29 w 912"/>
                <a:gd name="T19" fmla="*/ 58 h 28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12" h="2888">
                  <a:moveTo>
                    <a:pt x="0" y="1480"/>
                  </a:moveTo>
                  <a:cubicBezTo>
                    <a:pt x="12" y="1324"/>
                    <a:pt x="24" y="1168"/>
                    <a:pt x="48" y="1240"/>
                  </a:cubicBezTo>
                  <a:cubicBezTo>
                    <a:pt x="72" y="1312"/>
                    <a:pt x="104" y="2040"/>
                    <a:pt x="144" y="1912"/>
                  </a:cubicBezTo>
                  <a:cubicBezTo>
                    <a:pt x="184" y="1784"/>
                    <a:pt x="240" y="320"/>
                    <a:pt x="288" y="472"/>
                  </a:cubicBezTo>
                  <a:cubicBezTo>
                    <a:pt x="336" y="624"/>
                    <a:pt x="392" y="2888"/>
                    <a:pt x="432" y="2824"/>
                  </a:cubicBezTo>
                  <a:cubicBezTo>
                    <a:pt x="472" y="2760"/>
                    <a:pt x="496" y="176"/>
                    <a:pt x="528" y="88"/>
                  </a:cubicBezTo>
                  <a:cubicBezTo>
                    <a:pt x="560" y="0"/>
                    <a:pt x="592" y="2184"/>
                    <a:pt x="624" y="2296"/>
                  </a:cubicBezTo>
                  <a:cubicBezTo>
                    <a:pt x="656" y="2408"/>
                    <a:pt x="680" y="880"/>
                    <a:pt x="720" y="760"/>
                  </a:cubicBezTo>
                  <a:cubicBezTo>
                    <a:pt x="760" y="640"/>
                    <a:pt x="832" y="1464"/>
                    <a:pt x="864" y="1576"/>
                  </a:cubicBezTo>
                  <a:cubicBezTo>
                    <a:pt x="896" y="1688"/>
                    <a:pt x="904" y="1456"/>
                    <a:pt x="912" y="1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85800" y="942975"/>
            <a:ext cx="8458200" cy="74613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</p:sldLayoutIdLst>
  <p:transition>
    <p:push dir="r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Ø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6.tif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10" Type="http://schemas.openxmlformats.org/officeDocument/2006/relationships/image" Target="../media/image29.jpeg"/><Relationship Id="rId9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tiff"/><Relationship Id="rId9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0.png"/><Relationship Id="rId11" Type="http://schemas.openxmlformats.org/officeDocument/2006/relationships/image" Target="../media/image350.png"/><Relationship Id="rId5" Type="http://schemas.openxmlformats.org/officeDocument/2006/relationships/image" Target="../media/image33.wmf"/><Relationship Id="rId15" Type="http://schemas.openxmlformats.org/officeDocument/2006/relationships/image" Target="../media/image37.w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2.tiff"/><Relationship Id="rId4" Type="http://schemas.openxmlformats.org/officeDocument/2006/relationships/image" Target="../media/image40.tiff"/><Relationship Id="rId9" Type="http://schemas.openxmlformats.org/officeDocument/2006/relationships/image" Target="../media/image4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tiff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52.wmf"/><Relationship Id="rId4" Type="http://schemas.openxmlformats.org/officeDocument/2006/relationships/image" Target="../media/image49.tif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tiff"/><Relationship Id="rId5" Type="http://schemas.openxmlformats.org/officeDocument/2006/relationships/image" Target="../media/image55.w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57.wmf"/><Relationship Id="rId10" Type="http://schemas.openxmlformats.org/officeDocument/2006/relationships/image" Target="../media/image59.wmf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tiff"/><Relationship Id="rId5" Type="http://schemas.openxmlformats.org/officeDocument/2006/relationships/image" Target="../media/image63.wmf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tiff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7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tiff"/><Relationship Id="rId11" Type="http://schemas.openxmlformats.org/officeDocument/2006/relationships/image" Target="../media/image77.png"/><Relationship Id="rId5" Type="http://schemas.openxmlformats.org/officeDocument/2006/relationships/image" Target="../media/image74.wmf"/><Relationship Id="rId10" Type="http://schemas.openxmlformats.org/officeDocument/2006/relationships/image" Target="../media/image76.w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78.tif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81.wmf"/><Relationship Id="rId4" Type="http://schemas.openxmlformats.org/officeDocument/2006/relationships/image" Target="../media/image82.tiff"/><Relationship Id="rId9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if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8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8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97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0.emf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1.bin"/><Relationship Id="rId5" Type="http://schemas.openxmlformats.org/officeDocument/2006/relationships/image" Target="../media/image95.png"/><Relationship Id="rId15" Type="http://schemas.openxmlformats.org/officeDocument/2006/relationships/image" Target="../media/image93.wmf"/><Relationship Id="rId10" Type="http://schemas.openxmlformats.org/officeDocument/2006/relationships/image" Target="../media/image91.wmf"/><Relationship Id="rId4" Type="http://schemas.openxmlformats.org/officeDocument/2006/relationships/image" Target="../media/image94.png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0" Type="http://schemas.openxmlformats.org/officeDocument/2006/relationships/image" Target="../media/image11.ti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0.png"/><Relationship Id="rId10" Type="http://schemas.openxmlformats.org/officeDocument/2006/relationships/image" Target="../media/image15.wmf"/><Relationship Id="rId4" Type="http://schemas.openxmlformats.org/officeDocument/2006/relationships/image" Target="../media/image19.ti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image" Target="../media/image22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4582641"/>
            <a:ext cx="6553200" cy="790575"/>
          </a:xfrm>
          <a:prstGeom prst="rect">
            <a:avLst/>
          </a:prstGeom>
        </p:spPr>
        <p:txBody>
          <a:bodyPr anchor="ctr" anchorCtr="0"/>
          <a:lstStyle>
            <a:lvl1pPr indent="0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None/>
              <a:defRPr sz="1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defRPr>
            </a:lvl1pPr>
            <a:lvl2pPr marL="889000" indent="-439738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2pPr>
            <a:lvl3pPr marL="1293813" indent="-403225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3pPr>
            <a:lvl4pPr marL="1681163" indent="-385763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4pPr>
            <a:lvl5pPr marL="20701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5pPr>
            <a:lvl6pPr marL="25273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6pPr>
            <a:lvl7pPr marL="29845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7pPr>
            <a:lvl8pPr marL="34417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8pPr>
            <a:lvl9pPr marL="3898900" indent="-38735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Wingdings" pitchFamily="2" charset="2"/>
              <a:buChar char="Ø"/>
              <a:defRPr sz="20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9pPr>
          </a:lstStyle>
          <a:p>
            <a:r>
              <a:rPr lang="zh-CN" altLang="en-US" dirty="0"/>
              <a:t>万助军</a:t>
            </a:r>
          </a:p>
          <a:p>
            <a:r>
              <a:rPr lang="en-US" altLang="zh-CN" dirty="0"/>
              <a:t>zhujun.wan@hust.edu.cn</a:t>
            </a:r>
          </a:p>
          <a:p>
            <a:r>
              <a:rPr lang="zh-CN" altLang="en-US" dirty="0"/>
              <a:t>华中科技大学光学与电子信息学院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2564904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4400" dirty="0">
                <a:ea typeface="宋体" pitchFamily="2" charset="-122"/>
              </a:rPr>
              <a:t>第</a:t>
            </a:r>
            <a:r>
              <a:rPr lang="en-US" altLang="zh-CN" sz="4400" dirty="0">
                <a:ea typeface="宋体" pitchFamily="2" charset="-122"/>
              </a:rPr>
              <a:t>3</a:t>
            </a:r>
            <a:r>
              <a:rPr lang="zh-CN" altLang="en-US" sz="4400" dirty="0">
                <a:ea typeface="宋体" pitchFamily="2" charset="-122"/>
              </a:rPr>
              <a:t>章 光的干涉</a:t>
            </a:r>
            <a:endParaRPr lang="zh-CN" altLang="en-US" sz="4400" kern="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38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等光程差面与干涉条纹的形状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90265"/>
            <a:ext cx="3384376" cy="3560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24128" y="1556792"/>
                <a:ext cx="3326616" cy="1074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zh-CN" altLang="en-US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556792"/>
                <a:ext cx="3326616" cy="10742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35896" y="1516722"/>
                <a:ext cx="2156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zh-CN" altLang="en-US" sz="2000" b="0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zh-CN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16722"/>
                <a:ext cx="215642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36512" y="1244584"/>
                <a:ext cx="3764749" cy="1826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US" altLang="zh-CN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2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1244584"/>
                <a:ext cx="3764749" cy="18262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3778507" y="1916832"/>
            <a:ext cx="1945621" cy="182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24128" y="1196752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2"/>
                </a:solidFill>
              </a:rPr>
              <a:t>等光程差面是回转双曲面族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792320" y="2636912"/>
            <a:ext cx="31721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3888" y="3429000"/>
            <a:ext cx="3067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</a:rPr>
              <a:t>干涉条纹是观察屏与等光程差面的交线</a:t>
            </a:r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1849344" y="5020000"/>
            <a:ext cx="1282496" cy="121731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6732240" y="2925852"/>
            <a:ext cx="2268071" cy="1871300"/>
            <a:chOff x="6732240" y="2925852"/>
            <a:chExt cx="2268071" cy="187130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2925852"/>
              <a:ext cx="2268071" cy="18713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854764" y="2967335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(1)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91880" y="4594775"/>
            <a:ext cx="561372" cy="850449"/>
            <a:chOff x="3491880" y="4594775"/>
            <a:chExt cx="561372" cy="85044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563888" y="4594775"/>
              <a:ext cx="0" cy="850449"/>
            </a:xfrm>
            <a:prstGeom prst="line">
              <a:avLst/>
            </a:prstGeom>
            <a:ln w="38100">
              <a:solidFill>
                <a:srgbClr val="2E0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491880" y="4767535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E03CD"/>
                  </a:solidFill>
                </a:rPr>
                <a:t>(1)</a:t>
              </a:r>
              <a:endParaRPr lang="zh-CN" altLang="en-US" sz="2400" b="1" dirty="0">
                <a:solidFill>
                  <a:srgbClr val="2E03CD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43808" y="5877272"/>
            <a:ext cx="777192" cy="734991"/>
            <a:chOff x="2843808" y="5877272"/>
            <a:chExt cx="777192" cy="734991"/>
          </a:xfrm>
        </p:grpSpPr>
        <p:cxnSp>
          <p:nvCxnSpPr>
            <p:cNvPr id="25" name="直接连接符 24"/>
            <p:cNvCxnSpPr/>
            <p:nvPr/>
          </p:nvCxnSpPr>
          <p:spPr>
            <a:xfrm flipV="1">
              <a:off x="2843808" y="5877272"/>
              <a:ext cx="608656" cy="641248"/>
            </a:xfrm>
            <a:prstGeom prst="line">
              <a:avLst/>
            </a:prstGeom>
            <a:ln w="38100">
              <a:solidFill>
                <a:srgbClr val="2E0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2558208">
              <a:off x="3059628" y="6150598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E03CD"/>
                  </a:solidFill>
                </a:rPr>
                <a:t>(2)</a:t>
              </a:r>
              <a:endParaRPr lang="zh-CN" altLang="en-US" sz="2400" b="1" dirty="0">
                <a:solidFill>
                  <a:srgbClr val="2E03CD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17294" y="6381328"/>
            <a:ext cx="850449" cy="461665"/>
            <a:chOff x="1417294" y="6381328"/>
            <a:chExt cx="850449" cy="461665"/>
          </a:xfrm>
        </p:grpSpPr>
        <p:cxnSp>
          <p:nvCxnSpPr>
            <p:cNvPr id="19" name="直接连接符 18"/>
            <p:cNvCxnSpPr/>
            <p:nvPr/>
          </p:nvCxnSpPr>
          <p:spPr>
            <a:xfrm rot="5400000">
              <a:off x="1842519" y="6028112"/>
              <a:ext cx="0" cy="850449"/>
            </a:xfrm>
            <a:prstGeom prst="line">
              <a:avLst/>
            </a:prstGeom>
            <a:ln w="38100">
              <a:solidFill>
                <a:srgbClr val="2E0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62356" y="6381328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E03CD"/>
                  </a:solidFill>
                </a:rPr>
                <a:t>(3)</a:t>
              </a:r>
              <a:endParaRPr lang="zh-CN" altLang="en-US" sz="2400" b="1" dirty="0">
                <a:solidFill>
                  <a:srgbClr val="2E03CD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32240" y="4912476"/>
            <a:ext cx="2248962" cy="1869954"/>
            <a:chOff x="6732240" y="4912476"/>
            <a:chExt cx="2248962" cy="1869954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4912476"/>
              <a:ext cx="2248962" cy="186995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854764" y="4941168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(2)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78795" y="4912476"/>
            <a:ext cx="1965413" cy="1870358"/>
            <a:chOff x="4478795" y="4912476"/>
            <a:chExt cx="1965413" cy="1870358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795" y="4912476"/>
              <a:ext cx="1965413" cy="187035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514684" y="4941168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</a:rPr>
                <a:t>(3)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 animBg="1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杨氏干涉及干涉条件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907704" y="2780928"/>
            <a:ext cx="5688632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ea"/>
                <a:cs typeface="Times New Roman" pitchFamily="18" charset="0"/>
              </a:rPr>
              <a:t>3.1.1 </a:t>
            </a:r>
            <a:r>
              <a:rPr lang="zh-CN" altLang="en-US" b="1" dirty="0">
                <a:latin typeface="+mn-ea"/>
                <a:cs typeface="Times New Roman" pitchFamily="18" charset="0"/>
              </a:rPr>
              <a:t>杨氏干涉实验</a:t>
            </a:r>
            <a:endParaRPr lang="en-US" altLang="zh-CN" b="1" dirty="0"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3.1.2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相干条件</a:t>
            </a:r>
            <a:endParaRPr lang="en-US" altLang="zh-CN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1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相干条件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22" y="1219986"/>
            <a:ext cx="4882674" cy="1791260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7504" y="1219986"/>
            <a:ext cx="3888432" cy="136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两振动方向相同、频率相同的光波叠加，叠加区域内任意一点</a:t>
            </a:r>
            <a:r>
              <a:rPr kumimoji="1" lang="en-US" altLang="zh-CN" sz="2400" i="1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的光强：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28960"/>
              </p:ext>
            </p:extLst>
          </p:nvPr>
        </p:nvGraphicFramePr>
        <p:xfrm>
          <a:off x="179512" y="2780159"/>
          <a:ext cx="3311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4" name="公式" r:id="rId5" imgW="1498600" imgH="228600" progId="Equation.3">
                  <p:embed/>
                </p:oleObj>
              </mc:Choice>
              <mc:Fallback>
                <p:oleObj name="公式" r:id="rId5" imgW="14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80159"/>
                        <a:ext cx="3311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107505" y="3639332"/>
                <a:ext cx="8928991" cy="9417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ct val="115000"/>
                  </a:lnSpc>
                  <a:spcBef>
                    <a:spcPct val="50000"/>
                  </a:spcBef>
                  <a:defRPr kumimoji="1" sz="2400" b="1">
                    <a:solidFill>
                      <a:schemeClr val="tx2"/>
                    </a:solidFill>
                    <a:latin typeface="+mn-ea"/>
                  </a:defRPr>
                </a:lvl1pPr>
                <a:lvl2pPr marL="742950" indent="-285750" eaLnBrk="0" hangingPunct="0">
                  <a:defRPr b="1"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/>
                  <a:t>实际光源发出的是一段段有限长度的波列（持续时间约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-9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/>
                  <a:t>），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  <a:r>
                  <a:rPr lang="zh-CN" altLang="en-US" dirty="0">
                    <a:ea typeface="楷体_GB2312" pitchFamily="49" charset="-122"/>
                  </a:rPr>
                  <a:t>观察时间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楷体_GB2312" pitchFamily="49" charset="-122"/>
                      </a:rPr>
                      <m:t>𝝉</m:t>
                    </m:r>
                  </m:oMath>
                </a14:m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内，</a:t>
                </a:r>
                <a:r>
                  <a:rPr lang="en-US" altLang="zh-CN" i="1" dirty="0">
                    <a:latin typeface="楷体_GB2312" pitchFamily="49" charset="-122"/>
                    <a:ea typeface="楷体_GB2312" pitchFamily="49" charset="-122"/>
                  </a:rPr>
                  <a:t>P</a:t>
                </a:r>
                <a:r>
                  <a:rPr lang="zh-CN" altLang="en-US" dirty="0">
                    <a:latin typeface="楷体_GB2312" pitchFamily="49" charset="-122"/>
                    <a:ea typeface="楷体_GB2312" pitchFamily="49" charset="-122"/>
                  </a:rPr>
                  <a:t>点光强平均值为：</a:t>
                </a:r>
                <a:endParaRPr lang="zh-CN" altLang="el-GR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5" y="3639332"/>
                <a:ext cx="8928991" cy="941796"/>
              </a:xfrm>
              <a:prstGeom prst="rect">
                <a:avLst/>
              </a:prstGeom>
              <a:blipFill rotWithShape="1">
                <a:blip r:embed="rId7"/>
                <a:stretch>
                  <a:fillRect l="-1093" t="-5195" r="-1093" b="-8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24597"/>
              </p:ext>
            </p:extLst>
          </p:nvPr>
        </p:nvGraphicFramePr>
        <p:xfrm>
          <a:off x="1891506" y="4785890"/>
          <a:ext cx="5360988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5" name="公式" r:id="rId8" imgW="2730240" imgH="812520" progId="Equation.3">
                  <p:embed/>
                </p:oleObj>
              </mc:Choice>
              <mc:Fallback>
                <p:oleObj name="公式" r:id="rId8" imgW="2730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506" y="4785890"/>
                        <a:ext cx="5360988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相干条件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300501"/>
              </p:ext>
            </p:extLst>
          </p:nvPr>
        </p:nvGraphicFramePr>
        <p:xfrm>
          <a:off x="2332038" y="1199505"/>
          <a:ext cx="44799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0" name="公式" r:id="rId4" imgW="2031840" imgH="393480" progId="Equation.3">
                  <p:embed/>
                </p:oleObj>
              </mc:Choice>
              <mc:Fallback>
                <p:oleObj name="公式" r:id="rId4" imgW="2031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1199505"/>
                        <a:ext cx="4479925" cy="8683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2060848"/>
            <a:ext cx="8821737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2"/>
                </a:solidFill>
                <a:ea typeface="楷体_GB2312" pitchFamily="49" charset="-122"/>
              </a:rPr>
              <a:t>&lt;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ea typeface="楷体_GB2312" pitchFamily="49" charset="-122"/>
              </a:rPr>
              <a:t>&gt;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取决于积分项，现讨论两种情况：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107950" y="2537492"/>
                <a:ext cx="8893175" cy="517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15000"/>
                  </a:lnSpc>
                  <a:spcBef>
                    <a:spcPct val="50000"/>
                  </a:spcBef>
                  <a:buFont typeface="+mj-lt"/>
                  <a:buAutoNum type="arabicPeriod"/>
                </a:pPr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观察时间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𝝉</m:t>
                    </m:r>
                  </m:oMath>
                </a14:m>
                <a:r>
                  <a:rPr kumimoji="1" lang="zh-CN" altLang="en-US" sz="2400" dirty="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内，相位差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𝜹</m:t>
                    </m:r>
                  </m:oMath>
                </a14:m>
                <a:r>
                  <a:rPr kumimoji="1" lang="zh-CN" altLang="en-US" sz="2400" dirty="0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做无规则变化：</a:t>
                </a:r>
                <a:endParaRPr kumimoji="1" lang="zh-CN" altLang="en-US" sz="2400" dirty="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" y="2537492"/>
                <a:ext cx="8893175" cy="517065"/>
              </a:xfrm>
              <a:prstGeom prst="rect">
                <a:avLst/>
              </a:prstGeom>
              <a:blipFill rotWithShape="1">
                <a:blip r:embed="rId6"/>
                <a:stretch>
                  <a:fillRect l="-960" t="-9412" b="-1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707467"/>
              </p:ext>
            </p:extLst>
          </p:nvPr>
        </p:nvGraphicFramePr>
        <p:xfrm>
          <a:off x="3654424" y="3041548"/>
          <a:ext cx="18716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1" name="公式" r:id="rId7" imgW="977476" imgH="393529" progId="Equation.3">
                  <p:embed/>
                </p:oleObj>
              </mc:Choice>
              <mc:Fallback>
                <p:oleObj name="公式" r:id="rId7" imgW="97747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4" y="3041548"/>
                        <a:ext cx="18716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117100"/>
              </p:ext>
            </p:extLst>
          </p:nvPr>
        </p:nvGraphicFramePr>
        <p:xfrm>
          <a:off x="6156176" y="3165225"/>
          <a:ext cx="25209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公式" r:id="rId9" imgW="1320227" imgH="253890" progId="Equation.3">
                  <p:embed/>
                </p:oleObj>
              </mc:Choice>
              <mc:Fallback>
                <p:oleObj name="公式" r:id="rId9" imgW="132022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165225"/>
                        <a:ext cx="25209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39552" y="3763812"/>
            <a:ext cx="8461574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观察到的光强</a:t>
            </a:r>
            <a:r>
              <a:rPr kumimoji="1" lang="en-US" altLang="zh-CN" sz="24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恒等于两叠加光波的强度之和，并不出现叠加区域内光强有规律的变化，即不产生干涉。</a:t>
            </a:r>
          </a:p>
        </p:txBody>
      </p:sp>
      <p:sp>
        <p:nvSpPr>
          <p:cNvPr id="14" name="矩形 13"/>
          <p:cNvSpPr/>
          <p:nvPr/>
        </p:nvSpPr>
        <p:spPr>
          <a:xfrm>
            <a:off x="539552" y="31877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b="1" dirty="0">
                <a:solidFill>
                  <a:schemeClr val="tx2"/>
                </a:solidFill>
                <a:latin typeface="+mn-ea"/>
              </a:rPr>
              <a:t>则上式中的积分项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107950" y="4653136"/>
                <a:ext cx="8750301" cy="479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457200" indent="-457200">
                  <a:lnSpc>
                    <a:spcPct val="115000"/>
                  </a:lnSpc>
                  <a:spcBef>
                    <a:spcPct val="50000"/>
                  </a:spcBef>
                  <a:buFont typeface="+mj-lt"/>
                  <a:buAutoNum type="arabicPeriod"/>
                  <a:defRPr kumimoji="1" sz="2400" b="1">
                    <a:solidFill>
                      <a:schemeClr val="tx2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buFont typeface="+mj-lt"/>
                  <a:buAutoNum type="arabicPeriod" startAt="2"/>
                </a:pPr>
                <a:r>
                  <a:rPr lang="zh-CN" altLang="en-US" dirty="0"/>
                  <a:t>观察时间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𝝉</m:t>
                    </m:r>
                  </m:oMath>
                </a14:m>
                <a:r>
                  <a:rPr lang="zh-CN" altLang="en-US" dirty="0"/>
                  <a:t>内，相位差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/>
                      </a:rPr>
                      <m:t>𝜹</m:t>
                    </m:r>
                  </m:oMath>
                </a14:m>
                <a:r>
                  <a:rPr lang="zh-CN" altLang="en-US" dirty="0"/>
                  <a:t>恒定：</a:t>
                </a:r>
              </a:p>
            </p:txBody>
          </p:sp>
        </mc:Choice>
        <mc:Fallback xmlns="">
          <p:sp>
            <p:nvSpPr>
              <p:cNvPr id="1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" y="4653136"/>
                <a:ext cx="8750301" cy="479298"/>
              </a:xfrm>
              <a:prstGeom prst="rect">
                <a:avLst/>
              </a:prstGeom>
              <a:blipFill rotWithShape="1">
                <a:blip r:embed="rId11"/>
                <a:stretch>
                  <a:fillRect l="-976" t="-10127" b="-25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442545"/>
              </p:ext>
            </p:extLst>
          </p:nvPr>
        </p:nvGraphicFramePr>
        <p:xfrm>
          <a:off x="3654326" y="5171677"/>
          <a:ext cx="22320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公式" r:id="rId12" imgW="1218671" imgH="393529" progId="Equation.3">
                  <p:embed/>
                </p:oleObj>
              </mc:Choice>
              <mc:Fallback>
                <p:oleObj name="公式" r:id="rId12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326" y="5171677"/>
                        <a:ext cx="22320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77794"/>
              </p:ext>
            </p:extLst>
          </p:nvPr>
        </p:nvGraphicFramePr>
        <p:xfrm>
          <a:off x="611560" y="6021288"/>
          <a:ext cx="5400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公式" r:id="rId14" imgW="3022600" imgH="266700" progId="Equation.3">
                  <p:embed/>
                </p:oleObj>
              </mc:Choice>
              <mc:Fallback>
                <p:oleObj name="公式" r:id="rId14" imgW="30226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021288"/>
                        <a:ext cx="5400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084168" y="4950108"/>
            <a:ext cx="2916957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2E03CD"/>
                </a:solidFill>
                <a:latin typeface="+mn-ea"/>
                <a:ea typeface="+mn-ea"/>
              </a:rPr>
              <a:t>观察到的光强</a:t>
            </a:r>
            <a:r>
              <a:rPr kumimoji="1" lang="en-US" altLang="zh-CN" sz="2400" dirty="0">
                <a:solidFill>
                  <a:srgbClr val="2E03CD"/>
                </a:solidFill>
                <a:latin typeface="+mn-ea"/>
                <a:ea typeface="+mn-ea"/>
              </a:rPr>
              <a:t>&lt;</a:t>
            </a:r>
            <a:r>
              <a:rPr kumimoji="1" lang="en-US" altLang="zh-CN" sz="2400" i="1" dirty="0">
                <a:solidFill>
                  <a:srgbClr val="2E03CD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2E03CD"/>
                </a:solidFill>
                <a:latin typeface="+mn-ea"/>
                <a:ea typeface="+mn-ea"/>
              </a:rPr>
              <a:t>&gt;</a:t>
            </a:r>
            <a:r>
              <a:rPr kumimoji="1" lang="zh-CN" altLang="en-US" sz="2400" dirty="0">
                <a:solidFill>
                  <a:srgbClr val="2E03CD"/>
                </a:solidFill>
                <a:latin typeface="+mn-ea"/>
                <a:ea typeface="+mn-ea"/>
              </a:rPr>
              <a:t>随两光波的位相差做周期性变化，即产生了干涉。</a:t>
            </a:r>
          </a:p>
        </p:txBody>
      </p:sp>
      <p:sp>
        <p:nvSpPr>
          <p:cNvPr id="19" name="矩形 18"/>
          <p:cNvSpPr/>
          <p:nvPr/>
        </p:nvSpPr>
        <p:spPr>
          <a:xfrm>
            <a:off x="539552" y="530120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zh-CN" altLang="en-US" sz="2400" b="1" dirty="0">
                <a:solidFill>
                  <a:schemeClr val="tx2"/>
                </a:solidFill>
                <a:latin typeface="+mn-ea"/>
              </a:rPr>
              <a:t>则上式中的积分项</a:t>
            </a:r>
            <a:endParaRPr lang="zh-CN" altLang="en-US" sz="2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28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相干条件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87624" y="2780928"/>
            <a:ext cx="67687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3200" dirty="0">
                <a:solidFill>
                  <a:schemeClr val="tx2"/>
                </a:solidFill>
                <a:ea typeface="楷体_GB2312" pitchFamily="49" charset="-122"/>
              </a:rPr>
              <a:t>① 频率相同；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3200" dirty="0">
                <a:solidFill>
                  <a:schemeClr val="tx2"/>
                </a:solidFill>
                <a:ea typeface="楷体_GB2312" pitchFamily="49" charset="-122"/>
              </a:rPr>
              <a:t>② 振动方向相同；（或夹角很小）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3200" dirty="0">
                <a:solidFill>
                  <a:srgbClr val="2E03CD"/>
                </a:solidFill>
                <a:ea typeface="楷体_GB2312" pitchFamily="49" charset="-122"/>
              </a:rPr>
              <a:t>③ 位相差恒定。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9752" y="5373216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怎么保证位相差恒定？</a:t>
            </a:r>
          </a:p>
        </p:txBody>
      </p:sp>
    </p:spTree>
    <p:extLst>
      <p:ext uri="{BB962C8B-B14F-4D97-AF65-F5344CB8AC3E}">
        <p14:creationId xmlns:p14="http://schemas.microsoft.com/office/powerpoint/2010/main" val="77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时间相干性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94" y="2067401"/>
            <a:ext cx="2970193" cy="17936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3509" y="1239103"/>
            <a:ext cx="27723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zh-CN" altLang="en-US" sz="2000" b="1" dirty="0">
                <a:solidFill>
                  <a:schemeClr val="tx2"/>
                </a:solidFill>
              </a:rPr>
              <a:t>实际光源发出的并不是严格意义上的单色波，而是一段段有限长度的波列，波列长度或者频谱宽度，取决于光源中原子或分子能级的寿命。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794783"/>
              </p:ext>
            </p:extLst>
          </p:nvPr>
        </p:nvGraphicFramePr>
        <p:xfrm>
          <a:off x="2708197" y="4783485"/>
          <a:ext cx="3727606" cy="51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0" name="Equation" r:id="rId5" imgW="1828800" imgH="253800" progId="Equation.DSMT4">
                  <p:embed/>
                </p:oleObj>
              </mc:Choice>
              <mc:Fallback>
                <p:oleObj name="Equation" r:id="rId5" imgW="1828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8197" y="4783485"/>
                        <a:ext cx="3727606" cy="517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168705"/>
              </p:ext>
            </p:extLst>
          </p:nvPr>
        </p:nvGraphicFramePr>
        <p:xfrm>
          <a:off x="1789113" y="6105227"/>
          <a:ext cx="5565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1" name="Equation" r:id="rId7" imgW="2730240" imgH="241200" progId="Equation.DSMT4">
                  <p:embed/>
                </p:oleObj>
              </mc:Choice>
              <mc:Fallback>
                <p:oleObj name="Equation" r:id="rId7" imgW="273024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6105227"/>
                        <a:ext cx="5565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3508" y="5415607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2"/>
                </a:solidFill>
              </a:rPr>
              <a:t>波列内部各点的相位差是稳定的，而波列之间的相位差是随机的：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99" y="1323126"/>
            <a:ext cx="6012393" cy="66571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45" y="1995291"/>
            <a:ext cx="3005415" cy="186575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43507" y="4221088"/>
            <a:ext cx="88209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2"/>
                </a:solidFill>
              </a:rPr>
              <a:t>这种具有一定频谱宽度的准单色光场的时间相关因子为：</a:t>
            </a:r>
          </a:p>
        </p:txBody>
      </p:sp>
    </p:spTree>
    <p:extLst>
      <p:ext uri="{BB962C8B-B14F-4D97-AF65-F5344CB8AC3E}">
        <p14:creationId xmlns:p14="http://schemas.microsoft.com/office/powerpoint/2010/main" val="32104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时间相干性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390987"/>
            <a:ext cx="3528807" cy="2398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497" y="1304176"/>
                <a:ext cx="5472608" cy="5437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为了实现稳定的相干场，参与干涉的两支光波必须具有稳定的相位关系。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只有同一波列以某种方式分为两支（或多支，参考多光束干涉），两支光波通过不同路径达到干涉屏，才能观察到稳定的干涉场。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两支光波到达干涉屏上某点的光程差，不能超过波列本身的长度，否则参与叠加的将不再是同一波列分出来的两支光波。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波列持续时间为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∆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，两支光波到达干涉屏上某点的时差为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，则两支光波的重叠时间为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𝚫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波列持续时间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𝚫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和时差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影响两支光波的相干度，干涉条纹的对比度即等于两支光波的相干度。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7" y="1304176"/>
                <a:ext cx="5472608" cy="5437899"/>
              </a:xfrm>
              <a:prstGeom prst="rect">
                <a:avLst/>
              </a:prstGeom>
              <a:blipFill rotWithShape="1">
                <a:blip r:embed="rId4"/>
                <a:stretch>
                  <a:fillRect l="-1002" t="-112" r="-5679" b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4221088"/>
            <a:ext cx="3528807" cy="23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相干条件（补充）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7524" y="1495663"/>
            <a:ext cx="856895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至此可将光波产生干涉必要条件总结如下：</a:t>
            </a:r>
          </a:p>
          <a:p>
            <a:pPr algn="just" eaLnBrk="1" hangingPunct="1">
              <a:lnSpc>
                <a:spcPct val="125000"/>
              </a:lnSpc>
            </a:pPr>
            <a:r>
              <a:rPr kumimoji="1" lang="zh-CN" altLang="en-US" sz="2400" dirty="0">
                <a:solidFill>
                  <a:srgbClr val="2E03CD"/>
                </a:solidFill>
                <a:ea typeface="楷体_GB2312" pitchFamily="49" charset="-122"/>
              </a:rPr>
              <a:t>① 频率相同；</a:t>
            </a:r>
          </a:p>
          <a:p>
            <a:pPr algn="just" eaLnBrk="1" hangingPunct="1">
              <a:lnSpc>
                <a:spcPct val="125000"/>
              </a:lnSpc>
            </a:pPr>
            <a:r>
              <a:rPr kumimoji="1" lang="zh-CN" altLang="en-US" sz="2400" dirty="0">
                <a:solidFill>
                  <a:srgbClr val="2E03CD"/>
                </a:solidFill>
                <a:ea typeface="楷体_GB2312" pitchFamily="49" charset="-122"/>
              </a:rPr>
              <a:t>② 振动方向相同；（或夹角很小）</a:t>
            </a:r>
          </a:p>
          <a:p>
            <a:pPr algn="just" eaLnBrk="1" hangingPunct="1">
              <a:lnSpc>
                <a:spcPct val="125000"/>
              </a:lnSpc>
            </a:pPr>
            <a:r>
              <a:rPr kumimoji="1" lang="zh-CN" altLang="en-US" sz="2400" dirty="0">
                <a:solidFill>
                  <a:srgbClr val="2E03CD"/>
                </a:solidFill>
                <a:ea typeface="楷体_GB2312" pitchFamily="49" charset="-122"/>
              </a:rPr>
              <a:t>③ 位相差恒定。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（考察点处的光程差</a:t>
            </a:r>
            <a:r>
              <a:rPr kumimoji="1" lang="en-US" altLang="zh-CN" sz="2400" dirty="0">
                <a:solidFill>
                  <a:srgbClr val="FF0000"/>
                </a:solidFill>
                <a:ea typeface="楷体_GB2312" pitchFamily="49" charset="-122"/>
              </a:rPr>
              <a:t>&lt;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光波波列长度）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7524" y="3980671"/>
            <a:ext cx="856895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为了获得两个相干光波，只能利用同一个光源，并通过具体的干涉装置使之分成两个光波。</a:t>
            </a:r>
            <a:endParaRPr kumimoji="1" lang="en-US" altLang="zh-CN" sz="2400" dirty="0">
              <a:solidFill>
                <a:schemeClr val="tx2"/>
              </a:solidFill>
              <a:ea typeface="楷体_GB2312" pitchFamily="49" charset="-122"/>
            </a:endParaRPr>
          </a:p>
          <a:p>
            <a:pPr marL="342900" indent="-342900" algn="just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当原子每次辐射的波列的初相位改变时，所分两个光波的初相位也相应改变，但两个光波在相遇点的位相差在原子重复辐射时仍保持不变，满足相干条件。</a:t>
            </a:r>
          </a:p>
        </p:txBody>
      </p:sp>
    </p:spTree>
    <p:extLst>
      <p:ext uri="{BB962C8B-B14F-4D97-AF65-F5344CB8AC3E}">
        <p14:creationId xmlns:p14="http://schemas.microsoft.com/office/powerpoint/2010/main" val="11266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干涉条纹的对比度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4812" y="1471775"/>
            <a:ext cx="8274377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干涉条纹的清晰程度以条纹的对比度表示：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197654"/>
              </p:ext>
            </p:extLst>
          </p:nvPr>
        </p:nvGraphicFramePr>
        <p:xfrm>
          <a:off x="3810000" y="1988840"/>
          <a:ext cx="15240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" name="Equation" r:id="rId4" imgW="850531" imgH="444307" progId="Equation.3">
                  <p:embed/>
                </p:oleObj>
              </mc:Choice>
              <mc:Fallback>
                <p:oleObj name="Equation" r:id="rId4" imgW="85053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8840"/>
                        <a:ext cx="15240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34812" y="2963150"/>
            <a:ext cx="827437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</a:rPr>
              <a:t>分别是条纹光强的极大值和极小值。</a:t>
            </a:r>
            <a:endParaRPr kumimoji="1" lang="zh-CN" altLang="en-US" sz="2400" b="1" baseline="-25000" dirty="0">
              <a:solidFill>
                <a:schemeClr val="tx2"/>
              </a:solidFill>
              <a:latin typeface="+mn-ea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en-US" altLang="zh-CN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从定义式来看，条纹的对比度与亮暗条纹的相对光强有关。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当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时，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，对比度最好，称为完全相干；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当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1" lang="en-US" altLang="zh-CN" sz="24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时，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，条纹完全消失，为非相干。</a:t>
            </a:r>
            <a:endParaRPr kumimoji="1" lang="en-US" altLang="zh-CN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kumimoji="1"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条纹的对比度取决于以下三个因素：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光源大小、光源的非单色性、两相干光波的振幅比。</a:t>
            </a:r>
          </a:p>
        </p:txBody>
      </p:sp>
    </p:spTree>
    <p:extLst>
      <p:ext uri="{BB962C8B-B14F-4D97-AF65-F5344CB8AC3E}">
        <p14:creationId xmlns:p14="http://schemas.microsoft.com/office/powerpoint/2010/main" val="17910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两相干光波振幅比的影响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4056" y="1124744"/>
            <a:ext cx="8735888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1066800" indent="-6096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524000" indent="-609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981200" indent="-609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438400" indent="-609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8956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3528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8100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67200" indent="-609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  <a:t>以两相干光波的振幅表示对比度：</a:t>
            </a:r>
            <a:endParaRPr kumimoji="1" lang="en-US" altLang="zh-CN" sz="2400" b="1" dirty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32805"/>
              </p:ext>
            </p:extLst>
          </p:nvPr>
        </p:nvGraphicFramePr>
        <p:xfrm>
          <a:off x="3420269" y="1700808"/>
          <a:ext cx="23034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Equation" r:id="rId4" imgW="1130300" imgH="457200" progId="Equation.3">
                  <p:embed/>
                </p:oleObj>
              </mc:Choice>
              <mc:Fallback>
                <p:oleObj name="Equation" r:id="rId4" imgW="113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269" y="1700808"/>
                        <a:ext cx="2303462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4056" y="2567558"/>
            <a:ext cx="8735888" cy="47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  <a:t>两光波振幅相等时，对比度</a:t>
            </a:r>
            <a:r>
              <a:rPr kumimoji="1" lang="en-US" altLang="zh-CN" sz="2400" b="1" i="1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  <a:t>=1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  <a:t>；两光波振幅差越大，</a:t>
            </a:r>
            <a:r>
              <a:rPr kumimoji="1" lang="en-US" altLang="zh-CN" sz="2400" b="1" i="1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chemeClr val="tx2"/>
                </a:solidFill>
                <a:latin typeface="+mn-lt"/>
                <a:ea typeface="+mn-ea"/>
                <a:cs typeface="Times New Roman" panose="02020603050405020304" pitchFamily="18" charset="0"/>
              </a:rPr>
              <a:t>值越小。</a:t>
            </a:r>
            <a:endParaRPr kumimoji="1" lang="en-US" altLang="zh-CN" sz="2400" b="1" dirty="0">
              <a:solidFill>
                <a:schemeClr val="tx2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67557"/>
              </p:ext>
            </p:extLst>
          </p:nvPr>
        </p:nvGraphicFramePr>
        <p:xfrm>
          <a:off x="3079750" y="3789040"/>
          <a:ext cx="29845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6" imgW="1295280" imgH="482400" progId="Equation.DSMT4">
                  <p:embed/>
                </p:oleObj>
              </mc:Choice>
              <mc:Fallback>
                <p:oleObj name="Equation" r:id="rId6" imgW="1295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3789040"/>
                        <a:ext cx="29845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4056" y="4941168"/>
            <a:ext cx="8735888" cy="175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干涉条纹的光强分布不仅与位相差</a:t>
            </a:r>
            <a:r>
              <a:rPr kumimoji="1" lang="el-GR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δ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有关，也与光波的振幅比（由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反映）有关。</a:t>
            </a:r>
            <a:endParaRPr kumimoji="1" lang="en-US" altLang="zh-CN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干涉条纹记录了两个相干光波的振幅和位相信息，这就是光学全息术的原理。</a:t>
            </a:r>
            <a:endParaRPr kumimoji="1" lang="zh-CN" altLang="el-GR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4056" y="3271975"/>
            <a:ext cx="8735888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ct val="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</a:rPr>
              <a:t>利用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</a:rPr>
              <a:t>的振幅表达式可以将两光束干涉的光强表达式写为：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704" y="440749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2"/>
                </a:solidFill>
              </a:rPr>
              <a:t>其中：</a:t>
            </a:r>
          </a:p>
        </p:txBody>
      </p:sp>
    </p:spTree>
    <p:extLst>
      <p:ext uri="{BB962C8B-B14F-4D97-AF65-F5344CB8AC3E}">
        <p14:creationId xmlns:p14="http://schemas.microsoft.com/office/powerpoint/2010/main" val="10953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杨氏干涉及干涉条件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907704" y="2780928"/>
            <a:ext cx="5688632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3.1.1 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杨氏干涉实验</a:t>
            </a:r>
            <a:endParaRPr lang="en-US" altLang="zh-CN" b="1" dirty="0">
              <a:solidFill>
                <a:srgbClr val="FF0000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latin typeface="+mn-ea"/>
                <a:cs typeface="Times New Roman" pitchFamily="18" charset="0"/>
              </a:rPr>
              <a:t>3.1.2 </a:t>
            </a:r>
            <a:r>
              <a:rPr lang="zh-CN" altLang="en-US" b="1" dirty="0">
                <a:latin typeface="+mn-ea"/>
                <a:cs typeface="Times New Roman" pitchFamily="18" charset="0"/>
              </a:rPr>
              <a:t>相干条件</a:t>
            </a:r>
            <a:endParaRPr lang="en-US" altLang="zh-CN" b="1" dirty="0"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0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光源大小的影响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9875" y="1196752"/>
            <a:ext cx="86042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当光源为理想的点光源时，产生的干涉条纹中暗条纹的强度为零，所以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，条纹对比度最好。</a:t>
            </a:r>
            <a:endParaRPr kumimoji="1" lang="en-US" altLang="zh-CN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实际光源是很多发光点的集合体，每一个点光源都会形成一对相干光源，产生一组干涉条纹。</a:t>
            </a:r>
            <a:endParaRPr kumimoji="1" lang="en-US" altLang="zh-CN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由于各点光源位置不同，形成的干涉条纹位置也不同，干涉场中总的干涉条纹是所有干涉条纹的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非相干叠加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。</a:t>
            </a:r>
            <a:endParaRPr kumimoji="1" lang="en-US" altLang="zh-CN" sz="24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干涉总强度没有为零的情况，这使得条纹的对比度下降，甚至为零。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8" y="4941168"/>
            <a:ext cx="5305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6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光源的临界宽度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97" y="1516372"/>
            <a:ext cx="4766911" cy="22006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3" y="1255400"/>
            <a:ext cx="40324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Bef>
                <a:spcPct val="0"/>
              </a:spcBef>
            </a:pPr>
            <a:r>
              <a:rPr kumimoji="1" lang="zh-CN" altLang="en-US" sz="2000" b="1" dirty="0">
                <a:solidFill>
                  <a:srgbClr val="2E03CD"/>
                </a:solidFill>
                <a:latin typeface="+mn-ea"/>
              </a:rPr>
              <a:t>临界宽度：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对比度下降到零时光源的一维线度。</a:t>
            </a:r>
          </a:p>
          <a:p>
            <a:pPr marL="342900" indent="-342900"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在光源中选定两个强度相等的发光点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Sʹ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，它们各自产生一组干涉条纹，条纹的间距相等，但在空间位置上不重合。</a:t>
            </a:r>
            <a:endParaRPr kumimoji="1" lang="zh-CN" altLang="en-US" sz="2000" b="1" dirty="0">
              <a:solidFill>
                <a:schemeClr val="tx2"/>
              </a:solidFill>
              <a:latin typeface="+mn-ea"/>
              <a:sym typeface="Symbol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3" y="3789040"/>
            <a:ext cx="889790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设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在屏幕上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+mn-ea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点为光强极大值（光程差为零），当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Sʹ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点在该点的光程差为</a:t>
            </a:r>
            <a:r>
              <a:rPr kumimoji="1" lang="zh-CN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/2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时，光强为极小值。</a:t>
            </a:r>
            <a:endParaRPr kumimoji="1" lang="en-US" altLang="zh-CN" sz="2000" b="1" dirty="0">
              <a:solidFill>
                <a:schemeClr val="tx2"/>
              </a:solidFill>
              <a:latin typeface="+mn-ea"/>
              <a:sym typeface="Symbol" pitchFamily="18" charset="2"/>
            </a:endParaRPr>
          </a:p>
          <a:p>
            <a:pPr marL="342900" indent="-342900" algn="just">
              <a:lnSpc>
                <a:spcPct val="13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反映在干涉条纹上，就是两发光点产生的干涉条纹发生了半个条纹间距的位置移动。</a:t>
            </a:r>
            <a:endParaRPr kumimoji="1" lang="en-US" altLang="zh-CN" sz="2000" b="1" dirty="0">
              <a:solidFill>
                <a:schemeClr val="tx2"/>
              </a:solidFill>
              <a:latin typeface="+mn-ea"/>
              <a:sym typeface="Symbol" pitchFamily="18" charset="2"/>
            </a:endParaRPr>
          </a:p>
          <a:p>
            <a:pPr marL="342900" indent="-342900" algn="just">
              <a:lnSpc>
                <a:spcPct val="13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两组条纹光强叠加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（非相干叠加）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的结果使屏上各处光强相同，条纹的对比度下降到零，无法观察到干涉条纹。</a:t>
            </a:r>
            <a:endParaRPr kumimoji="1" lang="en-US" altLang="zh-CN" sz="2000" b="1" dirty="0">
              <a:solidFill>
                <a:schemeClr val="tx2"/>
              </a:solidFill>
              <a:latin typeface="+mn-ea"/>
              <a:sym typeface="Symbol" pitchFamily="18" charset="2"/>
            </a:endParaRPr>
          </a:p>
          <a:p>
            <a:pPr marL="342900" indent="-342900" algn="just">
              <a:lnSpc>
                <a:spcPct val="13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将此时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SS</a:t>
            </a:r>
            <a:r>
              <a:rPr kumimoji="1" lang="en-US" altLang="zh-CN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ʹ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的宽度记为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</a:t>
            </a:r>
            <a:endParaRPr kumimoji="1" lang="en-US" altLang="zh-CN" sz="20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93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光源的临界宽度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97" y="1434356"/>
            <a:ext cx="4766911" cy="220066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7648" y="1218332"/>
            <a:ext cx="4059109" cy="252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lnSpc>
                <a:spcPct val="13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如果扩展光源的宽度正好等于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时，光源可以分解为许多相距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的点光源对，每一对点光源产生的条纹相加都相互抵消，因此整个扩展光源在观察屏上不产生条纹。</a:t>
            </a:r>
            <a:endParaRPr kumimoji="1" lang="en-US" altLang="zh-CN" sz="20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324289"/>
              </p:ext>
            </p:extLst>
          </p:nvPr>
        </p:nvGraphicFramePr>
        <p:xfrm>
          <a:off x="8220521" y="5754836"/>
          <a:ext cx="815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91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521" y="5754836"/>
                        <a:ext cx="815975" cy="6985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14313"/>
              </p:ext>
            </p:extLst>
          </p:nvPr>
        </p:nvGraphicFramePr>
        <p:xfrm>
          <a:off x="5196110" y="4392295"/>
          <a:ext cx="1248098" cy="570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92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110" y="4392295"/>
                        <a:ext cx="1248098" cy="570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723426"/>
              </p:ext>
            </p:extLst>
          </p:nvPr>
        </p:nvGraphicFramePr>
        <p:xfrm>
          <a:off x="7668344" y="4866283"/>
          <a:ext cx="13589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93" name="Equation" r:id="rId9" imgW="761760" imgH="419040" progId="Equation.DSMT4">
                  <p:embed/>
                </p:oleObj>
              </mc:Choice>
              <mc:Fallback>
                <p:oleObj name="Equation" r:id="rId9" imgW="761760" imgH="419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866283"/>
                        <a:ext cx="1358900" cy="7445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左大括号 17"/>
          <p:cNvSpPr/>
          <p:nvPr/>
        </p:nvSpPr>
        <p:spPr>
          <a:xfrm flipH="1">
            <a:off x="6516216" y="4674716"/>
            <a:ext cx="321760" cy="115212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6876256" y="5132321"/>
            <a:ext cx="686352" cy="190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21356" y="589198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2E03CD"/>
                </a:solidFill>
              </a:rPr>
              <a:t>相干孔径：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05583"/>
              </p:ext>
            </p:extLst>
          </p:nvPr>
        </p:nvGraphicFramePr>
        <p:xfrm>
          <a:off x="251520" y="4374989"/>
          <a:ext cx="2477151" cy="170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94" name="Equation" r:id="rId11" imgW="1549080" imgH="1066680" progId="Equation.DSMT4">
                  <p:embed/>
                </p:oleObj>
              </mc:Choice>
              <mc:Fallback>
                <p:oleObj name="Equation" r:id="rId11" imgW="1549080" imgH="106668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520" y="4374989"/>
                        <a:ext cx="2477151" cy="1706386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57648" y="3704379"/>
            <a:ext cx="8847760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记此时的扩展光源宽度为临界宽度</a:t>
            </a:r>
            <a:r>
              <a:rPr kumimoji="1" lang="en-US" altLang="zh-CN" sz="20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0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（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）。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47646"/>
              </p:ext>
            </p:extLst>
          </p:nvPr>
        </p:nvGraphicFramePr>
        <p:xfrm>
          <a:off x="3176741" y="5040172"/>
          <a:ext cx="3339475" cy="107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95" name="Equation" r:id="rId13" imgW="2209680" imgH="711000" progId="Equation.DSMT4">
                  <p:embed/>
                </p:oleObj>
              </mc:Choice>
              <mc:Fallback>
                <p:oleObj name="Equation" r:id="rId13" imgW="2209680" imgH="7110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76741" y="5040172"/>
                        <a:ext cx="3339475" cy="1074704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/>
        </p:nvSpPr>
        <p:spPr>
          <a:xfrm>
            <a:off x="2733520" y="5132321"/>
            <a:ext cx="686352" cy="190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/>
      <p:bldP spid="4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54014"/>
              </p:ext>
            </p:extLst>
          </p:nvPr>
        </p:nvGraphicFramePr>
        <p:xfrm>
          <a:off x="251520" y="5193808"/>
          <a:ext cx="3867103" cy="104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7" name="Equation" r:id="rId4" imgW="1600200" imgH="431640" progId="Equation.DSMT4">
                  <p:embed/>
                </p:oleObj>
              </mc:Choice>
              <mc:Fallback>
                <p:oleObj name="Equation" r:id="rId4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5193808"/>
                        <a:ext cx="3867103" cy="1043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条纹对比度随光源大小的变化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4" y="1337710"/>
            <a:ext cx="5312222" cy="2667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7504" y="1268760"/>
                <a:ext cx="3616770" cy="2952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5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在光源的宽度小于临界宽度条件下，条纹对比度随光源宽度的增大而减小。</a:t>
                </a:r>
                <a:endParaRPr lang="en-US" altLang="zh-CN" sz="2000" b="1" dirty="0">
                  <a:solidFill>
                    <a:schemeClr val="tx2"/>
                  </a:solidFill>
                  <a:latin typeface="+mn-ea"/>
                </a:endParaRPr>
              </a:p>
              <a:p>
                <a:pPr algn="just">
                  <a:lnSpc>
                    <a:spcPct val="135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以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为中心的扩展光源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宽度为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b="1" dirty="0">
                    <a:solidFill>
                      <a:schemeClr val="tx2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可视为许多无穷窄的元光源，总光强度便是这些元光源产生的光强度之和。</a:t>
                </a:r>
                <a:endParaRPr lang="en-US" altLang="zh-CN" sz="2000" b="1" dirty="0">
                  <a:solidFill>
                    <a:schemeClr val="tx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68760"/>
                <a:ext cx="3616770" cy="2952603"/>
              </a:xfrm>
              <a:prstGeom prst="rect">
                <a:avLst/>
              </a:prstGeom>
              <a:blipFill rotWithShape="1">
                <a:blip r:embed="rId7"/>
                <a:stretch>
                  <a:fillRect l="-1855" r="-1686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1444" y="4221088"/>
                <a:ext cx="894505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5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考察元光源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dx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，由该光源通过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两个小孔到达观察屏上的光强皆为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𝒅𝒙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，则两光波在观察屏上产生相干叠加，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+mn-ea"/>
                  </a:rPr>
                  <a:t>点光强为：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" y="4221088"/>
                <a:ext cx="8945052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682" r="-682" b="-5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4355976" y="5373216"/>
            <a:ext cx="447252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其中</a:t>
            </a:r>
            <a:r>
              <a:rPr lang="el-GR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Δ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ʹ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指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和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两路光的光程差。</a:t>
            </a:r>
            <a:endParaRPr lang="en-US" altLang="zh-CN" sz="20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3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条纹对比度随光源大小的变化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2568" y="1430945"/>
            <a:ext cx="864991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若以</a:t>
            </a:r>
            <a:r>
              <a:rPr lang="el-GR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表示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两路光的光程差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，则：</a:t>
            </a:r>
            <a:endParaRPr lang="zh-CN" altLang="el-GR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25374"/>
              </p:ext>
            </p:extLst>
          </p:nvPr>
        </p:nvGraphicFramePr>
        <p:xfrm>
          <a:off x="2208213" y="2173416"/>
          <a:ext cx="47275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6" name="公式" r:id="rId4" imgW="2501900" imgH="215900" progId="Equation.3">
                  <p:embed/>
                </p:oleObj>
              </mc:Choice>
              <mc:Fallback>
                <p:oleObj name="公式" r:id="rId4" imgW="2501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173416"/>
                        <a:ext cx="47275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2568" y="2859451"/>
            <a:ext cx="8649912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因此，由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处的元光源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dx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在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点产生的干涉光强为：</a:t>
            </a:r>
            <a:endParaRPr lang="zh-CN" altLang="el-GR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690671"/>
              </p:ext>
            </p:extLst>
          </p:nvPr>
        </p:nvGraphicFramePr>
        <p:xfrm>
          <a:off x="2299494" y="3507407"/>
          <a:ext cx="45450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7" name="Equation" r:id="rId6" imgW="1955520" imgH="431640" progId="Equation.DSMT4">
                  <p:embed/>
                </p:oleObj>
              </mc:Choice>
              <mc:Fallback>
                <p:oleObj name="Equation" r:id="rId6" imgW="1955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494" y="3507407"/>
                        <a:ext cx="45450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42568" y="4619376"/>
                <a:ext cx="8649912" cy="5724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得到宽度为</a:t>
                </a: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的扩展光源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/>
                      </a:rPr>
                      <m:t>′′ </m:t>
                    </m:r>
                  </m:oMath>
                </a14:m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在</a:t>
                </a: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点产生的干涉场强度为：</a:t>
                </a:r>
                <a:endParaRPr lang="zh-CN" altLang="el-GR" sz="2400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568" y="4619376"/>
                <a:ext cx="8649912" cy="572464"/>
              </a:xfrm>
              <a:prstGeom prst="rect">
                <a:avLst/>
              </a:prstGeom>
              <a:blipFill rotWithShape="1">
                <a:blip r:embed="rId8"/>
                <a:stretch>
                  <a:fillRect l="-1128" t="-1064" b="-159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69152"/>
              </p:ext>
            </p:extLst>
          </p:nvPr>
        </p:nvGraphicFramePr>
        <p:xfrm>
          <a:off x="1771650" y="5334000"/>
          <a:ext cx="56022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8" name="公式" r:id="rId9" imgW="2412720" imgH="482400" progId="Equation.3">
                  <p:embed/>
                </p:oleObj>
              </mc:Choice>
              <mc:Fallback>
                <p:oleObj name="公式" r:id="rId9" imgW="2412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334000"/>
                        <a:ext cx="560228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4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条纹对比度随光源大小的变化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25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2694"/>
              </p:ext>
            </p:extLst>
          </p:nvPr>
        </p:nvGraphicFramePr>
        <p:xfrm>
          <a:off x="1654175" y="1628775"/>
          <a:ext cx="5838825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0" name="Equation" r:id="rId4" imgW="2514600" imgH="914400" progId="Equation.DSMT4">
                  <p:embed/>
                </p:oleObj>
              </mc:Choice>
              <mc:Fallback>
                <p:oleObj name="Equation" r:id="rId4" imgW="25146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628775"/>
                        <a:ext cx="5838825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42946"/>
              </p:ext>
            </p:extLst>
          </p:nvPr>
        </p:nvGraphicFramePr>
        <p:xfrm>
          <a:off x="1475606" y="4151783"/>
          <a:ext cx="360045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1" name="公式" r:id="rId6" imgW="1739900" imgH="939800" progId="Equation.3">
                  <p:embed/>
                </p:oleObj>
              </mc:Choice>
              <mc:Fallback>
                <p:oleObj name="公式" r:id="rId6" imgW="1739900" imgH="93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06" y="4151783"/>
                        <a:ext cx="360045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02573"/>
              </p:ext>
            </p:extLst>
          </p:nvPr>
        </p:nvGraphicFramePr>
        <p:xfrm>
          <a:off x="6056510" y="4652963"/>
          <a:ext cx="254793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22" name="公式" r:id="rId8" imgW="1231560" imgH="457200" progId="Equation.3">
                  <p:embed/>
                </p:oleObj>
              </mc:Choice>
              <mc:Fallback>
                <p:oleObj name="公式" r:id="rId8" imgW="123156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510" y="4652963"/>
                        <a:ext cx="254793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右箭头 13"/>
          <p:cNvSpPr/>
          <p:nvPr/>
        </p:nvSpPr>
        <p:spPr>
          <a:xfrm>
            <a:off x="612254" y="501317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1260326" y="4653136"/>
            <a:ext cx="216024" cy="936104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364088" y="5013176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条纹对比度随光源大小的变化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26</a:t>
            </a:fld>
            <a:endParaRPr lang="en-US" altLang="zh-CN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1470"/>
              </p:ext>
            </p:extLst>
          </p:nvPr>
        </p:nvGraphicFramePr>
        <p:xfrm>
          <a:off x="467544" y="2132856"/>
          <a:ext cx="23653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" name="公式" r:id="rId4" imgW="1143000" imgH="457200" progId="Equation.3">
                  <p:embed/>
                </p:oleObj>
              </mc:Choice>
              <mc:Fallback>
                <p:oleObj name="公式" r:id="rId4" imgW="114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23653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89" y="1268760"/>
            <a:ext cx="4753799" cy="3096344"/>
          </a:xfrm>
          <a:prstGeom prst="rect">
            <a:avLst/>
          </a:prstGeom>
        </p:spPr>
      </p:pic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2228"/>
              </p:ext>
            </p:extLst>
          </p:nvPr>
        </p:nvGraphicFramePr>
        <p:xfrm>
          <a:off x="6093544" y="5184105"/>
          <a:ext cx="1574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" name="Equation" r:id="rId7" imgW="888614" imgH="431613" progId="Equation.3">
                  <p:embed/>
                </p:oleObj>
              </mc:Choice>
              <mc:Fallback>
                <p:oleObj name="Equation" r:id="rId7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544" y="5184105"/>
                        <a:ext cx="1574800" cy="7651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32048" y="4581128"/>
            <a:ext cx="4572000" cy="189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一般认为，当光源宽度不超过临界宽度的四分之一时，条纹的对比度是良好的。这个光源宽度称为许可宽度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37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空间相干性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27</a:t>
            </a:fld>
            <a:endParaRPr lang="en-US" altLang="zh-CN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66660"/>
              </p:ext>
            </p:extLst>
          </p:nvPr>
        </p:nvGraphicFramePr>
        <p:xfrm>
          <a:off x="3741738" y="3652838"/>
          <a:ext cx="16621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0" name="公式" r:id="rId4" imgW="723600" imgH="419040" progId="Equation.3">
                  <p:embed/>
                </p:oleObj>
              </mc:Choice>
              <mc:Fallback>
                <p:oleObj name="公式" r:id="rId4" imgW="723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652838"/>
                        <a:ext cx="1662112" cy="8096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149783"/>
              </p:ext>
            </p:extLst>
          </p:nvPr>
        </p:nvGraphicFramePr>
        <p:xfrm>
          <a:off x="3995738" y="5661025"/>
          <a:ext cx="11525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1" name="公式" r:id="rId6" imgW="520474" imgH="393529" progId="Equation.3">
                  <p:embed/>
                </p:oleObj>
              </mc:Choice>
              <mc:Fallback>
                <p:oleObj name="公式" r:id="rId6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61025"/>
                        <a:ext cx="1152525" cy="8715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1268760"/>
                <a:ext cx="8663880" cy="2351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</a:rPr>
                  <a:t>若扩展光源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/>
                      </a:rPr>
                      <m:t>′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sz="2400" b="1" i="1">
                        <a:solidFill>
                          <a:schemeClr val="tx2"/>
                        </a:solidFill>
                        <a:latin typeface="Cambria Math"/>
                      </a:rPr>
                      <m:t>′′</m:t>
                    </m:r>
                  </m:oMath>
                </a14:m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</a:rPr>
                  <a:t>发出的光通过小孔</a:t>
                </a: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</a:rPr>
                  <a:t>后再度复合时能够产生干涉，则称通过空间这两点的光具有空间相干性。</a:t>
                </a:r>
                <a:endParaRPr lang="en-US" altLang="zh-CN" sz="2400" b="1" dirty="0">
                  <a:solidFill>
                    <a:schemeClr val="tx2"/>
                  </a:solidFill>
                  <a:latin typeface="+mn-ea"/>
                </a:endParaRPr>
              </a:p>
              <a:p>
                <a:pPr algn="just">
                  <a:lnSpc>
                    <a:spcPct val="125000"/>
                  </a:lnSpc>
                </a:pPr>
                <a:endParaRPr lang="en-US" altLang="zh-CN" sz="2400" b="1" dirty="0">
                  <a:solidFill>
                    <a:schemeClr val="tx2"/>
                  </a:solidFill>
                  <a:latin typeface="+mn-ea"/>
                </a:endParaRPr>
              </a:p>
              <a:p>
                <a:pPr algn="just">
                  <a:lnSpc>
                    <a:spcPct val="125000"/>
                  </a:lnSpc>
                  <a:spcBef>
                    <a:spcPct val="0"/>
                  </a:spcBef>
                </a:pPr>
                <a:r>
                  <a:rPr kumimoji="1" lang="zh-CN" altLang="en-US" sz="2400" b="1" dirty="0">
                    <a:solidFill>
                      <a:schemeClr val="tx2"/>
                    </a:solidFill>
                    <a:latin typeface="+mn-ea"/>
                  </a:rPr>
                  <a:t>光波的空间相干性与光源大小密切相关，当光源宽度小于临界宽度时，光波才具有相干性。当光源宽度达到临界宽度时：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68760"/>
                <a:ext cx="8663880" cy="2351991"/>
              </a:xfrm>
              <a:prstGeom prst="rect">
                <a:avLst/>
              </a:prstGeom>
              <a:blipFill rotWithShape="1">
                <a:blip r:embed="rId8"/>
                <a:stretch>
                  <a:fillRect l="-1126" t="-1036" r="-1056" b="-4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28600" y="4620577"/>
            <a:ext cx="8663880" cy="96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此时，通过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和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</a:rPr>
              <a:t>两点的光不发生干涉，因而没有空间相干性。</a:t>
            </a:r>
          </a:p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定义该情况下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</a:rPr>
              <a:t>和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</a:rPr>
              <a:t>两点之间的距离为横向相干宽度，以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chemeClr val="tx2"/>
                </a:solidFill>
              </a:rPr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175744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空间相干性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28</a:t>
            </a:fld>
            <a:endParaRPr lang="en-US" altLang="zh-CN" dirty="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508167"/>
              </p:ext>
            </p:extLst>
          </p:nvPr>
        </p:nvGraphicFramePr>
        <p:xfrm>
          <a:off x="3347864" y="3291099"/>
          <a:ext cx="16875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7" name="公式" r:id="rId4" imgW="761760" imgH="393480" progId="Equation.3">
                  <p:embed/>
                </p:oleObj>
              </mc:Choice>
              <mc:Fallback>
                <p:oleObj name="公式" r:id="rId4" imgW="761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291099"/>
                        <a:ext cx="168751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2" y="1341065"/>
            <a:ext cx="5544636" cy="1727895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64088" y="3273600"/>
            <a:ext cx="3024336" cy="9417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其中</a:t>
            </a:r>
            <a:r>
              <a:rPr kumimoji="1" lang="el-GR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为扩展光源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</a:t>
            </a:r>
            <a:r>
              <a:rPr lang="zh-CN" altLang="en-US" sz="2400" b="1" dirty="0">
                <a:solidFill>
                  <a:schemeClr val="tx2"/>
                </a:solidFill>
              </a:rPr>
              <a:t>和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S''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对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点的张角。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69427" y="4431420"/>
            <a:ext cx="8479038" cy="9417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产生分光的两孔间距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必须小于横向相干宽度才能产生干涉条纹。</a:t>
            </a:r>
            <a:endParaRPr kumimoji="1"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825" y="3495316"/>
            <a:ext cx="2862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chemeClr val="tx2"/>
                </a:solidFill>
              </a:rPr>
              <a:t>横向相干宽度：</a:t>
            </a:r>
            <a:endParaRPr lang="zh-CN" altLang="en-US" sz="24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115616" y="5583548"/>
            <a:ext cx="6840760" cy="941796"/>
          </a:xfrm>
          <a:prstGeom prst="rect">
            <a:avLst/>
          </a:prstGeom>
          <a:noFill/>
          <a:ln w="25400">
            <a:solidFill>
              <a:srgbClr val="2E03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给定分光孔间距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，得到扩展光源的临界宽度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；</a:t>
            </a:r>
            <a:endParaRPr kumimoji="1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给定扩展光源的宽度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，得到横向相干宽度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0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相干面积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5189" y="1518525"/>
            <a:ext cx="8353623" cy="9417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如果扩展光源是方形的，则它照明的平面上相干范围即相干面积为：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549125"/>
              </p:ext>
            </p:extLst>
          </p:nvPr>
        </p:nvGraphicFramePr>
        <p:xfrm>
          <a:off x="3600450" y="2466975"/>
          <a:ext cx="19431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0" name="Equation" r:id="rId4" imgW="939600" imgH="469800" progId="Equation.DSMT4">
                  <p:embed/>
                </p:oleObj>
              </mc:Choice>
              <mc:Fallback>
                <p:oleObj name="Equation" r:id="rId4" imgW="939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466975"/>
                        <a:ext cx="19431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5189" y="3501008"/>
            <a:ext cx="8353623" cy="5170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如果扩展光源是圆形的：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0691"/>
              </p:ext>
            </p:extLst>
          </p:nvPr>
        </p:nvGraphicFramePr>
        <p:xfrm>
          <a:off x="3836988" y="4077072"/>
          <a:ext cx="14700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1" name="Equation" r:id="rId6" imgW="710891" imgH="393529" progId="Equation.DSMT4">
                  <p:embed/>
                </p:oleObj>
              </mc:Choice>
              <mc:Fallback>
                <p:oleObj name="Equation" r:id="rId6" imgW="71089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4077072"/>
                        <a:ext cx="14700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5189" y="4941168"/>
            <a:ext cx="8353623" cy="5170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相干面积：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69873"/>
              </p:ext>
            </p:extLst>
          </p:nvPr>
        </p:nvGraphicFramePr>
        <p:xfrm>
          <a:off x="2919413" y="5517232"/>
          <a:ext cx="33051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2" name="Equation" r:id="rId8" imgW="1600200" imgH="469800" progId="Equation.DSMT4">
                  <p:embed/>
                </p:oleObj>
              </mc:Choice>
              <mc:Fallback>
                <p:oleObj name="Equation" r:id="rId8" imgW="16002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5517232"/>
                        <a:ext cx="33051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6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68" y="3500304"/>
            <a:ext cx="6197263" cy="3169055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杨氏干涉实验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79512" y="1273984"/>
            <a:ext cx="8784976" cy="204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杨氏实验是最早实现的人为干涉实验，它验证了光的波动性，在人类探索光的本质过程中，具有重要的历史意义。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杨氏实验装置：光源发出的光波通过第一个光屏上的单孔产生点光源，照射第二个光屏上的双孔，分出的两光束在空间传播时产生相干叠加，在观察屏上出现干涉条纹。</a:t>
            </a:r>
          </a:p>
        </p:txBody>
      </p:sp>
    </p:spTree>
    <p:extLst>
      <p:ext uri="{BB962C8B-B14F-4D97-AF65-F5344CB8AC3E}">
        <p14:creationId xmlns:p14="http://schemas.microsoft.com/office/powerpoint/2010/main" val="19644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C880344-C66F-45C1-B52C-99B3A8908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1196752"/>
            <a:ext cx="5438404" cy="4104456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激光的空间相干性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292080" y="1052736"/>
            <a:ext cx="3672408" cy="43693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chemeClr val="tx2"/>
                </a:solidFill>
                <a:latin typeface="+mn-ea"/>
                <a:ea typeface="+mn-ea"/>
              </a:rPr>
              <a:t>以扩展光源照明衍射屏，只有相干面积范围内的光束才具有空间相干性，在相干面积范围内开两个小孔，才能观察到干涉条纹。</a:t>
            </a:r>
            <a:endParaRPr kumimoji="1" lang="en-US" altLang="zh-CN" sz="18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chemeClr val="tx2"/>
                </a:solidFill>
                <a:latin typeface="+mn-ea"/>
                <a:ea typeface="+mn-ea"/>
              </a:rPr>
              <a:t>或者说，在照明区域内开两个小孔，只有能够被大小为相干面积的圆覆盖，才能观察到干涉条纹。小孔如果没有开在中间位置，干涉条纹发生横移。</a:t>
            </a:r>
            <a:endParaRPr kumimoji="1" lang="en-US" altLang="zh-CN" sz="18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342900" indent="-34290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chemeClr val="tx2"/>
                </a:solidFill>
                <a:latin typeface="+mn-ea"/>
              </a:rPr>
              <a:t>激光束具有极好的空间相干性，在光束的整个横截面内都是空间相干的。</a:t>
            </a:r>
            <a:endParaRPr kumimoji="1" lang="en-US" altLang="zh-CN" sz="18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06A357-8D05-478D-9394-EFF1E903E77A}"/>
              </a:ext>
            </a:extLst>
          </p:cNvPr>
          <p:cNvSpPr txBox="1"/>
          <p:nvPr/>
        </p:nvSpPr>
        <p:spPr>
          <a:xfrm>
            <a:off x="107502" y="5383689"/>
            <a:ext cx="8856985" cy="1429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000" lvl="1" indent="-34200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整个激光束以一个波函数（高斯场）表征，光束截面内各点之间具有稳定的相位关系，如同从单点光源发出的光波，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→0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则</a:t>
            </a:r>
            <a:r>
              <a:rPr kumimoji="1" lang="en-US" altLang="zh-CN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1" lang="en-US" altLang="zh-CN" b="1" i="1" baseline="-25000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→∞（最终受限于照明区域）</a:t>
            </a:r>
            <a:r>
              <a:rPr kumimoji="1"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。</a:t>
            </a:r>
            <a:endParaRPr kumimoji="1" lang="en-US" altLang="zh-CN" b="1" dirty="0">
              <a:solidFill>
                <a:schemeClr val="tx2"/>
              </a:solidFill>
              <a:latin typeface="+mn-ea"/>
            </a:endParaRPr>
          </a:p>
          <a:p>
            <a:pPr marL="342000" lvl="1" indent="-34200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扩展光源产生的光束，以无穷多</a:t>
            </a:r>
            <a:r>
              <a:rPr kumimoji="1" lang="zh-CN" altLang="en-US" b="1" dirty="0">
                <a:solidFill>
                  <a:schemeClr val="tx2"/>
                </a:solidFill>
                <a:latin typeface="+mn-ea"/>
              </a:rPr>
              <a:t>个初始相位随机分布的波函数</a:t>
            </a:r>
            <a:r>
              <a:rPr kumimoji="1"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表征，干涉条纹由这些非相干场叠加而成，因此有相干面积限制。</a:t>
            </a:r>
            <a:endParaRPr kumimoji="1" lang="en-US" altLang="zh-CN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34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5888"/>
            <a:ext cx="8496944" cy="719137"/>
          </a:xfrm>
        </p:spPr>
        <p:txBody>
          <a:bodyPr/>
          <a:lstStyle/>
          <a:p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空间相干性的应用</a:t>
            </a:r>
            <a:r>
              <a:rPr lang="en-US" altLang="zh-CN" sz="36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3600" dirty="0">
                <a:latin typeface="黑体" pitchFamily="2" charset="-122"/>
                <a:ea typeface="黑体" pitchFamily="2" charset="-122"/>
              </a:rPr>
              <a:t>迈克尔逊测星干涉仪</a:t>
            </a:r>
            <a:endParaRPr lang="en-US" altLang="zh-CN" sz="3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31</a:t>
            </a:fld>
            <a:endParaRPr lang="en-US" altLang="zh-CN" dirty="0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128437"/>
              </p:ext>
            </p:extLst>
          </p:nvPr>
        </p:nvGraphicFramePr>
        <p:xfrm>
          <a:off x="1835696" y="3650712"/>
          <a:ext cx="1184103" cy="73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1" name="Equation" r:id="rId4" imgW="698400" imgH="431640" progId="Equation.DSMT4">
                  <p:embed/>
                </p:oleObj>
              </mc:Choice>
              <mc:Fallback>
                <p:oleObj name="Equation" r:id="rId4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650712"/>
                        <a:ext cx="1184103" cy="73078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0" y="1052736"/>
            <a:ext cx="4392489" cy="263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</a:rPr>
              <a:t>测量星体的角径</a:t>
            </a:r>
            <a:r>
              <a:rPr lang="el-GR" altLang="zh-CN" sz="1600" b="1" i="1" dirty="0">
                <a:solidFill>
                  <a:schemeClr val="tx2"/>
                </a:solidFill>
                <a:latin typeface="Times New Roman"/>
                <a:cs typeface="Times New Roman"/>
              </a:rPr>
              <a:t>θ</a:t>
            </a:r>
            <a:r>
              <a:rPr lang="en-US" altLang="zh-CN" sz="1600" b="1" dirty="0">
                <a:solidFill>
                  <a:schemeClr val="tx2"/>
                </a:solidFill>
                <a:latin typeface="Times New Roman"/>
                <a:cs typeface="Times New Roman"/>
              </a:rPr>
              <a:t>=</a:t>
            </a:r>
            <a:r>
              <a:rPr lang="en-US" altLang="zh-CN" sz="1600" b="1" i="1" dirty="0" err="1">
                <a:solidFill>
                  <a:schemeClr val="tx2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16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/</a:t>
            </a:r>
            <a:r>
              <a:rPr lang="en-US" altLang="zh-CN" sz="1600" b="1" i="1" dirty="0" err="1">
                <a:solidFill>
                  <a:schemeClr val="tx2"/>
                </a:solidFill>
                <a:latin typeface="Times New Roman"/>
                <a:cs typeface="Times New Roman"/>
              </a:rPr>
              <a:t>l</a:t>
            </a:r>
            <a:r>
              <a:rPr lang="zh-CN" altLang="en-US" sz="1600" b="1" dirty="0">
                <a:solidFill>
                  <a:schemeClr val="tx2"/>
                </a:solidFill>
                <a:latin typeface="Times New Roman"/>
                <a:cs typeface="Times New Roman"/>
              </a:rPr>
              <a:t>：</a:t>
            </a:r>
            <a:endParaRPr lang="en-US" altLang="zh-CN" sz="1600" b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2"/>
                </a:solidFill>
              </a:rPr>
              <a:t>星光经反射镜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solidFill>
                  <a:schemeClr val="tx2"/>
                </a:solidFill>
              </a:rPr>
              <a:t>，通过小孔光阑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</a:rPr>
              <a:t>和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tx2"/>
                </a:solidFill>
              </a:rPr>
              <a:t>，在观察屏上产生干涉条纹。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2"/>
                </a:solidFill>
              </a:rPr>
              <a:t>当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tx2"/>
                </a:solidFill>
              </a:rPr>
              <a:t>间距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b="1" dirty="0">
                <a:solidFill>
                  <a:schemeClr val="tx2"/>
                </a:solidFill>
              </a:rPr>
              <a:t>较小时，可观察到清晰条纹，逐渐增大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b="1" dirty="0">
                <a:solidFill>
                  <a:schemeClr val="tx2"/>
                </a:solidFill>
              </a:rPr>
              <a:t>，条纹对比度下降。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2"/>
                </a:solidFill>
              </a:rPr>
              <a:t>当条纹对比度下降至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solidFill>
                  <a:schemeClr val="tx2"/>
                </a:solidFill>
              </a:rPr>
              <a:t>时，对应间距</a:t>
            </a:r>
            <a:r>
              <a:rPr lang="en-US" altLang="zh-CN" sz="16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600" b="1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b="1" dirty="0">
                <a:solidFill>
                  <a:schemeClr val="tx2"/>
                </a:solidFill>
              </a:rPr>
              <a:t>，根据空间相干性条件，得到星体的角径：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05850E-D4D7-4D29-9734-1449C7CE26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78" y="3717032"/>
            <a:ext cx="4351150" cy="2184784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F777F376-1138-4409-A8C5-596D7F5B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0" y="5949739"/>
            <a:ext cx="8865818" cy="71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chemeClr val="tx2"/>
                </a:solidFill>
                <a:latin typeface="+mn-lt"/>
                <a:ea typeface="+mn-ea"/>
              </a:rPr>
              <a:t>推导上述对比度公式时，考察的是</a:t>
            </a:r>
            <a:r>
              <a:rPr lang="en-US" altLang="zh-CN" sz="1600" b="1" i="1" dirty="0">
                <a:solidFill>
                  <a:schemeClr val="tx2"/>
                </a:solidFill>
                <a:latin typeface="+mn-lt"/>
                <a:ea typeface="+mn-ea"/>
              </a:rPr>
              <a:t>SC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+mn-ea"/>
              </a:rPr>
              <a:t>距离达到极限值</a:t>
            </a:r>
            <a:r>
              <a:rPr lang="en-US" altLang="zh-CN" sz="1600" b="1" i="1" dirty="0" err="1">
                <a:solidFill>
                  <a:schemeClr val="tx2"/>
                </a:solidFill>
                <a:latin typeface="+mn-lt"/>
                <a:ea typeface="+mn-ea"/>
              </a:rPr>
              <a:t>b</a:t>
            </a:r>
            <a:r>
              <a:rPr lang="en-US" altLang="zh-CN" sz="1600" b="1" i="1" baseline="-25000" dirty="0" err="1">
                <a:solidFill>
                  <a:schemeClr val="tx2"/>
                </a:solidFill>
                <a:latin typeface="+mn-lt"/>
                <a:ea typeface="+mn-ea"/>
              </a:rPr>
              <a:t>c</a:t>
            </a:r>
            <a:r>
              <a:rPr lang="en-US" altLang="zh-CN" sz="1600" b="1" dirty="0">
                <a:solidFill>
                  <a:schemeClr val="tx2"/>
                </a:solidFill>
                <a:latin typeface="+mn-lt"/>
                <a:ea typeface="+mn-ea"/>
              </a:rPr>
              <a:t>/2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+mn-ea"/>
              </a:rPr>
              <a:t>，此时狭缝屏之前的光程差</a:t>
            </a:r>
            <a:r>
              <a:rPr lang="en-US" altLang="zh-CN" sz="1600" b="1" i="1" dirty="0">
                <a:solidFill>
                  <a:schemeClr val="tx2"/>
                </a:solidFill>
                <a:latin typeface="+mn-lt"/>
                <a:ea typeface="+mn-ea"/>
              </a:rPr>
              <a:t>CS</a:t>
            </a:r>
            <a:r>
              <a:rPr lang="en-US" altLang="zh-CN" sz="1600" b="1" baseline="-25000" dirty="0">
                <a:solidFill>
                  <a:schemeClr val="tx2"/>
                </a:solidFill>
                <a:latin typeface="+mn-lt"/>
                <a:ea typeface="+mn-ea"/>
              </a:rPr>
              <a:t>2</a:t>
            </a:r>
            <a:r>
              <a:rPr lang="en-US" altLang="zh-CN" sz="1600" b="1" dirty="0">
                <a:solidFill>
                  <a:schemeClr val="tx2"/>
                </a:solidFill>
                <a:latin typeface="+mn-lt"/>
                <a:ea typeface="+mn-ea"/>
              </a:rPr>
              <a:t>-</a:t>
            </a:r>
            <a:r>
              <a:rPr lang="en-US" altLang="zh-CN" sz="1600" b="1" i="1" dirty="0">
                <a:solidFill>
                  <a:schemeClr val="tx2"/>
                </a:solidFill>
                <a:latin typeface="+mn-lt"/>
                <a:ea typeface="+mn-ea"/>
              </a:rPr>
              <a:t>CS</a:t>
            </a:r>
            <a:r>
              <a:rPr lang="en-US" altLang="zh-CN" sz="1600" b="1" baseline="-25000" dirty="0">
                <a:solidFill>
                  <a:schemeClr val="tx2"/>
                </a:solidFill>
                <a:latin typeface="+mn-lt"/>
                <a:ea typeface="+mn-ea"/>
              </a:rPr>
              <a:t>1</a:t>
            </a:r>
            <a:r>
              <a:rPr lang="en-US" altLang="zh-CN" sz="1600" b="1" dirty="0">
                <a:solidFill>
                  <a:schemeClr val="tx2"/>
                </a:solidFill>
                <a:latin typeface="+mn-lt"/>
                <a:ea typeface="+mn-ea"/>
              </a:rPr>
              <a:t>=</a:t>
            </a:r>
            <a:r>
              <a:rPr lang="en-US" altLang="zh-CN" sz="1600" b="1" i="1" dirty="0">
                <a:solidFill>
                  <a:schemeClr val="tx2"/>
                </a:solidFill>
                <a:latin typeface="+mn-lt"/>
                <a:ea typeface="+mn-ea"/>
              </a:rPr>
              <a:t>λ</a:t>
            </a:r>
            <a:r>
              <a:rPr lang="en-US" altLang="zh-CN" sz="1600" b="1" dirty="0">
                <a:solidFill>
                  <a:schemeClr val="tx2"/>
                </a:solidFill>
                <a:latin typeface="+mn-lt"/>
                <a:ea typeface="+mn-ea"/>
              </a:rPr>
              <a:t>/2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+mn-ea"/>
              </a:rPr>
              <a:t>，对比度</a:t>
            </a:r>
            <a:r>
              <a:rPr lang="en-US" altLang="zh-CN" sz="1600" b="1" i="1" dirty="0">
                <a:solidFill>
                  <a:schemeClr val="tx2"/>
                </a:solidFill>
                <a:latin typeface="+mn-lt"/>
                <a:ea typeface="+mn-ea"/>
              </a:rPr>
              <a:t>K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+mn-ea"/>
              </a:rPr>
              <a:t>降到</a:t>
            </a:r>
            <a:r>
              <a:rPr lang="en-US" altLang="zh-CN" sz="1600" b="1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  <a:r>
              <a:rPr lang="zh-CN" altLang="en-US" sz="1600" b="1" dirty="0">
                <a:solidFill>
                  <a:schemeClr val="tx2"/>
                </a:solidFill>
                <a:latin typeface="+mn-lt"/>
                <a:ea typeface="+mn-ea"/>
              </a:rPr>
              <a:t>。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  <a:ea typeface="+mj-ea"/>
              </a:rPr>
              <a:t>CS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+mn-lt"/>
                <a:ea typeface="+mj-ea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  <a:ea typeface="+mj-ea"/>
              </a:rPr>
              <a:t>-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  <a:ea typeface="+mj-ea"/>
              </a:rPr>
              <a:t>CS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+mn-lt"/>
                <a:ea typeface="+mj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j-ea"/>
              </a:rPr>
              <a:t>相当于图中的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CM</a:t>
            </a:r>
            <a:r>
              <a:rPr lang="en-US" altLang="zh-CN" sz="1600" b="1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altLang="zh-CN" sz="1600" b="1" i="1" dirty="0">
                <a:solidFill>
                  <a:srgbClr val="FF0000"/>
                </a:solidFill>
                <a:latin typeface="+mn-lt"/>
              </a:rPr>
              <a:t>CM</a:t>
            </a:r>
            <a:r>
              <a:rPr lang="en-US" altLang="zh-CN" sz="1600" b="1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j-ea"/>
              </a:rPr>
              <a:t>。</a:t>
            </a:r>
            <a:endParaRPr lang="en-US" altLang="zh-CN" sz="1600" b="1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8BDFF7C-C4A5-4F09-9E72-66A5978FB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265916"/>
              </p:ext>
            </p:extLst>
          </p:nvPr>
        </p:nvGraphicFramePr>
        <p:xfrm>
          <a:off x="624467" y="5268082"/>
          <a:ext cx="1643277" cy="60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2" name="Equation" r:id="rId7" imgW="2548270" imgH="945034" progId="Equation.DSMT4">
                  <p:embed/>
                </p:oleObj>
              </mc:Choice>
              <mc:Fallback>
                <p:oleObj name="Equation" r:id="rId7" imgW="2548270" imgH="94503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4467" y="5268082"/>
                        <a:ext cx="1643277" cy="60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F9F772E-DE00-4656-86EA-1BDF931A9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98358"/>
              </p:ext>
            </p:extLst>
          </p:nvPr>
        </p:nvGraphicFramePr>
        <p:xfrm>
          <a:off x="641113" y="4581128"/>
          <a:ext cx="3213224" cy="574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3" name="Equation" r:id="rId9" imgW="2412720" imgH="431640" progId="Equation.DSMT4">
                  <p:embed/>
                </p:oleObj>
              </mc:Choice>
              <mc:Fallback>
                <p:oleObj name="Equation" r:id="rId9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113" y="4581128"/>
                        <a:ext cx="3213224" cy="574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D2C49A4E-4EEB-435D-9DFA-9F0591A476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1999" y="1124744"/>
            <a:ext cx="4481337" cy="2423294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78C5D221-1272-405B-97AC-C153262FAF91}"/>
              </a:ext>
            </a:extLst>
          </p:cNvPr>
          <p:cNvGrpSpPr/>
          <p:nvPr/>
        </p:nvGrpSpPr>
        <p:grpSpPr>
          <a:xfrm>
            <a:off x="179510" y="3650712"/>
            <a:ext cx="8865818" cy="858408"/>
            <a:chOff x="179510" y="3650712"/>
            <a:chExt cx="8865818" cy="858408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135CA44-75FE-4B38-AABB-4B5FCBAA99E9}"/>
                </a:ext>
              </a:extLst>
            </p:cNvPr>
            <p:cNvCxnSpPr/>
            <p:nvPr/>
          </p:nvCxnSpPr>
          <p:spPr>
            <a:xfrm>
              <a:off x="179510" y="4509120"/>
              <a:ext cx="4248474" cy="0"/>
            </a:xfrm>
            <a:prstGeom prst="line">
              <a:avLst/>
            </a:prstGeom>
            <a:ln w="15875">
              <a:solidFill>
                <a:srgbClr val="2E03C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41DF8C9-E38C-4CD1-BA20-30251CFC6ADE}"/>
                </a:ext>
              </a:extLst>
            </p:cNvPr>
            <p:cNvCxnSpPr/>
            <p:nvPr/>
          </p:nvCxnSpPr>
          <p:spPr>
            <a:xfrm flipV="1">
              <a:off x="4427984" y="3717032"/>
              <a:ext cx="0" cy="792088"/>
            </a:xfrm>
            <a:prstGeom prst="line">
              <a:avLst/>
            </a:prstGeom>
            <a:ln w="15875">
              <a:solidFill>
                <a:srgbClr val="2E03C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63E80C4-23E6-418E-8121-564D65864164}"/>
                </a:ext>
              </a:extLst>
            </p:cNvPr>
            <p:cNvCxnSpPr/>
            <p:nvPr/>
          </p:nvCxnSpPr>
          <p:spPr>
            <a:xfrm flipV="1">
              <a:off x="4427984" y="3650712"/>
              <a:ext cx="4617344" cy="66320"/>
            </a:xfrm>
            <a:prstGeom prst="line">
              <a:avLst/>
            </a:prstGeom>
            <a:ln w="15875">
              <a:solidFill>
                <a:srgbClr val="2E03C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16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光源非单色性的影响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3508" y="1262945"/>
                <a:ext cx="8856984" cy="547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任何一种光源都不可能是绝对单色的，即光源发出的光波都会有一定的波长范围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∆</m:t>
                    </m:r>
                    <m:r>
                      <a:rPr lang="zh-CN" altLang="en-US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/>
                      </a:rPr>
                      <m:t>∆</m:t>
                    </m:r>
                    <m:r>
                      <a:rPr lang="zh-CN" altLang="en-US" sz="2000" b="1" i="1">
                        <a:solidFill>
                          <a:schemeClr val="tx2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chemeClr val="tx2"/>
                    </a:solidFill>
                  </a:rPr>
                  <a:t>范围内的每一波长的光都各自产生一组干涉条纹，而除零级以外的各级条纹间都发生位移、重叠，最终的情况将使得条纹的对比度下降。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25000"/>
                  </a:lnSpc>
                </a:pP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algn="just">
                  <a:lnSpc>
                    <a:spcPct val="125000"/>
                  </a:lnSpc>
                </a:pP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可以看到，随着光程差</a:t>
                </a:r>
                <a:r>
                  <a:rPr lang="en-US" altLang="zh-CN" sz="2000" b="1" i="1" dirty="0">
                    <a:solidFill>
                      <a:schemeClr val="tx2"/>
                    </a:solidFill>
                    <a:latin typeface="Lucida Calligraphy" panose="03010101010101010101" pitchFamily="66" charset="0"/>
                  </a:rPr>
                  <a:t>D</a:t>
                </a:r>
                <a:r>
                  <a:rPr lang="zh-CN" altLang="en-US" sz="2000" b="1" dirty="0">
                    <a:solidFill>
                      <a:schemeClr val="tx2"/>
                    </a:solidFill>
                  </a:rPr>
                  <a:t>的增大，两组条纹的相对移动量增大，总强度曲线中的最大、最小值之差变小，对比度最终将趋于零。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tx2"/>
                    </a:solidFill>
                  </a:rPr>
                  <a:t>由此可知，要产生清晰的条纹，即要使条纹的对比度在允许的范围内，需要对干涉时的光程差进行限制。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262945"/>
                <a:ext cx="8856984" cy="5478423"/>
              </a:xfrm>
              <a:prstGeom prst="rect">
                <a:avLst/>
              </a:prstGeom>
              <a:blipFill rotWithShape="1">
                <a:blip r:embed="rId3"/>
                <a:stretch>
                  <a:fillRect l="-620" t="-111" r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51617" y="3068960"/>
            <a:ext cx="8040766" cy="1932022"/>
            <a:chOff x="551617" y="3153162"/>
            <a:chExt cx="8040766" cy="193202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17" y="3212976"/>
              <a:ext cx="8040766" cy="18722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331640" y="3153162"/>
                  <a:ext cx="280831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zh-CN" altLang="en-US" sz="2000" b="1" dirty="0">
                      <a:solidFill>
                        <a:srgbClr val="2E03CD"/>
                      </a:solidFill>
                    </a:rPr>
                    <a:t>波长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2E03CD"/>
                          </a:solidFill>
                          <a:latin typeface="Cambria Math"/>
                        </a:rPr>
                        <m:t>𝝀</m:t>
                      </m:r>
                    </m:oMath>
                  </a14:m>
                  <a:r>
                    <a:rPr lang="zh-CN" altLang="en-US" sz="2000" b="1" dirty="0">
                      <a:solidFill>
                        <a:srgbClr val="2E03CD"/>
                      </a:solidFill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2E03CD"/>
                          </a:solidFill>
                          <a:latin typeface="Cambria Math"/>
                        </a:rPr>
                        <m:t>𝛌</m:t>
                      </m:r>
                      <m:r>
                        <a:rPr lang="en-US" altLang="zh-CN" sz="2000" b="1" i="1">
                          <a:solidFill>
                            <a:srgbClr val="2E03CD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2E03CD"/>
                          </a:solidFill>
                          <a:latin typeface="Cambria Math"/>
                        </a:rPr>
                        <m:t>∆</m:t>
                      </m:r>
                      <m:r>
                        <a:rPr lang="zh-CN" altLang="en-US" sz="2000" b="1" i="1">
                          <a:solidFill>
                            <a:srgbClr val="2E03CD"/>
                          </a:solidFill>
                          <a:latin typeface="Cambria Math"/>
                        </a:rPr>
                        <m:t>𝝀</m:t>
                      </m:r>
                    </m:oMath>
                  </a14:m>
                  <a:r>
                    <a:rPr lang="zh-CN" altLang="en-US" sz="2000" b="1" dirty="0">
                      <a:solidFill>
                        <a:srgbClr val="2E03CD"/>
                      </a:solidFill>
                    </a:rPr>
                    <a:t>的两光波的干涉强度及其叠加</a:t>
                  </a:r>
                  <a:endParaRPr lang="en-US" altLang="zh-CN" sz="2000" b="1" dirty="0">
                    <a:solidFill>
                      <a:srgbClr val="2E03CD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40" y="3153162"/>
                  <a:ext cx="2808312" cy="707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169" t="-6034" r="-2386" b="-129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430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39" y="1268760"/>
            <a:ext cx="2988253" cy="120893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相干长度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124744"/>
            <a:ext cx="57663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0"/>
              </a:spcBef>
              <a:buNone/>
            </a:pPr>
            <a:r>
              <a:rPr kumimoji="1" lang="zh-CN" altLang="en-US" sz="2000" b="1" dirty="0">
                <a:solidFill>
                  <a:srgbClr val="2E03CD"/>
                </a:solidFill>
                <a:latin typeface="+mn-ea"/>
              </a:rPr>
              <a:t>相干长度</a:t>
            </a:r>
            <a:r>
              <a:rPr kumimoji="1" lang="el-GR" altLang="zh-CN" sz="2000" b="1" dirty="0">
                <a:solidFill>
                  <a:srgbClr val="2E03C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Δ</a:t>
            </a:r>
            <a:r>
              <a:rPr kumimoji="1" lang="en-US" altLang="zh-CN" sz="2000" b="1" i="1" baseline="-25000" dirty="0">
                <a:solidFill>
                  <a:srgbClr val="2E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能够产生干涉时的最大光程差。</a:t>
            </a:r>
          </a:p>
          <a:p>
            <a:pPr algn="just"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设单色光源的波长为</a:t>
            </a:r>
            <a:r>
              <a:rPr kumimoji="1" lang="zh-CN" altLang="en-US" sz="2000" b="1" i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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，波长的变化范围为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kumimoji="1" lang="zh-CN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，则波长</a:t>
            </a:r>
            <a:r>
              <a:rPr kumimoji="1" lang="zh-CN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+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的第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级条纹和波长</a:t>
            </a:r>
            <a:r>
              <a:rPr kumimoji="1" lang="zh-CN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的第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+1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级条纹位置重合时的光程差就是相干长度，因为此时波长</a:t>
            </a:r>
            <a:r>
              <a:rPr kumimoji="1" lang="zh-CN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+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的第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m-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级条纹之间充满了其他波长的第</a:t>
            </a:r>
            <a:r>
              <a:rPr kumimoji="1" lang="en-US" altLang="zh-CN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sym typeface="Symbol" pitchFamily="18" charset="2"/>
              </a:rPr>
              <a:t>级条纹，对比度降为</a:t>
            </a:r>
            <a:r>
              <a:rPr kumimoji="1"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。</a:t>
            </a:r>
            <a:endParaRPr kumimoji="1" lang="en-US" altLang="zh-CN" sz="2000" b="1" dirty="0">
              <a:solidFill>
                <a:schemeClr val="tx2"/>
              </a:solidFill>
              <a:latin typeface="+mn-ea"/>
              <a:ea typeface="+mn-ea"/>
              <a:sym typeface="Symbol" pitchFamily="18" charset="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162379"/>
              </p:ext>
            </p:extLst>
          </p:nvPr>
        </p:nvGraphicFramePr>
        <p:xfrm>
          <a:off x="4283968" y="3822874"/>
          <a:ext cx="109696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4" name="Equation" r:id="rId5" imgW="495000" imgH="393480" progId="Equation.DSMT4">
                  <p:embed/>
                </p:oleObj>
              </mc:Choice>
              <mc:Fallback>
                <p:oleObj name="Equation" r:id="rId5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822874"/>
                        <a:ext cx="1096963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10109"/>
              </p:ext>
            </p:extLst>
          </p:nvPr>
        </p:nvGraphicFramePr>
        <p:xfrm>
          <a:off x="4283968" y="3306440"/>
          <a:ext cx="3768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5" name="Equation" r:id="rId7" imgW="1701720" imgH="228600" progId="Equation.DSMT4">
                  <p:embed/>
                </p:oleObj>
              </mc:Choice>
              <mc:Fallback>
                <p:oleObj name="Equation" r:id="rId7" imgW="17017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306440"/>
                        <a:ext cx="3768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17908"/>
              </p:ext>
            </p:extLst>
          </p:nvPr>
        </p:nvGraphicFramePr>
        <p:xfrm>
          <a:off x="4283968" y="4653136"/>
          <a:ext cx="14811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6" name="Equation" r:id="rId9" imgW="660240" imgH="419040" progId="Equation.DSMT4">
                  <p:embed/>
                </p:oleObj>
              </mc:Choice>
              <mc:Fallback>
                <p:oleObj name="Equation" r:id="rId9" imgW="6602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653136"/>
                        <a:ext cx="1481138" cy="8715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037002"/>
            <a:ext cx="4415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条纹对比度为</a:t>
            </a:r>
            <a:r>
              <a:rPr lang="en-US" altLang="zh-CN" sz="2000" b="1" dirty="0">
                <a:solidFill>
                  <a:schemeClr val="tx2"/>
                </a:solidFill>
              </a:rPr>
              <a:t>0</a:t>
            </a:r>
            <a:r>
              <a:rPr lang="zh-CN" altLang="en-US" sz="2000" b="1" dirty="0">
                <a:solidFill>
                  <a:schemeClr val="tx2"/>
                </a:solidFill>
              </a:rPr>
              <a:t>时的干涉级次：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8600" y="5447546"/>
            <a:ext cx="8686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相干长度与波长范围即光谱宽度成反比，即光源的单色性越好，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kumimoji="1" lang="zh-CN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</a:t>
            </a:r>
            <a:r>
              <a:rPr kumimoji="1" lang="zh-CN" altLang="en-US" sz="2000" b="1" dirty="0">
                <a:solidFill>
                  <a:schemeClr val="tx2"/>
                </a:solidFill>
                <a:latin typeface="+mn-ea"/>
                <a:ea typeface="+mn-ea"/>
                <a:sym typeface="Symbol" pitchFamily="18" charset="2"/>
              </a:rPr>
              <a:t>越小，则越容易实现干涉。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28600" y="4908540"/>
            <a:ext cx="2337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对应的光程差：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127194" y="6264314"/>
            <a:ext cx="6552728" cy="477054"/>
          </a:xfrm>
          <a:prstGeom prst="rect">
            <a:avLst/>
          </a:prstGeom>
          <a:ln w="25400">
            <a:solidFill>
              <a:srgbClr val="2E03CD"/>
            </a:solidFill>
          </a:ln>
        </p:spPr>
        <p:txBody>
          <a:bodyPr wrap="square" lIns="252000">
            <a:spAutoFit/>
          </a:bodyPr>
          <a:lstStyle/>
          <a:p>
            <a:pPr algn="ctr"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两光波干涉时所能允许的最大光程差为波列的长度。</a:t>
            </a:r>
          </a:p>
        </p:txBody>
      </p:sp>
    </p:spTree>
    <p:extLst>
      <p:ext uri="{BB962C8B-B14F-4D97-AF65-F5344CB8AC3E}">
        <p14:creationId xmlns:p14="http://schemas.microsoft.com/office/powerpoint/2010/main" val="203818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92938" cy="719137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从波列角度考虑非单色光的干涉场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4948085" cy="29385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9776" y="5085184"/>
            <a:ext cx="8622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分自同一波列的两个子波列（对应图中相同颜色），存在稳定的相位关系，在观察屏上形成稳定干涉场；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分自前后两个波列的子波列（对应图中不同颜色），不存在稳定的相位关系，在观察屏上形成背景光，降低条纹的对比度。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</a:rPr>
              <a:t>光程差越大，则比例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/(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tx2"/>
                </a:solidFill>
              </a:rPr>
              <a:t>越小，干涉条纹的对比度越低。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B56660-2123-4EAB-9B75-510781194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564904"/>
            <a:ext cx="3528807" cy="236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条纹对比度与光源线宽的关系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35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64414"/>
              </p:ext>
            </p:extLst>
          </p:nvPr>
        </p:nvGraphicFramePr>
        <p:xfrm>
          <a:off x="5364088" y="1456734"/>
          <a:ext cx="2952328" cy="53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0" name="Equation" r:id="rId4" imgW="1409400" imgH="253800" progId="Equation.DSMT4">
                  <p:embed/>
                </p:oleObj>
              </mc:Choice>
              <mc:Fallback>
                <p:oleObj name="Equation" r:id="rId4" imgW="14094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456734"/>
                        <a:ext cx="2952328" cy="532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63356"/>
              </p:ext>
            </p:extLst>
          </p:nvPr>
        </p:nvGraphicFramePr>
        <p:xfrm>
          <a:off x="1132023" y="2703017"/>
          <a:ext cx="6879953" cy="1518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1" name="公式" r:id="rId6" imgW="3911400" imgH="863280" progId="Equation.3">
                  <p:embed/>
                </p:oleObj>
              </mc:Choice>
              <mc:Fallback>
                <p:oleObj name="公式" r:id="rId6" imgW="3911400" imgH="863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023" y="2703017"/>
                        <a:ext cx="6879953" cy="1518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51520" y="1340768"/>
            <a:ext cx="864096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元波数宽度</a:t>
            </a:r>
            <a:r>
              <a:rPr lang="en-US" altLang="zh-CN" sz="24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dk</a:t>
            </a:r>
            <a:r>
              <a:rPr lang="zh-CN" altLang="en-US" sz="2400" b="1" dirty="0">
                <a:solidFill>
                  <a:schemeClr val="tx2"/>
                </a:solidFill>
              </a:rPr>
              <a:t>在干涉场产生的强度：</a:t>
            </a:r>
          </a:p>
        </p:txBody>
      </p:sp>
      <p:sp>
        <p:nvSpPr>
          <p:cNvPr id="12" name="矩形 11"/>
          <p:cNvSpPr/>
          <p:nvPr/>
        </p:nvSpPr>
        <p:spPr>
          <a:xfrm>
            <a:off x="251521" y="2062589"/>
            <a:ext cx="8640960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积分得到各光谱成份产生的总强度：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01810"/>
              </p:ext>
            </p:extLst>
          </p:nvPr>
        </p:nvGraphicFramePr>
        <p:xfrm>
          <a:off x="5436443" y="4509120"/>
          <a:ext cx="244792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12" name="Equation" r:id="rId8" imgW="1066680" imgH="863280" progId="Equation.DSMT4">
                  <p:embed/>
                </p:oleObj>
              </mc:Choice>
              <mc:Fallback>
                <p:oleObj name="Equation" r:id="rId8" imgW="1066680" imgH="863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443" y="4509120"/>
                        <a:ext cx="2447925" cy="15382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51521" y="4941168"/>
            <a:ext cx="8640960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得到干涉条纹的对比度：</a:t>
            </a:r>
          </a:p>
        </p:txBody>
      </p:sp>
    </p:spTree>
    <p:extLst>
      <p:ext uri="{BB962C8B-B14F-4D97-AF65-F5344CB8AC3E}">
        <p14:creationId xmlns:p14="http://schemas.microsoft.com/office/powerpoint/2010/main" val="87184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相干时间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36</a:t>
            </a:fld>
            <a:endParaRPr lang="en-US" altLang="zh-CN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99662"/>
              </p:ext>
            </p:extLst>
          </p:nvPr>
        </p:nvGraphicFramePr>
        <p:xfrm>
          <a:off x="1835696" y="3608040"/>
          <a:ext cx="23971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6" name="Equation" r:id="rId4" imgW="1104840" imgH="419040" progId="Equation.DSMT4">
                  <p:embed/>
                </p:oleObj>
              </mc:Choice>
              <mc:Fallback>
                <p:oleObj name="Equation" r:id="rId4" imgW="1104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608040"/>
                        <a:ext cx="23971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835271"/>
              </p:ext>
            </p:extLst>
          </p:nvPr>
        </p:nvGraphicFramePr>
        <p:xfrm>
          <a:off x="1799133" y="4904011"/>
          <a:ext cx="24320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7" name="Equation" r:id="rId6" imgW="1282680" imgH="393480" progId="Equation.DSMT4">
                  <p:embed/>
                </p:oleObj>
              </mc:Choice>
              <mc:Fallback>
                <p:oleObj name="Equation" r:id="rId6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133" y="4904011"/>
                        <a:ext cx="24320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119675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2E03CD"/>
                </a:solidFill>
                <a:latin typeface="+mn-ea"/>
              </a:rPr>
              <a:t>光波通过相干长度所需的时间称为相干时间</a:t>
            </a:r>
            <a:r>
              <a:rPr lang="el-GR" altLang="zh-CN" sz="2400" b="1" dirty="0">
                <a:solidFill>
                  <a:srgbClr val="2E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solidFill>
                  <a:srgbClr val="2E03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2E03CD"/>
                </a:solidFill>
                <a:latin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由相干长度的定义可推知，同一光源在相干时间</a:t>
            </a:r>
            <a:r>
              <a:rPr lang="el-GR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内不同时刻发出的光波可以产生干涉，这种相干性称为时间相干性，相干时间就是时间相干性的量度标志。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17705"/>
              </p:ext>
            </p:extLst>
          </p:nvPr>
        </p:nvGraphicFramePr>
        <p:xfrm>
          <a:off x="5959375" y="4527847"/>
          <a:ext cx="12049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48" name="Equation" r:id="rId8" imgW="634680" imgH="177480" progId="Equation.DSMT4">
                  <p:embed/>
                </p:oleObj>
              </mc:Choice>
              <mc:Fallback>
                <p:oleObj name="Equation" r:id="rId8" imgW="6346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375" y="4527847"/>
                        <a:ext cx="120491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>
          <a:xfrm flipH="1">
            <a:off x="4339962" y="4112096"/>
            <a:ext cx="232038" cy="115212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932040" y="458112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FA6847E-3C5E-44FB-8A22-920EF19E3A6D}"/>
              </a:ext>
            </a:extLst>
          </p:cNvPr>
          <p:cNvGrpSpPr/>
          <p:nvPr/>
        </p:nvGrpSpPr>
        <p:grpSpPr>
          <a:xfrm>
            <a:off x="586408" y="1124744"/>
            <a:ext cx="3025205" cy="2540471"/>
            <a:chOff x="586408" y="1412776"/>
            <a:chExt cx="3025205" cy="2540471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D22F0E8-A428-47A1-8041-98733D11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0" y="1412776"/>
              <a:ext cx="3000053" cy="2540471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DB26F29-7820-466D-AEB4-BB2414147EFB}"/>
                </a:ext>
              </a:extLst>
            </p:cNvPr>
            <p:cNvSpPr txBox="1"/>
            <p:nvPr/>
          </p:nvSpPr>
          <p:spPr>
            <a:xfrm>
              <a:off x="586408" y="2221346"/>
              <a:ext cx="11521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有限长度的均匀振幅的波列</a:t>
              </a:r>
            </a:p>
          </p:txBody>
        </p:sp>
      </p:grp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实际原子发光的时间相干性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37</a:t>
            </a:fld>
            <a:endParaRPr lang="en-US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F8AC5D-16BA-4133-83D4-5C59CA021323}"/>
              </a:ext>
            </a:extLst>
          </p:cNvPr>
          <p:cNvGrpSpPr/>
          <p:nvPr/>
        </p:nvGrpSpPr>
        <p:grpSpPr>
          <a:xfrm>
            <a:off x="586408" y="4293096"/>
            <a:ext cx="3243834" cy="1944216"/>
            <a:chOff x="586408" y="4437112"/>
            <a:chExt cx="3243834" cy="194421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1C73B9C-E8B8-406B-A63D-7EED69F74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408" y="4437112"/>
              <a:ext cx="3243834" cy="1944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28BE8AF-A974-4D5F-9485-36FC8A037A9A}"/>
                </a:ext>
              </a:extLst>
            </p:cNvPr>
            <p:cNvSpPr txBox="1"/>
            <p:nvPr/>
          </p:nvSpPr>
          <p:spPr>
            <a:xfrm>
              <a:off x="2485765" y="4438853"/>
              <a:ext cx="1335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FF0000"/>
                  </a:solidFill>
                </a:rPr>
                <a:t>实际原子的发光频谱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6AC74F49-5601-4660-A4FC-23A9E77E0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14691"/>
              </p:ext>
            </p:extLst>
          </p:nvPr>
        </p:nvGraphicFramePr>
        <p:xfrm>
          <a:off x="1882515" y="6309320"/>
          <a:ext cx="12065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1" name="Equation" r:id="rId6" imgW="1205730" imgH="341652" progId="Equation.DSMT4">
                  <p:embed/>
                </p:oleObj>
              </mc:Choice>
              <mc:Fallback>
                <p:oleObj name="Equation" r:id="rId6" imgW="1205730" imgH="3416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2515" y="6309320"/>
                        <a:ext cx="1206500" cy="341313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>
            <a:extLst>
              <a:ext uri="{FF2B5EF4-FFF2-40B4-BE49-F238E27FC236}">
                <a16:creationId xmlns:a16="http://schemas.microsoft.com/office/drawing/2014/main" id="{27759AB7-B0DD-4C70-B98F-3981A20E0628}"/>
              </a:ext>
            </a:extLst>
          </p:cNvPr>
          <p:cNvGrpSpPr/>
          <p:nvPr/>
        </p:nvGrpSpPr>
        <p:grpSpPr>
          <a:xfrm>
            <a:off x="5603318" y="1150110"/>
            <a:ext cx="3057939" cy="2793188"/>
            <a:chOff x="5603318" y="1150110"/>
            <a:chExt cx="3057939" cy="279318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56A2A3A-62D2-4A20-A7E2-33EC0B4FC97B}"/>
                </a:ext>
              </a:extLst>
            </p:cNvPr>
            <p:cNvGrpSpPr/>
            <p:nvPr/>
          </p:nvGrpSpPr>
          <p:grpSpPr>
            <a:xfrm>
              <a:off x="5603318" y="1150110"/>
              <a:ext cx="3057939" cy="2206882"/>
              <a:chOff x="5603318" y="1222118"/>
              <a:chExt cx="3057939" cy="2206882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D125A495-5C3B-45C8-A4A4-279C0E6B15D0}"/>
                  </a:ext>
                </a:extLst>
              </p:cNvPr>
              <p:cNvPicPr/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>
              <a:xfrm>
                <a:off x="5603318" y="1222118"/>
                <a:ext cx="3039667" cy="220688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F9BBEE-78F1-4491-B421-03A4B020D6B6}"/>
                  </a:ext>
                </a:extLst>
              </p:cNvPr>
              <p:cNvSpPr txBox="1"/>
              <p:nvPr/>
            </p:nvSpPr>
            <p:spPr>
              <a:xfrm>
                <a:off x="7509129" y="1247254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实际原子发光过程</a:t>
                </a:r>
              </a:p>
            </p:txBody>
          </p:sp>
        </p:grp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B2818BAE-C665-4FB9-82C4-A0FC2FE45A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6470988"/>
                </p:ext>
              </p:extLst>
            </p:nvPr>
          </p:nvGraphicFramePr>
          <p:xfrm>
            <a:off x="7737846" y="2913076"/>
            <a:ext cx="921123" cy="29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2" name="Equation" r:id="rId9" imgW="545760" imgH="177480" progId="Equation.DSMT4">
                    <p:embed/>
                  </p:oleObj>
                </mc:Choice>
                <mc:Fallback>
                  <p:oleObj name="Equation" r:id="rId9" imgW="5457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737846" y="2913076"/>
                          <a:ext cx="921123" cy="29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18F60BC2-F1A4-488B-B563-BE66EBA8EE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6727830"/>
                </p:ext>
              </p:extLst>
            </p:nvPr>
          </p:nvGraphicFramePr>
          <p:xfrm>
            <a:off x="5603318" y="3342159"/>
            <a:ext cx="3039667" cy="601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3" name="Equation" r:id="rId11" imgW="2311200" imgH="457200" progId="Equation.DSMT4">
                    <p:embed/>
                  </p:oleObj>
                </mc:Choice>
                <mc:Fallback>
                  <p:oleObj name="Equation" r:id="rId11" imgW="23112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603318" y="3342159"/>
                          <a:ext cx="3039667" cy="601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4B97DF5-9B9B-4740-AE1C-6A7D491E5362}"/>
              </a:ext>
            </a:extLst>
          </p:cNvPr>
          <p:cNvGrpSpPr/>
          <p:nvPr/>
        </p:nvGrpSpPr>
        <p:grpSpPr>
          <a:xfrm>
            <a:off x="5600232" y="4005064"/>
            <a:ext cx="3058737" cy="2736304"/>
            <a:chOff x="5600232" y="4005064"/>
            <a:chExt cx="3058737" cy="273630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43FE1C5-7219-4994-895C-95183F6331EA}"/>
                </a:ext>
              </a:extLst>
            </p:cNvPr>
            <p:cNvGrpSpPr/>
            <p:nvPr/>
          </p:nvGrpSpPr>
          <p:grpSpPr>
            <a:xfrm>
              <a:off x="5619302" y="4005064"/>
              <a:ext cx="3039667" cy="2236678"/>
              <a:chOff x="5619302" y="3923451"/>
              <a:chExt cx="3039667" cy="2236678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E75ECD3C-7C0A-4C8A-A4A1-86F1D0E24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9302" y="3953247"/>
                <a:ext cx="3039667" cy="2206882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C8D5B7-27BD-47D1-8F47-F31D5A449A49}"/>
                  </a:ext>
                </a:extLst>
              </p:cNvPr>
              <p:cNvSpPr txBox="1"/>
              <p:nvPr/>
            </p:nvSpPr>
            <p:spPr>
              <a:xfrm>
                <a:off x="7323636" y="3923451"/>
                <a:ext cx="13353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b="1" dirty="0">
                    <a:solidFill>
                      <a:srgbClr val="FF0000"/>
                    </a:solidFill>
                  </a:rPr>
                  <a:t>实际原子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发出的波列</a:t>
                </a:r>
              </a:p>
            </p:txBody>
          </p:sp>
        </p:grp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BB5FA75C-53BD-4B1F-817A-30838CAEF0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666794"/>
                </p:ext>
              </p:extLst>
            </p:nvPr>
          </p:nvGraphicFramePr>
          <p:xfrm>
            <a:off x="5600232" y="6157997"/>
            <a:ext cx="3039667" cy="583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54" name="Equation" r:id="rId14" imgW="2514600" imgH="482400" progId="Equation.DSMT4">
                    <p:embed/>
                  </p:oleObj>
                </mc:Choice>
                <mc:Fallback>
                  <p:oleObj name="Equation" r:id="rId14" imgW="25146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00232" y="6157997"/>
                          <a:ext cx="3039667" cy="5833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DB1C901-08D1-45B5-AD39-6CCD9822C384}"/>
              </a:ext>
            </a:extLst>
          </p:cNvPr>
          <p:cNvSpPr/>
          <p:nvPr/>
        </p:nvSpPr>
        <p:spPr>
          <a:xfrm>
            <a:off x="4283429" y="220486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弧形 37">
            <a:extLst>
              <a:ext uri="{FF2B5EF4-FFF2-40B4-BE49-F238E27FC236}">
                <a16:creationId xmlns:a16="http://schemas.microsoft.com/office/drawing/2014/main" id="{2E343ACF-BBDF-4D15-879D-8851A2C9522B}"/>
              </a:ext>
            </a:extLst>
          </p:cNvPr>
          <p:cNvSpPr/>
          <p:nvPr/>
        </p:nvSpPr>
        <p:spPr>
          <a:xfrm>
            <a:off x="8748464" y="2856644"/>
            <a:ext cx="288032" cy="15804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A8F80B09-CB01-4FC0-ADD6-5A891364381B}"/>
              </a:ext>
            </a:extLst>
          </p:cNvPr>
          <p:cNvSpPr/>
          <p:nvPr/>
        </p:nvSpPr>
        <p:spPr>
          <a:xfrm flipH="1">
            <a:off x="4291421" y="508518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8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空间相干性与时间相干性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65185" y="2852936"/>
            <a:ext cx="88537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E03CD"/>
                </a:solidFill>
              </a:rPr>
              <a:t>本质：</a:t>
            </a:r>
            <a:r>
              <a:rPr lang="zh-CN" altLang="en-US" sz="2400" b="1" dirty="0">
                <a:solidFill>
                  <a:schemeClr val="tx2"/>
                </a:solidFill>
              </a:rPr>
              <a:t>空间相干性源于</a:t>
            </a:r>
            <a:r>
              <a:rPr lang="zh-CN" altLang="en-US" sz="2400" b="1" dirty="0">
                <a:solidFill>
                  <a:srgbClr val="FF0000"/>
                </a:solidFill>
              </a:rPr>
              <a:t>扩展光源不同部分发光的独立性</a:t>
            </a:r>
            <a:r>
              <a:rPr lang="zh-CN" altLang="en-US" sz="2400" b="1" dirty="0">
                <a:solidFill>
                  <a:schemeClr val="tx2"/>
                </a:solidFill>
              </a:rPr>
              <a:t>；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            时间相干性源于</a:t>
            </a:r>
            <a:r>
              <a:rPr lang="zh-CN" altLang="en-US" sz="2400" b="1" dirty="0">
                <a:solidFill>
                  <a:srgbClr val="FF0000"/>
                </a:solidFill>
              </a:rPr>
              <a:t>发光过程在时间上的断续性</a:t>
            </a:r>
            <a:r>
              <a:rPr lang="zh-CN" altLang="en-US" sz="2400" b="1" dirty="0">
                <a:solidFill>
                  <a:schemeClr val="tx2"/>
                </a:solidFill>
              </a:rPr>
              <a:t>。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2E03CD"/>
                </a:solidFill>
              </a:rPr>
              <a:t>效果：</a:t>
            </a:r>
            <a:r>
              <a:rPr lang="zh-CN" altLang="en-US" sz="2400" b="1" dirty="0">
                <a:solidFill>
                  <a:schemeClr val="tx2"/>
                </a:solidFill>
              </a:rPr>
              <a:t>空间相干性表现在光波场的</a:t>
            </a:r>
            <a:r>
              <a:rPr lang="zh-CN" altLang="en-US" sz="2400" b="1" dirty="0">
                <a:solidFill>
                  <a:srgbClr val="FF0000"/>
                </a:solidFill>
              </a:rPr>
              <a:t>横向</a:t>
            </a:r>
            <a:r>
              <a:rPr lang="zh-CN" altLang="en-US" sz="2400" b="1" dirty="0">
                <a:solidFill>
                  <a:schemeClr val="tx2"/>
                </a:solidFill>
              </a:rPr>
              <a:t>，并集中于</a:t>
            </a:r>
            <a:r>
              <a:rPr lang="zh-CN" altLang="en-US" sz="2400" b="1" dirty="0">
                <a:solidFill>
                  <a:srgbClr val="FF0000"/>
                </a:solidFill>
              </a:rPr>
              <a:t>分波前</a:t>
            </a:r>
            <a:r>
              <a:rPr lang="zh-CN" altLang="en-US" sz="2400" b="1" dirty="0">
                <a:solidFill>
                  <a:schemeClr val="tx2"/>
                </a:solidFill>
              </a:rPr>
              <a:t>干涉；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            时间相干性表现在光波场的</a:t>
            </a:r>
            <a:r>
              <a:rPr lang="zh-CN" altLang="en-US" sz="2400" b="1" dirty="0">
                <a:solidFill>
                  <a:srgbClr val="FF0000"/>
                </a:solidFill>
              </a:rPr>
              <a:t>纵向</a:t>
            </a:r>
            <a:r>
              <a:rPr lang="zh-CN" altLang="en-US" sz="2400" b="1" dirty="0">
                <a:solidFill>
                  <a:schemeClr val="tx2"/>
                </a:solidFill>
              </a:rPr>
              <a:t>，并集中于</a:t>
            </a:r>
            <a:r>
              <a:rPr lang="zh-CN" altLang="en-US" sz="2400" b="1" dirty="0">
                <a:solidFill>
                  <a:srgbClr val="FF0000"/>
                </a:solidFill>
              </a:rPr>
              <a:t>分振幅</a:t>
            </a:r>
            <a:r>
              <a:rPr lang="zh-CN" altLang="en-US" sz="2400" b="1" dirty="0">
                <a:solidFill>
                  <a:schemeClr val="tx2"/>
                </a:solidFill>
              </a:rPr>
              <a:t>干涉。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致谢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3316E-2188-4ED7-98C9-89D3A2F4ECBC}" type="slidenum">
              <a:rPr lang="zh-CN" altLang="en-US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431800" y="2492896"/>
            <a:ext cx="832643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在本课件的准备过程中，参考了华中科技大学竺子民老师编著的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教材、浙江大学梁铨廷老师编写的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教材、天津大学郁道银老师的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工程光学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课件、电子科技大学叶玉堂老师的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课件、中国科技大学崔洪滨老师的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课件、华中科技大学杨振宇老师的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《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物理光学</a:t>
            </a:r>
            <a:r>
              <a:rPr lang="en-US" altLang="zh-CN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》</a:t>
            </a: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课件，在此对各位老师表示衷心感谢！</a:t>
            </a: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zh-CN" altLang="en-US" sz="2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参考的其他网络资源，来源无法尽述，特此说明。</a:t>
            </a:r>
            <a:endParaRPr lang="en-US" altLang="zh-CN" sz="2200" b="1" dirty="0">
              <a:solidFill>
                <a:schemeClr val="tx2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3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589750"/>
              </p:ext>
            </p:extLst>
          </p:nvPr>
        </p:nvGraphicFramePr>
        <p:xfrm>
          <a:off x="5508104" y="1412776"/>
          <a:ext cx="1728192" cy="52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2" name="Equation" r:id="rId4" imgW="838080" imgH="253800" progId="Equation.DSMT4">
                  <p:embed/>
                </p:oleObj>
              </mc:Choice>
              <mc:Fallback>
                <p:oleObj name="Equation" r:id="rId4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8104" y="1412776"/>
                        <a:ext cx="1728192" cy="523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  <a:ea typeface="黑体" pitchFamily="2" charset="-122"/>
              </a:rPr>
              <a:t>干涉图样计算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056" y="1189328"/>
            <a:ext cx="4559176" cy="94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设</a:t>
            </a:r>
            <a:r>
              <a:rPr kumimoji="1" lang="en-US" altLang="zh-CN" sz="2000" i="1" dirty="0">
                <a:solidFill>
                  <a:schemeClr val="tx2"/>
                </a:solidFill>
                <a:latin typeface="+mn-ea"/>
                <a:ea typeface="+mn-ea"/>
              </a:rPr>
              <a:t>S</a:t>
            </a:r>
            <a:r>
              <a:rPr kumimoji="1" lang="en-US" altLang="zh-CN" sz="2000" baseline="-25000" dirty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kumimoji="1" lang="en-US" altLang="zh-CN" sz="2000" i="1" dirty="0">
                <a:solidFill>
                  <a:schemeClr val="tx2"/>
                </a:solidFill>
                <a:latin typeface="+mn-ea"/>
                <a:ea typeface="+mn-ea"/>
              </a:rPr>
              <a:t>S</a:t>
            </a:r>
            <a:r>
              <a:rPr kumimoji="1" lang="en-US" altLang="zh-CN" sz="2000" baseline="-25000" dirty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到</a:t>
            </a:r>
            <a:r>
              <a:rPr kumimoji="1" lang="en-US" altLang="zh-CN" sz="2000" i="1" dirty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点的距离分别为</a:t>
            </a:r>
            <a:r>
              <a:rPr kumimoji="1" lang="en-US" altLang="zh-CN" sz="2000" i="1" dirty="0">
                <a:solidFill>
                  <a:schemeClr val="tx2"/>
                </a:solidFill>
                <a:latin typeface="+mn-ea"/>
                <a:ea typeface="+mn-ea"/>
              </a:rPr>
              <a:t>r</a:t>
            </a:r>
            <a:r>
              <a:rPr kumimoji="1" lang="en-US" altLang="zh-CN" sz="2000" baseline="-25000" dirty="0">
                <a:solidFill>
                  <a:schemeClr val="tx2"/>
                </a:solidFill>
                <a:latin typeface="+mn-ea"/>
                <a:ea typeface="+mn-ea"/>
              </a:rPr>
              <a:t>1</a:t>
            </a: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和</a:t>
            </a:r>
            <a:r>
              <a:rPr kumimoji="1" lang="en-US" altLang="zh-CN" sz="2000" i="1" dirty="0">
                <a:solidFill>
                  <a:schemeClr val="tx2"/>
                </a:solidFill>
                <a:latin typeface="+mn-ea"/>
                <a:ea typeface="+mn-ea"/>
              </a:rPr>
              <a:t>r</a:t>
            </a:r>
            <a:r>
              <a:rPr kumimoji="1" lang="en-US" altLang="zh-CN" sz="2000" baseline="-25000" dirty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，则两光波在</a:t>
            </a:r>
            <a:r>
              <a:rPr kumimoji="1" lang="en-US" altLang="zh-CN" sz="2000" i="1" dirty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点的光程差为：</a:t>
            </a:r>
            <a:endParaRPr kumimoji="1" lang="zh-CN" altLang="en-US" sz="2000" baseline="-25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056" y="2461891"/>
            <a:ext cx="4559176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两光波在</a:t>
            </a:r>
            <a:r>
              <a:rPr kumimoji="1" lang="en-US" altLang="zh-CN" sz="2000" i="1" dirty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点的相位差为：</a:t>
            </a:r>
            <a:endParaRPr kumimoji="1" lang="zh-CN" altLang="en-US" sz="2000" baseline="-25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47275"/>
              </p:ext>
            </p:extLst>
          </p:nvPr>
        </p:nvGraphicFramePr>
        <p:xfrm>
          <a:off x="5507632" y="2326581"/>
          <a:ext cx="194468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3" name="公式" r:id="rId6" imgW="1016000" imgH="393700" progId="Equation.3">
                  <p:embed/>
                </p:oleObj>
              </mc:Choice>
              <mc:Fallback>
                <p:oleObj name="公式" r:id="rId6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632" y="2326581"/>
                        <a:ext cx="194468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3056" y="3406701"/>
            <a:ext cx="4559176" cy="48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两光波在空气中传播时，</a:t>
            </a:r>
            <a:r>
              <a:rPr kumimoji="1" lang="en-US" altLang="zh-CN" sz="2000" i="1" dirty="0">
                <a:solidFill>
                  <a:schemeClr val="tx2"/>
                </a:solidFill>
                <a:latin typeface="+mn-ea"/>
                <a:ea typeface="+mn-ea"/>
              </a:rPr>
              <a:t>n</a:t>
            </a:r>
            <a:r>
              <a:rPr kumimoji="1" lang="en-US" altLang="zh-CN" sz="2000" dirty="0">
                <a:solidFill>
                  <a:schemeClr val="tx2"/>
                </a:solidFill>
                <a:latin typeface="+mn-ea"/>
                <a:ea typeface="+mn-ea"/>
              </a:rPr>
              <a:t>=1</a:t>
            </a:r>
            <a:r>
              <a:rPr kumimoji="1" lang="zh-CN" altLang="en-US" sz="2000" dirty="0">
                <a:solidFill>
                  <a:schemeClr val="tx2"/>
                </a:solidFill>
                <a:latin typeface="+mn-ea"/>
                <a:ea typeface="+mn-ea"/>
              </a:rPr>
              <a:t>：</a:t>
            </a:r>
            <a:endParaRPr kumimoji="1" lang="en-US" altLang="zh-CN" sz="2000" baseline="-250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905503"/>
              </p:ext>
            </p:extLst>
          </p:nvPr>
        </p:nvGraphicFramePr>
        <p:xfrm>
          <a:off x="5507632" y="3262685"/>
          <a:ext cx="19446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4" name="公式" r:id="rId8" imgW="939392" imgH="393529" progId="Equation.3">
                  <p:embed/>
                </p:oleObj>
              </mc:Choice>
              <mc:Fallback>
                <p:oleObj name="公式" r:id="rId8" imgW="93939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632" y="3262685"/>
                        <a:ext cx="19446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8296791E-D811-4B83-AD97-D6364683FD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91" y="4301959"/>
            <a:ext cx="6287955" cy="22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5"/>
          <p:cNvSpPr>
            <a:spLocks noChangeArrowheads="1" noChangeShapeType="1" noTextEdit="1"/>
          </p:cNvSpPr>
          <p:nvPr/>
        </p:nvSpPr>
        <p:spPr bwMode="gray">
          <a:xfrm>
            <a:off x="1676400" y="3069456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干涉图样计算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50825" y="3568948"/>
                <a:ext cx="8641655" cy="2308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考察整个观察屏：</a:t>
                </a:r>
                <a:endParaRPr kumimoji="1" lang="en-US" altLang="zh-CN" sz="2400" dirty="0">
                  <a:solidFill>
                    <a:schemeClr val="tx2"/>
                  </a:solidFill>
                  <a:ea typeface="楷体_GB2312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当一些点满足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∆</m:t>
                    </m:r>
                    <m:r>
                      <a:rPr kumimoji="1"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𝒎</m:t>
                    </m:r>
                    <m:r>
                      <a:rPr kumimoji="1" lang="zh-CN" altLang="en-US" sz="2400" b="1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𝝀</m:t>
                    </m:r>
                  </m:oMath>
                </a14:m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𝑰</m:t>
                    </m:r>
                    <m:r>
                      <a:rPr kumimoji="1"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𝟒</m:t>
                    </m:r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楷体_GB2312" pitchFamily="49" charset="-122"/>
                          </a:rPr>
                          <m:t>𝑰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楷体_GB2312" pitchFamily="49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为光强最大值；</a:t>
                </a:r>
                <a:endParaRPr kumimoji="1" lang="en-US" altLang="zh-CN" sz="2400" dirty="0">
                  <a:solidFill>
                    <a:schemeClr val="tx2"/>
                  </a:solidFill>
                  <a:ea typeface="楷体_GB2312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当一些点满足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∆</m:t>
                    </m:r>
                    <m:r>
                      <a:rPr kumimoji="1" lang="en-US" altLang="zh-CN" sz="2400" i="1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楷体_GB2312" pitchFamily="49" charset="-122"/>
                          </a:rPr>
                          <m:t>𝒎</m:t>
                        </m:r>
                        <m:r>
                          <a:rPr kumimoji="1" lang="en-US" altLang="zh-CN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楷体_GB2312" pitchFamily="49" charset="-122"/>
                          </a:rPr>
                          <m:t>+</m:t>
                        </m:r>
                        <m:r>
                          <a:rPr kumimoji="1" lang="en-US" altLang="zh-CN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楷体_GB2312" pitchFamily="49" charset="-122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楷体_GB2312" pitchFamily="49" charset="-122"/>
                          </a:rPr>
                          <m:t>/</m:t>
                        </m:r>
                        <m:r>
                          <a:rPr kumimoji="1" lang="en-US" altLang="zh-CN" sz="2400" b="1" i="1" smtClean="0">
                            <a:solidFill>
                              <a:schemeClr val="tx2"/>
                            </a:solidFill>
                            <a:latin typeface="Cambria Math"/>
                            <a:ea typeface="楷体_GB2312" pitchFamily="49" charset="-122"/>
                          </a:rPr>
                          <m:t>𝟐</m:t>
                        </m:r>
                      </m:e>
                    </m:d>
                    <m:r>
                      <a:rPr kumimoji="1" lang="zh-CN" altLang="en-US" sz="2400" i="1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𝝀</m:t>
                    </m:r>
                  </m:oMath>
                </a14:m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𝑰</m:t>
                    </m:r>
                    <m:r>
                      <a:rPr kumimoji="1" lang="en-US" altLang="zh-CN" sz="2400" i="1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楷体_GB2312" pitchFamily="49" charset="-122"/>
                      </a:rPr>
                      <m:t>𝟎</m:t>
                    </m:r>
                  </m:oMath>
                </a14:m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为光强最小值；</a:t>
                </a:r>
                <a:endParaRPr kumimoji="1" lang="en-US" altLang="zh-CN" sz="2400" dirty="0">
                  <a:solidFill>
                    <a:schemeClr val="tx2"/>
                  </a:solidFill>
                  <a:ea typeface="楷体_GB2312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其余点的光强在</a:t>
                </a:r>
                <a:r>
                  <a:rPr kumimoji="1" lang="en-US" altLang="zh-CN" sz="2400" dirty="0">
                    <a:solidFill>
                      <a:schemeClr val="tx2"/>
                    </a:solidFill>
                    <a:ea typeface="楷体_GB2312" pitchFamily="49" charset="-122"/>
                  </a:rPr>
                  <a:t>0</a:t>
                </a:r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~</a:t>
                </a:r>
                <a:r>
                  <a:rPr kumimoji="1" lang="en-US" altLang="zh-CN" sz="2400" dirty="0">
                    <a:solidFill>
                      <a:schemeClr val="tx2"/>
                    </a:solidFill>
                    <a:ea typeface="楷体_GB2312" pitchFamily="49" charset="-122"/>
                  </a:rPr>
                  <a:t>4</a:t>
                </a:r>
                <a:r>
                  <a:rPr kumimoji="1" lang="en-US" altLang="zh-CN" sz="2400" i="1" dirty="0">
                    <a:solidFill>
                      <a:schemeClr val="tx2"/>
                    </a:solidFill>
                    <a:ea typeface="楷体_GB2312" pitchFamily="49" charset="-122"/>
                  </a:rPr>
                  <a:t>I</a:t>
                </a:r>
                <a:r>
                  <a:rPr kumimoji="1" lang="en-US" altLang="zh-CN" sz="2400" baseline="-25000" dirty="0">
                    <a:solidFill>
                      <a:schemeClr val="tx2"/>
                    </a:solidFill>
                    <a:ea typeface="楷体_GB2312" pitchFamily="49" charset="-122"/>
                  </a:rPr>
                  <a:t>0</a:t>
                </a:r>
                <a:r>
                  <a:rPr kumimoji="1" lang="zh-CN" altLang="en-US" sz="2400" dirty="0">
                    <a:solidFill>
                      <a:schemeClr val="tx2"/>
                    </a:solidFill>
                    <a:ea typeface="楷体_GB2312" pitchFamily="49" charset="-122"/>
                  </a:rPr>
                  <a:t>之间。</a:t>
                </a:r>
                <a:endParaRPr kumimoji="1" lang="zh-CN" altLang="en-US" sz="2400" baseline="-25000" dirty="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3568948"/>
                <a:ext cx="8641655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1058" b="-2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50824" y="1692436"/>
            <a:ext cx="8641655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根据光波叠加理论，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P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点光强取决于光程差：</a:t>
            </a:r>
            <a:endParaRPr kumimoji="1" lang="zh-CN" altLang="en-US" sz="2400" baseline="-250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13572"/>
              </p:ext>
            </p:extLst>
          </p:nvPr>
        </p:nvGraphicFramePr>
        <p:xfrm>
          <a:off x="1181100" y="2420888"/>
          <a:ext cx="67818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" name="Equation" r:id="rId7" imgW="3403440" imgH="482400" progId="Equation.DSMT4">
                  <p:embed/>
                </p:oleObj>
              </mc:Choice>
              <mc:Fallback>
                <p:oleObj name="Equation" r:id="rId7" imgW="3403440" imgH="48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420888"/>
                        <a:ext cx="67818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7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BEB2EF5-2834-4816-BFA2-22513744BA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90" y="4243268"/>
            <a:ext cx="3985089" cy="25320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干涉图样分析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480255"/>
              </p:ext>
            </p:extLst>
          </p:nvPr>
        </p:nvGraphicFramePr>
        <p:xfrm>
          <a:off x="3090863" y="1268413"/>
          <a:ext cx="29606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2" name="Equation" r:id="rId5" imgW="1485720" imgH="482400" progId="Equation.DSMT4">
                  <p:embed/>
                </p:oleObj>
              </mc:Choice>
              <mc:Fallback>
                <p:oleObj name="Equation" r:id="rId5" imgW="1485720" imgH="4824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268413"/>
                        <a:ext cx="2960687" cy="9826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1520" y="2253713"/>
            <a:ext cx="8726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2"/>
                </a:solidFill>
              </a:rPr>
              <a:t>各点坐标：</a:t>
            </a:r>
            <a:r>
              <a:rPr lang="en-US" altLang="zh-CN" sz="2400" i="1" dirty="0">
                <a:solidFill>
                  <a:schemeClr val="tx2"/>
                </a:solidFill>
              </a:rPr>
              <a:t>S</a:t>
            </a:r>
            <a:r>
              <a:rPr lang="en-US" altLang="zh-CN" sz="2400" baseline="-25000" dirty="0">
                <a:solidFill>
                  <a:schemeClr val="tx2"/>
                </a:solidFill>
              </a:rPr>
              <a:t>1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i="1" dirty="0">
                <a:solidFill>
                  <a:schemeClr val="tx2"/>
                </a:solidFill>
              </a:rPr>
              <a:t>d</a:t>
            </a:r>
            <a:r>
              <a:rPr lang="en-US" altLang="zh-CN" sz="2400" dirty="0">
                <a:solidFill>
                  <a:schemeClr val="tx2"/>
                </a:solidFill>
              </a:rPr>
              <a:t>/2,0,0) </a:t>
            </a:r>
            <a:r>
              <a:rPr lang="en-US" altLang="zh-CN" sz="2400" i="1" dirty="0">
                <a:solidFill>
                  <a:schemeClr val="tx2"/>
                </a:solidFill>
              </a:rPr>
              <a:t>S</a:t>
            </a:r>
            <a:r>
              <a:rPr lang="en-US" altLang="zh-CN" sz="2400" baseline="-25000" dirty="0">
                <a:solidFill>
                  <a:schemeClr val="tx2"/>
                </a:solidFill>
              </a:rPr>
              <a:t>2</a:t>
            </a:r>
            <a:r>
              <a:rPr lang="en-US" altLang="zh-CN" sz="2400" dirty="0">
                <a:solidFill>
                  <a:schemeClr val="tx2"/>
                </a:solidFill>
              </a:rPr>
              <a:t>(-</a:t>
            </a:r>
            <a:r>
              <a:rPr lang="en-US" altLang="zh-CN" sz="2400" i="1" dirty="0">
                <a:solidFill>
                  <a:schemeClr val="tx2"/>
                </a:solidFill>
              </a:rPr>
              <a:t>d</a:t>
            </a:r>
            <a:r>
              <a:rPr lang="en-US" altLang="zh-CN" sz="2400" dirty="0">
                <a:solidFill>
                  <a:schemeClr val="tx2"/>
                </a:solidFill>
              </a:rPr>
              <a:t>/2,0,0) </a:t>
            </a:r>
            <a:r>
              <a:rPr lang="en-US" altLang="zh-CN" sz="2400" i="1" dirty="0">
                <a:solidFill>
                  <a:schemeClr val="tx2"/>
                </a:solidFill>
              </a:rPr>
              <a:t>P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i="1" dirty="0" err="1">
                <a:solidFill>
                  <a:schemeClr val="tx2"/>
                </a:solidFill>
              </a:rPr>
              <a:t>x</a:t>
            </a:r>
            <a:r>
              <a:rPr lang="en-US" altLang="zh-CN" sz="2400" dirty="0" err="1">
                <a:solidFill>
                  <a:schemeClr val="tx2"/>
                </a:solidFill>
              </a:rPr>
              <a:t>,</a:t>
            </a:r>
            <a:r>
              <a:rPr lang="en-US" altLang="zh-CN" sz="2400" i="1" dirty="0" err="1">
                <a:solidFill>
                  <a:schemeClr val="tx2"/>
                </a:solidFill>
              </a:rPr>
              <a:t>y</a:t>
            </a:r>
            <a:r>
              <a:rPr lang="en-US" altLang="zh-CN" sz="2400" dirty="0" err="1">
                <a:solidFill>
                  <a:schemeClr val="tx2"/>
                </a:solidFill>
              </a:rPr>
              <a:t>,</a:t>
            </a:r>
            <a:r>
              <a:rPr lang="en-US" altLang="zh-CN" sz="2400" i="1" dirty="0" err="1">
                <a:solidFill>
                  <a:schemeClr val="tx2"/>
                </a:solidFill>
              </a:rPr>
              <a:t>D</a:t>
            </a:r>
            <a:r>
              <a:rPr lang="en-US" altLang="zh-CN" sz="2400" dirty="0">
                <a:solidFill>
                  <a:schemeClr val="tx2"/>
                </a:solidFill>
              </a:rPr>
              <a:t>) </a:t>
            </a:r>
          </a:p>
        </p:txBody>
      </p:sp>
      <p:graphicFrame>
        <p:nvGraphicFramePr>
          <p:cNvPr id="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68151"/>
              </p:ext>
            </p:extLst>
          </p:nvPr>
        </p:nvGraphicFramePr>
        <p:xfrm>
          <a:off x="1259608" y="4918009"/>
          <a:ext cx="1800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3" name="公式" r:id="rId7" imgW="850900" imgH="228600" progId="Equation.3">
                  <p:embed/>
                </p:oleObj>
              </mc:Choice>
              <mc:Fallback>
                <p:oleObj name="公式" r:id="rId7" imgW="850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08" y="4918009"/>
                        <a:ext cx="1800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883230"/>
              </p:ext>
            </p:extLst>
          </p:nvPr>
        </p:nvGraphicFramePr>
        <p:xfrm>
          <a:off x="1259856" y="5566081"/>
          <a:ext cx="22320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4" name="公式" r:id="rId9" imgW="1143000" imgH="431800" progId="Equation.3">
                  <p:embed/>
                </p:oleObj>
              </mc:Choice>
              <mc:Fallback>
                <p:oleObj name="公式" r:id="rId9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856" y="5566081"/>
                        <a:ext cx="22320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395537" y="5062025"/>
            <a:ext cx="69037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453653"/>
              </p:ext>
            </p:extLst>
          </p:nvPr>
        </p:nvGraphicFramePr>
        <p:xfrm>
          <a:off x="5292933" y="3573016"/>
          <a:ext cx="14414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5" name="公式" r:id="rId11" imgW="736280" imgH="215806" progId="Equation.3">
                  <p:embed/>
                </p:oleObj>
              </mc:Choice>
              <mc:Fallback>
                <p:oleObj name="公式" r:id="rId11" imgW="736280" imgH="21580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933" y="3573016"/>
                        <a:ext cx="14414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205278"/>
              </p:ext>
            </p:extLst>
          </p:nvPr>
        </p:nvGraphicFramePr>
        <p:xfrm>
          <a:off x="7826153" y="3429000"/>
          <a:ext cx="863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6" name="公式" r:id="rId13" imgW="495085" imgH="393529" progId="Equation.3">
                  <p:embed/>
                </p:oleObj>
              </mc:Choice>
              <mc:Fallback>
                <p:oleObj name="公式" r:id="rId13" imgW="495085" imgH="39352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153" y="3429000"/>
                        <a:ext cx="863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右箭头 18"/>
          <p:cNvSpPr/>
          <p:nvPr/>
        </p:nvSpPr>
        <p:spPr>
          <a:xfrm>
            <a:off x="395537" y="5827821"/>
            <a:ext cx="69037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20073" y="2780928"/>
                <a:ext cx="3758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2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/>
                      </a:rPr>
                      <m:t>𝒅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zh-CN" altLang="en-US" sz="2400" b="1" dirty="0">
                    <a:solidFill>
                      <a:schemeClr val="tx2"/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altLang="zh-CN" sz="24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zh-CN" altLang="en-US" sz="2400" b="1" dirty="0">
                    <a:solidFill>
                      <a:schemeClr val="tx2"/>
                    </a:solidFill>
                  </a:rPr>
                  <a:t>，则：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3" y="2780928"/>
                <a:ext cx="3758208" cy="461665"/>
              </a:xfrm>
              <a:prstGeom prst="rect">
                <a:avLst/>
              </a:prstGeom>
              <a:blipFill>
                <a:blip r:embed="rId15"/>
                <a:stretch>
                  <a:fillRect l="-2431" t="-14474" r="-194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7019339" y="3645024"/>
            <a:ext cx="69037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048491"/>
              </p:ext>
            </p:extLst>
          </p:nvPr>
        </p:nvGraphicFramePr>
        <p:xfrm>
          <a:off x="395536" y="2806700"/>
          <a:ext cx="36988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7" name="Equation" r:id="rId16" imgW="2070000" imgH="1066680" progId="Equation.DSMT4">
                  <p:embed/>
                </p:oleObj>
              </mc:Choice>
              <mc:Fallback>
                <p:oleObj name="Equation" r:id="rId16" imgW="20700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06700"/>
                        <a:ext cx="3698875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1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19" grpId="0" animBg="1"/>
      <p:bldP spid="17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干涉图样分析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50825" y="1268760"/>
            <a:ext cx="8626475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由以上分析可知，杨氏干涉实验中，屏幕上</a:t>
            </a:r>
            <a:r>
              <a:rPr kumimoji="1" lang="en-US" altLang="zh-CN" sz="2400" i="1" dirty="0">
                <a:solidFill>
                  <a:srgbClr val="FF0000"/>
                </a:solidFill>
                <a:ea typeface="楷体_GB2312" pitchFamily="49" charset="-122"/>
              </a:rPr>
              <a:t>z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轴附近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，沿垂直于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S</a:t>
            </a:r>
            <a:r>
              <a:rPr kumimoji="1" lang="en-US" altLang="zh-CN" sz="2400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S</a:t>
            </a:r>
            <a:r>
              <a:rPr kumimoji="1" lang="en-US" altLang="zh-CN" sz="2400" baseline="-25000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连线方向，出现一系列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平行等间距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的亮暗带；各级条纹的位置由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坐标值确定，条纹走向与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y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轴平行。</a:t>
            </a:r>
          </a:p>
        </p:txBody>
      </p:sp>
      <p:graphicFrame>
        <p:nvGraphicFramePr>
          <p:cNvPr id="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40588"/>
              </p:ext>
            </p:extLst>
          </p:nvPr>
        </p:nvGraphicFramePr>
        <p:xfrm>
          <a:off x="323850" y="2791966"/>
          <a:ext cx="20891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7" name="公式" r:id="rId4" imgW="1155700" imgH="431800" progId="Equation.3">
                  <p:embed/>
                </p:oleObj>
              </mc:Choice>
              <mc:Fallback>
                <p:oleObj name="公式" r:id="rId4" imgW="1155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91966"/>
                        <a:ext cx="2089150" cy="781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50825" y="3573016"/>
            <a:ext cx="4313237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干涉条纹光强度沿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方向做余弦平方规律变化 。    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75" y="3083171"/>
            <a:ext cx="4013225" cy="3442173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10603"/>
              </p:ext>
            </p:extLst>
          </p:nvPr>
        </p:nvGraphicFramePr>
        <p:xfrm>
          <a:off x="2195736" y="5683518"/>
          <a:ext cx="19986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8" name="公式" r:id="rId7" imgW="1028254" imgH="431613" progId="Equation.3">
                  <p:embed/>
                </p:oleObj>
              </mc:Choice>
              <mc:Fallback>
                <p:oleObj name="公式" r:id="rId7" imgW="1028254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683518"/>
                        <a:ext cx="199866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43907"/>
              </p:ext>
            </p:extLst>
          </p:nvPr>
        </p:nvGraphicFramePr>
        <p:xfrm>
          <a:off x="2195736" y="4804257"/>
          <a:ext cx="12239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99" name="公式" r:id="rId9" imgW="622030" imgH="393529" progId="Equation.3">
                  <p:embed/>
                </p:oleObj>
              </mc:Choice>
              <mc:Fallback>
                <p:oleObj name="公式" r:id="rId9" imgW="622030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804257"/>
                        <a:ext cx="122396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0825" y="501317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极大值条件：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0824" y="584765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极小值条件：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32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干涉条纹的表征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3850" y="1412875"/>
            <a:ext cx="86264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rgbClr val="2E03CD"/>
                </a:solidFill>
                <a:ea typeface="楷体_GB2312" pitchFamily="49" charset="-122"/>
              </a:rPr>
              <a:t>干涉级</a:t>
            </a:r>
            <a:r>
              <a:rPr kumimoji="1" lang="en-US" altLang="zh-CN" sz="2400" i="1" dirty="0">
                <a:solidFill>
                  <a:srgbClr val="2E03CD"/>
                </a:solidFill>
                <a:ea typeface="楷体_GB2312" pitchFamily="49" charset="-122"/>
              </a:rPr>
              <a:t>m </a:t>
            </a:r>
            <a:r>
              <a:rPr kumimoji="1" lang="en-US" altLang="zh-CN" sz="2400" dirty="0">
                <a:solidFill>
                  <a:srgbClr val="2E03CD"/>
                </a:solidFill>
                <a:ea typeface="楷体_GB2312" pitchFamily="49" charset="-122"/>
              </a:rPr>
              <a:t>    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m</a:t>
            </a:r>
            <a:r>
              <a:rPr kumimoji="1" lang="en-US" altLang="zh-CN" sz="2400" dirty="0">
                <a:solidFill>
                  <a:schemeClr val="tx2"/>
                </a:solidFill>
                <a:ea typeface="楷体_GB2312" pitchFamily="49" charset="-122"/>
              </a:rPr>
              <a:t>=</a:t>
            </a:r>
            <a:r>
              <a:rPr kumimoji="1" lang="el-GR" altLang="zh-CN" sz="2400" dirty="0">
                <a:solidFill>
                  <a:schemeClr val="tx2"/>
                </a:solidFill>
                <a:ea typeface="楷体_GB2312" pitchFamily="49" charset="-122"/>
              </a:rPr>
              <a:t>Δ</a:t>
            </a:r>
            <a:r>
              <a:rPr kumimoji="1" lang="en-US" altLang="zh-CN" sz="2400" dirty="0">
                <a:solidFill>
                  <a:schemeClr val="tx2"/>
                </a:solidFill>
                <a:ea typeface="楷体_GB2312" pitchFamily="49" charset="-122"/>
              </a:rPr>
              <a:t>/</a:t>
            </a:r>
            <a:r>
              <a:rPr kumimoji="1" lang="el-GR" altLang="zh-CN" sz="2400" dirty="0">
                <a:solidFill>
                  <a:schemeClr val="tx2"/>
                </a:solidFill>
                <a:ea typeface="楷体_GB2312" pitchFamily="49" charset="-122"/>
              </a:rPr>
              <a:t>λ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9552" y="2133600"/>
            <a:ext cx="8410773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亮条纹中最亮点的干涉级为整数，暗条纹中最暗点的干涉级为半整数。</a:t>
            </a:r>
            <a:endParaRPr kumimoji="1" lang="zh-CN" altLang="el-GR" sz="24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3850" y="3284538"/>
            <a:ext cx="8626475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rgbClr val="2E03CD"/>
                </a:solidFill>
                <a:ea typeface="楷体_GB2312" pitchFamily="49" charset="-122"/>
              </a:rPr>
              <a:t>条纹间距</a:t>
            </a:r>
            <a:r>
              <a:rPr kumimoji="1" lang="en-US" altLang="zh-CN" sz="2400" i="1" dirty="0">
                <a:solidFill>
                  <a:srgbClr val="2E03CD"/>
                </a:solidFill>
                <a:ea typeface="楷体_GB2312" pitchFamily="49" charset="-122"/>
              </a:rPr>
              <a:t>e</a:t>
            </a:r>
            <a:endParaRPr kumimoji="1" lang="el-GR" altLang="zh-CN" sz="2400" dirty="0">
              <a:solidFill>
                <a:srgbClr val="2E03CD"/>
              </a:solidFill>
              <a:ea typeface="楷体_GB2312" pitchFamily="49" charset="-122"/>
            </a:endParaRP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08394"/>
              </p:ext>
            </p:extLst>
          </p:nvPr>
        </p:nvGraphicFramePr>
        <p:xfrm>
          <a:off x="755650" y="4076700"/>
          <a:ext cx="31908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4" name="公式" r:id="rId4" imgW="1765300" imgH="393700" progId="Equation.3">
                  <p:embed/>
                </p:oleObj>
              </mc:Choice>
              <mc:Fallback>
                <p:oleObj name="公式" r:id="rId4" imgW="1765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700"/>
                        <a:ext cx="31908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9552" y="5085184"/>
            <a:ext cx="8410772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由条纹间距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e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与两孔间距</a:t>
            </a:r>
            <a:r>
              <a:rPr kumimoji="1"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kumimoji="1" lang="zh-CN" altLang="en-US" sz="2400" dirty="0">
                <a:solidFill>
                  <a:schemeClr val="tx2"/>
                </a:solidFill>
                <a:ea typeface="楷体_GB2312" pitchFamily="49" charset="-122"/>
              </a:rPr>
              <a:t>的反比关系可知，要使干涉条纹易于观察，两孔间距应尽可能小。</a:t>
            </a:r>
            <a:endParaRPr kumimoji="1" lang="zh-CN" altLang="el-GR" sz="2400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5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不同波长的干涉条纹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1FA108-A18D-4672-A237-5D1ABE4F711D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0" t="30222" r="11273" b="36501"/>
          <a:stretch>
            <a:fillRect/>
          </a:stretch>
        </p:blipFill>
        <p:spPr bwMode="auto">
          <a:xfrm>
            <a:off x="539750" y="2520479"/>
            <a:ext cx="80645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g01">
  <a:themeElements>
    <a:clrScheme name="Yang01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Yang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Yang01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ang01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ang01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Class1-2_0.绪论</Template>
  <TotalTime>16050</TotalTime>
  <Words>2943</Words>
  <Application>Microsoft Office PowerPoint</Application>
  <PresentationFormat>全屏显示(4:3)</PresentationFormat>
  <Paragraphs>277</Paragraphs>
  <Slides>40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黑体</vt:lpstr>
      <vt:lpstr>楷体_GB2312</vt:lpstr>
      <vt:lpstr>宋体</vt:lpstr>
      <vt:lpstr>Arial</vt:lpstr>
      <vt:lpstr>Calibri</vt:lpstr>
      <vt:lpstr>Cambria Math</vt:lpstr>
      <vt:lpstr>Lucida Calligraphy</vt:lpstr>
      <vt:lpstr>Times New Roman</vt:lpstr>
      <vt:lpstr>Verdana</vt:lpstr>
      <vt:lpstr>Wingdings</vt:lpstr>
      <vt:lpstr>Yang01</vt:lpstr>
      <vt:lpstr>Equation</vt:lpstr>
      <vt:lpstr>公式</vt:lpstr>
      <vt:lpstr>PowerPoint 演示文稿</vt:lpstr>
      <vt:lpstr>3.1 杨氏干涉及干涉条件</vt:lpstr>
      <vt:lpstr>杨氏干涉实验</vt:lpstr>
      <vt:lpstr>干涉图样计算</vt:lpstr>
      <vt:lpstr>干涉图样计算</vt:lpstr>
      <vt:lpstr>干涉图样分析</vt:lpstr>
      <vt:lpstr>干涉图样分析</vt:lpstr>
      <vt:lpstr>干涉条纹的表征</vt:lpstr>
      <vt:lpstr>不同波长的干涉条纹</vt:lpstr>
      <vt:lpstr>等光程差面与干涉条纹的形状</vt:lpstr>
      <vt:lpstr>3.1 杨氏干涉及干涉条件</vt:lpstr>
      <vt:lpstr>相干条件</vt:lpstr>
      <vt:lpstr>相干条件</vt:lpstr>
      <vt:lpstr>相干条件</vt:lpstr>
      <vt:lpstr>时间相干性</vt:lpstr>
      <vt:lpstr>时间相干性</vt:lpstr>
      <vt:lpstr>相干条件（补充）</vt:lpstr>
      <vt:lpstr>干涉条纹的对比度</vt:lpstr>
      <vt:lpstr>两相干光波振幅比的影响</vt:lpstr>
      <vt:lpstr>光源大小的影响</vt:lpstr>
      <vt:lpstr>光源的临界宽度</vt:lpstr>
      <vt:lpstr>光源的临界宽度</vt:lpstr>
      <vt:lpstr>条纹对比度随光源大小的变化</vt:lpstr>
      <vt:lpstr>条纹对比度随光源大小的变化</vt:lpstr>
      <vt:lpstr>条纹对比度随光源大小的变化</vt:lpstr>
      <vt:lpstr>条纹对比度随光源大小的变化</vt:lpstr>
      <vt:lpstr>空间相干性</vt:lpstr>
      <vt:lpstr>空间相干性</vt:lpstr>
      <vt:lpstr>相干面积</vt:lpstr>
      <vt:lpstr>激光的空间相干性</vt:lpstr>
      <vt:lpstr>空间相干性的应用—迈克尔逊测星干涉仪</vt:lpstr>
      <vt:lpstr>光源非单色性的影响</vt:lpstr>
      <vt:lpstr>相干长度</vt:lpstr>
      <vt:lpstr>从波列角度考虑非单色光的干涉场</vt:lpstr>
      <vt:lpstr>条纹对比度与光源线宽的关系</vt:lpstr>
      <vt:lpstr>相干时间</vt:lpstr>
      <vt:lpstr>实际原子发光的时间相干性</vt:lpstr>
      <vt:lpstr>空间相干性与时间相干性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wanzhujun</dc:creator>
  <cp:lastModifiedBy>Hust</cp:lastModifiedBy>
  <cp:revision>901</cp:revision>
  <cp:lastPrinted>2022-09-18T05:30:59Z</cp:lastPrinted>
  <dcterms:created xsi:type="dcterms:W3CDTF">2013-11-04T02:33:41Z</dcterms:created>
  <dcterms:modified xsi:type="dcterms:W3CDTF">2023-02-10T16:03:11Z</dcterms:modified>
</cp:coreProperties>
</file>