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tif" ContentType="image/tiff"/>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49"/>
  </p:notesMasterIdLst>
  <p:handoutMasterIdLst>
    <p:handoutMasterId r:id="rId50"/>
  </p:handoutMasterIdLst>
  <p:sldIdLst>
    <p:sldId id="256" r:id="rId2"/>
    <p:sldId id="396" r:id="rId3"/>
    <p:sldId id="533" r:id="rId4"/>
    <p:sldId id="496" r:id="rId5"/>
    <p:sldId id="536" r:id="rId6"/>
    <p:sldId id="537" r:id="rId7"/>
    <p:sldId id="505" r:id="rId8"/>
    <p:sldId id="497" r:id="rId9"/>
    <p:sldId id="498" r:id="rId10"/>
    <p:sldId id="506" r:id="rId11"/>
    <p:sldId id="534" r:id="rId12"/>
    <p:sldId id="397" r:id="rId13"/>
    <p:sldId id="404" r:id="rId14"/>
    <p:sldId id="398" r:id="rId15"/>
    <p:sldId id="402" r:id="rId16"/>
    <p:sldId id="420" r:id="rId17"/>
    <p:sldId id="540" r:id="rId18"/>
    <p:sldId id="401" r:id="rId19"/>
    <p:sldId id="399" r:id="rId20"/>
    <p:sldId id="408" r:id="rId21"/>
    <p:sldId id="411" r:id="rId22"/>
    <p:sldId id="406" r:id="rId23"/>
    <p:sldId id="409" r:id="rId24"/>
    <p:sldId id="410" r:id="rId25"/>
    <p:sldId id="412" r:id="rId26"/>
    <p:sldId id="407" r:id="rId27"/>
    <p:sldId id="535" r:id="rId28"/>
    <p:sldId id="413" r:id="rId29"/>
    <p:sldId id="417" r:id="rId30"/>
    <p:sldId id="414" r:id="rId31"/>
    <p:sldId id="415" r:id="rId32"/>
    <p:sldId id="419" r:id="rId33"/>
    <p:sldId id="418" r:id="rId34"/>
    <p:sldId id="421" r:id="rId35"/>
    <p:sldId id="425" r:id="rId36"/>
    <p:sldId id="416" r:id="rId37"/>
    <p:sldId id="422" r:id="rId38"/>
    <p:sldId id="426" r:id="rId39"/>
    <p:sldId id="539" r:id="rId40"/>
    <p:sldId id="424" r:id="rId41"/>
    <p:sldId id="430" r:id="rId42"/>
    <p:sldId id="431" r:id="rId43"/>
    <p:sldId id="432" r:id="rId44"/>
    <p:sldId id="427" r:id="rId45"/>
    <p:sldId id="433" r:id="rId46"/>
    <p:sldId id="538" r:id="rId47"/>
    <p:sldId id="259" r:id="rId4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03CD"/>
    <a:srgbClr val="5426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2081" autoAdjust="0"/>
  </p:normalViewPr>
  <p:slideViewPr>
    <p:cSldViewPr>
      <p:cViewPr varScale="1">
        <p:scale>
          <a:sx n="84" d="100"/>
          <a:sy n="84" d="100"/>
        </p:scale>
        <p:origin x="1426" y="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 Id="rId4" Type="http://schemas.openxmlformats.org/officeDocument/2006/relationships/image" Target="../media/image6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82.wmf"/><Relationship Id="rId7" Type="http://schemas.openxmlformats.org/officeDocument/2006/relationships/image" Target="../media/image86.wmf"/><Relationship Id="rId2" Type="http://schemas.openxmlformats.org/officeDocument/2006/relationships/image" Target="../media/image81.wmf"/><Relationship Id="rId1" Type="http://schemas.openxmlformats.org/officeDocument/2006/relationships/image" Target="../media/image80.wmf"/><Relationship Id="rId6" Type="http://schemas.openxmlformats.org/officeDocument/2006/relationships/image" Target="../media/image85.wmf"/><Relationship Id="rId5" Type="http://schemas.openxmlformats.org/officeDocument/2006/relationships/image" Target="../media/image84.wmf"/><Relationship Id="rId4" Type="http://schemas.openxmlformats.org/officeDocument/2006/relationships/image" Target="../media/image83.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89.emf"/><Relationship Id="rId1" Type="http://schemas.openxmlformats.org/officeDocument/2006/relationships/image" Target="../media/image88.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emf"/><Relationship Id="rId4" Type="http://schemas.openxmlformats.org/officeDocument/2006/relationships/image" Target="../media/image3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4" Type="http://schemas.openxmlformats.org/officeDocument/2006/relationships/image" Target="../media/image3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AB4DCC1-E161-4102-BAE4-CBEB2622516C}" type="datetimeFigureOut">
              <a:rPr lang="zh-CN" altLang="en-US" smtClean="0"/>
              <a:t>2022/10/30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F4EAE47-AC5F-4A85-9851-34329BFE7F90}" type="slidenum">
              <a:rPr lang="zh-CN" altLang="en-US" smtClean="0"/>
              <a:t>‹#›</a:t>
            </a:fld>
            <a:endParaRPr lang="zh-CN" altLang="en-US"/>
          </a:p>
        </p:txBody>
      </p:sp>
    </p:spTree>
    <p:extLst>
      <p:ext uri="{BB962C8B-B14F-4D97-AF65-F5344CB8AC3E}">
        <p14:creationId xmlns:p14="http://schemas.microsoft.com/office/powerpoint/2010/main" val="33203075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3B737C-90AD-4B01-A1A4-FB02ED784060}" type="datetimeFigureOut">
              <a:rPr lang="zh-CN" altLang="en-US" smtClean="0"/>
              <a:t>2022/10/30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5C0CD1-E418-4684-B920-56317F695B7C}" type="slidenum">
              <a:rPr lang="zh-CN" altLang="en-US" smtClean="0"/>
              <a:t>‹#›</a:t>
            </a:fld>
            <a:endParaRPr lang="zh-CN" altLang="en-US"/>
          </a:p>
        </p:txBody>
      </p:sp>
    </p:spTree>
    <p:extLst>
      <p:ext uri="{BB962C8B-B14F-4D97-AF65-F5344CB8AC3E}">
        <p14:creationId xmlns:p14="http://schemas.microsoft.com/office/powerpoint/2010/main" val="24832749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2</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11</a:t>
            </a:fld>
            <a:endParaRPr lang="en-US" altLang="zh-CN"/>
          </a:p>
        </p:txBody>
      </p:sp>
    </p:spTree>
    <p:extLst>
      <p:ext uri="{BB962C8B-B14F-4D97-AF65-F5344CB8AC3E}">
        <p14:creationId xmlns:p14="http://schemas.microsoft.com/office/powerpoint/2010/main" val="509042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12</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13</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14</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15</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16</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17</a:t>
            </a:fld>
            <a:endParaRPr lang="en-US" altLang="zh-CN"/>
          </a:p>
        </p:txBody>
      </p:sp>
    </p:spTree>
    <p:extLst>
      <p:ext uri="{BB962C8B-B14F-4D97-AF65-F5344CB8AC3E}">
        <p14:creationId xmlns:p14="http://schemas.microsoft.com/office/powerpoint/2010/main" val="8866499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18</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19</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20</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3</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21</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22</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23</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24</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25</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26</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27</a:t>
            </a:fld>
            <a:endParaRPr lang="en-US" altLang="zh-CN"/>
          </a:p>
        </p:txBody>
      </p:sp>
    </p:spTree>
    <p:extLst>
      <p:ext uri="{BB962C8B-B14F-4D97-AF65-F5344CB8AC3E}">
        <p14:creationId xmlns:p14="http://schemas.microsoft.com/office/powerpoint/2010/main" val="33326309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28</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29</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30</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4</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31</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32</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33</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34</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35</a:t>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36</a:t>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37</a:t>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38</a:t>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39</a:t>
            </a:fld>
            <a:endParaRPr lang="en-US" altLang="zh-CN"/>
          </a:p>
        </p:txBody>
      </p:sp>
    </p:spTree>
    <p:extLst>
      <p:ext uri="{BB962C8B-B14F-4D97-AF65-F5344CB8AC3E}">
        <p14:creationId xmlns:p14="http://schemas.microsoft.com/office/powerpoint/2010/main" val="10133525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0F3C5292-B36E-49ED-BB71-CABDF78B7DA3}" type="slidenum">
              <a:rPr lang="zh-CN" altLang="en-US" smtClean="0"/>
              <a:t>40</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5</a:t>
            </a:fld>
            <a:endParaRPr lang="en-US" altLang="zh-CN"/>
          </a:p>
        </p:txBody>
      </p:sp>
    </p:spTree>
    <p:extLst>
      <p:ext uri="{BB962C8B-B14F-4D97-AF65-F5344CB8AC3E}">
        <p14:creationId xmlns:p14="http://schemas.microsoft.com/office/powerpoint/2010/main" val="10683249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0F3C5292-B36E-49ED-BB71-CABDF78B7DA3}" type="slidenum">
              <a:rPr lang="zh-CN" altLang="en-US" smtClean="0"/>
              <a:t>41</a:t>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0F3C5292-B36E-49ED-BB71-CABDF78B7DA3}" type="slidenum">
              <a:rPr lang="zh-CN" altLang="en-US" smtClean="0"/>
              <a:t>42</a:t>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0F3C5292-B36E-49ED-BB71-CABDF78B7DA3}" type="slidenum">
              <a:rPr lang="zh-CN" altLang="en-US" smtClean="0"/>
              <a:t>43</a:t>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0F3C5292-B36E-49ED-BB71-CABDF78B7DA3}" type="slidenum">
              <a:rPr lang="zh-CN" altLang="en-US" smtClean="0"/>
              <a:t>44</a:t>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0F3C5292-B36E-49ED-BB71-CABDF78B7DA3}" type="slidenum">
              <a:rPr lang="zh-CN" altLang="en-US" smtClean="0"/>
              <a:t>45</a:t>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p:spPr>
        <p:txBody>
          <a:bodyPr/>
          <a:lstStyle/>
          <a:p>
            <a:endParaRPr lang="zh-CN" altLang="en-US"/>
          </a:p>
        </p:txBody>
      </p:sp>
      <p:sp>
        <p:nvSpPr>
          <p:cNvPr id="54276"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54277"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B95477E-72DA-4080-BA0B-8022BEE8EA82}" type="slidenum">
              <a:rPr lang="zh-CN" altLang="en-US" smtClean="0"/>
              <a:pPr eaLnBrk="1" hangingPunct="1">
                <a:spcBef>
                  <a:spcPct val="0"/>
                </a:spcBef>
              </a:pPr>
              <a:t>46</a:t>
            </a:fld>
            <a:endParaRPr lang="en-US" altLang="zh-CN"/>
          </a:p>
        </p:txBody>
      </p:sp>
    </p:spTree>
    <p:extLst>
      <p:ext uri="{BB962C8B-B14F-4D97-AF65-F5344CB8AC3E}">
        <p14:creationId xmlns:p14="http://schemas.microsoft.com/office/powerpoint/2010/main" val="3600052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6</a:t>
            </a:fld>
            <a:endParaRPr lang="en-US" altLang="zh-CN"/>
          </a:p>
        </p:txBody>
      </p:sp>
    </p:spTree>
    <p:extLst>
      <p:ext uri="{BB962C8B-B14F-4D97-AF65-F5344CB8AC3E}">
        <p14:creationId xmlns:p14="http://schemas.microsoft.com/office/powerpoint/2010/main" val="2078990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7</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8</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9</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10</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name="标题幻灯片">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bwMode="gray">
          <a:xfrm>
            <a:off x="1371600" y="4077072"/>
            <a:ext cx="6553200" cy="533400"/>
          </a:xfrm>
          <a:prstGeom prst="rect">
            <a:avLst/>
          </a:prstGeom>
        </p:spPr>
        <p:txBody>
          <a:bodyPr anchor="ctr" anchorCtr="0"/>
          <a:lstStyle>
            <a:lvl1pPr marL="0" indent="0" algn="ctr">
              <a:buFont typeface="Wingdings" pitchFamily="2" charset="2"/>
              <a:buNone/>
              <a:defRPr sz="3200" b="1">
                <a:solidFill>
                  <a:schemeClr val="tx2"/>
                </a:solidFill>
                <a:latin typeface="Verdana" pitchFamily="34" charset="0"/>
              </a:defRPr>
            </a:lvl1pPr>
          </a:lstStyle>
          <a:p>
            <a:pPr lvl="0"/>
            <a:r>
              <a:rPr lang="zh-CN" altLang="en-US" noProof="0"/>
              <a:t>单击以编辑母版副标题样式</a:t>
            </a:r>
            <a:endParaRPr lang="en-US" altLang="zh-CN" noProof="0" dirty="0"/>
          </a:p>
        </p:txBody>
      </p:sp>
      <p:sp>
        <p:nvSpPr>
          <p:cNvPr id="6" name="Rectangle 2"/>
          <p:cNvSpPr txBox="1">
            <a:spLocks noChangeArrowheads="1"/>
          </p:cNvSpPr>
          <p:nvPr/>
        </p:nvSpPr>
        <p:spPr bwMode="auto">
          <a:xfrm>
            <a:off x="971550" y="115888"/>
            <a:ext cx="7158038"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mj-lt"/>
                <a:ea typeface="+mj-ea"/>
                <a:cs typeface="+mj-cs"/>
              </a:defRPr>
            </a:lvl1pPr>
            <a:lvl2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2pPr>
            <a:lvl3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3pPr>
            <a:lvl4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4pPr>
            <a:lvl5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5pPr>
            <a:lvl6pPr marL="4572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6pPr>
            <a:lvl7pPr marL="9144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7pPr>
            <a:lvl8pPr marL="13716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8pPr>
            <a:lvl9pPr marL="18288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9pPr>
          </a:lstStyle>
          <a:p>
            <a:r>
              <a:rPr lang="zh-CN" altLang="en-US" dirty="0"/>
              <a:t>物理光学</a:t>
            </a:r>
          </a:p>
        </p:txBody>
      </p:sp>
      <p:grpSp>
        <p:nvGrpSpPr>
          <p:cNvPr id="7" name="Group 7"/>
          <p:cNvGrpSpPr>
            <a:grpSpLocks/>
          </p:cNvGrpSpPr>
          <p:nvPr/>
        </p:nvGrpSpPr>
        <p:grpSpPr bwMode="auto">
          <a:xfrm>
            <a:off x="76200" y="76200"/>
            <a:ext cx="731838" cy="1828800"/>
            <a:chOff x="18" y="0"/>
            <a:chExt cx="576" cy="1440"/>
          </a:xfrm>
        </p:grpSpPr>
        <p:sp>
          <p:nvSpPr>
            <p:cNvPr id="8" name="Freeform 8"/>
            <p:cNvSpPr>
              <a:spLocks/>
            </p:cNvSpPr>
            <p:nvPr userDrawn="1"/>
          </p:nvSpPr>
          <p:spPr bwMode="auto">
            <a:xfrm rot="-121251">
              <a:off x="18" y="0"/>
              <a:ext cx="576" cy="1440"/>
            </a:xfrm>
            <a:custGeom>
              <a:avLst/>
              <a:gdLst>
                <a:gd name="T0" fmla="*/ 1 w 1208"/>
                <a:gd name="T1" fmla="*/ 74 h 3046"/>
                <a:gd name="T2" fmla="*/ 4 w 1208"/>
                <a:gd name="T3" fmla="*/ 75 h 3046"/>
                <a:gd name="T4" fmla="*/ 9 w 1208"/>
                <a:gd name="T5" fmla="*/ 65 h 3046"/>
                <a:gd name="T6" fmla="*/ 32 w 1208"/>
                <a:gd name="T7" fmla="*/ 7 h 3046"/>
                <a:gd name="T8" fmla="*/ 43 w 1208"/>
                <a:gd name="T9" fmla="*/ 26 h 3046"/>
                <a:gd name="T10" fmla="*/ 54 w 1208"/>
                <a:gd name="T11" fmla="*/ 72 h 3046"/>
                <a:gd name="T12" fmla="*/ 62 w 1208"/>
                <a:gd name="T13" fmla="*/ 77 h 3046"/>
                <a:gd name="T14" fmla="*/ 54 w 1208"/>
                <a:gd name="T15" fmla="*/ 80 h 3046"/>
                <a:gd name="T16" fmla="*/ 40 w 1208"/>
                <a:gd name="T17" fmla="*/ 120 h 3046"/>
                <a:gd name="T18" fmla="*/ 27 w 1208"/>
                <a:gd name="T19" fmla="*/ 146 h 3046"/>
                <a:gd name="T20" fmla="*/ 9 w 1208"/>
                <a:gd name="T21" fmla="*/ 82 h 3046"/>
                <a:gd name="T22" fmla="*/ 1 w 1208"/>
                <a:gd name="T23" fmla="*/ 74 h 30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08" h="3046">
                  <a:moveTo>
                    <a:pt x="16" y="1484"/>
                  </a:moveTo>
                  <a:cubicBezTo>
                    <a:pt x="0" y="1460"/>
                    <a:pt x="53" y="1529"/>
                    <a:pt x="80" y="1500"/>
                  </a:cubicBezTo>
                  <a:cubicBezTo>
                    <a:pt x="107" y="1471"/>
                    <a:pt x="86" y="1536"/>
                    <a:pt x="176" y="1308"/>
                  </a:cubicBezTo>
                  <a:cubicBezTo>
                    <a:pt x="266" y="1080"/>
                    <a:pt x="510" y="262"/>
                    <a:pt x="619" y="131"/>
                  </a:cubicBezTo>
                  <a:cubicBezTo>
                    <a:pt x="728" y="0"/>
                    <a:pt x="757" y="305"/>
                    <a:pt x="830" y="524"/>
                  </a:cubicBezTo>
                  <a:cubicBezTo>
                    <a:pt x="903" y="743"/>
                    <a:pt x="996" y="1278"/>
                    <a:pt x="1058" y="1447"/>
                  </a:cubicBezTo>
                  <a:cubicBezTo>
                    <a:pt x="1120" y="1616"/>
                    <a:pt x="1208" y="1513"/>
                    <a:pt x="1205" y="1539"/>
                  </a:cubicBezTo>
                  <a:cubicBezTo>
                    <a:pt x="1202" y="1565"/>
                    <a:pt x="1113" y="1458"/>
                    <a:pt x="1040" y="1603"/>
                  </a:cubicBezTo>
                  <a:cubicBezTo>
                    <a:pt x="967" y="1748"/>
                    <a:pt x="853" y="2188"/>
                    <a:pt x="766" y="2407"/>
                  </a:cubicBezTo>
                  <a:cubicBezTo>
                    <a:pt x="679" y="2626"/>
                    <a:pt x="617" y="3046"/>
                    <a:pt x="519" y="2919"/>
                  </a:cubicBezTo>
                  <a:cubicBezTo>
                    <a:pt x="421" y="2792"/>
                    <a:pt x="260" y="1883"/>
                    <a:pt x="176" y="1644"/>
                  </a:cubicBezTo>
                  <a:cubicBezTo>
                    <a:pt x="92" y="1405"/>
                    <a:pt x="32" y="1508"/>
                    <a:pt x="16" y="1484"/>
                  </a:cubicBezTo>
                  <a:close/>
                </a:path>
              </a:pathLst>
            </a:custGeom>
            <a:solidFill>
              <a:srgbClr val="0066FF">
                <a:alpha val="50195"/>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Freeform 9"/>
            <p:cNvSpPr>
              <a:spLocks/>
            </p:cNvSpPr>
            <p:nvPr userDrawn="1"/>
          </p:nvSpPr>
          <p:spPr bwMode="auto">
            <a:xfrm>
              <a:off x="97" y="49"/>
              <a:ext cx="384" cy="1296"/>
            </a:xfrm>
            <a:custGeom>
              <a:avLst/>
              <a:gdLst>
                <a:gd name="T0" fmla="*/ 0 w 912"/>
                <a:gd name="T1" fmla="*/ 60 h 2888"/>
                <a:gd name="T2" fmla="*/ 1 w 912"/>
                <a:gd name="T3" fmla="*/ 50 h 2888"/>
                <a:gd name="T4" fmla="*/ 5 w 912"/>
                <a:gd name="T5" fmla="*/ 78 h 2888"/>
                <a:gd name="T6" fmla="*/ 9 w 912"/>
                <a:gd name="T7" fmla="*/ 19 h 2888"/>
                <a:gd name="T8" fmla="*/ 13 w 912"/>
                <a:gd name="T9" fmla="*/ 114 h 2888"/>
                <a:gd name="T10" fmla="*/ 16 w 912"/>
                <a:gd name="T11" fmla="*/ 4 h 2888"/>
                <a:gd name="T12" fmla="*/ 20 w 912"/>
                <a:gd name="T13" fmla="*/ 93 h 2888"/>
                <a:gd name="T14" fmla="*/ 23 w 912"/>
                <a:gd name="T15" fmla="*/ 31 h 2888"/>
                <a:gd name="T16" fmla="*/ 27 w 912"/>
                <a:gd name="T17" fmla="*/ 64 h 2888"/>
                <a:gd name="T18" fmla="*/ 29 w 912"/>
                <a:gd name="T19" fmla="*/ 58 h 28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12" h="2888">
                  <a:moveTo>
                    <a:pt x="0" y="1480"/>
                  </a:moveTo>
                  <a:cubicBezTo>
                    <a:pt x="12" y="1324"/>
                    <a:pt x="24" y="1168"/>
                    <a:pt x="48" y="1240"/>
                  </a:cubicBezTo>
                  <a:cubicBezTo>
                    <a:pt x="72" y="1312"/>
                    <a:pt x="104" y="2040"/>
                    <a:pt x="144" y="1912"/>
                  </a:cubicBezTo>
                  <a:cubicBezTo>
                    <a:pt x="184" y="1784"/>
                    <a:pt x="240" y="320"/>
                    <a:pt x="288" y="472"/>
                  </a:cubicBezTo>
                  <a:cubicBezTo>
                    <a:pt x="336" y="624"/>
                    <a:pt x="392" y="2888"/>
                    <a:pt x="432" y="2824"/>
                  </a:cubicBezTo>
                  <a:cubicBezTo>
                    <a:pt x="472" y="2760"/>
                    <a:pt x="496" y="176"/>
                    <a:pt x="528" y="88"/>
                  </a:cubicBezTo>
                  <a:cubicBezTo>
                    <a:pt x="560" y="0"/>
                    <a:pt x="592" y="2184"/>
                    <a:pt x="624" y="2296"/>
                  </a:cubicBezTo>
                  <a:cubicBezTo>
                    <a:pt x="656" y="2408"/>
                    <a:pt x="680" y="880"/>
                    <a:pt x="720" y="760"/>
                  </a:cubicBezTo>
                  <a:cubicBezTo>
                    <a:pt x="760" y="640"/>
                    <a:pt x="832" y="1464"/>
                    <a:pt x="864" y="1576"/>
                  </a:cubicBezTo>
                  <a:cubicBezTo>
                    <a:pt x="896" y="1688"/>
                    <a:pt x="904" y="1456"/>
                    <a:pt x="912" y="1432"/>
                  </a:cubicBezTo>
                </a:path>
              </a:pathLst>
            </a:custGeom>
            <a:noFill/>
            <a:ln w="38100" cmpd="sng">
              <a:solidFill>
                <a:srgbClr val="FF0000"/>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grpSp>
      <p:sp>
        <p:nvSpPr>
          <p:cNvPr id="10" name="Rectangle 10"/>
          <p:cNvSpPr>
            <a:spLocks noChangeArrowheads="1"/>
          </p:cNvSpPr>
          <p:nvPr/>
        </p:nvSpPr>
        <p:spPr bwMode="auto">
          <a:xfrm>
            <a:off x="685800" y="942975"/>
            <a:ext cx="8458200" cy="74613"/>
          </a:xfrm>
          <a:prstGeom prst="rect">
            <a:avLst/>
          </a:prstGeom>
          <a:gradFill rotWithShape="1">
            <a:gsLst>
              <a:gs pos="0">
                <a:srgbClr val="FF0000"/>
              </a:gs>
              <a:gs pos="100000">
                <a:srgbClr val="760000">
                  <a:alpha val="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0" name="组合 19"/>
          <p:cNvGrpSpPr/>
          <p:nvPr/>
        </p:nvGrpSpPr>
        <p:grpSpPr>
          <a:xfrm>
            <a:off x="-10089" y="5686876"/>
            <a:ext cx="9144000" cy="1204912"/>
            <a:chOff x="-10089" y="5686876"/>
            <a:chExt cx="9144000" cy="1204912"/>
          </a:xfrm>
        </p:grpSpPr>
        <p:grpSp>
          <p:nvGrpSpPr>
            <p:cNvPr id="21" name="组合 20"/>
            <p:cNvGrpSpPr/>
            <p:nvPr userDrawn="1"/>
          </p:nvGrpSpPr>
          <p:grpSpPr>
            <a:xfrm>
              <a:off x="-10089" y="5769426"/>
              <a:ext cx="9144000" cy="1122362"/>
              <a:chOff x="-10089" y="5769426"/>
              <a:chExt cx="9144000" cy="1122362"/>
            </a:xfrm>
          </p:grpSpPr>
          <p:pic>
            <p:nvPicPr>
              <p:cNvPr id="23" name="Picture 26" descr="Maxwell"/>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99974" y="5769426"/>
                <a:ext cx="957263" cy="1117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24" name="Picture 27" descr="maxwell equations"/>
              <p:cNvPicPr>
                <a:picLocks noChangeAspect="1" noChangeArrowheads="1"/>
              </p:cNvPicPr>
              <p:nvPr userDrawn="1"/>
            </p:nvPicPr>
            <p:blipFill>
              <a:blip r:embed="rId3">
                <a:lum contrast="-66000"/>
                <a:extLst>
                  <a:ext uri="{28A0092B-C50C-407E-A947-70E740481C1C}">
                    <a14:useLocalDpi xmlns:a14="http://schemas.microsoft.com/office/drawing/2010/main" val="0"/>
                  </a:ext>
                </a:extLst>
              </a:blip>
              <a:srcRect/>
              <a:stretch>
                <a:fillRect/>
              </a:stretch>
            </p:blipFill>
            <p:spPr bwMode="auto">
              <a:xfrm>
                <a:off x="5271524" y="5769426"/>
                <a:ext cx="1477963" cy="1122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25" name="Picture 28" descr="interference2_s"/>
              <p:cNvPicPr>
                <a:picLocks noChangeAspect="1" noChangeArrowheads="1"/>
              </p:cNvPicPr>
              <p:nvPr userDrawn="1"/>
            </p:nvPicPr>
            <p:blipFill>
              <a:blip r:embed="rId4">
                <a:lum bright="-24000" contrast="18000"/>
                <a:extLst>
                  <a:ext uri="{28A0092B-C50C-407E-A947-70E740481C1C}">
                    <a14:useLocalDpi xmlns:a14="http://schemas.microsoft.com/office/drawing/2010/main" val="0"/>
                  </a:ext>
                </a:extLst>
              </a:blip>
              <a:srcRect/>
              <a:stretch>
                <a:fillRect/>
              </a:stretch>
            </p:blipFill>
            <p:spPr bwMode="auto">
              <a:xfrm>
                <a:off x="3172849" y="5769426"/>
                <a:ext cx="1108075" cy="1114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26" name="Picture 29" descr="diffraction"/>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6747899" y="5769426"/>
                <a:ext cx="1104900" cy="1122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27" name="Picture 30" descr="optical filte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089" y="5769426"/>
                <a:ext cx="3176588" cy="11128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28" name="Picture 31" descr="optical_crystal"/>
              <p:cNvPicPr>
                <a:picLocks noChangeAspect="1" noChangeArrowheads="1"/>
              </p:cNvPicPr>
              <p:nvPr userDrawn="1"/>
            </p:nvPicPr>
            <p:blipFill>
              <a:blip r:embed="rId7">
                <a:extLst>
                  <a:ext uri="{28A0092B-C50C-407E-A947-70E740481C1C}">
                    <a14:useLocalDpi xmlns:a14="http://schemas.microsoft.com/office/drawing/2010/main" val="0"/>
                  </a:ext>
                </a:extLst>
              </a:blip>
              <a:srcRect t="4990" b="21259"/>
              <a:stretch>
                <a:fillRect/>
              </a:stretch>
            </p:blipFill>
            <p:spPr bwMode="auto">
              <a:xfrm>
                <a:off x="7873436" y="5769426"/>
                <a:ext cx="1260475" cy="1114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grpSp>
        <p:sp>
          <p:nvSpPr>
            <p:cNvPr id="22" name="Rectangle 34"/>
            <p:cNvSpPr>
              <a:spLocks noChangeArrowheads="1"/>
            </p:cNvSpPr>
            <p:nvPr/>
          </p:nvSpPr>
          <p:spPr bwMode="auto">
            <a:xfrm>
              <a:off x="-10089" y="5686876"/>
              <a:ext cx="9144000" cy="1196975"/>
            </a:xfrm>
            <a:prstGeom prst="rect">
              <a:avLst/>
            </a:prstGeom>
            <a:solidFill>
              <a:srgbClr val="FFFFFF">
                <a:alpha val="7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3441042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457200" y="1152525"/>
            <a:ext cx="8229600" cy="5248275"/>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xfrm>
            <a:off x="8290756" y="833048"/>
            <a:ext cx="792088" cy="216024"/>
          </a:xfrm>
          <a:prstGeom prst="rect">
            <a:avLst/>
          </a:prstGeom>
          <a:ln/>
        </p:spPr>
        <p:txBody>
          <a:bodyPr anchor="ctr" anchorCtr="0"/>
          <a:lstStyle>
            <a:lvl1pPr algn="r">
              <a:defRPr b="1">
                <a:solidFill>
                  <a:schemeClr val="tx1"/>
                </a:solidFill>
              </a:defRPr>
            </a:lvl1pPr>
          </a:lstStyle>
          <a:p>
            <a:fld id="{80EBFEEF-8BDD-4A82-B08F-633BA2D602B5}" type="slidenum">
              <a:rPr lang="zh-CN" altLang="en-US" smtClean="0"/>
              <a:t>‹#›</a:t>
            </a:fld>
            <a:endParaRPr lang="zh-CN" altLang="en-US" dirty="0"/>
          </a:p>
        </p:txBody>
      </p:sp>
    </p:spTree>
    <p:extLst>
      <p:ext uri="{BB962C8B-B14F-4D97-AF65-F5344CB8AC3E}">
        <p14:creationId xmlns:p14="http://schemas.microsoft.com/office/powerpoint/2010/main" val="1732158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6" name="Rectangle 2"/>
          <p:cNvSpPr txBox="1">
            <a:spLocks noChangeArrowheads="1"/>
          </p:cNvSpPr>
          <p:nvPr userDrawn="1"/>
        </p:nvSpPr>
        <p:spPr bwMode="auto">
          <a:xfrm>
            <a:off x="971550" y="115888"/>
            <a:ext cx="7158038"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mj-lt"/>
                <a:ea typeface="+mj-ea"/>
                <a:cs typeface="+mj-cs"/>
              </a:defRPr>
            </a:lvl1pPr>
            <a:lvl2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2pPr>
            <a:lvl3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3pPr>
            <a:lvl4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4pPr>
            <a:lvl5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5pPr>
            <a:lvl6pPr marL="4572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6pPr>
            <a:lvl7pPr marL="9144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7pPr>
            <a:lvl8pPr marL="13716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8pPr>
            <a:lvl9pPr marL="18288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9pPr>
          </a:lstStyle>
          <a:p>
            <a:r>
              <a:rPr lang="zh-CN" altLang="en-US" dirty="0"/>
              <a:t>物理光学</a:t>
            </a:r>
          </a:p>
        </p:txBody>
      </p:sp>
      <p:grpSp>
        <p:nvGrpSpPr>
          <p:cNvPr id="7" name="Group 7"/>
          <p:cNvGrpSpPr>
            <a:grpSpLocks/>
          </p:cNvGrpSpPr>
          <p:nvPr userDrawn="1"/>
        </p:nvGrpSpPr>
        <p:grpSpPr bwMode="auto">
          <a:xfrm>
            <a:off x="76200" y="76200"/>
            <a:ext cx="731838" cy="1828800"/>
            <a:chOff x="18" y="0"/>
            <a:chExt cx="576" cy="1440"/>
          </a:xfrm>
        </p:grpSpPr>
        <p:sp>
          <p:nvSpPr>
            <p:cNvPr id="8" name="Freeform 8"/>
            <p:cNvSpPr>
              <a:spLocks/>
            </p:cNvSpPr>
            <p:nvPr userDrawn="1"/>
          </p:nvSpPr>
          <p:spPr bwMode="auto">
            <a:xfrm rot="-121251">
              <a:off x="18" y="0"/>
              <a:ext cx="576" cy="1440"/>
            </a:xfrm>
            <a:custGeom>
              <a:avLst/>
              <a:gdLst>
                <a:gd name="T0" fmla="*/ 1 w 1208"/>
                <a:gd name="T1" fmla="*/ 74 h 3046"/>
                <a:gd name="T2" fmla="*/ 4 w 1208"/>
                <a:gd name="T3" fmla="*/ 75 h 3046"/>
                <a:gd name="T4" fmla="*/ 9 w 1208"/>
                <a:gd name="T5" fmla="*/ 65 h 3046"/>
                <a:gd name="T6" fmla="*/ 32 w 1208"/>
                <a:gd name="T7" fmla="*/ 7 h 3046"/>
                <a:gd name="T8" fmla="*/ 43 w 1208"/>
                <a:gd name="T9" fmla="*/ 26 h 3046"/>
                <a:gd name="T10" fmla="*/ 54 w 1208"/>
                <a:gd name="T11" fmla="*/ 72 h 3046"/>
                <a:gd name="T12" fmla="*/ 62 w 1208"/>
                <a:gd name="T13" fmla="*/ 77 h 3046"/>
                <a:gd name="T14" fmla="*/ 54 w 1208"/>
                <a:gd name="T15" fmla="*/ 80 h 3046"/>
                <a:gd name="T16" fmla="*/ 40 w 1208"/>
                <a:gd name="T17" fmla="*/ 120 h 3046"/>
                <a:gd name="T18" fmla="*/ 27 w 1208"/>
                <a:gd name="T19" fmla="*/ 146 h 3046"/>
                <a:gd name="T20" fmla="*/ 9 w 1208"/>
                <a:gd name="T21" fmla="*/ 82 h 3046"/>
                <a:gd name="T22" fmla="*/ 1 w 1208"/>
                <a:gd name="T23" fmla="*/ 74 h 30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08" h="3046">
                  <a:moveTo>
                    <a:pt x="16" y="1484"/>
                  </a:moveTo>
                  <a:cubicBezTo>
                    <a:pt x="0" y="1460"/>
                    <a:pt x="53" y="1529"/>
                    <a:pt x="80" y="1500"/>
                  </a:cubicBezTo>
                  <a:cubicBezTo>
                    <a:pt x="107" y="1471"/>
                    <a:pt x="86" y="1536"/>
                    <a:pt x="176" y="1308"/>
                  </a:cubicBezTo>
                  <a:cubicBezTo>
                    <a:pt x="266" y="1080"/>
                    <a:pt x="510" y="262"/>
                    <a:pt x="619" y="131"/>
                  </a:cubicBezTo>
                  <a:cubicBezTo>
                    <a:pt x="728" y="0"/>
                    <a:pt x="757" y="305"/>
                    <a:pt x="830" y="524"/>
                  </a:cubicBezTo>
                  <a:cubicBezTo>
                    <a:pt x="903" y="743"/>
                    <a:pt x="996" y="1278"/>
                    <a:pt x="1058" y="1447"/>
                  </a:cubicBezTo>
                  <a:cubicBezTo>
                    <a:pt x="1120" y="1616"/>
                    <a:pt x="1208" y="1513"/>
                    <a:pt x="1205" y="1539"/>
                  </a:cubicBezTo>
                  <a:cubicBezTo>
                    <a:pt x="1202" y="1565"/>
                    <a:pt x="1113" y="1458"/>
                    <a:pt x="1040" y="1603"/>
                  </a:cubicBezTo>
                  <a:cubicBezTo>
                    <a:pt x="967" y="1748"/>
                    <a:pt x="853" y="2188"/>
                    <a:pt x="766" y="2407"/>
                  </a:cubicBezTo>
                  <a:cubicBezTo>
                    <a:pt x="679" y="2626"/>
                    <a:pt x="617" y="3046"/>
                    <a:pt x="519" y="2919"/>
                  </a:cubicBezTo>
                  <a:cubicBezTo>
                    <a:pt x="421" y="2792"/>
                    <a:pt x="260" y="1883"/>
                    <a:pt x="176" y="1644"/>
                  </a:cubicBezTo>
                  <a:cubicBezTo>
                    <a:pt x="92" y="1405"/>
                    <a:pt x="32" y="1508"/>
                    <a:pt x="16" y="1484"/>
                  </a:cubicBezTo>
                  <a:close/>
                </a:path>
              </a:pathLst>
            </a:custGeom>
            <a:solidFill>
              <a:srgbClr val="0066FF">
                <a:alpha val="50195"/>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Freeform 9"/>
            <p:cNvSpPr>
              <a:spLocks/>
            </p:cNvSpPr>
            <p:nvPr userDrawn="1"/>
          </p:nvSpPr>
          <p:spPr bwMode="auto">
            <a:xfrm>
              <a:off x="97" y="49"/>
              <a:ext cx="384" cy="1296"/>
            </a:xfrm>
            <a:custGeom>
              <a:avLst/>
              <a:gdLst>
                <a:gd name="T0" fmla="*/ 0 w 912"/>
                <a:gd name="T1" fmla="*/ 60 h 2888"/>
                <a:gd name="T2" fmla="*/ 1 w 912"/>
                <a:gd name="T3" fmla="*/ 50 h 2888"/>
                <a:gd name="T4" fmla="*/ 5 w 912"/>
                <a:gd name="T5" fmla="*/ 78 h 2888"/>
                <a:gd name="T6" fmla="*/ 9 w 912"/>
                <a:gd name="T7" fmla="*/ 19 h 2888"/>
                <a:gd name="T8" fmla="*/ 13 w 912"/>
                <a:gd name="T9" fmla="*/ 114 h 2888"/>
                <a:gd name="T10" fmla="*/ 16 w 912"/>
                <a:gd name="T11" fmla="*/ 4 h 2888"/>
                <a:gd name="T12" fmla="*/ 20 w 912"/>
                <a:gd name="T13" fmla="*/ 93 h 2888"/>
                <a:gd name="T14" fmla="*/ 23 w 912"/>
                <a:gd name="T15" fmla="*/ 31 h 2888"/>
                <a:gd name="T16" fmla="*/ 27 w 912"/>
                <a:gd name="T17" fmla="*/ 64 h 2888"/>
                <a:gd name="T18" fmla="*/ 29 w 912"/>
                <a:gd name="T19" fmla="*/ 58 h 28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12" h="2888">
                  <a:moveTo>
                    <a:pt x="0" y="1480"/>
                  </a:moveTo>
                  <a:cubicBezTo>
                    <a:pt x="12" y="1324"/>
                    <a:pt x="24" y="1168"/>
                    <a:pt x="48" y="1240"/>
                  </a:cubicBezTo>
                  <a:cubicBezTo>
                    <a:pt x="72" y="1312"/>
                    <a:pt x="104" y="2040"/>
                    <a:pt x="144" y="1912"/>
                  </a:cubicBezTo>
                  <a:cubicBezTo>
                    <a:pt x="184" y="1784"/>
                    <a:pt x="240" y="320"/>
                    <a:pt x="288" y="472"/>
                  </a:cubicBezTo>
                  <a:cubicBezTo>
                    <a:pt x="336" y="624"/>
                    <a:pt x="392" y="2888"/>
                    <a:pt x="432" y="2824"/>
                  </a:cubicBezTo>
                  <a:cubicBezTo>
                    <a:pt x="472" y="2760"/>
                    <a:pt x="496" y="176"/>
                    <a:pt x="528" y="88"/>
                  </a:cubicBezTo>
                  <a:cubicBezTo>
                    <a:pt x="560" y="0"/>
                    <a:pt x="592" y="2184"/>
                    <a:pt x="624" y="2296"/>
                  </a:cubicBezTo>
                  <a:cubicBezTo>
                    <a:pt x="656" y="2408"/>
                    <a:pt x="680" y="880"/>
                    <a:pt x="720" y="760"/>
                  </a:cubicBezTo>
                  <a:cubicBezTo>
                    <a:pt x="760" y="640"/>
                    <a:pt x="832" y="1464"/>
                    <a:pt x="864" y="1576"/>
                  </a:cubicBezTo>
                  <a:cubicBezTo>
                    <a:pt x="896" y="1688"/>
                    <a:pt x="904" y="1456"/>
                    <a:pt x="912" y="1432"/>
                  </a:cubicBezTo>
                </a:path>
              </a:pathLst>
            </a:custGeom>
            <a:noFill/>
            <a:ln w="38100" cmpd="sng">
              <a:solidFill>
                <a:srgbClr val="FF0000"/>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grpSp>
      <p:sp>
        <p:nvSpPr>
          <p:cNvPr id="10" name="Rectangle 10"/>
          <p:cNvSpPr>
            <a:spLocks noChangeArrowheads="1"/>
          </p:cNvSpPr>
          <p:nvPr userDrawn="1"/>
        </p:nvSpPr>
        <p:spPr bwMode="auto">
          <a:xfrm>
            <a:off x="685800" y="942975"/>
            <a:ext cx="8458200" cy="74613"/>
          </a:xfrm>
          <a:prstGeom prst="rect">
            <a:avLst/>
          </a:prstGeom>
          <a:gradFill rotWithShape="1">
            <a:gsLst>
              <a:gs pos="0">
                <a:srgbClr val="FF0000"/>
              </a:gs>
              <a:gs pos="100000">
                <a:srgbClr val="760000">
                  <a:alpha val="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 name="组合 10"/>
          <p:cNvGrpSpPr/>
          <p:nvPr userDrawn="1"/>
        </p:nvGrpSpPr>
        <p:grpSpPr>
          <a:xfrm>
            <a:off x="-10089" y="5686876"/>
            <a:ext cx="9144000" cy="1204912"/>
            <a:chOff x="-10089" y="5686876"/>
            <a:chExt cx="9144000" cy="1204912"/>
          </a:xfrm>
        </p:grpSpPr>
        <p:grpSp>
          <p:nvGrpSpPr>
            <p:cNvPr id="12" name="组合 11"/>
            <p:cNvGrpSpPr/>
            <p:nvPr userDrawn="1"/>
          </p:nvGrpSpPr>
          <p:grpSpPr>
            <a:xfrm>
              <a:off x="-10089" y="5769426"/>
              <a:ext cx="9144000" cy="1122362"/>
              <a:chOff x="-10089" y="5769426"/>
              <a:chExt cx="9144000" cy="1122362"/>
            </a:xfrm>
          </p:grpSpPr>
          <p:pic>
            <p:nvPicPr>
              <p:cNvPr id="14" name="Picture 26" descr="Maxwell"/>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99974" y="5769426"/>
                <a:ext cx="957263" cy="1117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15" name="Picture 27" descr="maxwell equations"/>
              <p:cNvPicPr>
                <a:picLocks noChangeAspect="1" noChangeArrowheads="1"/>
              </p:cNvPicPr>
              <p:nvPr userDrawn="1"/>
            </p:nvPicPr>
            <p:blipFill>
              <a:blip r:embed="rId3">
                <a:lum contrast="-66000"/>
                <a:extLst>
                  <a:ext uri="{28A0092B-C50C-407E-A947-70E740481C1C}">
                    <a14:useLocalDpi xmlns:a14="http://schemas.microsoft.com/office/drawing/2010/main" val="0"/>
                  </a:ext>
                </a:extLst>
              </a:blip>
              <a:srcRect/>
              <a:stretch>
                <a:fillRect/>
              </a:stretch>
            </p:blipFill>
            <p:spPr bwMode="auto">
              <a:xfrm>
                <a:off x="5271524" y="5769426"/>
                <a:ext cx="1477963" cy="1122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16" name="Picture 28" descr="interference2_s"/>
              <p:cNvPicPr>
                <a:picLocks noChangeAspect="1" noChangeArrowheads="1"/>
              </p:cNvPicPr>
              <p:nvPr userDrawn="1"/>
            </p:nvPicPr>
            <p:blipFill>
              <a:blip r:embed="rId4">
                <a:lum bright="-24000" contrast="18000"/>
                <a:extLst>
                  <a:ext uri="{28A0092B-C50C-407E-A947-70E740481C1C}">
                    <a14:useLocalDpi xmlns:a14="http://schemas.microsoft.com/office/drawing/2010/main" val="0"/>
                  </a:ext>
                </a:extLst>
              </a:blip>
              <a:srcRect/>
              <a:stretch>
                <a:fillRect/>
              </a:stretch>
            </p:blipFill>
            <p:spPr bwMode="auto">
              <a:xfrm>
                <a:off x="3172849" y="5769426"/>
                <a:ext cx="1108075" cy="1114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17" name="Picture 29" descr="diffraction"/>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6747899" y="5769426"/>
                <a:ext cx="1104900" cy="1122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18" name="Picture 30" descr="optical filte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089" y="5769426"/>
                <a:ext cx="3176588" cy="11128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19" name="Picture 31" descr="optical_crystal"/>
              <p:cNvPicPr>
                <a:picLocks noChangeAspect="1" noChangeArrowheads="1"/>
              </p:cNvPicPr>
              <p:nvPr userDrawn="1"/>
            </p:nvPicPr>
            <p:blipFill>
              <a:blip r:embed="rId7">
                <a:extLst>
                  <a:ext uri="{28A0092B-C50C-407E-A947-70E740481C1C}">
                    <a14:useLocalDpi xmlns:a14="http://schemas.microsoft.com/office/drawing/2010/main" val="0"/>
                  </a:ext>
                </a:extLst>
              </a:blip>
              <a:srcRect t="4990" b="21259"/>
              <a:stretch>
                <a:fillRect/>
              </a:stretch>
            </p:blipFill>
            <p:spPr bwMode="auto">
              <a:xfrm>
                <a:off x="7873436" y="5769426"/>
                <a:ext cx="1260475" cy="1114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grpSp>
        <p:sp>
          <p:nvSpPr>
            <p:cNvPr id="13" name="Rectangle 34"/>
            <p:cNvSpPr>
              <a:spLocks noChangeArrowheads="1"/>
            </p:cNvSpPr>
            <p:nvPr/>
          </p:nvSpPr>
          <p:spPr bwMode="auto">
            <a:xfrm>
              <a:off x="-10089" y="5686876"/>
              <a:ext cx="9144000" cy="1196975"/>
            </a:xfrm>
            <a:prstGeom prst="rect">
              <a:avLst/>
            </a:prstGeom>
            <a:solidFill>
              <a:srgbClr val="FFFFFF">
                <a:alpha val="7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24705066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971550" y="115888"/>
            <a:ext cx="7158038"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grpSp>
        <p:nvGrpSpPr>
          <p:cNvPr id="1033" name="Group 7"/>
          <p:cNvGrpSpPr>
            <a:grpSpLocks/>
          </p:cNvGrpSpPr>
          <p:nvPr/>
        </p:nvGrpSpPr>
        <p:grpSpPr bwMode="auto">
          <a:xfrm>
            <a:off x="76200" y="76200"/>
            <a:ext cx="731838" cy="1828800"/>
            <a:chOff x="18" y="0"/>
            <a:chExt cx="576" cy="1440"/>
          </a:xfrm>
        </p:grpSpPr>
        <p:sp>
          <p:nvSpPr>
            <p:cNvPr id="1046" name="Freeform 8"/>
            <p:cNvSpPr>
              <a:spLocks/>
            </p:cNvSpPr>
            <p:nvPr userDrawn="1"/>
          </p:nvSpPr>
          <p:spPr bwMode="auto">
            <a:xfrm rot="-121251">
              <a:off x="18" y="0"/>
              <a:ext cx="576" cy="1440"/>
            </a:xfrm>
            <a:custGeom>
              <a:avLst/>
              <a:gdLst>
                <a:gd name="T0" fmla="*/ 1 w 1208"/>
                <a:gd name="T1" fmla="*/ 74 h 3046"/>
                <a:gd name="T2" fmla="*/ 4 w 1208"/>
                <a:gd name="T3" fmla="*/ 75 h 3046"/>
                <a:gd name="T4" fmla="*/ 9 w 1208"/>
                <a:gd name="T5" fmla="*/ 65 h 3046"/>
                <a:gd name="T6" fmla="*/ 32 w 1208"/>
                <a:gd name="T7" fmla="*/ 7 h 3046"/>
                <a:gd name="T8" fmla="*/ 43 w 1208"/>
                <a:gd name="T9" fmla="*/ 26 h 3046"/>
                <a:gd name="T10" fmla="*/ 54 w 1208"/>
                <a:gd name="T11" fmla="*/ 72 h 3046"/>
                <a:gd name="T12" fmla="*/ 62 w 1208"/>
                <a:gd name="T13" fmla="*/ 77 h 3046"/>
                <a:gd name="T14" fmla="*/ 54 w 1208"/>
                <a:gd name="T15" fmla="*/ 80 h 3046"/>
                <a:gd name="T16" fmla="*/ 40 w 1208"/>
                <a:gd name="T17" fmla="*/ 120 h 3046"/>
                <a:gd name="T18" fmla="*/ 27 w 1208"/>
                <a:gd name="T19" fmla="*/ 146 h 3046"/>
                <a:gd name="T20" fmla="*/ 9 w 1208"/>
                <a:gd name="T21" fmla="*/ 82 h 3046"/>
                <a:gd name="T22" fmla="*/ 1 w 1208"/>
                <a:gd name="T23" fmla="*/ 74 h 30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08" h="3046">
                  <a:moveTo>
                    <a:pt x="16" y="1484"/>
                  </a:moveTo>
                  <a:cubicBezTo>
                    <a:pt x="0" y="1460"/>
                    <a:pt x="53" y="1529"/>
                    <a:pt x="80" y="1500"/>
                  </a:cubicBezTo>
                  <a:cubicBezTo>
                    <a:pt x="107" y="1471"/>
                    <a:pt x="86" y="1536"/>
                    <a:pt x="176" y="1308"/>
                  </a:cubicBezTo>
                  <a:cubicBezTo>
                    <a:pt x="266" y="1080"/>
                    <a:pt x="510" y="262"/>
                    <a:pt x="619" y="131"/>
                  </a:cubicBezTo>
                  <a:cubicBezTo>
                    <a:pt x="728" y="0"/>
                    <a:pt x="757" y="305"/>
                    <a:pt x="830" y="524"/>
                  </a:cubicBezTo>
                  <a:cubicBezTo>
                    <a:pt x="903" y="743"/>
                    <a:pt x="996" y="1278"/>
                    <a:pt x="1058" y="1447"/>
                  </a:cubicBezTo>
                  <a:cubicBezTo>
                    <a:pt x="1120" y="1616"/>
                    <a:pt x="1208" y="1513"/>
                    <a:pt x="1205" y="1539"/>
                  </a:cubicBezTo>
                  <a:cubicBezTo>
                    <a:pt x="1202" y="1565"/>
                    <a:pt x="1113" y="1458"/>
                    <a:pt x="1040" y="1603"/>
                  </a:cubicBezTo>
                  <a:cubicBezTo>
                    <a:pt x="967" y="1748"/>
                    <a:pt x="853" y="2188"/>
                    <a:pt x="766" y="2407"/>
                  </a:cubicBezTo>
                  <a:cubicBezTo>
                    <a:pt x="679" y="2626"/>
                    <a:pt x="617" y="3046"/>
                    <a:pt x="519" y="2919"/>
                  </a:cubicBezTo>
                  <a:cubicBezTo>
                    <a:pt x="421" y="2792"/>
                    <a:pt x="260" y="1883"/>
                    <a:pt x="176" y="1644"/>
                  </a:cubicBezTo>
                  <a:cubicBezTo>
                    <a:pt x="92" y="1405"/>
                    <a:pt x="32" y="1508"/>
                    <a:pt x="16" y="1484"/>
                  </a:cubicBezTo>
                  <a:close/>
                </a:path>
              </a:pathLst>
            </a:custGeom>
            <a:solidFill>
              <a:srgbClr val="0066FF">
                <a:alpha val="50195"/>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7" name="Freeform 9"/>
            <p:cNvSpPr>
              <a:spLocks/>
            </p:cNvSpPr>
            <p:nvPr userDrawn="1"/>
          </p:nvSpPr>
          <p:spPr bwMode="auto">
            <a:xfrm>
              <a:off x="97" y="49"/>
              <a:ext cx="384" cy="1296"/>
            </a:xfrm>
            <a:custGeom>
              <a:avLst/>
              <a:gdLst>
                <a:gd name="T0" fmla="*/ 0 w 912"/>
                <a:gd name="T1" fmla="*/ 60 h 2888"/>
                <a:gd name="T2" fmla="*/ 1 w 912"/>
                <a:gd name="T3" fmla="*/ 50 h 2888"/>
                <a:gd name="T4" fmla="*/ 5 w 912"/>
                <a:gd name="T5" fmla="*/ 78 h 2888"/>
                <a:gd name="T6" fmla="*/ 9 w 912"/>
                <a:gd name="T7" fmla="*/ 19 h 2888"/>
                <a:gd name="T8" fmla="*/ 13 w 912"/>
                <a:gd name="T9" fmla="*/ 114 h 2888"/>
                <a:gd name="T10" fmla="*/ 16 w 912"/>
                <a:gd name="T11" fmla="*/ 4 h 2888"/>
                <a:gd name="T12" fmla="*/ 20 w 912"/>
                <a:gd name="T13" fmla="*/ 93 h 2888"/>
                <a:gd name="T14" fmla="*/ 23 w 912"/>
                <a:gd name="T15" fmla="*/ 31 h 2888"/>
                <a:gd name="T16" fmla="*/ 27 w 912"/>
                <a:gd name="T17" fmla="*/ 64 h 2888"/>
                <a:gd name="T18" fmla="*/ 29 w 912"/>
                <a:gd name="T19" fmla="*/ 58 h 28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12" h="2888">
                  <a:moveTo>
                    <a:pt x="0" y="1480"/>
                  </a:moveTo>
                  <a:cubicBezTo>
                    <a:pt x="12" y="1324"/>
                    <a:pt x="24" y="1168"/>
                    <a:pt x="48" y="1240"/>
                  </a:cubicBezTo>
                  <a:cubicBezTo>
                    <a:pt x="72" y="1312"/>
                    <a:pt x="104" y="2040"/>
                    <a:pt x="144" y="1912"/>
                  </a:cubicBezTo>
                  <a:cubicBezTo>
                    <a:pt x="184" y="1784"/>
                    <a:pt x="240" y="320"/>
                    <a:pt x="288" y="472"/>
                  </a:cubicBezTo>
                  <a:cubicBezTo>
                    <a:pt x="336" y="624"/>
                    <a:pt x="392" y="2888"/>
                    <a:pt x="432" y="2824"/>
                  </a:cubicBezTo>
                  <a:cubicBezTo>
                    <a:pt x="472" y="2760"/>
                    <a:pt x="496" y="176"/>
                    <a:pt x="528" y="88"/>
                  </a:cubicBezTo>
                  <a:cubicBezTo>
                    <a:pt x="560" y="0"/>
                    <a:pt x="592" y="2184"/>
                    <a:pt x="624" y="2296"/>
                  </a:cubicBezTo>
                  <a:cubicBezTo>
                    <a:pt x="656" y="2408"/>
                    <a:pt x="680" y="880"/>
                    <a:pt x="720" y="760"/>
                  </a:cubicBezTo>
                  <a:cubicBezTo>
                    <a:pt x="760" y="640"/>
                    <a:pt x="832" y="1464"/>
                    <a:pt x="864" y="1576"/>
                  </a:cubicBezTo>
                  <a:cubicBezTo>
                    <a:pt x="896" y="1688"/>
                    <a:pt x="904" y="1456"/>
                    <a:pt x="912" y="1432"/>
                  </a:cubicBezTo>
                </a:path>
              </a:pathLst>
            </a:custGeom>
            <a:noFill/>
            <a:ln w="38100" cmpd="sng">
              <a:solidFill>
                <a:srgbClr val="FF0000"/>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grpSp>
      <p:sp>
        <p:nvSpPr>
          <p:cNvPr id="1034" name="Rectangle 10"/>
          <p:cNvSpPr>
            <a:spLocks noChangeArrowheads="1"/>
          </p:cNvSpPr>
          <p:nvPr/>
        </p:nvSpPr>
        <p:spPr bwMode="auto">
          <a:xfrm>
            <a:off x="685800" y="942975"/>
            <a:ext cx="8458200" cy="74613"/>
          </a:xfrm>
          <a:prstGeom prst="rect">
            <a:avLst/>
          </a:prstGeom>
          <a:gradFill rotWithShape="1">
            <a:gsLst>
              <a:gs pos="0">
                <a:srgbClr val="FF0000"/>
              </a:gs>
              <a:gs pos="100000">
                <a:srgbClr val="760000">
                  <a:alpha val="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02095600"/>
      </p:ext>
    </p:extLst>
  </p:cSld>
  <p:clrMap bg1="lt1" tx1="dk1" bg2="lt2" tx2="dk2" accent1="accent1" accent2="accent2" accent3="accent3" accent4="accent4" accent5="accent5" accent6="accent6" hlink="hlink" folHlink="folHlink"/>
  <p:sldLayoutIdLst>
    <p:sldLayoutId id="2147483674" r:id="rId1"/>
    <p:sldLayoutId id="2147483676" r:id="rId2"/>
    <p:sldLayoutId id="2147483677" r:id="rId3"/>
  </p:sldLayoutIdLst>
  <p:transition>
    <p:push dir="r"/>
  </p:transition>
  <p:hf hdr="0" ftr="0" dt="0"/>
  <p:txStyles>
    <p:titleStyle>
      <a:lvl1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mj-lt"/>
          <a:ea typeface="+mj-ea"/>
          <a:cs typeface="+mj-cs"/>
        </a:defRPr>
      </a:lvl1pPr>
      <a:lvl2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2pPr>
      <a:lvl3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3pPr>
      <a:lvl4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4pPr>
      <a:lvl5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5pPr>
      <a:lvl6pPr marL="4572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6pPr>
      <a:lvl7pPr marL="9144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7pPr>
      <a:lvl8pPr marL="13716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8pPr>
      <a:lvl9pPr marL="18288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9pPr>
    </p:titleStyle>
    <p:bodyStyle>
      <a:lvl1pPr marL="447675" indent="-447675" algn="l" rtl="0" eaLnBrk="1" fontAlgn="base" hangingPunct="1">
        <a:spcBef>
          <a:spcPct val="20000"/>
        </a:spcBef>
        <a:spcAft>
          <a:spcPct val="0"/>
        </a:spcAft>
        <a:buClr>
          <a:srgbClr val="0066FF"/>
        </a:buClr>
        <a:buFont typeface="Wingdings" pitchFamily="2" charset="2"/>
        <a:buChar char="Ø"/>
        <a:defRPr sz="3200" b="1">
          <a:solidFill>
            <a:schemeClr val="tx1"/>
          </a:solidFill>
          <a:effectLst>
            <a:outerShdw blurRad="38100" dist="38100" dir="2700000" algn="tl">
              <a:srgbClr val="C0C0C0"/>
            </a:outerShdw>
          </a:effectLst>
          <a:latin typeface="+mn-lt"/>
          <a:ea typeface="+mn-ea"/>
          <a:cs typeface="+mn-cs"/>
        </a:defRPr>
      </a:lvl1pPr>
      <a:lvl2pPr marL="889000" indent="-439738" algn="l" rtl="0" eaLnBrk="1" fontAlgn="base" hangingPunct="1">
        <a:spcBef>
          <a:spcPct val="20000"/>
        </a:spcBef>
        <a:spcAft>
          <a:spcPct val="0"/>
        </a:spcAft>
        <a:buClr>
          <a:srgbClr val="0066FF"/>
        </a:buClr>
        <a:buFont typeface="Wingdings" pitchFamily="2" charset="2"/>
        <a:buChar char="Ø"/>
        <a:defRPr sz="2800" b="1">
          <a:solidFill>
            <a:schemeClr val="tx1"/>
          </a:solidFill>
          <a:effectLst>
            <a:outerShdw blurRad="38100" dist="38100" dir="2700000" algn="tl">
              <a:srgbClr val="C0C0C0"/>
            </a:outerShdw>
          </a:effectLst>
          <a:latin typeface="+mn-lt"/>
          <a:ea typeface="+mn-ea"/>
        </a:defRPr>
      </a:lvl2pPr>
      <a:lvl3pPr marL="1293813" indent="-403225" algn="l" rtl="0" eaLnBrk="1" fontAlgn="base" hangingPunct="1">
        <a:spcBef>
          <a:spcPct val="20000"/>
        </a:spcBef>
        <a:spcAft>
          <a:spcPct val="0"/>
        </a:spcAft>
        <a:buClr>
          <a:srgbClr val="0066FF"/>
        </a:buClr>
        <a:buFont typeface="Wingdings" pitchFamily="2" charset="2"/>
        <a:buChar char="Ø"/>
        <a:defRPr sz="2400" b="1">
          <a:solidFill>
            <a:schemeClr val="tx1"/>
          </a:solidFill>
          <a:effectLst>
            <a:outerShdw blurRad="38100" dist="38100" dir="2700000" algn="tl">
              <a:srgbClr val="C0C0C0"/>
            </a:outerShdw>
          </a:effectLst>
          <a:latin typeface="+mn-lt"/>
          <a:ea typeface="+mn-ea"/>
        </a:defRPr>
      </a:lvl3pPr>
      <a:lvl4pPr marL="1681163" indent="-385763" algn="l" rtl="0" eaLnBrk="1" fontAlgn="base" hangingPunct="1">
        <a:spcBef>
          <a:spcPct val="20000"/>
        </a:spcBef>
        <a:spcAft>
          <a:spcPct val="0"/>
        </a:spcAft>
        <a:buClr>
          <a:srgbClr val="0066FF"/>
        </a:buClr>
        <a:buFont typeface="Wingdings" pitchFamily="2" charset="2"/>
        <a:buChar char="Ø"/>
        <a:defRPr sz="2000" b="1">
          <a:solidFill>
            <a:schemeClr val="tx1"/>
          </a:solidFill>
          <a:effectLst>
            <a:outerShdw blurRad="38100" dist="38100" dir="2700000" algn="tl">
              <a:srgbClr val="C0C0C0"/>
            </a:outerShdw>
          </a:effectLst>
          <a:latin typeface="+mn-lt"/>
          <a:ea typeface="+mn-ea"/>
        </a:defRPr>
      </a:lvl4pPr>
      <a:lvl5pPr marL="2070100" indent="-387350" algn="l" rtl="0" eaLnBrk="1" fontAlgn="base" hangingPunct="1">
        <a:spcBef>
          <a:spcPct val="20000"/>
        </a:spcBef>
        <a:spcAft>
          <a:spcPct val="0"/>
        </a:spcAft>
        <a:buClr>
          <a:srgbClr val="0066FF"/>
        </a:buClr>
        <a:buFont typeface="Wingdings" pitchFamily="2" charset="2"/>
        <a:buChar char="Ø"/>
        <a:defRPr sz="2000" b="1">
          <a:solidFill>
            <a:schemeClr val="tx1"/>
          </a:solidFill>
          <a:effectLst>
            <a:outerShdw blurRad="38100" dist="38100" dir="2700000" algn="tl">
              <a:srgbClr val="C0C0C0"/>
            </a:outerShdw>
          </a:effectLst>
          <a:latin typeface="+mn-lt"/>
          <a:ea typeface="+mn-ea"/>
        </a:defRPr>
      </a:lvl5pPr>
      <a:lvl6pPr marL="2527300" indent="-387350" algn="l" rtl="0" eaLnBrk="1" fontAlgn="base" hangingPunct="1">
        <a:spcBef>
          <a:spcPct val="20000"/>
        </a:spcBef>
        <a:spcAft>
          <a:spcPct val="0"/>
        </a:spcAft>
        <a:buClr>
          <a:srgbClr val="0066FF"/>
        </a:buClr>
        <a:buFont typeface="Wingdings" pitchFamily="2" charset="2"/>
        <a:buChar char="Ø"/>
        <a:defRPr sz="2000" b="1">
          <a:solidFill>
            <a:schemeClr val="tx1"/>
          </a:solidFill>
          <a:effectLst>
            <a:outerShdw blurRad="38100" dist="38100" dir="2700000" algn="tl">
              <a:srgbClr val="C0C0C0"/>
            </a:outerShdw>
          </a:effectLst>
          <a:latin typeface="+mn-lt"/>
          <a:ea typeface="+mn-ea"/>
        </a:defRPr>
      </a:lvl6pPr>
      <a:lvl7pPr marL="2984500" indent="-387350" algn="l" rtl="0" eaLnBrk="1" fontAlgn="base" hangingPunct="1">
        <a:spcBef>
          <a:spcPct val="20000"/>
        </a:spcBef>
        <a:spcAft>
          <a:spcPct val="0"/>
        </a:spcAft>
        <a:buClr>
          <a:srgbClr val="0066FF"/>
        </a:buClr>
        <a:buFont typeface="Wingdings" pitchFamily="2" charset="2"/>
        <a:buChar char="Ø"/>
        <a:defRPr sz="2000" b="1">
          <a:solidFill>
            <a:schemeClr val="tx1"/>
          </a:solidFill>
          <a:effectLst>
            <a:outerShdw blurRad="38100" dist="38100" dir="2700000" algn="tl">
              <a:srgbClr val="C0C0C0"/>
            </a:outerShdw>
          </a:effectLst>
          <a:latin typeface="+mn-lt"/>
          <a:ea typeface="+mn-ea"/>
        </a:defRPr>
      </a:lvl7pPr>
      <a:lvl8pPr marL="3441700" indent="-387350" algn="l" rtl="0" eaLnBrk="1" fontAlgn="base" hangingPunct="1">
        <a:spcBef>
          <a:spcPct val="20000"/>
        </a:spcBef>
        <a:spcAft>
          <a:spcPct val="0"/>
        </a:spcAft>
        <a:buClr>
          <a:srgbClr val="0066FF"/>
        </a:buClr>
        <a:buFont typeface="Wingdings" pitchFamily="2" charset="2"/>
        <a:buChar char="Ø"/>
        <a:defRPr sz="2000" b="1">
          <a:solidFill>
            <a:schemeClr val="tx1"/>
          </a:solidFill>
          <a:effectLst>
            <a:outerShdw blurRad="38100" dist="38100" dir="2700000" algn="tl">
              <a:srgbClr val="C0C0C0"/>
            </a:outerShdw>
          </a:effectLst>
          <a:latin typeface="+mn-lt"/>
          <a:ea typeface="+mn-ea"/>
        </a:defRPr>
      </a:lvl8pPr>
      <a:lvl9pPr marL="3898900" indent="-387350" algn="l" rtl="0" eaLnBrk="1" fontAlgn="base" hangingPunct="1">
        <a:spcBef>
          <a:spcPct val="20000"/>
        </a:spcBef>
        <a:spcAft>
          <a:spcPct val="0"/>
        </a:spcAft>
        <a:buClr>
          <a:srgbClr val="0066FF"/>
        </a:buClr>
        <a:buFont typeface="Wingdings" pitchFamily="2" charset="2"/>
        <a:buChar char="Ø"/>
        <a:defRPr sz="2000" b="1">
          <a:solidFill>
            <a:schemeClr val="tx1"/>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4.wmf"/><Relationship Id="rId5" Type="http://schemas.openxmlformats.org/officeDocument/2006/relationships/oleObject" Target="../embeddings/oleObject9.bin"/><Relationship Id="rId4" Type="http://schemas.openxmlformats.org/officeDocument/2006/relationships/image" Target="../media/image25.jpg"/></Relationships>
</file>

<file path=ppt/slides/_rels/slide1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6.tiff"/><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8.tiff"/><Relationship Id="rId5" Type="http://schemas.openxmlformats.org/officeDocument/2006/relationships/image" Target="../media/image27.tiff"/><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notesSlide" Target="../notesSlides/notesSlide16.xml"/><Relationship Id="rId7" Type="http://schemas.openxmlformats.org/officeDocument/2006/relationships/oleObject" Target="../embeddings/oleObject11.bin"/><Relationship Id="rId12" Type="http://schemas.openxmlformats.org/officeDocument/2006/relationships/image" Target="../media/image32.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9.e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31.wmf"/><Relationship Id="rId4" Type="http://schemas.openxmlformats.org/officeDocument/2006/relationships/image" Target="../media/image33.tif"/><Relationship Id="rId9" Type="http://schemas.openxmlformats.org/officeDocument/2006/relationships/oleObject" Target="../embeddings/oleObject12.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notesSlide" Target="../notesSlides/notesSlide18.xml"/><Relationship Id="rId7" Type="http://schemas.openxmlformats.org/officeDocument/2006/relationships/oleObject" Target="../embeddings/oleObject15.bin"/><Relationship Id="rId12" Type="http://schemas.openxmlformats.org/officeDocument/2006/relationships/image" Target="../media/image37.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4.wmf"/><Relationship Id="rId11" Type="http://schemas.openxmlformats.org/officeDocument/2006/relationships/oleObject" Target="../embeddings/oleObject17.bin"/><Relationship Id="rId5" Type="http://schemas.openxmlformats.org/officeDocument/2006/relationships/oleObject" Target="../embeddings/oleObject14.bin"/><Relationship Id="rId10" Type="http://schemas.openxmlformats.org/officeDocument/2006/relationships/image" Target="../media/image36.wmf"/><Relationship Id="rId4" Type="http://schemas.openxmlformats.org/officeDocument/2006/relationships/image" Target="../media/image38.tiff"/><Relationship Id="rId9" Type="http://schemas.openxmlformats.org/officeDocument/2006/relationships/oleObject" Target="../embeddings/oleObject16.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39.wmf"/><Relationship Id="rId4" Type="http://schemas.openxmlformats.org/officeDocument/2006/relationships/oleObject" Target="../embeddings/oleObject18.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1.tif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notesSlide" Target="../notesSlides/notesSlide23.xml"/><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42.wmf"/><Relationship Id="rId5" Type="http://schemas.openxmlformats.org/officeDocument/2006/relationships/oleObject" Target="../embeddings/oleObject19.bin"/><Relationship Id="rId4" Type="http://schemas.openxmlformats.org/officeDocument/2006/relationships/image" Target="../media/image44.png"/><Relationship Id="rId9" Type="http://schemas.openxmlformats.org/officeDocument/2006/relationships/image" Target="../media/image45.png"/></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notesSlide" Target="../notesSlides/notesSlide24.xml"/><Relationship Id="rId7" Type="http://schemas.openxmlformats.org/officeDocument/2006/relationships/image" Target="../media/image45.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1.bin"/><Relationship Id="rId5" Type="http://schemas.openxmlformats.org/officeDocument/2006/relationships/image" Target="../media/image46.png"/><Relationship Id="rId10" Type="http://schemas.openxmlformats.org/officeDocument/2006/relationships/image" Target="../media/image47.png"/><Relationship Id="rId4" Type="http://schemas.openxmlformats.org/officeDocument/2006/relationships/image" Target="../media/image44.png"/><Relationship Id="rId9" Type="http://schemas.openxmlformats.org/officeDocument/2006/relationships/image" Target="../media/image46.wmf"/></Relationships>
</file>

<file path=ppt/slides/_rels/slide26.xml.rels><?xml version="1.0" encoding="UTF-8" standalone="yes"?>
<Relationships xmlns="http://schemas.openxmlformats.org/package/2006/relationships"><Relationship Id="rId3" Type="http://schemas.openxmlformats.org/officeDocument/2006/relationships/image" Target="../media/image47.tiff"/><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9.tiff"/><Relationship Id="rId4" Type="http://schemas.openxmlformats.org/officeDocument/2006/relationships/image" Target="../media/image48.tif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1.jpg"/></Relationships>
</file>

<file path=ppt/slides/_rels/slide29.xml.rels><?xml version="1.0" encoding="UTF-8" standalone="yes"?>
<Relationships xmlns="http://schemas.openxmlformats.org/package/2006/relationships"><Relationship Id="rId3" Type="http://schemas.openxmlformats.org/officeDocument/2006/relationships/image" Target="../media/image52.tiff"/><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5.tif"/><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57.jpg"/><Relationship Id="rId4" Type="http://schemas.openxmlformats.org/officeDocument/2006/relationships/image" Target="../media/image56.tiff"/></Relationships>
</file>

<file path=ppt/slides/_rels/slide31.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notesSlide" Target="../notesSlides/notesSlide30.xml"/><Relationship Id="rId7" Type="http://schemas.openxmlformats.org/officeDocument/2006/relationships/oleObject" Target="../embeddings/oleObject24.bin"/><Relationship Id="rId12" Type="http://schemas.openxmlformats.org/officeDocument/2006/relationships/image" Target="../media/image61.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58.wmf"/><Relationship Id="rId11" Type="http://schemas.openxmlformats.org/officeDocument/2006/relationships/oleObject" Target="../embeddings/oleObject26.bin"/><Relationship Id="rId5" Type="http://schemas.openxmlformats.org/officeDocument/2006/relationships/oleObject" Target="../embeddings/oleObject23.bin"/><Relationship Id="rId10" Type="http://schemas.openxmlformats.org/officeDocument/2006/relationships/image" Target="../media/image60.wmf"/><Relationship Id="rId4" Type="http://schemas.openxmlformats.org/officeDocument/2006/relationships/image" Target="../media/image62.tiff"/><Relationship Id="rId9" Type="http://schemas.openxmlformats.org/officeDocument/2006/relationships/oleObject" Target="../embeddings/oleObject25.bin"/></Relationships>
</file>

<file path=ppt/slides/_rels/slide32.xml.rels><?xml version="1.0" encoding="UTF-8" standalone="yes"?>
<Relationships xmlns="http://schemas.openxmlformats.org/package/2006/relationships"><Relationship Id="rId8" Type="http://schemas.openxmlformats.org/officeDocument/2006/relationships/image" Target="../media/image64.gif"/><Relationship Id="rId3" Type="http://schemas.openxmlformats.org/officeDocument/2006/relationships/notesSlide" Target="../notesSlides/notesSlide31.xml"/><Relationship Id="rId7" Type="http://schemas.openxmlformats.org/officeDocument/2006/relationships/image" Target="../media/image63.tif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64.png"/><Relationship Id="rId5" Type="http://schemas.openxmlformats.org/officeDocument/2006/relationships/image" Target="../media/image61.wmf"/><Relationship Id="rId4" Type="http://schemas.openxmlformats.org/officeDocument/2006/relationships/oleObject" Target="../embeddings/oleObject27.bin"/></Relationships>
</file>

<file path=ppt/slides/_rels/slide33.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notesSlide" Target="../notesSlides/notesSlide32.xml"/><Relationship Id="rId7"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65.wmf"/><Relationship Id="rId5" Type="http://schemas.openxmlformats.org/officeDocument/2006/relationships/oleObject" Target="../embeddings/oleObject28.bin"/><Relationship Id="rId10" Type="http://schemas.openxmlformats.org/officeDocument/2006/relationships/image" Target="../media/image67.wmf"/><Relationship Id="rId4" Type="http://schemas.openxmlformats.org/officeDocument/2006/relationships/image" Target="../media/image64.gif"/><Relationship Id="rId9" Type="http://schemas.openxmlformats.org/officeDocument/2006/relationships/oleObject" Target="../embeddings/oleObject30.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notesSlide" Target="../notesSlides/notesSlide33.xml"/><Relationship Id="rId7" Type="http://schemas.openxmlformats.org/officeDocument/2006/relationships/image" Target="../media/image69.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32.bin"/><Relationship Id="rId11" Type="http://schemas.openxmlformats.org/officeDocument/2006/relationships/image" Target="../media/image71.gif"/><Relationship Id="rId5" Type="http://schemas.openxmlformats.org/officeDocument/2006/relationships/image" Target="../media/image68.wmf"/><Relationship Id="rId10" Type="http://schemas.openxmlformats.org/officeDocument/2006/relationships/image" Target="../media/image64.gif"/><Relationship Id="rId4" Type="http://schemas.openxmlformats.org/officeDocument/2006/relationships/oleObject" Target="../embeddings/oleObject31.bin"/><Relationship Id="rId9" Type="http://schemas.openxmlformats.org/officeDocument/2006/relationships/image" Target="../media/image70.wmf"/></Relationships>
</file>

<file path=ppt/slides/_rels/slide35.xml.rels><?xml version="1.0" encoding="UTF-8" standalone="yes"?>
<Relationships xmlns="http://schemas.openxmlformats.org/package/2006/relationships"><Relationship Id="rId3" Type="http://schemas.openxmlformats.org/officeDocument/2006/relationships/image" Target="../media/image72.tif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3.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notesSlide" Target="../notesSlides/notesSlide36.xml"/><Relationship Id="rId7" Type="http://schemas.openxmlformats.org/officeDocument/2006/relationships/image" Target="../media/image75.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35.bin"/><Relationship Id="rId5" Type="http://schemas.openxmlformats.org/officeDocument/2006/relationships/image" Target="../media/image74.wmf"/><Relationship Id="rId10" Type="http://schemas.openxmlformats.org/officeDocument/2006/relationships/image" Target="../media/image77.jpg"/><Relationship Id="rId4" Type="http://schemas.openxmlformats.org/officeDocument/2006/relationships/oleObject" Target="../embeddings/oleObject34.bin"/><Relationship Id="rId9" Type="http://schemas.openxmlformats.org/officeDocument/2006/relationships/image" Target="../media/image76.wmf"/></Relationships>
</file>

<file path=ppt/slides/_rels/slide38.xml.rels><?xml version="1.0" encoding="UTF-8" standalone="yes"?>
<Relationships xmlns="http://schemas.openxmlformats.org/package/2006/relationships"><Relationship Id="rId3" Type="http://schemas.openxmlformats.org/officeDocument/2006/relationships/image" Target="../media/image78.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3.xml"/><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7.wmf"/><Relationship Id="rId4" Type="http://schemas.openxmlformats.org/officeDocument/2006/relationships/oleObject" Target="../embeddings/oleObject1.bin"/><Relationship Id="rId9" Type="http://schemas.openxmlformats.org/officeDocument/2006/relationships/image" Target="../media/image10.png"/></Relationships>
</file>

<file path=ppt/slides/_rels/slide40.xml.rels><?xml version="1.0" encoding="UTF-8" standalone="yes"?>
<Relationships xmlns="http://schemas.openxmlformats.org/package/2006/relationships"><Relationship Id="rId3" Type="http://schemas.openxmlformats.org/officeDocument/2006/relationships/image" Target="../media/image79.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81.wmf"/><Relationship Id="rId13" Type="http://schemas.openxmlformats.org/officeDocument/2006/relationships/oleObject" Target="../embeddings/oleObject41.bin"/><Relationship Id="rId18" Type="http://schemas.openxmlformats.org/officeDocument/2006/relationships/image" Target="../media/image86.wmf"/><Relationship Id="rId3" Type="http://schemas.openxmlformats.org/officeDocument/2006/relationships/notesSlide" Target="../notesSlides/notesSlide40.xml"/><Relationship Id="rId7" Type="http://schemas.openxmlformats.org/officeDocument/2006/relationships/oleObject" Target="../embeddings/oleObject38.bin"/><Relationship Id="rId12" Type="http://schemas.openxmlformats.org/officeDocument/2006/relationships/image" Target="../media/image83.wmf"/><Relationship Id="rId17" Type="http://schemas.openxmlformats.org/officeDocument/2006/relationships/oleObject" Target="../embeddings/oleObject43.bin"/><Relationship Id="rId2" Type="http://schemas.openxmlformats.org/officeDocument/2006/relationships/slideLayout" Target="../slideLayouts/slideLayout2.xml"/><Relationship Id="rId16" Type="http://schemas.openxmlformats.org/officeDocument/2006/relationships/image" Target="../media/image85.wmf"/><Relationship Id="rId1" Type="http://schemas.openxmlformats.org/officeDocument/2006/relationships/vmlDrawing" Target="../drawings/vmlDrawing15.vml"/><Relationship Id="rId6" Type="http://schemas.openxmlformats.org/officeDocument/2006/relationships/image" Target="../media/image80.wmf"/><Relationship Id="rId11" Type="http://schemas.openxmlformats.org/officeDocument/2006/relationships/oleObject" Target="../embeddings/oleObject40.bin"/><Relationship Id="rId5" Type="http://schemas.openxmlformats.org/officeDocument/2006/relationships/oleObject" Target="../embeddings/oleObject37.bin"/><Relationship Id="rId15" Type="http://schemas.openxmlformats.org/officeDocument/2006/relationships/oleObject" Target="../embeddings/oleObject42.bin"/><Relationship Id="rId10" Type="http://schemas.openxmlformats.org/officeDocument/2006/relationships/image" Target="../media/image82.wmf"/><Relationship Id="rId4" Type="http://schemas.openxmlformats.org/officeDocument/2006/relationships/image" Target="../media/image87.tiff"/><Relationship Id="rId9" Type="http://schemas.openxmlformats.org/officeDocument/2006/relationships/oleObject" Target="../embeddings/oleObject39.bin"/><Relationship Id="rId14" Type="http://schemas.openxmlformats.org/officeDocument/2006/relationships/image" Target="../media/image84.wmf"/></Relationships>
</file>

<file path=ppt/slides/_rels/slide42.xml.rels><?xml version="1.0" encoding="UTF-8" standalone="yes"?>
<Relationships xmlns="http://schemas.openxmlformats.org/package/2006/relationships"><Relationship Id="rId8" Type="http://schemas.openxmlformats.org/officeDocument/2006/relationships/image" Target="../media/image90.jpeg"/><Relationship Id="rId3" Type="http://schemas.openxmlformats.org/officeDocument/2006/relationships/notesSlide" Target="../notesSlides/notesSlide41.xml"/><Relationship Id="rId7" Type="http://schemas.openxmlformats.org/officeDocument/2006/relationships/image" Target="../media/image89.e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45.bin"/><Relationship Id="rId5" Type="http://schemas.openxmlformats.org/officeDocument/2006/relationships/image" Target="../media/image88.wmf"/><Relationship Id="rId4" Type="http://schemas.openxmlformats.org/officeDocument/2006/relationships/oleObject" Target="../embeddings/oleObject44.bin"/></Relationships>
</file>

<file path=ppt/slides/_rels/slide43.xml.rels><?xml version="1.0" encoding="UTF-8" standalone="yes"?>
<Relationships xmlns="http://schemas.openxmlformats.org/package/2006/relationships"><Relationship Id="rId3" Type="http://schemas.openxmlformats.org/officeDocument/2006/relationships/image" Target="../media/image91.tif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48.bin"/><Relationship Id="rId3" Type="http://schemas.openxmlformats.org/officeDocument/2006/relationships/notesSlide" Target="../notesSlides/notesSlide43.xml"/><Relationship Id="rId7" Type="http://schemas.openxmlformats.org/officeDocument/2006/relationships/image" Target="../media/image93.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47.bin"/><Relationship Id="rId5" Type="http://schemas.openxmlformats.org/officeDocument/2006/relationships/image" Target="../media/image92.wmf"/><Relationship Id="rId4" Type="http://schemas.openxmlformats.org/officeDocument/2006/relationships/oleObject" Target="../embeddings/oleObject46.bin"/><Relationship Id="rId9" Type="http://schemas.openxmlformats.org/officeDocument/2006/relationships/image" Target="../media/image94.wmf"/></Relationships>
</file>

<file path=ppt/slides/_rels/slide45.x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notesSlide" Target="../notesSlides/notesSlide44.xml"/><Relationship Id="rId7"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95.wmf"/><Relationship Id="rId5" Type="http://schemas.openxmlformats.org/officeDocument/2006/relationships/oleObject" Target="../embeddings/oleObject49.bin"/><Relationship Id="rId10" Type="http://schemas.openxmlformats.org/officeDocument/2006/relationships/image" Target="../media/image97.wmf"/><Relationship Id="rId4" Type="http://schemas.openxmlformats.org/officeDocument/2006/relationships/image" Target="../media/image87.tiff"/><Relationship Id="rId9" Type="http://schemas.openxmlformats.org/officeDocument/2006/relationships/oleObject" Target="../embeddings/oleObject51.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4.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13.wmf"/><Relationship Id="rId5" Type="http://schemas.openxmlformats.org/officeDocument/2006/relationships/image" Target="../media/image15.jpeg"/><Relationship Id="rId10" Type="http://schemas.openxmlformats.org/officeDocument/2006/relationships/oleObject" Target="../embeddings/oleObject5.bin"/><Relationship Id="rId4" Type="http://schemas.openxmlformats.org/officeDocument/2006/relationships/image" Target="../media/image14.jpeg"/><Relationship Id="rId9" Type="http://schemas.openxmlformats.org/officeDocument/2006/relationships/image" Target="../media/image12.wmf"/></Relationships>
</file>

<file path=ppt/slides/_rels/slide6.xml.rels><?xml version="1.0" encoding="UTF-8" standalone="yes"?>
<Relationships xmlns="http://schemas.openxmlformats.org/package/2006/relationships"><Relationship Id="rId8" Type="http://schemas.openxmlformats.org/officeDocument/2006/relationships/image" Target="../media/image16.emf"/><Relationship Id="rId13" Type="http://schemas.openxmlformats.org/officeDocument/2006/relationships/image" Target="../media/image20.png"/><Relationship Id="rId3" Type="http://schemas.openxmlformats.org/officeDocument/2006/relationships/notesSlide" Target="../notesSlides/notesSlide5.xml"/><Relationship Id="rId7" Type="http://schemas.openxmlformats.org/officeDocument/2006/relationships/oleObject" Target="../embeddings/oleObject7.bin"/><Relationship Id="rId12"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1.wmf"/><Relationship Id="rId11" Type="http://schemas.openxmlformats.org/officeDocument/2006/relationships/image" Target="../media/image18.png"/><Relationship Id="rId5" Type="http://schemas.openxmlformats.org/officeDocument/2006/relationships/oleObject" Target="../embeddings/oleObject6.bin"/><Relationship Id="rId10" Type="http://schemas.openxmlformats.org/officeDocument/2006/relationships/image" Target="../media/image17.emf"/><Relationship Id="rId4" Type="http://schemas.openxmlformats.org/officeDocument/2006/relationships/image" Target="../media/image15.jpeg"/><Relationship Id="rId9" Type="http://schemas.openxmlformats.org/officeDocument/2006/relationships/oleObject" Target="../embeddings/oleObject8.bin"/></Relationships>
</file>

<file path=ppt/slides/_rels/slide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1371600" y="4582641"/>
            <a:ext cx="6553200" cy="790575"/>
          </a:xfrm>
          <a:prstGeom prst="rect">
            <a:avLst/>
          </a:prstGeom>
        </p:spPr>
        <p:txBody>
          <a:bodyPr anchor="ctr" anchorCtr="0"/>
          <a:lstStyle>
            <a:lvl1pPr indent="0" algn="ctr" fontAlgn="base">
              <a:lnSpc>
                <a:spcPct val="80000"/>
              </a:lnSpc>
              <a:spcBef>
                <a:spcPct val="20000"/>
              </a:spcBef>
              <a:spcAft>
                <a:spcPct val="0"/>
              </a:spcAft>
              <a:buClr>
                <a:srgbClr val="0066FF"/>
              </a:buClr>
              <a:buFont typeface="Wingdings" pitchFamily="2" charset="2"/>
              <a:buNone/>
              <a:defRPr sz="1600" b="1">
                <a:solidFill>
                  <a:schemeClr val="tx2"/>
                </a:solidFill>
                <a:effectLst>
                  <a:outerShdw blurRad="38100" dist="38100" dir="2700000" algn="tl">
                    <a:srgbClr val="C0C0C0"/>
                  </a:outerShdw>
                </a:effectLst>
                <a:latin typeface="Arial" charset="0"/>
                <a:ea typeface="宋体" charset="-122"/>
              </a:defRPr>
            </a:lvl1pPr>
            <a:lvl2pPr marL="889000" indent="-439738" fontAlgn="base">
              <a:spcBef>
                <a:spcPct val="20000"/>
              </a:spcBef>
              <a:spcAft>
                <a:spcPct val="0"/>
              </a:spcAft>
              <a:buClr>
                <a:srgbClr val="0066FF"/>
              </a:buClr>
              <a:buFont typeface="Wingdings" pitchFamily="2" charset="2"/>
              <a:buChar char="Ø"/>
              <a:defRPr sz="2800" b="1">
                <a:effectLst>
                  <a:outerShdw blurRad="38100" dist="38100" dir="2700000" algn="tl">
                    <a:srgbClr val="C0C0C0"/>
                  </a:outerShdw>
                </a:effectLst>
              </a:defRPr>
            </a:lvl2pPr>
            <a:lvl3pPr marL="1293813" indent="-403225" fontAlgn="base">
              <a:spcBef>
                <a:spcPct val="20000"/>
              </a:spcBef>
              <a:spcAft>
                <a:spcPct val="0"/>
              </a:spcAft>
              <a:buClr>
                <a:srgbClr val="0066FF"/>
              </a:buClr>
              <a:buFont typeface="Wingdings" pitchFamily="2" charset="2"/>
              <a:buChar char="Ø"/>
              <a:defRPr sz="2400" b="1">
                <a:effectLst>
                  <a:outerShdw blurRad="38100" dist="38100" dir="2700000" algn="tl">
                    <a:srgbClr val="C0C0C0"/>
                  </a:outerShdw>
                </a:effectLst>
              </a:defRPr>
            </a:lvl3pPr>
            <a:lvl4pPr marL="1681163" indent="-385763" fontAlgn="base">
              <a:spcBef>
                <a:spcPct val="20000"/>
              </a:spcBef>
              <a:spcAft>
                <a:spcPct val="0"/>
              </a:spcAft>
              <a:buClr>
                <a:srgbClr val="0066FF"/>
              </a:buClr>
              <a:buFont typeface="Wingdings" pitchFamily="2" charset="2"/>
              <a:buChar char="Ø"/>
              <a:defRPr sz="2000" b="1">
                <a:effectLst>
                  <a:outerShdw blurRad="38100" dist="38100" dir="2700000" algn="tl">
                    <a:srgbClr val="C0C0C0"/>
                  </a:outerShdw>
                </a:effectLst>
              </a:defRPr>
            </a:lvl4pPr>
            <a:lvl5pPr marL="2070100" indent="-387350" fontAlgn="base">
              <a:spcBef>
                <a:spcPct val="20000"/>
              </a:spcBef>
              <a:spcAft>
                <a:spcPct val="0"/>
              </a:spcAft>
              <a:buClr>
                <a:srgbClr val="0066FF"/>
              </a:buClr>
              <a:buFont typeface="Wingdings" pitchFamily="2" charset="2"/>
              <a:buChar char="Ø"/>
              <a:defRPr sz="2000" b="1">
                <a:effectLst>
                  <a:outerShdw blurRad="38100" dist="38100" dir="2700000" algn="tl">
                    <a:srgbClr val="C0C0C0"/>
                  </a:outerShdw>
                </a:effectLst>
              </a:defRPr>
            </a:lvl5pPr>
            <a:lvl6pPr marL="2527300" indent="-387350" fontAlgn="base">
              <a:spcBef>
                <a:spcPct val="20000"/>
              </a:spcBef>
              <a:spcAft>
                <a:spcPct val="0"/>
              </a:spcAft>
              <a:buClr>
                <a:srgbClr val="0066FF"/>
              </a:buClr>
              <a:buFont typeface="Wingdings" pitchFamily="2" charset="2"/>
              <a:buChar char="Ø"/>
              <a:defRPr sz="2000" b="1">
                <a:effectLst>
                  <a:outerShdw blurRad="38100" dist="38100" dir="2700000" algn="tl">
                    <a:srgbClr val="C0C0C0"/>
                  </a:outerShdw>
                </a:effectLst>
              </a:defRPr>
            </a:lvl6pPr>
            <a:lvl7pPr marL="2984500" indent="-387350" fontAlgn="base">
              <a:spcBef>
                <a:spcPct val="20000"/>
              </a:spcBef>
              <a:spcAft>
                <a:spcPct val="0"/>
              </a:spcAft>
              <a:buClr>
                <a:srgbClr val="0066FF"/>
              </a:buClr>
              <a:buFont typeface="Wingdings" pitchFamily="2" charset="2"/>
              <a:buChar char="Ø"/>
              <a:defRPr sz="2000" b="1">
                <a:effectLst>
                  <a:outerShdw blurRad="38100" dist="38100" dir="2700000" algn="tl">
                    <a:srgbClr val="C0C0C0"/>
                  </a:outerShdw>
                </a:effectLst>
              </a:defRPr>
            </a:lvl7pPr>
            <a:lvl8pPr marL="3441700" indent="-387350" fontAlgn="base">
              <a:spcBef>
                <a:spcPct val="20000"/>
              </a:spcBef>
              <a:spcAft>
                <a:spcPct val="0"/>
              </a:spcAft>
              <a:buClr>
                <a:srgbClr val="0066FF"/>
              </a:buClr>
              <a:buFont typeface="Wingdings" pitchFamily="2" charset="2"/>
              <a:buChar char="Ø"/>
              <a:defRPr sz="2000" b="1">
                <a:effectLst>
                  <a:outerShdw blurRad="38100" dist="38100" dir="2700000" algn="tl">
                    <a:srgbClr val="C0C0C0"/>
                  </a:outerShdw>
                </a:effectLst>
              </a:defRPr>
            </a:lvl8pPr>
            <a:lvl9pPr marL="3898900" indent="-387350" fontAlgn="base">
              <a:spcBef>
                <a:spcPct val="20000"/>
              </a:spcBef>
              <a:spcAft>
                <a:spcPct val="0"/>
              </a:spcAft>
              <a:buClr>
                <a:srgbClr val="0066FF"/>
              </a:buClr>
              <a:buFont typeface="Wingdings" pitchFamily="2" charset="2"/>
              <a:buChar char="Ø"/>
              <a:defRPr sz="2000" b="1">
                <a:effectLst>
                  <a:outerShdw blurRad="38100" dist="38100" dir="2700000" algn="tl">
                    <a:srgbClr val="C0C0C0"/>
                  </a:outerShdw>
                </a:effectLst>
              </a:defRPr>
            </a:lvl9pPr>
          </a:lstStyle>
          <a:p>
            <a:r>
              <a:rPr lang="zh-CN" altLang="en-US" dirty="0"/>
              <a:t>万助军</a:t>
            </a:r>
          </a:p>
          <a:p>
            <a:r>
              <a:rPr lang="en-US" altLang="zh-CN" dirty="0"/>
              <a:t>zhujun.wan@hust.edu.cn</a:t>
            </a:r>
          </a:p>
          <a:p>
            <a:r>
              <a:rPr lang="zh-CN" altLang="en-US" dirty="0"/>
              <a:t>华中科技大学光学与电子信息学院</a:t>
            </a:r>
          </a:p>
        </p:txBody>
      </p:sp>
      <p:sp>
        <p:nvSpPr>
          <p:cNvPr id="7" name="Rectangle 2"/>
          <p:cNvSpPr txBox="1">
            <a:spLocks noChangeArrowheads="1"/>
          </p:cNvSpPr>
          <p:nvPr/>
        </p:nvSpPr>
        <p:spPr bwMode="auto">
          <a:xfrm>
            <a:off x="0" y="2564904"/>
            <a:ext cx="9144000" cy="101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mj-lt"/>
                <a:ea typeface="+mj-ea"/>
                <a:cs typeface="+mj-cs"/>
              </a:defRPr>
            </a:lvl1pPr>
            <a:lvl2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2pPr>
            <a:lvl3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3pPr>
            <a:lvl4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4pPr>
            <a:lvl5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5pPr>
            <a:lvl6pPr marL="4572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6pPr>
            <a:lvl7pPr marL="9144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7pPr>
            <a:lvl8pPr marL="13716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8pPr>
            <a:lvl9pPr marL="18288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9pPr>
          </a:lstStyle>
          <a:p>
            <a:pPr>
              <a:defRPr/>
            </a:pPr>
            <a:r>
              <a:rPr lang="zh-CN" altLang="en-US" sz="4400" dirty="0">
                <a:ea typeface="宋体" pitchFamily="2" charset="-122"/>
              </a:rPr>
              <a:t>第</a:t>
            </a:r>
            <a:r>
              <a:rPr lang="en-US" altLang="zh-CN" sz="4400" dirty="0">
                <a:ea typeface="宋体" pitchFamily="2" charset="-122"/>
              </a:rPr>
              <a:t>3</a:t>
            </a:r>
            <a:r>
              <a:rPr lang="zh-CN" altLang="en-US" sz="4400" dirty="0">
                <a:ea typeface="宋体" pitchFamily="2" charset="-122"/>
              </a:rPr>
              <a:t>章 光的干涉</a:t>
            </a:r>
            <a:endParaRPr lang="zh-CN" altLang="en-US" sz="4400" kern="0" dirty="0">
              <a:ea typeface="宋体" pitchFamily="2" charset="-122"/>
            </a:endParaRPr>
          </a:p>
        </p:txBody>
      </p:sp>
    </p:spTree>
    <p:extLst>
      <p:ext uri="{BB962C8B-B14F-4D97-AF65-F5344CB8AC3E}">
        <p14:creationId xmlns:p14="http://schemas.microsoft.com/office/powerpoint/2010/main" val="3011387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971549" y="115888"/>
            <a:ext cx="7866191" cy="71913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r>
              <a:rPr lang="zh-CN" altLang="en-US" dirty="0">
                <a:latin typeface="黑体" pitchFamily="2" charset="-122"/>
                <a:ea typeface="黑体" pitchFamily="2" charset="-122"/>
              </a:rPr>
              <a:t>其他分波前干涉</a:t>
            </a:r>
            <a:r>
              <a:rPr lang="en-US" altLang="zh-CN" dirty="0">
                <a:latin typeface="黑体" pitchFamily="2" charset="-122"/>
                <a:ea typeface="黑体" pitchFamily="2" charset="-122"/>
              </a:rPr>
              <a:t>—</a:t>
            </a:r>
            <a:r>
              <a:rPr lang="zh-CN" altLang="en-US" dirty="0">
                <a:latin typeface="黑体" pitchFamily="2" charset="-122"/>
                <a:ea typeface="黑体" pitchFamily="2" charset="-122"/>
              </a:rPr>
              <a:t>梅斯林装置</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10</a:t>
            </a:fld>
            <a:endParaRPr lang="en-US" altLang="zh-CN" dirty="0"/>
          </a:p>
        </p:txBody>
      </p:sp>
      <p:grpSp>
        <p:nvGrpSpPr>
          <p:cNvPr id="48" name="Group 97"/>
          <p:cNvGrpSpPr>
            <a:grpSpLocks/>
          </p:cNvGrpSpPr>
          <p:nvPr/>
        </p:nvGrpSpPr>
        <p:grpSpPr bwMode="auto">
          <a:xfrm>
            <a:off x="914400" y="2348880"/>
            <a:ext cx="7315200" cy="1787525"/>
            <a:chOff x="838" y="2861"/>
            <a:chExt cx="4608" cy="1126"/>
          </a:xfrm>
        </p:grpSpPr>
        <p:grpSp>
          <p:nvGrpSpPr>
            <p:cNvPr id="50" name="Group 10"/>
            <p:cNvGrpSpPr>
              <a:grpSpLocks/>
            </p:cNvGrpSpPr>
            <p:nvPr/>
          </p:nvGrpSpPr>
          <p:grpSpPr bwMode="auto">
            <a:xfrm>
              <a:off x="1589" y="2931"/>
              <a:ext cx="96" cy="384"/>
              <a:chOff x="1920" y="1680"/>
              <a:chExt cx="96" cy="384"/>
            </a:xfrm>
          </p:grpSpPr>
          <p:sp>
            <p:nvSpPr>
              <p:cNvPr id="80" name="Arc 6"/>
              <p:cNvSpPr>
                <a:spLocks/>
              </p:cNvSpPr>
              <p:nvPr/>
            </p:nvSpPr>
            <p:spPr bwMode="auto">
              <a:xfrm flipH="1">
                <a:off x="1920" y="1680"/>
                <a:ext cx="48" cy="38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 name="Arc 8"/>
              <p:cNvSpPr>
                <a:spLocks/>
              </p:cNvSpPr>
              <p:nvPr/>
            </p:nvSpPr>
            <p:spPr bwMode="auto">
              <a:xfrm>
                <a:off x="1968" y="1680"/>
                <a:ext cx="48" cy="38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 name="Line 9"/>
              <p:cNvSpPr>
                <a:spLocks noChangeShapeType="1"/>
              </p:cNvSpPr>
              <p:nvPr/>
            </p:nvSpPr>
            <p:spPr bwMode="auto">
              <a:xfrm>
                <a:off x="1920" y="2064"/>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 name="Group 11"/>
            <p:cNvGrpSpPr>
              <a:grpSpLocks/>
            </p:cNvGrpSpPr>
            <p:nvPr/>
          </p:nvGrpSpPr>
          <p:grpSpPr bwMode="auto">
            <a:xfrm flipV="1">
              <a:off x="1637" y="3315"/>
              <a:ext cx="96" cy="384"/>
              <a:chOff x="1920" y="1680"/>
              <a:chExt cx="96" cy="384"/>
            </a:xfrm>
          </p:grpSpPr>
          <p:sp>
            <p:nvSpPr>
              <p:cNvPr id="77" name="Arc 12"/>
              <p:cNvSpPr>
                <a:spLocks/>
              </p:cNvSpPr>
              <p:nvPr/>
            </p:nvSpPr>
            <p:spPr bwMode="auto">
              <a:xfrm flipH="1">
                <a:off x="1920" y="1680"/>
                <a:ext cx="48" cy="38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 name="Arc 13"/>
              <p:cNvSpPr>
                <a:spLocks/>
              </p:cNvSpPr>
              <p:nvPr/>
            </p:nvSpPr>
            <p:spPr bwMode="auto">
              <a:xfrm>
                <a:off x="1968" y="1680"/>
                <a:ext cx="48" cy="38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 name="Line 14"/>
              <p:cNvSpPr>
                <a:spLocks noChangeShapeType="1"/>
              </p:cNvSpPr>
              <p:nvPr/>
            </p:nvSpPr>
            <p:spPr bwMode="auto">
              <a:xfrm>
                <a:off x="1920" y="2064"/>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2" name="Line 15"/>
            <p:cNvSpPr>
              <a:spLocks noChangeShapeType="1"/>
            </p:cNvSpPr>
            <p:nvPr/>
          </p:nvSpPr>
          <p:spPr bwMode="auto">
            <a:xfrm>
              <a:off x="1061" y="3315"/>
              <a:ext cx="576" cy="0"/>
            </a:xfrm>
            <a:prstGeom prst="line">
              <a:avLst/>
            </a:prstGeom>
            <a:noFill/>
            <a:ln w="9525">
              <a:solidFill>
                <a:srgbClr val="FF0000"/>
              </a:solidFill>
              <a:round/>
              <a:headEnd type="oval" w="lg"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16"/>
            <p:cNvSpPr>
              <a:spLocks noChangeShapeType="1"/>
            </p:cNvSpPr>
            <p:nvPr/>
          </p:nvSpPr>
          <p:spPr bwMode="auto">
            <a:xfrm>
              <a:off x="1637" y="3315"/>
              <a:ext cx="2640" cy="0"/>
            </a:xfrm>
            <a:prstGeom prst="line">
              <a:avLst/>
            </a:prstGeom>
            <a:noFill/>
            <a:ln w="952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17"/>
            <p:cNvSpPr>
              <a:spLocks noChangeShapeType="1"/>
            </p:cNvSpPr>
            <p:nvPr/>
          </p:nvSpPr>
          <p:spPr bwMode="auto">
            <a:xfrm flipV="1">
              <a:off x="1061" y="2931"/>
              <a:ext cx="576" cy="384"/>
            </a:xfrm>
            <a:prstGeom prst="line">
              <a:avLst/>
            </a:prstGeom>
            <a:noFill/>
            <a:ln w="952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18"/>
            <p:cNvSpPr>
              <a:spLocks noChangeShapeType="1"/>
            </p:cNvSpPr>
            <p:nvPr/>
          </p:nvSpPr>
          <p:spPr bwMode="auto">
            <a:xfrm>
              <a:off x="1637" y="2931"/>
              <a:ext cx="2640" cy="1056"/>
            </a:xfrm>
            <a:prstGeom prst="line">
              <a:avLst/>
            </a:prstGeom>
            <a:noFill/>
            <a:ln w="952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Line 19"/>
            <p:cNvSpPr>
              <a:spLocks noChangeShapeType="1"/>
            </p:cNvSpPr>
            <p:nvPr/>
          </p:nvSpPr>
          <p:spPr bwMode="auto">
            <a:xfrm>
              <a:off x="1061" y="3315"/>
              <a:ext cx="624" cy="384"/>
            </a:xfrm>
            <a:prstGeom prst="line">
              <a:avLst/>
            </a:prstGeom>
            <a:noFill/>
            <a:ln w="952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Line 21"/>
            <p:cNvSpPr>
              <a:spLocks noChangeShapeType="1"/>
            </p:cNvSpPr>
            <p:nvPr/>
          </p:nvSpPr>
          <p:spPr bwMode="auto">
            <a:xfrm flipV="1">
              <a:off x="1685" y="3171"/>
              <a:ext cx="2592" cy="528"/>
            </a:xfrm>
            <a:prstGeom prst="line">
              <a:avLst/>
            </a:prstGeom>
            <a:noFill/>
            <a:ln w="952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Line 22"/>
            <p:cNvSpPr>
              <a:spLocks noChangeShapeType="1"/>
            </p:cNvSpPr>
            <p:nvPr/>
          </p:nvSpPr>
          <p:spPr bwMode="auto">
            <a:xfrm flipV="1">
              <a:off x="2693" y="3315"/>
              <a:ext cx="96" cy="48"/>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Line 23"/>
            <p:cNvSpPr>
              <a:spLocks noChangeShapeType="1"/>
            </p:cNvSpPr>
            <p:nvPr/>
          </p:nvSpPr>
          <p:spPr bwMode="auto">
            <a:xfrm flipV="1">
              <a:off x="2789" y="3315"/>
              <a:ext cx="96" cy="48"/>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Line 24"/>
            <p:cNvSpPr>
              <a:spLocks noChangeShapeType="1"/>
            </p:cNvSpPr>
            <p:nvPr/>
          </p:nvSpPr>
          <p:spPr bwMode="auto">
            <a:xfrm flipV="1">
              <a:off x="2837" y="3315"/>
              <a:ext cx="144" cy="96"/>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Line 25"/>
            <p:cNvSpPr>
              <a:spLocks noChangeShapeType="1"/>
            </p:cNvSpPr>
            <p:nvPr/>
          </p:nvSpPr>
          <p:spPr bwMode="auto">
            <a:xfrm flipV="1">
              <a:off x="2933" y="3315"/>
              <a:ext cx="144" cy="96"/>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Line 26"/>
            <p:cNvSpPr>
              <a:spLocks noChangeShapeType="1"/>
            </p:cNvSpPr>
            <p:nvPr/>
          </p:nvSpPr>
          <p:spPr bwMode="auto">
            <a:xfrm flipH="1">
              <a:off x="3029" y="3315"/>
              <a:ext cx="96" cy="96"/>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Line 27"/>
            <p:cNvSpPr>
              <a:spLocks noChangeShapeType="1"/>
            </p:cNvSpPr>
            <p:nvPr/>
          </p:nvSpPr>
          <p:spPr bwMode="auto">
            <a:xfrm flipH="1">
              <a:off x="3125" y="3315"/>
              <a:ext cx="96" cy="96"/>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Line 28"/>
            <p:cNvSpPr>
              <a:spLocks noChangeShapeType="1"/>
            </p:cNvSpPr>
            <p:nvPr/>
          </p:nvSpPr>
          <p:spPr bwMode="auto">
            <a:xfrm flipH="1">
              <a:off x="3221" y="3315"/>
              <a:ext cx="96" cy="96"/>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Line 29"/>
            <p:cNvSpPr>
              <a:spLocks noChangeShapeType="1"/>
            </p:cNvSpPr>
            <p:nvPr/>
          </p:nvSpPr>
          <p:spPr bwMode="auto">
            <a:xfrm>
              <a:off x="2981" y="2883"/>
              <a:ext cx="0" cy="86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Text Box 30"/>
            <p:cNvSpPr txBox="1">
              <a:spLocks noChangeArrowheads="1"/>
            </p:cNvSpPr>
            <p:nvPr/>
          </p:nvSpPr>
          <p:spPr bwMode="auto">
            <a:xfrm>
              <a:off x="838" y="3123"/>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b="1"/>
                <a:t>S</a:t>
              </a:r>
            </a:p>
          </p:txBody>
        </p:sp>
        <p:sp>
          <p:nvSpPr>
            <p:cNvPr id="67" name="Text Box 31"/>
            <p:cNvSpPr txBox="1">
              <a:spLocks noChangeArrowheads="1"/>
            </p:cNvSpPr>
            <p:nvPr/>
          </p:nvSpPr>
          <p:spPr bwMode="auto">
            <a:xfrm>
              <a:off x="2502" y="3027"/>
              <a:ext cx="2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b="1"/>
                <a:t>S</a:t>
              </a:r>
              <a:r>
                <a:rPr kumimoji="1" lang="en-US" altLang="zh-CN" b="1" baseline="-25000"/>
                <a:t>1</a:t>
              </a:r>
              <a:endParaRPr kumimoji="1" lang="en-US" altLang="zh-CN" b="1"/>
            </a:p>
          </p:txBody>
        </p:sp>
        <p:sp>
          <p:nvSpPr>
            <p:cNvPr id="68" name="Text Box 32"/>
            <p:cNvSpPr txBox="1">
              <a:spLocks noChangeArrowheads="1"/>
            </p:cNvSpPr>
            <p:nvPr/>
          </p:nvSpPr>
          <p:spPr bwMode="auto">
            <a:xfrm>
              <a:off x="3462" y="3027"/>
              <a:ext cx="2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b="1"/>
                <a:t>S</a:t>
              </a:r>
              <a:r>
                <a:rPr kumimoji="1" lang="en-US" altLang="zh-CN" b="1" baseline="-25000"/>
                <a:t>2</a:t>
              </a:r>
              <a:endParaRPr kumimoji="1" lang="en-US" altLang="zh-CN" b="1"/>
            </a:p>
          </p:txBody>
        </p:sp>
        <p:grpSp>
          <p:nvGrpSpPr>
            <p:cNvPr id="69" name="Group 47"/>
            <p:cNvGrpSpPr>
              <a:grpSpLocks/>
            </p:cNvGrpSpPr>
            <p:nvPr/>
          </p:nvGrpSpPr>
          <p:grpSpPr bwMode="auto">
            <a:xfrm>
              <a:off x="4497" y="2861"/>
              <a:ext cx="949" cy="934"/>
              <a:chOff x="4475" y="938"/>
              <a:chExt cx="949" cy="934"/>
            </a:xfrm>
          </p:grpSpPr>
          <p:sp>
            <p:nvSpPr>
              <p:cNvPr id="70" name="Oval 33"/>
              <p:cNvSpPr>
                <a:spLocks noChangeArrowheads="1"/>
              </p:cNvSpPr>
              <p:nvPr/>
            </p:nvSpPr>
            <p:spPr bwMode="auto">
              <a:xfrm>
                <a:off x="4501" y="960"/>
                <a:ext cx="912" cy="91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Oval 34"/>
              <p:cNvSpPr>
                <a:spLocks noChangeArrowheads="1"/>
              </p:cNvSpPr>
              <p:nvPr/>
            </p:nvSpPr>
            <p:spPr bwMode="auto">
              <a:xfrm>
                <a:off x="4608" y="1045"/>
                <a:ext cx="720" cy="720"/>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Oval 35"/>
              <p:cNvSpPr>
                <a:spLocks noChangeArrowheads="1"/>
              </p:cNvSpPr>
              <p:nvPr/>
            </p:nvSpPr>
            <p:spPr bwMode="auto">
              <a:xfrm>
                <a:off x="4704" y="1141"/>
                <a:ext cx="528" cy="528"/>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Oval 36"/>
              <p:cNvSpPr>
                <a:spLocks noChangeArrowheads="1"/>
              </p:cNvSpPr>
              <p:nvPr/>
            </p:nvSpPr>
            <p:spPr bwMode="auto">
              <a:xfrm>
                <a:off x="4800" y="1237"/>
                <a:ext cx="336" cy="336"/>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 name="Oval 37"/>
              <p:cNvSpPr>
                <a:spLocks noChangeArrowheads="1"/>
              </p:cNvSpPr>
              <p:nvPr/>
            </p:nvSpPr>
            <p:spPr bwMode="auto">
              <a:xfrm>
                <a:off x="4885" y="1333"/>
                <a:ext cx="144" cy="1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 name="Rectangle 39"/>
              <p:cNvSpPr>
                <a:spLocks noChangeArrowheads="1"/>
              </p:cNvSpPr>
              <p:nvPr/>
            </p:nvSpPr>
            <p:spPr bwMode="auto">
              <a:xfrm>
                <a:off x="4475" y="938"/>
                <a:ext cx="949" cy="46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Line 40"/>
              <p:cNvSpPr>
                <a:spLocks noChangeShapeType="1"/>
              </p:cNvSpPr>
              <p:nvPr/>
            </p:nvSpPr>
            <p:spPr bwMode="auto">
              <a:xfrm>
                <a:off x="4512" y="1396"/>
                <a:ext cx="9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39" name="TextBox 38"/>
          <p:cNvSpPr txBox="1"/>
          <p:nvPr/>
        </p:nvSpPr>
        <p:spPr>
          <a:xfrm>
            <a:off x="306259" y="4653136"/>
            <a:ext cx="8531482" cy="1880579"/>
          </a:xfrm>
          <a:prstGeom prst="rect">
            <a:avLst/>
          </a:prstGeom>
          <a:noFill/>
        </p:spPr>
        <p:txBody>
          <a:bodyPr wrap="square" rtlCol="0">
            <a:spAutoFit/>
          </a:bodyPr>
          <a:lstStyle/>
          <a:p>
            <a:pPr algn="just">
              <a:lnSpc>
                <a:spcPct val="150000"/>
              </a:lnSpc>
            </a:pPr>
            <a:r>
              <a:rPr lang="en-US" altLang="zh-CN" sz="2000" b="1" dirty="0">
                <a:solidFill>
                  <a:schemeClr val="tx2"/>
                </a:solidFill>
              </a:rPr>
              <a:t>S</a:t>
            </a:r>
            <a:r>
              <a:rPr lang="zh-CN" altLang="en-US" sz="2000" b="1" dirty="0">
                <a:solidFill>
                  <a:schemeClr val="tx2"/>
                </a:solidFill>
              </a:rPr>
              <a:t>点发出的光波，分别经上半和下半透镜到达观察屏，等效于两个像点</a:t>
            </a:r>
            <a:r>
              <a:rPr lang="en-US" altLang="zh-CN" sz="2000" b="1" dirty="0">
                <a:solidFill>
                  <a:schemeClr val="tx2"/>
                </a:solidFill>
              </a:rPr>
              <a:t>S</a:t>
            </a:r>
            <a:r>
              <a:rPr lang="en-US" altLang="zh-CN" sz="2000" b="1" baseline="-25000" dirty="0">
                <a:solidFill>
                  <a:schemeClr val="tx2"/>
                </a:solidFill>
              </a:rPr>
              <a:t>1</a:t>
            </a:r>
            <a:r>
              <a:rPr lang="zh-CN" altLang="en-US" sz="2000" b="1" dirty="0">
                <a:solidFill>
                  <a:schemeClr val="tx2"/>
                </a:solidFill>
              </a:rPr>
              <a:t>和</a:t>
            </a:r>
            <a:r>
              <a:rPr lang="en-US" altLang="zh-CN" sz="2000" b="1" dirty="0">
                <a:solidFill>
                  <a:schemeClr val="tx2"/>
                </a:solidFill>
              </a:rPr>
              <a:t>S</a:t>
            </a:r>
            <a:r>
              <a:rPr lang="en-US" altLang="zh-CN" sz="2000" b="1" baseline="-25000" dirty="0">
                <a:solidFill>
                  <a:schemeClr val="tx2"/>
                </a:solidFill>
              </a:rPr>
              <a:t>2</a:t>
            </a:r>
            <a:r>
              <a:rPr lang="zh-CN" altLang="en-US" sz="2000" b="1" dirty="0">
                <a:solidFill>
                  <a:schemeClr val="tx2"/>
                </a:solidFill>
              </a:rPr>
              <a:t>发出的光波产生干涉，在两个像点之间的观察屏的下半部，可观察到圆环状干涉条纹。</a:t>
            </a:r>
            <a:endParaRPr lang="en-US" altLang="zh-CN" sz="2000" b="1" dirty="0">
              <a:solidFill>
                <a:schemeClr val="tx2"/>
              </a:solidFill>
            </a:endParaRPr>
          </a:p>
          <a:p>
            <a:pPr algn="ctr">
              <a:lnSpc>
                <a:spcPct val="150000"/>
              </a:lnSpc>
            </a:pPr>
            <a:r>
              <a:rPr lang="zh-CN" altLang="en-US" sz="2000" b="1" dirty="0">
                <a:solidFill>
                  <a:srgbClr val="FF0000"/>
                </a:solidFill>
              </a:rPr>
              <a:t>为什么上半部观察不到干涉条纹？</a:t>
            </a:r>
            <a:endParaRPr lang="en-US" altLang="zh-CN" sz="2000" b="1" dirty="0">
              <a:solidFill>
                <a:srgbClr val="FF0000"/>
              </a:solidFill>
            </a:endParaRPr>
          </a:p>
        </p:txBody>
      </p:sp>
    </p:spTree>
    <p:extLst>
      <p:ext uri="{BB962C8B-B14F-4D97-AF65-F5344CB8AC3E}">
        <p14:creationId xmlns:p14="http://schemas.microsoft.com/office/powerpoint/2010/main" val="571329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1000"/>
                                        <p:tgtEl>
                                          <p:spTgt spid="48"/>
                                        </p:tgtEl>
                                      </p:cBhvr>
                                    </p:animEffect>
                                    <p:anim calcmode="lin" valueType="num">
                                      <p:cBhvr>
                                        <p:cTn id="8" dur="1000" fill="hold"/>
                                        <p:tgtEl>
                                          <p:spTgt spid="48"/>
                                        </p:tgtEl>
                                        <p:attrNameLst>
                                          <p:attrName>ppt_x</p:attrName>
                                        </p:attrNameLst>
                                      </p:cBhvr>
                                      <p:tavLst>
                                        <p:tav tm="0">
                                          <p:val>
                                            <p:strVal val="#ppt_x"/>
                                          </p:val>
                                        </p:tav>
                                        <p:tav tm="100000">
                                          <p:val>
                                            <p:strVal val="#ppt_x"/>
                                          </p:val>
                                        </p:tav>
                                      </p:tavLst>
                                    </p:anim>
                                    <p:anim calcmode="lin" valueType="num">
                                      <p:cBhvr>
                                        <p:cTn id="9"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9">
                                            <p:txEl>
                                              <p:pRg st="0" end="0"/>
                                            </p:txEl>
                                          </p:spTgt>
                                        </p:tgtEl>
                                        <p:attrNameLst>
                                          <p:attrName>style.visibility</p:attrName>
                                        </p:attrNameLst>
                                      </p:cBhvr>
                                      <p:to>
                                        <p:strVal val="visible"/>
                                      </p:to>
                                    </p:set>
                                    <p:animEffect transition="in" filter="barn(inVertical)">
                                      <p:cBhvr>
                                        <p:cTn id="14" dur="500"/>
                                        <p:tgtEl>
                                          <p:spTgt spid="39">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9">
                                            <p:txEl>
                                              <p:pRg st="1" end="1"/>
                                            </p:txEl>
                                          </p:spTgt>
                                        </p:tgtEl>
                                        <p:attrNameLst>
                                          <p:attrName>style.visibility</p:attrName>
                                        </p:attrNameLst>
                                      </p:cBhvr>
                                      <p:to>
                                        <p:strVal val="visible"/>
                                      </p:to>
                                    </p:set>
                                    <p:animEffect transition="in" filter="barn(inVertical)">
                                      <p:cBhvr>
                                        <p:cTn id="19" dur="500"/>
                                        <p:tgtEl>
                                          <p:spTgt spid="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11</a:t>
            </a:fld>
            <a:endParaRPr lang="en-US" altLang="zh-CN" dirty="0"/>
          </a:p>
        </p:txBody>
      </p:sp>
      <p:sp>
        <p:nvSpPr>
          <p:cNvPr id="7" name="Rectangle 2">
            <a:extLst>
              <a:ext uri="{FF2B5EF4-FFF2-40B4-BE49-F238E27FC236}">
                <a16:creationId xmlns:a16="http://schemas.microsoft.com/office/drawing/2014/main" id="{621D227B-8326-4B55-B2A5-203E66216BB7}"/>
              </a:ext>
            </a:extLst>
          </p:cNvPr>
          <p:cNvSpPr>
            <a:spLocks noGrp="1" noChangeArrowheads="1"/>
          </p:cNvSpPr>
          <p:nvPr>
            <p:ph type="title"/>
          </p:nvPr>
        </p:nvSpPr>
        <p:spPr>
          <a:xfrm>
            <a:off x="971550" y="115888"/>
            <a:ext cx="7158038" cy="719137"/>
          </a:xfrm>
        </p:spPr>
        <p:txBody>
          <a:bodyPr/>
          <a:lstStyle/>
          <a:p>
            <a:r>
              <a:rPr lang="en-US" altLang="zh-CN" dirty="0">
                <a:latin typeface="黑体" pitchFamily="2" charset="-122"/>
                <a:ea typeface="黑体" pitchFamily="2" charset="-122"/>
              </a:rPr>
              <a:t>3.2 </a:t>
            </a:r>
            <a:r>
              <a:rPr lang="zh-CN" altLang="en-US" dirty="0">
                <a:latin typeface="黑体" pitchFamily="2" charset="-122"/>
                <a:ea typeface="黑体" pitchFamily="2" charset="-122"/>
              </a:rPr>
              <a:t>分波前与分振幅干涉</a:t>
            </a:r>
            <a:endParaRPr lang="en-US" altLang="zh-CN" dirty="0">
              <a:latin typeface="黑体" pitchFamily="2" charset="-122"/>
              <a:ea typeface="黑体" pitchFamily="2" charset="-122"/>
            </a:endParaRPr>
          </a:p>
        </p:txBody>
      </p:sp>
      <p:sp>
        <p:nvSpPr>
          <p:cNvPr id="6" name="TextBox 10">
            <a:extLst>
              <a:ext uri="{FF2B5EF4-FFF2-40B4-BE49-F238E27FC236}">
                <a16:creationId xmlns:a16="http://schemas.microsoft.com/office/drawing/2014/main" id="{772A2D42-B2F6-441A-85EB-CC379721B345}"/>
              </a:ext>
            </a:extLst>
          </p:cNvPr>
          <p:cNvSpPr txBox="1">
            <a:spLocks noChangeArrowheads="1"/>
          </p:cNvSpPr>
          <p:nvPr/>
        </p:nvSpPr>
        <p:spPr bwMode="auto">
          <a:xfrm>
            <a:off x="1403648" y="2564904"/>
            <a:ext cx="6336704" cy="2931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50000"/>
              </a:lnSpc>
              <a:spcBef>
                <a:spcPct val="0"/>
              </a:spcBef>
              <a:buClrTx/>
              <a:buFontTx/>
              <a:buNone/>
            </a:pPr>
            <a:r>
              <a:rPr lang="en-US" altLang="zh-CN" b="1" dirty="0">
                <a:latin typeface="+mn-ea"/>
                <a:cs typeface="Times New Roman" pitchFamily="18" charset="0"/>
              </a:rPr>
              <a:t>3.2.1 </a:t>
            </a:r>
            <a:r>
              <a:rPr lang="zh-CN" altLang="en-US" b="1" dirty="0">
                <a:latin typeface="+mn-ea"/>
                <a:cs typeface="Times New Roman" pitchFamily="18" charset="0"/>
              </a:rPr>
              <a:t>分波前干涉装置</a:t>
            </a:r>
            <a:endParaRPr lang="en-US" altLang="zh-CN" b="1" dirty="0">
              <a:latin typeface="+mn-ea"/>
              <a:cs typeface="Times New Roman" pitchFamily="18" charset="0"/>
            </a:endParaRPr>
          </a:p>
          <a:p>
            <a:pPr eaLnBrk="1" hangingPunct="1">
              <a:lnSpc>
                <a:spcPct val="150000"/>
              </a:lnSpc>
              <a:spcBef>
                <a:spcPct val="0"/>
              </a:spcBef>
              <a:buClrTx/>
              <a:buFontTx/>
              <a:buNone/>
            </a:pPr>
            <a:r>
              <a:rPr lang="en-US" altLang="zh-CN" b="1" dirty="0">
                <a:solidFill>
                  <a:srgbClr val="FF0000"/>
                </a:solidFill>
                <a:latin typeface="+mn-ea"/>
                <a:cs typeface="Times New Roman" pitchFamily="18" charset="0"/>
              </a:rPr>
              <a:t>3.2.2 </a:t>
            </a:r>
            <a:r>
              <a:rPr lang="zh-CN" altLang="en-US" b="1" dirty="0">
                <a:solidFill>
                  <a:srgbClr val="FF0000"/>
                </a:solidFill>
                <a:latin typeface="+mn-ea"/>
                <a:cs typeface="Times New Roman" pitchFamily="18" charset="0"/>
              </a:rPr>
              <a:t>平行平板产生的分振幅干涉</a:t>
            </a:r>
            <a:endParaRPr lang="en-US" altLang="zh-CN" b="1" dirty="0">
              <a:solidFill>
                <a:srgbClr val="FF0000"/>
              </a:solidFill>
              <a:latin typeface="+mn-ea"/>
              <a:cs typeface="Times New Roman" pitchFamily="18" charset="0"/>
            </a:endParaRPr>
          </a:p>
          <a:p>
            <a:pPr eaLnBrk="1" hangingPunct="1">
              <a:lnSpc>
                <a:spcPct val="150000"/>
              </a:lnSpc>
              <a:spcBef>
                <a:spcPct val="0"/>
              </a:spcBef>
              <a:buClrTx/>
              <a:buFontTx/>
              <a:buNone/>
            </a:pPr>
            <a:r>
              <a:rPr lang="en-US" altLang="zh-CN" b="1" dirty="0">
                <a:latin typeface="+mn-ea"/>
                <a:cs typeface="Times New Roman" pitchFamily="18" charset="0"/>
              </a:rPr>
              <a:t>3.2.3 </a:t>
            </a:r>
            <a:r>
              <a:rPr lang="zh-CN" altLang="en-US" b="1" dirty="0">
                <a:latin typeface="+mn-ea"/>
                <a:cs typeface="Times New Roman" pitchFamily="18" charset="0"/>
              </a:rPr>
              <a:t>楔形平板产生的分振幅干涉</a:t>
            </a:r>
            <a:endParaRPr lang="en-US" altLang="zh-CN" b="1" dirty="0">
              <a:latin typeface="+mn-ea"/>
              <a:cs typeface="Times New Roman" pitchFamily="18" charset="0"/>
            </a:endParaRPr>
          </a:p>
          <a:p>
            <a:pPr eaLnBrk="1" hangingPunct="1">
              <a:lnSpc>
                <a:spcPct val="150000"/>
              </a:lnSpc>
              <a:spcBef>
                <a:spcPct val="0"/>
              </a:spcBef>
              <a:buClrTx/>
              <a:buFontTx/>
              <a:buNone/>
            </a:pPr>
            <a:r>
              <a:rPr lang="en-US" altLang="zh-CN" b="1" dirty="0">
                <a:latin typeface="+mn-ea"/>
                <a:cs typeface="Times New Roman" pitchFamily="18" charset="0"/>
              </a:rPr>
              <a:t>3.2.4 </a:t>
            </a:r>
            <a:r>
              <a:rPr lang="zh-CN" altLang="en-US" b="1" dirty="0">
                <a:latin typeface="+mn-ea"/>
                <a:cs typeface="Times New Roman" pitchFamily="18" charset="0"/>
              </a:rPr>
              <a:t>牛顿环分振幅干涉</a:t>
            </a:r>
            <a:endParaRPr lang="en-US" altLang="zh-CN" b="1" dirty="0">
              <a:latin typeface="+mn-ea"/>
              <a:cs typeface="Times New Roman" pitchFamily="18" charset="0"/>
            </a:endParaRPr>
          </a:p>
        </p:txBody>
      </p:sp>
    </p:spTree>
    <p:extLst>
      <p:ext uri="{BB962C8B-B14F-4D97-AF65-F5344CB8AC3E}">
        <p14:creationId xmlns:p14="http://schemas.microsoft.com/office/powerpoint/2010/main" val="1540411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dirty="0">
                <a:latin typeface="黑体" pitchFamily="2" charset="-122"/>
                <a:ea typeface="黑体" pitchFamily="2" charset="-122"/>
              </a:rPr>
              <a:t>平板产生的分振幅干涉</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12</a:t>
            </a:fld>
            <a:endParaRPr lang="en-US" altLang="zh-CN"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1197843"/>
            <a:ext cx="5876925" cy="3743325"/>
          </a:xfrm>
          <a:prstGeom prst="rect">
            <a:avLst/>
          </a:prstGeom>
        </p:spPr>
      </p:pic>
      <p:sp>
        <p:nvSpPr>
          <p:cNvPr id="3" name="TextBox 2"/>
          <p:cNvSpPr txBox="1"/>
          <p:nvPr/>
        </p:nvSpPr>
        <p:spPr>
          <a:xfrm>
            <a:off x="179512" y="5039620"/>
            <a:ext cx="8784976" cy="1701748"/>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zh-CN" altLang="en-US" b="1" dirty="0">
                <a:solidFill>
                  <a:schemeClr val="tx2"/>
                </a:solidFill>
              </a:rPr>
              <a:t>从点光源</a:t>
            </a:r>
            <a:r>
              <a:rPr lang="en-US" altLang="zh-CN" b="1" i="1" dirty="0">
                <a:solidFill>
                  <a:schemeClr val="tx2"/>
                </a:solidFill>
                <a:latin typeface="Times New Roman" panose="02020603050405020304" pitchFamily="18" charset="0"/>
                <a:cs typeface="Times New Roman" panose="02020603050405020304" pitchFamily="18" charset="0"/>
              </a:rPr>
              <a:t>S</a:t>
            </a:r>
            <a:r>
              <a:rPr lang="zh-CN" altLang="en-US" b="1" dirty="0">
                <a:solidFill>
                  <a:schemeClr val="tx2"/>
                </a:solidFill>
              </a:rPr>
              <a:t>到达观察屏上任意一点</a:t>
            </a:r>
            <a:r>
              <a:rPr lang="en-US" altLang="zh-CN" b="1" i="1" dirty="0">
                <a:solidFill>
                  <a:schemeClr val="tx2"/>
                </a:solidFill>
                <a:latin typeface="Times New Roman" panose="02020603050405020304" pitchFamily="18" charset="0"/>
                <a:cs typeface="Times New Roman" panose="02020603050405020304" pitchFamily="18" charset="0"/>
              </a:rPr>
              <a:t>P</a:t>
            </a:r>
            <a:r>
              <a:rPr lang="zh-CN" altLang="en-US" b="1" dirty="0">
                <a:solidFill>
                  <a:schemeClr val="tx2"/>
                </a:solidFill>
              </a:rPr>
              <a:t>，只有两支光波，分别经平板的上下表面反射。</a:t>
            </a:r>
            <a:endParaRPr lang="en-US" altLang="zh-CN" b="1" dirty="0">
              <a:solidFill>
                <a:schemeClr val="tx2"/>
              </a:solidFill>
            </a:endParaRPr>
          </a:p>
          <a:p>
            <a:pPr marL="342900" indent="-342900" algn="just">
              <a:lnSpc>
                <a:spcPct val="150000"/>
              </a:lnSpc>
              <a:buFont typeface="Wingdings" panose="05000000000000000000" pitchFamily="2" charset="2"/>
              <a:buChar char="Ø"/>
            </a:pPr>
            <a:r>
              <a:rPr lang="zh-CN" altLang="en-US" b="1" dirty="0">
                <a:solidFill>
                  <a:schemeClr val="tx2"/>
                </a:solidFill>
              </a:rPr>
              <a:t>两支光波等效于从两个镜像点</a:t>
            </a:r>
            <a:r>
              <a:rPr lang="en-US" altLang="zh-CN" b="1" i="1" dirty="0">
                <a:solidFill>
                  <a:schemeClr val="tx2"/>
                </a:solidFill>
                <a:latin typeface="Times New Roman" panose="02020603050405020304" pitchFamily="18" charset="0"/>
                <a:cs typeface="Times New Roman" panose="02020603050405020304" pitchFamily="18" charset="0"/>
              </a:rPr>
              <a:t>S</a:t>
            </a:r>
            <a:r>
              <a:rPr lang="en-US" altLang="zh-CN" b="1" baseline="-25000" dirty="0">
                <a:solidFill>
                  <a:schemeClr val="tx2"/>
                </a:solidFill>
                <a:latin typeface="Times New Roman" panose="02020603050405020304" pitchFamily="18" charset="0"/>
                <a:cs typeface="Times New Roman" panose="02020603050405020304" pitchFamily="18" charset="0"/>
              </a:rPr>
              <a:t>1</a:t>
            </a:r>
            <a:r>
              <a:rPr lang="zh-CN" altLang="en-US" b="1" dirty="0">
                <a:solidFill>
                  <a:schemeClr val="tx2"/>
                </a:solidFill>
              </a:rPr>
              <a:t>、</a:t>
            </a:r>
            <a:r>
              <a:rPr lang="en-US" altLang="zh-CN" b="1" i="1" dirty="0">
                <a:solidFill>
                  <a:schemeClr val="tx2"/>
                </a:solidFill>
                <a:latin typeface="Times New Roman" panose="02020603050405020304" pitchFamily="18" charset="0"/>
                <a:cs typeface="Times New Roman" panose="02020603050405020304" pitchFamily="18" charset="0"/>
              </a:rPr>
              <a:t>S</a:t>
            </a:r>
            <a:r>
              <a:rPr lang="en-US" altLang="zh-CN" b="1" baseline="-25000" dirty="0">
                <a:solidFill>
                  <a:schemeClr val="tx2"/>
                </a:solidFill>
                <a:latin typeface="Times New Roman" panose="02020603050405020304" pitchFamily="18" charset="0"/>
                <a:cs typeface="Times New Roman" panose="02020603050405020304" pitchFamily="18" charset="0"/>
              </a:rPr>
              <a:t>2</a:t>
            </a:r>
            <a:r>
              <a:rPr lang="zh-CN" altLang="en-US" b="1" dirty="0">
                <a:solidFill>
                  <a:schemeClr val="tx2"/>
                </a:solidFill>
              </a:rPr>
              <a:t>发出，在垂直于</a:t>
            </a:r>
            <a:r>
              <a:rPr lang="en-US" altLang="zh-CN" b="1" i="1" dirty="0">
                <a:solidFill>
                  <a:schemeClr val="tx2"/>
                </a:solidFill>
                <a:latin typeface="Times New Roman" panose="02020603050405020304" pitchFamily="18" charset="0"/>
                <a:cs typeface="Times New Roman" panose="02020603050405020304" pitchFamily="18" charset="0"/>
              </a:rPr>
              <a:t>S</a:t>
            </a:r>
            <a:r>
              <a:rPr lang="en-US" altLang="zh-CN" b="1" baseline="-25000" dirty="0">
                <a:solidFill>
                  <a:schemeClr val="tx2"/>
                </a:solidFill>
                <a:latin typeface="Times New Roman" panose="02020603050405020304" pitchFamily="18" charset="0"/>
                <a:cs typeface="Times New Roman" panose="02020603050405020304" pitchFamily="18" charset="0"/>
              </a:rPr>
              <a:t>1</a:t>
            </a:r>
            <a:r>
              <a:rPr lang="en-US" altLang="zh-CN" b="1" i="1" dirty="0">
                <a:solidFill>
                  <a:schemeClr val="tx2"/>
                </a:solidFill>
                <a:latin typeface="Times New Roman" panose="02020603050405020304" pitchFamily="18" charset="0"/>
                <a:cs typeface="Times New Roman" panose="02020603050405020304" pitchFamily="18" charset="0"/>
              </a:rPr>
              <a:t>S</a:t>
            </a:r>
            <a:r>
              <a:rPr lang="en-US" altLang="zh-CN" b="1" baseline="-25000" dirty="0">
                <a:solidFill>
                  <a:schemeClr val="tx2"/>
                </a:solidFill>
                <a:latin typeface="Times New Roman" panose="02020603050405020304" pitchFamily="18" charset="0"/>
                <a:cs typeface="Times New Roman" panose="02020603050405020304" pitchFamily="18" charset="0"/>
              </a:rPr>
              <a:t>2</a:t>
            </a:r>
            <a:r>
              <a:rPr lang="zh-CN" altLang="en-US" b="1" dirty="0">
                <a:solidFill>
                  <a:schemeClr val="tx2"/>
                </a:solidFill>
              </a:rPr>
              <a:t>连线的观察屏上，呈现圆环状干涉条纹，条纹中心为</a:t>
            </a:r>
            <a:r>
              <a:rPr lang="en-US" altLang="zh-CN" b="1" i="1" dirty="0">
                <a:solidFill>
                  <a:schemeClr val="tx2"/>
                </a:solidFill>
                <a:latin typeface="Times New Roman" panose="02020603050405020304" pitchFamily="18" charset="0"/>
                <a:cs typeface="Times New Roman" panose="02020603050405020304" pitchFamily="18" charset="0"/>
              </a:rPr>
              <a:t>S</a:t>
            </a:r>
            <a:r>
              <a:rPr lang="en-US" altLang="zh-CN" b="1" baseline="-25000" dirty="0">
                <a:solidFill>
                  <a:schemeClr val="tx2"/>
                </a:solidFill>
                <a:latin typeface="Times New Roman" panose="02020603050405020304" pitchFamily="18" charset="0"/>
                <a:cs typeface="Times New Roman" panose="02020603050405020304" pitchFamily="18" charset="0"/>
              </a:rPr>
              <a:t>1</a:t>
            </a:r>
            <a:r>
              <a:rPr lang="en-US" altLang="zh-CN" b="1" i="1" dirty="0">
                <a:solidFill>
                  <a:schemeClr val="tx2"/>
                </a:solidFill>
                <a:latin typeface="Times New Roman" panose="02020603050405020304" pitchFamily="18" charset="0"/>
                <a:cs typeface="Times New Roman" panose="02020603050405020304" pitchFamily="18" charset="0"/>
              </a:rPr>
              <a:t>S</a:t>
            </a:r>
            <a:r>
              <a:rPr lang="en-US" altLang="zh-CN" b="1" baseline="-25000" dirty="0">
                <a:solidFill>
                  <a:schemeClr val="tx2"/>
                </a:solidFill>
                <a:latin typeface="Times New Roman" panose="02020603050405020304" pitchFamily="18" charset="0"/>
                <a:cs typeface="Times New Roman" panose="02020603050405020304" pitchFamily="18" charset="0"/>
              </a:rPr>
              <a:t>2</a:t>
            </a:r>
            <a:r>
              <a:rPr lang="zh-CN" altLang="en-US" b="1" dirty="0">
                <a:solidFill>
                  <a:schemeClr val="tx2"/>
                </a:solidFill>
              </a:rPr>
              <a:t>延长线与观察屏交点。</a:t>
            </a:r>
            <a:endParaRPr lang="en-US" altLang="zh-CN" b="1" dirty="0">
              <a:solidFill>
                <a:schemeClr val="tx2"/>
              </a:solidFill>
            </a:endParaRPr>
          </a:p>
          <a:p>
            <a:pPr marL="342900" indent="-342900" algn="just">
              <a:lnSpc>
                <a:spcPct val="150000"/>
              </a:lnSpc>
              <a:buFont typeface="Wingdings" panose="05000000000000000000" pitchFamily="2" charset="2"/>
              <a:buChar char="Ø"/>
            </a:pPr>
            <a:r>
              <a:rPr lang="zh-CN" altLang="en-US" b="1" dirty="0">
                <a:solidFill>
                  <a:schemeClr val="tx2"/>
                </a:solidFill>
              </a:rPr>
              <a:t>以扩展光源照明时，因各点产生的干涉条纹相互错位，统计效果是无条纹。</a:t>
            </a:r>
          </a:p>
        </p:txBody>
      </p:sp>
      <p:sp>
        <p:nvSpPr>
          <p:cNvPr id="18" name="TextBox 17"/>
          <p:cNvSpPr txBox="1"/>
          <p:nvPr/>
        </p:nvSpPr>
        <p:spPr>
          <a:xfrm>
            <a:off x="251520" y="2444695"/>
            <a:ext cx="1584176" cy="1418915"/>
          </a:xfrm>
          <a:prstGeom prst="rect">
            <a:avLst/>
          </a:prstGeom>
          <a:noFill/>
        </p:spPr>
        <p:txBody>
          <a:bodyPr wrap="square" rtlCol="0">
            <a:spAutoFit/>
          </a:bodyPr>
          <a:lstStyle/>
          <a:p>
            <a:pPr algn="just">
              <a:lnSpc>
                <a:spcPct val="150000"/>
              </a:lnSpc>
            </a:pPr>
            <a:r>
              <a:rPr lang="zh-CN" altLang="en-US" sz="2000" b="1" dirty="0">
                <a:solidFill>
                  <a:srgbClr val="FF0000"/>
                </a:solidFill>
              </a:rPr>
              <a:t>注意两支光波相对于</a:t>
            </a:r>
            <a:r>
              <a:rPr lang="en-US" altLang="zh-CN" sz="2000" b="1" i="1" dirty="0">
                <a:solidFill>
                  <a:srgbClr val="FF0000"/>
                </a:solidFill>
                <a:latin typeface="Times New Roman" panose="02020603050405020304" pitchFamily="18" charset="0"/>
                <a:cs typeface="Times New Roman" panose="02020603050405020304" pitchFamily="18" charset="0"/>
              </a:rPr>
              <a:t>S</a:t>
            </a:r>
            <a:r>
              <a:rPr lang="zh-CN" altLang="en-US" sz="2000" b="1" dirty="0">
                <a:solidFill>
                  <a:srgbClr val="FF0000"/>
                </a:solidFill>
              </a:rPr>
              <a:t>点的张角</a:t>
            </a:r>
            <a:r>
              <a:rPr lang="el-GR" altLang="zh-CN" sz="2000" b="1" i="1" dirty="0">
                <a:solidFill>
                  <a:srgbClr val="FF0000"/>
                </a:solidFill>
                <a:latin typeface="Times New Roman" panose="02020603050405020304" pitchFamily="18" charset="0"/>
                <a:cs typeface="Times New Roman" panose="02020603050405020304" pitchFamily="18" charset="0"/>
              </a:rPr>
              <a:t>β</a:t>
            </a:r>
            <a:endParaRPr lang="zh-CN" altLang="en-US" sz="2000" b="1"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1294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left)">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left)">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left)">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barn(inVertical)">
                                      <p:cBhvr>
                                        <p:cTn id="2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dirty="0">
                <a:latin typeface="黑体" pitchFamily="2" charset="-122"/>
                <a:ea typeface="黑体" pitchFamily="2" charset="-122"/>
              </a:rPr>
              <a:t>平板产生的分振幅干涉</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13</a:t>
            </a:fld>
            <a:endParaRPr lang="en-US" altLang="zh-CN" dirty="0"/>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505" y="1340768"/>
            <a:ext cx="5472607" cy="4633414"/>
          </a:xfrm>
          <a:prstGeom prst="rect">
            <a:avLst/>
          </a:prstGeom>
        </p:spPr>
      </p:pic>
      <p:graphicFrame>
        <p:nvGraphicFramePr>
          <p:cNvPr id="7" name="对象 6"/>
          <p:cNvGraphicFramePr>
            <a:graphicFrameLocks noChangeAspect="1"/>
          </p:cNvGraphicFramePr>
          <p:nvPr>
            <p:extLst>
              <p:ext uri="{D42A27DB-BD31-4B8C-83A1-F6EECF244321}">
                <p14:modId xmlns:p14="http://schemas.microsoft.com/office/powerpoint/2010/main" val="1628118983"/>
              </p:ext>
            </p:extLst>
          </p:nvPr>
        </p:nvGraphicFramePr>
        <p:xfrm>
          <a:off x="6804248" y="1891754"/>
          <a:ext cx="1076949" cy="504056"/>
        </p:xfrm>
        <a:graphic>
          <a:graphicData uri="http://schemas.openxmlformats.org/presentationml/2006/ole">
            <mc:AlternateContent xmlns:mc="http://schemas.openxmlformats.org/markup-compatibility/2006">
              <mc:Choice xmlns:v="urn:schemas-microsoft-com:vml" Requires="v">
                <p:oleObj spid="_x0000_s21944" name="Equation" r:id="rId5" imgW="431640" imgH="203040" progId="Equation.DSMT4">
                  <p:embed/>
                </p:oleObj>
              </mc:Choice>
              <mc:Fallback>
                <p:oleObj name="Equation" r:id="rId5" imgW="431640" imgH="203040" progId="Equation.DSMT4">
                  <p:embed/>
                  <p:pic>
                    <p:nvPicPr>
                      <p:cNvPr id="0" name="对象 13"/>
                      <p:cNvPicPr>
                        <a:picLocks noChangeAspect="1" noChangeArrowheads="1"/>
                      </p:cNvPicPr>
                      <p:nvPr/>
                    </p:nvPicPr>
                    <p:blipFill>
                      <a:blip r:embed="rId6"/>
                      <a:srcRect/>
                      <a:stretch>
                        <a:fillRect/>
                      </a:stretch>
                    </p:blipFill>
                    <p:spPr bwMode="auto">
                      <a:xfrm>
                        <a:off x="6804248" y="1891754"/>
                        <a:ext cx="1076949" cy="504056"/>
                      </a:xfrm>
                      <a:prstGeom prst="rect">
                        <a:avLst/>
                      </a:prstGeom>
                      <a:noFill/>
                      <a:ln>
                        <a:noFill/>
                      </a:ln>
                      <a:effectLst/>
                    </p:spPr>
                  </p:pic>
                </p:oleObj>
              </mc:Fallback>
            </mc:AlternateContent>
          </a:graphicData>
        </a:graphic>
      </p:graphicFrame>
      <p:sp>
        <p:nvSpPr>
          <p:cNvPr id="8" name="TextBox 7"/>
          <p:cNvSpPr txBox="1"/>
          <p:nvPr/>
        </p:nvSpPr>
        <p:spPr>
          <a:xfrm>
            <a:off x="5580112" y="1268760"/>
            <a:ext cx="3422478" cy="495585"/>
          </a:xfrm>
          <a:prstGeom prst="rect">
            <a:avLst/>
          </a:prstGeom>
          <a:noFill/>
        </p:spPr>
        <p:txBody>
          <a:bodyPr wrap="square" rtlCol="0">
            <a:spAutoFit/>
          </a:bodyPr>
          <a:lstStyle/>
          <a:p>
            <a:pPr>
              <a:lnSpc>
                <a:spcPct val="150000"/>
              </a:lnSpc>
            </a:pPr>
            <a:r>
              <a:rPr lang="zh-CN" altLang="en-US" sz="2000" b="1" dirty="0">
                <a:solidFill>
                  <a:schemeClr val="tx2"/>
                </a:solidFill>
              </a:rPr>
              <a:t>考察空间相干性条件：</a:t>
            </a:r>
          </a:p>
        </p:txBody>
      </p:sp>
      <p:sp>
        <p:nvSpPr>
          <p:cNvPr id="10" name="TextBox 9"/>
          <p:cNvSpPr txBox="1"/>
          <p:nvPr/>
        </p:nvSpPr>
        <p:spPr>
          <a:xfrm>
            <a:off x="5580112" y="2323802"/>
            <a:ext cx="3422478" cy="957250"/>
          </a:xfrm>
          <a:prstGeom prst="rect">
            <a:avLst/>
          </a:prstGeom>
          <a:noFill/>
        </p:spPr>
        <p:txBody>
          <a:bodyPr wrap="square" rtlCol="0">
            <a:spAutoFit/>
          </a:bodyPr>
          <a:lstStyle/>
          <a:p>
            <a:pPr algn="just">
              <a:lnSpc>
                <a:spcPct val="150000"/>
              </a:lnSpc>
            </a:pPr>
            <a:r>
              <a:rPr lang="zh-CN" altLang="en-US" sz="2000" b="1" dirty="0">
                <a:solidFill>
                  <a:schemeClr val="tx2"/>
                </a:solidFill>
              </a:rPr>
              <a:t>当</a:t>
            </a:r>
            <a:r>
              <a:rPr lang="el-GR" altLang="zh-CN" sz="2000" b="1" i="1" dirty="0">
                <a:solidFill>
                  <a:schemeClr val="tx2"/>
                </a:solidFill>
                <a:latin typeface="Times New Roman"/>
                <a:cs typeface="Times New Roman"/>
              </a:rPr>
              <a:t>β</a:t>
            </a:r>
            <a:r>
              <a:rPr lang="el-GR" altLang="zh-CN" sz="2000" b="1" dirty="0">
                <a:solidFill>
                  <a:schemeClr val="tx2"/>
                </a:solidFill>
                <a:latin typeface="Times New Roman"/>
                <a:cs typeface="Times New Roman"/>
              </a:rPr>
              <a:t>→</a:t>
            </a:r>
            <a:r>
              <a:rPr lang="en-US" altLang="zh-CN" sz="2000" b="1" dirty="0">
                <a:solidFill>
                  <a:schemeClr val="tx2"/>
                </a:solidFill>
                <a:latin typeface="Times New Roman"/>
                <a:cs typeface="Times New Roman"/>
              </a:rPr>
              <a:t>0</a:t>
            </a:r>
            <a:r>
              <a:rPr lang="zh-CN" altLang="en-US" sz="2000" b="1" dirty="0">
                <a:solidFill>
                  <a:schemeClr val="tx2"/>
                </a:solidFill>
                <a:latin typeface="Times New Roman"/>
                <a:cs typeface="Times New Roman"/>
              </a:rPr>
              <a:t>时，</a:t>
            </a:r>
            <a:r>
              <a:rPr lang="en-US" altLang="zh-CN" sz="2000" b="1" i="1" dirty="0">
                <a:solidFill>
                  <a:schemeClr val="tx2"/>
                </a:solidFill>
                <a:latin typeface="Times New Roman"/>
                <a:cs typeface="Times New Roman"/>
              </a:rPr>
              <a:t>b</a:t>
            </a:r>
            <a:r>
              <a:rPr lang="en-US" altLang="zh-CN" sz="2000" b="1" dirty="0">
                <a:solidFill>
                  <a:schemeClr val="tx2"/>
                </a:solidFill>
                <a:latin typeface="Times New Roman"/>
                <a:cs typeface="Times New Roman"/>
              </a:rPr>
              <a:t>→∞</a:t>
            </a:r>
            <a:r>
              <a:rPr lang="zh-CN" altLang="en-US" sz="2000" b="1" dirty="0">
                <a:solidFill>
                  <a:schemeClr val="tx2"/>
                </a:solidFill>
                <a:latin typeface="Times New Roman"/>
                <a:cs typeface="Times New Roman"/>
              </a:rPr>
              <a:t>，可采用无穷大的扩展光源。</a:t>
            </a:r>
            <a:endParaRPr lang="en-US" altLang="zh-CN" sz="2000" b="1" dirty="0">
              <a:solidFill>
                <a:schemeClr val="tx2"/>
              </a:solidFill>
              <a:latin typeface="Times New Roman"/>
              <a:cs typeface="Times New Roman"/>
            </a:endParaRPr>
          </a:p>
        </p:txBody>
      </p:sp>
      <p:sp>
        <p:nvSpPr>
          <p:cNvPr id="12" name="矩形 11"/>
          <p:cNvSpPr/>
          <p:nvPr/>
        </p:nvSpPr>
        <p:spPr>
          <a:xfrm>
            <a:off x="5580112" y="3187898"/>
            <a:ext cx="3422478" cy="1880579"/>
          </a:xfrm>
          <a:prstGeom prst="rect">
            <a:avLst/>
          </a:prstGeom>
        </p:spPr>
        <p:txBody>
          <a:bodyPr wrap="square">
            <a:spAutoFit/>
          </a:bodyPr>
          <a:lstStyle/>
          <a:p>
            <a:pPr algn="just">
              <a:lnSpc>
                <a:spcPct val="150000"/>
              </a:lnSpc>
            </a:pPr>
            <a:r>
              <a:rPr lang="zh-CN" altLang="en-US" sz="2000" b="1" dirty="0">
                <a:solidFill>
                  <a:schemeClr val="tx2"/>
                </a:solidFill>
              </a:rPr>
              <a:t>通过作图可知，此时干涉叠加点</a:t>
            </a:r>
            <a:r>
              <a:rPr lang="en-US" altLang="zh-CN" sz="2000" b="1" i="1" dirty="0">
                <a:solidFill>
                  <a:schemeClr val="tx2"/>
                </a:solidFill>
                <a:latin typeface="Times New Roman" panose="02020603050405020304" pitchFamily="18" charset="0"/>
                <a:cs typeface="Times New Roman" panose="02020603050405020304" pitchFamily="18" charset="0"/>
              </a:rPr>
              <a:t>P</a:t>
            </a:r>
            <a:r>
              <a:rPr lang="zh-CN" altLang="en-US" sz="2000" b="1" dirty="0">
                <a:solidFill>
                  <a:schemeClr val="tx2"/>
                </a:solidFill>
              </a:rPr>
              <a:t>位于无穷远处，可以通过一个透镜聚焦在观察屏上，在透镜焦面上形成干涉条纹。</a:t>
            </a:r>
          </a:p>
        </p:txBody>
      </p:sp>
      <p:sp>
        <p:nvSpPr>
          <p:cNvPr id="13" name="TextBox 12"/>
          <p:cNvSpPr txBox="1"/>
          <p:nvPr/>
        </p:nvSpPr>
        <p:spPr>
          <a:xfrm>
            <a:off x="2051720" y="5132114"/>
            <a:ext cx="6950871" cy="957250"/>
          </a:xfrm>
          <a:prstGeom prst="rect">
            <a:avLst/>
          </a:prstGeom>
          <a:noFill/>
        </p:spPr>
        <p:txBody>
          <a:bodyPr wrap="square" rtlCol="0">
            <a:spAutoFit/>
          </a:bodyPr>
          <a:lstStyle/>
          <a:p>
            <a:pPr algn="just">
              <a:lnSpc>
                <a:spcPct val="150000"/>
              </a:lnSpc>
            </a:pPr>
            <a:r>
              <a:rPr lang="zh-CN" altLang="en-US" sz="2000" b="1" dirty="0">
                <a:solidFill>
                  <a:schemeClr val="tx2"/>
                </a:solidFill>
              </a:rPr>
              <a:t>采用扩展光源照明时，光源中各点产生的干涉条纹完全重合，条纹更加明亮清晰。</a:t>
            </a:r>
          </a:p>
        </p:txBody>
      </p:sp>
      <p:sp>
        <p:nvSpPr>
          <p:cNvPr id="14" name="TextBox 13"/>
          <p:cNvSpPr txBox="1"/>
          <p:nvPr/>
        </p:nvSpPr>
        <p:spPr>
          <a:xfrm>
            <a:off x="1583668" y="6135687"/>
            <a:ext cx="5976664" cy="495585"/>
          </a:xfrm>
          <a:prstGeom prst="rect">
            <a:avLst/>
          </a:prstGeom>
          <a:noFill/>
        </p:spPr>
        <p:txBody>
          <a:bodyPr wrap="square" rtlCol="0">
            <a:spAutoFit/>
          </a:bodyPr>
          <a:lstStyle/>
          <a:p>
            <a:pPr algn="ctr">
              <a:lnSpc>
                <a:spcPct val="150000"/>
              </a:lnSpc>
            </a:pPr>
            <a:r>
              <a:rPr lang="zh-CN" altLang="en-US" sz="2000" b="1" dirty="0">
                <a:solidFill>
                  <a:srgbClr val="FF0000"/>
                </a:solidFill>
              </a:rPr>
              <a:t>注意只能在无穷远处观察到干涉条纹</a:t>
            </a:r>
          </a:p>
        </p:txBody>
      </p:sp>
    </p:spTree>
    <p:extLst>
      <p:ext uri="{BB962C8B-B14F-4D97-AF65-F5344CB8AC3E}">
        <p14:creationId xmlns:p14="http://schemas.microsoft.com/office/powerpoint/2010/main" val="533983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500"/>
                                        <p:tgtEl>
                                          <p:spTgt spid="8"/>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left)">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barn(inVertical)">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P spid="13"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dirty="0">
                <a:latin typeface="黑体" pitchFamily="2" charset="-122"/>
                <a:ea typeface="黑体" pitchFamily="2" charset="-122"/>
              </a:rPr>
              <a:t>条纹的定域</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14</a:t>
            </a:fld>
            <a:endParaRPr lang="en-US" altLang="zh-CN" dirty="0"/>
          </a:p>
        </p:txBody>
      </p:sp>
      <p:sp>
        <p:nvSpPr>
          <p:cNvPr id="18" name="Rectangle 6"/>
          <p:cNvSpPr>
            <a:spLocks noChangeArrowheads="1"/>
          </p:cNvSpPr>
          <p:nvPr/>
        </p:nvSpPr>
        <p:spPr bwMode="auto">
          <a:xfrm>
            <a:off x="402380" y="1946215"/>
            <a:ext cx="8346084" cy="978729"/>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just" eaLnBrk="1" hangingPunct="1">
              <a:lnSpc>
                <a:spcPct val="120000"/>
              </a:lnSpc>
              <a:spcBef>
                <a:spcPct val="0"/>
              </a:spcBef>
              <a:buFontTx/>
              <a:buNone/>
            </a:pPr>
            <a:r>
              <a:rPr kumimoji="1" lang="zh-CN" altLang="en-US" sz="2400" b="1" dirty="0">
                <a:solidFill>
                  <a:schemeClr val="tx2"/>
                </a:solidFill>
                <a:latin typeface="+mn-ea"/>
                <a:ea typeface="+mn-ea"/>
              </a:rPr>
              <a:t>非定域条纹：在空间任何区域都能得到的干涉条纹。</a:t>
            </a:r>
          </a:p>
          <a:p>
            <a:pPr algn="just" eaLnBrk="1" hangingPunct="1">
              <a:lnSpc>
                <a:spcPct val="120000"/>
              </a:lnSpc>
              <a:spcBef>
                <a:spcPct val="0"/>
              </a:spcBef>
              <a:buFontTx/>
              <a:buNone/>
            </a:pPr>
            <a:r>
              <a:rPr kumimoji="1" lang="zh-CN" altLang="en-US" sz="2400" b="1" dirty="0">
                <a:solidFill>
                  <a:schemeClr val="tx2"/>
                </a:solidFill>
                <a:latin typeface="+mn-ea"/>
                <a:ea typeface="+mn-ea"/>
              </a:rPr>
              <a:t>定域条纹：只在空间某些确定的区域产生的干涉条纹。</a:t>
            </a:r>
          </a:p>
        </p:txBody>
      </p:sp>
      <p:sp>
        <p:nvSpPr>
          <p:cNvPr id="19" name="Text Box 7"/>
          <p:cNvSpPr txBox="1">
            <a:spLocks noChangeArrowheads="1"/>
          </p:cNvSpPr>
          <p:nvPr/>
        </p:nvSpPr>
        <p:spPr bwMode="auto">
          <a:xfrm>
            <a:off x="402380" y="1315616"/>
            <a:ext cx="6461971"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just" eaLnBrk="1" hangingPunct="1">
              <a:spcBef>
                <a:spcPct val="50000"/>
              </a:spcBef>
              <a:buFontTx/>
              <a:buNone/>
            </a:pPr>
            <a:r>
              <a:rPr kumimoji="1" lang="zh-CN" altLang="en-US" sz="2400" b="1" dirty="0">
                <a:solidFill>
                  <a:schemeClr val="tx2"/>
                </a:solidFill>
                <a:latin typeface="+mn-ea"/>
                <a:ea typeface="+mn-ea"/>
              </a:rPr>
              <a:t>条纹定域：能够得到清晰干涉条纹的区域。</a:t>
            </a:r>
          </a:p>
        </p:txBody>
      </p:sp>
      <p:sp>
        <p:nvSpPr>
          <p:cNvPr id="82" name="Rectangle 71"/>
          <p:cNvSpPr>
            <a:spLocks noChangeArrowheads="1"/>
          </p:cNvSpPr>
          <p:nvPr/>
        </p:nvSpPr>
        <p:spPr bwMode="auto">
          <a:xfrm>
            <a:off x="6372200" y="4489119"/>
            <a:ext cx="2376264" cy="830997"/>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just" eaLnBrk="1" hangingPunct="1">
              <a:spcBef>
                <a:spcPct val="0"/>
              </a:spcBef>
              <a:buNone/>
            </a:pPr>
            <a:r>
              <a:rPr kumimoji="1" lang="zh-CN" altLang="en-US" sz="2400" b="1" dirty="0">
                <a:solidFill>
                  <a:srgbClr val="FF0000"/>
                </a:solidFill>
                <a:latin typeface="+mn-ea"/>
                <a:ea typeface="+mn-ea"/>
              </a:rPr>
              <a:t>点光源照明产生</a:t>
            </a:r>
            <a:endParaRPr kumimoji="1" lang="en-US" altLang="zh-CN" sz="2400" b="1" dirty="0">
              <a:solidFill>
                <a:srgbClr val="FF0000"/>
              </a:solidFill>
              <a:latin typeface="+mn-ea"/>
              <a:ea typeface="+mn-ea"/>
            </a:endParaRPr>
          </a:p>
          <a:p>
            <a:pPr algn="just" eaLnBrk="1" hangingPunct="1">
              <a:spcBef>
                <a:spcPct val="0"/>
              </a:spcBef>
              <a:buNone/>
            </a:pPr>
            <a:r>
              <a:rPr kumimoji="1" lang="en-US" altLang="zh-CN" sz="2400" b="1" dirty="0">
                <a:solidFill>
                  <a:srgbClr val="FF0000"/>
                </a:solidFill>
                <a:latin typeface="+mn-ea"/>
                <a:ea typeface="+mn-ea"/>
              </a:rPr>
              <a:t>——</a:t>
            </a:r>
            <a:r>
              <a:rPr kumimoji="1" lang="zh-CN" altLang="en-US" sz="2400" b="1" dirty="0">
                <a:solidFill>
                  <a:srgbClr val="FF0000"/>
                </a:solidFill>
                <a:latin typeface="+mn-ea"/>
                <a:ea typeface="+mn-ea"/>
              </a:rPr>
              <a:t>非定域条纹</a:t>
            </a:r>
            <a:endParaRPr kumimoji="1" lang="en-US" altLang="zh-CN" sz="2400" b="1" dirty="0">
              <a:solidFill>
                <a:srgbClr val="FF0000"/>
              </a:solidFill>
              <a:latin typeface="+mn-ea"/>
              <a:ea typeface="+mn-ea"/>
            </a:endParaRPr>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380" y="3140968"/>
            <a:ext cx="5537772" cy="3527301"/>
          </a:xfrm>
          <a:prstGeom prst="rect">
            <a:avLst/>
          </a:prstGeom>
        </p:spPr>
      </p:pic>
    </p:spTree>
    <p:extLst>
      <p:ext uri="{BB962C8B-B14F-4D97-AF65-F5344CB8AC3E}">
        <p14:creationId xmlns:p14="http://schemas.microsoft.com/office/powerpoint/2010/main" val="410538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xEl>
                                              <p:pRg st="0" end="0"/>
                                            </p:txEl>
                                          </p:spTgt>
                                        </p:tgtEl>
                                        <p:attrNameLst>
                                          <p:attrName>style.visibility</p:attrName>
                                        </p:attrNameLst>
                                      </p:cBhvr>
                                      <p:to>
                                        <p:strVal val="visible"/>
                                      </p:to>
                                    </p:set>
                                    <p:animEffect transition="in" filter="wipe(left)">
                                      <p:cBhvr>
                                        <p:cTn id="12" dur="500"/>
                                        <p:tgtEl>
                                          <p:spTgt spid="1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
                                            <p:txEl>
                                              <p:pRg st="1" end="1"/>
                                            </p:txEl>
                                          </p:spTgt>
                                        </p:tgtEl>
                                        <p:attrNameLst>
                                          <p:attrName>style.visibility</p:attrName>
                                        </p:attrNameLst>
                                      </p:cBhvr>
                                      <p:to>
                                        <p:strVal val="visible"/>
                                      </p:to>
                                    </p:set>
                                    <p:animEffect transition="in" filter="wipe(left)">
                                      <p:cBhvr>
                                        <p:cTn id="17" dur="500"/>
                                        <p:tgtEl>
                                          <p:spTgt spid="1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82"/>
                                        </p:tgtEl>
                                        <p:attrNameLst>
                                          <p:attrName>style.visibility</p:attrName>
                                        </p:attrNameLst>
                                      </p:cBhvr>
                                      <p:to>
                                        <p:strVal val="visible"/>
                                      </p:to>
                                    </p:set>
                                    <p:animEffect transition="in" filter="barn(inVertical)">
                                      <p:cBhvr>
                                        <p:cTn id="29"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8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844824"/>
            <a:ext cx="4747168" cy="4019216"/>
          </a:xfrm>
          <a:prstGeom prst="rect">
            <a:avLst/>
          </a:prstGeom>
        </p:spPr>
      </p:pic>
      <p:sp>
        <p:nvSpPr>
          <p:cNvPr id="9" name="Rectangle 2"/>
          <p:cNvSpPr>
            <a:spLocks noGrp="1" noChangeArrowheads="1"/>
          </p:cNvSpPr>
          <p:nvPr>
            <p:ph type="title"/>
          </p:nvPr>
        </p:nvSpPr>
        <p:spPr/>
        <p:txBody>
          <a:bodyPr/>
          <a:lstStyle/>
          <a:p>
            <a:r>
              <a:rPr lang="zh-CN" altLang="en-US" dirty="0">
                <a:latin typeface="黑体" pitchFamily="2" charset="-122"/>
                <a:ea typeface="黑体" pitchFamily="2" charset="-122"/>
              </a:rPr>
              <a:t>条纹的定域</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15</a:t>
            </a:fld>
            <a:endParaRPr lang="en-US" altLang="zh-CN" dirty="0"/>
          </a:p>
        </p:txBody>
      </p:sp>
      <mc:AlternateContent xmlns:mc="http://schemas.openxmlformats.org/markup-compatibility/2006" xmlns:a14="http://schemas.microsoft.com/office/drawing/2010/main">
        <mc:Choice Requires="a14">
          <p:sp>
            <p:nvSpPr>
              <p:cNvPr id="83" name="Text Box 7"/>
              <p:cNvSpPr txBox="1">
                <a:spLocks noChangeArrowheads="1"/>
              </p:cNvSpPr>
              <p:nvPr/>
            </p:nvSpPr>
            <p:spPr bwMode="auto">
              <a:xfrm>
                <a:off x="4998687" y="1746447"/>
                <a:ext cx="3965801" cy="279018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just" eaLnBrk="1" hangingPunct="1">
                  <a:lnSpc>
                    <a:spcPct val="150000"/>
                  </a:lnSpc>
                  <a:spcBef>
                    <a:spcPct val="50000"/>
                  </a:spcBef>
                  <a:buNone/>
                </a:pPr>
                <a:r>
                  <a:rPr kumimoji="1" lang="zh-CN" altLang="en-US" sz="2000" b="1" dirty="0">
                    <a:solidFill>
                      <a:schemeClr val="tx2"/>
                    </a:solidFill>
                    <a:latin typeface="+mn-ea"/>
                    <a:ea typeface="+mn-ea"/>
                  </a:rPr>
                  <a:t>以扩展光源照明时，受空间相干性的限制（干涉孔径角总有一定大小，且</a:t>
                </a:r>
                <a14:m>
                  <m:oMath xmlns:m="http://schemas.openxmlformats.org/officeDocument/2006/math">
                    <m:r>
                      <a:rPr kumimoji="1" lang="en-US" altLang="zh-CN" sz="2000" b="1" i="1" smtClean="0">
                        <a:solidFill>
                          <a:schemeClr val="tx2"/>
                        </a:solidFill>
                        <a:latin typeface="Cambria Math"/>
                        <a:ea typeface="+mn-ea"/>
                      </a:rPr>
                      <m:t>𝒃</m:t>
                    </m:r>
                    <m:r>
                      <a:rPr kumimoji="1" lang="zh-CN" altLang="en-US" sz="2000" b="1" i="1" smtClean="0">
                        <a:solidFill>
                          <a:schemeClr val="tx2"/>
                        </a:solidFill>
                        <a:latin typeface="Cambria Math"/>
                        <a:ea typeface="+mn-ea"/>
                      </a:rPr>
                      <m:t>𝜷</m:t>
                    </m:r>
                    <m:r>
                      <a:rPr kumimoji="1" lang="en-US" altLang="zh-CN" sz="2000" b="1" i="1" smtClean="0">
                        <a:solidFill>
                          <a:schemeClr val="tx2"/>
                        </a:solidFill>
                        <a:latin typeface="Cambria Math"/>
                        <a:ea typeface="+mn-ea"/>
                      </a:rPr>
                      <m:t>&lt;</m:t>
                    </m:r>
                    <m:r>
                      <a:rPr kumimoji="1" lang="zh-CN" altLang="en-US" sz="2000" b="1" i="1" smtClean="0">
                        <a:solidFill>
                          <a:schemeClr val="tx2"/>
                        </a:solidFill>
                        <a:latin typeface="Cambria Math"/>
                        <a:ea typeface="+mn-ea"/>
                      </a:rPr>
                      <m:t>𝝀</m:t>
                    </m:r>
                  </m:oMath>
                </a14:m>
                <a:r>
                  <a:rPr kumimoji="1" lang="zh-CN" altLang="en-US" sz="2000" b="1" dirty="0">
                    <a:solidFill>
                      <a:schemeClr val="tx2"/>
                    </a:solidFill>
                    <a:latin typeface="+mn-ea"/>
                    <a:ea typeface="+mn-ea"/>
                  </a:rPr>
                  <a:t>），某些区域条纹对比度下降，条纹消失，但在某个平面上仍可观察到清晰的条纹</a:t>
                </a:r>
                <a:r>
                  <a:rPr kumimoji="1" lang="en-US" altLang="zh-CN" sz="2000" b="1" dirty="0">
                    <a:solidFill>
                      <a:schemeClr val="tx2"/>
                    </a:solidFill>
                    <a:latin typeface="+mn-ea"/>
                    <a:ea typeface="+mn-ea"/>
                  </a:rPr>
                  <a:t>——</a:t>
                </a:r>
                <a:r>
                  <a:rPr kumimoji="1" lang="zh-CN" altLang="en-US" sz="2000" b="1" dirty="0">
                    <a:solidFill>
                      <a:schemeClr val="tx2"/>
                    </a:solidFill>
                    <a:latin typeface="+mn-ea"/>
                    <a:ea typeface="+mn-ea"/>
                  </a:rPr>
                  <a:t>定域条纹。</a:t>
                </a:r>
              </a:p>
            </p:txBody>
          </p:sp>
        </mc:Choice>
        <mc:Fallback xmlns="">
          <p:sp>
            <p:nvSpPr>
              <p:cNvPr id="83" name="Text Box 7"/>
              <p:cNvSpPr txBox="1">
                <a:spLocks noRot="1" noChangeAspect="1" noMove="1" noResize="1" noEditPoints="1" noAdjustHandles="1" noChangeArrowheads="1" noChangeShapeType="1" noTextEdit="1"/>
              </p:cNvSpPr>
              <p:nvPr/>
            </p:nvSpPr>
            <p:spPr bwMode="auto">
              <a:xfrm>
                <a:off x="4998687" y="1746447"/>
                <a:ext cx="3965801" cy="2790187"/>
              </a:xfrm>
              <a:prstGeom prst="rect">
                <a:avLst/>
              </a:prstGeom>
              <a:blipFill>
                <a:blip r:embed="rId4"/>
                <a:stretch>
                  <a:fillRect l="-1690" r="-1382" b="-283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86" name="Rectangle 11"/>
          <p:cNvSpPr>
            <a:spLocks noChangeArrowheads="1"/>
          </p:cNvSpPr>
          <p:nvPr/>
        </p:nvSpPr>
        <p:spPr bwMode="auto">
          <a:xfrm>
            <a:off x="4572000" y="5005625"/>
            <a:ext cx="4392488" cy="1097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r" eaLnBrk="1" hangingPunct="1">
              <a:lnSpc>
                <a:spcPct val="150000"/>
              </a:lnSpc>
              <a:spcBef>
                <a:spcPct val="50000"/>
              </a:spcBef>
              <a:buFontTx/>
              <a:buNone/>
            </a:pPr>
            <a:r>
              <a:rPr kumimoji="1" lang="zh-CN" altLang="en-US" sz="2000" b="1" dirty="0">
                <a:solidFill>
                  <a:srgbClr val="FF0000"/>
                </a:solidFill>
                <a:latin typeface="+mn-ea"/>
                <a:ea typeface="+mn-ea"/>
              </a:rPr>
              <a:t>能够得到清晰干涉条纹的区域</a:t>
            </a:r>
            <a:endParaRPr kumimoji="1" lang="en-US" altLang="zh-CN" sz="2000" b="1" dirty="0">
              <a:solidFill>
                <a:srgbClr val="FF0000"/>
              </a:solidFill>
              <a:latin typeface="+mn-ea"/>
              <a:ea typeface="+mn-ea"/>
            </a:endParaRPr>
          </a:p>
          <a:p>
            <a:pPr algn="just" eaLnBrk="1" hangingPunct="1">
              <a:lnSpc>
                <a:spcPct val="150000"/>
              </a:lnSpc>
              <a:spcBef>
                <a:spcPct val="50000"/>
              </a:spcBef>
              <a:buFontTx/>
              <a:buNone/>
            </a:pPr>
            <a:r>
              <a:rPr kumimoji="1" lang="en-US" altLang="zh-CN" sz="2000" b="1" dirty="0">
                <a:solidFill>
                  <a:srgbClr val="FF0000"/>
                </a:solidFill>
                <a:latin typeface="+mn-ea"/>
                <a:ea typeface="+mn-ea"/>
              </a:rPr>
              <a:t>   ——</a:t>
            </a:r>
            <a:r>
              <a:rPr kumimoji="1" lang="zh-CN" altLang="en-US" sz="2000" b="1" dirty="0">
                <a:solidFill>
                  <a:srgbClr val="FF0000"/>
                </a:solidFill>
                <a:latin typeface="+mn-ea"/>
                <a:ea typeface="+mn-ea"/>
              </a:rPr>
              <a:t>定域区或定域面</a:t>
            </a:r>
          </a:p>
        </p:txBody>
      </p:sp>
    </p:spTree>
    <p:extLst>
      <p:ext uri="{BB962C8B-B14F-4D97-AF65-F5344CB8AC3E}">
        <p14:creationId xmlns:p14="http://schemas.microsoft.com/office/powerpoint/2010/main" val="3756094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83"/>
                                        </p:tgtEl>
                                        <p:attrNameLst>
                                          <p:attrName>style.visibility</p:attrName>
                                        </p:attrNameLst>
                                      </p:cBhvr>
                                      <p:to>
                                        <p:strVal val="visible"/>
                                      </p:to>
                                    </p:set>
                                    <p:animEffect transition="in" filter="wipe(left)">
                                      <p:cBhvr>
                                        <p:cTn id="14" dur="500"/>
                                        <p:tgtEl>
                                          <p:spTgt spid="83"/>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86"/>
                                        </p:tgtEl>
                                        <p:attrNameLst>
                                          <p:attrName>style.visibility</p:attrName>
                                        </p:attrNameLst>
                                      </p:cBhvr>
                                      <p:to>
                                        <p:strVal val="visible"/>
                                      </p:to>
                                    </p:set>
                                    <p:animEffect transition="in" filter="barn(inVertical)">
                                      <p:cBhvr>
                                        <p:cTn id="19"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8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90926" y="5013176"/>
            <a:ext cx="5545590" cy="1728192"/>
          </a:xfrm>
          <a:prstGeom prst="rect">
            <a:avLst/>
          </a:prstGeom>
        </p:spPr>
      </p:pic>
      <p:sp>
        <p:nvSpPr>
          <p:cNvPr id="9" name="Rectangle 2"/>
          <p:cNvSpPr>
            <a:spLocks noGrp="1" noChangeArrowheads="1"/>
          </p:cNvSpPr>
          <p:nvPr>
            <p:ph type="title"/>
          </p:nvPr>
        </p:nvSpPr>
        <p:spPr/>
        <p:txBody>
          <a:bodyPr/>
          <a:lstStyle/>
          <a:p>
            <a:r>
              <a:rPr lang="zh-CN" altLang="en-US" dirty="0">
                <a:latin typeface="黑体" pitchFamily="2" charset="-122"/>
                <a:ea typeface="黑体" pitchFamily="2" charset="-122"/>
              </a:rPr>
              <a:t>再议相干孔径</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16</a:t>
            </a:fld>
            <a:endParaRPr lang="en-US" altLang="zh-CN" dirty="0"/>
          </a:p>
        </p:txBody>
      </p:sp>
      <mc:AlternateContent xmlns:mc="http://schemas.openxmlformats.org/markup-compatibility/2006" xmlns:a14="http://schemas.microsoft.com/office/drawing/2010/main">
        <mc:Choice Requires="a14">
          <p:sp>
            <p:nvSpPr>
              <p:cNvPr id="12" name="TextBox 11"/>
              <p:cNvSpPr txBox="1"/>
              <p:nvPr/>
            </p:nvSpPr>
            <p:spPr>
              <a:xfrm>
                <a:off x="3490926" y="1268760"/>
                <a:ext cx="5531308" cy="3265574"/>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zh-CN" altLang="en-US" sz="2000" b="1" dirty="0">
                    <a:solidFill>
                      <a:schemeClr val="tx2"/>
                    </a:solidFill>
                  </a:rPr>
                  <a:t>在杨氏干涉装置中，相干孔径</a:t>
                </a:r>
                <a14:m>
                  <m:oMath xmlns:m="http://schemas.openxmlformats.org/officeDocument/2006/math">
                    <m:r>
                      <a:rPr lang="zh-CN" altLang="en-US" sz="2000" b="1" i="1" smtClean="0">
                        <a:solidFill>
                          <a:schemeClr val="tx2"/>
                        </a:solidFill>
                        <a:latin typeface="Cambria Math"/>
                      </a:rPr>
                      <m:t>𝜷</m:t>
                    </m:r>
                    <m:r>
                      <a:rPr lang="en-US" altLang="zh-CN" sz="2000" b="1" i="1" smtClean="0">
                        <a:solidFill>
                          <a:schemeClr val="tx2"/>
                        </a:solidFill>
                        <a:latin typeface="Cambria Math"/>
                      </a:rPr>
                      <m:t>=</m:t>
                    </m:r>
                    <m:f>
                      <m:fPr>
                        <m:type m:val="lin"/>
                        <m:ctrlPr>
                          <a:rPr lang="en-US" altLang="zh-CN" sz="2000" b="1" i="1" smtClean="0">
                            <a:solidFill>
                              <a:schemeClr val="tx2"/>
                            </a:solidFill>
                            <a:latin typeface="Cambria Math" panose="02040503050406030204" pitchFamily="18" charset="0"/>
                          </a:rPr>
                        </m:ctrlPr>
                      </m:fPr>
                      <m:num>
                        <m:r>
                          <a:rPr lang="en-US" altLang="zh-CN" sz="2000" b="1" i="1" smtClean="0">
                            <a:solidFill>
                              <a:schemeClr val="tx2"/>
                            </a:solidFill>
                            <a:latin typeface="Cambria Math"/>
                          </a:rPr>
                          <m:t>𝒅</m:t>
                        </m:r>
                      </m:num>
                      <m:den>
                        <m:r>
                          <a:rPr lang="en-US" altLang="zh-CN" sz="2000" b="1" i="1" smtClean="0">
                            <a:solidFill>
                              <a:schemeClr val="tx2"/>
                            </a:solidFill>
                            <a:latin typeface="Cambria Math"/>
                          </a:rPr>
                          <m:t>𝒍</m:t>
                        </m:r>
                      </m:den>
                    </m:f>
                  </m:oMath>
                </a14:m>
                <a:r>
                  <a:rPr lang="zh-CN" altLang="en-US" sz="2000" b="1" dirty="0">
                    <a:solidFill>
                      <a:schemeClr val="tx2"/>
                    </a:solidFill>
                  </a:rPr>
                  <a:t>，是双孔相对于光源某点的张角。</a:t>
                </a:r>
                <a:endParaRPr lang="en-US" altLang="zh-CN" sz="2000" b="1" dirty="0">
                  <a:solidFill>
                    <a:schemeClr val="tx2"/>
                  </a:solidFill>
                </a:endParaRPr>
              </a:p>
              <a:p>
                <a:pPr marL="342900" indent="-342900" algn="just">
                  <a:lnSpc>
                    <a:spcPct val="150000"/>
                  </a:lnSpc>
                  <a:buFont typeface="Wingdings" panose="05000000000000000000" pitchFamily="2" charset="2"/>
                  <a:buChar char="Ø"/>
                </a:pPr>
                <a:endParaRPr lang="en-US" altLang="zh-CN" sz="2000" b="1" dirty="0">
                  <a:solidFill>
                    <a:schemeClr val="tx2"/>
                  </a:solidFill>
                </a:endParaRPr>
              </a:p>
              <a:p>
                <a:pPr marL="342900" indent="-342900" algn="just">
                  <a:lnSpc>
                    <a:spcPct val="150000"/>
                  </a:lnSpc>
                  <a:buFont typeface="Wingdings" panose="05000000000000000000" pitchFamily="2" charset="2"/>
                  <a:buChar char="Ø"/>
                </a:pPr>
                <a:r>
                  <a:rPr lang="zh-CN" altLang="en-US" sz="2000" b="1" dirty="0">
                    <a:solidFill>
                      <a:schemeClr val="tx2"/>
                    </a:solidFill>
                  </a:rPr>
                  <a:t>在平板干涉装置中，不存在双孔。</a:t>
                </a:r>
                <a:endParaRPr lang="en-US" altLang="zh-CN" sz="2000" b="1" dirty="0">
                  <a:solidFill>
                    <a:schemeClr val="tx2"/>
                  </a:solidFill>
                </a:endParaRPr>
              </a:p>
              <a:p>
                <a:pPr marL="342900" indent="-342900" algn="just">
                  <a:lnSpc>
                    <a:spcPct val="150000"/>
                  </a:lnSpc>
                  <a:buFont typeface="Wingdings" panose="05000000000000000000" pitchFamily="2" charset="2"/>
                  <a:buChar char="Ø"/>
                </a:pPr>
                <a:endParaRPr lang="en-US" altLang="zh-CN" sz="2000" b="1" dirty="0">
                  <a:solidFill>
                    <a:schemeClr val="tx2"/>
                  </a:solidFill>
                </a:endParaRPr>
              </a:p>
              <a:p>
                <a:pPr marL="342900" indent="-342900" algn="just">
                  <a:lnSpc>
                    <a:spcPct val="150000"/>
                  </a:lnSpc>
                  <a:buFont typeface="Wingdings" panose="05000000000000000000" pitchFamily="2" charset="2"/>
                  <a:buChar char="Ø"/>
                </a:pPr>
                <a:r>
                  <a:rPr lang="zh-CN" altLang="en-US" sz="2000" b="1" dirty="0">
                    <a:solidFill>
                      <a:schemeClr val="tx2"/>
                    </a:solidFill>
                  </a:rPr>
                  <a:t>提炼问题的本质，相干孔径：</a:t>
                </a:r>
                <a:r>
                  <a:rPr lang="zh-CN" altLang="en-US" sz="2000" b="1" dirty="0">
                    <a:solidFill>
                      <a:srgbClr val="FF0000"/>
                    </a:solidFill>
                  </a:rPr>
                  <a:t>参与干涉的两支光波相对于光源某点的张角。</a:t>
                </a:r>
              </a:p>
            </p:txBody>
          </p:sp>
        </mc:Choice>
        <mc:Fallback xmlns="">
          <p:sp>
            <p:nvSpPr>
              <p:cNvPr id="12" name="TextBox 11"/>
              <p:cNvSpPr txBox="1">
                <a:spLocks noRot="1" noChangeAspect="1" noMove="1" noResize="1" noEditPoints="1" noAdjustHandles="1" noChangeArrowheads="1" noChangeShapeType="1" noTextEdit="1"/>
              </p:cNvSpPr>
              <p:nvPr/>
            </p:nvSpPr>
            <p:spPr>
              <a:xfrm>
                <a:off x="3490926" y="1268760"/>
                <a:ext cx="5531308" cy="3265574"/>
              </a:xfrm>
              <a:prstGeom prst="rect">
                <a:avLst/>
              </a:prstGeom>
              <a:blipFill>
                <a:blip r:embed="rId4"/>
                <a:stretch>
                  <a:fillRect l="-992" t="-11194" r="-1103" b="-1866"/>
                </a:stretch>
              </a:blipFill>
            </p:spPr>
            <p:txBody>
              <a:bodyPr/>
              <a:lstStyle/>
              <a:p>
                <a:r>
                  <a:rPr lang="zh-CN" altLang="en-US">
                    <a:noFill/>
                  </a:rPr>
                  <a:t> </a:t>
                </a:r>
              </a:p>
            </p:txBody>
          </p:sp>
        </mc:Fallback>
      </mc:AlternateContent>
      <p:pic>
        <p:nvPicPr>
          <p:cNvPr id="15" name="图片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1783" y="3861048"/>
            <a:ext cx="3276425" cy="2912931"/>
          </a:xfrm>
          <a:prstGeom prst="rect">
            <a:avLst/>
          </a:prstGeom>
        </p:spPr>
      </p:pic>
      <p:pic>
        <p:nvPicPr>
          <p:cNvPr id="3" name="图片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2201" y="1166515"/>
            <a:ext cx="2945129" cy="2694533"/>
          </a:xfrm>
          <a:prstGeom prst="rect">
            <a:avLst/>
          </a:prstGeom>
        </p:spPr>
      </p:pic>
    </p:spTree>
    <p:extLst>
      <p:ext uri="{BB962C8B-B14F-4D97-AF65-F5344CB8AC3E}">
        <p14:creationId xmlns:p14="http://schemas.microsoft.com/office/powerpoint/2010/main" val="25366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wipe(left)">
                                      <p:cBhvr>
                                        <p:cTn id="13" dur="500"/>
                                        <p:tgtEl>
                                          <p:spTgt spid="1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2">
                                            <p:txEl>
                                              <p:pRg st="2" end="2"/>
                                            </p:txEl>
                                          </p:spTgt>
                                        </p:tgtEl>
                                        <p:attrNameLst>
                                          <p:attrName>style.visibility</p:attrName>
                                        </p:attrNameLst>
                                      </p:cBhvr>
                                      <p:to>
                                        <p:strVal val="visible"/>
                                      </p:to>
                                    </p:set>
                                    <p:animEffect transition="in" filter="wipe(left)">
                                      <p:cBhvr>
                                        <p:cTn id="18" dur="500"/>
                                        <p:tgtEl>
                                          <p:spTgt spid="12">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1000"/>
                                        <p:tgtEl>
                                          <p:spTgt spid="3"/>
                                        </p:tgtEl>
                                      </p:cBhvr>
                                    </p:animEffect>
                                    <p:anim calcmode="lin" valueType="num">
                                      <p:cBhvr>
                                        <p:cTn id="24" dur="1000" fill="hold"/>
                                        <p:tgtEl>
                                          <p:spTgt spid="3"/>
                                        </p:tgtEl>
                                        <p:attrNameLst>
                                          <p:attrName>ppt_x</p:attrName>
                                        </p:attrNameLst>
                                      </p:cBhvr>
                                      <p:tavLst>
                                        <p:tav tm="0">
                                          <p:val>
                                            <p:strVal val="#ppt_x"/>
                                          </p:val>
                                        </p:tav>
                                        <p:tav tm="100000">
                                          <p:val>
                                            <p:strVal val="#ppt_x"/>
                                          </p:val>
                                        </p:tav>
                                      </p:tavLst>
                                    </p:anim>
                                    <p:anim calcmode="lin" valueType="num">
                                      <p:cBhvr>
                                        <p:cTn id="25" dur="1000" fill="hold"/>
                                        <p:tgtEl>
                                          <p:spTgt spid="3"/>
                                        </p:tgtEl>
                                        <p:attrNameLst>
                                          <p:attrName>ppt_y</p:attrName>
                                        </p:attrNameLst>
                                      </p:cBhvr>
                                      <p:tavLst>
                                        <p:tav tm="0">
                                          <p:val>
                                            <p:strVal val="#ppt_y+.1"/>
                                          </p:val>
                                        </p:tav>
                                        <p:tav tm="100000">
                                          <p:val>
                                            <p:strVal val="#ppt_y"/>
                                          </p:val>
                                        </p:tav>
                                      </p:tavLst>
                                    </p:anim>
                                  </p:childTnLst>
                                </p:cTn>
                              </p:par>
                            </p:childTnLst>
                          </p:cTn>
                        </p:par>
                        <p:par>
                          <p:cTn id="26" fill="hold">
                            <p:stCondLst>
                              <p:cond delay="1000"/>
                            </p:stCondLst>
                            <p:childTnLst>
                              <p:par>
                                <p:cTn id="27" presetID="22" presetClass="entr" presetSubtype="8" fill="hold" nodeType="afterEffect">
                                  <p:stCondLst>
                                    <p:cond delay="0"/>
                                  </p:stCondLst>
                                  <p:childTnLst>
                                    <p:set>
                                      <p:cBhvr>
                                        <p:cTn id="28" dur="1" fill="hold">
                                          <p:stCondLst>
                                            <p:cond delay="0"/>
                                          </p:stCondLst>
                                        </p:cTn>
                                        <p:tgtEl>
                                          <p:spTgt spid="12">
                                            <p:txEl>
                                              <p:pRg st="4" end="4"/>
                                            </p:txEl>
                                          </p:spTgt>
                                        </p:tgtEl>
                                        <p:attrNameLst>
                                          <p:attrName>style.visibility</p:attrName>
                                        </p:attrNameLst>
                                      </p:cBhvr>
                                      <p:to>
                                        <p:strVal val="visible"/>
                                      </p:to>
                                    </p:set>
                                    <p:animEffect transition="in" filter="wipe(left)">
                                      <p:cBhvr>
                                        <p:cTn id="29" dur="500"/>
                                        <p:tgtEl>
                                          <p:spTgt spid="12">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1000"/>
                                        <p:tgtEl>
                                          <p:spTgt spid="15"/>
                                        </p:tgtEl>
                                      </p:cBhvr>
                                    </p:animEffect>
                                    <p:anim calcmode="lin" valueType="num">
                                      <p:cBhvr>
                                        <p:cTn id="35" dur="1000" fill="hold"/>
                                        <p:tgtEl>
                                          <p:spTgt spid="15"/>
                                        </p:tgtEl>
                                        <p:attrNameLst>
                                          <p:attrName>ppt_x</p:attrName>
                                        </p:attrNameLst>
                                      </p:cBhvr>
                                      <p:tavLst>
                                        <p:tav tm="0">
                                          <p:val>
                                            <p:strVal val="#ppt_x"/>
                                          </p:val>
                                        </p:tav>
                                        <p:tav tm="100000">
                                          <p:val>
                                            <p:strVal val="#ppt_x"/>
                                          </p:val>
                                        </p:tav>
                                      </p:tavLst>
                                    </p:anim>
                                    <p:anim calcmode="lin" valueType="num">
                                      <p:cBhvr>
                                        <p:cTn id="3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dirty="0">
                <a:latin typeface="黑体" pitchFamily="2" charset="-122"/>
                <a:ea typeface="黑体" pitchFamily="2" charset="-122"/>
              </a:rPr>
              <a:t>平板干涉的空间相干性</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17</a:t>
            </a:fld>
            <a:endParaRPr lang="en-US" altLang="zh-CN" dirty="0"/>
          </a:p>
        </p:txBody>
      </p:sp>
      <p:grpSp>
        <p:nvGrpSpPr>
          <p:cNvPr id="8" name="组合 7">
            <a:extLst>
              <a:ext uri="{FF2B5EF4-FFF2-40B4-BE49-F238E27FC236}">
                <a16:creationId xmlns:a16="http://schemas.microsoft.com/office/drawing/2014/main" id="{4FC7D3E6-7014-4E02-85A6-0B3515380439}"/>
              </a:ext>
            </a:extLst>
          </p:cNvPr>
          <p:cNvGrpSpPr/>
          <p:nvPr/>
        </p:nvGrpSpPr>
        <p:grpSpPr>
          <a:xfrm>
            <a:off x="5292080" y="1412776"/>
            <a:ext cx="3464427" cy="4000454"/>
            <a:chOff x="5292080" y="1556792"/>
            <a:chExt cx="3464427" cy="4000454"/>
          </a:xfrm>
        </p:grpSpPr>
        <p:pic>
          <p:nvPicPr>
            <p:cNvPr id="6" name="图片 5">
              <a:extLst>
                <a:ext uri="{FF2B5EF4-FFF2-40B4-BE49-F238E27FC236}">
                  <a16:creationId xmlns:a16="http://schemas.microsoft.com/office/drawing/2014/main" id="{7E26C8EB-21E3-4F82-B68D-04AA3266F93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92080" y="1556792"/>
              <a:ext cx="3464427" cy="4000454"/>
            </a:xfrm>
            <a:prstGeom prst="rect">
              <a:avLst/>
            </a:prstGeom>
          </p:spPr>
        </p:pic>
        <p:sp>
          <p:nvSpPr>
            <p:cNvPr id="7" name="文本框 6">
              <a:extLst>
                <a:ext uri="{FF2B5EF4-FFF2-40B4-BE49-F238E27FC236}">
                  <a16:creationId xmlns:a16="http://schemas.microsoft.com/office/drawing/2014/main" id="{5FB872AA-3D54-4384-B8B4-DFB4DC89FDAC}"/>
                </a:ext>
              </a:extLst>
            </p:cNvPr>
            <p:cNvSpPr txBox="1"/>
            <p:nvPr/>
          </p:nvSpPr>
          <p:spPr>
            <a:xfrm rot="19672379">
              <a:off x="5612520" y="1698643"/>
              <a:ext cx="300082" cy="369332"/>
            </a:xfrm>
            <a:prstGeom prst="rect">
              <a:avLst/>
            </a:prstGeom>
            <a:noFill/>
          </p:spPr>
          <p:txBody>
            <a:bodyPr wrap="none" rtlCol="0">
              <a:spAutoFit/>
            </a:bodyPr>
            <a:lstStyle/>
            <a:p>
              <a:r>
                <a:rPr lang="en-US" altLang="zh-CN" i="1" dirty="0"/>
                <a:t>b</a:t>
              </a:r>
              <a:endParaRPr lang="zh-CN" altLang="en-US" i="1" baseline="-25000" dirty="0"/>
            </a:p>
          </p:txBody>
        </p:sp>
      </p:grpSp>
      <p:sp>
        <p:nvSpPr>
          <p:cNvPr id="2" name="文本框 1">
            <a:extLst>
              <a:ext uri="{FF2B5EF4-FFF2-40B4-BE49-F238E27FC236}">
                <a16:creationId xmlns:a16="http://schemas.microsoft.com/office/drawing/2014/main" id="{AC105792-AB02-4B7F-B7BE-4EA0D03584B2}"/>
              </a:ext>
            </a:extLst>
          </p:cNvPr>
          <p:cNvSpPr txBox="1"/>
          <p:nvPr/>
        </p:nvSpPr>
        <p:spPr>
          <a:xfrm>
            <a:off x="251520" y="1124744"/>
            <a:ext cx="4896544" cy="870751"/>
          </a:xfrm>
          <a:prstGeom prst="rect">
            <a:avLst/>
          </a:prstGeom>
          <a:noFill/>
        </p:spPr>
        <p:txBody>
          <a:bodyPr wrap="square" rtlCol="0">
            <a:spAutoFit/>
          </a:bodyPr>
          <a:lstStyle/>
          <a:p>
            <a:pPr algn="just">
              <a:lnSpc>
                <a:spcPct val="150000"/>
              </a:lnSpc>
            </a:pPr>
            <a:r>
              <a:rPr lang="en-US" altLang="zh-CN" b="1" i="1" dirty="0"/>
              <a:t>S</a:t>
            </a:r>
            <a:r>
              <a:rPr lang="en-US" altLang="zh-CN" b="1" baseline="-25000" dirty="0"/>
              <a:t>1</a:t>
            </a:r>
            <a:r>
              <a:rPr lang="zh-CN" altLang="en-US" b="1" dirty="0"/>
              <a:t>、</a:t>
            </a:r>
            <a:r>
              <a:rPr lang="en-US" altLang="zh-CN" b="1" i="1" dirty="0"/>
              <a:t>S</a:t>
            </a:r>
            <a:r>
              <a:rPr lang="en-US" altLang="zh-CN" b="1" baseline="-25000" dirty="0"/>
              <a:t>2</a:t>
            </a:r>
            <a:r>
              <a:rPr lang="zh-CN" altLang="en-US" b="1" dirty="0"/>
              <a:t>是宽度</a:t>
            </a:r>
            <a:r>
              <a:rPr lang="en-US" altLang="zh-CN" b="1" i="1" dirty="0"/>
              <a:t>b</a:t>
            </a:r>
            <a:r>
              <a:rPr lang="zh-CN" altLang="en-US" b="1" dirty="0"/>
              <a:t>的扩展光源的边缘点，每个点发出夹角为</a:t>
            </a:r>
            <a:r>
              <a:rPr lang="en-US" altLang="zh-CN" b="1" i="1" dirty="0"/>
              <a:t>β</a:t>
            </a:r>
            <a:r>
              <a:rPr lang="zh-CN" altLang="en-US" b="1" dirty="0"/>
              <a:t>的两支光波，两支光波的光程差为：</a:t>
            </a:r>
          </a:p>
        </p:txBody>
      </p:sp>
      <p:graphicFrame>
        <p:nvGraphicFramePr>
          <p:cNvPr id="3" name="对象 2">
            <a:extLst>
              <a:ext uri="{FF2B5EF4-FFF2-40B4-BE49-F238E27FC236}">
                <a16:creationId xmlns:a16="http://schemas.microsoft.com/office/drawing/2014/main" id="{FA82F2E9-06C5-41D2-809F-C8D94EA817F3}"/>
              </a:ext>
            </a:extLst>
          </p:cNvPr>
          <p:cNvGraphicFramePr>
            <a:graphicFrameLocks noChangeAspect="1"/>
          </p:cNvGraphicFramePr>
          <p:nvPr>
            <p:extLst>
              <p:ext uri="{D42A27DB-BD31-4B8C-83A1-F6EECF244321}">
                <p14:modId xmlns:p14="http://schemas.microsoft.com/office/powerpoint/2010/main" val="1487384060"/>
              </p:ext>
            </p:extLst>
          </p:nvPr>
        </p:nvGraphicFramePr>
        <p:xfrm>
          <a:off x="1730281" y="1988840"/>
          <a:ext cx="1939021" cy="665375"/>
        </p:xfrm>
        <a:graphic>
          <a:graphicData uri="http://schemas.openxmlformats.org/presentationml/2006/ole">
            <mc:AlternateContent xmlns:mc="http://schemas.openxmlformats.org/markup-compatibility/2006">
              <mc:Choice xmlns:v="urn:schemas-microsoft-com:vml" Requires="v">
                <p:oleObj spid="_x0000_s97337" name="Equation" r:id="rId5" imgW="2479865" imgH="850351" progId="Equation.DSMT4">
                  <p:embed/>
                </p:oleObj>
              </mc:Choice>
              <mc:Fallback>
                <p:oleObj name="Equation" r:id="rId5" imgW="2479865" imgH="850351" progId="Equation.DSMT4">
                  <p:embed/>
                  <p:pic>
                    <p:nvPicPr>
                      <p:cNvPr id="0" name=""/>
                      <p:cNvPicPr/>
                      <p:nvPr/>
                    </p:nvPicPr>
                    <p:blipFill>
                      <a:blip r:embed="rId6"/>
                      <a:stretch>
                        <a:fillRect/>
                      </a:stretch>
                    </p:blipFill>
                    <p:spPr>
                      <a:xfrm>
                        <a:off x="1730281" y="1988840"/>
                        <a:ext cx="1939021" cy="665375"/>
                      </a:xfrm>
                      <a:prstGeom prst="rect">
                        <a:avLst/>
                      </a:prstGeom>
                    </p:spPr>
                  </p:pic>
                </p:oleObj>
              </mc:Fallback>
            </mc:AlternateContent>
          </a:graphicData>
        </a:graphic>
      </p:graphicFrame>
      <p:sp>
        <p:nvSpPr>
          <p:cNvPr id="4" name="文本框 3">
            <a:extLst>
              <a:ext uri="{FF2B5EF4-FFF2-40B4-BE49-F238E27FC236}">
                <a16:creationId xmlns:a16="http://schemas.microsoft.com/office/drawing/2014/main" id="{2CBDCC99-9B16-4D73-8998-3C9670293ADF}"/>
              </a:ext>
            </a:extLst>
          </p:cNvPr>
          <p:cNvSpPr txBox="1"/>
          <p:nvPr/>
        </p:nvSpPr>
        <p:spPr>
          <a:xfrm>
            <a:off x="251520" y="2543625"/>
            <a:ext cx="5040560" cy="870751"/>
          </a:xfrm>
          <a:prstGeom prst="rect">
            <a:avLst/>
          </a:prstGeom>
          <a:noFill/>
        </p:spPr>
        <p:txBody>
          <a:bodyPr wrap="square" rtlCol="0">
            <a:spAutoFit/>
          </a:bodyPr>
          <a:lstStyle/>
          <a:p>
            <a:pPr>
              <a:lnSpc>
                <a:spcPct val="150000"/>
              </a:lnSpc>
            </a:pPr>
            <a:r>
              <a:rPr lang="zh-CN" altLang="en-US" b="1" dirty="0"/>
              <a:t>对上式作微分，得到</a:t>
            </a:r>
            <a:r>
              <a:rPr lang="en-US" altLang="zh-CN" b="1" i="1" dirty="0"/>
              <a:t>S</a:t>
            </a:r>
            <a:r>
              <a:rPr lang="en-US" altLang="zh-CN" b="1" baseline="-25000" dirty="0"/>
              <a:t>1</a:t>
            </a:r>
            <a:r>
              <a:rPr lang="zh-CN" altLang="en-US" b="1" dirty="0"/>
              <a:t>、</a:t>
            </a:r>
            <a:r>
              <a:rPr lang="en-US" altLang="zh-CN" b="1" i="1" dirty="0"/>
              <a:t>S</a:t>
            </a:r>
            <a:r>
              <a:rPr lang="en-US" altLang="zh-CN" b="1" baseline="-25000" dirty="0"/>
              <a:t>2</a:t>
            </a:r>
            <a:r>
              <a:rPr lang="zh-CN" altLang="en-US" b="1" dirty="0"/>
              <a:t>两点光波的光程差之差为：</a:t>
            </a:r>
          </a:p>
        </p:txBody>
      </p:sp>
      <p:graphicFrame>
        <p:nvGraphicFramePr>
          <p:cNvPr id="10" name="对象 9">
            <a:extLst>
              <a:ext uri="{FF2B5EF4-FFF2-40B4-BE49-F238E27FC236}">
                <a16:creationId xmlns:a16="http://schemas.microsoft.com/office/drawing/2014/main" id="{40FCF170-4EDA-451D-A033-5A37ABFC3927}"/>
              </a:ext>
            </a:extLst>
          </p:cNvPr>
          <p:cNvGraphicFramePr>
            <a:graphicFrameLocks noChangeAspect="1"/>
          </p:cNvGraphicFramePr>
          <p:nvPr>
            <p:extLst>
              <p:ext uri="{D42A27DB-BD31-4B8C-83A1-F6EECF244321}">
                <p14:modId xmlns:p14="http://schemas.microsoft.com/office/powerpoint/2010/main" val="4030926801"/>
              </p:ext>
            </p:extLst>
          </p:nvPr>
        </p:nvGraphicFramePr>
        <p:xfrm>
          <a:off x="1697153" y="3322707"/>
          <a:ext cx="1920057" cy="356299"/>
        </p:xfrm>
        <a:graphic>
          <a:graphicData uri="http://schemas.openxmlformats.org/presentationml/2006/ole">
            <mc:AlternateContent xmlns:mc="http://schemas.openxmlformats.org/markup-compatibility/2006">
              <mc:Choice xmlns:v="urn:schemas-microsoft-com:vml" Requires="v">
                <p:oleObj spid="_x0000_s97338" name="Equation" r:id="rId7" imgW="1231560" imgH="228600" progId="Equation.DSMT4">
                  <p:embed/>
                </p:oleObj>
              </mc:Choice>
              <mc:Fallback>
                <p:oleObj name="Equation" r:id="rId7" imgW="1231560" imgH="228600" progId="Equation.DSMT4">
                  <p:embed/>
                  <p:pic>
                    <p:nvPicPr>
                      <p:cNvPr id="0" name=""/>
                      <p:cNvPicPr/>
                      <p:nvPr/>
                    </p:nvPicPr>
                    <p:blipFill>
                      <a:blip r:embed="rId8"/>
                      <a:stretch>
                        <a:fillRect/>
                      </a:stretch>
                    </p:blipFill>
                    <p:spPr>
                      <a:xfrm>
                        <a:off x="1697153" y="3322707"/>
                        <a:ext cx="1920057" cy="356299"/>
                      </a:xfrm>
                      <a:prstGeom prst="rect">
                        <a:avLst/>
                      </a:prstGeom>
                    </p:spPr>
                  </p:pic>
                </p:oleObj>
              </mc:Fallback>
            </mc:AlternateContent>
          </a:graphicData>
        </a:graphic>
      </p:graphicFrame>
      <p:sp>
        <p:nvSpPr>
          <p:cNvPr id="12" name="文本框 11">
            <a:extLst>
              <a:ext uri="{FF2B5EF4-FFF2-40B4-BE49-F238E27FC236}">
                <a16:creationId xmlns:a16="http://schemas.microsoft.com/office/drawing/2014/main" id="{111A01B4-D431-4311-B591-45887A0367D1}"/>
              </a:ext>
            </a:extLst>
          </p:cNvPr>
          <p:cNvSpPr txBox="1"/>
          <p:nvPr/>
        </p:nvSpPr>
        <p:spPr>
          <a:xfrm>
            <a:off x="251520" y="3623745"/>
            <a:ext cx="4896544" cy="870751"/>
          </a:xfrm>
          <a:prstGeom prst="rect">
            <a:avLst/>
          </a:prstGeom>
          <a:noFill/>
        </p:spPr>
        <p:txBody>
          <a:bodyPr wrap="square" rtlCol="0">
            <a:spAutoFit/>
          </a:bodyPr>
          <a:lstStyle/>
          <a:p>
            <a:pPr algn="just">
              <a:lnSpc>
                <a:spcPct val="150000"/>
              </a:lnSpc>
            </a:pPr>
            <a:r>
              <a:rPr lang="zh-CN" altLang="en-US" b="1" dirty="0"/>
              <a:t>去掉负号考虑绝对值关系。当入射角</a:t>
            </a:r>
            <a:r>
              <a:rPr lang="en-US" altLang="zh-CN" b="1" i="1" dirty="0"/>
              <a:t>θ</a:t>
            </a:r>
            <a:r>
              <a:rPr lang="en-US" altLang="zh-CN" b="1" baseline="-25000" dirty="0"/>
              <a:t>1</a:t>
            </a:r>
            <a:r>
              <a:rPr lang="zh-CN" altLang="en-US" b="1" dirty="0"/>
              <a:t>较小时，</a:t>
            </a:r>
            <a:r>
              <a:rPr lang="en-US" altLang="zh-CN" b="1" i="1" dirty="0"/>
              <a:t>dθ</a:t>
            </a:r>
            <a:r>
              <a:rPr lang="en-US" altLang="zh-CN" b="1" baseline="-25000" dirty="0"/>
              <a:t>1</a:t>
            </a:r>
            <a:r>
              <a:rPr lang="en-US" altLang="zh-CN" b="1" dirty="0"/>
              <a:t>=</a:t>
            </a:r>
            <a:r>
              <a:rPr lang="en-US" altLang="zh-CN" b="1" i="1" dirty="0"/>
              <a:t> dθ</a:t>
            </a:r>
            <a:r>
              <a:rPr lang="en-US" altLang="zh-CN" b="1" baseline="-25000" dirty="0"/>
              <a:t>2</a:t>
            </a:r>
            <a:r>
              <a:rPr lang="en-US" altLang="zh-CN" b="1" dirty="0"/>
              <a:t>/</a:t>
            </a:r>
            <a:r>
              <a:rPr lang="en-US" altLang="zh-CN" b="1" i="1" dirty="0"/>
              <a:t>n</a:t>
            </a:r>
            <a:r>
              <a:rPr lang="zh-CN" altLang="en-US" b="1" dirty="0"/>
              <a:t>：</a:t>
            </a:r>
          </a:p>
        </p:txBody>
      </p:sp>
      <p:graphicFrame>
        <p:nvGraphicFramePr>
          <p:cNvPr id="13" name="对象 12">
            <a:extLst>
              <a:ext uri="{FF2B5EF4-FFF2-40B4-BE49-F238E27FC236}">
                <a16:creationId xmlns:a16="http://schemas.microsoft.com/office/drawing/2014/main" id="{90B32E5D-D583-406F-B459-3283C82B1352}"/>
              </a:ext>
            </a:extLst>
          </p:cNvPr>
          <p:cNvGraphicFramePr>
            <a:graphicFrameLocks noChangeAspect="1"/>
          </p:cNvGraphicFramePr>
          <p:nvPr>
            <p:extLst>
              <p:ext uri="{D42A27DB-BD31-4B8C-83A1-F6EECF244321}">
                <p14:modId xmlns:p14="http://schemas.microsoft.com/office/powerpoint/2010/main" val="3649287426"/>
              </p:ext>
            </p:extLst>
          </p:nvPr>
        </p:nvGraphicFramePr>
        <p:xfrm>
          <a:off x="1730281" y="4344081"/>
          <a:ext cx="1636257" cy="583034"/>
        </p:xfrm>
        <a:graphic>
          <a:graphicData uri="http://schemas.openxmlformats.org/presentationml/2006/ole">
            <mc:AlternateContent xmlns:mc="http://schemas.openxmlformats.org/markup-compatibility/2006">
              <mc:Choice xmlns:v="urn:schemas-microsoft-com:vml" Requires="v">
                <p:oleObj spid="_x0000_s97339" name="Equation" r:id="rId9" imgW="1104840" imgH="393480" progId="Equation.DSMT4">
                  <p:embed/>
                </p:oleObj>
              </mc:Choice>
              <mc:Fallback>
                <p:oleObj name="Equation" r:id="rId9" imgW="1104840" imgH="393480" progId="Equation.DSMT4">
                  <p:embed/>
                  <p:pic>
                    <p:nvPicPr>
                      <p:cNvPr id="0" name=""/>
                      <p:cNvPicPr/>
                      <p:nvPr/>
                    </p:nvPicPr>
                    <p:blipFill>
                      <a:blip r:embed="rId10"/>
                      <a:stretch>
                        <a:fillRect/>
                      </a:stretch>
                    </p:blipFill>
                    <p:spPr>
                      <a:xfrm>
                        <a:off x="1730281" y="4344081"/>
                        <a:ext cx="1636257" cy="583034"/>
                      </a:xfrm>
                      <a:prstGeom prst="rect">
                        <a:avLst/>
                      </a:prstGeom>
                    </p:spPr>
                  </p:pic>
                </p:oleObj>
              </mc:Fallback>
            </mc:AlternateContent>
          </a:graphicData>
        </a:graphic>
      </p:graphicFrame>
      <p:sp>
        <p:nvSpPr>
          <p:cNvPr id="14" name="文本框 13">
            <a:extLst>
              <a:ext uri="{FF2B5EF4-FFF2-40B4-BE49-F238E27FC236}">
                <a16:creationId xmlns:a16="http://schemas.microsoft.com/office/drawing/2014/main" id="{B6562DBF-EC30-451A-B9B8-DB91E1E6F102}"/>
              </a:ext>
            </a:extLst>
          </p:cNvPr>
          <p:cNvSpPr txBox="1"/>
          <p:nvPr/>
        </p:nvSpPr>
        <p:spPr>
          <a:xfrm>
            <a:off x="251519" y="4919889"/>
            <a:ext cx="4896544" cy="458074"/>
          </a:xfrm>
          <a:prstGeom prst="rect">
            <a:avLst/>
          </a:prstGeom>
          <a:noFill/>
        </p:spPr>
        <p:txBody>
          <a:bodyPr wrap="square" rtlCol="0">
            <a:spAutoFit/>
          </a:bodyPr>
          <a:lstStyle/>
          <a:p>
            <a:pPr algn="just">
              <a:lnSpc>
                <a:spcPct val="150000"/>
              </a:lnSpc>
            </a:pPr>
            <a:r>
              <a:rPr lang="zh-CN" altLang="en-US" b="1" dirty="0"/>
              <a:t>图中看到，</a:t>
            </a:r>
            <a:r>
              <a:rPr lang="en-US" altLang="zh-CN" b="1" dirty="0"/>
              <a:t>2</a:t>
            </a:r>
            <a:r>
              <a:rPr lang="en-US" altLang="zh-CN" b="1" i="1" dirty="0"/>
              <a:t>h</a:t>
            </a:r>
            <a:r>
              <a:rPr lang="en-US" altLang="zh-CN" b="1" dirty="0"/>
              <a:t>/</a:t>
            </a:r>
            <a:r>
              <a:rPr lang="en-US" altLang="zh-CN" b="1" i="1" dirty="0"/>
              <a:t>n</a:t>
            </a:r>
            <a:r>
              <a:rPr lang="en-US" altLang="zh-CN" b="1" dirty="0"/>
              <a:t>=</a:t>
            </a:r>
            <a:r>
              <a:rPr lang="en-US" altLang="zh-CN" b="1" i="1" dirty="0"/>
              <a:t>P</a:t>
            </a:r>
            <a:r>
              <a:rPr lang="en-US" altLang="zh-CN" b="1" baseline="-25000" dirty="0"/>
              <a:t>1</a:t>
            </a:r>
            <a:r>
              <a:rPr lang="en-US" altLang="zh-CN" b="1" i="1" dirty="0"/>
              <a:t>P</a:t>
            </a:r>
            <a:r>
              <a:rPr lang="en-US" altLang="zh-CN" b="1" baseline="-25000" dirty="0"/>
              <a:t>2</a:t>
            </a:r>
            <a:r>
              <a:rPr lang="en-US" altLang="zh-CN" b="1" dirty="0"/>
              <a:t>=</a:t>
            </a:r>
            <a:r>
              <a:rPr lang="en-US" altLang="zh-CN" b="1" i="1" dirty="0"/>
              <a:t>P</a:t>
            </a:r>
            <a:r>
              <a:rPr lang="en-US" altLang="zh-CN" b="1" baseline="-25000" dirty="0"/>
              <a:t>1</a:t>
            </a:r>
            <a:r>
              <a:rPr lang="en-US" altLang="zh-CN" b="1" i="1" dirty="0"/>
              <a:t>N</a:t>
            </a:r>
            <a:r>
              <a:rPr lang="en-US" altLang="zh-CN" b="1" dirty="0"/>
              <a:t>/sin</a:t>
            </a:r>
            <a:r>
              <a:rPr lang="en-US" altLang="zh-CN" b="1" i="1" dirty="0"/>
              <a:t>θ</a:t>
            </a:r>
            <a:r>
              <a:rPr lang="en-US" altLang="zh-CN" b="1" baseline="-25000" dirty="0"/>
              <a:t>1</a:t>
            </a:r>
            <a:r>
              <a:rPr lang="zh-CN" altLang="en-US" b="1" dirty="0"/>
              <a:t>，得到：</a:t>
            </a:r>
          </a:p>
        </p:txBody>
      </p:sp>
      <p:graphicFrame>
        <p:nvGraphicFramePr>
          <p:cNvPr id="16" name="对象 15">
            <a:extLst>
              <a:ext uri="{FF2B5EF4-FFF2-40B4-BE49-F238E27FC236}">
                <a16:creationId xmlns:a16="http://schemas.microsoft.com/office/drawing/2014/main" id="{FB79730F-F161-48F0-B50D-FAD13B22FF3C}"/>
              </a:ext>
            </a:extLst>
          </p:cNvPr>
          <p:cNvGraphicFramePr>
            <a:graphicFrameLocks noChangeAspect="1"/>
          </p:cNvGraphicFramePr>
          <p:nvPr>
            <p:extLst>
              <p:ext uri="{D42A27DB-BD31-4B8C-83A1-F6EECF244321}">
                <p14:modId xmlns:p14="http://schemas.microsoft.com/office/powerpoint/2010/main" val="1259498602"/>
              </p:ext>
            </p:extLst>
          </p:nvPr>
        </p:nvGraphicFramePr>
        <p:xfrm>
          <a:off x="1730281" y="5479642"/>
          <a:ext cx="3993505" cy="376351"/>
        </p:xfrm>
        <a:graphic>
          <a:graphicData uri="http://schemas.openxmlformats.org/presentationml/2006/ole">
            <mc:AlternateContent xmlns:mc="http://schemas.openxmlformats.org/markup-compatibility/2006">
              <mc:Choice xmlns:v="urn:schemas-microsoft-com:vml" Requires="v">
                <p:oleObj spid="_x0000_s97340" name="Equation" r:id="rId11" imgW="2425680" imgH="228600" progId="Equation.DSMT4">
                  <p:embed/>
                </p:oleObj>
              </mc:Choice>
              <mc:Fallback>
                <p:oleObj name="Equation" r:id="rId11" imgW="2425680" imgH="228600" progId="Equation.DSMT4">
                  <p:embed/>
                  <p:pic>
                    <p:nvPicPr>
                      <p:cNvPr id="0" name=""/>
                      <p:cNvPicPr/>
                      <p:nvPr/>
                    </p:nvPicPr>
                    <p:blipFill>
                      <a:blip r:embed="rId12"/>
                      <a:stretch>
                        <a:fillRect/>
                      </a:stretch>
                    </p:blipFill>
                    <p:spPr>
                      <a:xfrm>
                        <a:off x="1730281" y="5479642"/>
                        <a:ext cx="3993505" cy="376351"/>
                      </a:xfrm>
                      <a:prstGeom prst="rect">
                        <a:avLst/>
                      </a:prstGeom>
                    </p:spPr>
                  </p:pic>
                </p:oleObj>
              </mc:Fallback>
            </mc:AlternateContent>
          </a:graphicData>
        </a:graphic>
      </p:graphicFrame>
      <p:sp>
        <p:nvSpPr>
          <p:cNvPr id="17" name="文本框 16">
            <a:extLst>
              <a:ext uri="{FF2B5EF4-FFF2-40B4-BE49-F238E27FC236}">
                <a16:creationId xmlns:a16="http://schemas.microsoft.com/office/drawing/2014/main" id="{2E3ED79B-5448-44B3-A6D9-406A9F9F7F2F}"/>
              </a:ext>
            </a:extLst>
          </p:cNvPr>
          <p:cNvSpPr txBox="1"/>
          <p:nvPr/>
        </p:nvSpPr>
        <p:spPr>
          <a:xfrm>
            <a:off x="251518" y="5877272"/>
            <a:ext cx="8640961" cy="870751"/>
          </a:xfrm>
          <a:prstGeom prst="rect">
            <a:avLst/>
          </a:prstGeom>
          <a:noFill/>
        </p:spPr>
        <p:txBody>
          <a:bodyPr wrap="square" rtlCol="0">
            <a:spAutoFit/>
          </a:bodyPr>
          <a:lstStyle/>
          <a:p>
            <a:pPr algn="just">
              <a:lnSpc>
                <a:spcPct val="150000"/>
              </a:lnSpc>
            </a:pPr>
            <a:r>
              <a:rPr lang="en-US" altLang="zh-CN" b="1" i="1" dirty="0"/>
              <a:t>S</a:t>
            </a:r>
            <a:r>
              <a:rPr lang="en-US" altLang="zh-CN" b="1" baseline="-25000" dirty="0"/>
              <a:t>1</a:t>
            </a:r>
            <a:r>
              <a:rPr lang="zh-CN" altLang="en-US" b="1" dirty="0"/>
              <a:t>、</a:t>
            </a:r>
            <a:r>
              <a:rPr lang="en-US" altLang="zh-CN" b="1" i="1" dirty="0"/>
              <a:t>S</a:t>
            </a:r>
            <a:r>
              <a:rPr lang="en-US" altLang="zh-CN" b="1" baseline="-25000" dirty="0"/>
              <a:t>2</a:t>
            </a:r>
            <a:r>
              <a:rPr lang="zh-CN" altLang="en-US" b="1" dirty="0"/>
              <a:t>两点各自发出的两支光波并产生光程差</a:t>
            </a:r>
            <a:r>
              <a:rPr lang="en-US" altLang="zh-CN" b="1" dirty="0"/>
              <a:t>Δ</a:t>
            </a:r>
            <a:r>
              <a:rPr lang="zh-CN" altLang="en-US" b="1" dirty="0"/>
              <a:t>，当光程差之差</a:t>
            </a:r>
            <a:r>
              <a:rPr lang="en-US" altLang="zh-CN" b="1" i="1" dirty="0" err="1">
                <a:solidFill>
                  <a:srgbClr val="FF0000"/>
                </a:solidFill>
              </a:rPr>
              <a:t>d</a:t>
            </a:r>
            <a:r>
              <a:rPr lang="en-US" altLang="zh-CN" b="1" dirty="0" err="1">
                <a:solidFill>
                  <a:srgbClr val="FF0000"/>
                </a:solidFill>
              </a:rPr>
              <a:t>Δ</a:t>
            </a:r>
            <a:r>
              <a:rPr lang="en-US" altLang="zh-CN" b="1" dirty="0">
                <a:solidFill>
                  <a:srgbClr val="FF0000"/>
                </a:solidFill>
              </a:rPr>
              <a:t>=</a:t>
            </a:r>
            <a:r>
              <a:rPr lang="en-US" altLang="zh-CN" b="1" i="1" dirty="0">
                <a:solidFill>
                  <a:srgbClr val="FF0000"/>
                </a:solidFill>
              </a:rPr>
              <a:t>β</a:t>
            </a:r>
            <a:r>
              <a:rPr lang="en-US" altLang="zh-CN" b="1" i="1" dirty="0" err="1">
                <a:solidFill>
                  <a:srgbClr val="FF0000"/>
                </a:solidFill>
              </a:rPr>
              <a:t>b</a:t>
            </a:r>
            <a:r>
              <a:rPr lang="en-US" altLang="zh-CN" b="1" i="1" baseline="-25000" dirty="0" err="1">
                <a:solidFill>
                  <a:srgbClr val="FF0000"/>
                </a:solidFill>
              </a:rPr>
              <a:t>c</a:t>
            </a:r>
            <a:r>
              <a:rPr lang="en-US" altLang="zh-CN" b="1" dirty="0">
                <a:solidFill>
                  <a:srgbClr val="FF0000"/>
                </a:solidFill>
              </a:rPr>
              <a:t>=</a:t>
            </a:r>
            <a:r>
              <a:rPr lang="en-US" altLang="zh-CN" b="1" i="1" dirty="0">
                <a:solidFill>
                  <a:srgbClr val="FF0000"/>
                </a:solidFill>
              </a:rPr>
              <a:t>λ</a:t>
            </a:r>
            <a:r>
              <a:rPr lang="zh-CN" altLang="en-US" b="1" dirty="0"/>
              <a:t>时，在</a:t>
            </a:r>
            <a:r>
              <a:rPr lang="en-US" altLang="zh-CN" b="1" i="1" dirty="0"/>
              <a:t>P</a:t>
            </a:r>
            <a:r>
              <a:rPr lang="zh-CN" altLang="en-US" b="1" dirty="0"/>
              <a:t>点附近的干涉条纹对比度降至</a:t>
            </a:r>
            <a:r>
              <a:rPr lang="en-US" altLang="zh-CN" b="1" dirty="0"/>
              <a:t>0</a:t>
            </a:r>
            <a:r>
              <a:rPr lang="zh-CN" altLang="en-US" b="1" dirty="0"/>
              <a:t>。</a:t>
            </a:r>
          </a:p>
        </p:txBody>
      </p:sp>
    </p:spTree>
    <p:extLst>
      <p:ext uri="{BB962C8B-B14F-4D97-AF65-F5344CB8AC3E}">
        <p14:creationId xmlns:p14="http://schemas.microsoft.com/office/powerpoint/2010/main" val="2975042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down)">
                                      <p:cBhvr>
                                        <p:cTn id="23" dur="500"/>
                                        <p:tgtEl>
                                          <p:spTgt spid="4"/>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left)">
                                      <p:cBhvr>
                                        <p:cTn id="41" dur="500"/>
                                        <p:tgtEl>
                                          <p:spTgt spid="14"/>
                                        </p:tgtEl>
                                      </p:cBhvr>
                                    </p:animEffec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left)">
                                      <p:cBhvr>
                                        <p:cTn id="45" dur="500"/>
                                        <p:tgtEl>
                                          <p:spTgt spid="16"/>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barn(inVertical)">
                                      <p:cBhvr>
                                        <p:cTn id="5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12" grpId="0"/>
      <p:bldP spid="14"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dirty="0">
                <a:latin typeface="黑体" pitchFamily="2" charset="-122"/>
                <a:ea typeface="黑体" pitchFamily="2" charset="-122"/>
              </a:rPr>
              <a:t>分波前干涉与分振幅干涉</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18</a:t>
            </a:fld>
            <a:endParaRPr lang="en-US" altLang="zh-CN" dirty="0"/>
          </a:p>
        </p:txBody>
      </p:sp>
      <p:sp>
        <p:nvSpPr>
          <p:cNvPr id="6" name="Text Box 4"/>
          <p:cNvSpPr txBox="1">
            <a:spLocks noChangeArrowheads="1"/>
          </p:cNvSpPr>
          <p:nvPr/>
        </p:nvSpPr>
        <p:spPr bwMode="auto">
          <a:xfrm>
            <a:off x="122683" y="3315873"/>
            <a:ext cx="8931275" cy="3251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09600" indent="-609600" eaLnBrk="0" hangingPunct="0">
              <a:spcBef>
                <a:spcPct val="20000"/>
              </a:spcBef>
              <a:buChar char="•"/>
              <a:defRPr sz="3200">
                <a:solidFill>
                  <a:schemeClr val="tx1"/>
                </a:solidFill>
                <a:latin typeface="Arial" pitchFamily="34" charset="0"/>
                <a:ea typeface="宋体" pitchFamily="2" charset="-122"/>
              </a:defRPr>
            </a:lvl1pPr>
            <a:lvl2pPr marL="1066800" indent="-609600" eaLnBrk="0" hangingPunct="0">
              <a:spcBef>
                <a:spcPct val="20000"/>
              </a:spcBef>
              <a:buChar char="–"/>
              <a:defRPr sz="2800">
                <a:solidFill>
                  <a:schemeClr val="tx1"/>
                </a:solidFill>
                <a:latin typeface="Arial" pitchFamily="34" charset="0"/>
                <a:ea typeface="宋体" pitchFamily="2" charset="-122"/>
              </a:defRPr>
            </a:lvl2pPr>
            <a:lvl3pPr marL="1524000" indent="-609600" eaLnBrk="0" hangingPunct="0">
              <a:spcBef>
                <a:spcPct val="20000"/>
              </a:spcBef>
              <a:buChar char="•"/>
              <a:defRPr sz="2400">
                <a:solidFill>
                  <a:schemeClr val="tx1"/>
                </a:solidFill>
                <a:latin typeface="Arial" pitchFamily="34" charset="0"/>
                <a:ea typeface="宋体" pitchFamily="2" charset="-122"/>
              </a:defRPr>
            </a:lvl3pPr>
            <a:lvl4pPr marL="1981200" indent="-609600" eaLnBrk="0" hangingPunct="0">
              <a:spcBef>
                <a:spcPct val="20000"/>
              </a:spcBef>
              <a:buChar char="–"/>
              <a:defRPr sz="2000">
                <a:solidFill>
                  <a:schemeClr val="tx1"/>
                </a:solidFill>
                <a:latin typeface="Arial" pitchFamily="34" charset="0"/>
                <a:ea typeface="宋体" pitchFamily="2" charset="-122"/>
              </a:defRPr>
            </a:lvl4pPr>
            <a:lvl5pPr marL="2438400" indent="-609600" eaLnBrk="0" hangingPunct="0">
              <a:spcBef>
                <a:spcPct val="20000"/>
              </a:spcBef>
              <a:buChar char="»"/>
              <a:defRPr sz="2000">
                <a:solidFill>
                  <a:schemeClr val="tx1"/>
                </a:solidFill>
                <a:latin typeface="Arial" pitchFamily="34" charset="0"/>
                <a:ea typeface="宋体" pitchFamily="2" charset="-122"/>
              </a:defRPr>
            </a:lvl5pPr>
            <a:lvl6pPr marL="2895600" indent="-609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3352800" indent="-609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810000" indent="-609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4267200" indent="-609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just" eaLnBrk="1" hangingPunct="1">
              <a:lnSpc>
                <a:spcPct val="150000"/>
              </a:lnSpc>
              <a:spcBef>
                <a:spcPct val="0"/>
              </a:spcBef>
              <a:buClr>
                <a:schemeClr val="tx2"/>
              </a:buClr>
              <a:buFont typeface="Wingdings" pitchFamily="2" charset="2"/>
              <a:buChar char="Ø"/>
            </a:pPr>
            <a:r>
              <a:rPr kumimoji="1" lang="zh-CN" altLang="en-US" sz="2000" b="1" dirty="0">
                <a:solidFill>
                  <a:schemeClr val="tx2"/>
                </a:solidFill>
                <a:latin typeface="+mn-ea"/>
                <a:ea typeface="+mn-ea"/>
              </a:rPr>
              <a:t>分振幅法干涉中的主要装置是由两个表面限制而形成的一层透明物质，称为平板。</a:t>
            </a:r>
            <a:endParaRPr kumimoji="1" lang="en-US" altLang="zh-CN" sz="2000" b="1" dirty="0">
              <a:solidFill>
                <a:schemeClr val="tx2"/>
              </a:solidFill>
              <a:latin typeface="+mn-ea"/>
              <a:ea typeface="+mn-ea"/>
            </a:endParaRPr>
          </a:p>
          <a:p>
            <a:pPr algn="just" eaLnBrk="1" hangingPunct="1">
              <a:lnSpc>
                <a:spcPct val="150000"/>
              </a:lnSpc>
              <a:spcBef>
                <a:spcPct val="0"/>
              </a:spcBef>
              <a:buClr>
                <a:schemeClr val="tx2"/>
              </a:buClr>
              <a:buFont typeface="Wingdings" pitchFamily="2" charset="2"/>
              <a:buChar char="Ø"/>
            </a:pPr>
            <a:r>
              <a:rPr kumimoji="1" lang="zh-CN" altLang="en-US" sz="2000" b="1" dirty="0">
                <a:solidFill>
                  <a:schemeClr val="tx2"/>
                </a:solidFill>
                <a:latin typeface="+mn-ea"/>
                <a:ea typeface="+mn-ea"/>
              </a:rPr>
              <a:t>扩展面光源发出的入射光在平板的上下表面上发生反射和透射，将入射光的振幅分为两部分，这两部分光发生干涉。由于有足够的光能量，所以可获得明亮清晰的干涉条纹。</a:t>
            </a:r>
            <a:endParaRPr kumimoji="1" lang="en-US" altLang="zh-CN" sz="2000" b="1" dirty="0">
              <a:solidFill>
                <a:schemeClr val="tx2"/>
              </a:solidFill>
              <a:latin typeface="+mn-ea"/>
              <a:ea typeface="+mn-ea"/>
            </a:endParaRPr>
          </a:p>
          <a:p>
            <a:pPr algn="just" eaLnBrk="1" hangingPunct="1">
              <a:lnSpc>
                <a:spcPct val="150000"/>
              </a:lnSpc>
              <a:spcBef>
                <a:spcPct val="0"/>
              </a:spcBef>
              <a:buClr>
                <a:schemeClr val="tx2"/>
              </a:buClr>
              <a:buFont typeface="Wingdings" pitchFamily="2" charset="2"/>
              <a:buChar char="Ø"/>
            </a:pPr>
            <a:r>
              <a:rPr kumimoji="1" lang="zh-CN" altLang="en-US" sz="2000" b="1" dirty="0">
                <a:solidFill>
                  <a:schemeClr val="tx2"/>
                </a:solidFill>
                <a:latin typeface="+mn-ea"/>
                <a:ea typeface="+mn-ea"/>
              </a:rPr>
              <a:t>当平板的两个表面相互平行时，称为平行平板；两个平面相互成一楔角时，成楔形平板。</a:t>
            </a:r>
          </a:p>
        </p:txBody>
      </p:sp>
      <p:sp>
        <p:nvSpPr>
          <p:cNvPr id="7" name="Text Box 6"/>
          <p:cNvSpPr txBox="1">
            <a:spLocks noChangeArrowheads="1"/>
          </p:cNvSpPr>
          <p:nvPr/>
        </p:nvSpPr>
        <p:spPr bwMode="auto">
          <a:xfrm>
            <a:off x="106808" y="1515673"/>
            <a:ext cx="4149725" cy="48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just" eaLnBrk="1" hangingPunct="1">
              <a:lnSpc>
                <a:spcPct val="150000"/>
              </a:lnSpc>
              <a:spcBef>
                <a:spcPct val="50000"/>
              </a:spcBef>
              <a:buFontTx/>
              <a:buNone/>
            </a:pPr>
            <a:r>
              <a:rPr kumimoji="1" lang="zh-CN" altLang="en-US" sz="2000" b="1" dirty="0">
                <a:solidFill>
                  <a:schemeClr val="tx2"/>
                </a:solidFill>
                <a:latin typeface="+mn-ea"/>
                <a:ea typeface="+mn-ea"/>
              </a:rPr>
              <a:t>分波前法（杨氏干涉）缺点：</a:t>
            </a:r>
          </a:p>
        </p:txBody>
      </p:sp>
      <p:sp>
        <p:nvSpPr>
          <p:cNvPr id="8" name="Text Box 7"/>
          <p:cNvSpPr txBox="1">
            <a:spLocks noChangeArrowheads="1"/>
          </p:cNvSpPr>
          <p:nvPr/>
        </p:nvSpPr>
        <p:spPr bwMode="auto">
          <a:xfrm>
            <a:off x="122683" y="2095111"/>
            <a:ext cx="3222625" cy="48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just" eaLnBrk="1" hangingPunct="1">
              <a:lnSpc>
                <a:spcPct val="150000"/>
              </a:lnSpc>
              <a:spcBef>
                <a:spcPct val="50000"/>
              </a:spcBef>
              <a:buFontTx/>
              <a:buNone/>
            </a:pPr>
            <a:r>
              <a:rPr kumimoji="1" lang="zh-CN" altLang="en-US" sz="2000" b="1" dirty="0">
                <a:solidFill>
                  <a:schemeClr val="tx2"/>
                </a:solidFill>
                <a:latin typeface="+mn-ea"/>
                <a:ea typeface="+mn-ea"/>
              </a:rPr>
              <a:t>空间相干性   小光源</a:t>
            </a:r>
          </a:p>
        </p:txBody>
      </p:sp>
      <p:sp>
        <p:nvSpPr>
          <p:cNvPr id="10" name="Text Box 8"/>
          <p:cNvSpPr txBox="1">
            <a:spLocks noChangeArrowheads="1"/>
          </p:cNvSpPr>
          <p:nvPr/>
        </p:nvSpPr>
        <p:spPr bwMode="auto">
          <a:xfrm>
            <a:off x="122683" y="2617398"/>
            <a:ext cx="3222625" cy="48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just" eaLnBrk="1" hangingPunct="1">
              <a:lnSpc>
                <a:spcPct val="150000"/>
              </a:lnSpc>
              <a:spcBef>
                <a:spcPct val="50000"/>
              </a:spcBef>
              <a:buFontTx/>
              <a:buNone/>
            </a:pPr>
            <a:r>
              <a:rPr kumimoji="1" lang="zh-CN" altLang="en-US" sz="2000" b="1" dirty="0">
                <a:solidFill>
                  <a:schemeClr val="tx2"/>
                </a:solidFill>
                <a:latin typeface="+mn-ea"/>
                <a:ea typeface="+mn-ea"/>
              </a:rPr>
              <a:t>条纹亮度     大光源</a:t>
            </a:r>
          </a:p>
        </p:txBody>
      </p:sp>
      <p:sp>
        <p:nvSpPr>
          <p:cNvPr id="11" name="AutoShape 9"/>
          <p:cNvSpPr>
            <a:spLocks/>
          </p:cNvSpPr>
          <p:nvPr/>
        </p:nvSpPr>
        <p:spPr bwMode="auto">
          <a:xfrm>
            <a:off x="3235771" y="2228461"/>
            <a:ext cx="304800" cy="762000"/>
          </a:xfrm>
          <a:prstGeom prst="rightBrace">
            <a:avLst>
              <a:gd name="adj1" fmla="val 20833"/>
              <a:gd name="adj2" fmla="val 50000"/>
            </a:avLst>
          </a:pr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just" eaLnBrk="1" hangingPunct="1">
              <a:lnSpc>
                <a:spcPct val="150000"/>
              </a:lnSpc>
              <a:spcBef>
                <a:spcPct val="0"/>
              </a:spcBef>
              <a:buFontTx/>
              <a:buNone/>
            </a:pPr>
            <a:endParaRPr lang="zh-CN" altLang="en-US" sz="2000" b="1">
              <a:solidFill>
                <a:schemeClr val="tx2"/>
              </a:solidFill>
              <a:latin typeface="+mn-ea"/>
              <a:ea typeface="+mn-ea"/>
            </a:endParaRPr>
          </a:p>
        </p:txBody>
      </p:sp>
      <p:sp>
        <p:nvSpPr>
          <p:cNvPr id="12" name="Rectangle 10"/>
          <p:cNvSpPr>
            <a:spLocks noChangeArrowheads="1"/>
          </p:cNvSpPr>
          <p:nvPr/>
        </p:nvSpPr>
        <p:spPr bwMode="auto">
          <a:xfrm>
            <a:off x="3556867" y="2395148"/>
            <a:ext cx="700833" cy="48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just" eaLnBrk="1" hangingPunct="1">
              <a:lnSpc>
                <a:spcPct val="150000"/>
              </a:lnSpc>
              <a:spcBef>
                <a:spcPct val="0"/>
              </a:spcBef>
              <a:buFontTx/>
              <a:buNone/>
            </a:pPr>
            <a:r>
              <a:rPr kumimoji="1" lang="zh-CN" altLang="en-US" sz="2000" b="1">
                <a:solidFill>
                  <a:schemeClr val="tx2"/>
                </a:solidFill>
                <a:latin typeface="+mn-ea"/>
                <a:ea typeface="+mn-ea"/>
              </a:rPr>
              <a:t>矛盾</a:t>
            </a:r>
          </a:p>
        </p:txBody>
      </p:sp>
      <p:sp>
        <p:nvSpPr>
          <p:cNvPr id="13" name="Text Box 11"/>
          <p:cNvSpPr txBox="1">
            <a:spLocks noChangeArrowheads="1"/>
          </p:cNvSpPr>
          <p:nvPr/>
        </p:nvSpPr>
        <p:spPr bwMode="auto">
          <a:xfrm>
            <a:off x="4858196" y="1528373"/>
            <a:ext cx="4178300" cy="48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just" eaLnBrk="1" hangingPunct="1">
              <a:lnSpc>
                <a:spcPct val="150000"/>
              </a:lnSpc>
              <a:spcBef>
                <a:spcPct val="50000"/>
              </a:spcBef>
              <a:buFontTx/>
              <a:buNone/>
            </a:pPr>
            <a:r>
              <a:rPr kumimoji="1" lang="zh-CN" altLang="en-US" sz="2000" b="1" dirty="0">
                <a:solidFill>
                  <a:schemeClr val="tx2"/>
                </a:solidFill>
                <a:latin typeface="+mn-ea"/>
                <a:ea typeface="+mn-ea"/>
              </a:rPr>
              <a:t>分振幅法（平板干涉）优点：</a:t>
            </a:r>
          </a:p>
        </p:txBody>
      </p:sp>
      <p:sp>
        <p:nvSpPr>
          <p:cNvPr id="14" name="Text Box 12"/>
          <p:cNvSpPr txBox="1">
            <a:spLocks noChangeArrowheads="1"/>
          </p:cNvSpPr>
          <p:nvPr/>
        </p:nvSpPr>
        <p:spPr bwMode="auto">
          <a:xfrm>
            <a:off x="4828033" y="2107811"/>
            <a:ext cx="2765425" cy="48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just" eaLnBrk="1" hangingPunct="1">
              <a:lnSpc>
                <a:spcPct val="150000"/>
              </a:lnSpc>
              <a:spcBef>
                <a:spcPct val="50000"/>
              </a:spcBef>
              <a:buFontTx/>
              <a:buNone/>
            </a:pPr>
            <a:r>
              <a:rPr kumimoji="1" lang="zh-CN" altLang="en-US" sz="2000" b="1">
                <a:solidFill>
                  <a:schemeClr val="tx2"/>
                </a:solidFill>
                <a:latin typeface="+mn-ea"/>
                <a:ea typeface="+mn-ea"/>
              </a:rPr>
              <a:t>既可以用扩展光源</a:t>
            </a:r>
          </a:p>
        </p:txBody>
      </p:sp>
      <p:sp>
        <p:nvSpPr>
          <p:cNvPr id="15" name="Text Box 13"/>
          <p:cNvSpPr txBox="1">
            <a:spLocks noChangeArrowheads="1"/>
          </p:cNvSpPr>
          <p:nvPr/>
        </p:nvSpPr>
        <p:spPr bwMode="auto">
          <a:xfrm>
            <a:off x="4783583" y="2611048"/>
            <a:ext cx="3040063" cy="48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just" eaLnBrk="1" hangingPunct="1">
              <a:lnSpc>
                <a:spcPct val="150000"/>
              </a:lnSpc>
              <a:spcBef>
                <a:spcPct val="50000"/>
              </a:spcBef>
              <a:buFontTx/>
              <a:buNone/>
            </a:pPr>
            <a:r>
              <a:rPr kumimoji="1" lang="zh-CN" altLang="en-US" sz="2000" b="1" dirty="0">
                <a:solidFill>
                  <a:schemeClr val="tx2"/>
                </a:solidFill>
                <a:latin typeface="+mn-ea"/>
                <a:ea typeface="+mn-ea"/>
              </a:rPr>
              <a:t>又可以获得清晰条纹</a:t>
            </a:r>
          </a:p>
        </p:txBody>
      </p:sp>
      <p:sp>
        <p:nvSpPr>
          <p:cNvPr id="16" name="AutoShape 14"/>
          <p:cNvSpPr>
            <a:spLocks/>
          </p:cNvSpPr>
          <p:nvPr/>
        </p:nvSpPr>
        <p:spPr bwMode="auto">
          <a:xfrm>
            <a:off x="7758558" y="2222111"/>
            <a:ext cx="304800" cy="762000"/>
          </a:xfrm>
          <a:prstGeom prst="rightBrace">
            <a:avLst>
              <a:gd name="adj1" fmla="val 20833"/>
              <a:gd name="adj2" fmla="val 50000"/>
            </a:avLst>
          </a:pr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lnSpc>
                <a:spcPct val="150000"/>
              </a:lnSpc>
              <a:spcBef>
                <a:spcPct val="0"/>
              </a:spcBef>
            </a:pPr>
            <a:endParaRPr lang="zh-CN" altLang="en-US" sz="2000" b="1">
              <a:solidFill>
                <a:schemeClr val="tx2"/>
              </a:solidFill>
              <a:latin typeface="+mn-ea"/>
            </a:endParaRPr>
          </a:p>
        </p:txBody>
      </p:sp>
      <p:sp>
        <p:nvSpPr>
          <p:cNvPr id="17" name="Rectangle 15"/>
          <p:cNvSpPr>
            <a:spLocks noChangeArrowheads="1"/>
          </p:cNvSpPr>
          <p:nvPr/>
        </p:nvSpPr>
        <p:spPr bwMode="auto">
          <a:xfrm>
            <a:off x="8189251" y="2060848"/>
            <a:ext cx="700833" cy="943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just" eaLnBrk="1" hangingPunct="1">
              <a:lnSpc>
                <a:spcPct val="150000"/>
              </a:lnSpc>
              <a:spcBef>
                <a:spcPct val="0"/>
              </a:spcBef>
              <a:buFontTx/>
              <a:buNone/>
            </a:pPr>
            <a:r>
              <a:rPr kumimoji="1" lang="zh-CN" altLang="en-US" sz="2000" b="1" dirty="0">
                <a:solidFill>
                  <a:schemeClr val="tx2"/>
                </a:solidFill>
                <a:latin typeface="+mn-ea"/>
                <a:ea typeface="+mn-ea"/>
              </a:rPr>
              <a:t>解决</a:t>
            </a:r>
          </a:p>
          <a:p>
            <a:pPr algn="just" eaLnBrk="1" hangingPunct="1">
              <a:lnSpc>
                <a:spcPct val="150000"/>
              </a:lnSpc>
              <a:spcBef>
                <a:spcPct val="0"/>
              </a:spcBef>
              <a:buFontTx/>
              <a:buNone/>
            </a:pPr>
            <a:r>
              <a:rPr kumimoji="1" lang="zh-CN" altLang="en-US" sz="2000" b="1" dirty="0">
                <a:solidFill>
                  <a:schemeClr val="tx2"/>
                </a:solidFill>
                <a:latin typeface="+mn-ea"/>
                <a:ea typeface="+mn-ea"/>
              </a:rPr>
              <a:t>矛盾</a:t>
            </a:r>
          </a:p>
        </p:txBody>
      </p:sp>
    </p:spTree>
    <p:extLst>
      <p:ext uri="{BB962C8B-B14F-4D97-AF65-F5344CB8AC3E}">
        <p14:creationId xmlns:p14="http://schemas.microsoft.com/office/powerpoint/2010/main" val="843595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left)">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left)">
                                      <p:cBhvr>
                                        <p:cTn id="34" dur="500"/>
                                        <p:tgtEl>
                                          <p:spTgt spid="14"/>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left)">
                                      <p:cBhvr>
                                        <p:cTn id="43" dur="500"/>
                                        <p:tgtEl>
                                          <p:spTgt spid="16"/>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left)">
                                      <p:cBhvr>
                                        <p:cTn id="46" dur="5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6">
                                            <p:txEl>
                                              <p:pRg st="0" end="0"/>
                                            </p:txEl>
                                          </p:spTgt>
                                        </p:tgtEl>
                                        <p:attrNameLst>
                                          <p:attrName>style.visibility</p:attrName>
                                        </p:attrNameLst>
                                      </p:cBhvr>
                                      <p:to>
                                        <p:strVal val="visible"/>
                                      </p:to>
                                    </p:set>
                                    <p:animEffect transition="in" filter="wipe(left)">
                                      <p:cBhvr>
                                        <p:cTn id="51" dur="500"/>
                                        <p:tgtEl>
                                          <p:spTgt spid="6">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6">
                                            <p:txEl>
                                              <p:pRg st="1" end="1"/>
                                            </p:txEl>
                                          </p:spTgt>
                                        </p:tgtEl>
                                        <p:attrNameLst>
                                          <p:attrName>style.visibility</p:attrName>
                                        </p:attrNameLst>
                                      </p:cBhvr>
                                      <p:to>
                                        <p:strVal val="visible"/>
                                      </p:to>
                                    </p:set>
                                    <p:animEffect transition="in" filter="wipe(left)">
                                      <p:cBhvr>
                                        <p:cTn id="56" dur="500"/>
                                        <p:tgtEl>
                                          <p:spTgt spid="6">
                                            <p:txEl>
                                              <p:pRg st="1" end="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6">
                                            <p:txEl>
                                              <p:pRg st="2" end="2"/>
                                            </p:txEl>
                                          </p:spTgt>
                                        </p:tgtEl>
                                        <p:attrNameLst>
                                          <p:attrName>style.visibility</p:attrName>
                                        </p:attrNameLst>
                                      </p:cBhvr>
                                      <p:to>
                                        <p:strVal val="visible"/>
                                      </p:to>
                                    </p:set>
                                    <p:animEffect transition="in" filter="wipe(left)">
                                      <p:cBhvr>
                                        <p:cTn id="61"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1" grpId="0" animBg="1"/>
      <p:bldP spid="12" grpId="0"/>
      <p:bldP spid="13" grpId="0"/>
      <p:bldP spid="14" grpId="0"/>
      <p:bldP spid="15" grpId="0"/>
      <p:bldP spid="16" grpId="0" animBg="1"/>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dirty="0">
                <a:latin typeface="黑体" pitchFamily="2" charset="-122"/>
                <a:ea typeface="黑体" pitchFamily="2" charset="-122"/>
              </a:rPr>
              <a:t>等倾干涉条纹</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19</a:t>
            </a:fld>
            <a:endParaRPr lang="en-US" altLang="zh-CN" dirty="0"/>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0" y="2780928"/>
            <a:ext cx="4459176" cy="3964465"/>
          </a:xfrm>
          <a:prstGeom prst="rect">
            <a:avLst/>
          </a:prstGeom>
        </p:spPr>
      </p:pic>
      <p:graphicFrame>
        <p:nvGraphicFramePr>
          <p:cNvPr id="3" name="对象 2"/>
          <p:cNvGraphicFramePr>
            <a:graphicFrameLocks noChangeAspect="1"/>
          </p:cNvGraphicFramePr>
          <p:nvPr>
            <p:extLst>
              <p:ext uri="{D42A27DB-BD31-4B8C-83A1-F6EECF244321}">
                <p14:modId xmlns:p14="http://schemas.microsoft.com/office/powerpoint/2010/main" val="1378855931"/>
              </p:ext>
            </p:extLst>
          </p:nvPr>
        </p:nvGraphicFramePr>
        <p:xfrm>
          <a:off x="827584" y="1772816"/>
          <a:ext cx="4448175" cy="574675"/>
        </p:xfrm>
        <a:graphic>
          <a:graphicData uri="http://schemas.openxmlformats.org/presentationml/2006/ole">
            <mc:AlternateContent xmlns:mc="http://schemas.openxmlformats.org/markup-compatibility/2006">
              <mc:Choice xmlns:v="urn:schemas-microsoft-com:vml" Requires="v">
                <p:oleObj spid="_x0000_s80576" name="Equation" r:id="rId5" imgW="2273040" imgH="291960" progId="Equation.DSMT4">
                  <p:embed/>
                </p:oleObj>
              </mc:Choice>
              <mc:Fallback>
                <p:oleObj name="Equation" r:id="rId5" imgW="2273040" imgH="291960" progId="Equation.DSMT4">
                  <p:embed/>
                  <p:pic>
                    <p:nvPicPr>
                      <p:cNvPr id="0" name="Object 8"/>
                      <p:cNvPicPr>
                        <a:picLocks noChangeAspect="1" noChangeArrowheads="1"/>
                      </p:cNvPicPr>
                      <p:nvPr/>
                    </p:nvPicPr>
                    <p:blipFill>
                      <a:blip r:embed="rId6"/>
                      <a:srcRect/>
                      <a:stretch>
                        <a:fillRect/>
                      </a:stretch>
                    </p:blipFill>
                    <p:spPr bwMode="auto">
                      <a:xfrm>
                        <a:off x="827584" y="1772816"/>
                        <a:ext cx="4448175"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276545174"/>
              </p:ext>
            </p:extLst>
          </p:nvPr>
        </p:nvGraphicFramePr>
        <p:xfrm>
          <a:off x="755576" y="2780928"/>
          <a:ext cx="1694536" cy="792088"/>
        </p:xfrm>
        <a:graphic>
          <a:graphicData uri="http://schemas.openxmlformats.org/presentationml/2006/ole">
            <mc:AlternateContent xmlns:mc="http://schemas.openxmlformats.org/markup-compatibility/2006">
              <mc:Choice xmlns:v="urn:schemas-microsoft-com:vml" Requires="v">
                <p:oleObj spid="_x0000_s80577" name="公式" r:id="rId7" imgW="837836" imgH="393529" progId="Equation.3">
                  <p:embed/>
                </p:oleObj>
              </mc:Choice>
              <mc:Fallback>
                <p:oleObj name="公式" r:id="rId7" imgW="837836" imgH="393529"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5576" y="2780928"/>
                        <a:ext cx="1694536" cy="792088"/>
                      </a:xfrm>
                      <a:prstGeom prst="rect">
                        <a:avLst/>
                      </a:prstGeom>
                      <a:noFill/>
                      <a:ln>
                        <a:noFill/>
                      </a:ln>
                      <a:effec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398534357"/>
              </p:ext>
            </p:extLst>
          </p:nvPr>
        </p:nvGraphicFramePr>
        <p:xfrm>
          <a:off x="827584" y="3802063"/>
          <a:ext cx="2479675" cy="850900"/>
        </p:xfrm>
        <a:graphic>
          <a:graphicData uri="http://schemas.openxmlformats.org/presentationml/2006/ole">
            <mc:AlternateContent xmlns:mc="http://schemas.openxmlformats.org/markup-compatibility/2006">
              <mc:Choice xmlns:v="urn:schemas-microsoft-com:vml" Requires="v">
                <p:oleObj spid="_x0000_s80578" name="Equation" r:id="rId9" imgW="1143000" imgH="393480" progId="Equation.DSMT4">
                  <p:embed/>
                </p:oleObj>
              </mc:Choice>
              <mc:Fallback>
                <p:oleObj name="Equation" r:id="rId9" imgW="1143000" imgH="393480" progId="Equation.DSMT4">
                  <p:embed/>
                  <p:pic>
                    <p:nvPicPr>
                      <p:cNvPr id="0" name="Object 4"/>
                      <p:cNvPicPr>
                        <a:picLocks noChangeAspect="1" noChangeArrowheads="1"/>
                      </p:cNvPicPr>
                      <p:nvPr/>
                    </p:nvPicPr>
                    <p:blipFill>
                      <a:blip r:embed="rId10"/>
                      <a:srcRect/>
                      <a:stretch>
                        <a:fillRect/>
                      </a:stretch>
                    </p:blipFill>
                    <p:spPr bwMode="auto">
                      <a:xfrm>
                        <a:off x="827584" y="3802063"/>
                        <a:ext cx="2479675" cy="850900"/>
                      </a:xfrm>
                      <a:prstGeom prst="rect">
                        <a:avLst/>
                      </a:prstGeom>
                      <a:noFill/>
                      <a:ln>
                        <a:noFill/>
                      </a:ln>
                      <a:effectLst/>
                    </p:spPr>
                  </p:pic>
                </p:oleObj>
              </mc:Fallback>
            </mc:AlternateContent>
          </a:graphicData>
        </a:graphic>
      </p:graphicFrame>
      <p:sp>
        <p:nvSpPr>
          <p:cNvPr id="8" name="TextBox 7"/>
          <p:cNvSpPr txBox="1"/>
          <p:nvPr/>
        </p:nvSpPr>
        <p:spPr>
          <a:xfrm>
            <a:off x="82894" y="2348880"/>
            <a:ext cx="8948282" cy="461665"/>
          </a:xfrm>
          <a:prstGeom prst="rect">
            <a:avLst/>
          </a:prstGeom>
          <a:noFill/>
        </p:spPr>
        <p:txBody>
          <a:bodyPr wrap="square" rtlCol="0">
            <a:spAutoFit/>
          </a:bodyPr>
          <a:lstStyle/>
          <a:p>
            <a:pPr algn="just"/>
            <a:r>
              <a:rPr lang="zh-CN" altLang="en-US" sz="2400" b="1" dirty="0">
                <a:solidFill>
                  <a:schemeClr val="tx2"/>
                </a:solidFill>
              </a:rPr>
              <a:t>若平板上下侧介质相同，则必有一支光波发生半波损失：</a:t>
            </a:r>
          </a:p>
        </p:txBody>
      </p:sp>
      <p:sp>
        <p:nvSpPr>
          <p:cNvPr id="10" name="TextBox 9"/>
          <p:cNvSpPr txBox="1"/>
          <p:nvPr/>
        </p:nvSpPr>
        <p:spPr>
          <a:xfrm>
            <a:off x="82894" y="1340768"/>
            <a:ext cx="8948282" cy="461665"/>
          </a:xfrm>
          <a:prstGeom prst="rect">
            <a:avLst/>
          </a:prstGeom>
          <a:noFill/>
        </p:spPr>
        <p:txBody>
          <a:bodyPr wrap="square" rtlCol="0">
            <a:spAutoFit/>
          </a:bodyPr>
          <a:lstStyle/>
          <a:p>
            <a:pPr algn="just"/>
            <a:r>
              <a:rPr lang="zh-CN" altLang="en-US" sz="2400" b="1" dirty="0">
                <a:solidFill>
                  <a:schemeClr val="tx2"/>
                </a:solidFill>
              </a:rPr>
              <a:t>通过简单的光路计算得到两支光波的光程差：</a:t>
            </a:r>
          </a:p>
        </p:txBody>
      </p:sp>
      <p:sp>
        <p:nvSpPr>
          <p:cNvPr id="11" name="TextBox 10"/>
          <p:cNvSpPr txBox="1"/>
          <p:nvPr/>
        </p:nvSpPr>
        <p:spPr>
          <a:xfrm>
            <a:off x="82894" y="3543399"/>
            <a:ext cx="1728869" cy="461665"/>
          </a:xfrm>
          <a:prstGeom prst="rect">
            <a:avLst/>
          </a:prstGeom>
          <a:noFill/>
        </p:spPr>
        <p:txBody>
          <a:bodyPr wrap="square" rtlCol="0">
            <a:spAutoFit/>
          </a:bodyPr>
          <a:lstStyle/>
          <a:p>
            <a:pPr algn="just"/>
            <a:r>
              <a:rPr lang="zh-CN" altLang="en-US" sz="2400" b="1" dirty="0">
                <a:solidFill>
                  <a:schemeClr val="tx2"/>
                </a:solidFill>
              </a:rPr>
              <a:t>总光程差：</a:t>
            </a:r>
          </a:p>
        </p:txBody>
      </p:sp>
      <p:graphicFrame>
        <p:nvGraphicFramePr>
          <p:cNvPr id="12" name="对象 11"/>
          <p:cNvGraphicFramePr>
            <a:graphicFrameLocks noChangeAspect="1"/>
          </p:cNvGraphicFramePr>
          <p:nvPr>
            <p:extLst>
              <p:ext uri="{D42A27DB-BD31-4B8C-83A1-F6EECF244321}">
                <p14:modId xmlns:p14="http://schemas.microsoft.com/office/powerpoint/2010/main" val="117482821"/>
              </p:ext>
            </p:extLst>
          </p:nvPr>
        </p:nvGraphicFramePr>
        <p:xfrm>
          <a:off x="179512" y="4901778"/>
          <a:ext cx="2147888" cy="1479550"/>
        </p:xfrm>
        <a:graphic>
          <a:graphicData uri="http://schemas.openxmlformats.org/presentationml/2006/ole">
            <mc:AlternateContent xmlns:mc="http://schemas.openxmlformats.org/markup-compatibility/2006">
              <mc:Choice xmlns:v="urn:schemas-microsoft-com:vml" Requires="v">
                <p:oleObj spid="_x0000_s80579" name="Equation" r:id="rId11" imgW="990360" imgH="685800" progId="Equation.DSMT4">
                  <p:embed/>
                </p:oleObj>
              </mc:Choice>
              <mc:Fallback>
                <p:oleObj name="Equation" r:id="rId11" imgW="990360" imgH="685800" progId="Equation.DSMT4">
                  <p:embed/>
                  <p:pic>
                    <p:nvPicPr>
                      <p:cNvPr id="0" name="对象 6"/>
                      <p:cNvPicPr>
                        <a:picLocks noChangeAspect="1" noChangeArrowheads="1"/>
                      </p:cNvPicPr>
                      <p:nvPr/>
                    </p:nvPicPr>
                    <p:blipFill>
                      <a:blip r:embed="rId12"/>
                      <a:srcRect/>
                      <a:stretch>
                        <a:fillRect/>
                      </a:stretch>
                    </p:blipFill>
                    <p:spPr bwMode="auto">
                      <a:xfrm>
                        <a:off x="179512" y="4901778"/>
                        <a:ext cx="2147888" cy="147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TextBox 12"/>
          <p:cNvSpPr txBox="1"/>
          <p:nvPr/>
        </p:nvSpPr>
        <p:spPr>
          <a:xfrm>
            <a:off x="2451083" y="4929109"/>
            <a:ext cx="1112805" cy="461665"/>
          </a:xfrm>
          <a:prstGeom prst="rect">
            <a:avLst/>
          </a:prstGeom>
          <a:noFill/>
        </p:spPr>
        <p:txBody>
          <a:bodyPr wrap="none" rtlCol="0">
            <a:spAutoFit/>
          </a:bodyPr>
          <a:lstStyle/>
          <a:p>
            <a:r>
              <a:rPr lang="zh-CN" altLang="en-US" sz="2400" b="1" dirty="0">
                <a:solidFill>
                  <a:srgbClr val="FF0000"/>
                </a:solidFill>
              </a:rPr>
              <a:t>亮条纹</a:t>
            </a:r>
          </a:p>
        </p:txBody>
      </p:sp>
      <p:sp>
        <p:nvSpPr>
          <p:cNvPr id="14" name="TextBox 13"/>
          <p:cNvSpPr txBox="1"/>
          <p:nvPr/>
        </p:nvSpPr>
        <p:spPr>
          <a:xfrm>
            <a:off x="2451082" y="5649189"/>
            <a:ext cx="1112805" cy="461665"/>
          </a:xfrm>
          <a:prstGeom prst="rect">
            <a:avLst/>
          </a:prstGeom>
          <a:noFill/>
        </p:spPr>
        <p:txBody>
          <a:bodyPr wrap="none" rtlCol="0">
            <a:spAutoFit/>
          </a:bodyPr>
          <a:lstStyle/>
          <a:p>
            <a:r>
              <a:rPr lang="zh-CN" altLang="en-US" sz="2400" b="1" dirty="0">
                <a:solidFill>
                  <a:srgbClr val="FF0000"/>
                </a:solidFill>
              </a:rPr>
              <a:t>暗条纹</a:t>
            </a:r>
          </a:p>
        </p:txBody>
      </p:sp>
    </p:spTree>
    <p:extLst>
      <p:ext uri="{BB962C8B-B14F-4D97-AF65-F5344CB8AC3E}">
        <p14:creationId xmlns:p14="http://schemas.microsoft.com/office/powerpoint/2010/main" val="2667935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left)">
                                      <p:cBhvr>
                                        <p:cTn id="14" dur="500"/>
                                        <p:tgtEl>
                                          <p:spTgt spid="10"/>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left)">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left)">
                                      <p:cBhvr>
                                        <p:cTn id="41" dur="500"/>
                                        <p:tgtEl>
                                          <p:spTgt spid="12"/>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wipe(left)">
                                      <p:cBhvr>
                                        <p:cTn id="44" dur="500"/>
                                        <p:tgtEl>
                                          <p:spTgt spid="13"/>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3"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2</a:t>
            </a:fld>
            <a:endParaRPr lang="en-US" altLang="zh-CN" dirty="0"/>
          </a:p>
        </p:txBody>
      </p:sp>
      <p:sp>
        <p:nvSpPr>
          <p:cNvPr id="6" name="TextBox 10"/>
          <p:cNvSpPr txBox="1">
            <a:spLocks noChangeArrowheads="1"/>
          </p:cNvSpPr>
          <p:nvPr/>
        </p:nvSpPr>
        <p:spPr bwMode="auto">
          <a:xfrm>
            <a:off x="1403648" y="2564904"/>
            <a:ext cx="6336704" cy="2931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50000"/>
              </a:lnSpc>
              <a:spcBef>
                <a:spcPct val="0"/>
              </a:spcBef>
              <a:buClrTx/>
              <a:buFontTx/>
              <a:buNone/>
            </a:pPr>
            <a:r>
              <a:rPr lang="en-US" altLang="zh-CN" b="1" dirty="0">
                <a:solidFill>
                  <a:srgbClr val="FF0000"/>
                </a:solidFill>
                <a:latin typeface="+mn-ea"/>
                <a:cs typeface="Times New Roman" pitchFamily="18" charset="0"/>
              </a:rPr>
              <a:t>3.2.1 </a:t>
            </a:r>
            <a:r>
              <a:rPr lang="zh-CN" altLang="en-US" b="1" dirty="0">
                <a:solidFill>
                  <a:srgbClr val="FF0000"/>
                </a:solidFill>
                <a:latin typeface="+mn-ea"/>
                <a:cs typeface="Times New Roman" pitchFamily="18" charset="0"/>
              </a:rPr>
              <a:t>分波前干涉装置</a:t>
            </a:r>
            <a:endParaRPr lang="en-US" altLang="zh-CN" b="1" dirty="0">
              <a:solidFill>
                <a:srgbClr val="FF0000"/>
              </a:solidFill>
              <a:latin typeface="+mn-ea"/>
              <a:cs typeface="Times New Roman" pitchFamily="18" charset="0"/>
            </a:endParaRPr>
          </a:p>
          <a:p>
            <a:pPr eaLnBrk="1" hangingPunct="1">
              <a:lnSpc>
                <a:spcPct val="150000"/>
              </a:lnSpc>
              <a:spcBef>
                <a:spcPct val="0"/>
              </a:spcBef>
              <a:buClrTx/>
              <a:buFontTx/>
              <a:buNone/>
            </a:pPr>
            <a:r>
              <a:rPr lang="en-US" altLang="zh-CN" b="1" dirty="0">
                <a:latin typeface="+mn-ea"/>
                <a:cs typeface="Times New Roman" pitchFamily="18" charset="0"/>
              </a:rPr>
              <a:t>3.2.2 </a:t>
            </a:r>
            <a:r>
              <a:rPr lang="zh-CN" altLang="en-US" b="1" dirty="0">
                <a:latin typeface="+mn-ea"/>
                <a:cs typeface="Times New Roman" pitchFamily="18" charset="0"/>
              </a:rPr>
              <a:t>平行平板产生的分振幅干涉</a:t>
            </a:r>
            <a:endParaRPr lang="en-US" altLang="zh-CN" b="1" dirty="0">
              <a:latin typeface="+mn-ea"/>
              <a:cs typeface="Times New Roman" pitchFamily="18" charset="0"/>
            </a:endParaRPr>
          </a:p>
          <a:p>
            <a:pPr eaLnBrk="1" hangingPunct="1">
              <a:lnSpc>
                <a:spcPct val="150000"/>
              </a:lnSpc>
              <a:spcBef>
                <a:spcPct val="0"/>
              </a:spcBef>
              <a:buClrTx/>
              <a:buFontTx/>
              <a:buNone/>
            </a:pPr>
            <a:r>
              <a:rPr lang="en-US" altLang="zh-CN" b="1" dirty="0">
                <a:latin typeface="+mn-ea"/>
                <a:cs typeface="Times New Roman" pitchFamily="18" charset="0"/>
              </a:rPr>
              <a:t>3.2.3 </a:t>
            </a:r>
            <a:r>
              <a:rPr lang="zh-CN" altLang="en-US" b="1" dirty="0">
                <a:latin typeface="+mn-ea"/>
                <a:cs typeface="Times New Roman" pitchFamily="18" charset="0"/>
              </a:rPr>
              <a:t>楔形平板产生的分振幅干涉</a:t>
            </a:r>
            <a:endParaRPr lang="en-US" altLang="zh-CN" b="1" dirty="0">
              <a:latin typeface="+mn-ea"/>
              <a:cs typeface="Times New Roman" pitchFamily="18" charset="0"/>
            </a:endParaRPr>
          </a:p>
          <a:p>
            <a:pPr eaLnBrk="1" hangingPunct="1">
              <a:lnSpc>
                <a:spcPct val="150000"/>
              </a:lnSpc>
              <a:spcBef>
                <a:spcPct val="0"/>
              </a:spcBef>
              <a:buClrTx/>
              <a:buFontTx/>
              <a:buNone/>
            </a:pPr>
            <a:r>
              <a:rPr lang="en-US" altLang="zh-CN" b="1" dirty="0">
                <a:latin typeface="+mn-ea"/>
                <a:cs typeface="Times New Roman" pitchFamily="18" charset="0"/>
              </a:rPr>
              <a:t>3.2.4 </a:t>
            </a:r>
            <a:r>
              <a:rPr lang="zh-CN" altLang="en-US" b="1" dirty="0">
                <a:latin typeface="+mn-ea"/>
                <a:cs typeface="Times New Roman" pitchFamily="18" charset="0"/>
              </a:rPr>
              <a:t>牛顿环分振幅干涉</a:t>
            </a:r>
            <a:endParaRPr lang="en-US" altLang="zh-CN" b="1" dirty="0">
              <a:latin typeface="+mn-ea"/>
              <a:cs typeface="Times New Roman" pitchFamily="18" charset="0"/>
            </a:endParaRPr>
          </a:p>
        </p:txBody>
      </p:sp>
      <p:sp>
        <p:nvSpPr>
          <p:cNvPr id="7" name="Rectangle 2">
            <a:extLst>
              <a:ext uri="{FF2B5EF4-FFF2-40B4-BE49-F238E27FC236}">
                <a16:creationId xmlns:a16="http://schemas.microsoft.com/office/drawing/2014/main" id="{B33622BD-EACC-4895-BC42-9762BB98BEF5}"/>
              </a:ext>
            </a:extLst>
          </p:cNvPr>
          <p:cNvSpPr>
            <a:spLocks noGrp="1" noChangeArrowheads="1"/>
          </p:cNvSpPr>
          <p:nvPr>
            <p:ph type="title"/>
          </p:nvPr>
        </p:nvSpPr>
        <p:spPr>
          <a:xfrm>
            <a:off x="971550" y="115888"/>
            <a:ext cx="7158038" cy="719137"/>
          </a:xfrm>
        </p:spPr>
        <p:txBody>
          <a:bodyPr/>
          <a:lstStyle/>
          <a:p>
            <a:r>
              <a:rPr lang="en-US" altLang="zh-CN" dirty="0">
                <a:latin typeface="黑体" pitchFamily="2" charset="-122"/>
                <a:ea typeface="黑体" pitchFamily="2" charset="-122"/>
              </a:rPr>
              <a:t>3.2 </a:t>
            </a:r>
            <a:r>
              <a:rPr lang="zh-CN" altLang="en-US" dirty="0">
                <a:latin typeface="黑体" pitchFamily="2" charset="-122"/>
                <a:ea typeface="黑体" pitchFamily="2" charset="-122"/>
              </a:rPr>
              <a:t>分波前与分振幅干涉</a:t>
            </a:r>
            <a:endParaRPr lang="en-US" altLang="zh-CN" dirty="0">
              <a:latin typeface="黑体" pitchFamily="2" charset="-122"/>
              <a:ea typeface="黑体" pitchFamily="2" charset="-122"/>
            </a:endParaRPr>
          </a:p>
        </p:txBody>
      </p:sp>
    </p:spTree>
    <p:extLst>
      <p:ext uri="{BB962C8B-B14F-4D97-AF65-F5344CB8AC3E}">
        <p14:creationId xmlns:p14="http://schemas.microsoft.com/office/powerpoint/2010/main" val="13711567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dirty="0">
                <a:latin typeface="黑体" pitchFamily="2" charset="-122"/>
                <a:ea typeface="黑体" pitchFamily="2" charset="-122"/>
              </a:rPr>
              <a:t>等倾干涉条纹</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20</a:t>
            </a:fld>
            <a:endParaRPr lang="en-US" altLang="zh-CN" dirty="0"/>
          </a:p>
        </p:txBody>
      </p:sp>
      <p:graphicFrame>
        <p:nvGraphicFramePr>
          <p:cNvPr id="17" name="对象 16"/>
          <p:cNvGraphicFramePr>
            <a:graphicFrameLocks noChangeAspect="1"/>
          </p:cNvGraphicFramePr>
          <p:nvPr>
            <p:extLst>
              <p:ext uri="{D42A27DB-BD31-4B8C-83A1-F6EECF244321}">
                <p14:modId xmlns:p14="http://schemas.microsoft.com/office/powerpoint/2010/main" val="19590963"/>
              </p:ext>
            </p:extLst>
          </p:nvPr>
        </p:nvGraphicFramePr>
        <p:xfrm>
          <a:off x="2017333" y="1340768"/>
          <a:ext cx="5109335" cy="1080120"/>
        </p:xfrm>
        <a:graphic>
          <a:graphicData uri="http://schemas.openxmlformats.org/presentationml/2006/ole">
            <mc:AlternateContent xmlns:mc="http://schemas.openxmlformats.org/markup-compatibility/2006">
              <mc:Choice xmlns:v="urn:schemas-microsoft-com:vml" Requires="v">
                <p:oleObj spid="_x0000_s25003" name="Equation" r:id="rId4" imgW="1854000" imgH="393480" progId="Equation.DSMT4">
                  <p:embed/>
                </p:oleObj>
              </mc:Choice>
              <mc:Fallback>
                <p:oleObj name="Equation" r:id="rId4" imgW="1854000" imgH="393480" progId="Equation.DSMT4">
                  <p:embed/>
                  <p:pic>
                    <p:nvPicPr>
                      <p:cNvPr id="0" name=""/>
                      <p:cNvPicPr>
                        <a:picLocks noChangeAspect="1" noChangeArrowheads="1"/>
                      </p:cNvPicPr>
                      <p:nvPr/>
                    </p:nvPicPr>
                    <p:blipFill>
                      <a:blip r:embed="rId5"/>
                      <a:srcRect/>
                      <a:stretch>
                        <a:fillRect/>
                      </a:stretch>
                    </p:blipFill>
                    <p:spPr bwMode="auto">
                      <a:xfrm>
                        <a:off x="2017333" y="1340768"/>
                        <a:ext cx="5109335" cy="1080120"/>
                      </a:xfrm>
                      <a:prstGeom prst="rect">
                        <a:avLst/>
                      </a:prstGeom>
                      <a:noFill/>
                      <a:ln>
                        <a:noFill/>
                      </a:ln>
                      <a:effectLst/>
                    </p:spPr>
                  </p:pic>
                </p:oleObj>
              </mc:Fallback>
            </mc:AlternateContent>
          </a:graphicData>
        </a:graphic>
      </p:graphicFrame>
      <p:sp>
        <p:nvSpPr>
          <p:cNvPr id="19" name="Text Box 5"/>
          <p:cNvSpPr txBox="1">
            <a:spLocks noChangeArrowheads="1"/>
          </p:cNvSpPr>
          <p:nvPr/>
        </p:nvSpPr>
        <p:spPr bwMode="auto">
          <a:xfrm>
            <a:off x="179512" y="2749691"/>
            <a:ext cx="8784975" cy="3559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342900" indent="-342900" algn="just" eaLnBrk="1" hangingPunct="1">
              <a:lnSpc>
                <a:spcPct val="150000"/>
              </a:lnSpc>
              <a:spcBef>
                <a:spcPct val="50000"/>
              </a:spcBef>
              <a:buClr>
                <a:schemeClr val="tx2"/>
              </a:buClr>
              <a:buFont typeface="Wingdings" panose="05000000000000000000" pitchFamily="2" charset="2"/>
              <a:buChar char="Ø"/>
            </a:pPr>
            <a:r>
              <a:rPr kumimoji="1" lang="zh-CN" altLang="en-US" sz="2000" b="1" dirty="0">
                <a:solidFill>
                  <a:schemeClr val="tx2"/>
                </a:solidFill>
                <a:latin typeface="+mn-ea"/>
                <a:ea typeface="+mn-ea"/>
              </a:rPr>
              <a:t>在平行平板的干涉中，光程差只取决于入射角，相同入射角的光波构成同一条纹，称为</a:t>
            </a:r>
            <a:r>
              <a:rPr kumimoji="1" lang="zh-CN" altLang="en-US" sz="2000" b="1" dirty="0">
                <a:solidFill>
                  <a:srgbClr val="FF0000"/>
                </a:solidFill>
                <a:latin typeface="+mn-ea"/>
                <a:ea typeface="+mn-ea"/>
              </a:rPr>
              <a:t>等倾条纹</a:t>
            </a:r>
            <a:r>
              <a:rPr kumimoji="1" lang="zh-CN" altLang="en-US" sz="2000" b="1" dirty="0">
                <a:solidFill>
                  <a:schemeClr val="tx2"/>
                </a:solidFill>
                <a:latin typeface="+mn-ea"/>
                <a:ea typeface="+mn-ea"/>
              </a:rPr>
              <a:t>。</a:t>
            </a:r>
            <a:endParaRPr kumimoji="1" lang="en-US" altLang="zh-CN" sz="2000" b="1" dirty="0">
              <a:solidFill>
                <a:schemeClr val="tx2"/>
              </a:solidFill>
              <a:latin typeface="+mn-ea"/>
              <a:ea typeface="+mn-ea"/>
            </a:endParaRPr>
          </a:p>
          <a:p>
            <a:pPr marL="342900" indent="-342900" algn="just" eaLnBrk="1" hangingPunct="1">
              <a:lnSpc>
                <a:spcPct val="150000"/>
              </a:lnSpc>
              <a:spcBef>
                <a:spcPct val="50000"/>
              </a:spcBef>
              <a:buClr>
                <a:schemeClr val="tx2"/>
              </a:buClr>
              <a:buFont typeface="Wingdings" panose="05000000000000000000" pitchFamily="2" charset="2"/>
              <a:buChar char="Ø"/>
            </a:pPr>
            <a:r>
              <a:rPr kumimoji="1" lang="zh-CN" altLang="en-US" sz="2000" b="1" dirty="0">
                <a:solidFill>
                  <a:schemeClr val="tx2"/>
                </a:solidFill>
                <a:latin typeface="+mn-ea"/>
                <a:ea typeface="+mn-ea"/>
              </a:rPr>
              <a:t>扩展面光源可视为无数个点光源的集合，它们处于空间不同位置，以不同</a:t>
            </a:r>
            <a:r>
              <a:rPr kumimoji="1" lang="zh-CN" altLang="en-US" sz="2000" b="1" i="1" dirty="0">
                <a:solidFill>
                  <a:schemeClr val="tx2"/>
                </a:solidFill>
                <a:latin typeface="+mn-ea"/>
                <a:ea typeface="+mn-ea"/>
                <a:sym typeface="Symbol" pitchFamily="18" charset="2"/>
              </a:rPr>
              <a:t></a:t>
            </a:r>
            <a:r>
              <a:rPr kumimoji="1" lang="en-US" altLang="zh-CN" sz="2000" b="1" baseline="-25000" dirty="0">
                <a:solidFill>
                  <a:schemeClr val="tx2"/>
                </a:solidFill>
                <a:latin typeface="+mn-ea"/>
                <a:ea typeface="+mn-ea"/>
                <a:sym typeface="Symbol" pitchFamily="18" charset="2"/>
              </a:rPr>
              <a:t>1</a:t>
            </a:r>
            <a:r>
              <a:rPr kumimoji="1" lang="zh-CN" altLang="en-US" sz="2000" b="1" dirty="0">
                <a:solidFill>
                  <a:schemeClr val="tx2"/>
                </a:solidFill>
                <a:latin typeface="+mn-ea"/>
                <a:ea typeface="+mn-ea"/>
              </a:rPr>
              <a:t>角入射，凡</a:t>
            </a:r>
            <a:r>
              <a:rPr kumimoji="1" lang="zh-CN" altLang="en-US" sz="2000" b="1" i="1" dirty="0">
                <a:solidFill>
                  <a:schemeClr val="tx2"/>
                </a:solidFill>
                <a:latin typeface="+mn-ea"/>
                <a:ea typeface="+mn-ea"/>
                <a:sym typeface="Symbol" pitchFamily="18" charset="2"/>
              </a:rPr>
              <a:t></a:t>
            </a:r>
            <a:r>
              <a:rPr kumimoji="1" lang="en-US" altLang="zh-CN" sz="2000" b="1" baseline="-25000" dirty="0">
                <a:solidFill>
                  <a:schemeClr val="tx2"/>
                </a:solidFill>
                <a:latin typeface="+mn-ea"/>
                <a:ea typeface="+mn-ea"/>
                <a:sym typeface="Symbol" pitchFamily="18" charset="2"/>
              </a:rPr>
              <a:t>1</a:t>
            </a:r>
            <a:r>
              <a:rPr kumimoji="1" lang="zh-CN" altLang="en-US" sz="2000" b="1" dirty="0">
                <a:solidFill>
                  <a:schemeClr val="tx2"/>
                </a:solidFill>
                <a:latin typeface="+mn-ea"/>
                <a:ea typeface="+mn-ea"/>
              </a:rPr>
              <a:t>相同者必因有相同的</a:t>
            </a:r>
            <a:r>
              <a:rPr kumimoji="1" lang="zh-CN" altLang="en-US" sz="2000" b="1" dirty="0">
                <a:solidFill>
                  <a:schemeClr val="tx2"/>
                </a:solidFill>
                <a:latin typeface="+mn-ea"/>
                <a:ea typeface="+mn-ea"/>
                <a:sym typeface="Symbol" pitchFamily="18" charset="2"/>
              </a:rPr>
              <a:t></a:t>
            </a:r>
            <a:r>
              <a:rPr kumimoji="1" lang="zh-CN" altLang="en-US" sz="2000" b="1" dirty="0">
                <a:solidFill>
                  <a:schemeClr val="tx2"/>
                </a:solidFill>
                <a:latin typeface="+mn-ea"/>
                <a:ea typeface="+mn-ea"/>
              </a:rPr>
              <a:t>值而产生相同的干涉结果，形成同一条纹。</a:t>
            </a:r>
            <a:endParaRPr kumimoji="1" lang="en-US" altLang="zh-CN" sz="2000" b="1" dirty="0">
              <a:solidFill>
                <a:schemeClr val="tx2"/>
              </a:solidFill>
              <a:latin typeface="+mn-ea"/>
              <a:ea typeface="+mn-ea"/>
            </a:endParaRPr>
          </a:p>
          <a:p>
            <a:pPr marL="342900" indent="-342900" algn="just" eaLnBrk="1" hangingPunct="1">
              <a:lnSpc>
                <a:spcPct val="150000"/>
              </a:lnSpc>
              <a:spcBef>
                <a:spcPct val="50000"/>
              </a:spcBef>
              <a:buClr>
                <a:schemeClr val="tx2"/>
              </a:buClr>
              <a:buFont typeface="Wingdings" panose="05000000000000000000" pitchFamily="2" charset="2"/>
              <a:buChar char="Ø"/>
            </a:pPr>
            <a:r>
              <a:rPr kumimoji="1" lang="zh-CN" altLang="en-US" sz="2000" b="1" dirty="0">
                <a:solidFill>
                  <a:schemeClr val="tx2"/>
                </a:solidFill>
                <a:latin typeface="+mn-ea"/>
                <a:ea typeface="+mn-ea"/>
              </a:rPr>
              <a:t>采用扩展面光源照明时，条纹的对比度不会降低，条纹如同点光源照明一样清晰，并且亮度很大。</a:t>
            </a:r>
          </a:p>
        </p:txBody>
      </p:sp>
    </p:spTree>
    <p:extLst>
      <p:ext uri="{BB962C8B-B14F-4D97-AF65-F5344CB8AC3E}">
        <p14:creationId xmlns:p14="http://schemas.microsoft.com/office/powerpoint/2010/main" val="1996173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
                                            <p:txEl>
                                              <p:pRg st="0" end="0"/>
                                            </p:txEl>
                                          </p:spTgt>
                                        </p:tgtEl>
                                        <p:attrNameLst>
                                          <p:attrName>style.visibility</p:attrName>
                                        </p:attrNameLst>
                                      </p:cBhvr>
                                      <p:to>
                                        <p:strVal val="visible"/>
                                      </p:to>
                                    </p:set>
                                    <p:animEffect transition="in" filter="wipe(left)">
                                      <p:cBhvr>
                                        <p:cTn id="12" dur="500"/>
                                        <p:tgtEl>
                                          <p:spTgt spid="1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
                                            <p:txEl>
                                              <p:pRg st="1" end="1"/>
                                            </p:txEl>
                                          </p:spTgt>
                                        </p:tgtEl>
                                        <p:attrNameLst>
                                          <p:attrName>style.visibility</p:attrName>
                                        </p:attrNameLst>
                                      </p:cBhvr>
                                      <p:to>
                                        <p:strVal val="visible"/>
                                      </p:to>
                                    </p:set>
                                    <p:animEffect transition="in" filter="wipe(left)">
                                      <p:cBhvr>
                                        <p:cTn id="17" dur="500"/>
                                        <p:tgtEl>
                                          <p:spTgt spid="1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
                                            <p:txEl>
                                              <p:pRg st="2" end="2"/>
                                            </p:txEl>
                                          </p:spTgt>
                                        </p:tgtEl>
                                        <p:attrNameLst>
                                          <p:attrName>style.visibility</p:attrName>
                                        </p:attrNameLst>
                                      </p:cBhvr>
                                      <p:to>
                                        <p:strVal val="visible"/>
                                      </p:to>
                                    </p:set>
                                    <p:animEffect transition="in" filter="wipe(left)">
                                      <p:cBhvr>
                                        <p:cTn id="22" dur="500"/>
                                        <p:tgtEl>
                                          <p:spTgt spid="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dirty="0">
                <a:latin typeface="黑体" pitchFamily="2" charset="-122"/>
                <a:ea typeface="黑体" pitchFamily="2" charset="-122"/>
              </a:rPr>
              <a:t>等倾条纹的形状</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21</a:t>
            </a:fld>
            <a:endParaRPr lang="en-US" altLang="zh-CN" dirty="0"/>
          </a:p>
        </p:txBody>
      </p:sp>
      <p:sp>
        <p:nvSpPr>
          <p:cNvPr id="7" name="Text Box 5"/>
          <p:cNvSpPr txBox="1">
            <a:spLocks noChangeArrowheads="1"/>
          </p:cNvSpPr>
          <p:nvPr/>
        </p:nvSpPr>
        <p:spPr bwMode="auto">
          <a:xfrm>
            <a:off x="323850" y="1916832"/>
            <a:ext cx="8353425" cy="3828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just">
              <a:lnSpc>
                <a:spcPct val="125000"/>
              </a:lnSpc>
              <a:spcBef>
                <a:spcPct val="50000"/>
              </a:spcBef>
              <a:buClr>
                <a:schemeClr val="tx2"/>
              </a:buClr>
              <a:buFont typeface="Wingdings" pitchFamily="2" charset="2"/>
              <a:buChar char="Ø"/>
              <a:defRPr kumimoji="1" sz="2400" b="1">
                <a:solidFill>
                  <a:schemeClr val="tx2"/>
                </a:solidFill>
                <a:latin typeface="Times New Roman" pitchFamily="18" charset="0"/>
                <a:ea typeface="楷体_GB2312" pitchFamily="49" charset="-122"/>
              </a:defRPr>
            </a:lvl1pPr>
            <a:lvl2pPr marL="742950" indent="-285750" eaLnBrk="0" hangingPunct="0">
              <a:spcBef>
                <a:spcPct val="20000"/>
              </a:spcBef>
              <a:buChar char="–"/>
              <a:defRPr sz="2800">
                <a:latin typeface="Arial" pitchFamily="34" charset="0"/>
                <a:ea typeface="宋体" pitchFamily="2" charset="-122"/>
              </a:defRPr>
            </a:lvl2pPr>
            <a:lvl3pPr marL="1143000" indent="-228600" eaLnBrk="0" hangingPunct="0">
              <a:spcBef>
                <a:spcPct val="20000"/>
              </a:spcBef>
              <a:buChar char="•"/>
              <a:defRPr sz="2400">
                <a:latin typeface="Arial" pitchFamily="34" charset="0"/>
                <a:ea typeface="宋体" pitchFamily="2" charset="-122"/>
              </a:defRPr>
            </a:lvl3pPr>
            <a:lvl4pPr marL="1600200" indent="-228600" eaLnBrk="0" hangingPunct="0">
              <a:spcBef>
                <a:spcPct val="20000"/>
              </a:spcBef>
              <a:buChar char="–"/>
              <a:defRPr sz="2000">
                <a:latin typeface="Arial" pitchFamily="34" charset="0"/>
                <a:ea typeface="宋体" pitchFamily="2" charset="-122"/>
              </a:defRPr>
            </a:lvl4pPr>
            <a:lvl5pPr marL="2057400" indent="-228600" eaLnBrk="0" hangingPunct="0">
              <a:spcBef>
                <a:spcPct val="20000"/>
              </a:spcBef>
              <a:buChar char="»"/>
              <a:defRPr sz="2000">
                <a:latin typeface="Arial" pitchFamily="34" charset="0"/>
                <a:ea typeface="宋体" pitchFamily="2" charset="-122"/>
              </a:defRPr>
            </a:lvl5pPr>
            <a:lvl6pPr marL="2514600" indent="-228600" eaLnBrk="0" fontAlgn="base" hangingPunct="0">
              <a:spcBef>
                <a:spcPct val="20000"/>
              </a:spcBef>
              <a:spcAft>
                <a:spcPct val="0"/>
              </a:spcAft>
              <a:buChar char="»"/>
              <a:defRPr sz="2000">
                <a:latin typeface="Arial" pitchFamily="34" charset="0"/>
                <a:ea typeface="宋体" pitchFamily="2" charset="-122"/>
              </a:defRPr>
            </a:lvl6pPr>
            <a:lvl7pPr marL="2971800" indent="-228600" eaLnBrk="0" fontAlgn="base" hangingPunct="0">
              <a:spcBef>
                <a:spcPct val="20000"/>
              </a:spcBef>
              <a:spcAft>
                <a:spcPct val="0"/>
              </a:spcAft>
              <a:buChar char="»"/>
              <a:defRPr sz="2000">
                <a:latin typeface="Arial" pitchFamily="34" charset="0"/>
                <a:ea typeface="宋体" pitchFamily="2" charset="-122"/>
              </a:defRPr>
            </a:lvl7pPr>
            <a:lvl8pPr marL="3429000" indent="-228600" eaLnBrk="0" fontAlgn="base" hangingPunct="0">
              <a:spcBef>
                <a:spcPct val="20000"/>
              </a:spcBef>
              <a:spcAft>
                <a:spcPct val="0"/>
              </a:spcAft>
              <a:buChar char="»"/>
              <a:defRPr sz="2000">
                <a:latin typeface="Arial" pitchFamily="34" charset="0"/>
                <a:ea typeface="宋体" pitchFamily="2" charset="-122"/>
              </a:defRPr>
            </a:lvl8pPr>
            <a:lvl9pPr marL="3886200" indent="-228600" eaLnBrk="0" fontAlgn="base" hangingPunct="0">
              <a:spcBef>
                <a:spcPct val="20000"/>
              </a:spcBef>
              <a:spcAft>
                <a:spcPct val="0"/>
              </a:spcAft>
              <a:buChar char="»"/>
              <a:defRPr sz="2000">
                <a:latin typeface="Arial" pitchFamily="34" charset="0"/>
                <a:ea typeface="宋体" pitchFamily="2" charset="-122"/>
              </a:defRPr>
            </a:lvl9pPr>
          </a:lstStyle>
          <a:p>
            <a:pPr>
              <a:lnSpc>
                <a:spcPct val="200000"/>
              </a:lnSpc>
            </a:pPr>
            <a:r>
              <a:rPr lang="zh-CN" altLang="en-US" sz="2000" dirty="0">
                <a:latin typeface="+mn-ea"/>
                <a:ea typeface="+mn-ea"/>
              </a:rPr>
              <a:t>等倾条纹的形状与观察方位有关。若透镜光轴与平板法线成某一角度，透镜焦平面与平板表面也成一定角度，此时焦平面上的等倾条纹应为椭圆形。</a:t>
            </a:r>
            <a:endParaRPr lang="en-US" altLang="zh-CN" sz="2000" dirty="0">
              <a:latin typeface="+mn-ea"/>
              <a:ea typeface="+mn-ea"/>
            </a:endParaRPr>
          </a:p>
          <a:p>
            <a:pPr>
              <a:lnSpc>
                <a:spcPct val="200000"/>
              </a:lnSpc>
            </a:pPr>
            <a:r>
              <a:rPr lang="zh-CN" altLang="en-US" sz="2000" dirty="0">
                <a:latin typeface="+mn-ea"/>
                <a:ea typeface="+mn-ea"/>
              </a:rPr>
              <a:t>当透镜光轴与平板法线平行时，即透镜焦平面与平板表面平行时，等倾条纹是一组同心圆条纹，圆心位于透镜的焦点。					       </a:t>
            </a:r>
            <a:r>
              <a:rPr lang="en-US" altLang="zh-CN" sz="2000" dirty="0">
                <a:solidFill>
                  <a:srgbClr val="0000FF"/>
                </a:solidFill>
                <a:latin typeface="+mn-ea"/>
                <a:ea typeface="+mn-ea"/>
              </a:rPr>
              <a:t>——</a:t>
            </a:r>
            <a:r>
              <a:rPr lang="zh-CN" altLang="en-US" sz="2000" dirty="0">
                <a:solidFill>
                  <a:srgbClr val="0000FF"/>
                </a:solidFill>
                <a:latin typeface="+mn-ea"/>
                <a:ea typeface="+mn-ea"/>
              </a:rPr>
              <a:t>海定格条纹</a:t>
            </a:r>
          </a:p>
        </p:txBody>
      </p:sp>
    </p:spTree>
    <p:extLst>
      <p:ext uri="{BB962C8B-B14F-4D97-AF65-F5344CB8AC3E}">
        <p14:creationId xmlns:p14="http://schemas.microsoft.com/office/powerpoint/2010/main" val="1649073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dirty="0">
                <a:latin typeface="黑体" pitchFamily="2" charset="-122"/>
                <a:ea typeface="黑体" pitchFamily="2" charset="-122"/>
              </a:rPr>
              <a:t>圆形等倾干涉条纹</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22</a:t>
            </a:fld>
            <a:endParaRPr lang="en-US" altLang="zh-CN" dirty="0"/>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7457" y="1412776"/>
            <a:ext cx="6069086" cy="4567853"/>
          </a:xfrm>
          <a:prstGeom prst="rect">
            <a:avLst/>
          </a:prstGeom>
        </p:spPr>
      </p:pic>
      <p:sp>
        <p:nvSpPr>
          <p:cNvPr id="13" name="TextBox 12"/>
          <p:cNvSpPr txBox="1"/>
          <p:nvPr/>
        </p:nvSpPr>
        <p:spPr>
          <a:xfrm>
            <a:off x="2004631" y="6135687"/>
            <a:ext cx="5134739" cy="461665"/>
          </a:xfrm>
          <a:prstGeom prst="rect">
            <a:avLst/>
          </a:prstGeom>
          <a:noFill/>
        </p:spPr>
        <p:txBody>
          <a:bodyPr wrap="none" rtlCol="0">
            <a:spAutoFit/>
          </a:bodyPr>
          <a:lstStyle/>
          <a:p>
            <a:r>
              <a:rPr lang="zh-CN" altLang="en-US" sz="2400" b="1" dirty="0">
                <a:solidFill>
                  <a:schemeClr val="tx2"/>
                </a:solidFill>
              </a:rPr>
              <a:t>点光源照明产生的圆形等倾干涉条纹</a:t>
            </a:r>
          </a:p>
        </p:txBody>
      </p:sp>
    </p:spTree>
    <p:extLst>
      <p:ext uri="{BB962C8B-B14F-4D97-AF65-F5344CB8AC3E}">
        <p14:creationId xmlns:p14="http://schemas.microsoft.com/office/powerpoint/2010/main" val="3859508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arn(inVertical)">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dirty="0">
                <a:latin typeface="黑体" pitchFamily="2" charset="-122"/>
                <a:ea typeface="黑体" pitchFamily="2" charset="-122"/>
              </a:rPr>
              <a:t>圆形等倾干涉条纹</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23</a:t>
            </a:fld>
            <a:endParaRPr lang="en-US" altLang="zh-CN" dirty="0"/>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7564" y="1365510"/>
            <a:ext cx="7848872" cy="4986201"/>
          </a:xfrm>
          <a:prstGeom prst="rect">
            <a:avLst/>
          </a:prstGeom>
        </p:spPr>
      </p:pic>
      <p:sp>
        <p:nvSpPr>
          <p:cNvPr id="6" name="TextBox 5"/>
          <p:cNvSpPr txBox="1"/>
          <p:nvPr/>
        </p:nvSpPr>
        <p:spPr>
          <a:xfrm>
            <a:off x="1695251" y="6135687"/>
            <a:ext cx="5753498" cy="461665"/>
          </a:xfrm>
          <a:prstGeom prst="rect">
            <a:avLst/>
          </a:prstGeom>
          <a:solidFill>
            <a:schemeClr val="bg1"/>
          </a:solidFill>
        </p:spPr>
        <p:txBody>
          <a:bodyPr wrap="none" rtlCol="0">
            <a:spAutoFit/>
          </a:bodyPr>
          <a:lstStyle/>
          <a:p>
            <a:r>
              <a:rPr lang="zh-CN" altLang="en-US" sz="2400" b="1" dirty="0">
                <a:solidFill>
                  <a:schemeClr val="tx2"/>
                </a:solidFill>
              </a:rPr>
              <a:t>扩展面光源照明产生的圆形等倾干涉条纹</a:t>
            </a:r>
          </a:p>
        </p:txBody>
      </p:sp>
    </p:spTree>
    <p:extLst>
      <p:ext uri="{BB962C8B-B14F-4D97-AF65-F5344CB8AC3E}">
        <p14:creationId xmlns:p14="http://schemas.microsoft.com/office/powerpoint/2010/main" val="4144372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dirty="0">
                <a:latin typeface="黑体" pitchFamily="2" charset="-122"/>
                <a:ea typeface="黑体" pitchFamily="2" charset="-122"/>
              </a:rPr>
              <a:t>圆形等倾干涉条纹分析</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24</a:t>
            </a:fld>
            <a:endParaRPr lang="en-US" altLang="zh-CN" dirty="0"/>
          </a:p>
        </p:txBody>
      </p:sp>
      <p:pic>
        <p:nvPicPr>
          <p:cNvPr id="7" name="Picture 31" descr="等倾干涉图"/>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0410" y="1268413"/>
            <a:ext cx="3040062"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4" name="Object 32"/>
          <p:cNvGraphicFramePr>
            <a:graphicFrameLocks noChangeAspect="1"/>
          </p:cNvGraphicFramePr>
          <p:nvPr>
            <p:extLst>
              <p:ext uri="{D42A27DB-BD31-4B8C-83A1-F6EECF244321}">
                <p14:modId xmlns:p14="http://schemas.microsoft.com/office/powerpoint/2010/main" val="2294561544"/>
              </p:ext>
            </p:extLst>
          </p:nvPr>
        </p:nvGraphicFramePr>
        <p:xfrm>
          <a:off x="1978025" y="2924944"/>
          <a:ext cx="2593975" cy="787400"/>
        </p:xfrm>
        <a:graphic>
          <a:graphicData uri="http://schemas.openxmlformats.org/presentationml/2006/ole">
            <mc:AlternateContent xmlns:mc="http://schemas.openxmlformats.org/markup-compatibility/2006">
              <mc:Choice xmlns:v="urn:schemas-microsoft-com:vml" Requires="v">
                <p:oleObj spid="_x0000_s26443" name="Equation" r:id="rId5" imgW="1295280" imgH="393480" progId="Equation.DSMT4">
                  <p:embed/>
                </p:oleObj>
              </mc:Choice>
              <mc:Fallback>
                <p:oleObj name="Equation" r:id="rId5" imgW="1295280" imgH="393480" progId="Equation.DSMT4">
                  <p:embed/>
                  <p:pic>
                    <p:nvPicPr>
                      <p:cNvPr id="0" name=""/>
                      <p:cNvPicPr>
                        <a:picLocks noChangeAspect="1" noChangeArrowheads="1"/>
                      </p:cNvPicPr>
                      <p:nvPr/>
                    </p:nvPicPr>
                    <p:blipFill>
                      <a:blip r:embed="rId6"/>
                      <a:srcRect/>
                      <a:stretch>
                        <a:fillRect/>
                      </a:stretch>
                    </p:blipFill>
                    <p:spPr bwMode="auto">
                      <a:xfrm>
                        <a:off x="1978025" y="2924944"/>
                        <a:ext cx="2593975"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 name="Text Box 33"/>
          <p:cNvSpPr txBox="1">
            <a:spLocks noChangeArrowheads="1"/>
          </p:cNvSpPr>
          <p:nvPr/>
        </p:nvSpPr>
        <p:spPr bwMode="auto">
          <a:xfrm>
            <a:off x="179512" y="2236802"/>
            <a:ext cx="5328592" cy="403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457200" indent="-457200" algn="just" eaLnBrk="1" hangingPunct="1">
              <a:lnSpc>
                <a:spcPct val="125000"/>
              </a:lnSpc>
              <a:spcBef>
                <a:spcPct val="50000"/>
              </a:spcBef>
              <a:buClr>
                <a:schemeClr val="tx2"/>
              </a:buClr>
              <a:buFont typeface="+mj-lt"/>
              <a:buAutoNum type="alphaLcParenR"/>
            </a:pPr>
            <a:r>
              <a:rPr kumimoji="1" lang="zh-CN" altLang="en-US" sz="1800" b="1" dirty="0">
                <a:solidFill>
                  <a:schemeClr val="tx2"/>
                </a:solidFill>
                <a:latin typeface="+mn-lt"/>
                <a:ea typeface="+mn-ea"/>
              </a:rPr>
              <a:t>光程差在</a:t>
            </a:r>
            <a:r>
              <a:rPr kumimoji="1" lang="el-GR" altLang="zh-CN" sz="1800" b="1" i="1" dirty="0">
                <a:solidFill>
                  <a:schemeClr val="tx2"/>
                </a:solidFill>
                <a:latin typeface="+mn-lt"/>
                <a:ea typeface="+mn-ea"/>
                <a:cs typeface="Times New Roman" panose="02020603050405020304" pitchFamily="18" charset="0"/>
              </a:rPr>
              <a:t>θ</a:t>
            </a:r>
            <a:r>
              <a:rPr kumimoji="1" lang="en-US" altLang="zh-CN" sz="1800" b="1" baseline="-25000" dirty="0">
                <a:solidFill>
                  <a:schemeClr val="tx2"/>
                </a:solidFill>
                <a:latin typeface="+mn-lt"/>
                <a:ea typeface="+mn-ea"/>
                <a:cs typeface="Times New Roman" panose="02020603050405020304" pitchFamily="18" charset="0"/>
              </a:rPr>
              <a:t>1</a:t>
            </a:r>
            <a:r>
              <a:rPr kumimoji="1" lang="en-US" altLang="zh-CN" sz="1800" b="1" dirty="0">
                <a:solidFill>
                  <a:schemeClr val="tx2"/>
                </a:solidFill>
                <a:latin typeface="+mn-lt"/>
                <a:ea typeface="+mn-ea"/>
                <a:cs typeface="Times New Roman" panose="02020603050405020304" pitchFamily="18" charset="0"/>
              </a:rPr>
              <a:t>=0</a:t>
            </a:r>
            <a:r>
              <a:rPr kumimoji="1" lang="zh-CN" altLang="en-US" sz="1800" b="1" dirty="0">
                <a:solidFill>
                  <a:schemeClr val="tx2"/>
                </a:solidFill>
                <a:latin typeface="+mn-lt"/>
                <a:ea typeface="+mn-ea"/>
              </a:rPr>
              <a:t>时最大，最大干涉级在中心。</a:t>
            </a:r>
            <a:endParaRPr kumimoji="1" lang="zh-CN" altLang="el-GR" sz="1800" b="1" dirty="0">
              <a:solidFill>
                <a:schemeClr val="tx2"/>
              </a:solidFill>
              <a:latin typeface="+mn-lt"/>
              <a:ea typeface="+mn-ea"/>
            </a:endParaRPr>
          </a:p>
        </p:txBody>
      </p:sp>
      <p:graphicFrame>
        <p:nvGraphicFramePr>
          <p:cNvPr id="36" name="对象 35"/>
          <p:cNvGraphicFramePr>
            <a:graphicFrameLocks noChangeAspect="1"/>
          </p:cNvGraphicFramePr>
          <p:nvPr>
            <p:extLst>
              <p:ext uri="{D42A27DB-BD31-4B8C-83A1-F6EECF244321}">
                <p14:modId xmlns:p14="http://schemas.microsoft.com/office/powerpoint/2010/main" val="215708786"/>
              </p:ext>
            </p:extLst>
          </p:nvPr>
        </p:nvGraphicFramePr>
        <p:xfrm>
          <a:off x="755576" y="1268413"/>
          <a:ext cx="4032448" cy="852102"/>
        </p:xfrm>
        <a:graphic>
          <a:graphicData uri="http://schemas.openxmlformats.org/presentationml/2006/ole">
            <mc:AlternateContent xmlns:mc="http://schemas.openxmlformats.org/markup-compatibility/2006">
              <mc:Choice xmlns:v="urn:schemas-microsoft-com:vml" Requires="v">
                <p:oleObj spid="_x0000_s26444" name="Equation" r:id="rId7" imgW="1854000" imgH="393480" progId="Equation.DSMT4">
                  <p:embed/>
                </p:oleObj>
              </mc:Choice>
              <mc:Fallback>
                <p:oleObj name="Equation" r:id="rId7" imgW="1854000" imgH="393480" progId="Equation.DSMT4">
                  <p:embed/>
                  <p:pic>
                    <p:nvPicPr>
                      <p:cNvPr id="0" name="对象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5576" y="1268413"/>
                        <a:ext cx="4032448" cy="852102"/>
                      </a:xfrm>
                      <a:prstGeom prst="rect">
                        <a:avLst/>
                      </a:prstGeom>
                      <a:noFill/>
                      <a:ln>
                        <a:noFill/>
                      </a:ln>
                    </p:spPr>
                  </p:pic>
                </p:oleObj>
              </mc:Fallback>
            </mc:AlternateContent>
          </a:graphicData>
        </a:graphic>
      </p:graphicFrame>
      <mc:AlternateContent xmlns:mc="http://schemas.openxmlformats.org/markup-compatibility/2006" xmlns:a14="http://schemas.microsoft.com/office/drawing/2010/main">
        <mc:Choice Requires="a14">
          <p:sp>
            <p:nvSpPr>
              <p:cNvPr id="38" name="TextBox 37"/>
              <p:cNvSpPr txBox="1"/>
              <p:nvPr/>
            </p:nvSpPr>
            <p:spPr>
              <a:xfrm>
                <a:off x="683568" y="3964994"/>
                <a:ext cx="4896544" cy="369332"/>
              </a:xfrm>
              <a:prstGeom prst="rect">
                <a:avLst/>
              </a:prstGeom>
              <a:noFill/>
            </p:spPr>
            <p:txBody>
              <a:bodyPr wrap="square" rtlCol="0">
                <a:spAutoFit/>
              </a:bodyPr>
              <a:lstStyle/>
              <a:p>
                <a:pPr algn="just"/>
                <a:r>
                  <a:rPr lang="zh-CN" altLang="en-US" b="1" dirty="0">
                    <a:solidFill>
                      <a:schemeClr val="tx2"/>
                    </a:solidFill>
                  </a:rPr>
                  <a:t>中心干涉级次</a:t>
                </a:r>
                <a14:m>
                  <m:oMath xmlns:m="http://schemas.openxmlformats.org/officeDocument/2006/math">
                    <m:sSub>
                      <m:sSubPr>
                        <m:ctrlPr>
                          <a:rPr lang="en-US" altLang="zh-CN" b="1" i="1" smtClean="0">
                            <a:solidFill>
                              <a:schemeClr val="tx2"/>
                            </a:solidFill>
                            <a:latin typeface="Cambria Math" panose="02040503050406030204" pitchFamily="18" charset="0"/>
                          </a:rPr>
                        </m:ctrlPr>
                      </m:sSubPr>
                      <m:e>
                        <m:r>
                          <a:rPr lang="en-US" altLang="zh-CN" b="1" i="1" smtClean="0">
                            <a:solidFill>
                              <a:schemeClr val="tx2"/>
                            </a:solidFill>
                            <a:latin typeface="Cambria Math" panose="02040503050406030204" pitchFamily="18" charset="0"/>
                          </a:rPr>
                          <m:t>𝒎</m:t>
                        </m:r>
                      </m:e>
                      <m:sub>
                        <m:r>
                          <a:rPr lang="en-US" altLang="zh-CN" b="1" i="1" smtClean="0">
                            <a:solidFill>
                              <a:schemeClr val="tx2"/>
                            </a:solidFill>
                            <a:latin typeface="Cambria Math" panose="02040503050406030204" pitchFamily="18" charset="0"/>
                          </a:rPr>
                          <m:t>𝟎</m:t>
                        </m:r>
                      </m:sub>
                    </m:sSub>
                    <m:r>
                      <a:rPr lang="en-US" altLang="zh-CN" b="1" i="1" smtClean="0">
                        <a:solidFill>
                          <a:schemeClr val="tx2"/>
                        </a:solidFill>
                        <a:latin typeface="Cambria Math" panose="02040503050406030204" pitchFamily="18" charset="0"/>
                      </a:rPr>
                      <m:t>=</m:t>
                    </m:r>
                    <m:sSub>
                      <m:sSubPr>
                        <m:ctrlPr>
                          <a:rPr lang="en-US" altLang="zh-CN" b="1" i="1" smtClean="0">
                            <a:solidFill>
                              <a:schemeClr val="tx2"/>
                            </a:solidFill>
                            <a:latin typeface="Cambria Math" panose="02040503050406030204" pitchFamily="18" charset="0"/>
                          </a:rPr>
                        </m:ctrlPr>
                      </m:sSubPr>
                      <m:e>
                        <m:r>
                          <a:rPr lang="en-US" altLang="zh-CN" b="1" i="1" smtClean="0">
                            <a:solidFill>
                              <a:schemeClr val="tx2"/>
                            </a:solidFill>
                            <a:latin typeface="Cambria Math" panose="02040503050406030204" pitchFamily="18" charset="0"/>
                          </a:rPr>
                          <m:t>𝒎</m:t>
                        </m:r>
                      </m:e>
                      <m:sub>
                        <m:r>
                          <a:rPr lang="en-US" altLang="zh-CN" b="1" i="1" smtClean="0">
                            <a:solidFill>
                              <a:schemeClr val="tx2"/>
                            </a:solidFill>
                            <a:latin typeface="Cambria Math" panose="02040503050406030204" pitchFamily="18" charset="0"/>
                          </a:rPr>
                          <m:t>𝟏</m:t>
                        </m:r>
                      </m:sub>
                    </m:sSub>
                    <m:r>
                      <a:rPr lang="en-US" altLang="zh-CN" b="1" i="1" smtClean="0">
                        <a:solidFill>
                          <a:schemeClr val="tx2"/>
                        </a:solidFill>
                        <a:latin typeface="Cambria Math" panose="02040503050406030204" pitchFamily="18" charset="0"/>
                      </a:rPr>
                      <m:t>+</m:t>
                    </m:r>
                    <m:r>
                      <a:rPr lang="en-US" altLang="zh-CN" b="1" i="1" smtClean="0">
                        <a:solidFill>
                          <a:schemeClr val="tx2"/>
                        </a:solidFill>
                        <a:latin typeface="Cambria Math" panose="02040503050406030204" pitchFamily="18" charset="0"/>
                      </a:rPr>
                      <m:t>𝒒</m:t>
                    </m:r>
                  </m:oMath>
                </a14:m>
                <a:r>
                  <a:rPr lang="zh-CN" altLang="en-US" b="1" dirty="0">
                    <a:solidFill>
                      <a:schemeClr val="tx2"/>
                    </a:solidFill>
                  </a:rPr>
                  <a:t>未必是整数。</a:t>
                </a:r>
              </a:p>
            </p:txBody>
          </p:sp>
        </mc:Choice>
        <mc:Fallback xmlns="">
          <p:sp>
            <p:nvSpPr>
              <p:cNvPr id="38" name="TextBox 37"/>
              <p:cNvSpPr txBox="1">
                <a:spLocks noRot="1" noChangeAspect="1" noMove="1" noResize="1" noEditPoints="1" noAdjustHandles="1" noChangeArrowheads="1" noChangeShapeType="1" noTextEdit="1"/>
              </p:cNvSpPr>
              <p:nvPr/>
            </p:nvSpPr>
            <p:spPr>
              <a:xfrm>
                <a:off x="683568" y="3964994"/>
                <a:ext cx="4896544" cy="369332"/>
              </a:xfrm>
              <a:prstGeom prst="rect">
                <a:avLst/>
              </a:prstGeom>
              <a:blipFill>
                <a:blip r:embed="rId9"/>
                <a:stretch>
                  <a:fillRect l="-996" t="-11475" b="-21311"/>
                </a:stretch>
              </a:blipFill>
            </p:spPr>
            <p:txBody>
              <a:bodyPr/>
              <a:lstStyle/>
              <a:p>
                <a:r>
                  <a:rPr lang="zh-CN" altLang="en-US">
                    <a:noFill/>
                  </a:rPr>
                  <a:t> </a:t>
                </a:r>
              </a:p>
            </p:txBody>
          </p:sp>
        </mc:Fallback>
      </mc:AlternateContent>
      <p:sp>
        <p:nvSpPr>
          <p:cNvPr id="41" name="Rectangle 4"/>
          <p:cNvSpPr>
            <a:spLocks noChangeArrowheads="1"/>
          </p:cNvSpPr>
          <p:nvPr/>
        </p:nvSpPr>
        <p:spPr bwMode="auto">
          <a:xfrm>
            <a:off x="179513" y="4509120"/>
            <a:ext cx="8352928" cy="2117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342900" indent="-342900" algn="just" eaLnBrk="1" hangingPunct="1">
              <a:lnSpc>
                <a:spcPct val="150000"/>
              </a:lnSpc>
              <a:spcBef>
                <a:spcPct val="0"/>
              </a:spcBef>
              <a:buFont typeface="Wingdings" panose="05000000000000000000" pitchFamily="2" charset="2"/>
              <a:buChar char="Ø"/>
            </a:pPr>
            <a:r>
              <a:rPr kumimoji="1" lang="zh-CN" altLang="en-US" sz="1800" b="1" dirty="0">
                <a:solidFill>
                  <a:schemeClr val="tx2"/>
                </a:solidFill>
                <a:latin typeface="+mn-lt"/>
                <a:ea typeface="+mn-ea"/>
              </a:rPr>
              <a:t>平板厚度</a:t>
            </a:r>
            <a:r>
              <a:rPr kumimoji="1" lang="en-US" altLang="zh-CN" sz="1800" b="1" i="1" dirty="0">
                <a:solidFill>
                  <a:schemeClr val="tx2"/>
                </a:solidFill>
                <a:latin typeface="+mn-lt"/>
                <a:ea typeface="+mn-ea"/>
              </a:rPr>
              <a:t>h</a:t>
            </a:r>
            <a:r>
              <a:rPr kumimoji="1" lang="zh-CN" altLang="en-US" sz="1800" b="1" dirty="0">
                <a:solidFill>
                  <a:schemeClr val="tx2"/>
                </a:solidFill>
                <a:latin typeface="+mn-lt"/>
                <a:ea typeface="+mn-ea"/>
              </a:rPr>
              <a:t>每变化</a:t>
            </a:r>
            <a:r>
              <a:rPr kumimoji="1" lang="zh-CN" altLang="en-US" sz="1800" b="1" i="1" dirty="0">
                <a:solidFill>
                  <a:schemeClr val="tx2"/>
                </a:solidFill>
                <a:latin typeface="+mn-lt"/>
                <a:ea typeface="+mn-ea"/>
                <a:cs typeface="Times New Roman" panose="02020603050405020304" pitchFamily="18" charset="0"/>
                <a:sym typeface="Symbol" pitchFamily="18" charset="2"/>
              </a:rPr>
              <a:t></a:t>
            </a:r>
            <a:r>
              <a:rPr kumimoji="1" lang="en-US" altLang="zh-CN" sz="1800" b="1" dirty="0">
                <a:solidFill>
                  <a:schemeClr val="tx2"/>
                </a:solidFill>
                <a:latin typeface="+mn-lt"/>
                <a:ea typeface="+mn-ea"/>
                <a:sym typeface="Symbol" pitchFamily="18" charset="2"/>
              </a:rPr>
              <a:t>/2</a:t>
            </a:r>
            <a:r>
              <a:rPr kumimoji="1" lang="en-US" altLang="zh-CN" sz="1800" b="1" i="1" dirty="0">
                <a:solidFill>
                  <a:schemeClr val="tx2"/>
                </a:solidFill>
                <a:latin typeface="+mn-lt"/>
                <a:ea typeface="+mn-ea"/>
                <a:sym typeface="Symbol" pitchFamily="18" charset="2"/>
              </a:rPr>
              <a:t>n</a:t>
            </a:r>
            <a:r>
              <a:rPr kumimoji="1" lang="zh-CN" altLang="en-US" sz="1800" b="1" dirty="0">
                <a:solidFill>
                  <a:schemeClr val="tx2"/>
                </a:solidFill>
                <a:latin typeface="+mn-lt"/>
                <a:ea typeface="+mn-ea"/>
              </a:rPr>
              <a:t>时，干涉条纹级数</a:t>
            </a:r>
            <a:r>
              <a:rPr kumimoji="1" lang="en-US" altLang="zh-CN" sz="1800" b="1" i="1" dirty="0">
                <a:solidFill>
                  <a:schemeClr val="tx2"/>
                </a:solidFill>
                <a:latin typeface="+mn-lt"/>
                <a:ea typeface="+mn-ea"/>
              </a:rPr>
              <a:t>m</a:t>
            </a:r>
            <a:r>
              <a:rPr kumimoji="1" lang="zh-CN" altLang="en-US" sz="1800" b="1" dirty="0">
                <a:solidFill>
                  <a:schemeClr val="tx2"/>
                </a:solidFill>
                <a:latin typeface="+mn-lt"/>
                <a:ea typeface="+mn-ea"/>
              </a:rPr>
              <a:t>变化一级。</a:t>
            </a:r>
            <a:endParaRPr kumimoji="1" lang="en-US" altLang="zh-CN" sz="1800" b="1" dirty="0">
              <a:solidFill>
                <a:schemeClr val="tx2"/>
              </a:solidFill>
              <a:latin typeface="+mn-lt"/>
              <a:ea typeface="+mn-ea"/>
            </a:endParaRPr>
          </a:p>
          <a:p>
            <a:pPr marL="342900" indent="-342900" algn="just" eaLnBrk="1" hangingPunct="1">
              <a:lnSpc>
                <a:spcPct val="150000"/>
              </a:lnSpc>
              <a:spcBef>
                <a:spcPct val="0"/>
              </a:spcBef>
              <a:buFont typeface="Wingdings" panose="05000000000000000000" pitchFamily="2" charset="2"/>
              <a:buChar char="Ø"/>
            </a:pPr>
            <a:r>
              <a:rPr kumimoji="1" lang="zh-CN" altLang="en-US" sz="1800" b="1" dirty="0">
                <a:solidFill>
                  <a:schemeClr val="tx2"/>
                </a:solidFill>
                <a:latin typeface="+mn-lt"/>
                <a:ea typeface="+mn-ea"/>
              </a:rPr>
              <a:t>当</a:t>
            </a:r>
            <a:r>
              <a:rPr kumimoji="1" lang="en-US" altLang="zh-CN" sz="1800" b="1" i="1" dirty="0">
                <a:solidFill>
                  <a:schemeClr val="tx2"/>
                </a:solidFill>
                <a:latin typeface="+mn-lt"/>
                <a:ea typeface="+mn-ea"/>
              </a:rPr>
              <a:t>h</a:t>
            </a:r>
            <a:r>
              <a:rPr kumimoji="1" lang="zh-CN" altLang="en-US" sz="1800" b="1" dirty="0">
                <a:solidFill>
                  <a:schemeClr val="tx2"/>
                </a:solidFill>
                <a:latin typeface="+mn-lt"/>
                <a:ea typeface="+mn-ea"/>
              </a:rPr>
              <a:t>增大时，条纹级数</a:t>
            </a:r>
            <a:r>
              <a:rPr kumimoji="1" lang="en-US" altLang="zh-CN" sz="1800" b="1" i="1" dirty="0">
                <a:solidFill>
                  <a:schemeClr val="tx2"/>
                </a:solidFill>
                <a:latin typeface="+mn-lt"/>
                <a:ea typeface="+mn-ea"/>
              </a:rPr>
              <a:t>m</a:t>
            </a:r>
            <a:r>
              <a:rPr kumimoji="1" lang="zh-CN" altLang="en-US" sz="1800" b="1" dirty="0">
                <a:solidFill>
                  <a:schemeClr val="tx2"/>
                </a:solidFill>
                <a:latin typeface="+mn-lt"/>
                <a:ea typeface="+mn-ea"/>
              </a:rPr>
              <a:t>增大，中心处有条纹冒出，整组条纹外移，条纹变得更密集。</a:t>
            </a:r>
            <a:endParaRPr kumimoji="1" lang="en-US" altLang="zh-CN" sz="1800" b="1" dirty="0">
              <a:solidFill>
                <a:schemeClr val="tx2"/>
              </a:solidFill>
              <a:latin typeface="+mn-lt"/>
              <a:ea typeface="+mn-ea"/>
            </a:endParaRPr>
          </a:p>
          <a:p>
            <a:pPr marL="342900" indent="-342900" algn="just" eaLnBrk="1" hangingPunct="1">
              <a:lnSpc>
                <a:spcPct val="150000"/>
              </a:lnSpc>
              <a:spcBef>
                <a:spcPct val="0"/>
              </a:spcBef>
              <a:buFont typeface="Wingdings" panose="05000000000000000000" pitchFamily="2" charset="2"/>
              <a:buChar char="Ø"/>
            </a:pPr>
            <a:r>
              <a:rPr kumimoji="1" lang="zh-CN" altLang="en-US" sz="1800" b="1" dirty="0">
                <a:solidFill>
                  <a:schemeClr val="tx2"/>
                </a:solidFill>
                <a:latin typeface="+mn-lt"/>
                <a:ea typeface="+mn-ea"/>
              </a:rPr>
              <a:t>当</a:t>
            </a:r>
            <a:r>
              <a:rPr kumimoji="1" lang="en-US" altLang="zh-CN" sz="1800" b="1" i="1" dirty="0">
                <a:solidFill>
                  <a:schemeClr val="tx2"/>
                </a:solidFill>
                <a:latin typeface="+mn-lt"/>
                <a:ea typeface="+mn-ea"/>
              </a:rPr>
              <a:t>h</a:t>
            </a:r>
            <a:r>
              <a:rPr kumimoji="1" lang="zh-CN" altLang="en-US" sz="1800" b="1" dirty="0">
                <a:solidFill>
                  <a:schemeClr val="tx2"/>
                </a:solidFill>
                <a:latin typeface="+mn-lt"/>
                <a:ea typeface="+mn-ea"/>
              </a:rPr>
              <a:t>减小时，条纹级数</a:t>
            </a:r>
            <a:r>
              <a:rPr kumimoji="1" lang="en-US" altLang="zh-CN" sz="1800" b="1" i="1" dirty="0">
                <a:solidFill>
                  <a:schemeClr val="tx2"/>
                </a:solidFill>
                <a:latin typeface="+mn-lt"/>
                <a:ea typeface="+mn-ea"/>
              </a:rPr>
              <a:t>m</a:t>
            </a:r>
            <a:r>
              <a:rPr kumimoji="1" lang="zh-CN" altLang="en-US" sz="1800" b="1" dirty="0">
                <a:solidFill>
                  <a:schemeClr val="tx2"/>
                </a:solidFill>
                <a:latin typeface="+mn-lt"/>
                <a:ea typeface="+mn-ea"/>
              </a:rPr>
              <a:t>减小，中心处可见条纹陷入消失，整组条纹向内收缩，条纹变得更稀疏。</a:t>
            </a:r>
          </a:p>
        </p:txBody>
      </p:sp>
    </p:spTree>
    <p:extLst>
      <p:ext uri="{BB962C8B-B14F-4D97-AF65-F5344CB8AC3E}">
        <p14:creationId xmlns:p14="http://schemas.microsoft.com/office/powerpoint/2010/main" val="828018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nodeType="after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barn(inVertical)">
                                      <p:cBhvr>
                                        <p:cTn id="13" dur="500"/>
                                        <p:tgtEl>
                                          <p:spTgt spid="3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5">
                                            <p:txEl>
                                              <p:pRg st="0" end="0"/>
                                            </p:txEl>
                                          </p:spTgt>
                                        </p:tgtEl>
                                        <p:attrNameLst>
                                          <p:attrName>style.visibility</p:attrName>
                                        </p:attrNameLst>
                                      </p:cBhvr>
                                      <p:to>
                                        <p:strVal val="visible"/>
                                      </p:to>
                                    </p:set>
                                    <p:animEffect transition="in" filter="wipe(left)">
                                      <p:cBhvr>
                                        <p:cTn id="18" dur="500"/>
                                        <p:tgtEl>
                                          <p:spTgt spid="35">
                                            <p:txEl>
                                              <p:pRg st="0" end="0"/>
                                            </p:txEl>
                                          </p:spTgt>
                                        </p:tgtEl>
                                      </p:cBhvr>
                                    </p:animEffec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left)">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wipe(left)">
                                      <p:cBhvr>
                                        <p:cTn id="27" dur="500"/>
                                        <p:tgtEl>
                                          <p:spTgt spid="3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1">
                                            <p:txEl>
                                              <p:pRg st="0" end="0"/>
                                            </p:txEl>
                                          </p:spTgt>
                                        </p:tgtEl>
                                        <p:attrNameLst>
                                          <p:attrName>style.visibility</p:attrName>
                                        </p:attrNameLst>
                                      </p:cBhvr>
                                      <p:to>
                                        <p:strVal val="visible"/>
                                      </p:to>
                                    </p:set>
                                    <p:animEffect transition="in" filter="wipe(left)">
                                      <p:cBhvr>
                                        <p:cTn id="32" dur="500"/>
                                        <p:tgtEl>
                                          <p:spTgt spid="4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1">
                                            <p:txEl>
                                              <p:pRg st="1" end="1"/>
                                            </p:txEl>
                                          </p:spTgt>
                                        </p:tgtEl>
                                        <p:attrNameLst>
                                          <p:attrName>style.visibility</p:attrName>
                                        </p:attrNameLst>
                                      </p:cBhvr>
                                      <p:to>
                                        <p:strVal val="visible"/>
                                      </p:to>
                                    </p:set>
                                    <p:animEffect transition="in" filter="wipe(left)">
                                      <p:cBhvr>
                                        <p:cTn id="37" dur="500"/>
                                        <p:tgtEl>
                                          <p:spTgt spid="41">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1">
                                            <p:txEl>
                                              <p:pRg st="2" end="2"/>
                                            </p:txEl>
                                          </p:spTgt>
                                        </p:tgtEl>
                                        <p:attrNameLst>
                                          <p:attrName>style.visibility</p:attrName>
                                        </p:attrNameLst>
                                      </p:cBhvr>
                                      <p:to>
                                        <p:strVal val="visible"/>
                                      </p:to>
                                    </p:set>
                                    <p:animEffect transition="in" filter="wipe(left)">
                                      <p:cBhvr>
                                        <p:cTn id="42" dur="500"/>
                                        <p:tgtEl>
                                          <p:spTgt spid="4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dirty="0">
                <a:latin typeface="黑体" pitchFamily="2" charset="-122"/>
                <a:ea typeface="黑体" pitchFamily="2" charset="-122"/>
              </a:rPr>
              <a:t>圆形等倾干涉条纹分析</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25</a:t>
            </a:fld>
            <a:endParaRPr lang="en-US" altLang="zh-CN" dirty="0"/>
          </a:p>
        </p:txBody>
      </p:sp>
      <p:pic>
        <p:nvPicPr>
          <p:cNvPr id="7" name="Picture 31" descr="等倾干涉图"/>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063" y="1268413"/>
            <a:ext cx="3040062"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39" name="Text Box 33"/>
              <p:cNvSpPr txBox="1">
                <a:spLocks noChangeArrowheads="1"/>
              </p:cNvSpPr>
              <p:nvPr/>
            </p:nvSpPr>
            <p:spPr bwMode="auto">
              <a:xfrm>
                <a:off x="179512" y="1196752"/>
                <a:ext cx="5113338" cy="957250"/>
              </a:xfrm>
              <a:prstGeom prst="rect">
                <a:avLst/>
              </a:prstGeom>
              <a:noFill/>
              <a:ln>
                <a:noFill/>
              </a:ln>
              <a:effectLst/>
              <a:extLst>
                <a:ext uri="{909E8E84-426E-40DD-AFC4-6F175D3DCCD1}">
                  <a14:hiddenFill>
                    <a:solidFill>
                      <a:schemeClr val="accent1"/>
                    </a:solidFill>
                  </a14:hiddenFill>
                </a:ext>
                <a:ext uri="{91240B29-F687-4F45-9708-019B960494DF}">
                  <a14:hiddenLine w="9525" algn="ctr">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defPPr>
                  <a:defRPr lang="zh-CN"/>
                </a:defPPr>
                <a:lvl1pPr marL="457200" indent="-457200" algn="just">
                  <a:lnSpc>
                    <a:spcPct val="125000"/>
                  </a:lnSpc>
                  <a:spcBef>
                    <a:spcPct val="50000"/>
                  </a:spcBef>
                  <a:buClr>
                    <a:schemeClr val="tx2"/>
                  </a:buClr>
                  <a:buFont typeface="+mj-lt"/>
                  <a:buAutoNum type="alphaLcParenR"/>
                  <a:defRPr kumimoji="1" sz="2400" b="1">
                    <a:solidFill>
                      <a:schemeClr val="tx2"/>
                    </a:solidFill>
                    <a:latin typeface="Times New Roman" pitchFamily="18" charset="0"/>
                    <a:ea typeface="楷体_GB2312" pitchFamily="49" charset="-122"/>
                  </a:defRPr>
                </a:lvl1pPr>
                <a:lvl2pPr marL="742950" indent="-285750" eaLnBrk="0" hangingPunct="0">
                  <a:spcBef>
                    <a:spcPct val="20000"/>
                  </a:spcBef>
                  <a:buChar char="–"/>
                  <a:defRPr sz="2800">
                    <a:latin typeface="Arial" pitchFamily="34" charset="0"/>
                    <a:ea typeface="宋体" pitchFamily="2" charset="-122"/>
                  </a:defRPr>
                </a:lvl2pPr>
                <a:lvl3pPr marL="1143000" indent="-228600" eaLnBrk="0" hangingPunct="0">
                  <a:spcBef>
                    <a:spcPct val="20000"/>
                  </a:spcBef>
                  <a:buChar char="•"/>
                  <a:defRPr sz="2400">
                    <a:latin typeface="Arial" pitchFamily="34" charset="0"/>
                    <a:ea typeface="宋体" pitchFamily="2" charset="-122"/>
                  </a:defRPr>
                </a:lvl3pPr>
                <a:lvl4pPr marL="1600200" indent="-228600" eaLnBrk="0" hangingPunct="0">
                  <a:spcBef>
                    <a:spcPct val="20000"/>
                  </a:spcBef>
                  <a:buChar char="–"/>
                  <a:defRPr sz="2000">
                    <a:latin typeface="Arial" pitchFamily="34" charset="0"/>
                    <a:ea typeface="宋体" pitchFamily="2" charset="-122"/>
                  </a:defRPr>
                </a:lvl4pPr>
                <a:lvl5pPr marL="2057400" indent="-228600" eaLnBrk="0" hangingPunct="0">
                  <a:spcBef>
                    <a:spcPct val="20000"/>
                  </a:spcBef>
                  <a:buChar char="»"/>
                  <a:defRPr sz="2000">
                    <a:latin typeface="Arial" pitchFamily="34" charset="0"/>
                    <a:ea typeface="宋体" pitchFamily="2" charset="-122"/>
                  </a:defRPr>
                </a:lvl5pPr>
                <a:lvl6pPr marL="2514600" indent="-228600" eaLnBrk="0" fontAlgn="base" hangingPunct="0">
                  <a:spcBef>
                    <a:spcPct val="20000"/>
                  </a:spcBef>
                  <a:spcAft>
                    <a:spcPct val="0"/>
                  </a:spcAft>
                  <a:buChar char="»"/>
                  <a:defRPr sz="2000">
                    <a:latin typeface="Arial" pitchFamily="34" charset="0"/>
                    <a:ea typeface="宋体" pitchFamily="2" charset="-122"/>
                  </a:defRPr>
                </a:lvl6pPr>
                <a:lvl7pPr marL="2971800" indent="-228600" eaLnBrk="0" fontAlgn="base" hangingPunct="0">
                  <a:spcBef>
                    <a:spcPct val="20000"/>
                  </a:spcBef>
                  <a:spcAft>
                    <a:spcPct val="0"/>
                  </a:spcAft>
                  <a:buChar char="»"/>
                  <a:defRPr sz="2000">
                    <a:latin typeface="Arial" pitchFamily="34" charset="0"/>
                    <a:ea typeface="宋体" pitchFamily="2" charset="-122"/>
                  </a:defRPr>
                </a:lvl7pPr>
                <a:lvl8pPr marL="3429000" indent="-228600" eaLnBrk="0" fontAlgn="base" hangingPunct="0">
                  <a:spcBef>
                    <a:spcPct val="20000"/>
                  </a:spcBef>
                  <a:spcAft>
                    <a:spcPct val="0"/>
                  </a:spcAft>
                  <a:buChar char="»"/>
                  <a:defRPr sz="2000">
                    <a:latin typeface="Arial" pitchFamily="34" charset="0"/>
                    <a:ea typeface="宋体" pitchFamily="2" charset="-122"/>
                  </a:defRPr>
                </a:lvl8pPr>
                <a:lvl9pPr marL="3886200" indent="-228600" eaLnBrk="0" fontAlgn="base" hangingPunct="0">
                  <a:spcBef>
                    <a:spcPct val="20000"/>
                  </a:spcBef>
                  <a:spcAft>
                    <a:spcPct val="0"/>
                  </a:spcAft>
                  <a:buChar char="»"/>
                  <a:defRPr sz="2000">
                    <a:latin typeface="Arial" pitchFamily="34" charset="0"/>
                    <a:ea typeface="宋体" pitchFamily="2" charset="-122"/>
                  </a:defRPr>
                </a:lvl9pPr>
              </a:lstStyle>
              <a:p>
                <a:pPr>
                  <a:lnSpc>
                    <a:spcPct val="150000"/>
                  </a:lnSpc>
                  <a:buFont typeface="+mj-lt"/>
                  <a:buAutoNum type="alphaLcParenR" startAt="2"/>
                </a:pPr>
                <a:r>
                  <a:rPr lang="zh-CN" altLang="en-US" sz="2000" dirty="0">
                    <a:latin typeface="+mn-lt"/>
                    <a:ea typeface="+mn-ea"/>
                  </a:rPr>
                  <a:t>从中心向外数第</a:t>
                </a:r>
                <a:r>
                  <a:rPr lang="en-US" altLang="zh-CN" sz="2000" dirty="0">
                    <a:latin typeface="+mn-lt"/>
                    <a:ea typeface="+mn-ea"/>
                  </a:rPr>
                  <a:t>N</a:t>
                </a:r>
                <a:r>
                  <a:rPr lang="zh-CN" altLang="en-US" sz="2000" dirty="0">
                    <a:latin typeface="+mn-lt"/>
                    <a:ea typeface="+mn-ea"/>
                  </a:rPr>
                  <a:t>个条纹的干涉级次是</a:t>
                </a:r>
                <a14:m>
                  <m:oMath xmlns:m="http://schemas.openxmlformats.org/officeDocument/2006/math">
                    <m:sSub>
                      <m:sSubPr>
                        <m:ctrlPr>
                          <a:rPr lang="en-US" altLang="zh-CN" sz="2000" i="1">
                            <a:latin typeface="Cambria Math" panose="02040503050406030204" pitchFamily="18" charset="0"/>
                            <a:ea typeface="+mn-ea"/>
                          </a:rPr>
                        </m:ctrlPr>
                      </m:sSubPr>
                      <m:e>
                        <m:r>
                          <a:rPr lang="en-US" altLang="zh-CN" sz="2000">
                            <a:latin typeface="Cambria Math" panose="02040503050406030204" pitchFamily="18" charset="0"/>
                            <a:ea typeface="+mn-ea"/>
                          </a:rPr>
                          <m:t>𝒎</m:t>
                        </m:r>
                      </m:e>
                      <m:sub>
                        <m:r>
                          <a:rPr lang="en-US" altLang="zh-CN" sz="2000">
                            <a:latin typeface="Cambria Math" panose="02040503050406030204" pitchFamily="18" charset="0"/>
                            <a:ea typeface="+mn-ea"/>
                          </a:rPr>
                          <m:t>𝟏</m:t>
                        </m:r>
                      </m:sub>
                    </m:sSub>
                    <m:r>
                      <a:rPr lang="en-US" altLang="zh-CN" sz="2000">
                        <a:latin typeface="Cambria Math" panose="02040503050406030204" pitchFamily="18" charset="0"/>
                        <a:ea typeface="+mn-ea"/>
                      </a:rPr>
                      <m:t>−</m:t>
                    </m:r>
                    <m:r>
                      <a:rPr lang="en-US" altLang="zh-CN" sz="2000">
                        <a:latin typeface="Cambria Math" panose="02040503050406030204" pitchFamily="18" charset="0"/>
                        <a:ea typeface="+mn-ea"/>
                      </a:rPr>
                      <m:t>𝑵</m:t>
                    </m:r>
                    <m:r>
                      <a:rPr lang="en-US" altLang="zh-CN" sz="2000">
                        <a:latin typeface="Cambria Math" panose="02040503050406030204" pitchFamily="18" charset="0"/>
                        <a:ea typeface="+mn-ea"/>
                      </a:rPr>
                      <m:t>+</m:t>
                    </m:r>
                    <m:r>
                      <a:rPr lang="en-US" altLang="zh-CN" sz="2000">
                        <a:latin typeface="Cambria Math" panose="02040503050406030204" pitchFamily="18" charset="0"/>
                        <a:ea typeface="+mn-ea"/>
                      </a:rPr>
                      <m:t>𝟏</m:t>
                    </m:r>
                  </m:oMath>
                </a14:m>
                <a:r>
                  <a:rPr lang="zh-CN" altLang="en-US" sz="2000" dirty="0">
                    <a:latin typeface="+mn-lt"/>
                    <a:ea typeface="+mn-ea"/>
                  </a:rPr>
                  <a:t>，条纹角半径：</a:t>
                </a:r>
                <a:endParaRPr lang="zh-CN" altLang="el-GR" sz="2000" dirty="0">
                  <a:latin typeface="+mn-lt"/>
                  <a:ea typeface="+mn-ea"/>
                </a:endParaRPr>
              </a:p>
            </p:txBody>
          </p:sp>
        </mc:Choice>
        <mc:Fallback xmlns="">
          <p:sp>
            <p:nvSpPr>
              <p:cNvPr id="39" name="Text Box 33"/>
              <p:cNvSpPr txBox="1">
                <a:spLocks noRot="1" noChangeAspect="1" noMove="1" noResize="1" noEditPoints="1" noAdjustHandles="1" noChangeArrowheads="1" noChangeShapeType="1" noTextEdit="1"/>
              </p:cNvSpPr>
              <p:nvPr/>
            </p:nvSpPr>
            <p:spPr bwMode="auto">
              <a:xfrm>
                <a:off x="179512" y="1196752"/>
                <a:ext cx="5113338" cy="957250"/>
              </a:xfrm>
              <a:prstGeom prst="rect">
                <a:avLst/>
              </a:prstGeom>
              <a:blipFill>
                <a:blip r:embed="rId5"/>
                <a:stretch>
                  <a:fillRect l="-954" r="-1311" b="-891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aphicFrame>
        <p:nvGraphicFramePr>
          <p:cNvPr id="40" name="对象 39"/>
          <p:cNvGraphicFramePr>
            <a:graphicFrameLocks noChangeAspect="1"/>
          </p:cNvGraphicFramePr>
          <p:nvPr>
            <p:extLst>
              <p:ext uri="{D42A27DB-BD31-4B8C-83A1-F6EECF244321}">
                <p14:modId xmlns:p14="http://schemas.microsoft.com/office/powerpoint/2010/main" val="3479805965"/>
              </p:ext>
            </p:extLst>
          </p:nvPr>
        </p:nvGraphicFramePr>
        <p:xfrm>
          <a:off x="1385888" y="2395984"/>
          <a:ext cx="3076575" cy="889000"/>
        </p:xfrm>
        <a:graphic>
          <a:graphicData uri="http://schemas.openxmlformats.org/presentationml/2006/ole">
            <mc:AlternateContent xmlns:mc="http://schemas.openxmlformats.org/markup-compatibility/2006">
              <mc:Choice xmlns:v="urn:schemas-microsoft-com:vml" Requires="v">
                <p:oleObj spid="_x0000_s27464" name="Equation" r:id="rId6" imgW="1536480" imgH="444240" progId="Equation.DSMT4">
                  <p:embed/>
                </p:oleObj>
              </mc:Choice>
              <mc:Fallback>
                <p:oleObj name="Equation" r:id="rId6" imgW="1536480" imgH="444240" progId="Equation.DSMT4">
                  <p:embed/>
                  <p:pic>
                    <p:nvPicPr>
                      <p:cNvPr id="0" name=""/>
                      <p:cNvPicPr>
                        <a:picLocks noChangeAspect="1" noChangeArrowheads="1"/>
                      </p:cNvPicPr>
                      <p:nvPr/>
                    </p:nvPicPr>
                    <p:blipFill>
                      <a:blip r:embed="rId7"/>
                      <a:srcRect/>
                      <a:stretch>
                        <a:fillRect/>
                      </a:stretch>
                    </p:blipFill>
                    <p:spPr bwMode="auto">
                      <a:xfrm>
                        <a:off x="1385888" y="2395984"/>
                        <a:ext cx="3076575"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Text Box 9"/>
          <p:cNvSpPr txBox="1">
            <a:spLocks noChangeArrowheads="1"/>
          </p:cNvSpPr>
          <p:nvPr/>
        </p:nvSpPr>
        <p:spPr bwMode="auto">
          <a:xfrm>
            <a:off x="539552" y="3356992"/>
            <a:ext cx="4753298" cy="9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just" eaLnBrk="1" hangingPunct="1">
              <a:lnSpc>
                <a:spcPct val="150000"/>
              </a:lnSpc>
              <a:spcBef>
                <a:spcPct val="50000"/>
              </a:spcBef>
              <a:buClr>
                <a:srgbClr val="0000FF"/>
              </a:buClr>
              <a:buFont typeface="Wingdings" pitchFamily="2" charset="2"/>
              <a:buNone/>
            </a:pPr>
            <a:r>
              <a:rPr kumimoji="1" lang="zh-CN" altLang="en-US" sz="2000" b="1" dirty="0">
                <a:solidFill>
                  <a:schemeClr val="tx2"/>
                </a:solidFill>
                <a:latin typeface="+mn-lt"/>
                <a:ea typeface="+mn-ea"/>
              </a:rPr>
              <a:t>说明平板越厚，条纹角半径越小，条纹越密。</a:t>
            </a:r>
            <a:endParaRPr kumimoji="1" lang="zh-CN" altLang="el-GR" sz="2000" b="1" dirty="0">
              <a:solidFill>
                <a:schemeClr val="tx2"/>
              </a:solidFill>
              <a:latin typeface="+mn-lt"/>
              <a:ea typeface="+mn-ea"/>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99174425"/>
              </p:ext>
            </p:extLst>
          </p:nvPr>
        </p:nvGraphicFramePr>
        <p:xfrm>
          <a:off x="1430301" y="4887168"/>
          <a:ext cx="2971800" cy="1854200"/>
        </p:xfrm>
        <a:graphic>
          <a:graphicData uri="http://schemas.openxmlformats.org/presentationml/2006/ole">
            <mc:AlternateContent xmlns:mc="http://schemas.openxmlformats.org/markup-compatibility/2006">
              <mc:Choice xmlns:v="urn:schemas-microsoft-com:vml" Requires="v">
                <p:oleObj spid="_x0000_s27465" name="Equation" r:id="rId8" imgW="1485720" imgH="927000" progId="Equation.DSMT4">
                  <p:embed/>
                </p:oleObj>
              </mc:Choice>
              <mc:Fallback>
                <p:oleObj name="Equation" r:id="rId8" imgW="1485720" imgH="927000" progId="Equation.DSMT4">
                  <p:embed/>
                  <p:pic>
                    <p:nvPicPr>
                      <p:cNvPr id="0" name="Object 7"/>
                      <p:cNvPicPr>
                        <a:picLocks noChangeAspect="1" noChangeArrowheads="1"/>
                      </p:cNvPicPr>
                      <p:nvPr/>
                    </p:nvPicPr>
                    <p:blipFill>
                      <a:blip r:embed="rId9"/>
                      <a:srcRect/>
                      <a:stretch>
                        <a:fillRect/>
                      </a:stretch>
                    </p:blipFill>
                    <p:spPr bwMode="auto">
                      <a:xfrm>
                        <a:off x="1430301" y="4887168"/>
                        <a:ext cx="2971800" cy="185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Text Box 33"/>
          <p:cNvSpPr txBox="1">
            <a:spLocks noChangeArrowheads="1"/>
          </p:cNvSpPr>
          <p:nvPr/>
        </p:nvSpPr>
        <p:spPr bwMode="auto">
          <a:xfrm>
            <a:off x="179512" y="4302873"/>
            <a:ext cx="5113338" cy="495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marL="457200" indent="-457200" algn="just">
              <a:lnSpc>
                <a:spcPct val="125000"/>
              </a:lnSpc>
              <a:spcBef>
                <a:spcPct val="50000"/>
              </a:spcBef>
              <a:buClr>
                <a:schemeClr val="tx2"/>
              </a:buClr>
              <a:buFont typeface="+mj-lt"/>
              <a:buAutoNum type="alphaLcParenR"/>
              <a:defRPr kumimoji="1" sz="2400" b="1">
                <a:solidFill>
                  <a:schemeClr val="tx2"/>
                </a:solidFill>
                <a:latin typeface="Times New Roman" pitchFamily="18" charset="0"/>
                <a:ea typeface="楷体_GB2312" pitchFamily="49" charset="-122"/>
              </a:defRPr>
            </a:lvl1pPr>
            <a:lvl2pPr marL="742950" indent="-285750" eaLnBrk="0" hangingPunct="0">
              <a:spcBef>
                <a:spcPct val="20000"/>
              </a:spcBef>
              <a:buChar char="–"/>
              <a:defRPr sz="2800">
                <a:latin typeface="Arial" pitchFamily="34" charset="0"/>
                <a:ea typeface="宋体" pitchFamily="2" charset="-122"/>
              </a:defRPr>
            </a:lvl2pPr>
            <a:lvl3pPr marL="1143000" indent="-228600" eaLnBrk="0" hangingPunct="0">
              <a:spcBef>
                <a:spcPct val="20000"/>
              </a:spcBef>
              <a:buChar char="•"/>
              <a:defRPr sz="2400">
                <a:latin typeface="Arial" pitchFamily="34" charset="0"/>
                <a:ea typeface="宋体" pitchFamily="2" charset="-122"/>
              </a:defRPr>
            </a:lvl3pPr>
            <a:lvl4pPr marL="1600200" indent="-228600" eaLnBrk="0" hangingPunct="0">
              <a:spcBef>
                <a:spcPct val="20000"/>
              </a:spcBef>
              <a:buChar char="–"/>
              <a:defRPr sz="2000">
                <a:latin typeface="Arial" pitchFamily="34" charset="0"/>
                <a:ea typeface="宋体" pitchFamily="2" charset="-122"/>
              </a:defRPr>
            </a:lvl4pPr>
            <a:lvl5pPr marL="2057400" indent="-228600" eaLnBrk="0" hangingPunct="0">
              <a:spcBef>
                <a:spcPct val="20000"/>
              </a:spcBef>
              <a:buChar char="»"/>
              <a:defRPr sz="2000">
                <a:latin typeface="Arial" pitchFamily="34" charset="0"/>
                <a:ea typeface="宋体" pitchFamily="2" charset="-122"/>
              </a:defRPr>
            </a:lvl5pPr>
            <a:lvl6pPr marL="2514600" indent="-228600" eaLnBrk="0" fontAlgn="base" hangingPunct="0">
              <a:spcBef>
                <a:spcPct val="20000"/>
              </a:spcBef>
              <a:spcAft>
                <a:spcPct val="0"/>
              </a:spcAft>
              <a:buChar char="»"/>
              <a:defRPr sz="2000">
                <a:latin typeface="Arial" pitchFamily="34" charset="0"/>
                <a:ea typeface="宋体" pitchFamily="2" charset="-122"/>
              </a:defRPr>
            </a:lvl6pPr>
            <a:lvl7pPr marL="2971800" indent="-228600" eaLnBrk="0" fontAlgn="base" hangingPunct="0">
              <a:spcBef>
                <a:spcPct val="20000"/>
              </a:spcBef>
              <a:spcAft>
                <a:spcPct val="0"/>
              </a:spcAft>
              <a:buChar char="»"/>
              <a:defRPr sz="2000">
                <a:latin typeface="Arial" pitchFamily="34" charset="0"/>
                <a:ea typeface="宋体" pitchFamily="2" charset="-122"/>
              </a:defRPr>
            </a:lvl7pPr>
            <a:lvl8pPr marL="3429000" indent="-228600" eaLnBrk="0" fontAlgn="base" hangingPunct="0">
              <a:spcBef>
                <a:spcPct val="20000"/>
              </a:spcBef>
              <a:spcAft>
                <a:spcPct val="0"/>
              </a:spcAft>
              <a:buChar char="»"/>
              <a:defRPr sz="2000">
                <a:latin typeface="Arial" pitchFamily="34" charset="0"/>
                <a:ea typeface="宋体" pitchFamily="2" charset="-122"/>
              </a:defRPr>
            </a:lvl8pPr>
            <a:lvl9pPr marL="3886200" indent="-228600" eaLnBrk="0" fontAlgn="base" hangingPunct="0">
              <a:spcBef>
                <a:spcPct val="20000"/>
              </a:spcBef>
              <a:spcAft>
                <a:spcPct val="0"/>
              </a:spcAft>
              <a:buChar char="»"/>
              <a:defRPr sz="2000">
                <a:latin typeface="Arial" pitchFamily="34" charset="0"/>
                <a:ea typeface="宋体" pitchFamily="2" charset="-122"/>
              </a:defRPr>
            </a:lvl9pPr>
          </a:lstStyle>
          <a:p>
            <a:pPr>
              <a:lnSpc>
                <a:spcPct val="150000"/>
              </a:lnSpc>
              <a:buFont typeface="+mj-lt"/>
              <a:buAutoNum type="alphaLcParenR" startAt="3"/>
            </a:pPr>
            <a:r>
              <a:rPr lang="zh-CN" altLang="en-US" sz="2000" dirty="0">
                <a:latin typeface="+mn-lt"/>
                <a:ea typeface="+mn-ea"/>
              </a:rPr>
              <a:t>条纹角间距和条纹间距：</a:t>
            </a:r>
            <a:endParaRPr lang="zh-CN" altLang="el-GR" sz="2000" dirty="0">
              <a:latin typeface="+mn-lt"/>
              <a:ea typeface="+mn-ea"/>
            </a:endParaRPr>
          </a:p>
        </p:txBody>
      </p:sp>
      <p:sp>
        <p:nvSpPr>
          <p:cNvPr id="3" name="左大括号 2"/>
          <p:cNvSpPr/>
          <p:nvPr/>
        </p:nvSpPr>
        <p:spPr>
          <a:xfrm>
            <a:off x="1259632" y="5373216"/>
            <a:ext cx="144016" cy="1008112"/>
          </a:xfrm>
          <a:prstGeom prst="leftBrace">
            <a:avLst/>
          </a:prstGeom>
          <a:ln w="190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50000"/>
              </a:lnSpc>
            </a:pPr>
            <a:endParaRPr lang="zh-CN" altLang="en-US" sz="2000"/>
          </a:p>
        </p:txBody>
      </p:sp>
      <mc:AlternateContent xmlns:mc="http://schemas.openxmlformats.org/markup-compatibility/2006" xmlns:a14="http://schemas.microsoft.com/office/drawing/2010/main">
        <mc:Choice Requires="a14">
          <p:sp>
            <p:nvSpPr>
              <p:cNvPr id="6" name="TextBox 5"/>
              <p:cNvSpPr txBox="1"/>
              <p:nvPr/>
            </p:nvSpPr>
            <p:spPr>
              <a:xfrm>
                <a:off x="4860031" y="5373216"/>
                <a:ext cx="3760093" cy="957250"/>
              </a:xfrm>
              <a:prstGeom prst="rect">
                <a:avLst/>
              </a:prstGeom>
              <a:noFill/>
            </p:spPr>
            <p:txBody>
              <a:bodyPr wrap="square" rtlCol="0">
                <a:spAutoFit/>
              </a:bodyPr>
              <a:lstStyle/>
              <a:p>
                <a:pPr algn="just">
                  <a:lnSpc>
                    <a:spcPct val="150000"/>
                  </a:lnSpc>
                </a:pPr>
                <a14:m>
                  <m:oMath xmlns:m="http://schemas.openxmlformats.org/officeDocument/2006/math">
                    <m:sSub>
                      <m:sSubPr>
                        <m:ctrlPr>
                          <a:rPr lang="en-US" altLang="zh-CN" sz="2000" b="1" i="1" smtClean="0">
                            <a:solidFill>
                              <a:schemeClr val="tx2"/>
                            </a:solidFill>
                            <a:latin typeface="Cambria Math" panose="02040503050406030204" pitchFamily="18" charset="0"/>
                          </a:rPr>
                        </m:ctrlPr>
                      </m:sSubPr>
                      <m:e>
                        <m:r>
                          <a:rPr lang="zh-CN" altLang="en-US" sz="2000" b="1" i="1" smtClean="0">
                            <a:solidFill>
                              <a:schemeClr val="tx2"/>
                            </a:solidFill>
                            <a:latin typeface="Cambria Math" panose="02040503050406030204" pitchFamily="18" charset="0"/>
                          </a:rPr>
                          <m:t>𝜽</m:t>
                        </m:r>
                      </m:e>
                      <m:sub>
                        <m:r>
                          <a:rPr lang="en-US" altLang="zh-CN" sz="2000" b="1" i="1" smtClean="0">
                            <a:solidFill>
                              <a:schemeClr val="tx2"/>
                            </a:solidFill>
                            <a:latin typeface="Cambria Math" panose="02040503050406030204" pitchFamily="18" charset="0"/>
                          </a:rPr>
                          <m:t>𝟏</m:t>
                        </m:r>
                      </m:sub>
                    </m:sSub>
                  </m:oMath>
                </a14:m>
                <a:r>
                  <a:rPr lang="en-US" altLang="zh-CN" sz="2000" b="1" dirty="0">
                    <a:solidFill>
                      <a:schemeClr val="tx2"/>
                    </a:solidFill>
                  </a:rPr>
                  <a:t>↓ =&gt; e</a:t>
                </a:r>
                <a:r>
                  <a:rPr lang="zh-CN" altLang="en-US" sz="2000" b="1" dirty="0">
                    <a:solidFill>
                      <a:schemeClr val="tx2"/>
                    </a:solidFill>
                  </a:rPr>
                  <a:t>↑，说明 中央条纹稀疏，边缘条纹密集。</a:t>
                </a:r>
              </a:p>
            </p:txBody>
          </p:sp>
        </mc:Choice>
        <mc:Fallback xmlns="">
          <p:sp>
            <p:nvSpPr>
              <p:cNvPr id="6" name="TextBox 5"/>
              <p:cNvSpPr txBox="1">
                <a:spLocks noRot="1" noChangeAspect="1" noMove="1" noResize="1" noEditPoints="1" noAdjustHandles="1" noChangeArrowheads="1" noChangeShapeType="1" noTextEdit="1"/>
              </p:cNvSpPr>
              <p:nvPr/>
            </p:nvSpPr>
            <p:spPr>
              <a:xfrm>
                <a:off x="4860031" y="5373216"/>
                <a:ext cx="3760093" cy="957250"/>
              </a:xfrm>
              <a:prstGeom prst="rect">
                <a:avLst/>
              </a:prstGeom>
              <a:blipFill>
                <a:blip r:embed="rId10"/>
                <a:stretch>
                  <a:fillRect l="-1621" r="-8590" b="-89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8645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wipe(left)">
                                      <p:cBhvr>
                                        <p:cTn id="14" dur="500"/>
                                        <p:tgtEl>
                                          <p:spTgt spid="39"/>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wipe(left)">
                                      <p:cBhvr>
                                        <p:cTn id="18" dur="500"/>
                                        <p:tgtEl>
                                          <p:spTgt spid="4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left)">
                                      <p:cBhvr>
                                        <p:cTn id="28" dur="500"/>
                                        <p:tgtEl>
                                          <p:spTgt spid="15"/>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left)">
                                      <p:cBhvr>
                                        <p:cTn id="36" dur="500"/>
                                        <p:tgtEl>
                                          <p:spTgt spid="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left)">
                                      <p:cBhvr>
                                        <p:cTn id="4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13" grpId="0"/>
      <p:bldP spid="15" grpId="0"/>
      <p:bldP spid="3" grpId="0" animBg="1"/>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dirty="0">
                <a:latin typeface="黑体" pitchFamily="2" charset="-122"/>
                <a:ea typeface="黑体" pitchFamily="2" charset="-122"/>
              </a:rPr>
              <a:t>透射光和反射光条纹</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26</a:t>
            </a:fld>
            <a:endParaRPr lang="en-US" altLang="zh-CN" dirty="0"/>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55021" y="1196752"/>
            <a:ext cx="3981476" cy="3539762"/>
          </a:xfrm>
          <a:prstGeom prst="rect">
            <a:avLst/>
          </a:prstGeom>
        </p:spPr>
      </p:pic>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504" y="2780928"/>
            <a:ext cx="3312368" cy="4009708"/>
          </a:xfrm>
          <a:prstGeom prst="rect">
            <a:avLst/>
          </a:prstGeom>
        </p:spPr>
      </p:pic>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19672" y="1195358"/>
            <a:ext cx="3456384" cy="2881714"/>
          </a:xfrm>
          <a:prstGeom prst="rect">
            <a:avLst/>
          </a:prstGeom>
        </p:spPr>
      </p:pic>
      <p:sp>
        <p:nvSpPr>
          <p:cNvPr id="8" name="右弧形箭头 7"/>
          <p:cNvSpPr/>
          <p:nvPr/>
        </p:nvSpPr>
        <p:spPr>
          <a:xfrm rot="19074185">
            <a:off x="5370183" y="1291410"/>
            <a:ext cx="344684" cy="72008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左弧形箭头 9"/>
          <p:cNvSpPr/>
          <p:nvPr/>
        </p:nvSpPr>
        <p:spPr>
          <a:xfrm rot="2350087">
            <a:off x="791730" y="2276755"/>
            <a:ext cx="360039" cy="92662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TextBox 10"/>
          <p:cNvSpPr txBox="1"/>
          <p:nvPr/>
        </p:nvSpPr>
        <p:spPr>
          <a:xfrm>
            <a:off x="3640580" y="4869160"/>
            <a:ext cx="5395917" cy="1880579"/>
          </a:xfrm>
          <a:prstGeom prst="rect">
            <a:avLst/>
          </a:prstGeom>
          <a:noFill/>
        </p:spPr>
        <p:txBody>
          <a:bodyPr wrap="square" rtlCol="0">
            <a:spAutoFit/>
          </a:bodyPr>
          <a:lstStyle/>
          <a:p>
            <a:pPr algn="ctr">
              <a:lnSpc>
                <a:spcPct val="150000"/>
              </a:lnSpc>
            </a:pPr>
            <a:r>
              <a:rPr lang="zh-CN" altLang="en-US" sz="2000" b="1" dirty="0">
                <a:solidFill>
                  <a:srgbClr val="FF0000"/>
                </a:solidFill>
              </a:rPr>
              <a:t>透射光条纹与反射光条纹是互补的</a:t>
            </a:r>
            <a:endParaRPr lang="en-US" altLang="zh-CN" sz="2000" b="1" dirty="0">
              <a:solidFill>
                <a:srgbClr val="FF0000"/>
              </a:solidFill>
            </a:endParaRPr>
          </a:p>
          <a:p>
            <a:pPr algn="just">
              <a:lnSpc>
                <a:spcPct val="150000"/>
              </a:lnSpc>
            </a:pPr>
            <a:r>
              <a:rPr lang="zh-CN" altLang="en-US" sz="2000" b="1" dirty="0">
                <a:solidFill>
                  <a:schemeClr val="tx2"/>
                </a:solidFill>
              </a:rPr>
              <a:t>以置于空气介质中的玻璃平板（折射率</a:t>
            </a:r>
            <a:r>
              <a:rPr lang="en-US" altLang="zh-CN" sz="2000" b="1" i="1" dirty="0">
                <a:solidFill>
                  <a:schemeClr val="tx2"/>
                </a:solidFill>
                <a:latin typeface="Times New Roman" panose="02020603050405020304" pitchFamily="18" charset="0"/>
                <a:cs typeface="Times New Roman" panose="02020603050405020304" pitchFamily="18" charset="0"/>
              </a:rPr>
              <a:t>n</a:t>
            </a:r>
            <a:r>
              <a:rPr lang="en-US" altLang="zh-CN" sz="2000" b="1" dirty="0">
                <a:solidFill>
                  <a:schemeClr val="tx2"/>
                </a:solidFill>
              </a:rPr>
              <a:t>=</a:t>
            </a:r>
            <a:r>
              <a:rPr lang="en-US" altLang="zh-CN" sz="2000" b="1" dirty="0">
                <a:solidFill>
                  <a:schemeClr val="tx2"/>
                </a:solidFill>
                <a:latin typeface="Times New Roman" panose="02020603050405020304" pitchFamily="18" charset="0"/>
                <a:cs typeface="Times New Roman" panose="02020603050405020304" pitchFamily="18" charset="0"/>
              </a:rPr>
              <a:t>1.5</a:t>
            </a:r>
            <a:r>
              <a:rPr lang="zh-CN" altLang="en-US" sz="2000" b="1" dirty="0">
                <a:solidFill>
                  <a:schemeClr val="tx2"/>
                </a:solidFill>
              </a:rPr>
              <a:t>）为例，反射条纹的对比度为</a:t>
            </a:r>
            <a:r>
              <a:rPr lang="en-US" altLang="zh-CN" sz="2000" b="1" dirty="0">
                <a:solidFill>
                  <a:schemeClr val="tx2"/>
                </a:solidFill>
                <a:latin typeface="Times New Roman" panose="02020603050405020304" pitchFamily="18" charset="0"/>
                <a:cs typeface="Times New Roman" panose="02020603050405020304" pitchFamily="18" charset="0"/>
              </a:rPr>
              <a:t>0.91</a:t>
            </a:r>
            <a:r>
              <a:rPr lang="zh-CN" altLang="en-US" sz="2000" b="1" dirty="0">
                <a:solidFill>
                  <a:schemeClr val="tx2"/>
                </a:solidFill>
              </a:rPr>
              <a:t>，透射条纹对比度为</a:t>
            </a:r>
            <a:r>
              <a:rPr lang="en-US" altLang="zh-CN" sz="2000" b="1" dirty="0">
                <a:solidFill>
                  <a:schemeClr val="tx2"/>
                </a:solidFill>
                <a:latin typeface="Times New Roman" panose="02020603050405020304" pitchFamily="18" charset="0"/>
                <a:cs typeface="Times New Roman" panose="02020603050405020304" pitchFamily="18" charset="0"/>
              </a:rPr>
              <a:t>0.08</a:t>
            </a:r>
            <a:r>
              <a:rPr lang="zh-CN" altLang="en-US" sz="2000" b="1" dirty="0">
                <a:solidFill>
                  <a:schemeClr val="tx2"/>
                </a:solidFill>
              </a:rPr>
              <a:t>。</a:t>
            </a:r>
          </a:p>
        </p:txBody>
      </p:sp>
    </p:spTree>
    <p:extLst>
      <p:ext uri="{BB962C8B-B14F-4D97-AF65-F5344CB8AC3E}">
        <p14:creationId xmlns:p14="http://schemas.microsoft.com/office/powerpoint/2010/main" val="2866025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500"/>
                                        <p:tgtEl>
                                          <p:spTgt spid="8"/>
                                        </p:tgtEl>
                                      </p:cBhvr>
                                    </p:animEffect>
                                  </p:childTnLst>
                                </p:cTn>
                              </p:par>
                            </p:childTnLst>
                          </p:cTn>
                        </p:par>
                        <p:par>
                          <p:cTn id="15" fill="hold">
                            <p:stCondLst>
                              <p:cond delay="500"/>
                            </p:stCondLst>
                            <p:childTnLst>
                              <p:par>
                                <p:cTn id="16" presetID="42" presetClass="entr" presetSubtype="0"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right)">
                                      <p:cBhvr>
                                        <p:cTn id="25" dur="500"/>
                                        <p:tgtEl>
                                          <p:spTgt spid="10"/>
                                        </p:tgtEl>
                                      </p:cBhvr>
                                    </p:animEffect>
                                  </p:childTnLst>
                                </p:cTn>
                              </p:par>
                            </p:childTnLst>
                          </p:cTn>
                        </p:par>
                        <p:par>
                          <p:cTn id="26" fill="hold">
                            <p:stCondLst>
                              <p:cond delay="500"/>
                            </p:stCondLst>
                            <p:childTnLst>
                              <p:par>
                                <p:cTn id="27" presetID="42" presetClass="entr" presetSubtype="0"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1000"/>
                                        <p:tgtEl>
                                          <p:spTgt spid="2"/>
                                        </p:tgtEl>
                                      </p:cBhvr>
                                    </p:animEffect>
                                    <p:anim calcmode="lin" valueType="num">
                                      <p:cBhvr>
                                        <p:cTn id="30" dur="1000" fill="hold"/>
                                        <p:tgtEl>
                                          <p:spTgt spid="2"/>
                                        </p:tgtEl>
                                        <p:attrNameLst>
                                          <p:attrName>ppt_x</p:attrName>
                                        </p:attrNameLst>
                                      </p:cBhvr>
                                      <p:tavLst>
                                        <p:tav tm="0">
                                          <p:val>
                                            <p:strVal val="#ppt_x"/>
                                          </p:val>
                                        </p:tav>
                                        <p:tav tm="100000">
                                          <p:val>
                                            <p:strVal val="#ppt_x"/>
                                          </p:val>
                                        </p:tav>
                                      </p:tavLst>
                                    </p:anim>
                                    <p:anim calcmode="lin" valueType="num">
                                      <p:cBhvr>
                                        <p:cTn id="3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11">
                                            <p:txEl>
                                              <p:pRg st="0" end="0"/>
                                            </p:txEl>
                                          </p:spTgt>
                                        </p:tgtEl>
                                        <p:attrNameLst>
                                          <p:attrName>style.visibility</p:attrName>
                                        </p:attrNameLst>
                                      </p:cBhvr>
                                      <p:to>
                                        <p:strVal val="visible"/>
                                      </p:to>
                                    </p:set>
                                    <p:animEffect transition="in" filter="barn(inVertical)">
                                      <p:cBhvr>
                                        <p:cTn id="36" dur="500"/>
                                        <p:tgtEl>
                                          <p:spTgt spid="11">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1">
                                            <p:txEl>
                                              <p:pRg st="1" end="1"/>
                                            </p:txEl>
                                          </p:spTgt>
                                        </p:tgtEl>
                                        <p:attrNameLst>
                                          <p:attrName>style.visibility</p:attrName>
                                        </p:attrNameLst>
                                      </p:cBhvr>
                                      <p:to>
                                        <p:strVal val="visible"/>
                                      </p:to>
                                    </p:set>
                                    <p:animEffect transition="in" filter="wipe(left)">
                                      <p:cBhvr>
                                        <p:cTn id="41"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en-US" altLang="zh-CN" dirty="0">
                <a:latin typeface="黑体" pitchFamily="2" charset="-122"/>
                <a:ea typeface="黑体" pitchFamily="2" charset="-122"/>
              </a:rPr>
              <a:t>3.2 </a:t>
            </a:r>
            <a:r>
              <a:rPr lang="zh-CN" altLang="en-US" dirty="0">
                <a:latin typeface="黑体" pitchFamily="2" charset="-122"/>
                <a:ea typeface="黑体" pitchFamily="2" charset="-122"/>
              </a:rPr>
              <a:t>分波前与分振幅干涉</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27</a:t>
            </a:fld>
            <a:endParaRPr lang="en-US" altLang="zh-CN" dirty="0"/>
          </a:p>
        </p:txBody>
      </p:sp>
      <p:sp>
        <p:nvSpPr>
          <p:cNvPr id="6" name="TextBox 10">
            <a:extLst>
              <a:ext uri="{FF2B5EF4-FFF2-40B4-BE49-F238E27FC236}">
                <a16:creationId xmlns:a16="http://schemas.microsoft.com/office/drawing/2014/main" id="{C696E7F4-A00F-4924-9F70-B65D43ED73BC}"/>
              </a:ext>
            </a:extLst>
          </p:cNvPr>
          <p:cNvSpPr txBox="1">
            <a:spLocks noChangeArrowheads="1"/>
          </p:cNvSpPr>
          <p:nvPr/>
        </p:nvSpPr>
        <p:spPr bwMode="auto">
          <a:xfrm>
            <a:off x="1403648" y="2420888"/>
            <a:ext cx="6336704" cy="2931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50000"/>
              </a:lnSpc>
              <a:spcBef>
                <a:spcPct val="0"/>
              </a:spcBef>
              <a:buClrTx/>
              <a:buFontTx/>
              <a:buNone/>
            </a:pPr>
            <a:r>
              <a:rPr lang="en-US" altLang="zh-CN" b="1" dirty="0">
                <a:latin typeface="+mn-ea"/>
                <a:cs typeface="Times New Roman" pitchFamily="18" charset="0"/>
              </a:rPr>
              <a:t>3.2.1 </a:t>
            </a:r>
            <a:r>
              <a:rPr lang="zh-CN" altLang="en-US" b="1" dirty="0">
                <a:latin typeface="+mn-ea"/>
                <a:cs typeface="Times New Roman" pitchFamily="18" charset="0"/>
              </a:rPr>
              <a:t>分波前干涉装置</a:t>
            </a:r>
            <a:endParaRPr lang="en-US" altLang="zh-CN" b="1" dirty="0">
              <a:latin typeface="+mn-ea"/>
              <a:cs typeface="Times New Roman" pitchFamily="18" charset="0"/>
            </a:endParaRPr>
          </a:p>
          <a:p>
            <a:pPr eaLnBrk="1" hangingPunct="1">
              <a:lnSpc>
                <a:spcPct val="150000"/>
              </a:lnSpc>
              <a:spcBef>
                <a:spcPct val="0"/>
              </a:spcBef>
              <a:buClrTx/>
              <a:buFontTx/>
              <a:buNone/>
            </a:pPr>
            <a:r>
              <a:rPr lang="en-US" altLang="zh-CN" b="1" dirty="0">
                <a:latin typeface="+mn-ea"/>
                <a:cs typeface="Times New Roman" pitchFamily="18" charset="0"/>
              </a:rPr>
              <a:t>3.2.2 </a:t>
            </a:r>
            <a:r>
              <a:rPr lang="zh-CN" altLang="en-US" b="1" dirty="0">
                <a:latin typeface="+mn-ea"/>
                <a:cs typeface="Times New Roman" pitchFamily="18" charset="0"/>
              </a:rPr>
              <a:t>平行平板产生的分振幅干涉</a:t>
            </a:r>
            <a:endParaRPr lang="en-US" altLang="zh-CN" b="1" dirty="0">
              <a:latin typeface="+mn-ea"/>
              <a:cs typeface="Times New Roman" pitchFamily="18" charset="0"/>
            </a:endParaRPr>
          </a:p>
          <a:p>
            <a:pPr eaLnBrk="1" hangingPunct="1">
              <a:lnSpc>
                <a:spcPct val="150000"/>
              </a:lnSpc>
              <a:spcBef>
                <a:spcPct val="0"/>
              </a:spcBef>
              <a:buClrTx/>
              <a:buFontTx/>
              <a:buNone/>
            </a:pPr>
            <a:r>
              <a:rPr lang="en-US" altLang="zh-CN" b="1" dirty="0">
                <a:solidFill>
                  <a:srgbClr val="FF0000"/>
                </a:solidFill>
                <a:latin typeface="+mn-ea"/>
                <a:cs typeface="Times New Roman" pitchFamily="18" charset="0"/>
              </a:rPr>
              <a:t>3.2.3 </a:t>
            </a:r>
            <a:r>
              <a:rPr lang="zh-CN" altLang="en-US" b="1" dirty="0">
                <a:solidFill>
                  <a:srgbClr val="FF0000"/>
                </a:solidFill>
                <a:latin typeface="+mn-ea"/>
                <a:cs typeface="Times New Roman" pitchFamily="18" charset="0"/>
              </a:rPr>
              <a:t>楔形平板产生的分振幅干涉</a:t>
            </a:r>
            <a:endParaRPr lang="en-US" altLang="zh-CN" b="1" dirty="0">
              <a:solidFill>
                <a:srgbClr val="FF0000"/>
              </a:solidFill>
              <a:latin typeface="+mn-ea"/>
              <a:cs typeface="Times New Roman" pitchFamily="18" charset="0"/>
            </a:endParaRPr>
          </a:p>
          <a:p>
            <a:pPr eaLnBrk="1" hangingPunct="1">
              <a:lnSpc>
                <a:spcPct val="150000"/>
              </a:lnSpc>
              <a:spcBef>
                <a:spcPct val="0"/>
              </a:spcBef>
              <a:buClrTx/>
              <a:buFontTx/>
              <a:buNone/>
            </a:pPr>
            <a:r>
              <a:rPr lang="en-US" altLang="zh-CN" b="1" dirty="0">
                <a:latin typeface="+mn-ea"/>
                <a:cs typeface="Times New Roman" pitchFamily="18" charset="0"/>
              </a:rPr>
              <a:t>3.2.4 </a:t>
            </a:r>
            <a:r>
              <a:rPr lang="zh-CN" altLang="en-US" b="1" dirty="0">
                <a:latin typeface="+mn-ea"/>
                <a:cs typeface="Times New Roman" pitchFamily="18" charset="0"/>
              </a:rPr>
              <a:t>牛顿环分振幅干涉</a:t>
            </a:r>
            <a:endParaRPr lang="en-US" altLang="zh-CN" b="1" dirty="0">
              <a:latin typeface="+mn-ea"/>
              <a:cs typeface="Times New Roman" pitchFamily="18" charset="0"/>
            </a:endParaRPr>
          </a:p>
        </p:txBody>
      </p:sp>
    </p:spTree>
    <p:extLst>
      <p:ext uri="{BB962C8B-B14F-4D97-AF65-F5344CB8AC3E}">
        <p14:creationId xmlns:p14="http://schemas.microsoft.com/office/powerpoint/2010/main" val="26773578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dirty="0">
                <a:latin typeface="黑体" pitchFamily="2" charset="-122"/>
                <a:ea typeface="黑体" pitchFamily="2" charset="-122"/>
              </a:rPr>
              <a:t>楔形平板产生的非定域干涉</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28</a:t>
            </a:fld>
            <a:endParaRPr lang="en-US" altLang="zh-CN"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1196752"/>
            <a:ext cx="5073119" cy="3528392"/>
          </a:xfrm>
          <a:prstGeom prst="rect">
            <a:avLst/>
          </a:prstGeom>
        </p:spPr>
      </p:pic>
      <p:sp>
        <p:nvSpPr>
          <p:cNvPr id="8" name="TextBox 7"/>
          <p:cNvSpPr txBox="1"/>
          <p:nvPr/>
        </p:nvSpPr>
        <p:spPr>
          <a:xfrm>
            <a:off x="179512" y="4653136"/>
            <a:ext cx="8784976" cy="2117246"/>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zh-CN" altLang="en-US" b="1" dirty="0">
                <a:solidFill>
                  <a:schemeClr val="tx2"/>
                </a:solidFill>
              </a:rPr>
              <a:t>从点光源</a:t>
            </a:r>
            <a:r>
              <a:rPr lang="en-US" altLang="zh-CN" b="1" i="1" dirty="0">
                <a:solidFill>
                  <a:schemeClr val="tx2"/>
                </a:solidFill>
                <a:latin typeface="Times New Roman" panose="02020603050405020304" pitchFamily="18" charset="0"/>
                <a:cs typeface="Times New Roman" panose="02020603050405020304" pitchFamily="18" charset="0"/>
              </a:rPr>
              <a:t>S</a:t>
            </a:r>
            <a:r>
              <a:rPr lang="zh-CN" altLang="en-US" b="1" dirty="0">
                <a:solidFill>
                  <a:schemeClr val="tx2"/>
                </a:solidFill>
              </a:rPr>
              <a:t>到达观察屏上任意一点</a:t>
            </a:r>
            <a:r>
              <a:rPr lang="en-US" altLang="zh-CN" b="1" i="1" dirty="0">
                <a:solidFill>
                  <a:schemeClr val="tx2"/>
                </a:solidFill>
                <a:latin typeface="Times New Roman" panose="02020603050405020304" pitchFamily="18" charset="0"/>
                <a:cs typeface="Times New Roman" panose="02020603050405020304" pitchFamily="18" charset="0"/>
              </a:rPr>
              <a:t>P</a:t>
            </a:r>
            <a:r>
              <a:rPr lang="zh-CN" altLang="en-US" b="1" dirty="0">
                <a:solidFill>
                  <a:schemeClr val="tx2"/>
                </a:solidFill>
              </a:rPr>
              <a:t>，只有两支光波，分别经平板的上下表面反射。</a:t>
            </a:r>
            <a:endParaRPr lang="en-US" altLang="zh-CN" b="1" dirty="0">
              <a:solidFill>
                <a:schemeClr val="tx2"/>
              </a:solidFill>
            </a:endParaRPr>
          </a:p>
          <a:p>
            <a:pPr marL="342900" indent="-342900" algn="just">
              <a:lnSpc>
                <a:spcPct val="150000"/>
              </a:lnSpc>
              <a:buFont typeface="Wingdings" panose="05000000000000000000" pitchFamily="2" charset="2"/>
              <a:buChar char="Ø"/>
            </a:pPr>
            <a:r>
              <a:rPr lang="zh-CN" altLang="en-US" b="1" dirty="0">
                <a:solidFill>
                  <a:srgbClr val="FF0000"/>
                </a:solidFill>
              </a:rPr>
              <a:t>两支光波等效于从两个镜像点</a:t>
            </a:r>
            <a:r>
              <a:rPr lang="en-US" altLang="zh-CN" b="1" i="1" dirty="0">
                <a:solidFill>
                  <a:srgbClr val="FF0000"/>
                </a:solidFill>
                <a:latin typeface="Times New Roman" panose="02020603050405020304" pitchFamily="18" charset="0"/>
                <a:cs typeface="Times New Roman" panose="02020603050405020304" pitchFamily="18" charset="0"/>
              </a:rPr>
              <a:t>S</a:t>
            </a:r>
            <a:r>
              <a:rPr lang="en-US" altLang="zh-CN" b="1" baseline="-25000" dirty="0">
                <a:solidFill>
                  <a:srgbClr val="FF0000"/>
                </a:solidFill>
                <a:latin typeface="Times New Roman" panose="02020603050405020304" pitchFamily="18" charset="0"/>
                <a:cs typeface="Times New Roman" panose="02020603050405020304" pitchFamily="18" charset="0"/>
              </a:rPr>
              <a:t>1</a:t>
            </a:r>
            <a:r>
              <a:rPr lang="zh-CN" altLang="en-US" b="1" dirty="0">
                <a:solidFill>
                  <a:srgbClr val="FF0000"/>
                </a:solidFill>
              </a:rPr>
              <a:t>、</a:t>
            </a:r>
            <a:r>
              <a:rPr lang="en-US" altLang="zh-CN" b="1" i="1" dirty="0">
                <a:solidFill>
                  <a:srgbClr val="FF0000"/>
                </a:solidFill>
                <a:latin typeface="Times New Roman" panose="02020603050405020304" pitchFamily="18" charset="0"/>
                <a:cs typeface="Times New Roman" panose="02020603050405020304" pitchFamily="18" charset="0"/>
              </a:rPr>
              <a:t>S</a:t>
            </a:r>
            <a:r>
              <a:rPr lang="en-US" altLang="zh-CN" b="1" baseline="-25000" dirty="0">
                <a:solidFill>
                  <a:srgbClr val="FF0000"/>
                </a:solidFill>
                <a:latin typeface="Times New Roman" panose="02020603050405020304" pitchFamily="18" charset="0"/>
                <a:cs typeface="Times New Roman" panose="02020603050405020304" pitchFamily="18" charset="0"/>
              </a:rPr>
              <a:t>2</a:t>
            </a:r>
            <a:r>
              <a:rPr lang="zh-CN" altLang="en-US" b="1" dirty="0">
                <a:solidFill>
                  <a:srgbClr val="FF0000"/>
                </a:solidFill>
              </a:rPr>
              <a:t>发出，在垂直于</a:t>
            </a:r>
            <a:r>
              <a:rPr lang="en-US" altLang="zh-CN" b="1" i="1" dirty="0">
                <a:solidFill>
                  <a:srgbClr val="FF0000"/>
                </a:solidFill>
                <a:latin typeface="Times New Roman" panose="02020603050405020304" pitchFamily="18" charset="0"/>
                <a:cs typeface="Times New Roman" panose="02020603050405020304" pitchFamily="18" charset="0"/>
              </a:rPr>
              <a:t>S</a:t>
            </a:r>
            <a:r>
              <a:rPr lang="en-US" altLang="zh-CN" b="1" baseline="-25000" dirty="0">
                <a:solidFill>
                  <a:srgbClr val="FF0000"/>
                </a:solidFill>
                <a:latin typeface="Times New Roman" panose="02020603050405020304" pitchFamily="18" charset="0"/>
                <a:cs typeface="Times New Roman" panose="02020603050405020304" pitchFamily="18" charset="0"/>
              </a:rPr>
              <a:t>1</a:t>
            </a:r>
            <a:r>
              <a:rPr lang="en-US" altLang="zh-CN" b="1" i="1" dirty="0">
                <a:solidFill>
                  <a:srgbClr val="FF0000"/>
                </a:solidFill>
                <a:latin typeface="Times New Roman" panose="02020603050405020304" pitchFamily="18" charset="0"/>
                <a:cs typeface="Times New Roman" panose="02020603050405020304" pitchFamily="18" charset="0"/>
              </a:rPr>
              <a:t>S</a:t>
            </a:r>
            <a:r>
              <a:rPr lang="en-US" altLang="zh-CN" b="1" baseline="-25000" dirty="0">
                <a:solidFill>
                  <a:srgbClr val="FF0000"/>
                </a:solidFill>
                <a:latin typeface="Times New Roman" panose="02020603050405020304" pitchFamily="18" charset="0"/>
                <a:cs typeface="Times New Roman" panose="02020603050405020304" pitchFamily="18" charset="0"/>
              </a:rPr>
              <a:t>2</a:t>
            </a:r>
            <a:r>
              <a:rPr lang="zh-CN" altLang="en-US" b="1" dirty="0">
                <a:solidFill>
                  <a:srgbClr val="FF0000"/>
                </a:solidFill>
              </a:rPr>
              <a:t>连线的观察屏上，呈现环状干涉条纹（由于楔形板的作用，非圆环条纹），条纹中心为</a:t>
            </a:r>
            <a:r>
              <a:rPr lang="en-US" altLang="zh-CN" b="1" i="1" dirty="0">
                <a:solidFill>
                  <a:srgbClr val="FF0000"/>
                </a:solidFill>
                <a:latin typeface="Times New Roman" panose="02020603050405020304" pitchFamily="18" charset="0"/>
                <a:cs typeface="Times New Roman" panose="02020603050405020304" pitchFamily="18" charset="0"/>
              </a:rPr>
              <a:t>S</a:t>
            </a:r>
            <a:r>
              <a:rPr lang="en-US" altLang="zh-CN" b="1" baseline="-25000" dirty="0">
                <a:solidFill>
                  <a:srgbClr val="FF0000"/>
                </a:solidFill>
                <a:latin typeface="Times New Roman" panose="02020603050405020304" pitchFamily="18" charset="0"/>
                <a:cs typeface="Times New Roman" panose="02020603050405020304" pitchFamily="18" charset="0"/>
              </a:rPr>
              <a:t>1</a:t>
            </a:r>
            <a:r>
              <a:rPr lang="en-US" altLang="zh-CN" b="1" i="1" dirty="0">
                <a:solidFill>
                  <a:srgbClr val="FF0000"/>
                </a:solidFill>
                <a:latin typeface="Times New Roman" panose="02020603050405020304" pitchFamily="18" charset="0"/>
                <a:cs typeface="Times New Roman" panose="02020603050405020304" pitchFamily="18" charset="0"/>
              </a:rPr>
              <a:t>S</a:t>
            </a:r>
            <a:r>
              <a:rPr lang="en-US" altLang="zh-CN" b="1" baseline="-25000" dirty="0">
                <a:solidFill>
                  <a:srgbClr val="FF0000"/>
                </a:solidFill>
                <a:latin typeface="Times New Roman" panose="02020603050405020304" pitchFamily="18" charset="0"/>
                <a:cs typeface="Times New Roman" panose="02020603050405020304" pitchFamily="18" charset="0"/>
              </a:rPr>
              <a:t>2</a:t>
            </a:r>
            <a:r>
              <a:rPr lang="zh-CN" altLang="en-US" b="1" dirty="0">
                <a:solidFill>
                  <a:srgbClr val="FF0000"/>
                </a:solidFill>
              </a:rPr>
              <a:t>延长线与观察屏交点？</a:t>
            </a:r>
            <a:endParaRPr lang="en-US" altLang="zh-CN" b="1" dirty="0">
              <a:solidFill>
                <a:srgbClr val="FF0000"/>
              </a:solidFill>
            </a:endParaRPr>
          </a:p>
          <a:p>
            <a:pPr marL="342900" indent="-342900" algn="just">
              <a:lnSpc>
                <a:spcPct val="150000"/>
              </a:lnSpc>
              <a:buFont typeface="Wingdings" panose="05000000000000000000" pitchFamily="2" charset="2"/>
              <a:buChar char="Ø"/>
            </a:pPr>
            <a:r>
              <a:rPr lang="zh-CN" altLang="en-US" b="1" dirty="0">
                <a:solidFill>
                  <a:schemeClr val="tx2"/>
                </a:solidFill>
              </a:rPr>
              <a:t>以扩展光源照明时，因各点产生的干涉条纹相互错位，统计效果是无条纹。</a:t>
            </a: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6136" y="1196752"/>
            <a:ext cx="3132348" cy="2808312"/>
          </a:xfrm>
          <a:prstGeom prst="rect">
            <a:avLst/>
          </a:prstGeom>
        </p:spPr>
      </p:pic>
      <p:sp>
        <p:nvSpPr>
          <p:cNvPr id="3" name="TextBox 2"/>
          <p:cNvSpPr txBox="1"/>
          <p:nvPr/>
        </p:nvSpPr>
        <p:spPr>
          <a:xfrm>
            <a:off x="6660232" y="4005064"/>
            <a:ext cx="1872208" cy="646331"/>
          </a:xfrm>
          <a:prstGeom prst="rect">
            <a:avLst/>
          </a:prstGeom>
          <a:noFill/>
        </p:spPr>
        <p:txBody>
          <a:bodyPr wrap="square" rtlCol="0">
            <a:spAutoFit/>
          </a:bodyPr>
          <a:lstStyle/>
          <a:p>
            <a:pPr algn="ctr"/>
            <a:r>
              <a:rPr lang="zh-CN" altLang="en-US" b="1" dirty="0">
                <a:solidFill>
                  <a:schemeClr val="tx2"/>
                </a:solidFill>
              </a:rPr>
              <a:t>点光源照明产生的环状干涉条纹</a:t>
            </a:r>
          </a:p>
        </p:txBody>
      </p:sp>
      <mc:AlternateContent xmlns:mc="http://schemas.openxmlformats.org/markup-compatibility/2006" xmlns:a14="http://schemas.microsoft.com/office/drawing/2010/main">
        <mc:Choice Requires="a14">
          <p:sp>
            <p:nvSpPr>
              <p:cNvPr id="10" name="TextBox 9"/>
              <p:cNvSpPr txBox="1"/>
              <p:nvPr/>
            </p:nvSpPr>
            <p:spPr>
              <a:xfrm>
                <a:off x="1043608" y="3861048"/>
                <a:ext cx="5256584" cy="923330"/>
              </a:xfrm>
              <a:prstGeom prst="rect">
                <a:avLst/>
              </a:prstGeom>
              <a:noFill/>
            </p:spPr>
            <p:txBody>
              <a:bodyPr wrap="square" rtlCol="0">
                <a:spAutoFit/>
              </a:bodyPr>
              <a:lstStyle/>
              <a:p>
                <a:pPr algn="just"/>
                <a:r>
                  <a:rPr lang="zh-CN" altLang="en-US" b="1" dirty="0">
                    <a:solidFill>
                      <a:srgbClr val="2E03CD"/>
                    </a:solidFill>
                  </a:rPr>
                  <a:t>条纹中心是对应最大光程差的位置，而光程差与入射角</a:t>
                </a:r>
                <a14:m>
                  <m:oMath xmlns:m="http://schemas.openxmlformats.org/officeDocument/2006/math">
                    <m:sSub>
                      <m:sSubPr>
                        <m:ctrlPr>
                          <a:rPr lang="en-US" altLang="zh-CN" b="1" i="1" smtClean="0">
                            <a:solidFill>
                              <a:srgbClr val="2E03CD"/>
                            </a:solidFill>
                            <a:latin typeface="Cambria Math" panose="02040503050406030204" pitchFamily="18" charset="0"/>
                          </a:rPr>
                        </m:ctrlPr>
                      </m:sSubPr>
                      <m:e>
                        <m:r>
                          <a:rPr lang="zh-CN" altLang="en-US" b="1" i="1" smtClean="0">
                            <a:solidFill>
                              <a:srgbClr val="2E03CD"/>
                            </a:solidFill>
                            <a:latin typeface="Cambria Math"/>
                          </a:rPr>
                          <m:t>𝜽</m:t>
                        </m:r>
                      </m:e>
                      <m:sub>
                        <m:r>
                          <a:rPr lang="en-US" altLang="zh-CN" b="1" i="1" smtClean="0">
                            <a:solidFill>
                              <a:srgbClr val="2E03CD"/>
                            </a:solidFill>
                            <a:latin typeface="Cambria Math"/>
                          </a:rPr>
                          <m:t>𝟏</m:t>
                        </m:r>
                      </m:sub>
                    </m:sSub>
                  </m:oMath>
                </a14:m>
                <a:r>
                  <a:rPr lang="zh-CN" altLang="en-US" b="1" dirty="0">
                    <a:solidFill>
                      <a:srgbClr val="2E03CD"/>
                    </a:solidFill>
                  </a:rPr>
                  <a:t>和对应位置的厚度</a:t>
                </a:r>
                <a:r>
                  <a:rPr lang="en-US" altLang="zh-CN" b="1" i="1" dirty="0">
                    <a:solidFill>
                      <a:srgbClr val="2E03CD"/>
                    </a:solidFill>
                    <a:latin typeface="Times New Roman" panose="02020603050405020304" pitchFamily="18" charset="0"/>
                    <a:cs typeface="Times New Roman" panose="02020603050405020304" pitchFamily="18" charset="0"/>
                  </a:rPr>
                  <a:t>h</a:t>
                </a:r>
                <a:r>
                  <a:rPr lang="zh-CN" altLang="en-US" b="1" dirty="0">
                    <a:solidFill>
                      <a:srgbClr val="2E03CD"/>
                    </a:solidFill>
                  </a:rPr>
                  <a:t>有关，请论证条纹中心位置。</a:t>
                </a:r>
              </a:p>
            </p:txBody>
          </p:sp>
        </mc:Choice>
        <mc:Fallback xmlns="">
          <p:sp>
            <p:nvSpPr>
              <p:cNvPr id="10" name="TextBox 9"/>
              <p:cNvSpPr txBox="1">
                <a:spLocks noRot="1" noChangeAspect="1" noMove="1" noResize="1" noEditPoints="1" noAdjustHandles="1" noChangeArrowheads="1" noChangeShapeType="1" noTextEdit="1"/>
              </p:cNvSpPr>
              <p:nvPr/>
            </p:nvSpPr>
            <p:spPr>
              <a:xfrm>
                <a:off x="1043608" y="3861048"/>
                <a:ext cx="5256584" cy="923330"/>
              </a:xfrm>
              <a:prstGeom prst="rect">
                <a:avLst/>
              </a:prstGeom>
              <a:blipFill>
                <a:blip r:embed="rId5"/>
                <a:stretch>
                  <a:fillRect l="-928" t="-3289" r="-1044" b="-78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50457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wipe(left)">
                                      <p:cBhvr>
                                        <p:cTn id="14" dur="500"/>
                                        <p:tgtEl>
                                          <p:spTgt spid="8">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Effect transition="in" filter="wipe(left)">
                                      <p:cBhvr>
                                        <p:cTn id="19" dur="500"/>
                                        <p:tgtEl>
                                          <p:spTgt spid="8">
                                            <p:txEl>
                                              <p:pRg st="1" end="1"/>
                                            </p:txEl>
                                          </p:spTgt>
                                        </p:tgtEl>
                                      </p:cBhvr>
                                    </p:animEffect>
                                  </p:childTnLst>
                                </p:cTn>
                              </p:par>
                            </p:childTnLst>
                          </p:cTn>
                        </p:par>
                        <p:par>
                          <p:cTn id="20" fill="hold">
                            <p:stCondLst>
                              <p:cond delay="500"/>
                            </p:stCondLst>
                            <p:childTnLst>
                              <p:par>
                                <p:cTn id="21" presetID="42" presetClass="entr" presetSubtype="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1000"/>
                                        <p:tgtEl>
                                          <p:spTgt spid="2"/>
                                        </p:tgtEl>
                                      </p:cBhvr>
                                    </p:animEffect>
                                    <p:anim calcmode="lin" valueType="num">
                                      <p:cBhvr>
                                        <p:cTn id="24" dur="1000" fill="hold"/>
                                        <p:tgtEl>
                                          <p:spTgt spid="2"/>
                                        </p:tgtEl>
                                        <p:attrNameLst>
                                          <p:attrName>ppt_x</p:attrName>
                                        </p:attrNameLst>
                                      </p:cBhvr>
                                      <p:tavLst>
                                        <p:tav tm="0">
                                          <p:val>
                                            <p:strVal val="#ppt_x"/>
                                          </p:val>
                                        </p:tav>
                                        <p:tav tm="100000">
                                          <p:val>
                                            <p:strVal val="#ppt_x"/>
                                          </p:val>
                                        </p:tav>
                                      </p:tavLst>
                                    </p:anim>
                                    <p:anim calcmode="lin" valueType="num">
                                      <p:cBhvr>
                                        <p:cTn id="25" dur="1000" fill="hold"/>
                                        <p:tgtEl>
                                          <p:spTgt spid="2"/>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16" presetClass="entr" presetSubtype="21" fill="hold" grpId="0"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barn(inVertical)">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8">
                                            <p:txEl>
                                              <p:pRg st="2" end="2"/>
                                            </p:txEl>
                                          </p:spTgt>
                                        </p:tgtEl>
                                        <p:attrNameLst>
                                          <p:attrName>style.visibility</p:attrName>
                                        </p:attrNameLst>
                                      </p:cBhvr>
                                      <p:to>
                                        <p:strVal val="visible"/>
                                      </p:to>
                                    </p:set>
                                    <p:animEffect transition="in" filter="wipe(left)">
                                      <p:cBhvr>
                                        <p:cTn id="34" dur="500"/>
                                        <p:tgtEl>
                                          <p:spTgt spid="8">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barn(inVertical)">
                                      <p:cBhvr>
                                        <p:cTn id="3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dirty="0">
                <a:latin typeface="黑体" pitchFamily="2" charset="-122"/>
                <a:ea typeface="黑体" pitchFamily="2" charset="-122"/>
              </a:rPr>
              <a:t>楔形平板产生的定域干涉</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29</a:t>
            </a:fld>
            <a:endParaRPr lang="en-US" altLang="zh-CN" dirty="0"/>
          </a:p>
        </p:txBody>
      </p:sp>
      <p:sp>
        <p:nvSpPr>
          <p:cNvPr id="11" name="矩形 10"/>
          <p:cNvSpPr/>
          <p:nvPr/>
        </p:nvSpPr>
        <p:spPr>
          <a:xfrm>
            <a:off x="126474" y="5085184"/>
            <a:ext cx="8891052" cy="1286250"/>
          </a:xfrm>
          <a:prstGeom prst="rect">
            <a:avLst/>
          </a:prstGeom>
        </p:spPr>
        <p:txBody>
          <a:bodyPr wrap="square">
            <a:spAutoFit/>
          </a:bodyPr>
          <a:lstStyle/>
          <a:p>
            <a:pPr marL="342900" indent="-342900" algn="just">
              <a:lnSpc>
                <a:spcPct val="150000"/>
              </a:lnSpc>
              <a:buFont typeface="Wingdings" panose="05000000000000000000" pitchFamily="2" charset="2"/>
              <a:buChar char="l"/>
            </a:pPr>
            <a:r>
              <a:rPr lang="zh-CN" altLang="en-US" b="1" dirty="0">
                <a:solidFill>
                  <a:schemeClr val="tx2"/>
                </a:solidFill>
              </a:rPr>
              <a:t>楔角越小，定域面离平板越远；楔角为</a:t>
            </a:r>
            <a:r>
              <a:rPr lang="en-US" altLang="zh-CN" b="1" dirty="0">
                <a:solidFill>
                  <a:schemeClr val="tx2"/>
                </a:solidFill>
              </a:rPr>
              <a:t>0</a:t>
            </a:r>
            <a:r>
              <a:rPr lang="zh-CN" altLang="en-US" b="1" dirty="0">
                <a:solidFill>
                  <a:schemeClr val="tx2"/>
                </a:solidFill>
              </a:rPr>
              <a:t>，过渡为平行平板，定域面达到无穷远处。</a:t>
            </a:r>
            <a:endParaRPr lang="en-US" altLang="zh-CN" b="1" dirty="0">
              <a:solidFill>
                <a:schemeClr val="tx2"/>
              </a:solidFill>
            </a:endParaRPr>
          </a:p>
          <a:p>
            <a:pPr marL="342900" indent="-342900" algn="just">
              <a:lnSpc>
                <a:spcPct val="150000"/>
              </a:lnSpc>
              <a:buFont typeface="Wingdings" panose="05000000000000000000" pitchFamily="2" charset="2"/>
              <a:buChar char="l"/>
            </a:pPr>
            <a:r>
              <a:rPr lang="zh-CN" altLang="en-US" b="1" dirty="0">
                <a:solidFill>
                  <a:schemeClr val="tx2"/>
                </a:solidFill>
              </a:rPr>
              <a:t>当</a:t>
            </a:r>
            <a:r>
              <a:rPr lang="en-US" altLang="zh-CN" b="1" i="1" dirty="0">
                <a:solidFill>
                  <a:schemeClr val="tx2"/>
                </a:solidFill>
              </a:rPr>
              <a:t>β</a:t>
            </a:r>
            <a:r>
              <a:rPr lang="en-US" altLang="zh-CN" b="1" dirty="0">
                <a:solidFill>
                  <a:schemeClr val="tx2"/>
                </a:solidFill>
              </a:rPr>
              <a:t>=0</a:t>
            </a:r>
            <a:r>
              <a:rPr lang="zh-CN" altLang="en-US" b="1" dirty="0">
                <a:solidFill>
                  <a:schemeClr val="tx2"/>
                </a:solidFill>
              </a:rPr>
              <a:t>时，在定域面观察到清晰条纹；当</a:t>
            </a:r>
            <a:r>
              <a:rPr lang="el-GR" altLang="zh-CN" b="1" i="1" dirty="0">
                <a:solidFill>
                  <a:schemeClr val="tx2"/>
                </a:solidFill>
                <a:latin typeface="Times New Roman"/>
                <a:cs typeface="Times New Roman"/>
              </a:rPr>
              <a:t>β</a:t>
            </a:r>
            <a:r>
              <a:rPr lang="zh-CN" altLang="en-US" b="1" dirty="0">
                <a:solidFill>
                  <a:schemeClr val="tx2"/>
                </a:solidFill>
                <a:latin typeface="Times New Roman"/>
                <a:cs typeface="Times New Roman"/>
              </a:rPr>
              <a:t>很小时，在定域面附近仍可观察到条纹，只是对比度随着离开定域面的距离增大而降低。</a:t>
            </a:r>
            <a:endParaRPr lang="en-US" altLang="zh-CN" b="1" dirty="0">
              <a:solidFill>
                <a:schemeClr val="tx2"/>
              </a:solidFill>
              <a:latin typeface="Times New Roman"/>
              <a:cs typeface="Times New Roman"/>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8915" y="1124744"/>
            <a:ext cx="4313085" cy="2305040"/>
          </a:xfrm>
          <a:prstGeom prst="rect">
            <a:avLst/>
          </a:prstGeom>
        </p:spPr>
      </p:pic>
      <p:sp>
        <p:nvSpPr>
          <p:cNvPr id="12" name="矩形 11"/>
          <p:cNvSpPr/>
          <p:nvPr/>
        </p:nvSpPr>
        <p:spPr>
          <a:xfrm>
            <a:off x="3179841" y="6381328"/>
            <a:ext cx="2741455" cy="392928"/>
          </a:xfrm>
          <a:prstGeom prst="rect">
            <a:avLst/>
          </a:prstGeom>
        </p:spPr>
        <p:txBody>
          <a:bodyPr wrap="none">
            <a:spAutoFit/>
          </a:bodyPr>
          <a:lstStyle/>
          <a:p>
            <a:pPr algn="ctr">
              <a:lnSpc>
                <a:spcPct val="120000"/>
              </a:lnSpc>
            </a:pPr>
            <a:r>
              <a:rPr lang="zh-CN" altLang="en-US" b="1" dirty="0">
                <a:solidFill>
                  <a:srgbClr val="FF0000"/>
                </a:solidFill>
                <a:latin typeface="Times New Roman"/>
                <a:cs typeface="Times New Roman"/>
              </a:rPr>
              <a:t>干涉定域具有一定的深度</a:t>
            </a:r>
            <a:endParaRPr lang="en-US" altLang="zh-CN" b="1" dirty="0">
              <a:solidFill>
                <a:srgbClr val="FF0000"/>
              </a:solidFill>
            </a:endParaRPr>
          </a:p>
        </p:txBody>
      </p:sp>
      <p:sp>
        <p:nvSpPr>
          <p:cNvPr id="14" name="矩形 13"/>
          <p:cNvSpPr/>
          <p:nvPr/>
        </p:nvSpPr>
        <p:spPr>
          <a:xfrm>
            <a:off x="126474" y="3438894"/>
            <a:ext cx="8891052" cy="1704569"/>
          </a:xfrm>
          <a:prstGeom prst="rect">
            <a:avLst/>
          </a:prstGeom>
        </p:spPr>
        <p:txBody>
          <a:bodyPr wrap="square">
            <a:spAutoFit/>
          </a:bodyPr>
          <a:lstStyle/>
          <a:p>
            <a:pPr>
              <a:lnSpc>
                <a:spcPct val="150000"/>
              </a:lnSpc>
            </a:pPr>
            <a:r>
              <a:rPr lang="zh-CN" altLang="en-US" b="1" dirty="0">
                <a:solidFill>
                  <a:schemeClr val="tx2"/>
                </a:solidFill>
              </a:rPr>
              <a:t>当</a:t>
            </a:r>
            <a:r>
              <a:rPr lang="en-US" altLang="zh-CN" b="1" i="1" dirty="0">
                <a:solidFill>
                  <a:schemeClr val="tx2"/>
                </a:solidFill>
                <a:latin typeface="Times New Roman" panose="02020603050405020304" pitchFamily="18" charset="0"/>
                <a:cs typeface="Times New Roman" panose="02020603050405020304" pitchFamily="18" charset="0"/>
              </a:rPr>
              <a:t>β</a:t>
            </a:r>
            <a:r>
              <a:rPr lang="en-US" altLang="zh-CN" b="1" dirty="0">
                <a:solidFill>
                  <a:schemeClr val="tx2"/>
                </a:solidFill>
              </a:rPr>
              <a:t>→0</a:t>
            </a:r>
            <a:r>
              <a:rPr lang="zh-CN" altLang="en-US" b="1" dirty="0">
                <a:solidFill>
                  <a:schemeClr val="tx2"/>
                </a:solidFill>
              </a:rPr>
              <a:t>时，可采用扩展光源照明。作图法得到：</a:t>
            </a:r>
          </a:p>
          <a:p>
            <a:pPr marL="342900" indent="-342900">
              <a:lnSpc>
                <a:spcPct val="150000"/>
              </a:lnSpc>
              <a:buFont typeface="Wingdings" panose="05000000000000000000" pitchFamily="2" charset="2"/>
              <a:buChar char="Ø"/>
            </a:pPr>
            <a:r>
              <a:rPr lang="zh-CN" altLang="en-US" b="1" dirty="0">
                <a:solidFill>
                  <a:schemeClr val="tx2"/>
                </a:solidFill>
              </a:rPr>
              <a:t>当光源和楔形棱边各在一方时，定域面是楔形板</a:t>
            </a:r>
            <a:r>
              <a:rPr lang="zh-CN" altLang="en-US" b="1" dirty="0">
                <a:solidFill>
                  <a:srgbClr val="FF0000"/>
                </a:solidFill>
              </a:rPr>
              <a:t>上方</a:t>
            </a:r>
            <a:r>
              <a:rPr lang="zh-CN" altLang="en-US" b="1" dirty="0">
                <a:solidFill>
                  <a:schemeClr val="tx2"/>
                </a:solidFill>
              </a:rPr>
              <a:t>的一个</a:t>
            </a:r>
            <a:r>
              <a:rPr lang="zh-CN" altLang="en-US" b="1" dirty="0">
                <a:solidFill>
                  <a:srgbClr val="FF0000"/>
                </a:solidFill>
              </a:rPr>
              <a:t>空间曲面</a:t>
            </a:r>
            <a:r>
              <a:rPr lang="zh-CN" altLang="en-US" b="1" dirty="0">
                <a:solidFill>
                  <a:schemeClr val="tx2"/>
                </a:solidFill>
              </a:rPr>
              <a:t>。</a:t>
            </a:r>
            <a:endParaRPr lang="en-US" altLang="zh-CN" b="1" dirty="0">
              <a:solidFill>
                <a:schemeClr val="tx2"/>
              </a:solidFill>
            </a:endParaRPr>
          </a:p>
          <a:p>
            <a:pPr marL="342900" indent="-342900">
              <a:lnSpc>
                <a:spcPct val="150000"/>
              </a:lnSpc>
              <a:buFont typeface="Wingdings" panose="05000000000000000000" pitchFamily="2" charset="2"/>
              <a:buChar char="Ø"/>
            </a:pPr>
            <a:r>
              <a:rPr lang="zh-CN" altLang="en-US" b="1" dirty="0">
                <a:solidFill>
                  <a:schemeClr val="tx2"/>
                </a:solidFill>
              </a:rPr>
              <a:t>当光源和楔形棱边同在一方时，定域面是楔形板</a:t>
            </a:r>
            <a:r>
              <a:rPr lang="zh-CN" altLang="en-US" b="1" dirty="0">
                <a:solidFill>
                  <a:srgbClr val="FF0000"/>
                </a:solidFill>
              </a:rPr>
              <a:t>下方</a:t>
            </a:r>
            <a:r>
              <a:rPr lang="zh-CN" altLang="en-US" b="1" dirty="0">
                <a:solidFill>
                  <a:schemeClr val="tx2"/>
                </a:solidFill>
              </a:rPr>
              <a:t>的一个</a:t>
            </a:r>
            <a:r>
              <a:rPr lang="zh-CN" altLang="en-US" b="1" dirty="0">
                <a:solidFill>
                  <a:srgbClr val="FF0000"/>
                </a:solidFill>
              </a:rPr>
              <a:t>空间曲面</a:t>
            </a:r>
            <a:r>
              <a:rPr lang="zh-CN" altLang="en-US" b="1" dirty="0">
                <a:solidFill>
                  <a:schemeClr val="tx2"/>
                </a:solidFill>
              </a:rPr>
              <a:t>。</a:t>
            </a:r>
            <a:endParaRPr lang="en-US" altLang="zh-CN" b="1" dirty="0">
              <a:solidFill>
                <a:schemeClr val="tx2"/>
              </a:solidFill>
            </a:endParaRPr>
          </a:p>
          <a:p>
            <a:pPr marL="342900" indent="-342900">
              <a:lnSpc>
                <a:spcPct val="150000"/>
              </a:lnSpc>
              <a:buFont typeface="Wingdings" panose="05000000000000000000" pitchFamily="2" charset="2"/>
              <a:buChar char="Ø"/>
            </a:pPr>
            <a:r>
              <a:rPr lang="zh-CN" altLang="en-US" b="1" dirty="0">
                <a:solidFill>
                  <a:schemeClr val="tx2"/>
                </a:solidFill>
              </a:rPr>
              <a:t>当光源正入射，定域面是楔形板</a:t>
            </a:r>
            <a:r>
              <a:rPr lang="zh-CN" altLang="en-US" b="1" dirty="0">
                <a:solidFill>
                  <a:srgbClr val="FF0000"/>
                </a:solidFill>
              </a:rPr>
              <a:t>内部靠近斜面</a:t>
            </a:r>
            <a:r>
              <a:rPr lang="zh-CN" altLang="en-US" b="1" dirty="0">
                <a:solidFill>
                  <a:schemeClr val="tx2"/>
                </a:solidFill>
              </a:rPr>
              <a:t>的一个</a:t>
            </a:r>
            <a:r>
              <a:rPr lang="zh-CN" altLang="en-US" b="1" dirty="0">
                <a:solidFill>
                  <a:srgbClr val="FF0000"/>
                </a:solidFill>
              </a:rPr>
              <a:t>空间曲面</a:t>
            </a:r>
            <a:r>
              <a:rPr lang="zh-CN" altLang="en-US" b="1" dirty="0">
                <a:solidFill>
                  <a:schemeClr val="tx2"/>
                </a:solidFill>
              </a:rPr>
              <a:t>。</a:t>
            </a:r>
          </a:p>
        </p:txBody>
      </p:sp>
      <p:pic>
        <p:nvPicPr>
          <p:cNvPr id="2" name="图片 1">
            <a:extLst>
              <a:ext uri="{FF2B5EF4-FFF2-40B4-BE49-F238E27FC236}">
                <a16:creationId xmlns:a16="http://schemas.microsoft.com/office/drawing/2014/main" id="{FECD68B6-F199-4DE0-B7A4-C11A65F9A68A}"/>
              </a:ext>
            </a:extLst>
          </p:cNvPr>
          <p:cNvPicPr>
            <a:picLocks noChangeAspect="1"/>
          </p:cNvPicPr>
          <p:nvPr/>
        </p:nvPicPr>
        <p:blipFill>
          <a:blip r:embed="rId4"/>
          <a:stretch>
            <a:fillRect/>
          </a:stretch>
        </p:blipFill>
        <p:spPr>
          <a:xfrm>
            <a:off x="5578818" y="1124745"/>
            <a:ext cx="2809606" cy="2315730"/>
          </a:xfrm>
          <a:prstGeom prst="rect">
            <a:avLst/>
          </a:prstGeom>
        </p:spPr>
      </p:pic>
    </p:spTree>
    <p:extLst>
      <p:ext uri="{BB962C8B-B14F-4D97-AF65-F5344CB8AC3E}">
        <p14:creationId xmlns:p14="http://schemas.microsoft.com/office/powerpoint/2010/main" val="3459589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anim calcmode="lin" valueType="num">
                                      <p:cBhvr>
                                        <p:cTn id="13" dur="500" fill="hold"/>
                                        <p:tgtEl>
                                          <p:spTgt spid="2"/>
                                        </p:tgtEl>
                                        <p:attrNameLst>
                                          <p:attrName>ppt_x</p:attrName>
                                        </p:attrNameLst>
                                      </p:cBhvr>
                                      <p:tavLst>
                                        <p:tav tm="0">
                                          <p:val>
                                            <p:strVal val="#ppt_x"/>
                                          </p:val>
                                        </p:tav>
                                        <p:tav tm="100000">
                                          <p:val>
                                            <p:strVal val="#ppt_x"/>
                                          </p:val>
                                        </p:tav>
                                      </p:tavLst>
                                    </p:anim>
                                    <p:anim calcmode="lin" valueType="num">
                                      <p:cBhvr>
                                        <p:cTn id="14"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animEffect transition="in" filter="wipe(left)">
                                      <p:cBhvr>
                                        <p:cTn id="19" dur="500"/>
                                        <p:tgtEl>
                                          <p:spTgt spid="14">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4">
                                            <p:txEl>
                                              <p:pRg st="1" end="1"/>
                                            </p:txEl>
                                          </p:spTgt>
                                        </p:tgtEl>
                                        <p:attrNameLst>
                                          <p:attrName>style.visibility</p:attrName>
                                        </p:attrNameLst>
                                      </p:cBhvr>
                                      <p:to>
                                        <p:strVal val="visible"/>
                                      </p:to>
                                    </p:set>
                                    <p:animEffect transition="in" filter="wipe(left)">
                                      <p:cBhvr>
                                        <p:cTn id="24" dur="500"/>
                                        <p:tgtEl>
                                          <p:spTgt spid="14">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4">
                                            <p:txEl>
                                              <p:pRg st="2" end="2"/>
                                            </p:txEl>
                                          </p:spTgt>
                                        </p:tgtEl>
                                        <p:attrNameLst>
                                          <p:attrName>style.visibility</p:attrName>
                                        </p:attrNameLst>
                                      </p:cBhvr>
                                      <p:to>
                                        <p:strVal val="visible"/>
                                      </p:to>
                                    </p:set>
                                    <p:animEffect transition="in" filter="wipe(left)">
                                      <p:cBhvr>
                                        <p:cTn id="29" dur="500"/>
                                        <p:tgtEl>
                                          <p:spTgt spid="14">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4">
                                            <p:txEl>
                                              <p:pRg st="3" end="3"/>
                                            </p:txEl>
                                          </p:spTgt>
                                        </p:tgtEl>
                                        <p:attrNameLst>
                                          <p:attrName>style.visibility</p:attrName>
                                        </p:attrNameLst>
                                      </p:cBhvr>
                                      <p:to>
                                        <p:strVal val="visible"/>
                                      </p:to>
                                    </p:set>
                                    <p:animEffect transition="in" filter="wipe(left)">
                                      <p:cBhvr>
                                        <p:cTn id="34" dur="500"/>
                                        <p:tgtEl>
                                          <p:spTgt spid="14">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1">
                                            <p:txEl>
                                              <p:pRg st="0" end="0"/>
                                            </p:txEl>
                                          </p:spTgt>
                                        </p:tgtEl>
                                        <p:attrNameLst>
                                          <p:attrName>style.visibility</p:attrName>
                                        </p:attrNameLst>
                                      </p:cBhvr>
                                      <p:to>
                                        <p:strVal val="visible"/>
                                      </p:to>
                                    </p:set>
                                    <p:animEffect transition="in" filter="wipe(left)">
                                      <p:cBhvr>
                                        <p:cTn id="39" dur="500"/>
                                        <p:tgtEl>
                                          <p:spTgt spid="11">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1">
                                            <p:txEl>
                                              <p:pRg st="1" end="1"/>
                                            </p:txEl>
                                          </p:spTgt>
                                        </p:tgtEl>
                                        <p:attrNameLst>
                                          <p:attrName>style.visibility</p:attrName>
                                        </p:attrNameLst>
                                      </p:cBhvr>
                                      <p:to>
                                        <p:strVal val="visible"/>
                                      </p:to>
                                    </p:set>
                                    <p:animEffect transition="in" filter="wipe(left)">
                                      <p:cBhvr>
                                        <p:cTn id="44" dur="500"/>
                                        <p:tgtEl>
                                          <p:spTgt spid="11">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barn(inVertical)">
                                      <p:cBhvr>
                                        <p:cTn id="4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p:txBody>
          <a:bodyPr/>
          <a:lstStyle/>
          <a:p>
            <a:pPr eaLnBrk="1" hangingPunct="1"/>
            <a:r>
              <a:rPr lang="zh-CN" altLang="en-US" dirty="0">
                <a:latin typeface="黑体" pitchFamily="2" charset="-122"/>
                <a:ea typeface="黑体" pitchFamily="2" charset="-122"/>
              </a:rPr>
              <a:t>光波分离方法</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3</a:t>
            </a:fld>
            <a:endParaRPr lang="en-US" altLang="zh-CN" dirty="0"/>
          </a:p>
        </p:txBody>
      </p:sp>
      <p:sp>
        <p:nvSpPr>
          <p:cNvPr id="7" name="Text Box 6"/>
          <p:cNvSpPr txBox="1">
            <a:spLocks noChangeArrowheads="1"/>
          </p:cNvSpPr>
          <p:nvPr/>
        </p:nvSpPr>
        <p:spPr bwMode="auto">
          <a:xfrm>
            <a:off x="164084" y="1268760"/>
            <a:ext cx="8815833" cy="24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b="1">
                <a:solidFill>
                  <a:schemeClr val="tx1"/>
                </a:solidFill>
                <a:latin typeface="Times New Roman" pitchFamily="18" charset="0"/>
                <a:ea typeface="宋体" pitchFamily="2" charset="-122"/>
              </a:defRPr>
            </a:lvl9pPr>
          </a:lstStyle>
          <a:p>
            <a:pPr marL="457200" indent="-457200" algn="just" eaLnBrk="1" hangingPunct="1">
              <a:lnSpc>
                <a:spcPct val="130000"/>
              </a:lnSpc>
              <a:buFont typeface="+mj-lt"/>
              <a:buAutoNum type="arabicPeriod"/>
            </a:pPr>
            <a:r>
              <a:rPr kumimoji="1" lang="zh-CN" altLang="en-US" sz="2400" dirty="0">
                <a:solidFill>
                  <a:srgbClr val="FF0000"/>
                </a:solidFill>
                <a:latin typeface="+mn-ea"/>
                <a:ea typeface="+mn-ea"/>
              </a:rPr>
              <a:t>两类光波分离方法：</a:t>
            </a:r>
            <a:endParaRPr kumimoji="1" lang="en-US" altLang="zh-CN" sz="2400" dirty="0">
              <a:latin typeface="+mn-ea"/>
              <a:ea typeface="+mn-ea"/>
            </a:endParaRPr>
          </a:p>
          <a:p>
            <a:pPr algn="just" eaLnBrk="1" hangingPunct="1">
              <a:lnSpc>
                <a:spcPct val="130000"/>
              </a:lnSpc>
            </a:pPr>
            <a:r>
              <a:rPr kumimoji="1" lang="en-US" altLang="zh-CN" sz="2400" dirty="0">
                <a:solidFill>
                  <a:schemeClr val="tx2"/>
                </a:solidFill>
                <a:latin typeface="+mn-ea"/>
                <a:ea typeface="+mn-ea"/>
              </a:rPr>
              <a:t>① </a:t>
            </a:r>
            <a:r>
              <a:rPr kumimoji="1" lang="zh-CN" altLang="en-US" sz="2400" dirty="0">
                <a:solidFill>
                  <a:schemeClr val="tx2"/>
                </a:solidFill>
                <a:latin typeface="+mn-ea"/>
                <a:ea typeface="+mn-ea"/>
              </a:rPr>
              <a:t>让光波通过并排的两个小孔，或利用反射和折射把光波前分割为两个部分    					  </a:t>
            </a:r>
            <a:r>
              <a:rPr kumimoji="1" lang="en-US" altLang="zh-CN" sz="2400" dirty="0">
                <a:solidFill>
                  <a:srgbClr val="2E03CD"/>
                </a:solidFill>
                <a:latin typeface="+mn-ea"/>
                <a:ea typeface="+mn-ea"/>
              </a:rPr>
              <a:t>——</a:t>
            </a:r>
            <a:r>
              <a:rPr kumimoji="1" lang="zh-CN" altLang="en-US" sz="2400" dirty="0">
                <a:solidFill>
                  <a:srgbClr val="2E03CD"/>
                </a:solidFill>
                <a:latin typeface="+mn-ea"/>
                <a:ea typeface="+mn-ea"/>
              </a:rPr>
              <a:t>分波前法</a:t>
            </a:r>
          </a:p>
          <a:p>
            <a:pPr algn="just" eaLnBrk="1" hangingPunct="1">
              <a:lnSpc>
                <a:spcPct val="130000"/>
              </a:lnSpc>
            </a:pPr>
            <a:r>
              <a:rPr kumimoji="1" lang="zh-CN" altLang="en-US" sz="2400" dirty="0">
                <a:solidFill>
                  <a:schemeClr val="tx2"/>
                </a:solidFill>
                <a:latin typeface="+mn-ea"/>
                <a:ea typeface="+mn-ea"/>
              </a:rPr>
              <a:t>② 利用部分反射的表面，通过振幅分割产生两反射或透射波进行相干叠加						  </a:t>
            </a:r>
            <a:r>
              <a:rPr kumimoji="1" lang="en-US" altLang="zh-CN" sz="2400" dirty="0">
                <a:solidFill>
                  <a:srgbClr val="2E03CD"/>
                </a:solidFill>
                <a:latin typeface="+mn-ea"/>
                <a:ea typeface="+mn-ea"/>
              </a:rPr>
              <a:t>——</a:t>
            </a:r>
            <a:r>
              <a:rPr kumimoji="1" lang="zh-CN" altLang="en-US" sz="2400" dirty="0">
                <a:solidFill>
                  <a:srgbClr val="2E03CD"/>
                </a:solidFill>
                <a:latin typeface="+mn-ea"/>
                <a:ea typeface="+mn-ea"/>
              </a:rPr>
              <a:t>分振幅法</a:t>
            </a:r>
          </a:p>
        </p:txBody>
      </p:sp>
      <p:sp>
        <p:nvSpPr>
          <p:cNvPr id="8" name="Text Box 7"/>
          <p:cNvSpPr txBox="1">
            <a:spLocks noChangeArrowheads="1"/>
          </p:cNvSpPr>
          <p:nvPr/>
        </p:nvSpPr>
        <p:spPr bwMode="auto">
          <a:xfrm>
            <a:off x="164084" y="3768246"/>
            <a:ext cx="8815832" cy="2905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b="1">
                <a:solidFill>
                  <a:schemeClr val="tx1"/>
                </a:solidFill>
                <a:latin typeface="Times New Roman" pitchFamily="18" charset="0"/>
                <a:ea typeface="宋体" pitchFamily="2" charset="-122"/>
              </a:defRPr>
            </a:lvl9pPr>
          </a:lstStyle>
          <a:p>
            <a:pPr eaLnBrk="1" hangingPunct="1">
              <a:lnSpc>
                <a:spcPct val="130000"/>
              </a:lnSpc>
            </a:pPr>
            <a:r>
              <a:rPr kumimoji="1" lang="en-US" altLang="zh-CN" sz="2400" dirty="0">
                <a:solidFill>
                  <a:srgbClr val="FF0000"/>
                </a:solidFill>
                <a:latin typeface="+mn-ea"/>
                <a:ea typeface="+mn-ea"/>
              </a:rPr>
              <a:t>2.   </a:t>
            </a:r>
            <a:r>
              <a:rPr kumimoji="1" lang="zh-CN" altLang="en-US" sz="2400" dirty="0">
                <a:solidFill>
                  <a:srgbClr val="FF0000"/>
                </a:solidFill>
                <a:latin typeface="+mn-ea"/>
                <a:ea typeface="+mn-ea"/>
              </a:rPr>
              <a:t>实现的装置：</a:t>
            </a:r>
            <a:endParaRPr kumimoji="1" lang="en-US" altLang="zh-CN" sz="2400" dirty="0">
              <a:latin typeface="+mn-ea"/>
              <a:ea typeface="+mn-ea"/>
            </a:endParaRPr>
          </a:p>
          <a:p>
            <a:pPr eaLnBrk="1" hangingPunct="1">
              <a:lnSpc>
                <a:spcPct val="130000"/>
              </a:lnSpc>
            </a:pPr>
            <a:r>
              <a:rPr kumimoji="1" lang="en-US" altLang="zh-CN" sz="2400" dirty="0">
                <a:solidFill>
                  <a:schemeClr val="tx2"/>
                </a:solidFill>
                <a:latin typeface="+mn-ea"/>
                <a:ea typeface="+mn-ea"/>
              </a:rPr>
              <a:t>① </a:t>
            </a:r>
            <a:r>
              <a:rPr kumimoji="1" lang="zh-CN" altLang="en-US" sz="2400" dirty="0">
                <a:solidFill>
                  <a:schemeClr val="tx2"/>
                </a:solidFill>
                <a:latin typeface="+mn-ea"/>
                <a:ea typeface="+mn-ea"/>
              </a:rPr>
              <a:t>分波前装置</a:t>
            </a:r>
          </a:p>
          <a:p>
            <a:pPr eaLnBrk="1" hangingPunct="1">
              <a:lnSpc>
                <a:spcPct val="130000"/>
              </a:lnSpc>
            </a:pPr>
            <a:r>
              <a:rPr kumimoji="1" lang="zh-CN" altLang="en-US" sz="2400" dirty="0">
                <a:solidFill>
                  <a:schemeClr val="tx2"/>
                </a:solidFill>
                <a:latin typeface="+mn-ea"/>
                <a:ea typeface="+mn-ea"/>
              </a:rPr>
              <a:t>     只允许使用足够小的光源，才能保证干涉条纹的对比度。</a:t>
            </a:r>
          </a:p>
          <a:p>
            <a:pPr eaLnBrk="1" hangingPunct="1">
              <a:lnSpc>
                <a:spcPct val="130000"/>
              </a:lnSpc>
            </a:pPr>
            <a:r>
              <a:rPr kumimoji="1" lang="zh-CN" altLang="en-US" sz="2400" dirty="0">
                <a:solidFill>
                  <a:schemeClr val="tx2"/>
                </a:solidFill>
                <a:latin typeface="+mn-ea"/>
                <a:ea typeface="+mn-ea"/>
              </a:rPr>
              <a:t>② 分振幅装置</a:t>
            </a:r>
          </a:p>
          <a:p>
            <a:pPr eaLnBrk="1" hangingPunct="1">
              <a:lnSpc>
                <a:spcPct val="130000"/>
              </a:lnSpc>
            </a:pPr>
            <a:r>
              <a:rPr kumimoji="1" lang="zh-CN" altLang="en-US" sz="2400" dirty="0">
                <a:solidFill>
                  <a:schemeClr val="tx2"/>
                </a:solidFill>
                <a:latin typeface="+mn-ea"/>
                <a:ea typeface="+mn-ea"/>
              </a:rPr>
              <a:t>     可使用扩展光源，提高亮度并保证干涉条纹的对比度。</a:t>
            </a:r>
          </a:p>
          <a:p>
            <a:pPr eaLnBrk="1" hangingPunct="1">
              <a:lnSpc>
                <a:spcPct val="130000"/>
              </a:lnSpc>
            </a:pPr>
            <a:r>
              <a:rPr kumimoji="1" lang="zh-CN" altLang="en-US" sz="2400" dirty="0">
                <a:solidFill>
                  <a:srgbClr val="2E03CD"/>
                </a:solidFill>
                <a:latin typeface="+mn-ea"/>
                <a:ea typeface="+mn-ea"/>
              </a:rPr>
              <a:t>实际应用中，分振幅法更为重要，几乎所有的干涉仪都属于这类。</a:t>
            </a:r>
          </a:p>
        </p:txBody>
      </p:sp>
    </p:spTree>
    <p:extLst>
      <p:ext uri="{BB962C8B-B14F-4D97-AF65-F5344CB8AC3E}">
        <p14:creationId xmlns:p14="http://schemas.microsoft.com/office/powerpoint/2010/main" val="2308376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wipe(left)">
                                      <p:cBhvr>
                                        <p:cTn id="22" dur="500"/>
                                        <p:tgtEl>
                                          <p:spTgt spid="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animEffect transition="in" filter="wipe(left)">
                                      <p:cBhvr>
                                        <p:cTn id="27" dur="500"/>
                                        <p:tgtEl>
                                          <p:spTgt spid="8">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
                                            <p:txEl>
                                              <p:pRg st="2" end="2"/>
                                            </p:txEl>
                                          </p:spTgt>
                                        </p:tgtEl>
                                        <p:attrNameLst>
                                          <p:attrName>style.visibility</p:attrName>
                                        </p:attrNameLst>
                                      </p:cBhvr>
                                      <p:to>
                                        <p:strVal val="visible"/>
                                      </p:to>
                                    </p:set>
                                    <p:animEffect transition="in" filter="wipe(left)">
                                      <p:cBhvr>
                                        <p:cTn id="32" dur="500"/>
                                        <p:tgtEl>
                                          <p:spTgt spid="8">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
                                            <p:txEl>
                                              <p:pRg st="3" end="3"/>
                                            </p:txEl>
                                          </p:spTgt>
                                        </p:tgtEl>
                                        <p:attrNameLst>
                                          <p:attrName>style.visibility</p:attrName>
                                        </p:attrNameLst>
                                      </p:cBhvr>
                                      <p:to>
                                        <p:strVal val="visible"/>
                                      </p:to>
                                    </p:set>
                                    <p:animEffect transition="in" filter="wipe(left)">
                                      <p:cBhvr>
                                        <p:cTn id="37" dur="500"/>
                                        <p:tgtEl>
                                          <p:spTgt spid="8">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8">
                                            <p:txEl>
                                              <p:pRg st="4" end="4"/>
                                            </p:txEl>
                                          </p:spTgt>
                                        </p:tgtEl>
                                        <p:attrNameLst>
                                          <p:attrName>style.visibility</p:attrName>
                                        </p:attrNameLst>
                                      </p:cBhvr>
                                      <p:to>
                                        <p:strVal val="visible"/>
                                      </p:to>
                                    </p:set>
                                    <p:animEffect transition="in" filter="wipe(left)">
                                      <p:cBhvr>
                                        <p:cTn id="42" dur="500"/>
                                        <p:tgtEl>
                                          <p:spTgt spid="8">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8">
                                            <p:txEl>
                                              <p:pRg st="5" end="5"/>
                                            </p:txEl>
                                          </p:spTgt>
                                        </p:tgtEl>
                                        <p:attrNameLst>
                                          <p:attrName>style.visibility</p:attrName>
                                        </p:attrNameLst>
                                      </p:cBhvr>
                                      <p:to>
                                        <p:strVal val="visible"/>
                                      </p:to>
                                    </p:set>
                                    <p:animEffect transition="in" filter="barn(inVertical)">
                                      <p:cBhvr>
                                        <p:cTn id="47"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4D881822-C400-438C-873A-183097DF28F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3" y="1112528"/>
            <a:ext cx="3168351" cy="2187580"/>
          </a:xfrm>
          <a:prstGeom prst="rect">
            <a:avLst/>
          </a:prstGeom>
        </p:spPr>
      </p:pic>
      <p:sp>
        <p:nvSpPr>
          <p:cNvPr id="9" name="Rectangle 2"/>
          <p:cNvSpPr>
            <a:spLocks noGrp="1" noChangeArrowheads="1"/>
          </p:cNvSpPr>
          <p:nvPr>
            <p:ph type="title"/>
          </p:nvPr>
        </p:nvSpPr>
        <p:spPr/>
        <p:txBody>
          <a:bodyPr/>
          <a:lstStyle/>
          <a:p>
            <a:r>
              <a:rPr lang="zh-CN" altLang="en-US" dirty="0">
                <a:latin typeface="黑体" pitchFamily="2" charset="-122"/>
                <a:ea typeface="黑体" pitchFamily="2" charset="-122"/>
              </a:rPr>
              <a:t>定域深度</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30</a:t>
            </a:fld>
            <a:endParaRPr lang="en-US" altLang="zh-CN" dirty="0"/>
          </a:p>
        </p:txBody>
      </p:sp>
      <p:sp>
        <p:nvSpPr>
          <p:cNvPr id="7" name="Rectangle 6"/>
          <p:cNvSpPr>
            <a:spLocks noChangeArrowheads="1"/>
          </p:cNvSpPr>
          <p:nvPr/>
        </p:nvSpPr>
        <p:spPr bwMode="auto">
          <a:xfrm>
            <a:off x="3275856" y="1124744"/>
            <a:ext cx="5760639" cy="870751"/>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just" eaLnBrk="1" hangingPunct="1">
              <a:lnSpc>
                <a:spcPct val="150000"/>
              </a:lnSpc>
              <a:spcBef>
                <a:spcPct val="0"/>
              </a:spcBef>
              <a:buClr>
                <a:srgbClr val="0000FF"/>
              </a:buClr>
              <a:buNone/>
            </a:pPr>
            <a:r>
              <a:rPr kumimoji="1" lang="zh-CN" altLang="en-US" sz="1800" b="1" dirty="0">
                <a:solidFill>
                  <a:schemeClr val="tx2"/>
                </a:solidFill>
                <a:latin typeface="+mn-lt"/>
                <a:ea typeface="+mn-ea"/>
              </a:rPr>
              <a:t>干涉条纹不只局限在定域面，在定域面附近的区域里也能看到干涉条纹，这一定的区域范围称为</a:t>
            </a:r>
            <a:r>
              <a:rPr kumimoji="1" lang="zh-CN" altLang="en-US" sz="1800" b="1" dirty="0">
                <a:solidFill>
                  <a:srgbClr val="FF0000"/>
                </a:solidFill>
                <a:latin typeface="+mn-lt"/>
                <a:ea typeface="+mn-ea"/>
              </a:rPr>
              <a:t>定域深度</a:t>
            </a:r>
            <a:r>
              <a:rPr kumimoji="1" lang="zh-CN" altLang="en-US" sz="1800" b="1" dirty="0">
                <a:solidFill>
                  <a:schemeClr val="tx2"/>
                </a:solidFill>
                <a:latin typeface="+mn-lt"/>
                <a:ea typeface="+mn-ea"/>
              </a:rPr>
              <a:t>。</a:t>
            </a:r>
          </a:p>
        </p:txBody>
      </p:sp>
      <p:sp>
        <p:nvSpPr>
          <p:cNvPr id="2" name="TextBox 1"/>
          <p:cNvSpPr txBox="1"/>
          <p:nvPr/>
        </p:nvSpPr>
        <p:spPr>
          <a:xfrm>
            <a:off x="126473" y="5527126"/>
            <a:ext cx="8910021" cy="1286250"/>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zh-CN" altLang="en-US" b="1" dirty="0">
                <a:solidFill>
                  <a:schemeClr val="tx2"/>
                </a:solidFill>
              </a:rPr>
              <a:t>与干涉装置结构有关</a:t>
            </a:r>
            <a:endParaRPr lang="en-US" altLang="zh-CN" b="1" dirty="0">
              <a:solidFill>
                <a:schemeClr val="tx2"/>
              </a:solidFill>
            </a:endParaRPr>
          </a:p>
          <a:p>
            <a:pPr marL="360000" algn="just">
              <a:lnSpc>
                <a:spcPct val="150000"/>
              </a:lnSpc>
            </a:pPr>
            <a:r>
              <a:rPr lang="zh-CN" altLang="en-US" b="1" dirty="0">
                <a:solidFill>
                  <a:schemeClr val="tx2"/>
                </a:solidFill>
              </a:rPr>
              <a:t>从图中看到，对于非常薄的平板或者薄膜，</a:t>
            </a:r>
            <a:r>
              <a:rPr lang="el-GR" altLang="zh-CN" b="1" i="1" dirty="0">
                <a:solidFill>
                  <a:schemeClr val="tx2"/>
                </a:solidFill>
                <a:cs typeface="Times New Roman"/>
              </a:rPr>
              <a:t>β</a:t>
            </a:r>
            <a:r>
              <a:rPr lang="zh-CN" altLang="en-US" b="1" dirty="0">
                <a:solidFill>
                  <a:schemeClr val="tx2"/>
                </a:solidFill>
                <a:cs typeface="Times New Roman"/>
              </a:rPr>
              <a:t>非常小，定域面位于薄板或者薄膜表面，定域深度非常大，很容易观察到。</a:t>
            </a:r>
            <a:endParaRPr lang="en-US" altLang="zh-CN" b="1" dirty="0">
              <a:solidFill>
                <a:schemeClr val="tx2"/>
              </a:solidFill>
            </a:endParaRPr>
          </a:p>
        </p:txBody>
      </p:sp>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28184" y="1940355"/>
            <a:ext cx="2736304" cy="2208725"/>
          </a:xfrm>
          <a:prstGeom prst="rect">
            <a:avLst/>
          </a:prstGeom>
        </p:spPr>
      </p:pic>
      <p:grpSp>
        <p:nvGrpSpPr>
          <p:cNvPr id="6" name="组合 5"/>
          <p:cNvGrpSpPr/>
          <p:nvPr/>
        </p:nvGrpSpPr>
        <p:grpSpPr>
          <a:xfrm>
            <a:off x="6372200" y="4166415"/>
            <a:ext cx="2429768" cy="1836801"/>
            <a:chOff x="5783521" y="2689137"/>
            <a:chExt cx="3162463" cy="2540063"/>
          </a:xfrm>
        </p:grpSpPr>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83521" y="2689137"/>
              <a:ext cx="3162463" cy="2540063"/>
            </a:xfrm>
            <a:prstGeom prst="rect">
              <a:avLst/>
            </a:prstGeom>
          </p:spPr>
        </p:pic>
        <p:sp>
          <p:nvSpPr>
            <p:cNvPr id="11" name="TextBox 10"/>
            <p:cNvSpPr txBox="1"/>
            <p:nvPr/>
          </p:nvSpPr>
          <p:spPr>
            <a:xfrm>
              <a:off x="5824951" y="2689756"/>
              <a:ext cx="1217000" cy="400110"/>
            </a:xfrm>
            <a:prstGeom prst="rect">
              <a:avLst/>
            </a:prstGeom>
            <a:noFill/>
          </p:spPr>
          <p:txBody>
            <a:bodyPr wrap="none" rtlCol="0">
              <a:spAutoFit/>
            </a:bodyPr>
            <a:lstStyle/>
            <a:p>
              <a:r>
                <a:rPr lang="zh-CN" altLang="en-US" sz="2000" b="1" dirty="0">
                  <a:solidFill>
                    <a:schemeClr val="bg1"/>
                  </a:solidFill>
                </a:rPr>
                <a:t>油膜干涉</a:t>
              </a:r>
            </a:p>
          </p:txBody>
        </p:sp>
      </p:grpSp>
      <p:sp>
        <p:nvSpPr>
          <p:cNvPr id="13" name="文本框 12">
            <a:extLst>
              <a:ext uri="{FF2B5EF4-FFF2-40B4-BE49-F238E27FC236}">
                <a16:creationId xmlns:a16="http://schemas.microsoft.com/office/drawing/2014/main" id="{087D9C1C-19D6-425B-8990-063B5E080CFA}"/>
              </a:ext>
            </a:extLst>
          </p:cNvPr>
          <p:cNvSpPr txBox="1"/>
          <p:nvPr/>
        </p:nvSpPr>
        <p:spPr>
          <a:xfrm>
            <a:off x="126473" y="3284984"/>
            <a:ext cx="6101711" cy="2117246"/>
          </a:xfrm>
          <a:prstGeom prst="rect">
            <a:avLst/>
          </a:prstGeom>
          <a:noFill/>
        </p:spPr>
        <p:txBody>
          <a:bodyPr wrap="square">
            <a:spAutoFit/>
          </a:bodyPr>
          <a:lstStyle/>
          <a:p>
            <a:pPr algn="just">
              <a:lnSpc>
                <a:spcPct val="150000"/>
              </a:lnSpc>
            </a:pPr>
            <a:r>
              <a:rPr lang="zh-CN" altLang="en-US" b="1" dirty="0">
                <a:solidFill>
                  <a:schemeClr val="tx2"/>
                </a:solidFill>
              </a:rPr>
              <a:t>定域深度的大小：</a:t>
            </a:r>
            <a:endParaRPr lang="en-US" altLang="zh-CN" b="1" dirty="0">
              <a:solidFill>
                <a:schemeClr val="tx2"/>
              </a:solidFill>
            </a:endParaRPr>
          </a:p>
          <a:p>
            <a:pPr marL="342900" indent="-342900" algn="just">
              <a:lnSpc>
                <a:spcPct val="150000"/>
              </a:lnSpc>
              <a:buFont typeface="Wingdings" panose="05000000000000000000" pitchFamily="2" charset="2"/>
              <a:buChar char="Ø"/>
            </a:pPr>
            <a:r>
              <a:rPr lang="zh-CN" altLang="en-US" b="1" dirty="0">
                <a:solidFill>
                  <a:schemeClr val="tx2"/>
                </a:solidFill>
              </a:rPr>
              <a:t>与光源宽度成反比</a:t>
            </a:r>
            <a:endParaRPr lang="en-US" altLang="zh-CN" b="1" dirty="0">
              <a:solidFill>
                <a:schemeClr val="tx2"/>
              </a:solidFill>
            </a:endParaRPr>
          </a:p>
          <a:p>
            <a:pPr marL="360000" algn="just">
              <a:lnSpc>
                <a:spcPct val="150000"/>
              </a:lnSpc>
            </a:pPr>
            <a:r>
              <a:rPr lang="zh-CN" altLang="en-US" b="1" dirty="0">
                <a:solidFill>
                  <a:schemeClr val="tx2"/>
                </a:solidFill>
              </a:rPr>
              <a:t>当光源缩小为点光源时，定域深度无限大，变成非定域干涉。</a:t>
            </a:r>
            <a:endParaRPr lang="en-US" altLang="zh-CN" b="1" dirty="0">
              <a:solidFill>
                <a:schemeClr val="tx2"/>
              </a:solidFill>
            </a:endParaRPr>
          </a:p>
          <a:p>
            <a:pPr marL="360000" algn="just">
              <a:lnSpc>
                <a:spcPct val="150000"/>
              </a:lnSpc>
            </a:pPr>
            <a:r>
              <a:rPr lang="zh-CN" altLang="en-US" b="1" dirty="0">
                <a:solidFill>
                  <a:schemeClr val="tx2"/>
                </a:solidFill>
              </a:rPr>
              <a:t>眯眼观察，限制入眼光线范围，相当于减小了光源宽度。</a:t>
            </a:r>
            <a:endParaRPr lang="en-US" altLang="zh-CN" b="1" dirty="0">
              <a:solidFill>
                <a:schemeClr val="tx2"/>
              </a:solidFill>
            </a:endParaRPr>
          </a:p>
        </p:txBody>
      </p:sp>
    </p:spTree>
    <p:extLst>
      <p:ext uri="{BB962C8B-B14F-4D97-AF65-F5344CB8AC3E}">
        <p14:creationId xmlns:p14="http://schemas.microsoft.com/office/powerpoint/2010/main" val="35186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par>
                                <p:cTn id="13" presetID="2" presetClass="entr" presetSubtype="4"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par>
                                <p:cTn id="22" presetID="2" presetClass="entr" presetSubtype="8" fill="hold" nodeType="with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0-#ppt_w/2"/>
                                          </p:val>
                                        </p:tav>
                                        <p:tav tm="100000">
                                          <p:val>
                                            <p:strVal val="#ppt_x"/>
                                          </p:val>
                                        </p:tav>
                                      </p:tavLst>
                                    </p:anim>
                                    <p:anim calcmode="lin" valueType="num">
                                      <p:cBhvr additive="base">
                                        <p:cTn id="25"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0-#ppt_w/2"/>
                                          </p:val>
                                        </p:tav>
                                        <p:tav tm="100000">
                                          <p:val>
                                            <p:strVal val="#ppt_x"/>
                                          </p:val>
                                        </p:tav>
                                      </p:tavLst>
                                    </p:anim>
                                    <p:anim calcmode="lin" valueType="num">
                                      <p:cBhvr additive="base">
                                        <p:cTn id="31"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dirty="0">
                <a:latin typeface="黑体" pitchFamily="2" charset="-122"/>
                <a:ea typeface="黑体" pitchFamily="2" charset="-122"/>
              </a:rPr>
              <a:t>楔形平板产生的等厚干涉条纹</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31</a:t>
            </a:fld>
            <a:endParaRPr lang="en-US" altLang="zh-CN" dirty="0"/>
          </a:p>
        </p:txBody>
      </p:sp>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867" y="1556791"/>
            <a:ext cx="4261777" cy="4608513"/>
          </a:xfrm>
          <a:prstGeom prst="rect">
            <a:avLst/>
          </a:prstGeom>
        </p:spPr>
      </p:pic>
      <p:graphicFrame>
        <p:nvGraphicFramePr>
          <p:cNvPr id="6" name="对象 5"/>
          <p:cNvGraphicFramePr>
            <a:graphicFrameLocks noChangeAspect="1"/>
          </p:cNvGraphicFramePr>
          <p:nvPr>
            <p:extLst>
              <p:ext uri="{D42A27DB-BD31-4B8C-83A1-F6EECF244321}">
                <p14:modId xmlns:p14="http://schemas.microsoft.com/office/powerpoint/2010/main" val="1127088017"/>
              </p:ext>
            </p:extLst>
          </p:nvPr>
        </p:nvGraphicFramePr>
        <p:xfrm>
          <a:off x="4668838" y="1520825"/>
          <a:ext cx="4038600" cy="454025"/>
        </p:xfrm>
        <a:graphic>
          <a:graphicData uri="http://schemas.openxmlformats.org/presentationml/2006/ole">
            <mc:AlternateContent xmlns:mc="http://schemas.openxmlformats.org/markup-compatibility/2006">
              <mc:Choice xmlns:v="urn:schemas-microsoft-com:vml" Requires="v">
                <p:oleObj spid="_x0000_s86558" name="Equation" r:id="rId5" imgW="2019240" imgH="228600" progId="Equation.DSMT4">
                  <p:embed/>
                </p:oleObj>
              </mc:Choice>
              <mc:Fallback>
                <p:oleObj name="Equation" r:id="rId5" imgW="2019240" imgH="228600" progId="Equation.DSMT4">
                  <p:embed/>
                  <p:pic>
                    <p:nvPicPr>
                      <p:cNvPr id="0" name="Object 39"/>
                      <p:cNvPicPr>
                        <a:picLocks noChangeAspect="1" noChangeArrowheads="1"/>
                      </p:cNvPicPr>
                      <p:nvPr/>
                    </p:nvPicPr>
                    <p:blipFill>
                      <a:blip r:embed="rId6"/>
                      <a:srcRect/>
                      <a:stretch>
                        <a:fillRect/>
                      </a:stretch>
                    </p:blipFill>
                    <p:spPr bwMode="auto">
                      <a:xfrm>
                        <a:off x="4668838" y="1520825"/>
                        <a:ext cx="4038600"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231393616"/>
              </p:ext>
            </p:extLst>
          </p:nvPr>
        </p:nvGraphicFramePr>
        <p:xfrm>
          <a:off x="6948264" y="4009878"/>
          <a:ext cx="1296144" cy="1003298"/>
        </p:xfrm>
        <a:graphic>
          <a:graphicData uri="http://schemas.openxmlformats.org/presentationml/2006/ole">
            <mc:AlternateContent xmlns:mc="http://schemas.openxmlformats.org/markup-compatibility/2006">
              <mc:Choice xmlns:v="urn:schemas-microsoft-com:vml" Requires="v">
                <p:oleObj spid="_x0000_s86559" name="Equation" r:id="rId7" imgW="520560" imgH="393480" progId="Equation.DSMT4">
                  <p:embed/>
                </p:oleObj>
              </mc:Choice>
              <mc:Fallback>
                <p:oleObj name="Equation" r:id="rId7" imgW="520560" imgH="393480" progId="Equation.DSMT4">
                  <p:embed/>
                  <p:pic>
                    <p:nvPicPr>
                      <p:cNvPr id="0" name="Object 38"/>
                      <p:cNvPicPr>
                        <a:picLocks noChangeAspect="1" noChangeArrowheads="1"/>
                      </p:cNvPicPr>
                      <p:nvPr/>
                    </p:nvPicPr>
                    <p:blipFill>
                      <a:blip r:embed="rId8"/>
                      <a:srcRect/>
                      <a:stretch>
                        <a:fillRect/>
                      </a:stretch>
                    </p:blipFill>
                    <p:spPr bwMode="auto">
                      <a:xfrm>
                        <a:off x="6948264" y="4009878"/>
                        <a:ext cx="1296144" cy="1003298"/>
                      </a:xfrm>
                      <a:prstGeom prst="rect">
                        <a:avLst/>
                      </a:prstGeom>
                      <a:noFill/>
                      <a:ln>
                        <a:noFill/>
                      </a:ln>
                      <a:effec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935974066"/>
              </p:ext>
            </p:extLst>
          </p:nvPr>
        </p:nvGraphicFramePr>
        <p:xfrm>
          <a:off x="5673675" y="3157562"/>
          <a:ext cx="2498725" cy="608012"/>
        </p:xfrm>
        <a:graphic>
          <a:graphicData uri="http://schemas.openxmlformats.org/presentationml/2006/ole">
            <mc:AlternateContent xmlns:mc="http://schemas.openxmlformats.org/markup-compatibility/2006">
              <mc:Choice xmlns:v="urn:schemas-microsoft-com:vml" Requires="v">
                <p:oleObj spid="_x0000_s86560" name="Equation" r:id="rId9" imgW="990360" imgH="241200" progId="Equation.DSMT4">
                  <p:embed/>
                </p:oleObj>
              </mc:Choice>
              <mc:Fallback>
                <p:oleObj name="Equation" r:id="rId9" imgW="990360" imgH="241200" progId="Equation.DSMT4">
                  <p:embed/>
                  <p:pic>
                    <p:nvPicPr>
                      <p:cNvPr id="0" name="Object 42"/>
                      <p:cNvPicPr>
                        <a:picLocks noChangeAspect="1" noChangeArrowheads="1"/>
                      </p:cNvPicPr>
                      <p:nvPr/>
                    </p:nvPicPr>
                    <p:blipFill>
                      <a:blip r:embed="rId10"/>
                      <a:srcRect/>
                      <a:stretch>
                        <a:fillRect/>
                      </a:stretch>
                    </p:blipFill>
                    <p:spPr bwMode="auto">
                      <a:xfrm>
                        <a:off x="5673675" y="3157562"/>
                        <a:ext cx="2498725" cy="60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TextBox 10"/>
          <p:cNvSpPr txBox="1"/>
          <p:nvPr/>
        </p:nvSpPr>
        <p:spPr>
          <a:xfrm>
            <a:off x="4401644" y="2180887"/>
            <a:ext cx="4490837" cy="957250"/>
          </a:xfrm>
          <a:prstGeom prst="rect">
            <a:avLst/>
          </a:prstGeom>
          <a:noFill/>
        </p:spPr>
        <p:txBody>
          <a:bodyPr wrap="square" rtlCol="0">
            <a:spAutoFit/>
          </a:bodyPr>
          <a:lstStyle/>
          <a:p>
            <a:pPr algn="just">
              <a:lnSpc>
                <a:spcPct val="150000"/>
              </a:lnSpc>
            </a:pPr>
            <a:r>
              <a:rPr lang="zh-CN" altLang="en-US" sz="2000" b="1" dirty="0">
                <a:solidFill>
                  <a:schemeClr val="tx2"/>
                </a:solidFill>
              </a:rPr>
              <a:t>考虑楔角较小，可以用平行平板公式近似：</a:t>
            </a:r>
          </a:p>
        </p:txBody>
      </p:sp>
      <p:sp>
        <p:nvSpPr>
          <p:cNvPr id="12" name="TextBox 11"/>
          <p:cNvSpPr txBox="1"/>
          <p:nvPr/>
        </p:nvSpPr>
        <p:spPr>
          <a:xfrm>
            <a:off x="4401644" y="4168005"/>
            <a:ext cx="2474612" cy="495585"/>
          </a:xfrm>
          <a:prstGeom prst="rect">
            <a:avLst/>
          </a:prstGeom>
          <a:noFill/>
        </p:spPr>
        <p:txBody>
          <a:bodyPr wrap="square" rtlCol="0">
            <a:spAutoFit/>
          </a:bodyPr>
          <a:lstStyle/>
          <a:p>
            <a:pPr algn="just">
              <a:lnSpc>
                <a:spcPct val="150000"/>
              </a:lnSpc>
            </a:pPr>
            <a:r>
              <a:rPr lang="zh-CN" altLang="en-US" sz="2000" b="1" dirty="0">
                <a:solidFill>
                  <a:schemeClr val="tx2"/>
                </a:solidFill>
              </a:rPr>
              <a:t>考虑半波损失：</a:t>
            </a:r>
          </a:p>
        </p:txBody>
      </p:sp>
      <p:graphicFrame>
        <p:nvGraphicFramePr>
          <p:cNvPr id="13" name="对象 12"/>
          <p:cNvGraphicFramePr>
            <a:graphicFrameLocks noChangeAspect="1"/>
          </p:cNvGraphicFramePr>
          <p:nvPr>
            <p:extLst>
              <p:ext uri="{D42A27DB-BD31-4B8C-83A1-F6EECF244321}">
                <p14:modId xmlns:p14="http://schemas.microsoft.com/office/powerpoint/2010/main" val="2344400859"/>
              </p:ext>
            </p:extLst>
          </p:nvPr>
        </p:nvGraphicFramePr>
        <p:xfrm>
          <a:off x="6228184" y="5229200"/>
          <a:ext cx="2479675" cy="850900"/>
        </p:xfrm>
        <a:graphic>
          <a:graphicData uri="http://schemas.openxmlformats.org/presentationml/2006/ole">
            <mc:AlternateContent xmlns:mc="http://schemas.openxmlformats.org/markup-compatibility/2006">
              <mc:Choice xmlns:v="urn:schemas-microsoft-com:vml" Requires="v">
                <p:oleObj spid="_x0000_s86561" name="Equation" r:id="rId11" imgW="1143000" imgH="393480" progId="Equation.DSMT4">
                  <p:embed/>
                </p:oleObj>
              </mc:Choice>
              <mc:Fallback>
                <p:oleObj name="Equation" r:id="rId11" imgW="1143000" imgH="393480" progId="Equation.DSMT4">
                  <p:embed/>
                  <p:pic>
                    <p:nvPicPr>
                      <p:cNvPr id="0" name="对象 6"/>
                      <p:cNvPicPr>
                        <a:picLocks noChangeAspect="1" noChangeArrowheads="1"/>
                      </p:cNvPicPr>
                      <p:nvPr/>
                    </p:nvPicPr>
                    <p:blipFill>
                      <a:blip r:embed="rId12"/>
                      <a:srcRect/>
                      <a:stretch>
                        <a:fillRect/>
                      </a:stretch>
                    </p:blipFill>
                    <p:spPr bwMode="auto">
                      <a:xfrm>
                        <a:off x="6228184" y="5229200"/>
                        <a:ext cx="247967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TextBox 13"/>
          <p:cNvSpPr txBox="1"/>
          <p:nvPr/>
        </p:nvSpPr>
        <p:spPr>
          <a:xfrm>
            <a:off x="4401644" y="5314404"/>
            <a:ext cx="2627012" cy="495585"/>
          </a:xfrm>
          <a:prstGeom prst="rect">
            <a:avLst/>
          </a:prstGeom>
          <a:noFill/>
        </p:spPr>
        <p:txBody>
          <a:bodyPr wrap="square" rtlCol="0">
            <a:spAutoFit/>
          </a:bodyPr>
          <a:lstStyle/>
          <a:p>
            <a:pPr algn="just">
              <a:lnSpc>
                <a:spcPct val="150000"/>
              </a:lnSpc>
            </a:pPr>
            <a:r>
              <a:rPr lang="zh-CN" altLang="en-US" sz="2000" b="1" dirty="0">
                <a:solidFill>
                  <a:schemeClr val="tx2"/>
                </a:solidFill>
              </a:rPr>
              <a:t>总光程差：</a:t>
            </a:r>
          </a:p>
        </p:txBody>
      </p:sp>
    </p:spTree>
    <p:extLst>
      <p:ext uri="{BB962C8B-B14F-4D97-AF65-F5344CB8AC3E}">
        <p14:creationId xmlns:p14="http://schemas.microsoft.com/office/powerpoint/2010/main" val="220794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500"/>
                                        <p:tgtEl>
                                          <p:spTgt spid="12"/>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left)">
                                      <p:cBhvr>
                                        <p:cTn id="4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dirty="0">
                <a:latin typeface="黑体" pitchFamily="2" charset="-122"/>
                <a:ea typeface="黑体" pitchFamily="2" charset="-122"/>
              </a:rPr>
              <a:t>楔形平板产生的等厚干涉条纹</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32</a:t>
            </a:fld>
            <a:endParaRPr lang="en-US" altLang="zh-CN" dirty="0"/>
          </a:p>
        </p:txBody>
      </p:sp>
      <p:graphicFrame>
        <p:nvGraphicFramePr>
          <p:cNvPr id="13" name="对象 12"/>
          <p:cNvGraphicFramePr>
            <a:graphicFrameLocks noChangeAspect="1"/>
          </p:cNvGraphicFramePr>
          <p:nvPr>
            <p:extLst>
              <p:ext uri="{D42A27DB-BD31-4B8C-83A1-F6EECF244321}">
                <p14:modId xmlns:p14="http://schemas.microsoft.com/office/powerpoint/2010/main" val="3039684063"/>
              </p:ext>
            </p:extLst>
          </p:nvPr>
        </p:nvGraphicFramePr>
        <p:xfrm>
          <a:off x="323528" y="1362174"/>
          <a:ext cx="2479675" cy="850900"/>
        </p:xfrm>
        <a:graphic>
          <a:graphicData uri="http://schemas.openxmlformats.org/presentationml/2006/ole">
            <mc:AlternateContent xmlns:mc="http://schemas.openxmlformats.org/markup-compatibility/2006">
              <mc:Choice xmlns:v="urn:schemas-microsoft-com:vml" Requires="v">
                <p:oleObj spid="_x0000_s32134" name="Equation" r:id="rId4" imgW="1143000" imgH="393480" progId="Equation.DSMT4">
                  <p:embed/>
                </p:oleObj>
              </mc:Choice>
              <mc:Fallback>
                <p:oleObj name="Equation" r:id="rId4" imgW="1143000" imgH="393480" progId="Equation.DSMT4">
                  <p:embed/>
                  <p:pic>
                    <p:nvPicPr>
                      <p:cNvPr id="0" name=""/>
                      <p:cNvPicPr>
                        <a:picLocks noChangeAspect="1" noChangeArrowheads="1"/>
                      </p:cNvPicPr>
                      <p:nvPr/>
                    </p:nvPicPr>
                    <p:blipFill>
                      <a:blip r:embed="rId5"/>
                      <a:srcRect/>
                      <a:stretch>
                        <a:fillRect/>
                      </a:stretch>
                    </p:blipFill>
                    <p:spPr bwMode="auto">
                      <a:xfrm>
                        <a:off x="323528" y="1362174"/>
                        <a:ext cx="247967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2" name="TextBox 1"/>
              <p:cNvSpPr txBox="1"/>
              <p:nvPr/>
            </p:nvSpPr>
            <p:spPr>
              <a:xfrm>
                <a:off x="3059832" y="1556792"/>
                <a:ext cx="4223657" cy="495585"/>
              </a:xfrm>
              <a:prstGeom prst="rect">
                <a:avLst/>
              </a:prstGeom>
              <a:noFill/>
            </p:spPr>
            <p:txBody>
              <a:bodyPr wrap="none" rtlCol="0">
                <a:spAutoFit/>
              </a:bodyPr>
              <a:lstStyle/>
              <a:p>
                <a:pPr>
                  <a:lnSpc>
                    <a:spcPct val="150000"/>
                  </a:lnSpc>
                </a:pPr>
                <a:r>
                  <a:rPr lang="zh-CN" altLang="en-US" sz="2000" b="1" dirty="0">
                    <a:solidFill>
                      <a:schemeClr val="tx2"/>
                    </a:solidFill>
                  </a:rPr>
                  <a:t>干涉条纹与厚度</a:t>
                </a:r>
                <a:r>
                  <a:rPr lang="en-US" altLang="zh-CN" sz="2000" b="1" i="1" dirty="0">
                    <a:solidFill>
                      <a:schemeClr val="tx2"/>
                    </a:solidFill>
                    <a:latin typeface="Times New Roman" panose="02020603050405020304" pitchFamily="18" charset="0"/>
                    <a:cs typeface="Times New Roman" panose="02020603050405020304" pitchFamily="18" charset="0"/>
                  </a:rPr>
                  <a:t>h</a:t>
                </a:r>
                <a:r>
                  <a:rPr lang="zh-CN" altLang="en-US" sz="2000" b="1" dirty="0">
                    <a:solidFill>
                      <a:schemeClr val="tx2"/>
                    </a:solidFill>
                  </a:rPr>
                  <a:t>和入射角</a:t>
                </a:r>
                <a14:m>
                  <m:oMath xmlns:m="http://schemas.openxmlformats.org/officeDocument/2006/math">
                    <m:sSub>
                      <m:sSubPr>
                        <m:ctrlPr>
                          <a:rPr lang="en-US" altLang="zh-CN" sz="2000" b="1" i="1" smtClean="0">
                            <a:solidFill>
                              <a:schemeClr val="tx2"/>
                            </a:solidFill>
                            <a:latin typeface="Cambria Math" panose="02040503050406030204" pitchFamily="18" charset="0"/>
                          </a:rPr>
                        </m:ctrlPr>
                      </m:sSubPr>
                      <m:e>
                        <m:r>
                          <a:rPr lang="zh-CN" altLang="en-US" sz="2000" b="1" i="1" smtClean="0">
                            <a:solidFill>
                              <a:schemeClr val="tx2"/>
                            </a:solidFill>
                            <a:latin typeface="Cambria Math"/>
                          </a:rPr>
                          <m:t>𝜽</m:t>
                        </m:r>
                      </m:e>
                      <m:sub>
                        <m:r>
                          <a:rPr lang="en-US" altLang="zh-CN" sz="2000" b="1" i="1" smtClean="0">
                            <a:solidFill>
                              <a:schemeClr val="tx2"/>
                            </a:solidFill>
                            <a:latin typeface="Cambria Math"/>
                          </a:rPr>
                          <m:t>𝟏</m:t>
                        </m:r>
                      </m:sub>
                    </m:sSub>
                  </m:oMath>
                </a14:m>
                <a:r>
                  <a:rPr lang="zh-CN" altLang="en-US" sz="2000" b="1" dirty="0">
                    <a:solidFill>
                      <a:schemeClr val="tx2"/>
                    </a:solidFill>
                  </a:rPr>
                  <a:t>均有关</a:t>
                </a:r>
              </a:p>
            </p:txBody>
          </p:sp>
        </mc:Choice>
        <mc:Fallback xmlns="">
          <p:sp>
            <p:nvSpPr>
              <p:cNvPr id="2" name="TextBox 1"/>
              <p:cNvSpPr txBox="1">
                <a:spLocks noRot="1" noChangeAspect="1" noMove="1" noResize="1" noEditPoints="1" noAdjustHandles="1" noChangeArrowheads="1" noChangeShapeType="1" noTextEdit="1"/>
              </p:cNvSpPr>
              <p:nvPr/>
            </p:nvSpPr>
            <p:spPr>
              <a:xfrm>
                <a:off x="3059832" y="1556792"/>
                <a:ext cx="4223657" cy="495585"/>
              </a:xfrm>
              <a:prstGeom prst="rect">
                <a:avLst/>
              </a:prstGeom>
              <a:blipFill>
                <a:blip r:embed="rId6"/>
                <a:stretch>
                  <a:fillRect l="-1587" r="-866" b="-20732"/>
                </a:stretch>
              </a:blipFill>
            </p:spPr>
            <p:txBody>
              <a:bodyPr/>
              <a:lstStyle/>
              <a:p>
                <a:r>
                  <a:rPr lang="zh-CN" altLang="en-US">
                    <a:noFill/>
                  </a:rPr>
                  <a:t> </a:t>
                </a:r>
              </a:p>
            </p:txBody>
          </p:sp>
        </mc:Fallback>
      </mc:AlternateContent>
      <p:pic>
        <p:nvPicPr>
          <p:cNvPr id="15" name="图片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28952" y="2348880"/>
            <a:ext cx="5307544" cy="4104456"/>
          </a:xfrm>
          <a:prstGeom prst="rect">
            <a:avLst/>
          </a:prstGeom>
        </p:spPr>
      </p:pic>
      <p:sp>
        <p:nvSpPr>
          <p:cNvPr id="8" name="TextBox 7"/>
          <p:cNvSpPr txBox="1"/>
          <p:nvPr/>
        </p:nvSpPr>
        <p:spPr>
          <a:xfrm>
            <a:off x="179512" y="4604680"/>
            <a:ext cx="3195991" cy="1880579"/>
          </a:xfrm>
          <a:prstGeom prst="rect">
            <a:avLst/>
          </a:prstGeom>
          <a:noFill/>
        </p:spPr>
        <p:txBody>
          <a:bodyPr wrap="square" rtlCol="0">
            <a:spAutoFit/>
          </a:bodyPr>
          <a:lstStyle/>
          <a:p>
            <a:pPr algn="just">
              <a:lnSpc>
                <a:spcPct val="150000"/>
              </a:lnSpc>
            </a:pPr>
            <a:r>
              <a:rPr lang="zh-CN" altLang="en-US" sz="2000" b="1" dirty="0">
                <a:solidFill>
                  <a:schemeClr val="tx2"/>
                </a:solidFill>
              </a:rPr>
              <a:t>设计干涉装置，固定入射角，则干涉条纹仅与厚度有关，厚度相同的点，构成同一级干涉条纹。</a:t>
            </a:r>
          </a:p>
        </p:txBody>
      </p:sp>
      <p:pic>
        <p:nvPicPr>
          <p:cNvPr id="16" name="图片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3528" y="2308485"/>
            <a:ext cx="6103951" cy="2200635"/>
          </a:xfrm>
          <a:prstGeom prst="rect">
            <a:avLst/>
          </a:prstGeom>
        </p:spPr>
      </p:pic>
    </p:spTree>
    <p:extLst>
      <p:ext uri="{BB962C8B-B14F-4D97-AF65-F5344CB8AC3E}">
        <p14:creationId xmlns:p14="http://schemas.microsoft.com/office/powerpoint/2010/main" val="2967007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500"/>
                                        <p:tgtEl>
                                          <p:spTgt spid="8"/>
                                        </p:tgtEl>
                                      </p:cBhvr>
                                    </p:animEffect>
                                  </p:childTnLst>
                                </p:cTn>
                              </p:par>
                            </p:childTnLst>
                          </p:cTn>
                        </p:par>
                        <p:par>
                          <p:cTn id="25" fill="hold">
                            <p:stCondLst>
                              <p:cond delay="500"/>
                            </p:stCondLst>
                            <p:childTnLst>
                              <p:par>
                                <p:cTn id="26" presetID="42" presetClass="entr" presetSubtype="0" fill="hold"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pPr>
              <a:lnSpc>
                <a:spcPct val="150000"/>
              </a:lnSpc>
            </a:pPr>
            <a:r>
              <a:rPr lang="zh-CN" altLang="en-US" dirty="0">
                <a:latin typeface="黑体" pitchFamily="2" charset="-122"/>
                <a:ea typeface="黑体" pitchFamily="2" charset="-122"/>
              </a:rPr>
              <a:t>等厚条纹的分布及性质</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lnSpc>
                <a:spcPct val="150000"/>
              </a:lnSpc>
              <a:defRPr/>
            </a:pPr>
            <a:fld id="{9A1FA108-A18D-4672-A237-5D1ABE4F711D}" type="slidenum">
              <a:rPr lang="zh-CN" altLang="en-US"/>
              <a:pPr>
                <a:lnSpc>
                  <a:spcPct val="150000"/>
                </a:lnSpc>
                <a:defRPr/>
              </a:pPr>
              <a:t>33</a:t>
            </a:fld>
            <a:endParaRPr lang="en-US" altLang="zh-CN" dirty="0"/>
          </a:p>
        </p:txBody>
      </p:sp>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9832" y="1280287"/>
            <a:ext cx="5959935" cy="2148713"/>
          </a:xfrm>
          <a:prstGeom prst="rect">
            <a:avLst/>
          </a:prstGeom>
        </p:spPr>
      </p:pic>
      <p:graphicFrame>
        <p:nvGraphicFramePr>
          <p:cNvPr id="14" name="对象 13"/>
          <p:cNvGraphicFramePr>
            <a:graphicFrameLocks noChangeAspect="1"/>
          </p:cNvGraphicFramePr>
          <p:nvPr>
            <p:extLst>
              <p:ext uri="{D42A27DB-BD31-4B8C-83A1-F6EECF244321}">
                <p14:modId xmlns:p14="http://schemas.microsoft.com/office/powerpoint/2010/main" val="348679499"/>
              </p:ext>
            </p:extLst>
          </p:nvPr>
        </p:nvGraphicFramePr>
        <p:xfrm>
          <a:off x="203920" y="1196752"/>
          <a:ext cx="2855912" cy="1039812"/>
        </p:xfrm>
        <a:graphic>
          <a:graphicData uri="http://schemas.openxmlformats.org/presentationml/2006/ole">
            <mc:AlternateContent xmlns:mc="http://schemas.openxmlformats.org/markup-compatibility/2006">
              <mc:Choice xmlns:v="urn:schemas-microsoft-com:vml" Requires="v">
                <p:oleObj spid="_x0000_s90260" name="Equation" r:id="rId5" imgW="1143000" imgH="393480" progId="Equation.DSMT4">
                  <p:embed/>
                </p:oleObj>
              </mc:Choice>
              <mc:Fallback>
                <p:oleObj name="Equation" r:id="rId5" imgW="1143000" imgH="393480" progId="Equation.DSMT4">
                  <p:embed/>
                  <p:pic>
                    <p:nvPicPr>
                      <p:cNvPr id="0" name="Object 37"/>
                      <p:cNvPicPr>
                        <a:picLocks noChangeAspect="1" noChangeArrowheads="1"/>
                      </p:cNvPicPr>
                      <p:nvPr/>
                    </p:nvPicPr>
                    <p:blipFill>
                      <a:blip r:embed="rId6"/>
                      <a:srcRect/>
                      <a:stretch>
                        <a:fillRect/>
                      </a:stretch>
                    </p:blipFill>
                    <p:spPr bwMode="auto">
                      <a:xfrm>
                        <a:off x="203920" y="1196752"/>
                        <a:ext cx="2855912" cy="1039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Text Box 39"/>
          <p:cNvSpPr txBox="1">
            <a:spLocks noChangeArrowheads="1"/>
          </p:cNvSpPr>
          <p:nvPr/>
        </p:nvSpPr>
        <p:spPr bwMode="auto">
          <a:xfrm>
            <a:off x="107505" y="1988840"/>
            <a:ext cx="2952327" cy="128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just" eaLnBrk="1" hangingPunct="1">
              <a:lnSpc>
                <a:spcPct val="150000"/>
              </a:lnSpc>
              <a:spcBef>
                <a:spcPct val="50000"/>
              </a:spcBef>
              <a:buFontTx/>
              <a:buNone/>
            </a:pPr>
            <a:r>
              <a:rPr kumimoji="1" lang="zh-CN" altLang="en-US" sz="1800" b="1" dirty="0">
                <a:solidFill>
                  <a:schemeClr val="tx2"/>
                </a:solidFill>
                <a:latin typeface="+mn-lt"/>
                <a:ea typeface="+mn-ea"/>
              </a:rPr>
              <a:t>前提：</a:t>
            </a:r>
            <a:endParaRPr kumimoji="1" lang="en-US" altLang="zh-CN" sz="1800" b="1" dirty="0">
              <a:solidFill>
                <a:schemeClr val="tx2"/>
              </a:solidFill>
              <a:latin typeface="+mn-lt"/>
              <a:ea typeface="+mn-ea"/>
            </a:endParaRPr>
          </a:p>
          <a:p>
            <a:pPr algn="just" eaLnBrk="1" hangingPunct="1">
              <a:lnSpc>
                <a:spcPct val="150000"/>
              </a:lnSpc>
              <a:spcBef>
                <a:spcPts val="0"/>
              </a:spcBef>
              <a:buFontTx/>
              <a:buNone/>
            </a:pPr>
            <a:r>
              <a:rPr kumimoji="1" lang="zh-CN" altLang="en-US" sz="1800" b="1" dirty="0">
                <a:solidFill>
                  <a:schemeClr val="tx2"/>
                </a:solidFill>
                <a:latin typeface="+mn-lt"/>
                <a:ea typeface="+mn-ea"/>
              </a:rPr>
              <a:t>楔形平板的折射率是均匀的，光束的入射角为常数。</a:t>
            </a:r>
          </a:p>
        </p:txBody>
      </p:sp>
      <p:sp>
        <p:nvSpPr>
          <p:cNvPr id="16" name="Text Box 40"/>
          <p:cNvSpPr txBox="1">
            <a:spLocks noChangeArrowheads="1"/>
          </p:cNvSpPr>
          <p:nvPr/>
        </p:nvSpPr>
        <p:spPr bwMode="auto">
          <a:xfrm>
            <a:off x="107505" y="3582307"/>
            <a:ext cx="4104455" cy="1705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just" eaLnBrk="1" hangingPunct="1">
              <a:lnSpc>
                <a:spcPct val="150000"/>
              </a:lnSpc>
              <a:spcBef>
                <a:spcPct val="50000"/>
              </a:spcBef>
              <a:buFontTx/>
              <a:buNone/>
            </a:pPr>
            <a:r>
              <a:rPr kumimoji="1" lang="zh-CN" altLang="en-US" sz="1800" b="1" dirty="0">
                <a:solidFill>
                  <a:schemeClr val="tx2"/>
                </a:solidFill>
                <a:latin typeface="+mn-lt"/>
                <a:ea typeface="+mn-ea"/>
              </a:rPr>
              <a:t>结论：</a:t>
            </a:r>
            <a:endParaRPr kumimoji="1" lang="en-US" altLang="zh-CN" sz="1800" b="1" dirty="0">
              <a:solidFill>
                <a:schemeClr val="tx2"/>
              </a:solidFill>
              <a:latin typeface="+mn-lt"/>
              <a:ea typeface="+mn-ea"/>
            </a:endParaRPr>
          </a:p>
          <a:p>
            <a:pPr algn="just" eaLnBrk="1" hangingPunct="1">
              <a:lnSpc>
                <a:spcPct val="150000"/>
              </a:lnSpc>
              <a:spcBef>
                <a:spcPts val="0"/>
              </a:spcBef>
              <a:buFontTx/>
              <a:buNone/>
            </a:pPr>
            <a:r>
              <a:rPr kumimoji="1" lang="zh-CN" altLang="en-US" sz="1800" b="1" dirty="0">
                <a:solidFill>
                  <a:schemeClr val="tx2"/>
                </a:solidFill>
                <a:latin typeface="+mn-lt"/>
                <a:ea typeface="+mn-ea"/>
              </a:rPr>
              <a:t>干涉条纹与平板上厚度相同点的轨迹（等厚线）相对应，这种条纹称为</a:t>
            </a:r>
            <a:r>
              <a:rPr kumimoji="1" lang="zh-CN" altLang="en-US" sz="1800" b="1" dirty="0">
                <a:solidFill>
                  <a:srgbClr val="FF0000"/>
                </a:solidFill>
                <a:latin typeface="+mn-lt"/>
                <a:ea typeface="+mn-ea"/>
              </a:rPr>
              <a:t>等厚条纹</a:t>
            </a:r>
            <a:r>
              <a:rPr kumimoji="1" lang="zh-CN" altLang="en-US" sz="1800" b="1" dirty="0">
                <a:solidFill>
                  <a:schemeClr val="tx2"/>
                </a:solidFill>
                <a:latin typeface="+mn-lt"/>
                <a:ea typeface="+mn-ea"/>
              </a:rPr>
              <a:t>。</a:t>
            </a:r>
          </a:p>
        </p:txBody>
      </p:sp>
      <p:graphicFrame>
        <p:nvGraphicFramePr>
          <p:cNvPr id="17" name="对象 16"/>
          <p:cNvGraphicFramePr>
            <a:graphicFrameLocks noChangeAspect="1"/>
          </p:cNvGraphicFramePr>
          <p:nvPr>
            <p:extLst>
              <p:ext uri="{D42A27DB-BD31-4B8C-83A1-F6EECF244321}">
                <p14:modId xmlns:p14="http://schemas.microsoft.com/office/powerpoint/2010/main" val="2492117114"/>
              </p:ext>
            </p:extLst>
          </p:nvPr>
        </p:nvGraphicFramePr>
        <p:xfrm>
          <a:off x="4499991" y="5264050"/>
          <a:ext cx="2016223" cy="780751"/>
        </p:xfrm>
        <a:graphic>
          <a:graphicData uri="http://schemas.openxmlformats.org/presentationml/2006/ole">
            <mc:AlternateContent xmlns:mc="http://schemas.openxmlformats.org/markup-compatibility/2006">
              <mc:Choice xmlns:v="urn:schemas-microsoft-com:vml" Requires="v">
                <p:oleObj spid="_x0000_s90261" name="Equation" r:id="rId7" imgW="1079280" imgH="393480" progId="Equation.DSMT4">
                  <p:embed/>
                </p:oleObj>
              </mc:Choice>
              <mc:Fallback>
                <p:oleObj name="Equation" r:id="rId7" imgW="1079280" imgH="393480" progId="Equation.DSMT4">
                  <p:embed/>
                  <p:pic>
                    <p:nvPicPr>
                      <p:cNvPr id="0" name="Object 13"/>
                      <p:cNvPicPr>
                        <a:picLocks noChangeAspect="1" noChangeArrowheads="1"/>
                      </p:cNvPicPr>
                      <p:nvPr/>
                    </p:nvPicPr>
                    <p:blipFill>
                      <a:blip r:embed="rId8"/>
                      <a:srcRect/>
                      <a:stretch>
                        <a:fillRect/>
                      </a:stretch>
                    </p:blipFill>
                    <p:spPr bwMode="auto">
                      <a:xfrm>
                        <a:off x="4499991" y="5264050"/>
                        <a:ext cx="2016223" cy="780751"/>
                      </a:xfrm>
                      <a:prstGeom prst="rect">
                        <a:avLst/>
                      </a:prstGeom>
                      <a:noFill/>
                      <a:ln>
                        <a:noFill/>
                      </a:ln>
                      <a:effectLst/>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3212798419"/>
              </p:ext>
            </p:extLst>
          </p:nvPr>
        </p:nvGraphicFramePr>
        <p:xfrm>
          <a:off x="4499990" y="5984130"/>
          <a:ext cx="2976562" cy="757238"/>
        </p:xfrm>
        <a:graphic>
          <a:graphicData uri="http://schemas.openxmlformats.org/presentationml/2006/ole">
            <mc:AlternateContent xmlns:mc="http://schemas.openxmlformats.org/markup-compatibility/2006">
              <mc:Choice xmlns:v="urn:schemas-microsoft-com:vml" Requires="v">
                <p:oleObj spid="_x0000_s90262" name="Equation" r:id="rId9" imgW="1549080" imgH="393480" progId="Equation.DSMT4">
                  <p:embed/>
                </p:oleObj>
              </mc:Choice>
              <mc:Fallback>
                <p:oleObj name="Equation" r:id="rId9" imgW="1549080" imgH="393480" progId="Equation.DSMT4">
                  <p:embed/>
                  <p:pic>
                    <p:nvPicPr>
                      <p:cNvPr id="0" name="Object 14"/>
                      <p:cNvPicPr>
                        <a:picLocks noChangeAspect="1" noChangeArrowheads="1"/>
                      </p:cNvPicPr>
                      <p:nvPr/>
                    </p:nvPicPr>
                    <p:blipFill>
                      <a:blip r:embed="rId10"/>
                      <a:srcRect/>
                      <a:stretch>
                        <a:fillRect/>
                      </a:stretch>
                    </p:blipFill>
                    <p:spPr bwMode="auto">
                      <a:xfrm>
                        <a:off x="4499990" y="5984130"/>
                        <a:ext cx="2976562" cy="757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Text Box 50"/>
          <p:cNvSpPr txBox="1">
            <a:spLocks noChangeArrowheads="1"/>
          </p:cNvSpPr>
          <p:nvPr/>
        </p:nvSpPr>
        <p:spPr bwMode="auto">
          <a:xfrm>
            <a:off x="107505" y="5552082"/>
            <a:ext cx="4104455" cy="874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just" eaLnBrk="1" hangingPunct="1">
              <a:lnSpc>
                <a:spcPct val="150000"/>
              </a:lnSpc>
              <a:spcBef>
                <a:spcPct val="50000"/>
              </a:spcBef>
              <a:buFontTx/>
              <a:buNone/>
            </a:pPr>
            <a:r>
              <a:rPr kumimoji="1" lang="zh-CN" altLang="en-US" sz="1800" b="1" dirty="0">
                <a:solidFill>
                  <a:schemeClr val="tx2"/>
                </a:solidFill>
                <a:latin typeface="+mn-lt"/>
                <a:ea typeface="+mn-ea"/>
              </a:rPr>
              <a:t>实际应用中大都是平行光垂直入射到楔形平板上：</a:t>
            </a:r>
          </a:p>
        </p:txBody>
      </p:sp>
      <p:sp>
        <p:nvSpPr>
          <p:cNvPr id="20" name="Text Box 5"/>
          <p:cNvSpPr txBox="1">
            <a:spLocks noChangeArrowheads="1"/>
          </p:cNvSpPr>
          <p:nvPr/>
        </p:nvSpPr>
        <p:spPr bwMode="auto">
          <a:xfrm>
            <a:off x="4644009" y="3356992"/>
            <a:ext cx="4375758" cy="1704377"/>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342900" indent="-342900" algn="just" eaLnBrk="1" hangingPunct="1">
              <a:lnSpc>
                <a:spcPct val="150000"/>
              </a:lnSpc>
              <a:spcBef>
                <a:spcPts val="0"/>
              </a:spcBef>
              <a:buFont typeface="Wingdings" panose="05000000000000000000" pitchFamily="2" charset="2"/>
              <a:buChar char="Ø"/>
            </a:pPr>
            <a:r>
              <a:rPr kumimoji="1" lang="zh-CN" altLang="en-US" sz="1800" b="1" dirty="0">
                <a:solidFill>
                  <a:srgbClr val="FF0000"/>
                </a:solidFill>
                <a:latin typeface="+mn-lt"/>
                <a:ea typeface="+mn-ea"/>
              </a:rPr>
              <a:t>对于折射率均匀的楔形平板，条纹平行于棱边。</a:t>
            </a:r>
            <a:endParaRPr kumimoji="1" lang="en-US" altLang="zh-CN" sz="1800" b="1" dirty="0">
              <a:solidFill>
                <a:srgbClr val="FF0000"/>
              </a:solidFill>
              <a:latin typeface="+mn-lt"/>
              <a:ea typeface="+mn-ea"/>
            </a:endParaRPr>
          </a:p>
          <a:p>
            <a:pPr marL="342900" indent="-342900" algn="just" eaLnBrk="1" hangingPunct="1">
              <a:lnSpc>
                <a:spcPct val="150000"/>
              </a:lnSpc>
              <a:spcBef>
                <a:spcPts val="0"/>
              </a:spcBef>
              <a:buFont typeface="Wingdings" panose="05000000000000000000" pitchFamily="2" charset="2"/>
              <a:buChar char="Ø"/>
            </a:pPr>
            <a:r>
              <a:rPr lang="zh-CN" altLang="en-US" sz="1800" b="1" dirty="0">
                <a:solidFill>
                  <a:srgbClr val="FF0000"/>
                </a:solidFill>
                <a:latin typeface="+mn-lt"/>
                <a:ea typeface="+mn-ea"/>
                <a:cs typeface="Times New Roman" pitchFamily="18" charset="0"/>
              </a:rPr>
              <a:t>棱边</a:t>
            </a:r>
            <a:r>
              <a:rPr lang="en-US" altLang="zh-CN" sz="1800" b="1" i="1" dirty="0">
                <a:solidFill>
                  <a:srgbClr val="FF0000"/>
                </a:solidFill>
                <a:latin typeface="+mn-lt"/>
                <a:ea typeface="+mn-ea"/>
                <a:cs typeface="Times New Roman" pitchFamily="18" charset="0"/>
              </a:rPr>
              <a:t>h</a:t>
            </a:r>
            <a:r>
              <a:rPr lang="en-US" altLang="zh-CN" sz="1800" b="1" dirty="0">
                <a:solidFill>
                  <a:srgbClr val="FF0000"/>
                </a:solidFill>
                <a:latin typeface="+mn-lt"/>
                <a:ea typeface="+mn-ea"/>
                <a:cs typeface="Times New Roman" pitchFamily="18" charset="0"/>
              </a:rPr>
              <a:t>=0</a:t>
            </a:r>
            <a:r>
              <a:rPr lang="zh-CN" altLang="en-US" sz="1800" b="1" dirty="0">
                <a:solidFill>
                  <a:srgbClr val="FF0000"/>
                </a:solidFill>
                <a:latin typeface="+mn-lt"/>
                <a:ea typeface="+mn-ea"/>
                <a:cs typeface="Times New Roman" pitchFamily="18" charset="0"/>
              </a:rPr>
              <a:t>处，由于只有半波损失，两相干光相差为</a:t>
            </a:r>
            <a:r>
              <a:rPr lang="zh-CN" altLang="en-US" sz="1800" b="1" dirty="0">
                <a:solidFill>
                  <a:srgbClr val="FF0000"/>
                </a:solidFill>
                <a:latin typeface="+mn-lt"/>
                <a:ea typeface="+mn-ea"/>
                <a:cs typeface="Times New Roman" pitchFamily="18" charset="0"/>
                <a:sym typeface="Symbol" pitchFamily="18" charset="2"/>
              </a:rPr>
              <a:t></a:t>
            </a:r>
            <a:r>
              <a:rPr lang="zh-CN" altLang="en-US" sz="1800" b="1" dirty="0">
                <a:solidFill>
                  <a:srgbClr val="FF0000"/>
                </a:solidFill>
                <a:latin typeface="+mn-lt"/>
                <a:ea typeface="+mn-ea"/>
                <a:cs typeface="Times New Roman" pitchFamily="18" charset="0"/>
              </a:rPr>
              <a:t>，因此形成暗条纹。</a:t>
            </a:r>
            <a:endParaRPr lang="zh-CN" altLang="en-US" sz="1800" b="1" dirty="0">
              <a:solidFill>
                <a:srgbClr val="FF0000"/>
              </a:solidFill>
              <a:latin typeface="+mn-lt"/>
              <a:ea typeface="+mn-ea"/>
              <a:cs typeface="Times New Roman" pitchFamily="18" charset="0"/>
              <a:sym typeface="Symbol" pitchFamily="18" charset="2"/>
            </a:endParaRPr>
          </a:p>
        </p:txBody>
      </p:sp>
      <p:sp>
        <p:nvSpPr>
          <p:cNvPr id="22" name="TextBox 21"/>
          <p:cNvSpPr txBox="1"/>
          <p:nvPr/>
        </p:nvSpPr>
        <p:spPr>
          <a:xfrm>
            <a:off x="7851683" y="5378449"/>
            <a:ext cx="881973" cy="455253"/>
          </a:xfrm>
          <a:prstGeom prst="rect">
            <a:avLst/>
          </a:prstGeom>
          <a:noFill/>
        </p:spPr>
        <p:txBody>
          <a:bodyPr wrap="none" rtlCol="0">
            <a:spAutoFit/>
          </a:bodyPr>
          <a:lstStyle/>
          <a:p>
            <a:pPr>
              <a:lnSpc>
                <a:spcPct val="150000"/>
              </a:lnSpc>
            </a:pPr>
            <a:r>
              <a:rPr lang="zh-CN" altLang="en-US" b="1" dirty="0">
                <a:solidFill>
                  <a:schemeClr val="tx2"/>
                </a:solidFill>
              </a:rPr>
              <a:t>亮条纹</a:t>
            </a:r>
          </a:p>
        </p:txBody>
      </p:sp>
      <p:sp>
        <p:nvSpPr>
          <p:cNvPr id="23" name="TextBox 22"/>
          <p:cNvSpPr txBox="1"/>
          <p:nvPr/>
        </p:nvSpPr>
        <p:spPr>
          <a:xfrm>
            <a:off x="7851683" y="6098529"/>
            <a:ext cx="881973" cy="455253"/>
          </a:xfrm>
          <a:prstGeom prst="rect">
            <a:avLst/>
          </a:prstGeom>
          <a:noFill/>
        </p:spPr>
        <p:txBody>
          <a:bodyPr wrap="none" rtlCol="0">
            <a:spAutoFit/>
          </a:bodyPr>
          <a:lstStyle/>
          <a:p>
            <a:pPr>
              <a:lnSpc>
                <a:spcPct val="150000"/>
              </a:lnSpc>
            </a:pPr>
            <a:r>
              <a:rPr lang="zh-CN" altLang="en-US" b="1" dirty="0">
                <a:solidFill>
                  <a:schemeClr val="tx2"/>
                </a:solidFill>
              </a:rPr>
              <a:t>暗条纹</a:t>
            </a:r>
          </a:p>
        </p:txBody>
      </p:sp>
      <p:sp>
        <p:nvSpPr>
          <p:cNvPr id="24" name="左大括号 23"/>
          <p:cNvSpPr/>
          <p:nvPr/>
        </p:nvSpPr>
        <p:spPr>
          <a:xfrm>
            <a:off x="4355976" y="5552082"/>
            <a:ext cx="144014" cy="872406"/>
          </a:xfrm>
          <a:prstGeom prst="leftBrace">
            <a:avLst/>
          </a:prstGeom>
          <a:ln w="190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50000"/>
              </a:lnSpc>
            </a:pPr>
            <a:endParaRPr lang="zh-CN" altLang="en-US"/>
          </a:p>
        </p:txBody>
      </p:sp>
    </p:spTree>
    <p:extLst>
      <p:ext uri="{BB962C8B-B14F-4D97-AF65-F5344CB8AC3E}">
        <p14:creationId xmlns:p14="http://schemas.microsoft.com/office/powerpoint/2010/main" val="2520839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arn(inVertical)">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left)">
                                      <p:cBhvr>
                                        <p:cTn id="28" dur="500"/>
                                        <p:tgtEl>
                                          <p:spTgt spid="19"/>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left)">
                                      <p:cBhvr>
                                        <p:cTn id="32" dur="500"/>
                                        <p:tgtEl>
                                          <p:spTgt spid="24"/>
                                        </p:tgtEl>
                                      </p:cBhvr>
                                    </p:animEffect>
                                  </p:childTnLst>
                                </p:cTn>
                              </p:par>
                              <p:par>
                                <p:cTn id="33" presetID="22" presetClass="entr" presetSubtype="8"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left)">
                                      <p:cBhvr>
                                        <p:cTn id="35" dur="500"/>
                                        <p:tgtEl>
                                          <p:spTgt spid="17"/>
                                        </p:tgtEl>
                                      </p:cBhvr>
                                    </p:animEffect>
                                  </p:childTnLst>
                                </p:cTn>
                              </p:par>
                              <p:par>
                                <p:cTn id="36" presetID="22" presetClass="entr" presetSubtype="8"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left)">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wipe(left)">
                                      <p:cBhvr>
                                        <p:cTn id="43" dur="500"/>
                                        <p:tgtEl>
                                          <p:spTgt spid="22"/>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wipe(left)">
                                      <p:cBhvr>
                                        <p:cTn id="46" dur="500"/>
                                        <p:tgtEl>
                                          <p:spTgt spid="2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20">
                                            <p:txEl>
                                              <p:pRg st="0" end="0"/>
                                            </p:txEl>
                                          </p:spTgt>
                                        </p:tgtEl>
                                        <p:attrNameLst>
                                          <p:attrName>style.visibility</p:attrName>
                                        </p:attrNameLst>
                                      </p:cBhvr>
                                      <p:to>
                                        <p:strVal val="visible"/>
                                      </p:to>
                                    </p:set>
                                    <p:animEffect transition="in" filter="wipe(left)">
                                      <p:cBhvr>
                                        <p:cTn id="51" dur="500"/>
                                        <p:tgtEl>
                                          <p:spTgt spid="20">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20">
                                            <p:txEl>
                                              <p:pRg st="1" end="1"/>
                                            </p:txEl>
                                          </p:spTgt>
                                        </p:tgtEl>
                                        <p:attrNameLst>
                                          <p:attrName>style.visibility</p:attrName>
                                        </p:attrNameLst>
                                      </p:cBhvr>
                                      <p:to>
                                        <p:strVal val="visible"/>
                                      </p:to>
                                    </p:set>
                                    <p:animEffect transition="in" filter="wipe(left)">
                                      <p:cBhvr>
                                        <p:cTn id="56" dur="500"/>
                                        <p:tgtEl>
                                          <p:spTgt spid="2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9" grpId="0"/>
      <p:bldP spid="22" grpId="0"/>
      <p:bldP spid="23" grpId="0"/>
      <p:bldP spid="2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dirty="0">
                <a:latin typeface="黑体" pitchFamily="2" charset="-122"/>
                <a:ea typeface="黑体" pitchFamily="2" charset="-122"/>
              </a:rPr>
              <a:t>等厚条纹的分布及性质</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34</a:t>
            </a:fld>
            <a:endParaRPr lang="en-US" altLang="zh-CN" dirty="0"/>
          </a:p>
        </p:txBody>
      </p:sp>
      <p:sp>
        <p:nvSpPr>
          <p:cNvPr id="21" name="Text Box 9"/>
          <p:cNvSpPr txBox="1">
            <a:spLocks noChangeArrowheads="1"/>
          </p:cNvSpPr>
          <p:nvPr/>
        </p:nvSpPr>
        <p:spPr bwMode="auto">
          <a:xfrm>
            <a:off x="179512" y="1340768"/>
            <a:ext cx="6480720" cy="499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just" eaLnBrk="1" hangingPunct="1">
              <a:lnSpc>
                <a:spcPct val="150000"/>
              </a:lnSpc>
              <a:spcBef>
                <a:spcPct val="0"/>
              </a:spcBef>
              <a:buFontTx/>
              <a:buNone/>
            </a:pPr>
            <a:r>
              <a:rPr kumimoji="1" lang="zh-CN" altLang="en-US" sz="2000" b="1" dirty="0">
                <a:solidFill>
                  <a:schemeClr val="tx2"/>
                </a:solidFill>
                <a:latin typeface="+mn-lt"/>
                <a:ea typeface="+mn-ea"/>
              </a:rPr>
              <a:t>两相邻明纹（或暗纹）对应的平板厚度差：</a:t>
            </a:r>
          </a:p>
        </p:txBody>
      </p:sp>
      <p:sp>
        <p:nvSpPr>
          <p:cNvPr id="25" name="Rectangle 10"/>
          <p:cNvSpPr>
            <a:spLocks noChangeArrowheads="1"/>
          </p:cNvSpPr>
          <p:nvPr/>
        </p:nvSpPr>
        <p:spPr bwMode="auto">
          <a:xfrm>
            <a:off x="179512" y="2852936"/>
            <a:ext cx="6480720" cy="499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just" eaLnBrk="1" hangingPunct="1">
              <a:lnSpc>
                <a:spcPct val="150000"/>
              </a:lnSpc>
              <a:spcBef>
                <a:spcPct val="0"/>
              </a:spcBef>
              <a:buFontTx/>
              <a:buNone/>
            </a:pPr>
            <a:r>
              <a:rPr kumimoji="1" lang="zh-CN" altLang="en-US" sz="2000" b="1" dirty="0">
                <a:solidFill>
                  <a:schemeClr val="tx2"/>
                </a:solidFill>
                <a:latin typeface="+mn-lt"/>
                <a:ea typeface="+mn-ea"/>
              </a:rPr>
              <a:t>两相邻明纹（或暗纹）对应的条纹间距：</a:t>
            </a:r>
          </a:p>
        </p:txBody>
      </p:sp>
      <p:graphicFrame>
        <p:nvGraphicFramePr>
          <p:cNvPr id="26" name="Object 11"/>
          <p:cNvGraphicFramePr>
            <a:graphicFrameLocks noChangeAspect="1"/>
          </p:cNvGraphicFramePr>
          <p:nvPr>
            <p:extLst>
              <p:ext uri="{D42A27DB-BD31-4B8C-83A1-F6EECF244321}">
                <p14:modId xmlns:p14="http://schemas.microsoft.com/office/powerpoint/2010/main" val="377179088"/>
              </p:ext>
            </p:extLst>
          </p:nvPr>
        </p:nvGraphicFramePr>
        <p:xfrm>
          <a:off x="1259632" y="1797968"/>
          <a:ext cx="3255962" cy="877887"/>
        </p:xfrm>
        <a:graphic>
          <a:graphicData uri="http://schemas.openxmlformats.org/presentationml/2006/ole">
            <mc:AlternateContent xmlns:mc="http://schemas.openxmlformats.org/markup-compatibility/2006">
              <mc:Choice xmlns:v="urn:schemas-microsoft-com:vml" Requires="v">
                <p:oleObj spid="_x0000_s95338" name="公式" r:id="rId4" imgW="1447172" imgH="393529" progId="Equation.3">
                  <p:embed/>
                </p:oleObj>
              </mc:Choice>
              <mc:Fallback>
                <p:oleObj name="公式" r:id="rId4" imgW="1447172" imgH="39352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1797968"/>
                        <a:ext cx="3255962"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 name="Object 12"/>
          <p:cNvGraphicFramePr>
            <a:graphicFrameLocks noChangeAspect="1"/>
          </p:cNvGraphicFramePr>
          <p:nvPr>
            <p:extLst>
              <p:ext uri="{D42A27DB-BD31-4B8C-83A1-F6EECF244321}">
                <p14:modId xmlns:p14="http://schemas.microsoft.com/office/powerpoint/2010/main" val="2706681995"/>
              </p:ext>
            </p:extLst>
          </p:nvPr>
        </p:nvGraphicFramePr>
        <p:xfrm>
          <a:off x="1331640" y="3429000"/>
          <a:ext cx="2536825" cy="830262"/>
        </p:xfrm>
        <a:graphic>
          <a:graphicData uri="http://schemas.openxmlformats.org/presentationml/2006/ole">
            <mc:AlternateContent xmlns:mc="http://schemas.openxmlformats.org/markup-compatibility/2006">
              <mc:Choice xmlns:v="urn:schemas-microsoft-com:vml" Requires="v">
                <p:oleObj spid="_x0000_s95339" name="公式" r:id="rId6" imgW="1193800" imgH="393700" progId="Equation.3">
                  <p:embed/>
                </p:oleObj>
              </mc:Choice>
              <mc:Fallback>
                <p:oleObj name="公式" r:id="rId6" imgW="1193800" imgH="3937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1640" y="3429000"/>
                        <a:ext cx="25368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 name="Object 15"/>
          <p:cNvGraphicFramePr>
            <a:graphicFrameLocks noChangeAspect="1"/>
          </p:cNvGraphicFramePr>
          <p:nvPr>
            <p:extLst>
              <p:ext uri="{D42A27DB-BD31-4B8C-83A1-F6EECF244321}">
                <p14:modId xmlns:p14="http://schemas.microsoft.com/office/powerpoint/2010/main" val="2234461386"/>
              </p:ext>
            </p:extLst>
          </p:nvPr>
        </p:nvGraphicFramePr>
        <p:xfrm>
          <a:off x="1331640" y="5157192"/>
          <a:ext cx="1439862" cy="1054100"/>
        </p:xfrm>
        <a:graphic>
          <a:graphicData uri="http://schemas.openxmlformats.org/presentationml/2006/ole">
            <mc:AlternateContent xmlns:mc="http://schemas.openxmlformats.org/markup-compatibility/2006">
              <mc:Choice xmlns:v="urn:schemas-microsoft-com:vml" Requires="v">
                <p:oleObj spid="_x0000_s95340" name="Equation" r:id="rId8" imgW="533169" imgH="393529" progId="Equation.DSMT4">
                  <p:embed/>
                </p:oleObj>
              </mc:Choice>
              <mc:Fallback>
                <p:oleObj name="Equation" r:id="rId8" imgW="533169" imgH="393529"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31640" y="5157192"/>
                        <a:ext cx="1439862" cy="1054100"/>
                      </a:xfrm>
                      <a:prstGeom prst="rect">
                        <a:avLst/>
                      </a:prstGeom>
                      <a:noFill/>
                      <a:ln w="9525">
                        <a:noFill/>
                        <a:miter lim="800000"/>
                        <a:headEnd/>
                        <a:tailEnd/>
                      </a:ln>
                    </p:spPr>
                  </p:pic>
                </p:oleObj>
              </mc:Fallback>
            </mc:AlternateContent>
          </a:graphicData>
        </a:graphic>
      </p:graphicFrame>
      <p:sp>
        <p:nvSpPr>
          <p:cNvPr id="2" name="TextBox 1"/>
          <p:cNvSpPr txBox="1"/>
          <p:nvPr/>
        </p:nvSpPr>
        <p:spPr>
          <a:xfrm>
            <a:off x="179513" y="4551511"/>
            <a:ext cx="2849562" cy="400110"/>
          </a:xfrm>
          <a:prstGeom prst="rect">
            <a:avLst/>
          </a:prstGeom>
          <a:noFill/>
        </p:spPr>
        <p:txBody>
          <a:bodyPr wrap="square" rtlCol="0">
            <a:spAutoFit/>
          </a:bodyPr>
          <a:lstStyle/>
          <a:p>
            <a:pPr algn="just"/>
            <a:r>
              <a:rPr lang="zh-CN" altLang="en-US" sz="2000" b="1" dirty="0">
                <a:solidFill>
                  <a:schemeClr val="tx2"/>
                </a:solidFill>
              </a:rPr>
              <a:t>楔角</a:t>
            </a:r>
            <a:r>
              <a:rPr lang="el-GR" altLang="zh-CN" sz="2000" b="1" i="1" dirty="0">
                <a:solidFill>
                  <a:schemeClr val="tx2"/>
                </a:solidFill>
                <a:cs typeface="Times New Roman"/>
              </a:rPr>
              <a:t>θ</a:t>
            </a:r>
            <a:r>
              <a:rPr lang="zh-CN" altLang="en-US" sz="2000" b="1" dirty="0">
                <a:solidFill>
                  <a:schemeClr val="tx2"/>
                </a:solidFill>
                <a:cs typeface="Times New Roman"/>
              </a:rPr>
              <a:t>很小，因此：</a:t>
            </a:r>
            <a:endParaRPr lang="zh-CN" altLang="en-US" sz="2000" b="1" dirty="0">
              <a:solidFill>
                <a:schemeClr val="tx2"/>
              </a:solidFill>
            </a:endParaRPr>
          </a:p>
        </p:txBody>
      </p:sp>
      <p:pic>
        <p:nvPicPr>
          <p:cNvPr id="34" name="图片 3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76561" y="4664663"/>
            <a:ext cx="5959935" cy="2148713"/>
          </a:xfrm>
          <a:prstGeom prst="rect">
            <a:avLst/>
          </a:prstGeom>
        </p:spPr>
      </p:pic>
      <p:pic>
        <p:nvPicPr>
          <p:cNvPr id="3" name="图片 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30945" y="1268760"/>
            <a:ext cx="3005551" cy="2160240"/>
          </a:xfrm>
          <a:prstGeom prst="rect">
            <a:avLst/>
          </a:prstGeom>
        </p:spPr>
      </p:pic>
      <p:sp>
        <p:nvSpPr>
          <p:cNvPr id="6" name="TextBox 5"/>
          <p:cNvSpPr txBox="1"/>
          <p:nvPr/>
        </p:nvSpPr>
        <p:spPr>
          <a:xfrm>
            <a:off x="4644008" y="3501008"/>
            <a:ext cx="4392488" cy="1418915"/>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zh-CN" altLang="en-US" sz="2000" b="1" dirty="0">
                <a:solidFill>
                  <a:srgbClr val="FF0000"/>
                </a:solidFill>
              </a:rPr>
              <a:t>条纹是等间距的；</a:t>
            </a:r>
            <a:endParaRPr lang="en-US" altLang="zh-CN" sz="2000" b="1" dirty="0">
              <a:solidFill>
                <a:srgbClr val="FF0000"/>
              </a:solidFill>
            </a:endParaRPr>
          </a:p>
          <a:p>
            <a:pPr marL="342900" indent="-342900" algn="just">
              <a:lnSpc>
                <a:spcPct val="150000"/>
              </a:lnSpc>
              <a:buFont typeface="Wingdings" panose="05000000000000000000" pitchFamily="2" charset="2"/>
              <a:buChar char="Ø"/>
            </a:pPr>
            <a:r>
              <a:rPr lang="zh-CN" altLang="en-US" sz="2000" b="1" dirty="0">
                <a:solidFill>
                  <a:srgbClr val="FF0000"/>
                </a:solidFill>
              </a:rPr>
              <a:t>楔角</a:t>
            </a:r>
            <a:r>
              <a:rPr lang="el-GR" altLang="zh-CN" sz="2000" b="1" dirty="0">
                <a:solidFill>
                  <a:srgbClr val="FF0000"/>
                </a:solidFill>
                <a:cs typeface="Times New Roman"/>
              </a:rPr>
              <a:t>θ</a:t>
            </a:r>
            <a:r>
              <a:rPr lang="zh-CN" altLang="en-US" sz="2000" b="1" dirty="0">
                <a:solidFill>
                  <a:srgbClr val="FF0000"/>
                </a:solidFill>
                <a:cs typeface="Times New Roman"/>
              </a:rPr>
              <a:t>越小，条纹间距越宽；</a:t>
            </a:r>
            <a:endParaRPr lang="en-US" altLang="zh-CN" sz="2000" b="1" dirty="0">
              <a:solidFill>
                <a:srgbClr val="FF0000"/>
              </a:solidFill>
              <a:cs typeface="Times New Roman"/>
            </a:endParaRPr>
          </a:p>
          <a:p>
            <a:pPr marL="342900" indent="-342900" algn="just">
              <a:lnSpc>
                <a:spcPct val="150000"/>
              </a:lnSpc>
              <a:buFont typeface="Wingdings" panose="05000000000000000000" pitchFamily="2" charset="2"/>
              <a:buChar char="Ø"/>
            </a:pPr>
            <a:r>
              <a:rPr lang="zh-CN" altLang="en-US" sz="2000" b="1" dirty="0">
                <a:solidFill>
                  <a:srgbClr val="FF0000"/>
                </a:solidFill>
              </a:rPr>
              <a:t>波长越长，条纹间距越宽。</a:t>
            </a:r>
          </a:p>
        </p:txBody>
      </p:sp>
    </p:spTree>
    <p:extLst>
      <p:ext uri="{BB962C8B-B14F-4D97-AF65-F5344CB8AC3E}">
        <p14:creationId xmlns:p14="http://schemas.microsoft.com/office/powerpoint/2010/main" val="3861521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wipe(left)">
                                      <p:cBhvr>
                                        <p:cTn id="14" dur="500"/>
                                        <p:tgtEl>
                                          <p:spTgt spid="21"/>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left)">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left)">
                                      <p:cBhvr>
                                        <p:cTn id="23" dur="500"/>
                                        <p:tgtEl>
                                          <p:spTgt spid="25"/>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left)">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wipe(left)">
                                      <p:cBhvr>
                                        <p:cTn id="36" dur="500"/>
                                        <p:tgtEl>
                                          <p:spTgt spid="30"/>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1000"/>
                                        <p:tgtEl>
                                          <p:spTgt spid="3"/>
                                        </p:tgtEl>
                                      </p:cBhvr>
                                    </p:animEffect>
                                    <p:anim calcmode="lin" valueType="num">
                                      <p:cBhvr>
                                        <p:cTn id="42" dur="1000" fill="hold"/>
                                        <p:tgtEl>
                                          <p:spTgt spid="3"/>
                                        </p:tgtEl>
                                        <p:attrNameLst>
                                          <p:attrName>ppt_x</p:attrName>
                                        </p:attrNameLst>
                                      </p:cBhvr>
                                      <p:tavLst>
                                        <p:tav tm="0">
                                          <p:val>
                                            <p:strVal val="#ppt_x"/>
                                          </p:val>
                                        </p:tav>
                                        <p:tav tm="100000">
                                          <p:val>
                                            <p:strVal val="#ppt_x"/>
                                          </p:val>
                                        </p:tav>
                                      </p:tavLst>
                                    </p:anim>
                                    <p:anim calcmode="lin" valueType="num">
                                      <p:cBhvr>
                                        <p:cTn id="4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6">
                                            <p:txEl>
                                              <p:pRg st="0" end="0"/>
                                            </p:txEl>
                                          </p:spTgt>
                                        </p:tgtEl>
                                        <p:attrNameLst>
                                          <p:attrName>style.visibility</p:attrName>
                                        </p:attrNameLst>
                                      </p:cBhvr>
                                      <p:to>
                                        <p:strVal val="visible"/>
                                      </p:to>
                                    </p:set>
                                    <p:animEffect transition="in" filter="wipe(left)">
                                      <p:cBhvr>
                                        <p:cTn id="48" dur="500"/>
                                        <p:tgtEl>
                                          <p:spTgt spid="6">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6">
                                            <p:txEl>
                                              <p:pRg st="1" end="1"/>
                                            </p:txEl>
                                          </p:spTgt>
                                        </p:tgtEl>
                                        <p:attrNameLst>
                                          <p:attrName>style.visibility</p:attrName>
                                        </p:attrNameLst>
                                      </p:cBhvr>
                                      <p:to>
                                        <p:strVal val="visible"/>
                                      </p:to>
                                    </p:set>
                                    <p:animEffect transition="in" filter="wipe(left)">
                                      <p:cBhvr>
                                        <p:cTn id="53" dur="500"/>
                                        <p:tgtEl>
                                          <p:spTgt spid="6">
                                            <p:txEl>
                                              <p:pRg st="1" end="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6">
                                            <p:txEl>
                                              <p:pRg st="2" end="2"/>
                                            </p:txEl>
                                          </p:spTgt>
                                        </p:tgtEl>
                                        <p:attrNameLst>
                                          <p:attrName>style.visibility</p:attrName>
                                        </p:attrNameLst>
                                      </p:cBhvr>
                                      <p:to>
                                        <p:strVal val="visible"/>
                                      </p:to>
                                    </p:set>
                                    <p:animEffect transition="in" filter="wipe(left)">
                                      <p:cBhvr>
                                        <p:cTn id="58"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5" grpId="0"/>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dirty="0">
                <a:latin typeface="黑体" pitchFamily="2" charset="-122"/>
                <a:ea typeface="黑体" pitchFamily="2" charset="-122"/>
              </a:rPr>
              <a:t>各种表面的等厚条纹</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35</a:t>
            </a:fld>
            <a:endParaRPr lang="en-US" altLang="zh-CN" dirty="0"/>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3341" y="2420888"/>
            <a:ext cx="8797318" cy="2971522"/>
          </a:xfrm>
          <a:prstGeom prst="rect">
            <a:avLst/>
          </a:prstGeom>
        </p:spPr>
      </p:pic>
      <p:sp>
        <p:nvSpPr>
          <p:cNvPr id="8" name="TextBox 7"/>
          <p:cNvSpPr txBox="1"/>
          <p:nvPr/>
        </p:nvSpPr>
        <p:spPr>
          <a:xfrm>
            <a:off x="755576" y="4930745"/>
            <a:ext cx="803425" cy="461665"/>
          </a:xfrm>
          <a:prstGeom prst="rect">
            <a:avLst/>
          </a:prstGeom>
          <a:solidFill>
            <a:schemeClr val="bg1"/>
          </a:solidFill>
        </p:spPr>
        <p:txBody>
          <a:bodyPr wrap="none" rtlCol="0">
            <a:spAutoFit/>
          </a:bodyPr>
          <a:lstStyle/>
          <a:p>
            <a:r>
              <a:rPr lang="zh-CN" altLang="en-US" sz="2400" b="1" dirty="0">
                <a:solidFill>
                  <a:schemeClr val="tx2"/>
                </a:solidFill>
              </a:rPr>
              <a:t>楔形</a:t>
            </a:r>
          </a:p>
        </p:txBody>
      </p:sp>
      <p:sp>
        <p:nvSpPr>
          <p:cNvPr id="16" name="TextBox 15"/>
          <p:cNvSpPr txBox="1"/>
          <p:nvPr/>
        </p:nvSpPr>
        <p:spPr>
          <a:xfrm>
            <a:off x="3059832" y="4911551"/>
            <a:ext cx="803425" cy="461665"/>
          </a:xfrm>
          <a:prstGeom prst="rect">
            <a:avLst/>
          </a:prstGeom>
          <a:solidFill>
            <a:schemeClr val="bg1"/>
          </a:solidFill>
        </p:spPr>
        <p:txBody>
          <a:bodyPr wrap="none" rtlCol="0">
            <a:spAutoFit/>
          </a:bodyPr>
          <a:lstStyle/>
          <a:p>
            <a:r>
              <a:rPr lang="zh-CN" altLang="en-US" sz="2400" b="1" dirty="0">
                <a:solidFill>
                  <a:schemeClr val="tx2"/>
                </a:solidFill>
              </a:rPr>
              <a:t>柱面</a:t>
            </a:r>
          </a:p>
        </p:txBody>
      </p:sp>
      <p:sp>
        <p:nvSpPr>
          <p:cNvPr id="17" name="TextBox 16"/>
          <p:cNvSpPr txBox="1"/>
          <p:nvPr/>
        </p:nvSpPr>
        <p:spPr>
          <a:xfrm>
            <a:off x="5364088" y="4911550"/>
            <a:ext cx="803425" cy="461665"/>
          </a:xfrm>
          <a:prstGeom prst="rect">
            <a:avLst/>
          </a:prstGeom>
          <a:solidFill>
            <a:schemeClr val="bg1"/>
          </a:solidFill>
        </p:spPr>
        <p:txBody>
          <a:bodyPr wrap="none" rtlCol="0">
            <a:spAutoFit/>
          </a:bodyPr>
          <a:lstStyle/>
          <a:p>
            <a:r>
              <a:rPr lang="zh-CN" altLang="en-US" sz="2400" b="1" dirty="0">
                <a:solidFill>
                  <a:schemeClr val="tx2"/>
                </a:solidFill>
              </a:rPr>
              <a:t>球面</a:t>
            </a:r>
          </a:p>
        </p:txBody>
      </p:sp>
      <p:sp>
        <p:nvSpPr>
          <p:cNvPr id="18" name="TextBox 17"/>
          <p:cNvSpPr txBox="1"/>
          <p:nvPr/>
        </p:nvSpPr>
        <p:spPr>
          <a:xfrm>
            <a:off x="7308304" y="4930745"/>
            <a:ext cx="1422184" cy="461665"/>
          </a:xfrm>
          <a:prstGeom prst="rect">
            <a:avLst/>
          </a:prstGeom>
          <a:solidFill>
            <a:schemeClr val="bg1"/>
          </a:solidFill>
        </p:spPr>
        <p:txBody>
          <a:bodyPr wrap="none" rtlCol="0">
            <a:spAutoFit/>
          </a:bodyPr>
          <a:lstStyle/>
          <a:p>
            <a:r>
              <a:rPr lang="zh-CN" altLang="en-US" sz="2400" b="1" dirty="0">
                <a:solidFill>
                  <a:schemeClr val="tx2"/>
                </a:solidFill>
              </a:rPr>
              <a:t>不规则面</a:t>
            </a:r>
          </a:p>
        </p:txBody>
      </p:sp>
    </p:spTree>
    <p:extLst>
      <p:ext uri="{BB962C8B-B14F-4D97-AF65-F5344CB8AC3E}">
        <p14:creationId xmlns:p14="http://schemas.microsoft.com/office/powerpoint/2010/main" val="156771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inVertical)">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arn(inVertical)">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barn(inVertical)">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barn(inVertical)">
                                      <p:cBhvr>
                                        <p:cTn id="2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6" grpId="0" animBg="1"/>
      <p:bldP spid="17" grpId="0" animBg="1"/>
      <p:bldP spid="1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dirty="0">
                <a:latin typeface="黑体" pitchFamily="2" charset="-122"/>
                <a:ea typeface="黑体" pitchFamily="2" charset="-122"/>
              </a:rPr>
              <a:t>等厚干涉现象</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36</a:t>
            </a:fld>
            <a:endParaRPr lang="en-US" altLang="zh-CN" dirty="0"/>
          </a:p>
        </p:txBody>
      </p:sp>
      <p:sp>
        <p:nvSpPr>
          <p:cNvPr id="6" name="Text Box 11"/>
          <p:cNvSpPr txBox="1">
            <a:spLocks noChangeArrowheads="1"/>
          </p:cNvSpPr>
          <p:nvPr/>
        </p:nvSpPr>
        <p:spPr bwMode="auto">
          <a:xfrm>
            <a:off x="395536" y="1247614"/>
            <a:ext cx="8352928" cy="9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just" eaLnBrk="1" hangingPunct="1">
              <a:lnSpc>
                <a:spcPct val="150000"/>
              </a:lnSpc>
              <a:spcBef>
                <a:spcPct val="50000"/>
              </a:spcBef>
              <a:buFontTx/>
              <a:buNone/>
            </a:pPr>
            <a:r>
              <a:rPr kumimoji="1" lang="zh-CN" altLang="en-US" sz="2000" b="1" dirty="0">
                <a:solidFill>
                  <a:schemeClr val="tx2"/>
                </a:solidFill>
                <a:latin typeface="+mn-lt"/>
                <a:ea typeface="+mn-ea"/>
              </a:rPr>
              <a:t>白光入射：复色光源，除光程差等于零的零级条纹为白色外，零级附近的条纹都将带有颜色。</a:t>
            </a:r>
          </a:p>
        </p:txBody>
      </p:sp>
      <p:pic>
        <p:nvPicPr>
          <p:cNvPr id="7" name="Picture 12" descr="c05（肥皂膜干涉）"/>
          <p:cNvPicPr>
            <a:picLocks noChangeAspect="1" noChangeArrowheads="1"/>
          </p:cNvPicPr>
          <p:nvPr/>
        </p:nvPicPr>
        <p:blipFill>
          <a:blip r:embed="rId3">
            <a:extLst>
              <a:ext uri="{28A0092B-C50C-407E-A947-70E740481C1C}">
                <a14:useLocalDpi xmlns:a14="http://schemas.microsoft.com/office/drawing/2010/main" val="0"/>
              </a:ext>
            </a:extLst>
          </a:blip>
          <a:srcRect b="9634"/>
          <a:stretch>
            <a:fillRect/>
          </a:stretch>
        </p:blipFill>
        <p:spPr bwMode="auto">
          <a:xfrm>
            <a:off x="1258888" y="2420888"/>
            <a:ext cx="5688012"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3"/>
          <p:cNvSpPr txBox="1">
            <a:spLocks noChangeArrowheads="1"/>
          </p:cNvSpPr>
          <p:nvPr/>
        </p:nvSpPr>
        <p:spPr bwMode="auto">
          <a:xfrm>
            <a:off x="1763688" y="6021288"/>
            <a:ext cx="1905000" cy="4955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eaLnBrk="1" hangingPunct="1">
              <a:lnSpc>
                <a:spcPct val="150000"/>
              </a:lnSpc>
              <a:spcBef>
                <a:spcPct val="50000"/>
              </a:spcBef>
              <a:buFontTx/>
              <a:buNone/>
            </a:pPr>
            <a:r>
              <a:rPr kumimoji="1" lang="zh-CN" altLang="en-US" sz="2000" b="1" dirty="0">
                <a:solidFill>
                  <a:schemeClr val="tx2"/>
                </a:solidFill>
                <a:latin typeface="+mn-lt"/>
                <a:ea typeface="+mn-ea"/>
              </a:rPr>
              <a:t>白光入射</a:t>
            </a:r>
          </a:p>
        </p:txBody>
      </p:sp>
      <p:sp>
        <p:nvSpPr>
          <p:cNvPr id="10" name="Text Box 14"/>
          <p:cNvSpPr txBox="1">
            <a:spLocks noChangeArrowheads="1"/>
          </p:cNvSpPr>
          <p:nvPr/>
        </p:nvSpPr>
        <p:spPr bwMode="auto">
          <a:xfrm>
            <a:off x="4442048" y="6021288"/>
            <a:ext cx="2362200" cy="4955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defPPr>
              <a:defRPr lang="zh-CN"/>
            </a:defPPr>
            <a:lvl1pPr algn="ctr">
              <a:spcBef>
                <a:spcPct val="50000"/>
              </a:spcBef>
              <a:buFontTx/>
              <a:buNone/>
              <a:defRPr kumimoji="1" sz="2400" b="1">
                <a:solidFill>
                  <a:schemeClr val="tx2"/>
                </a:solidFill>
                <a:latin typeface="+mn-ea"/>
              </a:defRPr>
            </a:lvl1pPr>
            <a:lvl2pPr marL="742950" indent="-285750" eaLnBrk="0" hangingPunct="0">
              <a:spcBef>
                <a:spcPct val="20000"/>
              </a:spcBef>
              <a:buChar char="–"/>
              <a:defRPr sz="2800">
                <a:latin typeface="Arial" pitchFamily="34" charset="0"/>
                <a:ea typeface="宋体" pitchFamily="2" charset="-122"/>
              </a:defRPr>
            </a:lvl2pPr>
            <a:lvl3pPr marL="1143000" indent="-228600" eaLnBrk="0" hangingPunct="0">
              <a:spcBef>
                <a:spcPct val="20000"/>
              </a:spcBef>
              <a:buChar char="•"/>
              <a:defRPr sz="2400">
                <a:latin typeface="Arial" pitchFamily="34" charset="0"/>
                <a:ea typeface="宋体" pitchFamily="2" charset="-122"/>
              </a:defRPr>
            </a:lvl3pPr>
            <a:lvl4pPr marL="1600200" indent="-228600" eaLnBrk="0" hangingPunct="0">
              <a:spcBef>
                <a:spcPct val="20000"/>
              </a:spcBef>
              <a:buChar char="–"/>
              <a:defRPr sz="2000">
                <a:latin typeface="Arial" pitchFamily="34" charset="0"/>
                <a:ea typeface="宋体" pitchFamily="2" charset="-122"/>
              </a:defRPr>
            </a:lvl4pPr>
            <a:lvl5pPr marL="2057400" indent="-228600" eaLnBrk="0" hangingPunct="0">
              <a:spcBef>
                <a:spcPct val="20000"/>
              </a:spcBef>
              <a:buChar char="»"/>
              <a:defRPr sz="2000">
                <a:latin typeface="Arial" pitchFamily="34" charset="0"/>
                <a:ea typeface="宋体" pitchFamily="2" charset="-122"/>
              </a:defRPr>
            </a:lvl5pPr>
            <a:lvl6pPr marL="2514600" indent="-228600" eaLnBrk="0" fontAlgn="base" hangingPunct="0">
              <a:spcBef>
                <a:spcPct val="20000"/>
              </a:spcBef>
              <a:spcAft>
                <a:spcPct val="0"/>
              </a:spcAft>
              <a:buChar char="»"/>
              <a:defRPr sz="2000">
                <a:latin typeface="Arial" pitchFamily="34" charset="0"/>
                <a:ea typeface="宋体" pitchFamily="2" charset="-122"/>
              </a:defRPr>
            </a:lvl6pPr>
            <a:lvl7pPr marL="2971800" indent="-228600" eaLnBrk="0" fontAlgn="base" hangingPunct="0">
              <a:spcBef>
                <a:spcPct val="20000"/>
              </a:spcBef>
              <a:spcAft>
                <a:spcPct val="0"/>
              </a:spcAft>
              <a:buChar char="»"/>
              <a:defRPr sz="2000">
                <a:latin typeface="Arial" pitchFamily="34" charset="0"/>
                <a:ea typeface="宋体" pitchFamily="2" charset="-122"/>
              </a:defRPr>
            </a:lvl7pPr>
            <a:lvl8pPr marL="3429000" indent="-228600" eaLnBrk="0" fontAlgn="base" hangingPunct="0">
              <a:spcBef>
                <a:spcPct val="20000"/>
              </a:spcBef>
              <a:spcAft>
                <a:spcPct val="0"/>
              </a:spcAft>
              <a:buChar char="»"/>
              <a:defRPr sz="2000">
                <a:latin typeface="Arial" pitchFamily="34" charset="0"/>
                <a:ea typeface="宋体" pitchFamily="2" charset="-122"/>
              </a:defRPr>
            </a:lvl8pPr>
            <a:lvl9pPr marL="3886200" indent="-228600" eaLnBrk="0" fontAlgn="base" hangingPunct="0">
              <a:spcBef>
                <a:spcPct val="20000"/>
              </a:spcBef>
              <a:spcAft>
                <a:spcPct val="0"/>
              </a:spcAft>
              <a:buChar char="»"/>
              <a:defRPr sz="2000">
                <a:latin typeface="Arial" pitchFamily="34" charset="0"/>
                <a:ea typeface="宋体" pitchFamily="2" charset="-122"/>
              </a:defRPr>
            </a:lvl9pPr>
          </a:lstStyle>
          <a:p>
            <a:pPr>
              <a:lnSpc>
                <a:spcPct val="150000"/>
              </a:lnSpc>
            </a:pPr>
            <a:r>
              <a:rPr lang="zh-CN" altLang="en-US" sz="2000" dirty="0">
                <a:latin typeface="+mn-lt"/>
              </a:rPr>
              <a:t>单色光入射</a:t>
            </a:r>
          </a:p>
        </p:txBody>
      </p:sp>
      <p:sp>
        <p:nvSpPr>
          <p:cNvPr id="11" name="Text Box 15"/>
          <p:cNvSpPr txBox="1">
            <a:spLocks noChangeArrowheads="1"/>
          </p:cNvSpPr>
          <p:nvPr/>
        </p:nvSpPr>
        <p:spPr bwMode="auto">
          <a:xfrm>
            <a:off x="6948264" y="3796089"/>
            <a:ext cx="1800200" cy="9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just" eaLnBrk="1" hangingPunct="1">
              <a:lnSpc>
                <a:spcPct val="150000"/>
              </a:lnSpc>
              <a:spcBef>
                <a:spcPct val="50000"/>
              </a:spcBef>
              <a:buFontTx/>
              <a:buNone/>
            </a:pPr>
            <a:r>
              <a:rPr kumimoji="1" lang="zh-CN" altLang="en-US" sz="2000" b="1" dirty="0">
                <a:solidFill>
                  <a:schemeClr val="tx2"/>
                </a:solidFill>
                <a:latin typeface="+mn-lt"/>
                <a:ea typeface="+mn-ea"/>
              </a:rPr>
              <a:t>肥皂膜的等厚干涉条纹</a:t>
            </a:r>
          </a:p>
        </p:txBody>
      </p:sp>
    </p:spTree>
    <p:extLst>
      <p:ext uri="{BB962C8B-B14F-4D97-AF65-F5344CB8AC3E}">
        <p14:creationId xmlns:p14="http://schemas.microsoft.com/office/powerpoint/2010/main" val="185344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arn(inVertic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arn(inVertical)">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dirty="0">
                <a:latin typeface="黑体" pitchFamily="2" charset="-122"/>
                <a:ea typeface="黑体" pitchFamily="2" charset="-122"/>
              </a:rPr>
              <a:t>等厚干涉的应用</a:t>
            </a:r>
            <a:r>
              <a:rPr lang="en-US" altLang="zh-CN" dirty="0">
                <a:latin typeface="黑体" pitchFamily="2" charset="-122"/>
                <a:ea typeface="黑体" pitchFamily="2" charset="-122"/>
              </a:rPr>
              <a:t>—</a:t>
            </a:r>
            <a:r>
              <a:rPr lang="zh-CN" altLang="en-US" dirty="0">
                <a:latin typeface="黑体" pitchFamily="2" charset="-122"/>
                <a:ea typeface="黑体" pitchFamily="2" charset="-122"/>
              </a:rPr>
              <a:t>测细丝直径</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37</a:t>
            </a:fld>
            <a:endParaRPr lang="en-US" altLang="zh-CN" dirty="0"/>
          </a:p>
        </p:txBody>
      </p:sp>
      <p:graphicFrame>
        <p:nvGraphicFramePr>
          <p:cNvPr id="3" name="对象 2"/>
          <p:cNvGraphicFramePr>
            <a:graphicFrameLocks noChangeAspect="1"/>
          </p:cNvGraphicFramePr>
          <p:nvPr>
            <p:extLst>
              <p:ext uri="{D42A27DB-BD31-4B8C-83A1-F6EECF244321}">
                <p14:modId xmlns:p14="http://schemas.microsoft.com/office/powerpoint/2010/main" val="581080008"/>
              </p:ext>
            </p:extLst>
          </p:nvPr>
        </p:nvGraphicFramePr>
        <p:xfrm>
          <a:off x="467544" y="1484784"/>
          <a:ext cx="1174750" cy="911225"/>
        </p:xfrm>
        <a:graphic>
          <a:graphicData uri="http://schemas.openxmlformats.org/presentationml/2006/ole">
            <mc:AlternateContent xmlns:mc="http://schemas.openxmlformats.org/markup-compatibility/2006">
              <mc:Choice xmlns:v="urn:schemas-microsoft-com:vml" Requires="v">
                <p:oleObj spid="_x0000_s96350" name="Equation" r:id="rId4" imgW="507960" imgH="393480" progId="Equation.DSMT4">
                  <p:embed/>
                </p:oleObj>
              </mc:Choice>
              <mc:Fallback>
                <p:oleObj name="Equation" r:id="rId4" imgW="507960" imgH="393480" progId="Equation.DSMT4">
                  <p:embed/>
                  <p:pic>
                    <p:nvPicPr>
                      <p:cNvPr id="0" name="Object 37"/>
                      <p:cNvPicPr>
                        <a:picLocks noChangeAspect="1" noChangeArrowheads="1"/>
                      </p:cNvPicPr>
                      <p:nvPr/>
                    </p:nvPicPr>
                    <p:blipFill>
                      <a:blip r:embed="rId5"/>
                      <a:srcRect/>
                      <a:stretch>
                        <a:fillRect/>
                      </a:stretch>
                    </p:blipFill>
                    <p:spPr bwMode="auto">
                      <a:xfrm>
                        <a:off x="467544" y="1484784"/>
                        <a:ext cx="1174750" cy="91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036962688"/>
              </p:ext>
            </p:extLst>
          </p:nvPr>
        </p:nvGraphicFramePr>
        <p:xfrm>
          <a:off x="467544" y="2612578"/>
          <a:ext cx="882650" cy="884238"/>
        </p:xfrm>
        <a:graphic>
          <a:graphicData uri="http://schemas.openxmlformats.org/presentationml/2006/ole">
            <mc:AlternateContent xmlns:mc="http://schemas.openxmlformats.org/markup-compatibility/2006">
              <mc:Choice xmlns:v="urn:schemas-microsoft-com:vml" Requires="v">
                <p:oleObj spid="_x0000_s96351" name="Equation" r:id="rId6" imgW="393480" imgH="393480" progId="Equation.DSMT4">
                  <p:embed/>
                </p:oleObj>
              </mc:Choice>
              <mc:Fallback>
                <p:oleObj name="Equation" r:id="rId6" imgW="393480" imgH="393480" progId="Equation.DSMT4">
                  <p:embed/>
                  <p:pic>
                    <p:nvPicPr>
                      <p:cNvPr id="0" name="Object 38"/>
                      <p:cNvPicPr>
                        <a:picLocks noChangeAspect="1" noChangeArrowheads="1"/>
                      </p:cNvPicPr>
                      <p:nvPr/>
                    </p:nvPicPr>
                    <p:blipFill>
                      <a:blip r:embed="rId7"/>
                      <a:srcRect/>
                      <a:stretch>
                        <a:fillRect/>
                      </a:stretch>
                    </p:blipFill>
                    <p:spPr bwMode="auto">
                      <a:xfrm>
                        <a:off x="467544" y="2612578"/>
                        <a:ext cx="882650" cy="884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727861396"/>
              </p:ext>
            </p:extLst>
          </p:nvPr>
        </p:nvGraphicFramePr>
        <p:xfrm>
          <a:off x="3131840" y="1933922"/>
          <a:ext cx="1412875" cy="1120775"/>
        </p:xfrm>
        <a:graphic>
          <a:graphicData uri="http://schemas.openxmlformats.org/presentationml/2006/ole">
            <mc:AlternateContent xmlns:mc="http://schemas.openxmlformats.org/markup-compatibility/2006">
              <mc:Choice xmlns:v="urn:schemas-microsoft-com:vml" Requires="v">
                <p:oleObj spid="_x0000_s96352" name="Equation" r:id="rId8" imgW="507960" imgH="393480" progId="Equation.DSMT4">
                  <p:embed/>
                </p:oleObj>
              </mc:Choice>
              <mc:Fallback>
                <p:oleObj name="Equation" r:id="rId8" imgW="507960" imgH="393480" progId="Equation.DSMT4">
                  <p:embed/>
                  <p:pic>
                    <p:nvPicPr>
                      <p:cNvPr id="0" name="Object 39"/>
                      <p:cNvPicPr>
                        <a:picLocks noChangeAspect="1" noChangeArrowheads="1"/>
                      </p:cNvPicPr>
                      <p:nvPr/>
                    </p:nvPicPr>
                    <p:blipFill>
                      <a:blip r:embed="rId9"/>
                      <a:srcRect/>
                      <a:stretch>
                        <a:fillRect/>
                      </a:stretch>
                    </p:blipFill>
                    <p:spPr bwMode="auto">
                      <a:xfrm>
                        <a:off x="3131840" y="1933922"/>
                        <a:ext cx="1412875" cy="1120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8" name="图片 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292080" y="1268760"/>
            <a:ext cx="3667125" cy="3571875"/>
          </a:xfrm>
          <a:prstGeom prst="rect">
            <a:avLst/>
          </a:prstGeom>
        </p:spPr>
      </p:pic>
      <p:sp>
        <p:nvSpPr>
          <p:cNvPr id="10" name="Text Box 37"/>
          <p:cNvSpPr txBox="1">
            <a:spLocks noChangeArrowheads="1"/>
          </p:cNvSpPr>
          <p:nvPr/>
        </p:nvSpPr>
        <p:spPr bwMode="auto">
          <a:xfrm>
            <a:off x="161673" y="4327116"/>
            <a:ext cx="8779693" cy="2342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just" eaLnBrk="1" hangingPunct="1">
              <a:lnSpc>
                <a:spcPct val="150000"/>
              </a:lnSpc>
              <a:spcBef>
                <a:spcPct val="0"/>
              </a:spcBef>
              <a:buFontTx/>
              <a:buNone/>
            </a:pPr>
            <a:r>
              <a:rPr kumimoji="1" lang="zh-CN" altLang="en-US" sz="2000" b="1" dirty="0">
                <a:solidFill>
                  <a:schemeClr val="tx2"/>
                </a:solidFill>
                <a:latin typeface="+mn-lt"/>
                <a:ea typeface="+mn-ea"/>
              </a:rPr>
              <a:t>通过数条纹数量获得细丝直径：</a:t>
            </a:r>
            <a:endParaRPr kumimoji="1" lang="en-US" altLang="zh-CN" sz="2000" b="1" dirty="0">
              <a:solidFill>
                <a:schemeClr val="tx2"/>
              </a:solidFill>
              <a:latin typeface="+mn-lt"/>
              <a:ea typeface="+mn-ea"/>
            </a:endParaRPr>
          </a:p>
          <a:p>
            <a:pPr marL="342900" indent="-342900" algn="just" eaLnBrk="1" hangingPunct="1">
              <a:lnSpc>
                <a:spcPct val="150000"/>
              </a:lnSpc>
              <a:spcBef>
                <a:spcPct val="0"/>
              </a:spcBef>
              <a:buFont typeface="Wingdings" panose="05000000000000000000" pitchFamily="2" charset="2"/>
              <a:buChar char="Ø"/>
            </a:pPr>
            <a:r>
              <a:rPr kumimoji="1" lang="zh-CN" altLang="en-US" sz="2000" b="1" dirty="0">
                <a:solidFill>
                  <a:schemeClr val="tx2"/>
                </a:solidFill>
                <a:latin typeface="+mn-lt"/>
                <a:ea typeface="+mn-ea"/>
              </a:rPr>
              <a:t>棱边处出现第一个暗条纹，相邻两</a:t>
            </a:r>
            <a:endParaRPr kumimoji="1" lang="en-US" altLang="zh-CN" sz="2000" b="1" dirty="0">
              <a:solidFill>
                <a:schemeClr val="tx2"/>
              </a:solidFill>
              <a:latin typeface="+mn-lt"/>
              <a:ea typeface="+mn-ea"/>
            </a:endParaRPr>
          </a:p>
          <a:p>
            <a:pPr algn="just" eaLnBrk="1" hangingPunct="1">
              <a:lnSpc>
                <a:spcPct val="150000"/>
              </a:lnSpc>
              <a:spcBef>
                <a:spcPct val="0"/>
              </a:spcBef>
              <a:buFontTx/>
              <a:buNone/>
            </a:pPr>
            <a:r>
              <a:rPr kumimoji="1" lang="zh-CN" altLang="en-US" sz="2000" b="1" dirty="0">
                <a:solidFill>
                  <a:schemeClr val="tx2"/>
                </a:solidFill>
                <a:latin typeface="+mn-lt"/>
                <a:ea typeface="+mn-ea"/>
              </a:rPr>
              <a:t>     暗（明）条纹对应的厚度差为</a:t>
            </a:r>
            <a:r>
              <a:rPr kumimoji="1" lang="el-GR" altLang="zh-CN" sz="2000" b="1" dirty="0">
                <a:solidFill>
                  <a:schemeClr val="tx2"/>
                </a:solidFill>
                <a:latin typeface="+mn-lt"/>
                <a:ea typeface="+mn-ea"/>
              </a:rPr>
              <a:t>λ</a:t>
            </a:r>
            <a:r>
              <a:rPr kumimoji="1" lang="en-US" altLang="zh-CN" sz="2000" b="1" dirty="0">
                <a:solidFill>
                  <a:schemeClr val="tx2"/>
                </a:solidFill>
                <a:latin typeface="+mn-lt"/>
                <a:ea typeface="+mn-ea"/>
              </a:rPr>
              <a:t>/2</a:t>
            </a:r>
            <a:r>
              <a:rPr kumimoji="1" lang="zh-CN" altLang="en-US" sz="2000" b="1" dirty="0">
                <a:solidFill>
                  <a:schemeClr val="tx2"/>
                </a:solidFill>
                <a:latin typeface="+mn-lt"/>
                <a:ea typeface="+mn-ea"/>
              </a:rPr>
              <a:t>；</a:t>
            </a:r>
          </a:p>
          <a:p>
            <a:pPr marL="342900" indent="-342900" algn="just" eaLnBrk="1" hangingPunct="1">
              <a:lnSpc>
                <a:spcPct val="150000"/>
              </a:lnSpc>
              <a:spcBef>
                <a:spcPct val="0"/>
              </a:spcBef>
              <a:buFont typeface="Wingdings" panose="05000000000000000000" pitchFamily="2" charset="2"/>
              <a:buChar char="Ø"/>
            </a:pPr>
            <a:r>
              <a:rPr kumimoji="1" lang="zh-CN" altLang="en-US" sz="2000" b="1" dirty="0">
                <a:solidFill>
                  <a:schemeClr val="tx2"/>
                </a:solidFill>
                <a:latin typeface="+mn-lt"/>
                <a:ea typeface="+mn-ea"/>
              </a:rPr>
              <a:t>若能观察到（</a:t>
            </a:r>
            <a:r>
              <a:rPr kumimoji="1" lang="en-US" altLang="zh-CN" sz="2000" b="1" dirty="0">
                <a:solidFill>
                  <a:schemeClr val="tx2"/>
                </a:solidFill>
                <a:latin typeface="+mn-lt"/>
                <a:ea typeface="+mn-ea"/>
              </a:rPr>
              <a:t>N+1</a:t>
            </a:r>
            <a:r>
              <a:rPr kumimoji="1" lang="zh-CN" altLang="en-US" sz="2000" b="1" dirty="0">
                <a:solidFill>
                  <a:schemeClr val="tx2"/>
                </a:solidFill>
                <a:latin typeface="+mn-lt"/>
                <a:ea typeface="+mn-ea"/>
              </a:rPr>
              <a:t>）条暗纹和</a:t>
            </a:r>
            <a:r>
              <a:rPr kumimoji="1" lang="en-US" altLang="zh-CN" sz="2000" b="1" dirty="0">
                <a:solidFill>
                  <a:schemeClr val="tx2"/>
                </a:solidFill>
                <a:latin typeface="+mn-lt"/>
                <a:ea typeface="+mn-ea"/>
              </a:rPr>
              <a:t>N</a:t>
            </a:r>
            <a:r>
              <a:rPr kumimoji="1" lang="zh-CN" altLang="en-US" sz="2000" b="1" dirty="0">
                <a:solidFill>
                  <a:schemeClr val="tx2"/>
                </a:solidFill>
                <a:latin typeface="+mn-lt"/>
                <a:ea typeface="+mn-ea"/>
              </a:rPr>
              <a:t>条明纹，则细丝直径为</a:t>
            </a:r>
            <a:r>
              <a:rPr kumimoji="1" lang="en-US" altLang="zh-CN" sz="2000" b="1" dirty="0">
                <a:solidFill>
                  <a:schemeClr val="tx2"/>
                </a:solidFill>
                <a:latin typeface="+mn-lt"/>
                <a:ea typeface="+mn-ea"/>
              </a:rPr>
              <a:t>N</a:t>
            </a:r>
            <a:r>
              <a:rPr kumimoji="1" lang="el-GR" altLang="zh-CN" sz="2000" b="1" dirty="0">
                <a:solidFill>
                  <a:schemeClr val="tx2"/>
                </a:solidFill>
                <a:latin typeface="+mn-lt"/>
                <a:ea typeface="+mn-ea"/>
              </a:rPr>
              <a:t>λ</a:t>
            </a:r>
            <a:r>
              <a:rPr kumimoji="1" lang="en-US" altLang="zh-CN" sz="2000" b="1" dirty="0">
                <a:solidFill>
                  <a:schemeClr val="tx2"/>
                </a:solidFill>
                <a:latin typeface="+mn-lt"/>
                <a:ea typeface="+mn-ea"/>
              </a:rPr>
              <a:t>/2</a:t>
            </a:r>
            <a:r>
              <a:rPr kumimoji="1" lang="zh-CN" altLang="en-US" sz="2000" b="1" dirty="0">
                <a:solidFill>
                  <a:schemeClr val="tx2"/>
                </a:solidFill>
                <a:latin typeface="+mn-lt"/>
                <a:ea typeface="+mn-ea"/>
              </a:rPr>
              <a:t>；</a:t>
            </a:r>
            <a:endParaRPr kumimoji="1" lang="en-US" altLang="zh-CN" sz="2000" b="1" dirty="0">
              <a:solidFill>
                <a:schemeClr val="tx2"/>
              </a:solidFill>
              <a:latin typeface="+mn-lt"/>
              <a:ea typeface="+mn-ea"/>
            </a:endParaRPr>
          </a:p>
          <a:p>
            <a:pPr marL="342900" indent="-342900" algn="just" eaLnBrk="1" hangingPunct="1">
              <a:lnSpc>
                <a:spcPct val="150000"/>
              </a:lnSpc>
              <a:spcBef>
                <a:spcPct val="0"/>
              </a:spcBef>
              <a:buFont typeface="Wingdings" panose="05000000000000000000" pitchFamily="2" charset="2"/>
              <a:buChar char="Ø"/>
            </a:pPr>
            <a:r>
              <a:rPr kumimoji="1" lang="zh-CN" altLang="en-US" sz="2000" b="1" dirty="0">
                <a:solidFill>
                  <a:schemeClr val="tx2"/>
                </a:solidFill>
                <a:latin typeface="+mn-lt"/>
                <a:ea typeface="+mn-ea"/>
              </a:rPr>
              <a:t>若观察到（</a:t>
            </a:r>
            <a:r>
              <a:rPr kumimoji="1" lang="en-US" altLang="zh-CN" sz="2000" b="1" dirty="0">
                <a:solidFill>
                  <a:schemeClr val="tx2"/>
                </a:solidFill>
                <a:latin typeface="+mn-lt"/>
                <a:ea typeface="+mn-ea"/>
              </a:rPr>
              <a:t>N+1</a:t>
            </a:r>
            <a:r>
              <a:rPr kumimoji="1" lang="zh-CN" altLang="en-US" sz="2000" b="1" dirty="0">
                <a:solidFill>
                  <a:schemeClr val="tx2"/>
                </a:solidFill>
                <a:latin typeface="+mn-lt"/>
                <a:ea typeface="+mn-ea"/>
              </a:rPr>
              <a:t>）个暗纹和（</a:t>
            </a:r>
            <a:r>
              <a:rPr kumimoji="1" lang="en-US" altLang="zh-CN" sz="2000" b="1" dirty="0">
                <a:solidFill>
                  <a:schemeClr val="tx2"/>
                </a:solidFill>
                <a:latin typeface="+mn-lt"/>
                <a:ea typeface="+mn-ea"/>
              </a:rPr>
              <a:t>N+1</a:t>
            </a:r>
            <a:r>
              <a:rPr kumimoji="1" lang="zh-CN" altLang="en-US" sz="2000" b="1" dirty="0">
                <a:solidFill>
                  <a:schemeClr val="tx2"/>
                </a:solidFill>
                <a:latin typeface="+mn-lt"/>
                <a:ea typeface="+mn-ea"/>
              </a:rPr>
              <a:t>）条明纹，则细丝直径为</a:t>
            </a:r>
            <a:r>
              <a:rPr kumimoji="1" lang="en-US" altLang="zh-CN" sz="2000" b="1" dirty="0">
                <a:solidFill>
                  <a:schemeClr val="tx2"/>
                </a:solidFill>
                <a:latin typeface="+mn-lt"/>
                <a:ea typeface="+mn-ea"/>
              </a:rPr>
              <a:t>N</a:t>
            </a:r>
            <a:r>
              <a:rPr kumimoji="1" lang="el-GR" altLang="zh-CN" sz="2000" b="1" dirty="0">
                <a:solidFill>
                  <a:schemeClr val="tx2"/>
                </a:solidFill>
                <a:latin typeface="+mn-lt"/>
                <a:ea typeface="+mn-ea"/>
              </a:rPr>
              <a:t>λ</a:t>
            </a:r>
            <a:r>
              <a:rPr kumimoji="1" lang="en-US" altLang="zh-CN" sz="2000" b="1" dirty="0">
                <a:solidFill>
                  <a:schemeClr val="tx2"/>
                </a:solidFill>
                <a:latin typeface="+mn-lt"/>
                <a:ea typeface="+mn-ea"/>
              </a:rPr>
              <a:t>/2+</a:t>
            </a:r>
            <a:r>
              <a:rPr kumimoji="1" lang="el-GR" altLang="zh-CN" sz="2000" b="1" dirty="0">
                <a:solidFill>
                  <a:schemeClr val="tx2"/>
                </a:solidFill>
                <a:latin typeface="+mn-lt"/>
                <a:ea typeface="+mn-ea"/>
              </a:rPr>
              <a:t>λ</a:t>
            </a:r>
            <a:r>
              <a:rPr kumimoji="1" lang="en-US" altLang="zh-CN" sz="2000" b="1" dirty="0">
                <a:solidFill>
                  <a:schemeClr val="tx2"/>
                </a:solidFill>
                <a:latin typeface="+mn-lt"/>
                <a:ea typeface="+mn-ea"/>
              </a:rPr>
              <a:t>/4</a:t>
            </a:r>
            <a:r>
              <a:rPr kumimoji="1" lang="zh-CN" altLang="en-US" sz="2000" b="1" dirty="0">
                <a:solidFill>
                  <a:schemeClr val="tx2"/>
                </a:solidFill>
                <a:latin typeface="+mn-lt"/>
                <a:ea typeface="+mn-ea"/>
              </a:rPr>
              <a:t>。</a:t>
            </a:r>
            <a:endParaRPr kumimoji="1" lang="zh-CN" altLang="el-GR" sz="2000" b="1" dirty="0">
              <a:solidFill>
                <a:schemeClr val="tx2"/>
              </a:solidFill>
              <a:latin typeface="+mn-lt"/>
              <a:ea typeface="+mn-ea"/>
            </a:endParaRPr>
          </a:p>
        </p:txBody>
      </p:sp>
      <p:sp>
        <p:nvSpPr>
          <p:cNvPr id="11" name="右大括号 10"/>
          <p:cNvSpPr/>
          <p:nvPr/>
        </p:nvSpPr>
        <p:spPr>
          <a:xfrm>
            <a:off x="1763688" y="1700808"/>
            <a:ext cx="144016" cy="1656184"/>
          </a:xfrm>
          <a:prstGeom prst="rightBrace">
            <a:avLst/>
          </a:prstGeom>
          <a:ln w="190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右箭头 11"/>
          <p:cNvSpPr/>
          <p:nvPr/>
        </p:nvSpPr>
        <p:spPr>
          <a:xfrm>
            <a:off x="2339752" y="2420888"/>
            <a:ext cx="504056"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79534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left)">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0">
                                            <p:txEl>
                                              <p:pRg st="0" end="0"/>
                                            </p:txEl>
                                          </p:spTgt>
                                        </p:tgtEl>
                                        <p:attrNameLst>
                                          <p:attrName>style.visibility</p:attrName>
                                        </p:attrNameLst>
                                      </p:cBhvr>
                                      <p:to>
                                        <p:strVal val="visible"/>
                                      </p:to>
                                    </p:set>
                                    <p:animEffect transition="in" filter="wipe(left)">
                                      <p:cBhvr>
                                        <p:cTn id="36" dur="500"/>
                                        <p:tgtEl>
                                          <p:spTgt spid="10">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0">
                                            <p:txEl>
                                              <p:pRg st="1" end="1"/>
                                            </p:txEl>
                                          </p:spTgt>
                                        </p:tgtEl>
                                        <p:attrNameLst>
                                          <p:attrName>style.visibility</p:attrName>
                                        </p:attrNameLst>
                                      </p:cBhvr>
                                      <p:to>
                                        <p:strVal val="visible"/>
                                      </p:to>
                                    </p:set>
                                    <p:animEffect transition="in" filter="wipe(left)">
                                      <p:cBhvr>
                                        <p:cTn id="41" dur="500"/>
                                        <p:tgtEl>
                                          <p:spTgt spid="10">
                                            <p:txEl>
                                              <p:pRg st="1" end="1"/>
                                            </p:txEl>
                                          </p:spTgt>
                                        </p:tgtEl>
                                      </p:cBhvr>
                                    </p:animEffect>
                                  </p:childTnLst>
                                </p:cTn>
                              </p:par>
                              <p:par>
                                <p:cTn id="42" presetID="22" presetClass="entr" presetSubtype="8" fill="hold" nodeType="withEffect">
                                  <p:stCondLst>
                                    <p:cond delay="0"/>
                                  </p:stCondLst>
                                  <p:childTnLst>
                                    <p:set>
                                      <p:cBhvr>
                                        <p:cTn id="43" dur="1" fill="hold">
                                          <p:stCondLst>
                                            <p:cond delay="0"/>
                                          </p:stCondLst>
                                        </p:cTn>
                                        <p:tgtEl>
                                          <p:spTgt spid="10">
                                            <p:txEl>
                                              <p:pRg st="2" end="2"/>
                                            </p:txEl>
                                          </p:spTgt>
                                        </p:tgtEl>
                                        <p:attrNameLst>
                                          <p:attrName>style.visibility</p:attrName>
                                        </p:attrNameLst>
                                      </p:cBhvr>
                                      <p:to>
                                        <p:strVal val="visible"/>
                                      </p:to>
                                    </p:set>
                                    <p:animEffect transition="in" filter="wipe(left)">
                                      <p:cBhvr>
                                        <p:cTn id="44" dur="500"/>
                                        <p:tgtEl>
                                          <p:spTgt spid="10">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0">
                                            <p:txEl>
                                              <p:pRg st="3" end="3"/>
                                            </p:txEl>
                                          </p:spTgt>
                                        </p:tgtEl>
                                        <p:attrNameLst>
                                          <p:attrName>style.visibility</p:attrName>
                                        </p:attrNameLst>
                                      </p:cBhvr>
                                      <p:to>
                                        <p:strVal val="visible"/>
                                      </p:to>
                                    </p:set>
                                    <p:animEffect transition="in" filter="wipe(left)">
                                      <p:cBhvr>
                                        <p:cTn id="49" dur="500"/>
                                        <p:tgtEl>
                                          <p:spTgt spid="10">
                                            <p:txEl>
                                              <p:pRg st="3" end="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10">
                                            <p:txEl>
                                              <p:pRg st="4" end="4"/>
                                            </p:txEl>
                                          </p:spTgt>
                                        </p:tgtEl>
                                        <p:attrNameLst>
                                          <p:attrName>style.visibility</p:attrName>
                                        </p:attrNameLst>
                                      </p:cBhvr>
                                      <p:to>
                                        <p:strVal val="visible"/>
                                      </p:to>
                                    </p:set>
                                    <p:animEffect transition="in" filter="wipe(left)">
                                      <p:cBhvr>
                                        <p:cTn id="54"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971550" y="115888"/>
            <a:ext cx="8064946" cy="719137"/>
          </a:xfrm>
        </p:spPr>
        <p:txBody>
          <a:bodyPr/>
          <a:lstStyle/>
          <a:p>
            <a:r>
              <a:rPr lang="zh-CN" altLang="en-US" sz="3600" dirty="0">
                <a:latin typeface="黑体" pitchFamily="2" charset="-122"/>
                <a:ea typeface="黑体" pitchFamily="2" charset="-122"/>
              </a:rPr>
              <a:t>等厚干涉的应用</a:t>
            </a:r>
            <a:r>
              <a:rPr lang="en-US" altLang="zh-CN" sz="3600" dirty="0">
                <a:latin typeface="黑体" pitchFamily="2" charset="-122"/>
                <a:ea typeface="黑体" pitchFamily="2" charset="-122"/>
              </a:rPr>
              <a:t>—</a:t>
            </a:r>
            <a:r>
              <a:rPr lang="zh-CN" altLang="en-US" sz="3600" dirty="0">
                <a:latin typeface="黑体" pitchFamily="2" charset="-122"/>
                <a:ea typeface="黑体" pitchFamily="2" charset="-122"/>
              </a:rPr>
              <a:t>检查工件表面光洁度</a:t>
            </a:r>
            <a:endParaRPr lang="en-US" altLang="zh-CN" sz="36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38</a:t>
            </a:fld>
            <a:endParaRPr lang="en-US" altLang="zh-CN" dirty="0"/>
          </a:p>
        </p:txBody>
      </p:sp>
      <p:sp>
        <p:nvSpPr>
          <p:cNvPr id="13" name="TextBox 12"/>
          <p:cNvSpPr txBox="1"/>
          <p:nvPr/>
        </p:nvSpPr>
        <p:spPr>
          <a:xfrm>
            <a:off x="215516" y="4581128"/>
            <a:ext cx="8712968" cy="1880579"/>
          </a:xfrm>
          <a:prstGeom prst="rect">
            <a:avLst/>
          </a:prstGeom>
          <a:noFill/>
        </p:spPr>
        <p:txBody>
          <a:bodyPr wrap="square" rtlCol="0">
            <a:spAutoFit/>
          </a:bodyPr>
          <a:lstStyle/>
          <a:p>
            <a:pPr algn="just">
              <a:lnSpc>
                <a:spcPct val="150000"/>
              </a:lnSpc>
            </a:pPr>
            <a:r>
              <a:rPr lang="zh-CN" altLang="en-US" sz="2000" b="1" dirty="0">
                <a:solidFill>
                  <a:schemeClr val="tx2"/>
                </a:solidFill>
              </a:rPr>
              <a:t>以待测表面与标准面构成劈尖干涉：</a:t>
            </a:r>
            <a:endParaRPr lang="en-US" altLang="zh-CN" sz="2000" b="1" dirty="0">
              <a:solidFill>
                <a:schemeClr val="tx2"/>
              </a:solidFill>
            </a:endParaRPr>
          </a:p>
          <a:p>
            <a:pPr marL="342900" indent="-342900" algn="just">
              <a:lnSpc>
                <a:spcPct val="150000"/>
              </a:lnSpc>
              <a:buFont typeface="Wingdings" panose="05000000000000000000" pitchFamily="2" charset="2"/>
              <a:buChar char="Ø"/>
            </a:pPr>
            <a:r>
              <a:rPr lang="zh-CN" altLang="en-US" sz="2000" b="1" dirty="0">
                <a:solidFill>
                  <a:schemeClr val="tx2"/>
                </a:solidFill>
              </a:rPr>
              <a:t>当待测表面出现凹坑，干涉条纹向左弯曲；</a:t>
            </a:r>
            <a:endParaRPr lang="en-US" altLang="zh-CN" sz="2000" b="1" dirty="0">
              <a:solidFill>
                <a:schemeClr val="tx2"/>
              </a:solidFill>
            </a:endParaRPr>
          </a:p>
          <a:p>
            <a:pPr marL="342900" indent="-342900" algn="just">
              <a:lnSpc>
                <a:spcPct val="150000"/>
              </a:lnSpc>
              <a:buFont typeface="Wingdings" panose="05000000000000000000" pitchFamily="2" charset="2"/>
              <a:buChar char="Ø"/>
            </a:pPr>
            <a:r>
              <a:rPr lang="zh-CN" altLang="en-US" sz="2000" b="1" dirty="0">
                <a:solidFill>
                  <a:schemeClr val="tx2"/>
                </a:solidFill>
              </a:rPr>
              <a:t>当待测表面出现突起，干涉条纹向右弯曲；</a:t>
            </a:r>
            <a:endParaRPr lang="en-US" altLang="zh-CN" sz="2000" b="1" dirty="0">
              <a:solidFill>
                <a:schemeClr val="tx2"/>
              </a:solidFill>
            </a:endParaRPr>
          </a:p>
          <a:p>
            <a:pPr marL="342900" indent="-342900" algn="just">
              <a:lnSpc>
                <a:spcPct val="150000"/>
              </a:lnSpc>
              <a:buFont typeface="Wingdings" panose="05000000000000000000" pitchFamily="2" charset="2"/>
              <a:buChar char="Ø"/>
            </a:pPr>
            <a:r>
              <a:rPr lang="zh-CN" altLang="en-US" sz="2000" b="1" dirty="0">
                <a:solidFill>
                  <a:schemeClr val="tx2"/>
                </a:solidFill>
              </a:rPr>
              <a:t>通过弯曲程度（参考条纹间距），判断凹陷深度和突起高度。</a:t>
            </a:r>
            <a:endParaRPr lang="en-US" altLang="zh-CN" sz="2000" b="1" dirty="0">
              <a:solidFill>
                <a:schemeClr val="tx2"/>
              </a:solidFill>
            </a:endParaRPr>
          </a:p>
        </p:txBody>
      </p:sp>
      <p:pic>
        <p:nvPicPr>
          <p:cNvPr id="4" name="图片 3">
            <a:extLst>
              <a:ext uri="{FF2B5EF4-FFF2-40B4-BE49-F238E27FC236}">
                <a16:creationId xmlns:a16="http://schemas.microsoft.com/office/drawing/2014/main" id="{AE117D28-5769-4C9A-981B-A7516320E1C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5568" y="1484784"/>
            <a:ext cx="6912864" cy="3011424"/>
          </a:xfrm>
          <a:prstGeom prst="rect">
            <a:avLst/>
          </a:prstGeom>
        </p:spPr>
      </p:pic>
    </p:spTree>
    <p:extLst>
      <p:ext uri="{BB962C8B-B14F-4D97-AF65-F5344CB8AC3E}">
        <p14:creationId xmlns:p14="http://schemas.microsoft.com/office/powerpoint/2010/main" val="173547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left)">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left)">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left)">
                                      <p:cBhvr>
                                        <p:cTn id="22"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en-US" altLang="zh-CN" dirty="0">
                <a:latin typeface="黑体" pitchFamily="2" charset="-122"/>
                <a:ea typeface="黑体" pitchFamily="2" charset="-122"/>
              </a:rPr>
              <a:t>3.2 </a:t>
            </a:r>
            <a:r>
              <a:rPr lang="zh-CN" altLang="en-US" dirty="0">
                <a:latin typeface="黑体" pitchFamily="2" charset="-122"/>
                <a:ea typeface="黑体" pitchFamily="2" charset="-122"/>
              </a:rPr>
              <a:t>分波前与分振幅干涉</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39</a:t>
            </a:fld>
            <a:endParaRPr lang="en-US" altLang="zh-CN" dirty="0"/>
          </a:p>
        </p:txBody>
      </p:sp>
      <p:sp>
        <p:nvSpPr>
          <p:cNvPr id="6" name="TextBox 10">
            <a:extLst>
              <a:ext uri="{FF2B5EF4-FFF2-40B4-BE49-F238E27FC236}">
                <a16:creationId xmlns:a16="http://schemas.microsoft.com/office/drawing/2014/main" id="{C696E7F4-A00F-4924-9F70-B65D43ED73BC}"/>
              </a:ext>
            </a:extLst>
          </p:cNvPr>
          <p:cNvSpPr txBox="1">
            <a:spLocks noChangeArrowheads="1"/>
          </p:cNvSpPr>
          <p:nvPr/>
        </p:nvSpPr>
        <p:spPr bwMode="auto">
          <a:xfrm>
            <a:off x="1403648" y="2348880"/>
            <a:ext cx="6336704" cy="2931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50000"/>
              </a:lnSpc>
              <a:spcBef>
                <a:spcPct val="0"/>
              </a:spcBef>
              <a:buClrTx/>
              <a:buFontTx/>
              <a:buNone/>
            </a:pPr>
            <a:r>
              <a:rPr lang="en-US" altLang="zh-CN" b="1" dirty="0">
                <a:latin typeface="+mn-ea"/>
                <a:cs typeface="Times New Roman" pitchFamily="18" charset="0"/>
              </a:rPr>
              <a:t>3.2.1 </a:t>
            </a:r>
            <a:r>
              <a:rPr lang="zh-CN" altLang="en-US" b="1" dirty="0">
                <a:latin typeface="+mn-ea"/>
                <a:cs typeface="Times New Roman" pitchFamily="18" charset="0"/>
              </a:rPr>
              <a:t>分波前干涉装置</a:t>
            </a:r>
            <a:endParaRPr lang="en-US" altLang="zh-CN" b="1" dirty="0">
              <a:latin typeface="+mn-ea"/>
              <a:cs typeface="Times New Roman" pitchFamily="18" charset="0"/>
            </a:endParaRPr>
          </a:p>
          <a:p>
            <a:pPr eaLnBrk="1" hangingPunct="1">
              <a:lnSpc>
                <a:spcPct val="150000"/>
              </a:lnSpc>
              <a:spcBef>
                <a:spcPct val="0"/>
              </a:spcBef>
              <a:buClrTx/>
              <a:buFontTx/>
              <a:buNone/>
            </a:pPr>
            <a:r>
              <a:rPr lang="en-US" altLang="zh-CN" b="1" dirty="0">
                <a:latin typeface="+mn-ea"/>
                <a:cs typeface="Times New Roman" pitchFamily="18" charset="0"/>
              </a:rPr>
              <a:t>3.2.2 </a:t>
            </a:r>
            <a:r>
              <a:rPr lang="zh-CN" altLang="en-US" b="1" dirty="0">
                <a:latin typeface="+mn-ea"/>
                <a:cs typeface="Times New Roman" pitchFamily="18" charset="0"/>
              </a:rPr>
              <a:t>平行平板产生的分振幅干涉</a:t>
            </a:r>
            <a:endParaRPr lang="en-US" altLang="zh-CN" b="1" dirty="0">
              <a:latin typeface="+mn-ea"/>
              <a:cs typeface="Times New Roman" pitchFamily="18" charset="0"/>
            </a:endParaRPr>
          </a:p>
          <a:p>
            <a:pPr eaLnBrk="1" hangingPunct="1">
              <a:lnSpc>
                <a:spcPct val="150000"/>
              </a:lnSpc>
              <a:spcBef>
                <a:spcPct val="0"/>
              </a:spcBef>
              <a:buClrTx/>
              <a:buFontTx/>
              <a:buNone/>
            </a:pPr>
            <a:r>
              <a:rPr lang="en-US" altLang="zh-CN" b="1" dirty="0">
                <a:latin typeface="+mn-ea"/>
                <a:cs typeface="Times New Roman" pitchFamily="18" charset="0"/>
              </a:rPr>
              <a:t>3.2.3 </a:t>
            </a:r>
            <a:r>
              <a:rPr lang="zh-CN" altLang="en-US" b="1" dirty="0">
                <a:latin typeface="+mn-ea"/>
                <a:cs typeface="Times New Roman" pitchFamily="18" charset="0"/>
              </a:rPr>
              <a:t>楔形平板产生的分振幅干涉</a:t>
            </a:r>
            <a:endParaRPr lang="en-US" altLang="zh-CN" b="1" dirty="0">
              <a:latin typeface="+mn-ea"/>
              <a:cs typeface="Times New Roman" pitchFamily="18" charset="0"/>
            </a:endParaRPr>
          </a:p>
          <a:p>
            <a:pPr eaLnBrk="1" hangingPunct="1">
              <a:lnSpc>
                <a:spcPct val="150000"/>
              </a:lnSpc>
              <a:spcBef>
                <a:spcPct val="0"/>
              </a:spcBef>
              <a:buClrTx/>
              <a:buFontTx/>
              <a:buNone/>
            </a:pPr>
            <a:r>
              <a:rPr lang="en-US" altLang="zh-CN" b="1" dirty="0">
                <a:solidFill>
                  <a:srgbClr val="2E03CD"/>
                </a:solidFill>
                <a:latin typeface="+mn-ea"/>
                <a:cs typeface="Times New Roman" pitchFamily="18" charset="0"/>
              </a:rPr>
              <a:t>3.2.4 </a:t>
            </a:r>
            <a:r>
              <a:rPr lang="zh-CN" altLang="en-US" b="1" dirty="0">
                <a:solidFill>
                  <a:srgbClr val="2E03CD"/>
                </a:solidFill>
                <a:latin typeface="+mn-ea"/>
                <a:cs typeface="Times New Roman" pitchFamily="18" charset="0"/>
              </a:rPr>
              <a:t>牛顿环分振幅干涉</a:t>
            </a:r>
            <a:endParaRPr lang="en-US" altLang="zh-CN" b="1" dirty="0">
              <a:solidFill>
                <a:srgbClr val="2E03CD"/>
              </a:solidFill>
              <a:latin typeface="+mn-ea"/>
              <a:cs typeface="Times New Roman" pitchFamily="18" charset="0"/>
            </a:endParaRPr>
          </a:p>
        </p:txBody>
      </p:sp>
    </p:spTree>
    <p:extLst>
      <p:ext uri="{BB962C8B-B14F-4D97-AF65-F5344CB8AC3E}">
        <p14:creationId xmlns:p14="http://schemas.microsoft.com/office/powerpoint/2010/main" val="3493169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afterEffect">
                                  <p:stCondLst>
                                    <p:cond delay="0"/>
                                  </p:stCondLst>
                                  <p:childTnLst>
                                    <p:animClr clrSpc="rgb" dir="cw">
                                      <p:cBhvr override="childStyle">
                                        <p:cTn id="6" dur="250" fill="hold"/>
                                        <p:tgtEl>
                                          <p:spTgt spid="6">
                                            <p:txEl>
                                              <p:pRg st="1" end="1"/>
                                            </p:txEl>
                                          </p:spTgt>
                                        </p:tgtEl>
                                        <p:attrNameLst>
                                          <p:attrName>style.color</p:attrName>
                                        </p:attrNameLst>
                                      </p:cBhvr>
                                      <p:to>
                                        <a:srgbClr val="FF0000"/>
                                      </p:to>
                                    </p:animClr>
                                  </p:childTnLst>
                                </p:cTn>
                              </p:par>
                            </p:childTnLst>
                          </p:cTn>
                        </p:par>
                        <p:par>
                          <p:cTn id="7" fill="hold">
                            <p:stCondLst>
                              <p:cond delay="250"/>
                            </p:stCondLst>
                            <p:childTnLst>
                              <p:par>
                                <p:cTn id="8" presetID="3" presetClass="emph" presetSubtype="2" fill="hold" nodeType="afterEffect">
                                  <p:stCondLst>
                                    <p:cond delay="0"/>
                                  </p:stCondLst>
                                  <p:childTnLst>
                                    <p:animClr clrSpc="rgb" dir="cw">
                                      <p:cBhvr override="childStyle">
                                        <p:cTn id="9" dur="250" fill="hold"/>
                                        <p:tgtEl>
                                          <p:spTgt spid="6">
                                            <p:txEl>
                                              <p:pRg st="0" end="0"/>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971549" y="115888"/>
            <a:ext cx="7866191" cy="719137"/>
          </a:xfrm>
        </p:spPr>
        <p:txBody>
          <a:bodyPr/>
          <a:lstStyle/>
          <a:p>
            <a:r>
              <a:rPr lang="zh-CN" altLang="en-US" dirty="0">
                <a:latin typeface="黑体" pitchFamily="2" charset="-122"/>
                <a:ea typeface="黑体" pitchFamily="2" charset="-122"/>
              </a:rPr>
              <a:t>菲涅尔双面镜</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4</a:t>
            </a:fld>
            <a:endParaRPr lang="en-US" altLang="zh-CN" dirty="0"/>
          </a:p>
        </p:txBody>
      </p:sp>
      <p:sp>
        <p:nvSpPr>
          <p:cNvPr id="2" name="TextBox 1"/>
          <p:cNvSpPr txBox="1"/>
          <p:nvPr/>
        </p:nvSpPr>
        <p:spPr>
          <a:xfrm>
            <a:off x="306259" y="4835982"/>
            <a:ext cx="8531482" cy="1684244"/>
          </a:xfrm>
          <a:prstGeom prst="rect">
            <a:avLst/>
          </a:prstGeom>
          <a:noFill/>
        </p:spPr>
        <p:txBody>
          <a:bodyPr wrap="square" rtlCol="0">
            <a:spAutoFit/>
          </a:bodyPr>
          <a:lstStyle/>
          <a:p>
            <a:pPr algn="just">
              <a:lnSpc>
                <a:spcPct val="150000"/>
              </a:lnSpc>
            </a:pPr>
            <a:r>
              <a:rPr lang="zh-CN" altLang="en-US" sz="2400" b="1" dirty="0">
                <a:solidFill>
                  <a:schemeClr val="tx2"/>
                </a:solidFill>
              </a:rPr>
              <a:t>菲涅尔双面镜由两片夹角极小的反射镜组成，可视为光源</a:t>
            </a:r>
            <a:r>
              <a:rPr lang="en-US" altLang="zh-CN" sz="2400" b="1" i="1" dirty="0">
                <a:solidFill>
                  <a:schemeClr val="tx2"/>
                </a:solidFill>
                <a:latin typeface="Times New Roman" pitchFamily="18" charset="0"/>
                <a:cs typeface="Times New Roman" pitchFamily="18" charset="0"/>
              </a:rPr>
              <a:t>S</a:t>
            </a:r>
            <a:r>
              <a:rPr lang="zh-CN" altLang="en-US" sz="2400" b="1" dirty="0">
                <a:solidFill>
                  <a:schemeClr val="tx2"/>
                </a:solidFill>
              </a:rPr>
              <a:t>在两片反射镜中的镜像点</a:t>
            </a:r>
            <a:r>
              <a:rPr lang="en-US" altLang="zh-CN" sz="2400" b="1" i="1" dirty="0">
                <a:solidFill>
                  <a:schemeClr val="tx2"/>
                </a:solidFill>
                <a:latin typeface="Times New Roman" pitchFamily="18" charset="0"/>
                <a:cs typeface="Times New Roman" pitchFamily="18" charset="0"/>
              </a:rPr>
              <a:t>S</a:t>
            </a:r>
            <a:r>
              <a:rPr lang="en-US" altLang="zh-CN" sz="2400" b="1" baseline="-25000" dirty="0">
                <a:solidFill>
                  <a:schemeClr val="tx2"/>
                </a:solidFill>
                <a:latin typeface="Times New Roman" pitchFamily="18" charset="0"/>
                <a:cs typeface="Times New Roman" pitchFamily="18" charset="0"/>
              </a:rPr>
              <a:t>1</a:t>
            </a:r>
            <a:r>
              <a:rPr lang="zh-CN" altLang="en-US" sz="2400" b="1" dirty="0">
                <a:solidFill>
                  <a:schemeClr val="tx2"/>
                </a:solidFill>
              </a:rPr>
              <a:t>和</a:t>
            </a:r>
            <a:r>
              <a:rPr lang="en-US" altLang="zh-CN" sz="2400" b="1" i="1" dirty="0">
                <a:solidFill>
                  <a:schemeClr val="tx2"/>
                </a:solidFill>
                <a:latin typeface="Times New Roman" pitchFamily="18" charset="0"/>
                <a:cs typeface="Times New Roman" pitchFamily="18" charset="0"/>
              </a:rPr>
              <a:t>S</a:t>
            </a:r>
            <a:r>
              <a:rPr lang="en-US" altLang="zh-CN" sz="2400" b="1" baseline="-25000" dirty="0">
                <a:solidFill>
                  <a:schemeClr val="tx2"/>
                </a:solidFill>
                <a:latin typeface="Times New Roman" pitchFamily="18" charset="0"/>
                <a:cs typeface="Times New Roman" pitchFamily="18" charset="0"/>
              </a:rPr>
              <a:t>2</a:t>
            </a:r>
            <a:r>
              <a:rPr lang="zh-CN" altLang="en-US" sz="2400" b="1" dirty="0">
                <a:solidFill>
                  <a:schemeClr val="tx2"/>
                </a:solidFill>
              </a:rPr>
              <a:t>发出的光波的干涉，在平行于两点连线的观察屏上，可以观察到相互平行的干涉条纹。</a:t>
            </a:r>
          </a:p>
        </p:txBody>
      </p:sp>
      <p:graphicFrame>
        <p:nvGraphicFramePr>
          <p:cNvPr id="87" name="对象 86">
            <a:extLst>
              <a:ext uri="{FF2B5EF4-FFF2-40B4-BE49-F238E27FC236}">
                <a16:creationId xmlns:a16="http://schemas.microsoft.com/office/drawing/2014/main" id="{720F3206-5717-4AE5-B046-C3142D7F270E}"/>
              </a:ext>
            </a:extLst>
          </p:cNvPr>
          <p:cNvGraphicFramePr>
            <a:graphicFrameLocks noChangeAspect="1"/>
          </p:cNvGraphicFramePr>
          <p:nvPr>
            <p:extLst>
              <p:ext uri="{D42A27DB-BD31-4B8C-83A1-F6EECF244321}">
                <p14:modId xmlns:p14="http://schemas.microsoft.com/office/powerpoint/2010/main" val="3176765152"/>
              </p:ext>
            </p:extLst>
          </p:nvPr>
        </p:nvGraphicFramePr>
        <p:xfrm>
          <a:off x="6469353" y="1881131"/>
          <a:ext cx="1631039" cy="393699"/>
        </p:xfrm>
        <a:graphic>
          <a:graphicData uri="http://schemas.openxmlformats.org/presentationml/2006/ole">
            <mc:AlternateContent xmlns:mc="http://schemas.openxmlformats.org/markup-compatibility/2006">
              <mc:Choice xmlns:v="urn:schemas-microsoft-com:vml" Requires="v">
                <p:oleObj spid="_x0000_s88194" name="Equation" r:id="rId4" imgW="736560" imgH="177480" progId="Equation.DSMT4">
                  <p:embed/>
                </p:oleObj>
              </mc:Choice>
              <mc:Fallback>
                <p:oleObj name="Equation" r:id="rId4" imgW="736560" imgH="177480" progId="Equation.DSMT4">
                  <p:embed/>
                  <p:pic>
                    <p:nvPicPr>
                      <p:cNvPr id="3" name="对象 2">
                        <a:extLst>
                          <a:ext uri="{FF2B5EF4-FFF2-40B4-BE49-F238E27FC236}">
                            <a16:creationId xmlns:a16="http://schemas.microsoft.com/office/drawing/2014/main" id="{40560D57-3469-464B-83ED-2C1451CE1503}"/>
                          </a:ext>
                        </a:extLst>
                      </p:cNvPr>
                      <p:cNvPicPr/>
                      <p:nvPr/>
                    </p:nvPicPr>
                    <p:blipFill>
                      <a:blip r:embed="rId5"/>
                      <a:stretch>
                        <a:fillRect/>
                      </a:stretch>
                    </p:blipFill>
                    <p:spPr>
                      <a:xfrm>
                        <a:off x="6469353" y="1881131"/>
                        <a:ext cx="1631039" cy="393699"/>
                      </a:xfrm>
                      <a:prstGeom prst="rect">
                        <a:avLst/>
                      </a:prstGeom>
                    </p:spPr>
                  </p:pic>
                </p:oleObj>
              </mc:Fallback>
            </mc:AlternateContent>
          </a:graphicData>
        </a:graphic>
      </p:graphicFrame>
      <p:graphicFrame>
        <p:nvGraphicFramePr>
          <p:cNvPr id="88" name="对象 87">
            <a:extLst>
              <a:ext uri="{FF2B5EF4-FFF2-40B4-BE49-F238E27FC236}">
                <a16:creationId xmlns:a16="http://schemas.microsoft.com/office/drawing/2014/main" id="{98E6D08D-3C12-43C2-9766-C9FE569882E3}"/>
              </a:ext>
            </a:extLst>
          </p:cNvPr>
          <p:cNvGraphicFramePr>
            <a:graphicFrameLocks noChangeAspect="1"/>
          </p:cNvGraphicFramePr>
          <p:nvPr>
            <p:extLst>
              <p:ext uri="{D42A27DB-BD31-4B8C-83A1-F6EECF244321}">
                <p14:modId xmlns:p14="http://schemas.microsoft.com/office/powerpoint/2010/main" val="2613945469"/>
              </p:ext>
            </p:extLst>
          </p:nvPr>
        </p:nvGraphicFramePr>
        <p:xfrm>
          <a:off x="6469353" y="3008961"/>
          <a:ext cx="1083970" cy="840077"/>
        </p:xfrm>
        <a:graphic>
          <a:graphicData uri="http://schemas.openxmlformats.org/presentationml/2006/ole">
            <mc:AlternateContent xmlns:mc="http://schemas.openxmlformats.org/markup-compatibility/2006">
              <mc:Choice xmlns:v="urn:schemas-microsoft-com:vml" Requires="v">
                <p:oleObj spid="_x0000_s88195" name="Equation" r:id="rId6" imgW="507960" imgH="393480" progId="Equation.DSMT4">
                  <p:embed/>
                </p:oleObj>
              </mc:Choice>
              <mc:Fallback>
                <p:oleObj name="Equation" r:id="rId6" imgW="507960" imgH="393480" progId="Equation.DSMT4">
                  <p:embed/>
                  <p:pic>
                    <p:nvPicPr>
                      <p:cNvPr id="4" name="对象 3">
                        <a:extLst>
                          <a:ext uri="{FF2B5EF4-FFF2-40B4-BE49-F238E27FC236}">
                            <a16:creationId xmlns:a16="http://schemas.microsoft.com/office/drawing/2014/main" id="{D9F2D434-CAB4-41D2-A0BD-B9E7EF21ECAB}"/>
                          </a:ext>
                        </a:extLst>
                      </p:cNvPr>
                      <p:cNvPicPr/>
                      <p:nvPr/>
                    </p:nvPicPr>
                    <p:blipFill>
                      <a:blip r:embed="rId7"/>
                      <a:stretch>
                        <a:fillRect/>
                      </a:stretch>
                    </p:blipFill>
                    <p:spPr>
                      <a:xfrm>
                        <a:off x="6469353" y="3008961"/>
                        <a:ext cx="1083970" cy="840077"/>
                      </a:xfrm>
                      <a:prstGeom prst="rect">
                        <a:avLst/>
                      </a:prstGeom>
                    </p:spPr>
                  </p:pic>
                </p:oleObj>
              </mc:Fallback>
            </mc:AlternateContent>
          </a:graphicData>
        </a:graphic>
      </p:graphicFrame>
      <p:grpSp>
        <p:nvGrpSpPr>
          <p:cNvPr id="7" name="组合 6">
            <a:extLst>
              <a:ext uri="{FF2B5EF4-FFF2-40B4-BE49-F238E27FC236}">
                <a16:creationId xmlns:a16="http://schemas.microsoft.com/office/drawing/2014/main" id="{F695FBB6-8200-4C67-B8E8-D52F992C8709}"/>
              </a:ext>
            </a:extLst>
          </p:cNvPr>
          <p:cNvGrpSpPr/>
          <p:nvPr/>
        </p:nvGrpSpPr>
        <p:grpSpPr>
          <a:xfrm>
            <a:off x="323529" y="1484784"/>
            <a:ext cx="5760639" cy="2967243"/>
            <a:chOff x="251520" y="1484784"/>
            <a:chExt cx="5760639" cy="2967243"/>
          </a:xfrm>
        </p:grpSpPr>
        <p:pic>
          <p:nvPicPr>
            <p:cNvPr id="3" name="图片 2">
              <a:extLst>
                <a:ext uri="{FF2B5EF4-FFF2-40B4-BE49-F238E27FC236}">
                  <a16:creationId xmlns:a16="http://schemas.microsoft.com/office/drawing/2014/main" id="{588A8457-7444-4388-8ED7-0CF9D8C657AD}"/>
                </a:ext>
              </a:extLst>
            </p:cNvPr>
            <p:cNvPicPr>
              <a:picLocks noChangeAspect="1"/>
            </p:cNvPicPr>
            <p:nvPr/>
          </p:nvPicPr>
          <p:blipFill>
            <a:blip r:embed="rId8"/>
            <a:stretch>
              <a:fillRect/>
            </a:stretch>
          </p:blipFill>
          <p:spPr>
            <a:xfrm>
              <a:off x="5148064" y="2083937"/>
              <a:ext cx="864095" cy="1986297"/>
            </a:xfrm>
            <a:prstGeom prst="rect">
              <a:avLst/>
            </a:prstGeom>
          </p:spPr>
        </p:pic>
        <p:pic>
          <p:nvPicPr>
            <p:cNvPr id="6" name="图片 5">
              <a:extLst>
                <a:ext uri="{FF2B5EF4-FFF2-40B4-BE49-F238E27FC236}">
                  <a16:creationId xmlns:a16="http://schemas.microsoft.com/office/drawing/2014/main" id="{77A566A1-5887-4F16-9F18-0E2C116105C0}"/>
                </a:ext>
              </a:extLst>
            </p:cNvPr>
            <p:cNvPicPr>
              <a:picLocks noChangeAspect="1"/>
            </p:cNvPicPr>
            <p:nvPr/>
          </p:nvPicPr>
          <p:blipFill>
            <a:blip r:embed="rId9"/>
            <a:stretch>
              <a:fillRect/>
            </a:stretch>
          </p:blipFill>
          <p:spPr>
            <a:xfrm>
              <a:off x="251520" y="1484784"/>
              <a:ext cx="4896544" cy="2967243"/>
            </a:xfrm>
            <a:prstGeom prst="rect">
              <a:avLst/>
            </a:prstGeom>
          </p:spPr>
        </p:pic>
      </p:grpSp>
    </p:spTree>
    <p:extLst>
      <p:ext uri="{BB962C8B-B14F-4D97-AF65-F5344CB8AC3E}">
        <p14:creationId xmlns:p14="http://schemas.microsoft.com/office/powerpoint/2010/main" val="4268110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7"/>
                                        </p:tgtEl>
                                        <p:attrNameLst>
                                          <p:attrName>style.visibility</p:attrName>
                                        </p:attrNameLst>
                                      </p:cBhvr>
                                      <p:to>
                                        <p:strVal val="visible"/>
                                      </p:to>
                                    </p:set>
                                    <p:animEffect transition="in" filter="wipe(left)">
                                      <p:cBhvr>
                                        <p:cTn id="12" dur="500"/>
                                        <p:tgtEl>
                                          <p:spTgt spid="87"/>
                                        </p:tgtEl>
                                      </p:cBhvr>
                                    </p:animEffect>
                                  </p:childTnLst>
                                </p:cTn>
                              </p:par>
                              <p:par>
                                <p:cTn id="13" presetID="22" presetClass="entr" presetSubtype="8" fill="hold" nodeType="withEffect">
                                  <p:stCondLst>
                                    <p:cond delay="0"/>
                                  </p:stCondLst>
                                  <p:childTnLst>
                                    <p:set>
                                      <p:cBhvr>
                                        <p:cTn id="14" dur="1" fill="hold">
                                          <p:stCondLst>
                                            <p:cond delay="0"/>
                                          </p:stCondLst>
                                        </p:cTn>
                                        <p:tgtEl>
                                          <p:spTgt spid="88"/>
                                        </p:tgtEl>
                                        <p:attrNameLst>
                                          <p:attrName>style.visibility</p:attrName>
                                        </p:attrNameLst>
                                      </p:cBhvr>
                                      <p:to>
                                        <p:strVal val="visible"/>
                                      </p:to>
                                    </p:set>
                                    <p:animEffect transition="in" filter="wipe(left)">
                                      <p:cBhvr>
                                        <p:cTn id="15"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dirty="0">
                <a:latin typeface="黑体" panose="02010609060101010101" pitchFamily="2" charset="-122"/>
                <a:ea typeface="黑体" panose="02010609060101010101" pitchFamily="2" charset="-122"/>
              </a:rPr>
              <a:t>牛顿环产生的等厚干涉</a:t>
            </a:r>
            <a:endParaRPr lang="en-US" altLang="zh-CN" dirty="0">
              <a:latin typeface="黑体" panose="02010609060101010101" pitchFamily="2" charset="-122"/>
              <a:ea typeface="黑体" panose="02010609060101010101"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t>40</a:t>
            </a:fld>
            <a:endParaRPr lang="en-US" altLang="zh-CN"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4495" y="1412776"/>
            <a:ext cx="5857825" cy="3917575"/>
          </a:xfrm>
          <a:prstGeom prst="rect">
            <a:avLst/>
          </a:prstGeom>
        </p:spPr>
      </p:pic>
      <p:sp>
        <p:nvSpPr>
          <p:cNvPr id="6" name="Text Box 8"/>
          <p:cNvSpPr txBox="1">
            <a:spLocks noChangeArrowheads="1"/>
          </p:cNvSpPr>
          <p:nvPr/>
        </p:nvSpPr>
        <p:spPr bwMode="auto">
          <a:xfrm>
            <a:off x="321259" y="5582585"/>
            <a:ext cx="8501483" cy="870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50000"/>
              </a:spcBef>
              <a:buFontTx/>
              <a:buNone/>
            </a:pPr>
            <a:r>
              <a:rPr kumimoji="1" lang="zh-CN" altLang="en-US" sz="1800" b="1" dirty="0">
                <a:solidFill>
                  <a:schemeClr val="tx2"/>
                </a:solidFill>
                <a:latin typeface="+mn-lt"/>
                <a:ea typeface="+mn-ea"/>
              </a:rPr>
              <a:t>将一块半径很大的平凸镜与一块平板玻璃叠放在一起，用单色平行光垂直照射，由平凸镜下表面和平板玻璃上表面两束反射光干涉，产生的</a:t>
            </a:r>
            <a:r>
              <a:rPr kumimoji="1" lang="zh-CN" altLang="en-US" sz="1800" b="1" dirty="0">
                <a:solidFill>
                  <a:srgbClr val="2E03CD"/>
                </a:solidFill>
                <a:latin typeface="+mn-lt"/>
                <a:ea typeface="+mn-ea"/>
              </a:rPr>
              <a:t>等厚干涉条纹</a:t>
            </a:r>
            <a:r>
              <a:rPr kumimoji="1" lang="zh-CN" altLang="en-US" sz="1800" b="1" dirty="0">
                <a:solidFill>
                  <a:schemeClr val="tx2"/>
                </a:solidFill>
                <a:latin typeface="+mn-lt"/>
                <a:ea typeface="+mn-ea"/>
              </a:rPr>
              <a:t>称为</a:t>
            </a:r>
            <a:r>
              <a:rPr kumimoji="1" lang="zh-CN" altLang="en-US" sz="1800" b="1" dirty="0">
                <a:solidFill>
                  <a:srgbClr val="FF0000"/>
                </a:solidFill>
                <a:latin typeface="+mn-lt"/>
                <a:ea typeface="+mn-ea"/>
              </a:rPr>
              <a:t>牛顿环</a:t>
            </a:r>
            <a:r>
              <a:rPr kumimoji="1" lang="zh-CN" altLang="en-US" sz="1800" b="1" dirty="0">
                <a:solidFill>
                  <a:schemeClr val="tx2"/>
                </a:solidFill>
                <a:latin typeface="+mn-lt"/>
                <a:ea typeface="+mn-ea"/>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dirty="0">
                <a:latin typeface="黑体" panose="02010609060101010101" pitchFamily="2" charset="-122"/>
                <a:ea typeface="黑体" panose="02010609060101010101" pitchFamily="2" charset="-122"/>
              </a:rPr>
              <a:t>牛顿环条纹特性</a:t>
            </a:r>
            <a:endParaRPr lang="en-US" altLang="zh-CN" dirty="0">
              <a:latin typeface="黑体" panose="02010609060101010101" pitchFamily="2" charset="-122"/>
              <a:ea typeface="黑体" panose="02010609060101010101" pitchFamily="2" charset="-122"/>
            </a:endParaRPr>
          </a:p>
        </p:txBody>
      </p:sp>
      <p:sp>
        <p:nvSpPr>
          <p:cNvPr id="5" name="灯片编号占位符 4"/>
          <p:cNvSpPr>
            <a:spLocks noGrp="1"/>
          </p:cNvSpPr>
          <p:nvPr>
            <p:ph type="sldNum" sz="quarter" idx="10"/>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fld id="{9A1FA108-A18D-4672-A237-5D1ABE4F711D}" type="slidenum">
              <a:rPr lang="zh-CN" altLang="en-US"/>
              <a:t>41</a:t>
            </a:fld>
            <a:endParaRPr lang="en-US" altLang="zh-CN" dirty="0"/>
          </a:p>
        </p:txBody>
      </p:sp>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80112" y="1165802"/>
            <a:ext cx="3496099" cy="3449036"/>
          </a:xfrm>
          <a:prstGeom prst="rect">
            <a:avLst/>
          </a:prstGeom>
        </p:spPr>
      </p:pic>
      <p:graphicFrame>
        <p:nvGraphicFramePr>
          <p:cNvPr id="7" name="对象 6"/>
          <p:cNvGraphicFramePr>
            <a:graphicFrameLocks noChangeAspect="1"/>
          </p:cNvGraphicFramePr>
          <p:nvPr/>
        </p:nvGraphicFramePr>
        <p:xfrm>
          <a:off x="1115616" y="1268760"/>
          <a:ext cx="1597620" cy="505263"/>
        </p:xfrm>
        <a:graphic>
          <a:graphicData uri="http://schemas.openxmlformats.org/presentationml/2006/ole">
            <mc:AlternateContent xmlns:mc="http://schemas.openxmlformats.org/markup-compatibility/2006">
              <mc:Choice xmlns:v="urn:schemas-microsoft-com:vml" Requires="v">
                <p:oleObj spid="_x0000_s91418" name="公式" r:id="rId5" imgW="17373600" imgH="5486400" progId="Equation.3">
                  <p:embed/>
                </p:oleObj>
              </mc:Choice>
              <mc:Fallback>
                <p:oleObj name="公式" r:id="rId5" imgW="17373600" imgH="5486400" progId="Equation.3">
                  <p:embed/>
                  <p:pic>
                    <p:nvPicPr>
                      <p:cNvPr id="7" name="对象 6"/>
                      <p:cNvPicPr>
                        <a:picLocks noChangeAspect="1" noChangeArrowheads="1"/>
                      </p:cNvPicPr>
                      <p:nvPr/>
                    </p:nvPicPr>
                    <p:blipFill>
                      <a:blip r:embed="rId6"/>
                      <a:srcRect/>
                      <a:stretch>
                        <a:fillRect/>
                      </a:stretch>
                    </p:blipFill>
                    <p:spPr bwMode="auto">
                      <a:xfrm>
                        <a:off x="1115616" y="1268760"/>
                        <a:ext cx="1597620" cy="505263"/>
                      </a:xfrm>
                      <a:prstGeom prst="rect">
                        <a:avLst/>
                      </a:prstGeom>
                      <a:noFill/>
                      <a:ln>
                        <a:noFill/>
                      </a:ln>
                      <a:effectLst/>
                    </p:spPr>
                  </p:pic>
                </p:oleObj>
              </mc:Fallback>
            </mc:AlternateContent>
          </a:graphicData>
        </a:graphic>
      </p:graphicFrame>
      <p:graphicFrame>
        <p:nvGraphicFramePr>
          <p:cNvPr id="8" name="对象 7"/>
          <p:cNvGraphicFramePr>
            <a:graphicFrameLocks noChangeAspect="1"/>
          </p:cNvGraphicFramePr>
          <p:nvPr/>
        </p:nvGraphicFramePr>
        <p:xfrm>
          <a:off x="792286" y="1916832"/>
          <a:ext cx="3707706" cy="935396"/>
        </p:xfrm>
        <a:graphic>
          <a:graphicData uri="http://schemas.openxmlformats.org/presentationml/2006/ole">
            <mc:AlternateContent xmlns:mc="http://schemas.openxmlformats.org/markup-compatibility/2006">
              <mc:Choice xmlns:v="urn:schemas-microsoft-com:vml" Requires="v">
                <p:oleObj spid="_x0000_s91419" name="Equation" r:id="rId7" imgW="43586400" imgH="10972800" progId="Equation.DSMT4">
                  <p:embed/>
                </p:oleObj>
              </mc:Choice>
              <mc:Fallback>
                <p:oleObj name="Equation" r:id="rId7" imgW="43586400" imgH="10972800" progId="Equation.DSMT4">
                  <p:embed/>
                  <p:pic>
                    <p:nvPicPr>
                      <p:cNvPr id="8" name="对象 7"/>
                      <p:cNvPicPr>
                        <a:picLocks noChangeAspect="1" noChangeArrowheads="1"/>
                      </p:cNvPicPr>
                      <p:nvPr/>
                    </p:nvPicPr>
                    <p:blipFill>
                      <a:blip r:embed="rId8"/>
                      <a:srcRect/>
                      <a:stretch>
                        <a:fillRect/>
                      </a:stretch>
                    </p:blipFill>
                    <p:spPr bwMode="auto">
                      <a:xfrm>
                        <a:off x="792286" y="1916832"/>
                        <a:ext cx="3707706" cy="935396"/>
                      </a:xfrm>
                      <a:prstGeom prst="rect">
                        <a:avLst/>
                      </a:prstGeom>
                      <a:noFill/>
                      <a:ln w="9525">
                        <a:noFill/>
                        <a:miter lim="800000"/>
                        <a:headEnd/>
                        <a:tailEnd/>
                      </a:ln>
                    </p:spPr>
                  </p:pic>
                </p:oleObj>
              </mc:Fallback>
            </mc:AlternateContent>
          </a:graphicData>
        </a:graphic>
      </p:graphicFrame>
      <p:sp>
        <p:nvSpPr>
          <p:cNvPr id="10" name="TextBox 9"/>
          <p:cNvSpPr txBox="1"/>
          <p:nvPr/>
        </p:nvSpPr>
        <p:spPr>
          <a:xfrm>
            <a:off x="251520" y="1340768"/>
            <a:ext cx="1035862" cy="400110"/>
          </a:xfrm>
          <a:prstGeom prst="rect">
            <a:avLst/>
          </a:prstGeom>
          <a:noFill/>
        </p:spPr>
        <p:txBody>
          <a:bodyPr wrap="square" rtlCol="0">
            <a:spAutoFit/>
          </a:bodyPr>
          <a:lstStyle/>
          <a:p>
            <a:pPr algn="just"/>
            <a:r>
              <a:rPr lang="zh-CN" altLang="en-US" sz="2000" b="1" dirty="0">
                <a:solidFill>
                  <a:schemeClr val="tx2"/>
                </a:solidFill>
              </a:rPr>
              <a:t>由于：</a:t>
            </a:r>
          </a:p>
        </p:txBody>
      </p:sp>
      <p:sp>
        <p:nvSpPr>
          <p:cNvPr id="11" name="TextBox 10"/>
          <p:cNvSpPr txBox="1"/>
          <p:nvPr/>
        </p:nvSpPr>
        <p:spPr>
          <a:xfrm>
            <a:off x="2627784" y="1340768"/>
            <a:ext cx="3744416" cy="400110"/>
          </a:xfrm>
          <a:prstGeom prst="rect">
            <a:avLst/>
          </a:prstGeom>
          <a:noFill/>
        </p:spPr>
        <p:txBody>
          <a:bodyPr wrap="square" rtlCol="0">
            <a:spAutoFit/>
          </a:bodyPr>
          <a:lstStyle/>
          <a:p>
            <a:r>
              <a:rPr lang="zh-CN" altLang="en-US" sz="2000" b="1" dirty="0">
                <a:solidFill>
                  <a:schemeClr val="tx2"/>
                </a:solidFill>
              </a:rPr>
              <a:t>，附加光程差</a:t>
            </a:r>
            <a:r>
              <a:rPr lang="el-GR" altLang="zh-CN" sz="2000" b="1" dirty="0">
                <a:solidFill>
                  <a:schemeClr val="tx2"/>
                </a:solidFill>
                <a:latin typeface="Times New Roman" panose="02020603050405020304"/>
                <a:cs typeface="Times New Roman" panose="02020603050405020304"/>
              </a:rPr>
              <a:t>λ</a:t>
            </a:r>
            <a:r>
              <a:rPr lang="en-US" altLang="zh-CN" sz="2000" b="1" dirty="0">
                <a:solidFill>
                  <a:schemeClr val="tx2"/>
                </a:solidFill>
                <a:latin typeface="Times New Roman" panose="02020603050405020304"/>
                <a:cs typeface="Times New Roman" panose="02020603050405020304"/>
              </a:rPr>
              <a:t>/2</a:t>
            </a:r>
            <a:r>
              <a:rPr lang="zh-CN" altLang="en-US" sz="2000" b="1" dirty="0">
                <a:solidFill>
                  <a:schemeClr val="tx2"/>
                </a:solidFill>
                <a:latin typeface="Times New Roman" panose="02020603050405020304"/>
                <a:cs typeface="Times New Roman" panose="02020603050405020304"/>
              </a:rPr>
              <a:t>，因此：</a:t>
            </a:r>
            <a:endParaRPr lang="zh-CN" altLang="en-US" sz="2000" b="1" dirty="0">
              <a:solidFill>
                <a:schemeClr val="tx2"/>
              </a:solidFill>
            </a:endParaRPr>
          </a:p>
        </p:txBody>
      </p:sp>
      <p:sp>
        <p:nvSpPr>
          <p:cNvPr id="12" name="TextBox 11"/>
          <p:cNvSpPr txBox="1"/>
          <p:nvPr/>
        </p:nvSpPr>
        <p:spPr>
          <a:xfrm>
            <a:off x="4549187" y="1959223"/>
            <a:ext cx="958917" cy="400110"/>
          </a:xfrm>
          <a:prstGeom prst="rect">
            <a:avLst/>
          </a:prstGeom>
          <a:noFill/>
        </p:spPr>
        <p:txBody>
          <a:bodyPr wrap="none" rtlCol="0">
            <a:spAutoFit/>
          </a:bodyPr>
          <a:lstStyle/>
          <a:p>
            <a:r>
              <a:rPr lang="zh-CN" altLang="en-US" sz="2000" b="1" dirty="0">
                <a:solidFill>
                  <a:schemeClr val="tx2"/>
                </a:solidFill>
              </a:rPr>
              <a:t>亮条纹</a:t>
            </a:r>
          </a:p>
        </p:txBody>
      </p:sp>
      <p:sp>
        <p:nvSpPr>
          <p:cNvPr id="13" name="TextBox 12"/>
          <p:cNvSpPr txBox="1"/>
          <p:nvPr/>
        </p:nvSpPr>
        <p:spPr>
          <a:xfrm>
            <a:off x="4549187" y="2391271"/>
            <a:ext cx="958917" cy="400110"/>
          </a:xfrm>
          <a:prstGeom prst="rect">
            <a:avLst/>
          </a:prstGeom>
          <a:noFill/>
        </p:spPr>
        <p:txBody>
          <a:bodyPr wrap="none" rtlCol="0">
            <a:spAutoFit/>
          </a:bodyPr>
          <a:lstStyle/>
          <a:p>
            <a:r>
              <a:rPr lang="zh-CN" altLang="en-US" sz="2000" b="1" dirty="0">
                <a:solidFill>
                  <a:schemeClr val="tx2"/>
                </a:solidFill>
              </a:rPr>
              <a:t>暗条纹</a:t>
            </a:r>
          </a:p>
        </p:txBody>
      </p:sp>
      <p:graphicFrame>
        <p:nvGraphicFramePr>
          <p:cNvPr id="14" name="对象 13"/>
          <p:cNvGraphicFramePr>
            <a:graphicFrameLocks noChangeAspect="1"/>
          </p:cNvGraphicFramePr>
          <p:nvPr/>
        </p:nvGraphicFramePr>
        <p:xfrm>
          <a:off x="1982788" y="2996952"/>
          <a:ext cx="2301180" cy="522034"/>
        </p:xfrm>
        <a:graphic>
          <a:graphicData uri="http://schemas.openxmlformats.org/presentationml/2006/ole">
            <mc:AlternateContent xmlns:mc="http://schemas.openxmlformats.org/markup-compatibility/2006">
              <mc:Choice xmlns:v="urn:schemas-microsoft-com:vml" Requires="v">
                <p:oleObj spid="_x0000_s91420" name="公式" r:id="rId9" imgW="1116965" imgH="254000" progId="Equation.3">
                  <p:embed/>
                </p:oleObj>
              </mc:Choice>
              <mc:Fallback>
                <p:oleObj name="公式" r:id="rId9" imgW="1116965" imgH="254000" progId="Equation.3">
                  <p:embed/>
                  <p:pic>
                    <p:nvPicPr>
                      <p:cNvPr id="14" name="对象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82788" y="2996952"/>
                        <a:ext cx="2301180" cy="522034"/>
                      </a:xfrm>
                      <a:prstGeom prst="rect">
                        <a:avLst/>
                      </a:prstGeom>
                      <a:noFill/>
                      <a:ln>
                        <a:noFill/>
                      </a:ln>
                      <a:effectLst/>
                    </p:spPr>
                  </p:pic>
                </p:oleObj>
              </mc:Fallback>
            </mc:AlternateContent>
          </a:graphicData>
        </a:graphic>
      </p:graphicFrame>
      <p:graphicFrame>
        <p:nvGraphicFramePr>
          <p:cNvPr id="15" name="对象 14"/>
          <p:cNvGraphicFramePr>
            <a:graphicFrameLocks noChangeAspect="1"/>
          </p:cNvGraphicFramePr>
          <p:nvPr/>
        </p:nvGraphicFramePr>
        <p:xfrm>
          <a:off x="1979713" y="3672076"/>
          <a:ext cx="1008112" cy="392575"/>
        </p:xfrm>
        <a:graphic>
          <a:graphicData uri="http://schemas.openxmlformats.org/presentationml/2006/ole">
            <mc:AlternateContent xmlns:mc="http://schemas.openxmlformats.org/markup-compatibility/2006">
              <mc:Choice xmlns:v="urn:schemas-microsoft-com:vml" Requires="v">
                <p:oleObj spid="_x0000_s91421" name="Equation" r:id="rId11" imgW="10972800" imgH="4267200" progId="Equation.DSMT4">
                  <p:embed/>
                </p:oleObj>
              </mc:Choice>
              <mc:Fallback>
                <p:oleObj name="Equation" r:id="rId11" imgW="10972800" imgH="4267200" progId="Equation.DSMT4">
                  <p:embed/>
                  <p:pic>
                    <p:nvPicPr>
                      <p:cNvPr id="15" name="对象 14"/>
                      <p:cNvPicPr>
                        <a:picLocks noChangeAspect="1" noChangeArrowheads="1"/>
                      </p:cNvPicPr>
                      <p:nvPr/>
                    </p:nvPicPr>
                    <p:blipFill>
                      <a:blip r:embed="rId12"/>
                      <a:srcRect/>
                      <a:stretch>
                        <a:fillRect/>
                      </a:stretch>
                    </p:blipFill>
                    <p:spPr bwMode="auto">
                      <a:xfrm>
                        <a:off x="1979713" y="3672076"/>
                        <a:ext cx="1008112" cy="392575"/>
                      </a:xfrm>
                      <a:prstGeom prst="rect">
                        <a:avLst/>
                      </a:prstGeom>
                      <a:noFill/>
                      <a:ln>
                        <a:noFill/>
                      </a:ln>
                      <a:effectLst/>
                    </p:spPr>
                  </p:pic>
                </p:oleObj>
              </mc:Fallback>
            </mc:AlternateContent>
          </a:graphicData>
        </a:graphic>
      </p:graphicFrame>
      <p:graphicFrame>
        <p:nvGraphicFramePr>
          <p:cNvPr id="16" name="对象 15"/>
          <p:cNvGraphicFramePr>
            <a:graphicFrameLocks noChangeAspect="1"/>
          </p:cNvGraphicFramePr>
          <p:nvPr/>
        </p:nvGraphicFramePr>
        <p:xfrm>
          <a:off x="3419872" y="4177010"/>
          <a:ext cx="1368152" cy="582533"/>
        </p:xfrm>
        <a:graphic>
          <a:graphicData uri="http://schemas.openxmlformats.org/presentationml/2006/ole">
            <mc:AlternateContent xmlns:mc="http://schemas.openxmlformats.org/markup-compatibility/2006">
              <mc:Choice xmlns:v="urn:schemas-microsoft-com:vml" Requires="v">
                <p:oleObj spid="_x0000_s91422" name="公式" r:id="rId13" imgW="596900" imgH="254000" progId="Equation.3">
                  <p:embed/>
                </p:oleObj>
              </mc:Choice>
              <mc:Fallback>
                <p:oleObj name="公式" r:id="rId13" imgW="596900" imgH="254000" progId="Equation.3">
                  <p:embed/>
                  <p:pic>
                    <p:nvPicPr>
                      <p:cNvPr id="16" name="对象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19872" y="4177010"/>
                        <a:ext cx="1368152" cy="582533"/>
                      </a:xfrm>
                      <a:prstGeom prst="rect">
                        <a:avLst/>
                      </a:prstGeom>
                      <a:noFill/>
                      <a:ln>
                        <a:noFill/>
                      </a:ln>
                      <a:effectLst/>
                    </p:spPr>
                  </p:pic>
                </p:oleObj>
              </mc:Fallback>
            </mc:AlternateContent>
          </a:graphicData>
        </a:graphic>
      </p:graphicFrame>
      <p:sp>
        <p:nvSpPr>
          <p:cNvPr id="17" name="TextBox 16"/>
          <p:cNvSpPr txBox="1"/>
          <p:nvPr/>
        </p:nvSpPr>
        <p:spPr>
          <a:xfrm>
            <a:off x="251520" y="3008263"/>
            <a:ext cx="1728192" cy="400110"/>
          </a:xfrm>
          <a:prstGeom prst="rect">
            <a:avLst/>
          </a:prstGeom>
          <a:noFill/>
        </p:spPr>
        <p:txBody>
          <a:bodyPr wrap="square" rtlCol="0">
            <a:spAutoFit/>
          </a:bodyPr>
          <a:lstStyle/>
          <a:p>
            <a:pPr algn="just"/>
            <a:r>
              <a:rPr lang="zh-CN" altLang="en-US" sz="2000" b="1" dirty="0">
                <a:solidFill>
                  <a:schemeClr val="tx2"/>
                </a:solidFill>
              </a:rPr>
              <a:t>几何关系：</a:t>
            </a:r>
          </a:p>
        </p:txBody>
      </p:sp>
      <p:sp>
        <p:nvSpPr>
          <p:cNvPr id="18" name="TextBox 17"/>
          <p:cNvSpPr txBox="1"/>
          <p:nvPr/>
        </p:nvSpPr>
        <p:spPr>
          <a:xfrm>
            <a:off x="251520" y="3643337"/>
            <a:ext cx="1265205" cy="400110"/>
          </a:xfrm>
          <a:prstGeom prst="rect">
            <a:avLst/>
          </a:prstGeom>
          <a:noFill/>
        </p:spPr>
        <p:txBody>
          <a:bodyPr wrap="square" rtlCol="0">
            <a:spAutoFit/>
          </a:bodyPr>
          <a:lstStyle/>
          <a:p>
            <a:pPr algn="just"/>
            <a:r>
              <a:rPr lang="zh-CN" altLang="en-US" sz="2000" b="1" dirty="0">
                <a:solidFill>
                  <a:schemeClr val="tx2"/>
                </a:solidFill>
              </a:rPr>
              <a:t>由于：</a:t>
            </a:r>
          </a:p>
        </p:txBody>
      </p:sp>
      <p:sp>
        <p:nvSpPr>
          <p:cNvPr id="19" name="TextBox 18"/>
          <p:cNvSpPr txBox="1"/>
          <p:nvPr/>
        </p:nvSpPr>
        <p:spPr>
          <a:xfrm>
            <a:off x="251520" y="4249018"/>
            <a:ext cx="3456384" cy="400110"/>
          </a:xfrm>
          <a:prstGeom prst="rect">
            <a:avLst/>
          </a:prstGeom>
          <a:noFill/>
        </p:spPr>
        <p:txBody>
          <a:bodyPr wrap="square" rtlCol="0">
            <a:spAutoFit/>
          </a:bodyPr>
          <a:lstStyle/>
          <a:p>
            <a:pPr algn="just"/>
            <a:r>
              <a:rPr lang="zh-CN" altLang="en-US" sz="2000" b="1" dirty="0">
                <a:solidFill>
                  <a:schemeClr val="tx2"/>
                </a:solidFill>
              </a:rPr>
              <a:t>忽略二阶小量，得到：</a:t>
            </a:r>
          </a:p>
        </p:txBody>
      </p:sp>
      <p:graphicFrame>
        <p:nvGraphicFramePr>
          <p:cNvPr id="20" name="对象 19"/>
          <p:cNvGraphicFramePr>
            <a:graphicFrameLocks noChangeAspect="1"/>
          </p:cNvGraphicFramePr>
          <p:nvPr/>
        </p:nvGraphicFramePr>
        <p:xfrm>
          <a:off x="1979712" y="4808848"/>
          <a:ext cx="3672408" cy="924408"/>
        </p:xfrm>
        <a:graphic>
          <a:graphicData uri="http://schemas.openxmlformats.org/presentationml/2006/ole">
            <mc:AlternateContent xmlns:mc="http://schemas.openxmlformats.org/markup-compatibility/2006">
              <mc:Choice xmlns:v="urn:schemas-microsoft-com:vml" Requires="v">
                <p:oleObj spid="_x0000_s91423" name="Equation" r:id="rId15" imgW="46329600" imgH="11582400" progId="Equation.DSMT4">
                  <p:embed/>
                </p:oleObj>
              </mc:Choice>
              <mc:Fallback>
                <p:oleObj name="Equation" r:id="rId15" imgW="46329600" imgH="11582400" progId="Equation.DSMT4">
                  <p:embed/>
                  <p:pic>
                    <p:nvPicPr>
                      <p:cNvPr id="20" name="对象 19"/>
                      <p:cNvPicPr>
                        <a:picLocks noChangeAspect="1" noChangeArrowheads="1"/>
                      </p:cNvPicPr>
                      <p:nvPr/>
                    </p:nvPicPr>
                    <p:blipFill>
                      <a:blip r:embed="rId16"/>
                      <a:srcRect/>
                      <a:stretch>
                        <a:fillRect/>
                      </a:stretch>
                    </p:blipFill>
                    <p:spPr bwMode="auto">
                      <a:xfrm>
                        <a:off x="1979712" y="4808848"/>
                        <a:ext cx="3672408" cy="924408"/>
                      </a:xfrm>
                      <a:prstGeom prst="rect">
                        <a:avLst/>
                      </a:prstGeom>
                      <a:noFill/>
                      <a:ln>
                        <a:noFill/>
                      </a:ln>
                    </p:spPr>
                  </p:pic>
                </p:oleObj>
              </mc:Fallback>
            </mc:AlternateContent>
          </a:graphicData>
        </a:graphic>
      </p:graphicFrame>
      <p:graphicFrame>
        <p:nvGraphicFramePr>
          <p:cNvPr id="21" name="对象 20"/>
          <p:cNvGraphicFramePr>
            <a:graphicFrameLocks noChangeAspect="1"/>
          </p:cNvGraphicFramePr>
          <p:nvPr/>
        </p:nvGraphicFramePr>
        <p:xfrm>
          <a:off x="1979712" y="5822826"/>
          <a:ext cx="3672408" cy="760923"/>
        </p:xfrm>
        <a:graphic>
          <a:graphicData uri="http://schemas.openxmlformats.org/presentationml/2006/ole">
            <mc:AlternateContent xmlns:mc="http://schemas.openxmlformats.org/markup-compatibility/2006">
              <mc:Choice xmlns:v="urn:schemas-microsoft-com:vml" Requires="v">
                <p:oleObj spid="_x0000_s91424" name="Equation" r:id="rId17" imgW="43586400" imgH="9144000" progId="Equation.DSMT4">
                  <p:embed/>
                </p:oleObj>
              </mc:Choice>
              <mc:Fallback>
                <p:oleObj name="Equation" r:id="rId17" imgW="43586400" imgH="9144000" progId="Equation.DSMT4">
                  <p:embed/>
                  <p:pic>
                    <p:nvPicPr>
                      <p:cNvPr id="21" name="对象 20"/>
                      <p:cNvPicPr>
                        <a:picLocks noChangeAspect="1" noChangeArrowheads="1"/>
                      </p:cNvPicPr>
                      <p:nvPr/>
                    </p:nvPicPr>
                    <p:blipFill>
                      <a:blip r:embed="rId18"/>
                      <a:srcRect/>
                      <a:stretch>
                        <a:fillRect/>
                      </a:stretch>
                    </p:blipFill>
                    <p:spPr bwMode="auto">
                      <a:xfrm>
                        <a:off x="1979712" y="5822826"/>
                        <a:ext cx="3672408" cy="760923"/>
                      </a:xfrm>
                      <a:prstGeom prst="rect">
                        <a:avLst/>
                      </a:prstGeom>
                      <a:noFill/>
                      <a:ln>
                        <a:noFill/>
                      </a:ln>
                    </p:spPr>
                  </p:pic>
                </p:oleObj>
              </mc:Fallback>
            </mc:AlternateContent>
          </a:graphicData>
        </a:graphic>
      </p:graphicFrame>
      <p:sp>
        <p:nvSpPr>
          <p:cNvPr id="22" name="TextBox 21"/>
          <p:cNvSpPr txBox="1"/>
          <p:nvPr/>
        </p:nvSpPr>
        <p:spPr>
          <a:xfrm>
            <a:off x="251520" y="5055567"/>
            <a:ext cx="1475084" cy="400110"/>
          </a:xfrm>
          <a:prstGeom prst="rect">
            <a:avLst/>
          </a:prstGeom>
          <a:noFill/>
        </p:spPr>
        <p:txBody>
          <a:bodyPr wrap="none" rtlCol="0">
            <a:spAutoFit/>
          </a:bodyPr>
          <a:lstStyle/>
          <a:p>
            <a:r>
              <a:rPr lang="zh-CN" altLang="en-US" sz="2000" b="1" dirty="0">
                <a:solidFill>
                  <a:schemeClr val="tx2"/>
                </a:solidFill>
              </a:rPr>
              <a:t>亮环半径：</a:t>
            </a:r>
          </a:p>
        </p:txBody>
      </p:sp>
      <p:sp>
        <p:nvSpPr>
          <p:cNvPr id="23" name="TextBox 22"/>
          <p:cNvSpPr txBox="1"/>
          <p:nvPr/>
        </p:nvSpPr>
        <p:spPr>
          <a:xfrm>
            <a:off x="251519" y="5949280"/>
            <a:ext cx="1475084" cy="400110"/>
          </a:xfrm>
          <a:prstGeom prst="rect">
            <a:avLst/>
          </a:prstGeom>
          <a:noFill/>
        </p:spPr>
        <p:txBody>
          <a:bodyPr wrap="none" rtlCol="0">
            <a:spAutoFit/>
          </a:bodyPr>
          <a:lstStyle/>
          <a:p>
            <a:r>
              <a:rPr lang="zh-CN" altLang="en-US" sz="2000" b="1" dirty="0">
                <a:solidFill>
                  <a:schemeClr val="tx2"/>
                </a:solidFill>
              </a:rPr>
              <a:t>暗环半径：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left)">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left)">
                                      <p:cBhvr>
                                        <p:cTn id="39" dur="500"/>
                                        <p:tgtEl>
                                          <p:spTgt spid="17"/>
                                        </p:tgtEl>
                                      </p:cBhvr>
                                    </p:animEffect>
                                  </p:childTnLst>
                                </p:cTn>
                              </p:par>
                            </p:childTnLst>
                          </p:cTn>
                        </p:par>
                        <p:par>
                          <p:cTn id="40" fill="hold">
                            <p:stCondLst>
                              <p:cond delay="500"/>
                            </p:stCondLst>
                            <p:childTnLst>
                              <p:par>
                                <p:cTn id="41" presetID="22" presetClass="entr" presetSubtype="8" fill="hold"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left)">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wipe(left)">
                                      <p:cBhvr>
                                        <p:cTn id="48" dur="500"/>
                                        <p:tgtEl>
                                          <p:spTgt spid="18"/>
                                        </p:tgtEl>
                                      </p:cBhvr>
                                    </p:animEffect>
                                  </p:childTnLst>
                                </p:cTn>
                              </p:par>
                            </p:childTnLst>
                          </p:cTn>
                        </p:par>
                        <p:par>
                          <p:cTn id="49" fill="hold">
                            <p:stCondLst>
                              <p:cond delay="500"/>
                            </p:stCondLst>
                            <p:childTnLst>
                              <p:par>
                                <p:cTn id="50" presetID="22" presetClass="entr" presetSubtype="8" fill="hold" nodeType="after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wipe(left)">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wipe(left)">
                                      <p:cBhvr>
                                        <p:cTn id="57" dur="500"/>
                                        <p:tgtEl>
                                          <p:spTgt spid="19"/>
                                        </p:tgtEl>
                                      </p:cBhvr>
                                    </p:animEffect>
                                  </p:childTnLst>
                                </p:cTn>
                              </p:par>
                            </p:childTnLst>
                          </p:cTn>
                        </p:par>
                        <p:par>
                          <p:cTn id="58" fill="hold">
                            <p:stCondLst>
                              <p:cond delay="500"/>
                            </p:stCondLst>
                            <p:childTnLst>
                              <p:par>
                                <p:cTn id="59" presetID="22" presetClass="entr" presetSubtype="8" fill="hold" nodeType="after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wipe(left)">
                                      <p:cBhvr>
                                        <p:cTn id="61" dur="500"/>
                                        <p:tgtEl>
                                          <p:spTgt spid="1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wipe(left)">
                                      <p:cBhvr>
                                        <p:cTn id="66" dur="500"/>
                                        <p:tgtEl>
                                          <p:spTgt spid="22"/>
                                        </p:tgtEl>
                                      </p:cBhvr>
                                    </p:animEffect>
                                  </p:childTnLst>
                                </p:cTn>
                              </p:par>
                            </p:childTnLst>
                          </p:cTn>
                        </p:par>
                        <p:par>
                          <p:cTn id="67" fill="hold">
                            <p:stCondLst>
                              <p:cond delay="500"/>
                            </p:stCondLst>
                            <p:childTnLst>
                              <p:par>
                                <p:cTn id="68" presetID="22" presetClass="entr" presetSubtype="8" fill="hold" nodeType="after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wipe(left)">
                                      <p:cBhvr>
                                        <p:cTn id="70" dur="500"/>
                                        <p:tgtEl>
                                          <p:spTgt spid="20"/>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wipe(left)">
                                      <p:cBhvr>
                                        <p:cTn id="75" dur="500"/>
                                        <p:tgtEl>
                                          <p:spTgt spid="21"/>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wipe(left)">
                                      <p:cBhvr>
                                        <p:cTn id="7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7" grpId="0"/>
      <p:bldP spid="18" grpId="0"/>
      <p:bldP spid="19" grpId="0"/>
      <p:bldP spid="22" grpId="0"/>
      <p:bldP spid="2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dirty="0">
                <a:latin typeface="黑体" panose="02010609060101010101" pitchFamily="2" charset="-122"/>
                <a:ea typeface="黑体" panose="02010609060101010101" pitchFamily="2" charset="-122"/>
              </a:rPr>
              <a:t>牛顿环条纹特性</a:t>
            </a:r>
            <a:endParaRPr lang="en-US" altLang="zh-CN" dirty="0">
              <a:latin typeface="黑体" panose="02010609060101010101" pitchFamily="2" charset="-122"/>
              <a:ea typeface="黑体" panose="02010609060101010101"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t>42</a:t>
            </a:fld>
            <a:endParaRPr lang="en-US" altLang="zh-CN" dirty="0"/>
          </a:p>
        </p:txBody>
      </p:sp>
      <p:sp>
        <p:nvSpPr>
          <p:cNvPr id="25" name="Text Box 8"/>
          <p:cNvSpPr txBox="1">
            <a:spLocks noChangeArrowheads="1"/>
          </p:cNvSpPr>
          <p:nvPr/>
        </p:nvSpPr>
        <p:spPr bwMode="auto">
          <a:xfrm>
            <a:off x="179512" y="1214447"/>
            <a:ext cx="3525324" cy="495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kumimoji="1" lang="en-US" altLang="zh-CN" sz="2000" b="1" dirty="0">
                <a:solidFill>
                  <a:schemeClr val="tx2"/>
                </a:solidFill>
                <a:latin typeface="+mn-lt"/>
                <a:ea typeface="+mn-ea"/>
              </a:rPr>
              <a:t>1</a:t>
            </a:r>
            <a:r>
              <a:rPr kumimoji="1" lang="zh-CN" altLang="en-US" sz="2000" b="1" dirty="0">
                <a:solidFill>
                  <a:schemeClr val="tx2"/>
                </a:solidFill>
                <a:latin typeface="+mn-lt"/>
                <a:ea typeface="+mn-ea"/>
              </a:rPr>
              <a:t>）</a:t>
            </a:r>
            <a:r>
              <a:rPr kumimoji="1" lang="en-US" altLang="zh-CN" sz="2000" b="1" i="1" dirty="0">
                <a:solidFill>
                  <a:schemeClr val="tx2"/>
                </a:solidFill>
                <a:latin typeface="+mn-lt"/>
                <a:ea typeface="+mn-ea"/>
              </a:rPr>
              <a:t>r</a:t>
            </a:r>
            <a:r>
              <a:rPr kumimoji="1" lang="en-US" altLang="zh-CN" sz="2000" b="1" dirty="0">
                <a:solidFill>
                  <a:schemeClr val="tx2"/>
                </a:solidFill>
                <a:latin typeface="+mn-lt"/>
                <a:ea typeface="+mn-ea"/>
              </a:rPr>
              <a:t>=0</a:t>
            </a:r>
            <a:r>
              <a:rPr kumimoji="1" lang="zh-CN" altLang="en-US" sz="2000" b="1" dirty="0">
                <a:solidFill>
                  <a:schemeClr val="tx2"/>
                </a:solidFill>
                <a:latin typeface="+mn-lt"/>
                <a:ea typeface="+mn-ea"/>
              </a:rPr>
              <a:t>的地方，是零级暗纹；</a:t>
            </a:r>
          </a:p>
        </p:txBody>
      </p:sp>
      <p:sp>
        <p:nvSpPr>
          <p:cNvPr id="26" name="Text Box 9"/>
          <p:cNvSpPr txBox="1">
            <a:spLocks noChangeArrowheads="1"/>
          </p:cNvSpPr>
          <p:nvPr/>
        </p:nvSpPr>
        <p:spPr bwMode="auto">
          <a:xfrm>
            <a:off x="179512" y="1829768"/>
            <a:ext cx="4184159" cy="495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kumimoji="1" lang="en-US" altLang="zh-CN" sz="2000" b="1" dirty="0">
                <a:solidFill>
                  <a:schemeClr val="tx2"/>
                </a:solidFill>
                <a:latin typeface="+mn-lt"/>
                <a:ea typeface="+mn-ea"/>
              </a:rPr>
              <a:t>2</a:t>
            </a:r>
            <a:r>
              <a:rPr kumimoji="1" lang="zh-CN" altLang="en-US" sz="2000" b="1" dirty="0">
                <a:solidFill>
                  <a:schemeClr val="tx2"/>
                </a:solidFill>
                <a:latin typeface="+mn-lt"/>
                <a:ea typeface="+mn-ea"/>
              </a:rPr>
              <a:t>）任两环间的距离（以暗环为例）</a:t>
            </a:r>
          </a:p>
        </p:txBody>
      </p:sp>
      <p:graphicFrame>
        <p:nvGraphicFramePr>
          <p:cNvPr id="27" name="Object 10"/>
          <p:cNvGraphicFramePr>
            <a:graphicFrameLocks noChangeAspect="1"/>
          </p:cNvGraphicFramePr>
          <p:nvPr>
            <p:extLst>
              <p:ext uri="{D42A27DB-BD31-4B8C-83A1-F6EECF244321}">
                <p14:modId xmlns:p14="http://schemas.microsoft.com/office/powerpoint/2010/main" val="3607552602"/>
              </p:ext>
            </p:extLst>
          </p:nvPr>
        </p:nvGraphicFramePr>
        <p:xfrm>
          <a:off x="782639" y="2439988"/>
          <a:ext cx="4005385" cy="1191372"/>
        </p:xfrm>
        <a:graphic>
          <a:graphicData uri="http://schemas.openxmlformats.org/presentationml/2006/ole">
            <mc:AlternateContent xmlns:mc="http://schemas.openxmlformats.org/markup-compatibility/2006">
              <mc:Choice xmlns:v="urn:schemas-microsoft-com:vml" Requires="v">
                <p:oleObj spid="_x0000_s92242" name="公式" r:id="rId4" imgW="45720000" imgH="12192000" progId="Equation.3">
                  <p:embed/>
                </p:oleObj>
              </mc:Choice>
              <mc:Fallback>
                <p:oleObj name="公式" r:id="rId4" imgW="45720000" imgH="12192000" progId="Equation.3">
                  <p:embed/>
                  <p:pic>
                    <p:nvPicPr>
                      <p:cNvPr id="27" name="Object 10"/>
                      <p:cNvPicPr>
                        <a:picLocks noChangeAspect="1" noChangeArrowheads="1"/>
                      </p:cNvPicPr>
                      <p:nvPr/>
                    </p:nvPicPr>
                    <p:blipFill>
                      <a:blip r:embed="rId5"/>
                      <a:srcRect/>
                      <a:stretch>
                        <a:fillRect/>
                      </a:stretch>
                    </p:blipFill>
                    <p:spPr bwMode="auto">
                      <a:xfrm>
                        <a:off x="782639" y="2439988"/>
                        <a:ext cx="4005385" cy="1191372"/>
                      </a:xfrm>
                      <a:prstGeom prst="rect">
                        <a:avLst/>
                      </a:prstGeom>
                      <a:noFill/>
                      <a:ln>
                        <a:noFill/>
                      </a:ln>
                      <a:effectLst/>
                    </p:spPr>
                  </p:pic>
                </p:oleObj>
              </mc:Fallback>
            </mc:AlternateContent>
          </a:graphicData>
        </a:graphic>
      </p:graphicFrame>
      <p:sp>
        <p:nvSpPr>
          <p:cNvPr id="29" name="Text Box 12"/>
          <p:cNvSpPr txBox="1">
            <a:spLocks noChangeArrowheads="1"/>
          </p:cNvSpPr>
          <p:nvPr/>
        </p:nvSpPr>
        <p:spPr bwMode="auto">
          <a:xfrm>
            <a:off x="698625" y="3717032"/>
            <a:ext cx="4709828" cy="9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FontTx/>
              <a:buNone/>
            </a:pPr>
            <a:r>
              <a:rPr kumimoji="1" lang="zh-CN" altLang="en-US" sz="2000" b="1" dirty="0">
                <a:solidFill>
                  <a:schemeClr val="tx2"/>
                </a:solidFill>
                <a:latin typeface="+mn-lt"/>
                <a:ea typeface="+mn-ea"/>
              </a:rPr>
              <a:t>干涉级高的环间的间距小，即条纹不是等距分布，随着</a:t>
            </a:r>
            <a:r>
              <a:rPr kumimoji="1" lang="en-US" altLang="zh-CN" sz="2000" b="1" i="1" dirty="0">
                <a:solidFill>
                  <a:schemeClr val="tx2"/>
                </a:solidFill>
                <a:latin typeface="+mn-lt"/>
                <a:ea typeface="+mn-ea"/>
              </a:rPr>
              <a:t>r</a:t>
            </a:r>
            <a:r>
              <a:rPr kumimoji="1" lang="zh-CN" altLang="en-US" sz="2000" b="1" dirty="0">
                <a:solidFill>
                  <a:schemeClr val="tx2"/>
                </a:solidFill>
                <a:latin typeface="+mn-lt"/>
                <a:ea typeface="+mn-ea"/>
              </a:rPr>
              <a:t>的增加条纹变密。</a:t>
            </a:r>
          </a:p>
        </p:txBody>
      </p:sp>
      <p:sp>
        <p:nvSpPr>
          <p:cNvPr id="31" name="Rectangle 14"/>
          <p:cNvSpPr>
            <a:spLocks noChangeArrowheads="1"/>
          </p:cNvSpPr>
          <p:nvPr/>
        </p:nvSpPr>
        <p:spPr bwMode="auto">
          <a:xfrm>
            <a:off x="179512" y="5214083"/>
            <a:ext cx="940360" cy="495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kumimoji="1" lang="en-US" altLang="zh-CN" sz="2000" b="1" dirty="0">
                <a:solidFill>
                  <a:schemeClr val="tx2"/>
                </a:solidFill>
                <a:latin typeface="+mn-lt"/>
                <a:ea typeface="+mn-ea"/>
              </a:rPr>
              <a:t>3</a:t>
            </a:r>
            <a:r>
              <a:rPr kumimoji="1" lang="zh-CN" altLang="en-US" sz="2000" b="1" dirty="0">
                <a:solidFill>
                  <a:schemeClr val="tx2"/>
                </a:solidFill>
                <a:latin typeface="+mn-lt"/>
                <a:ea typeface="+mn-ea"/>
              </a:rPr>
              <a:t>）</a:t>
            </a:r>
          </a:p>
        </p:txBody>
      </p:sp>
      <p:graphicFrame>
        <p:nvGraphicFramePr>
          <p:cNvPr id="32" name="Object 15"/>
          <p:cNvGraphicFramePr>
            <a:graphicFrameLocks noChangeAspect="1"/>
          </p:cNvGraphicFramePr>
          <p:nvPr>
            <p:extLst>
              <p:ext uri="{D42A27DB-BD31-4B8C-83A1-F6EECF244321}">
                <p14:modId xmlns:p14="http://schemas.microsoft.com/office/powerpoint/2010/main" val="2411049521"/>
              </p:ext>
            </p:extLst>
          </p:nvPr>
        </p:nvGraphicFramePr>
        <p:xfrm>
          <a:off x="784135" y="5172358"/>
          <a:ext cx="1339593" cy="553947"/>
        </p:xfrm>
        <a:graphic>
          <a:graphicData uri="http://schemas.openxmlformats.org/presentationml/2006/ole">
            <mc:AlternateContent xmlns:mc="http://schemas.openxmlformats.org/markup-compatibility/2006">
              <mc:Choice xmlns:v="urn:schemas-microsoft-com:vml" Requires="v">
                <p:oleObj spid="_x0000_s92243" name="Equation" r:id="rId6" imgW="711200" imgH="304800" progId="Equation.DSMT4">
                  <p:embed/>
                </p:oleObj>
              </mc:Choice>
              <mc:Fallback>
                <p:oleObj name="Equation" r:id="rId6" imgW="711200" imgH="304800" progId="Equation.DSMT4">
                  <p:embed/>
                  <p:pic>
                    <p:nvPicPr>
                      <p:cNvPr id="32"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4135" y="5172358"/>
                        <a:ext cx="1339593" cy="553947"/>
                      </a:xfrm>
                      <a:prstGeom prst="rect">
                        <a:avLst/>
                      </a:prstGeom>
                      <a:noFill/>
                      <a:ln>
                        <a:noFill/>
                      </a:ln>
                      <a:effectLst/>
                    </p:spPr>
                  </p:pic>
                </p:oleObj>
              </mc:Fallback>
            </mc:AlternateContent>
          </a:graphicData>
        </a:graphic>
      </p:graphicFrame>
      <p:sp>
        <p:nvSpPr>
          <p:cNvPr id="33" name="Text Box 16"/>
          <p:cNvSpPr txBox="1">
            <a:spLocks noChangeArrowheads="1"/>
          </p:cNvSpPr>
          <p:nvPr/>
        </p:nvSpPr>
        <p:spPr bwMode="auto">
          <a:xfrm>
            <a:off x="698625" y="5766355"/>
            <a:ext cx="4709828" cy="495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FontTx/>
              <a:buNone/>
            </a:pPr>
            <a:r>
              <a:rPr kumimoji="1" lang="zh-CN" altLang="en-US" sz="2000" b="1" dirty="0">
                <a:solidFill>
                  <a:schemeClr val="tx2"/>
                </a:solidFill>
                <a:latin typeface="+mn-lt"/>
                <a:ea typeface="+mn-ea"/>
              </a:rPr>
              <a:t>白光入射将出现由紫到红的彩色条纹。</a:t>
            </a:r>
          </a:p>
        </p:txBody>
      </p:sp>
      <p:pic>
        <p:nvPicPr>
          <p:cNvPr id="2" name="图片 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609941" y="3569489"/>
            <a:ext cx="3426555" cy="317187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left)">
                                      <p:cBhvr>
                                        <p:cTn id="14" dur="500"/>
                                        <p:tgtEl>
                                          <p:spTgt spid="2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left)">
                                      <p:cBhvr>
                                        <p:cTn id="19" dur="500"/>
                                        <p:tgtEl>
                                          <p:spTgt spid="26"/>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left)">
                                      <p:cBhvr>
                                        <p:cTn id="23" dur="500"/>
                                        <p:tgtEl>
                                          <p:spTgt spid="2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left)">
                                      <p:cBhvr>
                                        <p:cTn id="28" dur="500"/>
                                        <p:tgtEl>
                                          <p:spTgt spid="2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left)">
                                      <p:cBhvr>
                                        <p:cTn id="33" dur="500"/>
                                        <p:tgtEl>
                                          <p:spTgt spid="31"/>
                                        </p:tgtEl>
                                      </p:cBhvr>
                                    </p:animEffect>
                                  </p:childTnLst>
                                </p:cTn>
                              </p:par>
                              <p:par>
                                <p:cTn id="34" presetID="22" presetClass="entr" presetSubtype="8" fill="hold"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wipe(left)">
                                      <p:cBhvr>
                                        <p:cTn id="36" dur="500"/>
                                        <p:tgtEl>
                                          <p:spTgt spid="3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wipe(left)">
                                      <p:cBhvr>
                                        <p:cTn id="4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9" grpId="0"/>
      <p:bldP spid="31" grpId="0"/>
      <p:bldP spid="3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4048" y="1513331"/>
            <a:ext cx="3933400" cy="4924585"/>
          </a:xfrm>
          <a:prstGeom prst="rect">
            <a:avLst/>
          </a:prstGeom>
        </p:spPr>
      </p:pic>
      <p:sp>
        <p:nvSpPr>
          <p:cNvPr id="9" name="Rectangle 2"/>
          <p:cNvSpPr>
            <a:spLocks noGrp="1" noChangeArrowheads="1"/>
          </p:cNvSpPr>
          <p:nvPr>
            <p:ph type="title"/>
          </p:nvPr>
        </p:nvSpPr>
        <p:spPr>
          <a:xfrm>
            <a:off x="971550" y="115888"/>
            <a:ext cx="8064946" cy="719137"/>
          </a:xfrm>
        </p:spPr>
        <p:txBody>
          <a:bodyPr/>
          <a:lstStyle/>
          <a:p>
            <a:r>
              <a:rPr lang="zh-CN" altLang="en-US" sz="3600" dirty="0">
                <a:latin typeface="黑体" panose="02010609060101010101" pitchFamily="2" charset="-122"/>
                <a:ea typeface="黑体" panose="02010609060101010101" pitchFamily="2" charset="-122"/>
              </a:rPr>
              <a:t>牛顿环的应用</a:t>
            </a:r>
            <a:r>
              <a:rPr lang="en-US" altLang="zh-CN" sz="3600" dirty="0">
                <a:latin typeface="黑体" panose="02010609060101010101" pitchFamily="2" charset="-122"/>
                <a:ea typeface="黑体" panose="02010609060101010101" pitchFamily="2" charset="-122"/>
              </a:rPr>
              <a:t>—</a:t>
            </a:r>
            <a:r>
              <a:rPr lang="zh-CN" altLang="en-US" sz="3600" dirty="0">
                <a:latin typeface="黑体" panose="02010609060101010101" pitchFamily="2" charset="-122"/>
                <a:ea typeface="黑体" panose="02010609060101010101" pitchFamily="2" charset="-122"/>
              </a:rPr>
              <a:t>检验光学零件表面质量</a:t>
            </a:r>
            <a:endParaRPr lang="en-US" altLang="zh-CN" sz="3600" dirty="0">
              <a:latin typeface="黑体" panose="02010609060101010101" pitchFamily="2" charset="-122"/>
              <a:ea typeface="黑体" panose="02010609060101010101"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t>43</a:t>
            </a:fld>
            <a:endParaRPr lang="en-US" altLang="zh-CN" dirty="0"/>
          </a:p>
        </p:txBody>
      </p:sp>
      <p:sp>
        <p:nvSpPr>
          <p:cNvPr id="12" name="Text Box 8"/>
          <p:cNvSpPr txBox="1">
            <a:spLocks noChangeArrowheads="1"/>
          </p:cNvSpPr>
          <p:nvPr/>
        </p:nvSpPr>
        <p:spPr bwMode="auto">
          <a:xfrm>
            <a:off x="179512" y="2708920"/>
            <a:ext cx="4535735" cy="2792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50000"/>
              </a:spcBef>
              <a:buFontTx/>
              <a:buNone/>
            </a:pPr>
            <a:r>
              <a:rPr kumimoji="1" lang="zh-CN" altLang="en-US" sz="2400" b="1" dirty="0">
                <a:solidFill>
                  <a:schemeClr val="tx2"/>
                </a:solidFill>
                <a:latin typeface="+mn-lt"/>
                <a:ea typeface="+mn-ea"/>
              </a:rPr>
              <a:t>将玻璃验规盖于待测镜头上，两者间形成空气薄层，因而在验规的凹表面上出现牛顿环，当某处光圈偏离圆形时，则该处有不规则起伏。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971550" y="115888"/>
            <a:ext cx="8136954" cy="719137"/>
          </a:xfrm>
        </p:spPr>
        <p:txBody>
          <a:bodyPr/>
          <a:lstStyle/>
          <a:p>
            <a:r>
              <a:rPr lang="zh-CN" altLang="en-US" sz="3600" dirty="0">
                <a:latin typeface="黑体" panose="02010609060101010101" pitchFamily="2" charset="-122"/>
                <a:ea typeface="黑体" panose="02010609060101010101" pitchFamily="2" charset="-122"/>
              </a:rPr>
              <a:t>牛顿环的应用</a:t>
            </a:r>
            <a:r>
              <a:rPr lang="en-US" altLang="zh-CN" sz="3600" dirty="0">
                <a:latin typeface="黑体" panose="02010609060101010101" pitchFamily="2" charset="-122"/>
                <a:ea typeface="黑体" panose="02010609060101010101" pitchFamily="2" charset="-122"/>
              </a:rPr>
              <a:t>—</a:t>
            </a:r>
            <a:r>
              <a:rPr lang="zh-CN" altLang="en-US" sz="3600" dirty="0">
                <a:latin typeface="黑体" panose="02010609060101010101" pitchFamily="2" charset="-122"/>
                <a:ea typeface="黑体" panose="02010609060101010101" pitchFamily="2" charset="-122"/>
              </a:rPr>
              <a:t>测量未知单色光的波长</a:t>
            </a:r>
            <a:endParaRPr lang="en-US" altLang="zh-CN" sz="3600" dirty="0">
              <a:latin typeface="黑体" panose="02010609060101010101" pitchFamily="2" charset="-122"/>
              <a:ea typeface="黑体" panose="02010609060101010101"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t>44</a:t>
            </a:fld>
            <a:endParaRPr lang="en-US" altLang="zh-CN" dirty="0"/>
          </a:p>
        </p:txBody>
      </p:sp>
      <p:sp>
        <p:nvSpPr>
          <p:cNvPr id="6" name="Text Box 8"/>
          <p:cNvSpPr txBox="1">
            <a:spLocks noChangeArrowheads="1"/>
          </p:cNvSpPr>
          <p:nvPr/>
        </p:nvSpPr>
        <p:spPr bwMode="auto">
          <a:xfrm>
            <a:off x="467544" y="1556792"/>
            <a:ext cx="806489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zh-CN" altLang="en-US" sz="2400" b="1" dirty="0">
                <a:solidFill>
                  <a:schemeClr val="tx2"/>
                </a:solidFill>
                <a:latin typeface="+mn-lt"/>
                <a:ea typeface="+mn-ea"/>
              </a:rPr>
              <a:t>用读数显微镜测量第 </a:t>
            </a:r>
            <a:r>
              <a:rPr kumimoji="1" lang="en-US" altLang="zh-CN" sz="2400" b="1" i="1" dirty="0">
                <a:solidFill>
                  <a:schemeClr val="tx2"/>
                </a:solidFill>
                <a:latin typeface="+mn-lt"/>
                <a:ea typeface="+mn-ea"/>
              </a:rPr>
              <a:t>k </a:t>
            </a:r>
            <a:r>
              <a:rPr kumimoji="1" lang="zh-CN" altLang="en-US" sz="2400" b="1" dirty="0">
                <a:solidFill>
                  <a:schemeClr val="tx2"/>
                </a:solidFill>
                <a:latin typeface="+mn-lt"/>
                <a:ea typeface="+mn-ea"/>
              </a:rPr>
              <a:t>级和第 </a:t>
            </a:r>
            <a:r>
              <a:rPr kumimoji="1" lang="en-US" altLang="zh-CN" sz="2400" b="1" i="1" dirty="0">
                <a:solidFill>
                  <a:schemeClr val="tx2"/>
                </a:solidFill>
                <a:latin typeface="+mn-lt"/>
                <a:ea typeface="+mn-ea"/>
              </a:rPr>
              <a:t>m </a:t>
            </a:r>
            <a:r>
              <a:rPr kumimoji="1" lang="zh-CN" altLang="en-US" sz="2400" b="1" dirty="0">
                <a:solidFill>
                  <a:schemeClr val="tx2"/>
                </a:solidFill>
                <a:latin typeface="+mn-lt"/>
                <a:ea typeface="+mn-ea"/>
              </a:rPr>
              <a:t>级暗环半径 </a:t>
            </a:r>
            <a:r>
              <a:rPr kumimoji="1" lang="en-US" altLang="zh-CN" sz="2400" b="1" i="1" dirty="0" err="1">
                <a:solidFill>
                  <a:schemeClr val="tx2"/>
                </a:solidFill>
                <a:latin typeface="+mn-lt"/>
                <a:ea typeface="+mn-ea"/>
              </a:rPr>
              <a:t>r</a:t>
            </a:r>
            <a:r>
              <a:rPr kumimoji="1" lang="en-US" altLang="zh-CN" sz="2400" b="1" i="1" baseline="-25000" dirty="0" err="1">
                <a:solidFill>
                  <a:schemeClr val="tx2"/>
                </a:solidFill>
                <a:latin typeface="+mn-lt"/>
                <a:ea typeface="+mn-ea"/>
              </a:rPr>
              <a:t>k</a:t>
            </a:r>
            <a:r>
              <a:rPr kumimoji="1" lang="zh-CN" altLang="en-US" sz="2400" b="1" dirty="0">
                <a:solidFill>
                  <a:schemeClr val="tx2"/>
                </a:solidFill>
                <a:latin typeface="+mn-lt"/>
                <a:ea typeface="+mn-ea"/>
              </a:rPr>
              <a:t>、</a:t>
            </a:r>
            <a:r>
              <a:rPr kumimoji="1" lang="en-US" altLang="zh-CN" sz="2400" b="1" i="1" dirty="0" err="1">
                <a:solidFill>
                  <a:schemeClr val="tx2"/>
                </a:solidFill>
                <a:latin typeface="+mn-lt"/>
                <a:ea typeface="+mn-ea"/>
              </a:rPr>
              <a:t>r</a:t>
            </a:r>
            <a:r>
              <a:rPr kumimoji="1" lang="en-US" altLang="zh-CN" sz="2400" b="1" i="1" baseline="-25000" dirty="0" err="1">
                <a:solidFill>
                  <a:schemeClr val="tx2"/>
                </a:solidFill>
                <a:latin typeface="+mn-lt"/>
                <a:ea typeface="+mn-ea"/>
              </a:rPr>
              <a:t>m</a:t>
            </a:r>
            <a:endParaRPr kumimoji="1" lang="en-US" altLang="zh-CN" sz="2400" b="1" dirty="0">
              <a:solidFill>
                <a:schemeClr val="tx2"/>
              </a:solidFill>
              <a:latin typeface="+mn-lt"/>
              <a:ea typeface="+mn-ea"/>
            </a:endParaRPr>
          </a:p>
        </p:txBody>
      </p:sp>
      <p:graphicFrame>
        <p:nvGraphicFramePr>
          <p:cNvPr id="7" name="Object 9"/>
          <p:cNvGraphicFramePr>
            <a:graphicFrameLocks noChangeAspect="1"/>
          </p:cNvGraphicFramePr>
          <p:nvPr/>
        </p:nvGraphicFramePr>
        <p:xfrm>
          <a:off x="3275807" y="2348235"/>
          <a:ext cx="2592387" cy="720725"/>
        </p:xfrm>
        <a:graphic>
          <a:graphicData uri="http://schemas.openxmlformats.org/presentationml/2006/ole">
            <mc:AlternateContent xmlns:mc="http://schemas.openxmlformats.org/markup-compatibility/2006">
              <mc:Choice xmlns:v="urn:schemas-microsoft-com:vml" Requires="v">
                <p:oleObj spid="_x0000_s93306" name="公式" r:id="rId4" imgW="914400" imgH="254000" progId="Equation.3">
                  <p:embed/>
                </p:oleObj>
              </mc:Choice>
              <mc:Fallback>
                <p:oleObj name="公式" r:id="rId4" imgW="914400" imgH="254000" progId="Equation.3">
                  <p:embed/>
                  <p:pic>
                    <p:nvPicPr>
                      <p:cNvPr id="7"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5807" y="2348235"/>
                        <a:ext cx="2592387"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10"/>
          <p:cNvGraphicFramePr>
            <a:graphicFrameLocks noChangeAspect="1"/>
          </p:cNvGraphicFramePr>
          <p:nvPr/>
        </p:nvGraphicFramePr>
        <p:xfrm>
          <a:off x="3258666" y="3517503"/>
          <a:ext cx="3257550" cy="1063625"/>
        </p:xfrm>
        <a:graphic>
          <a:graphicData uri="http://schemas.openxmlformats.org/presentationml/2006/ole">
            <mc:AlternateContent xmlns:mc="http://schemas.openxmlformats.org/markup-compatibility/2006">
              <mc:Choice xmlns:v="urn:schemas-microsoft-com:vml" Requires="v">
                <p:oleObj spid="_x0000_s93307" name="公式" r:id="rId6" imgW="1320165" imgH="431800" progId="Equation.3">
                  <p:embed/>
                </p:oleObj>
              </mc:Choice>
              <mc:Fallback>
                <p:oleObj name="公式" r:id="rId6" imgW="1320165" imgH="431800" progId="Equation.3">
                  <p:embed/>
                  <p:pic>
                    <p:nvPicPr>
                      <p:cNvPr id="8"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58666" y="3517503"/>
                        <a:ext cx="3257550" cy="106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11"/>
          <p:cNvGraphicFramePr>
            <a:graphicFrameLocks noChangeAspect="1"/>
          </p:cNvGraphicFramePr>
          <p:nvPr/>
        </p:nvGraphicFramePr>
        <p:xfrm>
          <a:off x="3264520" y="4869160"/>
          <a:ext cx="2387600" cy="1096963"/>
        </p:xfrm>
        <a:graphic>
          <a:graphicData uri="http://schemas.openxmlformats.org/presentationml/2006/ole">
            <mc:AlternateContent xmlns:mc="http://schemas.openxmlformats.org/markup-compatibility/2006">
              <mc:Choice xmlns:v="urn:schemas-microsoft-com:vml" Requires="v">
                <p:oleObj spid="_x0000_s93308" name="公式" r:id="rId8" imgW="965200" imgH="444500" progId="Equation.3">
                  <p:embed/>
                </p:oleObj>
              </mc:Choice>
              <mc:Fallback>
                <p:oleObj name="公式" r:id="rId8" imgW="965200" imgH="444500" progId="Equation.3">
                  <p:embed/>
                  <p:pic>
                    <p:nvPicPr>
                      <p:cNvPr id="1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64520" y="4869160"/>
                        <a:ext cx="2387600" cy="109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accent1"/>
                            </a:solidFill>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右箭头 1"/>
          <p:cNvSpPr/>
          <p:nvPr/>
        </p:nvSpPr>
        <p:spPr>
          <a:xfrm>
            <a:off x="2339752" y="3861048"/>
            <a:ext cx="720080"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2339752" y="5301208"/>
            <a:ext cx="720080"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animBg="1"/>
      <p:bldP spid="1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971550" y="115888"/>
            <a:ext cx="7560890" cy="719137"/>
          </a:xfrm>
        </p:spPr>
        <p:txBody>
          <a:bodyPr/>
          <a:lstStyle/>
          <a:p>
            <a:r>
              <a:rPr lang="zh-CN" altLang="en-US" sz="3600" dirty="0">
                <a:latin typeface="黑体" panose="02010609060101010101" pitchFamily="2" charset="-122"/>
                <a:ea typeface="黑体" panose="02010609060101010101" pitchFamily="2" charset="-122"/>
              </a:rPr>
              <a:t>牛顿环的应用</a:t>
            </a:r>
            <a:r>
              <a:rPr lang="en-US" altLang="zh-CN" sz="3600" dirty="0">
                <a:latin typeface="黑体" panose="02010609060101010101" pitchFamily="2" charset="-122"/>
                <a:ea typeface="黑体" panose="02010609060101010101" pitchFamily="2" charset="-122"/>
              </a:rPr>
              <a:t>—</a:t>
            </a:r>
            <a:r>
              <a:rPr lang="zh-CN" altLang="en-US" sz="3600" dirty="0">
                <a:latin typeface="黑体" panose="02010609060101010101" pitchFamily="2" charset="-122"/>
                <a:ea typeface="黑体" panose="02010609060101010101" pitchFamily="2" charset="-122"/>
              </a:rPr>
              <a:t>测量透镜的曲率半径</a:t>
            </a:r>
            <a:endParaRPr lang="en-US" altLang="zh-CN" sz="3600" dirty="0">
              <a:latin typeface="黑体" panose="02010609060101010101" pitchFamily="2" charset="-122"/>
              <a:ea typeface="黑体" panose="02010609060101010101"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t>45</a:t>
            </a:fld>
            <a:endParaRPr lang="en-US" altLang="zh-CN" dirty="0"/>
          </a:p>
        </p:txBody>
      </p:sp>
      <p:sp>
        <p:nvSpPr>
          <p:cNvPr id="7" name="TextBox 6"/>
          <p:cNvSpPr txBox="1"/>
          <p:nvPr/>
        </p:nvSpPr>
        <p:spPr>
          <a:xfrm>
            <a:off x="5436096" y="4980077"/>
            <a:ext cx="3305046" cy="1130246"/>
          </a:xfrm>
          <a:prstGeom prst="rect">
            <a:avLst/>
          </a:prstGeom>
          <a:noFill/>
        </p:spPr>
        <p:txBody>
          <a:bodyPr wrap="square" rtlCol="0">
            <a:spAutoFit/>
          </a:bodyPr>
          <a:lstStyle/>
          <a:p>
            <a:pPr algn="just">
              <a:lnSpc>
                <a:spcPct val="150000"/>
              </a:lnSpc>
            </a:pPr>
            <a:r>
              <a:rPr lang="zh-CN" altLang="en-US" sz="2400" b="1" dirty="0">
                <a:solidFill>
                  <a:schemeClr val="tx2"/>
                </a:solidFill>
              </a:rPr>
              <a:t>测得干涉环半径，即可计算透镜曲率半径。</a:t>
            </a:r>
          </a:p>
        </p:txBody>
      </p:sp>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40788" y="1196752"/>
            <a:ext cx="3496099" cy="3449036"/>
          </a:xfrm>
          <a:prstGeom prst="rect">
            <a:avLst/>
          </a:prstGeom>
        </p:spPr>
      </p:pic>
      <p:graphicFrame>
        <p:nvGraphicFramePr>
          <p:cNvPr id="2" name="对象 1"/>
          <p:cNvGraphicFramePr>
            <a:graphicFrameLocks noChangeAspect="1"/>
          </p:cNvGraphicFramePr>
          <p:nvPr/>
        </p:nvGraphicFramePr>
        <p:xfrm>
          <a:off x="1282701" y="2781300"/>
          <a:ext cx="1921148" cy="650123"/>
        </p:xfrm>
        <a:graphic>
          <a:graphicData uri="http://schemas.openxmlformats.org/presentationml/2006/ole">
            <mc:AlternateContent xmlns:mc="http://schemas.openxmlformats.org/markup-compatibility/2006">
              <mc:Choice xmlns:v="urn:schemas-microsoft-com:vml" Requires="v">
                <p:oleObj spid="_x0000_s94330" name="Equation" r:id="rId5" imgW="1130300" imgH="419100" progId="Equation.3">
                  <p:embed/>
                </p:oleObj>
              </mc:Choice>
              <mc:Fallback>
                <p:oleObj name="Equation" r:id="rId5" imgW="1130300" imgH="419100" progId="Equation.3">
                  <p:embed/>
                  <p:pic>
                    <p:nvPicPr>
                      <p:cNvPr id="2" name="对象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2701" y="2781300"/>
                        <a:ext cx="1921148" cy="650123"/>
                      </a:xfrm>
                      <a:prstGeom prst="rect">
                        <a:avLst/>
                      </a:prstGeom>
                      <a:noFill/>
                      <a:ln>
                        <a:noFill/>
                      </a:ln>
                      <a:effectLst/>
                    </p:spPr>
                  </p:pic>
                </p:oleObj>
              </mc:Fallback>
            </mc:AlternateContent>
          </a:graphicData>
        </a:graphic>
      </p:graphicFrame>
      <p:graphicFrame>
        <p:nvGraphicFramePr>
          <p:cNvPr id="6" name="对象 5"/>
          <p:cNvGraphicFramePr>
            <a:graphicFrameLocks noChangeAspect="1"/>
          </p:cNvGraphicFramePr>
          <p:nvPr/>
        </p:nvGraphicFramePr>
        <p:xfrm>
          <a:off x="1282700" y="3853484"/>
          <a:ext cx="2929260" cy="583872"/>
        </p:xfrm>
        <a:graphic>
          <a:graphicData uri="http://schemas.openxmlformats.org/presentationml/2006/ole">
            <mc:AlternateContent xmlns:mc="http://schemas.openxmlformats.org/markup-compatibility/2006">
              <mc:Choice xmlns:v="urn:schemas-microsoft-com:vml" Requires="v">
                <p:oleObj spid="_x0000_s94331" name="Equation" r:id="rId7" imgW="2070100" imgH="419100" progId="Equation.3">
                  <p:embed/>
                </p:oleObj>
              </mc:Choice>
              <mc:Fallback>
                <p:oleObj name="Equation" r:id="rId7" imgW="2070100" imgH="419100" progId="Equation.3">
                  <p:embed/>
                  <p:pic>
                    <p:nvPicPr>
                      <p:cNvPr id="6" name="对象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82700" y="3853484"/>
                        <a:ext cx="2929260" cy="583872"/>
                      </a:xfrm>
                      <a:prstGeom prst="rect">
                        <a:avLst/>
                      </a:prstGeom>
                      <a:noFill/>
                      <a:ln>
                        <a:noFill/>
                      </a:ln>
                      <a:effectLst/>
                    </p:spPr>
                  </p:pic>
                </p:oleObj>
              </mc:Fallback>
            </mc:AlternateContent>
          </a:graphicData>
        </a:graphic>
      </p:graphicFrame>
      <p:graphicFrame>
        <p:nvGraphicFramePr>
          <p:cNvPr id="10" name="对象 9"/>
          <p:cNvGraphicFramePr>
            <a:graphicFrameLocks noChangeAspect="1"/>
          </p:cNvGraphicFramePr>
          <p:nvPr/>
        </p:nvGraphicFramePr>
        <p:xfrm>
          <a:off x="1210742" y="4869742"/>
          <a:ext cx="2209130" cy="1079538"/>
        </p:xfrm>
        <a:graphic>
          <a:graphicData uri="http://schemas.openxmlformats.org/presentationml/2006/ole">
            <mc:AlternateContent xmlns:mc="http://schemas.openxmlformats.org/markup-compatibility/2006">
              <mc:Choice xmlns:v="urn:schemas-microsoft-com:vml" Requires="v">
                <p:oleObj spid="_x0000_s94332" name="Equation" r:id="rId9" imgW="1294765" imgH="635000" progId="Equation.3">
                  <p:embed/>
                </p:oleObj>
              </mc:Choice>
              <mc:Fallback>
                <p:oleObj name="Equation" r:id="rId9" imgW="1294765" imgH="635000" progId="Equation.3">
                  <p:embed/>
                  <p:pic>
                    <p:nvPicPr>
                      <p:cNvPr id="10" name="对象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0742" y="4869742"/>
                        <a:ext cx="2209130" cy="1079538"/>
                      </a:xfrm>
                      <a:prstGeom prst="rect">
                        <a:avLst/>
                      </a:prstGeom>
                      <a:noFill/>
                      <a:ln>
                        <a:noFill/>
                      </a:ln>
                      <a:effectLst/>
                    </p:spPr>
                  </p:pic>
                </p:oleObj>
              </mc:Fallback>
            </mc:AlternateContent>
          </a:graphicData>
        </a:graphic>
      </p:graphicFrame>
      <p:sp>
        <p:nvSpPr>
          <p:cNvPr id="11" name="TextBox 10"/>
          <p:cNvSpPr txBox="1"/>
          <p:nvPr/>
        </p:nvSpPr>
        <p:spPr>
          <a:xfrm>
            <a:off x="323528" y="1556792"/>
            <a:ext cx="3672407" cy="1130246"/>
          </a:xfrm>
          <a:prstGeom prst="rect">
            <a:avLst/>
          </a:prstGeom>
          <a:noFill/>
        </p:spPr>
        <p:txBody>
          <a:bodyPr wrap="square" rtlCol="0">
            <a:spAutoFit/>
          </a:bodyPr>
          <a:lstStyle/>
          <a:p>
            <a:pPr>
              <a:lnSpc>
                <a:spcPct val="150000"/>
              </a:lnSpc>
            </a:pPr>
            <a:r>
              <a:rPr lang="zh-CN" altLang="en-US" sz="2400" b="1" dirty="0">
                <a:solidFill>
                  <a:schemeClr val="tx2"/>
                </a:solidFill>
              </a:rPr>
              <a:t>待测透镜表面与标准平板构成牛顿环干涉装置：</a:t>
            </a:r>
          </a:p>
        </p:txBody>
      </p:sp>
      <p:sp>
        <p:nvSpPr>
          <p:cNvPr id="13" name="右箭头 12"/>
          <p:cNvSpPr/>
          <p:nvPr/>
        </p:nvSpPr>
        <p:spPr>
          <a:xfrm>
            <a:off x="539552" y="5301208"/>
            <a:ext cx="504056"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left)">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par>
                                <p:cTn id="20" presetID="22" presetClass="entr" presetSubtype="8"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left)">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barn(inVertical)">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dirty="0">
                <a:latin typeface="黑体" pitchFamily="2" charset="-122"/>
                <a:ea typeface="黑体" pitchFamily="2" charset="-122"/>
              </a:rPr>
              <a:t>致谢</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783316E-2188-4ED7-98C9-89D3A2F4ECBC}" type="slidenum">
              <a:rPr lang="zh-CN" altLang="en-US"/>
              <a:pPr>
                <a:defRPr/>
              </a:pPr>
              <a:t>46</a:t>
            </a:fld>
            <a:endParaRPr lang="en-US" altLang="zh-CN" dirty="0"/>
          </a:p>
        </p:txBody>
      </p:sp>
      <p:sp>
        <p:nvSpPr>
          <p:cNvPr id="7" name="TextBox 8"/>
          <p:cNvSpPr txBox="1">
            <a:spLocks noChangeArrowheads="1"/>
          </p:cNvSpPr>
          <p:nvPr/>
        </p:nvSpPr>
        <p:spPr bwMode="auto">
          <a:xfrm>
            <a:off x="431800" y="2492896"/>
            <a:ext cx="8326438"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hangingPunct="1">
              <a:spcBef>
                <a:spcPct val="0"/>
              </a:spcBef>
              <a:buClrTx/>
              <a:buFont typeface="Wingdings" pitchFamily="2" charset="2"/>
              <a:buNone/>
            </a:pPr>
            <a:r>
              <a:rPr lang="zh-CN" altLang="en-US" sz="2200" b="1" dirty="0">
                <a:solidFill>
                  <a:schemeClr val="tx2"/>
                </a:solidFill>
                <a:latin typeface="Times New Roman" pitchFamily="18" charset="0"/>
                <a:ea typeface="宋体" charset="-122"/>
                <a:cs typeface="Times New Roman" pitchFamily="18" charset="0"/>
              </a:rPr>
              <a:t>在本课件的准备过程中，参考了华中科技大学竺子民老师编著的</a:t>
            </a:r>
            <a:r>
              <a:rPr lang="en-US" altLang="zh-CN" sz="2200" b="1" dirty="0">
                <a:solidFill>
                  <a:schemeClr val="tx2"/>
                </a:solidFill>
                <a:latin typeface="Times New Roman" pitchFamily="18" charset="0"/>
                <a:ea typeface="宋体" charset="-122"/>
                <a:cs typeface="Times New Roman" pitchFamily="18" charset="0"/>
              </a:rPr>
              <a:t>《</a:t>
            </a:r>
            <a:r>
              <a:rPr lang="zh-CN" altLang="en-US" sz="2200" b="1" dirty="0">
                <a:solidFill>
                  <a:schemeClr val="tx2"/>
                </a:solidFill>
                <a:latin typeface="Times New Roman" pitchFamily="18" charset="0"/>
                <a:ea typeface="宋体" charset="-122"/>
                <a:cs typeface="Times New Roman" pitchFamily="18" charset="0"/>
              </a:rPr>
              <a:t>物理光学</a:t>
            </a:r>
            <a:r>
              <a:rPr lang="en-US" altLang="zh-CN" sz="2200" b="1" dirty="0">
                <a:solidFill>
                  <a:schemeClr val="tx2"/>
                </a:solidFill>
                <a:latin typeface="Times New Roman" pitchFamily="18" charset="0"/>
                <a:ea typeface="宋体" charset="-122"/>
                <a:cs typeface="Times New Roman" pitchFamily="18" charset="0"/>
              </a:rPr>
              <a:t>》</a:t>
            </a:r>
            <a:r>
              <a:rPr lang="zh-CN" altLang="en-US" sz="2200" b="1" dirty="0">
                <a:solidFill>
                  <a:schemeClr val="tx2"/>
                </a:solidFill>
                <a:latin typeface="Times New Roman" pitchFamily="18" charset="0"/>
                <a:ea typeface="宋体" charset="-122"/>
                <a:cs typeface="Times New Roman" pitchFamily="18" charset="0"/>
              </a:rPr>
              <a:t>教材、浙江大学梁铨廷老师编写的</a:t>
            </a:r>
            <a:r>
              <a:rPr lang="en-US" altLang="zh-CN" sz="2200" b="1" dirty="0">
                <a:solidFill>
                  <a:schemeClr val="tx2"/>
                </a:solidFill>
                <a:latin typeface="Times New Roman" pitchFamily="18" charset="0"/>
                <a:ea typeface="宋体" charset="-122"/>
                <a:cs typeface="Times New Roman" pitchFamily="18" charset="0"/>
              </a:rPr>
              <a:t>《</a:t>
            </a:r>
            <a:r>
              <a:rPr lang="zh-CN" altLang="en-US" sz="2200" b="1" dirty="0">
                <a:solidFill>
                  <a:schemeClr val="tx2"/>
                </a:solidFill>
                <a:latin typeface="Times New Roman" pitchFamily="18" charset="0"/>
                <a:ea typeface="宋体" charset="-122"/>
                <a:cs typeface="Times New Roman" pitchFamily="18" charset="0"/>
              </a:rPr>
              <a:t>物理光学</a:t>
            </a:r>
            <a:r>
              <a:rPr lang="en-US" altLang="zh-CN" sz="2200" b="1" dirty="0">
                <a:solidFill>
                  <a:schemeClr val="tx2"/>
                </a:solidFill>
                <a:latin typeface="Times New Roman" pitchFamily="18" charset="0"/>
                <a:ea typeface="宋体" charset="-122"/>
                <a:cs typeface="Times New Roman" pitchFamily="18" charset="0"/>
              </a:rPr>
              <a:t>》</a:t>
            </a:r>
            <a:r>
              <a:rPr lang="zh-CN" altLang="en-US" sz="2200" b="1" dirty="0">
                <a:solidFill>
                  <a:schemeClr val="tx2"/>
                </a:solidFill>
                <a:latin typeface="Times New Roman" pitchFamily="18" charset="0"/>
                <a:ea typeface="宋体" charset="-122"/>
                <a:cs typeface="Times New Roman" pitchFamily="18" charset="0"/>
              </a:rPr>
              <a:t>教材、天津大学郁道银老师的</a:t>
            </a:r>
            <a:r>
              <a:rPr lang="en-US" altLang="zh-CN" sz="2200" b="1" dirty="0">
                <a:solidFill>
                  <a:schemeClr val="tx2"/>
                </a:solidFill>
                <a:latin typeface="Times New Roman" pitchFamily="18" charset="0"/>
                <a:ea typeface="宋体" charset="-122"/>
                <a:cs typeface="Times New Roman" pitchFamily="18" charset="0"/>
              </a:rPr>
              <a:t>《</a:t>
            </a:r>
            <a:r>
              <a:rPr lang="zh-CN" altLang="en-US" sz="2200" b="1" dirty="0">
                <a:solidFill>
                  <a:schemeClr val="tx2"/>
                </a:solidFill>
                <a:latin typeface="Times New Roman" pitchFamily="18" charset="0"/>
                <a:ea typeface="宋体" charset="-122"/>
                <a:cs typeface="Times New Roman" pitchFamily="18" charset="0"/>
              </a:rPr>
              <a:t>工程光学</a:t>
            </a:r>
            <a:r>
              <a:rPr lang="en-US" altLang="zh-CN" sz="2200" b="1" dirty="0">
                <a:solidFill>
                  <a:schemeClr val="tx2"/>
                </a:solidFill>
                <a:latin typeface="Times New Roman" pitchFamily="18" charset="0"/>
                <a:ea typeface="宋体" charset="-122"/>
                <a:cs typeface="Times New Roman" pitchFamily="18" charset="0"/>
              </a:rPr>
              <a:t>》</a:t>
            </a:r>
            <a:r>
              <a:rPr lang="zh-CN" altLang="en-US" sz="2200" b="1" dirty="0">
                <a:solidFill>
                  <a:schemeClr val="tx2"/>
                </a:solidFill>
                <a:latin typeface="Times New Roman" pitchFamily="18" charset="0"/>
                <a:ea typeface="宋体" charset="-122"/>
                <a:cs typeface="Times New Roman" pitchFamily="18" charset="0"/>
              </a:rPr>
              <a:t>课件、电子科技大学叶玉堂老师的</a:t>
            </a:r>
            <a:r>
              <a:rPr lang="en-US" altLang="zh-CN" sz="2200" b="1" dirty="0">
                <a:solidFill>
                  <a:schemeClr val="tx2"/>
                </a:solidFill>
                <a:latin typeface="Times New Roman" pitchFamily="18" charset="0"/>
                <a:ea typeface="宋体" charset="-122"/>
                <a:cs typeface="Times New Roman" pitchFamily="18" charset="0"/>
              </a:rPr>
              <a:t>《</a:t>
            </a:r>
            <a:r>
              <a:rPr lang="zh-CN" altLang="en-US" sz="2200" b="1" dirty="0">
                <a:solidFill>
                  <a:schemeClr val="tx2"/>
                </a:solidFill>
                <a:latin typeface="Times New Roman" pitchFamily="18" charset="0"/>
                <a:ea typeface="宋体" charset="-122"/>
                <a:cs typeface="Times New Roman" pitchFamily="18" charset="0"/>
              </a:rPr>
              <a:t>物理光学</a:t>
            </a:r>
            <a:r>
              <a:rPr lang="en-US" altLang="zh-CN" sz="2200" b="1" dirty="0">
                <a:solidFill>
                  <a:schemeClr val="tx2"/>
                </a:solidFill>
                <a:latin typeface="Times New Roman" pitchFamily="18" charset="0"/>
                <a:ea typeface="宋体" charset="-122"/>
                <a:cs typeface="Times New Roman" pitchFamily="18" charset="0"/>
              </a:rPr>
              <a:t>》</a:t>
            </a:r>
            <a:r>
              <a:rPr lang="zh-CN" altLang="en-US" sz="2200" b="1" dirty="0">
                <a:solidFill>
                  <a:schemeClr val="tx2"/>
                </a:solidFill>
                <a:latin typeface="Times New Roman" pitchFamily="18" charset="0"/>
                <a:ea typeface="宋体" charset="-122"/>
                <a:cs typeface="Times New Roman" pitchFamily="18" charset="0"/>
              </a:rPr>
              <a:t>课件、中国科技大学崔洪滨老师的</a:t>
            </a:r>
            <a:r>
              <a:rPr lang="en-US" altLang="zh-CN" sz="2200" b="1" dirty="0">
                <a:solidFill>
                  <a:schemeClr val="tx2"/>
                </a:solidFill>
                <a:latin typeface="Times New Roman" pitchFamily="18" charset="0"/>
                <a:ea typeface="宋体" charset="-122"/>
                <a:cs typeface="Times New Roman" pitchFamily="18" charset="0"/>
              </a:rPr>
              <a:t>《</a:t>
            </a:r>
            <a:r>
              <a:rPr lang="zh-CN" altLang="en-US" sz="2200" b="1" dirty="0">
                <a:solidFill>
                  <a:schemeClr val="tx2"/>
                </a:solidFill>
                <a:latin typeface="Times New Roman" pitchFamily="18" charset="0"/>
                <a:ea typeface="宋体" charset="-122"/>
                <a:cs typeface="Times New Roman" pitchFamily="18" charset="0"/>
              </a:rPr>
              <a:t>光学</a:t>
            </a:r>
            <a:r>
              <a:rPr lang="en-US" altLang="zh-CN" sz="2200" b="1" dirty="0">
                <a:solidFill>
                  <a:schemeClr val="tx2"/>
                </a:solidFill>
                <a:latin typeface="Times New Roman" pitchFamily="18" charset="0"/>
                <a:ea typeface="宋体" charset="-122"/>
                <a:cs typeface="Times New Roman" pitchFamily="18" charset="0"/>
              </a:rPr>
              <a:t>》</a:t>
            </a:r>
            <a:r>
              <a:rPr lang="zh-CN" altLang="en-US" sz="2200" b="1" dirty="0">
                <a:solidFill>
                  <a:schemeClr val="tx2"/>
                </a:solidFill>
                <a:latin typeface="Times New Roman" pitchFamily="18" charset="0"/>
                <a:ea typeface="宋体" charset="-122"/>
                <a:cs typeface="Times New Roman" pitchFamily="18" charset="0"/>
              </a:rPr>
              <a:t>课件、华中科技大学杨振宇老师的</a:t>
            </a:r>
            <a:r>
              <a:rPr lang="en-US" altLang="zh-CN" sz="2200" b="1" dirty="0">
                <a:solidFill>
                  <a:schemeClr val="tx2"/>
                </a:solidFill>
                <a:latin typeface="Times New Roman" pitchFamily="18" charset="0"/>
                <a:ea typeface="宋体" charset="-122"/>
                <a:cs typeface="Times New Roman" pitchFamily="18" charset="0"/>
              </a:rPr>
              <a:t>《</a:t>
            </a:r>
            <a:r>
              <a:rPr lang="zh-CN" altLang="en-US" sz="2200" b="1" dirty="0">
                <a:solidFill>
                  <a:schemeClr val="tx2"/>
                </a:solidFill>
                <a:latin typeface="Times New Roman" pitchFamily="18" charset="0"/>
                <a:ea typeface="宋体" charset="-122"/>
                <a:cs typeface="Times New Roman" pitchFamily="18" charset="0"/>
              </a:rPr>
              <a:t>物理光学</a:t>
            </a:r>
            <a:r>
              <a:rPr lang="en-US" altLang="zh-CN" sz="2200" b="1" dirty="0">
                <a:solidFill>
                  <a:schemeClr val="tx2"/>
                </a:solidFill>
                <a:latin typeface="Times New Roman" pitchFamily="18" charset="0"/>
                <a:ea typeface="宋体" charset="-122"/>
                <a:cs typeface="Times New Roman" pitchFamily="18" charset="0"/>
              </a:rPr>
              <a:t>》</a:t>
            </a:r>
            <a:r>
              <a:rPr lang="zh-CN" altLang="en-US" sz="2200" b="1" dirty="0">
                <a:solidFill>
                  <a:schemeClr val="tx2"/>
                </a:solidFill>
                <a:latin typeface="Times New Roman" pitchFamily="18" charset="0"/>
                <a:ea typeface="宋体" charset="-122"/>
                <a:cs typeface="Times New Roman" pitchFamily="18" charset="0"/>
              </a:rPr>
              <a:t>课件，在此对各位老师表示衷心感谢！</a:t>
            </a:r>
            <a:endParaRPr lang="en-US" altLang="zh-CN" sz="2200" b="1" dirty="0">
              <a:solidFill>
                <a:schemeClr val="tx2"/>
              </a:solidFill>
              <a:latin typeface="Times New Roman" pitchFamily="18" charset="0"/>
              <a:ea typeface="宋体" charset="-122"/>
              <a:cs typeface="Times New Roman" pitchFamily="18" charset="0"/>
            </a:endParaRPr>
          </a:p>
          <a:p>
            <a:pPr algn="just" eaLnBrk="1" hangingPunct="1">
              <a:spcBef>
                <a:spcPct val="0"/>
              </a:spcBef>
              <a:buClrTx/>
              <a:buFont typeface="Wingdings" pitchFamily="2" charset="2"/>
              <a:buNone/>
            </a:pPr>
            <a:endParaRPr lang="en-US" altLang="zh-CN" sz="2200" b="1" dirty="0">
              <a:solidFill>
                <a:schemeClr val="tx2"/>
              </a:solidFill>
              <a:latin typeface="Times New Roman" pitchFamily="18" charset="0"/>
              <a:ea typeface="宋体" charset="-122"/>
              <a:cs typeface="Times New Roman" pitchFamily="18" charset="0"/>
            </a:endParaRPr>
          </a:p>
          <a:p>
            <a:pPr algn="just" eaLnBrk="1" hangingPunct="1">
              <a:spcBef>
                <a:spcPct val="0"/>
              </a:spcBef>
              <a:buClrTx/>
              <a:buFont typeface="Wingdings" pitchFamily="2" charset="2"/>
              <a:buNone/>
            </a:pPr>
            <a:r>
              <a:rPr lang="zh-CN" altLang="en-US" sz="2200" b="1" dirty="0">
                <a:solidFill>
                  <a:schemeClr val="tx2"/>
                </a:solidFill>
                <a:latin typeface="Times New Roman" pitchFamily="18" charset="0"/>
                <a:ea typeface="宋体" charset="-122"/>
                <a:cs typeface="Times New Roman" pitchFamily="18" charset="0"/>
              </a:rPr>
              <a:t>参考的其他网络资源，来源无法尽述，特此说明。</a:t>
            </a:r>
            <a:endParaRPr lang="en-US" altLang="zh-CN" sz="2200" b="1" dirty="0">
              <a:solidFill>
                <a:schemeClr val="tx2"/>
              </a:solidFill>
              <a:latin typeface="Times New Roman" pitchFamily="18" charset="0"/>
              <a:ea typeface="宋体" charset="-122"/>
              <a:cs typeface="Times New Roman" pitchFamily="18" charset="0"/>
            </a:endParaRPr>
          </a:p>
        </p:txBody>
      </p:sp>
    </p:spTree>
    <p:extLst>
      <p:ext uri="{BB962C8B-B14F-4D97-AF65-F5344CB8AC3E}">
        <p14:creationId xmlns:p14="http://schemas.microsoft.com/office/powerpoint/2010/main" val="2670037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WordArt 5"/>
          <p:cNvSpPr>
            <a:spLocks noChangeArrowheads="1" noChangeShapeType="1" noTextEdit="1"/>
          </p:cNvSpPr>
          <p:nvPr/>
        </p:nvSpPr>
        <p:spPr bwMode="gray">
          <a:xfrm>
            <a:off x="1676400" y="3069456"/>
            <a:ext cx="5759450" cy="863600"/>
          </a:xfrm>
          <a:prstGeom prst="rect">
            <a:avLst/>
          </a:prstGeom>
        </p:spPr>
        <p:txBody>
          <a:bodyPr wrap="none" fromWordArt="1">
            <a:prstTxWarp prst="textDeflate">
              <a:avLst>
                <a:gd name="adj" fmla="val 0"/>
              </a:avLst>
            </a:prstTxWarp>
          </a:bodyPr>
          <a:lstStyle/>
          <a:p>
            <a:pPr algn="ctr"/>
            <a:r>
              <a:rPr lang="en-US" altLang="zh-CN" sz="3600" b="1" kern="10" dirty="0">
                <a:ln w="19050">
                  <a:solidFill>
                    <a:schemeClr val="bg1"/>
                  </a:solidFill>
                  <a:round/>
                  <a:headEnd/>
                  <a:tailEnd/>
                </a:ln>
                <a:gradFill rotWithShape="1">
                  <a:gsLst>
                    <a:gs pos="0">
                      <a:schemeClr val="tx1"/>
                    </a:gs>
                    <a:gs pos="100000">
                      <a:schemeClr val="accent1"/>
                    </a:gs>
                  </a:gsLst>
                  <a:lin ang="0" scaled="1"/>
                </a:gradFill>
                <a:effectLst>
                  <a:outerShdw dist="63500" dir="2212194" algn="ctr" rotWithShape="0">
                    <a:srgbClr val="868686">
                      <a:alpha val="50000"/>
                    </a:srgbClr>
                  </a:outerShdw>
                </a:effectLst>
                <a:latin typeface="Arial"/>
                <a:cs typeface="Arial"/>
              </a:rPr>
              <a:t>Thank You !</a:t>
            </a:r>
            <a:endParaRPr lang="zh-CN" altLang="en-US" sz="3600" b="1" kern="10" dirty="0">
              <a:ln w="19050">
                <a:solidFill>
                  <a:schemeClr val="bg1"/>
                </a:solidFill>
                <a:round/>
                <a:headEnd/>
                <a:tailEnd/>
              </a:ln>
              <a:gradFill rotWithShape="1">
                <a:gsLst>
                  <a:gs pos="0">
                    <a:schemeClr val="tx1"/>
                  </a:gs>
                  <a:gs pos="100000">
                    <a:schemeClr val="accent1"/>
                  </a:gs>
                </a:gsLst>
                <a:lin ang="0" scaled="1"/>
              </a:gradFill>
              <a:effectLst>
                <a:outerShdw dist="63500" dir="2212194" algn="ctr" rotWithShape="0">
                  <a:srgbClr val="868686">
                    <a:alpha val="50000"/>
                  </a:srgb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971549" y="115888"/>
            <a:ext cx="7866191" cy="719137"/>
          </a:xfrm>
        </p:spPr>
        <p:txBody>
          <a:bodyPr/>
          <a:lstStyle/>
          <a:p>
            <a:r>
              <a:rPr lang="zh-CN" altLang="en-US" dirty="0">
                <a:latin typeface="黑体" pitchFamily="2" charset="-122"/>
                <a:ea typeface="黑体" pitchFamily="2" charset="-122"/>
              </a:rPr>
              <a:t>菲涅尔双面镜</a:t>
            </a:r>
            <a:r>
              <a:rPr lang="en-US" altLang="zh-CN" dirty="0">
                <a:latin typeface="黑体" pitchFamily="2" charset="-122"/>
                <a:ea typeface="黑体" pitchFamily="2" charset="-122"/>
              </a:rPr>
              <a:t>—</a:t>
            </a:r>
            <a:r>
              <a:rPr lang="zh-CN" altLang="en-US" dirty="0">
                <a:latin typeface="黑体" pitchFamily="2" charset="-122"/>
                <a:ea typeface="黑体" pitchFamily="2" charset="-122"/>
              </a:rPr>
              <a:t>空间相干性</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5</a:t>
            </a:fld>
            <a:endParaRPr lang="en-US" altLang="zh-CN" dirty="0"/>
          </a:p>
        </p:txBody>
      </p:sp>
      <p:pic>
        <p:nvPicPr>
          <p:cNvPr id="87" name="图片 86">
            <a:extLst>
              <a:ext uri="{FF2B5EF4-FFF2-40B4-BE49-F238E27FC236}">
                <a16:creationId xmlns:a16="http://schemas.microsoft.com/office/drawing/2014/main" id="{2AF4F6CA-0A37-407F-B601-C7CE684FC577}"/>
              </a:ext>
            </a:extLst>
          </p:cNvPr>
          <p:cNvPicPr>
            <a:picLocks noChangeAspect="1"/>
          </p:cNvPicPr>
          <p:nvPr/>
        </p:nvPicPr>
        <p:blipFill>
          <a:blip r:embed="rId4"/>
          <a:stretch>
            <a:fillRect/>
          </a:stretch>
        </p:blipFill>
        <p:spPr>
          <a:xfrm>
            <a:off x="4612583" y="1172252"/>
            <a:ext cx="4377231" cy="1905000"/>
          </a:xfrm>
          <a:prstGeom prst="rect">
            <a:avLst/>
          </a:prstGeom>
        </p:spPr>
      </p:pic>
      <p:pic>
        <p:nvPicPr>
          <p:cNvPr id="88" name="图片 87">
            <a:extLst>
              <a:ext uri="{FF2B5EF4-FFF2-40B4-BE49-F238E27FC236}">
                <a16:creationId xmlns:a16="http://schemas.microsoft.com/office/drawing/2014/main" id="{33FCFCFA-7096-4EC4-8404-F7D3686C52F8}"/>
              </a:ext>
            </a:extLst>
          </p:cNvPr>
          <p:cNvPicPr>
            <a:picLocks noChangeAspect="1"/>
          </p:cNvPicPr>
          <p:nvPr/>
        </p:nvPicPr>
        <p:blipFill>
          <a:blip r:embed="rId5"/>
          <a:stretch>
            <a:fillRect/>
          </a:stretch>
        </p:blipFill>
        <p:spPr>
          <a:xfrm>
            <a:off x="86375" y="3652132"/>
            <a:ext cx="5328592" cy="2136564"/>
          </a:xfrm>
          <a:prstGeom prst="rect">
            <a:avLst/>
          </a:prstGeom>
        </p:spPr>
      </p:pic>
      <p:graphicFrame>
        <p:nvGraphicFramePr>
          <p:cNvPr id="8" name="对象 7">
            <a:extLst>
              <a:ext uri="{FF2B5EF4-FFF2-40B4-BE49-F238E27FC236}">
                <a16:creationId xmlns:a16="http://schemas.microsoft.com/office/drawing/2014/main" id="{9C111476-8E6E-4569-8433-B7BB9077F596}"/>
              </a:ext>
            </a:extLst>
          </p:cNvPr>
          <p:cNvGraphicFramePr>
            <a:graphicFrameLocks noChangeAspect="1"/>
          </p:cNvGraphicFramePr>
          <p:nvPr>
            <p:extLst>
              <p:ext uri="{D42A27DB-BD31-4B8C-83A1-F6EECF244321}">
                <p14:modId xmlns:p14="http://schemas.microsoft.com/office/powerpoint/2010/main" val="4035084285"/>
              </p:ext>
            </p:extLst>
          </p:nvPr>
        </p:nvGraphicFramePr>
        <p:xfrm>
          <a:off x="3642481" y="5858507"/>
          <a:ext cx="1426989" cy="691198"/>
        </p:xfrm>
        <a:graphic>
          <a:graphicData uri="http://schemas.openxmlformats.org/presentationml/2006/ole">
            <mc:AlternateContent xmlns:mc="http://schemas.openxmlformats.org/markup-compatibility/2006">
              <mc:Choice xmlns:v="urn:schemas-microsoft-com:vml" Requires="v">
                <p:oleObj spid="_x0000_s87259" name="Equation" r:id="rId6" imgW="812520" imgH="393480" progId="Equation.DSMT4">
                  <p:embed/>
                </p:oleObj>
              </mc:Choice>
              <mc:Fallback>
                <p:oleObj name="Equation" r:id="rId6" imgW="812520" imgH="393480" progId="Equation.DSMT4">
                  <p:embed/>
                  <p:pic>
                    <p:nvPicPr>
                      <p:cNvPr id="0" name=""/>
                      <p:cNvPicPr/>
                      <p:nvPr/>
                    </p:nvPicPr>
                    <p:blipFill>
                      <a:blip r:embed="rId7"/>
                      <a:stretch>
                        <a:fillRect/>
                      </a:stretch>
                    </p:blipFill>
                    <p:spPr>
                      <a:xfrm>
                        <a:off x="3642481" y="5858507"/>
                        <a:ext cx="1426989" cy="691198"/>
                      </a:xfrm>
                      <a:prstGeom prst="rect">
                        <a:avLst/>
                      </a:prstGeom>
                    </p:spPr>
                  </p:pic>
                </p:oleObj>
              </mc:Fallback>
            </mc:AlternateContent>
          </a:graphicData>
        </a:graphic>
      </p:graphicFrame>
      <p:grpSp>
        <p:nvGrpSpPr>
          <p:cNvPr id="3" name="组合 2">
            <a:extLst>
              <a:ext uri="{FF2B5EF4-FFF2-40B4-BE49-F238E27FC236}">
                <a16:creationId xmlns:a16="http://schemas.microsoft.com/office/drawing/2014/main" id="{450629C6-59AB-4BB0-8181-A34BB74FA177}"/>
              </a:ext>
            </a:extLst>
          </p:cNvPr>
          <p:cNvGrpSpPr/>
          <p:nvPr/>
        </p:nvGrpSpPr>
        <p:grpSpPr>
          <a:xfrm>
            <a:off x="179512" y="1467423"/>
            <a:ext cx="3100067" cy="596223"/>
            <a:chOff x="179512" y="1467423"/>
            <a:chExt cx="3100067" cy="596223"/>
          </a:xfrm>
        </p:grpSpPr>
        <p:graphicFrame>
          <p:nvGraphicFramePr>
            <p:cNvPr id="6" name="对象 5">
              <a:extLst>
                <a:ext uri="{FF2B5EF4-FFF2-40B4-BE49-F238E27FC236}">
                  <a16:creationId xmlns:a16="http://schemas.microsoft.com/office/drawing/2014/main" id="{5C005F71-73EB-4883-8B37-72617826B62A}"/>
                </a:ext>
              </a:extLst>
            </p:cNvPr>
            <p:cNvGraphicFramePr>
              <a:graphicFrameLocks noChangeAspect="1"/>
            </p:cNvGraphicFramePr>
            <p:nvPr>
              <p:extLst>
                <p:ext uri="{D42A27DB-BD31-4B8C-83A1-F6EECF244321}">
                  <p14:modId xmlns:p14="http://schemas.microsoft.com/office/powerpoint/2010/main" val="3285310188"/>
                </p:ext>
              </p:extLst>
            </p:nvPr>
          </p:nvGraphicFramePr>
          <p:xfrm>
            <a:off x="2221764" y="1467423"/>
            <a:ext cx="1057815" cy="596223"/>
          </p:xfrm>
          <a:graphic>
            <a:graphicData uri="http://schemas.openxmlformats.org/presentationml/2006/ole">
              <mc:AlternateContent xmlns:mc="http://schemas.openxmlformats.org/markup-compatibility/2006">
                <mc:Choice xmlns:v="urn:schemas-microsoft-com:vml" Requires="v">
                  <p:oleObj spid="_x0000_s87260" name="Equation" r:id="rId8" imgW="698400" imgH="393480" progId="Equation.DSMT4">
                    <p:embed/>
                  </p:oleObj>
                </mc:Choice>
                <mc:Fallback>
                  <p:oleObj name="Equation" r:id="rId8" imgW="698400" imgH="393480" progId="Equation.DSMT4">
                    <p:embed/>
                    <p:pic>
                      <p:nvPicPr>
                        <p:cNvPr id="0" name=""/>
                        <p:cNvPicPr/>
                        <p:nvPr/>
                      </p:nvPicPr>
                      <p:blipFill>
                        <a:blip r:embed="rId9"/>
                        <a:stretch>
                          <a:fillRect/>
                        </a:stretch>
                      </p:blipFill>
                      <p:spPr>
                        <a:xfrm>
                          <a:off x="2221764" y="1467423"/>
                          <a:ext cx="1057815" cy="596223"/>
                        </a:xfrm>
                        <a:prstGeom prst="rect">
                          <a:avLst/>
                        </a:prstGeom>
                      </p:spPr>
                    </p:pic>
                  </p:oleObj>
                </mc:Fallback>
              </mc:AlternateContent>
            </a:graphicData>
          </a:graphic>
        </p:graphicFrame>
        <p:sp>
          <p:nvSpPr>
            <p:cNvPr id="2" name="文本框 1">
              <a:extLst>
                <a:ext uri="{FF2B5EF4-FFF2-40B4-BE49-F238E27FC236}">
                  <a16:creationId xmlns:a16="http://schemas.microsoft.com/office/drawing/2014/main" id="{3B1BEB65-7963-41F9-B37D-70CEBFC485C7}"/>
                </a:ext>
              </a:extLst>
            </p:cNvPr>
            <p:cNvSpPr txBox="1"/>
            <p:nvPr/>
          </p:nvSpPr>
          <p:spPr>
            <a:xfrm>
              <a:off x="179512" y="1547500"/>
              <a:ext cx="2134212" cy="369332"/>
            </a:xfrm>
            <a:prstGeom prst="rect">
              <a:avLst/>
            </a:prstGeom>
            <a:noFill/>
          </p:spPr>
          <p:txBody>
            <a:bodyPr wrap="square" rtlCol="0">
              <a:spAutoFit/>
            </a:bodyPr>
            <a:lstStyle/>
            <a:p>
              <a:r>
                <a:rPr lang="zh-CN" altLang="en-US" b="1" dirty="0"/>
                <a:t>根据几何关系：</a:t>
              </a:r>
            </a:p>
          </p:txBody>
        </p:sp>
      </p:grpSp>
      <p:grpSp>
        <p:nvGrpSpPr>
          <p:cNvPr id="4" name="组合 3">
            <a:extLst>
              <a:ext uri="{FF2B5EF4-FFF2-40B4-BE49-F238E27FC236}">
                <a16:creationId xmlns:a16="http://schemas.microsoft.com/office/drawing/2014/main" id="{F47BC647-C2B3-4C1D-91AA-4DD3A470A3D0}"/>
              </a:ext>
            </a:extLst>
          </p:cNvPr>
          <p:cNvGrpSpPr/>
          <p:nvPr/>
        </p:nvGrpSpPr>
        <p:grpSpPr>
          <a:xfrm>
            <a:off x="179512" y="2421831"/>
            <a:ext cx="4176464" cy="719137"/>
            <a:chOff x="179512" y="2421831"/>
            <a:chExt cx="4176464" cy="719137"/>
          </a:xfrm>
        </p:grpSpPr>
        <p:graphicFrame>
          <p:nvGraphicFramePr>
            <p:cNvPr id="7" name="对象 6">
              <a:extLst>
                <a:ext uri="{FF2B5EF4-FFF2-40B4-BE49-F238E27FC236}">
                  <a16:creationId xmlns:a16="http://schemas.microsoft.com/office/drawing/2014/main" id="{9CB6A2A5-DD32-44C0-826D-966B7BA752B7}"/>
                </a:ext>
              </a:extLst>
            </p:cNvPr>
            <p:cNvGraphicFramePr>
              <a:graphicFrameLocks noChangeAspect="1"/>
            </p:cNvGraphicFramePr>
            <p:nvPr>
              <p:extLst>
                <p:ext uri="{D42A27DB-BD31-4B8C-83A1-F6EECF244321}">
                  <p14:modId xmlns:p14="http://schemas.microsoft.com/office/powerpoint/2010/main" val="4086795528"/>
                </p:ext>
              </p:extLst>
            </p:nvPr>
          </p:nvGraphicFramePr>
          <p:xfrm>
            <a:off x="2221763" y="2421831"/>
            <a:ext cx="2134213" cy="719137"/>
          </p:xfrm>
          <a:graphic>
            <a:graphicData uri="http://schemas.openxmlformats.org/presentationml/2006/ole">
              <mc:AlternateContent xmlns:mc="http://schemas.openxmlformats.org/markup-compatibility/2006">
                <mc:Choice xmlns:v="urn:schemas-microsoft-com:vml" Requires="v">
                  <p:oleObj spid="_x0000_s87261" name="Equation" r:id="rId10" imgW="1168200" imgH="393480" progId="Equation.DSMT4">
                    <p:embed/>
                  </p:oleObj>
                </mc:Choice>
                <mc:Fallback>
                  <p:oleObj name="Equation" r:id="rId10" imgW="1168200" imgH="393480" progId="Equation.DSMT4">
                    <p:embed/>
                    <p:pic>
                      <p:nvPicPr>
                        <p:cNvPr id="0" name=""/>
                        <p:cNvPicPr/>
                        <p:nvPr/>
                      </p:nvPicPr>
                      <p:blipFill>
                        <a:blip r:embed="rId11"/>
                        <a:stretch>
                          <a:fillRect/>
                        </a:stretch>
                      </p:blipFill>
                      <p:spPr>
                        <a:xfrm>
                          <a:off x="2221763" y="2421831"/>
                          <a:ext cx="2134213" cy="719137"/>
                        </a:xfrm>
                        <a:prstGeom prst="rect">
                          <a:avLst/>
                        </a:prstGeom>
                      </p:spPr>
                    </p:pic>
                  </p:oleObj>
                </mc:Fallback>
              </mc:AlternateContent>
            </a:graphicData>
          </a:graphic>
        </p:graphicFrame>
        <p:sp>
          <p:nvSpPr>
            <p:cNvPr id="11" name="文本框 10">
              <a:extLst>
                <a:ext uri="{FF2B5EF4-FFF2-40B4-BE49-F238E27FC236}">
                  <a16:creationId xmlns:a16="http://schemas.microsoft.com/office/drawing/2014/main" id="{A30B98FF-0E2B-40DE-B373-2B9DB5B1AB1D}"/>
                </a:ext>
              </a:extLst>
            </p:cNvPr>
            <p:cNvSpPr txBox="1"/>
            <p:nvPr/>
          </p:nvSpPr>
          <p:spPr>
            <a:xfrm>
              <a:off x="179512" y="2555612"/>
              <a:ext cx="2134212" cy="369332"/>
            </a:xfrm>
            <a:prstGeom prst="rect">
              <a:avLst/>
            </a:prstGeom>
            <a:noFill/>
          </p:spPr>
          <p:txBody>
            <a:bodyPr wrap="square" rtlCol="0">
              <a:spAutoFit/>
            </a:bodyPr>
            <a:lstStyle/>
            <a:p>
              <a:r>
                <a:rPr lang="zh-CN" altLang="en-US" b="1" dirty="0"/>
                <a:t>得到相干孔径角：</a:t>
              </a:r>
            </a:p>
          </p:txBody>
        </p:sp>
      </p:grpSp>
      <p:sp>
        <p:nvSpPr>
          <p:cNvPr id="10" name="Rectangle 51">
            <a:extLst>
              <a:ext uri="{FF2B5EF4-FFF2-40B4-BE49-F238E27FC236}">
                <a16:creationId xmlns:a16="http://schemas.microsoft.com/office/drawing/2014/main" id="{B0E53A6F-A223-4F2A-A7E4-E71BF2BFD26C}"/>
              </a:ext>
            </a:extLst>
          </p:cNvPr>
          <p:cNvSpPr>
            <a:spLocks noChangeArrowheads="1"/>
          </p:cNvSpPr>
          <p:nvPr/>
        </p:nvSpPr>
        <p:spPr bwMode="auto">
          <a:xfrm>
            <a:off x="5563586" y="3447658"/>
            <a:ext cx="3409702" cy="2948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zh-CN" altLang="zh-CN"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当点源</a:t>
            </a:r>
            <a:r>
              <a:rPr lang="zh-CN" altLang="zh-CN" b="1" i="1" dirty="0">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沿着垂直于</a:t>
            </a:r>
            <a:r>
              <a:rPr lang="zh-CN" altLang="zh-CN" b="1" i="1" dirty="0">
                <a:latin typeface="Times New Roman" panose="02020603050405020304" pitchFamily="18" charset="0"/>
                <a:ea typeface="宋体" panose="02010600030101010101" pitchFamily="2" charset="-122"/>
                <a:cs typeface="Times New Roman" panose="02020603050405020304" pitchFamily="18" charset="0"/>
              </a:rPr>
              <a:t>SO</a:t>
            </a:r>
            <a:r>
              <a:rPr kumimoji="0" lang="zh-CN" altLang="zh-CN"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的方向扩展至点</a:t>
            </a:r>
            <a:r>
              <a:rPr lang="zh-CN" altLang="zh-CN" b="1" i="1" dirty="0">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时，相应的像点分别扩展至</a:t>
            </a:r>
            <a:r>
              <a:rPr lang="zh-CN" altLang="zh-CN" b="1" i="1" dirty="0">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zh-CN"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和</a:t>
            </a:r>
            <a:r>
              <a:rPr lang="zh-CN" altLang="zh-CN" b="1" i="1" dirty="0">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zh-CN"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，零级干涉条纹的位置由点</a:t>
            </a:r>
            <a:r>
              <a:rPr lang="zh-CN" altLang="zh-CN" b="1" i="1" dirty="0">
                <a:latin typeface="Times New Roman" panose="02020603050405020304" pitchFamily="18" charset="0"/>
                <a:ea typeface="宋体" panose="02010600030101010101" pitchFamily="2" charset="-122"/>
                <a:cs typeface="Times New Roman" panose="02020603050405020304" pitchFamily="18" charset="0"/>
              </a:rPr>
              <a:t>P</a:t>
            </a:r>
            <a:r>
              <a:rPr kumimoji="0" lang="zh-CN" altLang="zh-CN"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平移至点</a:t>
            </a:r>
            <a:r>
              <a:rPr kumimoji="0" lang="zh-CN" altLang="zh-CN"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zh-CN" altLang="zh-CN"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。点源的扩展长度为</a:t>
            </a:r>
            <a:r>
              <a:rPr kumimoji="0" lang="el-GR" altLang="zh-CN"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δ</a:t>
            </a:r>
            <a:r>
              <a:rPr kumimoji="0" lang="en-US" altLang="zh-CN" b="1" i="1"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b="1" i="1" dirty="0">
                <a:latin typeface="Times New Roman" panose="02020603050405020304" pitchFamily="18" charset="0"/>
                <a:ea typeface="宋体" panose="02010600030101010101" pitchFamily="2" charset="-122"/>
                <a:cs typeface="Times New Roman" panose="02020603050405020304" pitchFamily="18" charset="0"/>
              </a:rPr>
              <a:t>SS</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，相应的像点中心（图中以红点标出）位移也是</a:t>
            </a:r>
            <a:r>
              <a:rPr lang="el-GR" altLang="zh-CN" b="1" i="1" dirty="0">
                <a:latin typeface="Times New Roman" panose="02020603050405020304" pitchFamily="18" charset="0"/>
                <a:ea typeface="宋体" panose="02010600030101010101" pitchFamily="2" charset="-122"/>
                <a:cs typeface="Times New Roman" panose="02020603050405020304" pitchFamily="18" charset="0"/>
              </a:rPr>
              <a:t>δ</a:t>
            </a:r>
            <a:r>
              <a:rPr lang="en-US" altLang="zh-CN" b="1" i="1" dirty="0">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，根据图中几何关系有：</a:t>
            </a:r>
            <a:endParaRPr kumimoji="0" lang="zh-CN" altLang="zh-CN"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6320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87"/>
                                        </p:tgtEl>
                                        <p:attrNameLst>
                                          <p:attrName>style.visibility</p:attrName>
                                        </p:attrNameLst>
                                      </p:cBhvr>
                                      <p:to>
                                        <p:strVal val="visible"/>
                                      </p:to>
                                    </p:set>
                                    <p:anim calcmode="lin" valueType="num">
                                      <p:cBhvr additive="base">
                                        <p:cTn id="7" dur="500" fill="hold"/>
                                        <p:tgtEl>
                                          <p:spTgt spid="87"/>
                                        </p:tgtEl>
                                        <p:attrNameLst>
                                          <p:attrName>ppt_x</p:attrName>
                                        </p:attrNameLst>
                                      </p:cBhvr>
                                      <p:tavLst>
                                        <p:tav tm="0">
                                          <p:val>
                                            <p:strVal val="#ppt_x"/>
                                          </p:val>
                                        </p:tav>
                                        <p:tav tm="100000">
                                          <p:val>
                                            <p:strVal val="#ppt_x"/>
                                          </p:val>
                                        </p:tav>
                                      </p:tavLst>
                                    </p:anim>
                                    <p:anim calcmode="lin" valueType="num">
                                      <p:cBhvr additive="base">
                                        <p:cTn id="8" dur="500" fill="hold"/>
                                        <p:tgtEl>
                                          <p:spTgt spid="8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par>
                          <p:cTn id="19" fill="hold">
                            <p:stCondLst>
                              <p:cond delay="500"/>
                            </p:stCondLst>
                            <p:childTnLst>
                              <p:par>
                                <p:cTn id="20" presetID="42" presetClass="entr" presetSubtype="0" fill="hold" nodeType="afterEffect">
                                  <p:stCondLst>
                                    <p:cond delay="0"/>
                                  </p:stCondLst>
                                  <p:childTnLst>
                                    <p:set>
                                      <p:cBhvr>
                                        <p:cTn id="21" dur="1" fill="hold">
                                          <p:stCondLst>
                                            <p:cond delay="0"/>
                                          </p:stCondLst>
                                        </p:cTn>
                                        <p:tgtEl>
                                          <p:spTgt spid="88"/>
                                        </p:tgtEl>
                                        <p:attrNameLst>
                                          <p:attrName>style.visibility</p:attrName>
                                        </p:attrNameLst>
                                      </p:cBhvr>
                                      <p:to>
                                        <p:strVal val="visible"/>
                                      </p:to>
                                    </p:set>
                                    <p:animEffect transition="in" filter="fade">
                                      <p:cBhvr>
                                        <p:cTn id="22" dur="1000"/>
                                        <p:tgtEl>
                                          <p:spTgt spid="88"/>
                                        </p:tgtEl>
                                      </p:cBhvr>
                                    </p:animEffect>
                                    <p:anim calcmode="lin" valueType="num">
                                      <p:cBhvr>
                                        <p:cTn id="23" dur="1000" fill="hold"/>
                                        <p:tgtEl>
                                          <p:spTgt spid="88"/>
                                        </p:tgtEl>
                                        <p:attrNameLst>
                                          <p:attrName>ppt_x</p:attrName>
                                        </p:attrNameLst>
                                      </p:cBhvr>
                                      <p:tavLst>
                                        <p:tav tm="0">
                                          <p:val>
                                            <p:strVal val="#ppt_x"/>
                                          </p:val>
                                        </p:tav>
                                        <p:tav tm="100000">
                                          <p:val>
                                            <p:strVal val="#ppt_x"/>
                                          </p:val>
                                        </p:tav>
                                      </p:tavLst>
                                    </p:anim>
                                    <p:anim calcmode="lin" valueType="num">
                                      <p:cBhvr>
                                        <p:cTn id="24" dur="1000" fill="hold"/>
                                        <p:tgtEl>
                                          <p:spTgt spid="8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left)">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971549" y="115888"/>
            <a:ext cx="7866191" cy="719137"/>
          </a:xfrm>
        </p:spPr>
        <p:txBody>
          <a:bodyPr/>
          <a:lstStyle/>
          <a:p>
            <a:r>
              <a:rPr lang="zh-CN" altLang="en-US" dirty="0">
                <a:latin typeface="黑体" pitchFamily="2" charset="-122"/>
                <a:ea typeface="黑体" pitchFamily="2" charset="-122"/>
              </a:rPr>
              <a:t>菲涅尔双面镜</a:t>
            </a:r>
            <a:r>
              <a:rPr lang="en-US" altLang="zh-CN" dirty="0">
                <a:latin typeface="黑体" pitchFamily="2" charset="-122"/>
                <a:ea typeface="黑体" pitchFamily="2" charset="-122"/>
              </a:rPr>
              <a:t>—</a:t>
            </a:r>
            <a:r>
              <a:rPr lang="zh-CN" altLang="en-US" dirty="0">
                <a:latin typeface="黑体" pitchFamily="2" charset="-122"/>
                <a:ea typeface="黑体" pitchFamily="2" charset="-122"/>
              </a:rPr>
              <a:t>空间相干性</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6</a:t>
            </a:fld>
            <a:endParaRPr lang="en-US" altLang="zh-CN" dirty="0"/>
          </a:p>
        </p:txBody>
      </p:sp>
      <p:pic>
        <p:nvPicPr>
          <p:cNvPr id="88" name="图片 87">
            <a:extLst>
              <a:ext uri="{FF2B5EF4-FFF2-40B4-BE49-F238E27FC236}">
                <a16:creationId xmlns:a16="http://schemas.microsoft.com/office/drawing/2014/main" id="{33FCFCFA-7096-4EC4-8404-F7D3686C52F8}"/>
              </a:ext>
            </a:extLst>
          </p:cNvPr>
          <p:cNvPicPr>
            <a:picLocks noChangeAspect="1"/>
          </p:cNvPicPr>
          <p:nvPr/>
        </p:nvPicPr>
        <p:blipFill>
          <a:blip r:embed="rId4"/>
          <a:stretch>
            <a:fillRect/>
          </a:stretch>
        </p:blipFill>
        <p:spPr>
          <a:xfrm>
            <a:off x="1907704" y="1256040"/>
            <a:ext cx="5328592" cy="2136564"/>
          </a:xfrm>
          <a:prstGeom prst="rect">
            <a:avLst/>
          </a:prstGeom>
        </p:spPr>
      </p:pic>
      <p:graphicFrame>
        <p:nvGraphicFramePr>
          <p:cNvPr id="8" name="对象 7">
            <a:extLst>
              <a:ext uri="{FF2B5EF4-FFF2-40B4-BE49-F238E27FC236}">
                <a16:creationId xmlns:a16="http://schemas.microsoft.com/office/drawing/2014/main" id="{9C111476-8E6E-4569-8433-B7BB9077F596}"/>
              </a:ext>
            </a:extLst>
          </p:cNvPr>
          <p:cNvGraphicFramePr>
            <a:graphicFrameLocks noChangeAspect="1"/>
          </p:cNvGraphicFramePr>
          <p:nvPr>
            <p:extLst>
              <p:ext uri="{D42A27DB-BD31-4B8C-83A1-F6EECF244321}">
                <p14:modId xmlns:p14="http://schemas.microsoft.com/office/powerpoint/2010/main" val="3605884813"/>
              </p:ext>
            </p:extLst>
          </p:nvPr>
        </p:nvGraphicFramePr>
        <p:xfrm>
          <a:off x="453281" y="4121604"/>
          <a:ext cx="1426989" cy="691198"/>
        </p:xfrm>
        <a:graphic>
          <a:graphicData uri="http://schemas.openxmlformats.org/presentationml/2006/ole">
            <mc:AlternateContent xmlns:mc="http://schemas.openxmlformats.org/markup-compatibility/2006">
              <mc:Choice xmlns:v="urn:schemas-microsoft-com:vml" Requires="v">
                <p:oleObj spid="_x0000_s89250" name="Equation" r:id="rId5" imgW="812520" imgH="393480" progId="Equation.DSMT4">
                  <p:embed/>
                </p:oleObj>
              </mc:Choice>
              <mc:Fallback>
                <p:oleObj name="Equation" r:id="rId5" imgW="812520" imgH="393480" progId="Equation.DSMT4">
                  <p:embed/>
                  <p:pic>
                    <p:nvPicPr>
                      <p:cNvPr id="8" name="对象 7">
                        <a:extLst>
                          <a:ext uri="{FF2B5EF4-FFF2-40B4-BE49-F238E27FC236}">
                            <a16:creationId xmlns:a16="http://schemas.microsoft.com/office/drawing/2014/main" id="{9C111476-8E6E-4569-8433-B7BB9077F596}"/>
                          </a:ext>
                        </a:extLst>
                      </p:cNvPr>
                      <p:cNvPicPr/>
                      <p:nvPr/>
                    </p:nvPicPr>
                    <p:blipFill>
                      <a:blip r:embed="rId6"/>
                      <a:stretch>
                        <a:fillRect/>
                      </a:stretch>
                    </p:blipFill>
                    <p:spPr>
                      <a:xfrm>
                        <a:off x="453281" y="4121604"/>
                        <a:ext cx="1426989" cy="691198"/>
                      </a:xfrm>
                      <a:prstGeom prst="rect">
                        <a:avLst/>
                      </a:prstGeom>
                    </p:spPr>
                  </p:pic>
                </p:oleObj>
              </mc:Fallback>
            </mc:AlternateContent>
          </a:graphicData>
        </a:graphic>
      </p:graphicFrame>
      <p:sp>
        <p:nvSpPr>
          <p:cNvPr id="12" name="文本框 11">
            <a:extLst>
              <a:ext uri="{FF2B5EF4-FFF2-40B4-BE49-F238E27FC236}">
                <a16:creationId xmlns:a16="http://schemas.microsoft.com/office/drawing/2014/main" id="{940328EF-D96D-4BEC-98D0-3E8DCF3E7142}"/>
              </a:ext>
            </a:extLst>
          </p:cNvPr>
          <p:cNvSpPr txBox="1"/>
          <p:nvPr/>
        </p:nvSpPr>
        <p:spPr>
          <a:xfrm>
            <a:off x="323528" y="3548621"/>
            <a:ext cx="8424936" cy="495585"/>
          </a:xfrm>
          <a:prstGeom prst="rect">
            <a:avLst/>
          </a:prstGeom>
          <a:noFill/>
        </p:spPr>
        <p:txBody>
          <a:bodyPr wrap="square" rtlCol="0">
            <a:spAutoFit/>
          </a:bodyPr>
          <a:lstStyle/>
          <a:p>
            <a:pPr algn="just">
              <a:lnSpc>
                <a:spcPct val="150000"/>
              </a:lnSpc>
            </a:pPr>
            <a:r>
              <a:rPr lang="zh-CN" altLang="en-US" sz="2000" b="1" dirty="0"/>
              <a:t>当条纹平移达到半个间距</a:t>
            </a:r>
            <a:r>
              <a:rPr lang="el-GR" altLang="zh-CN" sz="2000" b="1" i="1" dirty="0">
                <a:latin typeface="Times New Roman" panose="02020603050405020304" pitchFamily="18" charset="0"/>
                <a:cs typeface="Times New Roman" panose="02020603050405020304" pitchFamily="18" charset="0"/>
              </a:rPr>
              <a:t>δ</a:t>
            </a:r>
            <a:r>
              <a:rPr lang="en-US" altLang="zh-CN" sz="2000" b="1" i="1" baseline="-25000" dirty="0">
                <a:latin typeface="Times New Roman" panose="02020603050405020304" pitchFamily="18" charset="0"/>
                <a:cs typeface="Times New Roman" panose="02020603050405020304" pitchFamily="18" charset="0"/>
              </a:rPr>
              <a:t>y</a:t>
            </a:r>
            <a:r>
              <a:rPr lang="en-US" altLang="zh-CN" sz="2000" b="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e</a:t>
            </a:r>
            <a:r>
              <a:rPr lang="en-US" altLang="zh-CN" sz="2000" b="1" dirty="0">
                <a:latin typeface="Times New Roman" panose="02020603050405020304" pitchFamily="18" charset="0"/>
                <a:cs typeface="Times New Roman" panose="02020603050405020304" pitchFamily="18" charset="0"/>
              </a:rPr>
              <a:t>/2</a:t>
            </a:r>
            <a:r>
              <a:rPr lang="zh-CN" altLang="en-US" sz="2000" b="1" dirty="0">
                <a:latin typeface="Times New Roman" panose="02020603050405020304" pitchFamily="18" charset="0"/>
                <a:cs typeface="Times New Roman" panose="02020603050405020304" pitchFamily="18" charset="0"/>
              </a:rPr>
              <a:t>时，对应的光源扩展宽度为</a:t>
            </a:r>
            <a:r>
              <a:rPr lang="el-GR" altLang="zh-CN" sz="2000" b="1" i="1" dirty="0">
                <a:latin typeface="Times New Roman" panose="02020603050405020304" pitchFamily="18" charset="0"/>
                <a:cs typeface="Times New Roman" panose="02020603050405020304" pitchFamily="18" charset="0"/>
              </a:rPr>
              <a:t>δ</a:t>
            </a:r>
            <a:r>
              <a:rPr lang="en-US" altLang="zh-CN" sz="2000" b="1" i="1" baseline="-25000" dirty="0">
                <a:latin typeface="Times New Roman" panose="02020603050405020304" pitchFamily="18" charset="0"/>
                <a:cs typeface="Times New Roman" panose="02020603050405020304" pitchFamily="18" charset="0"/>
              </a:rPr>
              <a:t>s</a:t>
            </a:r>
            <a:r>
              <a:rPr lang="en-US" altLang="zh-CN" sz="2000" b="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b</a:t>
            </a:r>
            <a:r>
              <a:rPr lang="en-US" altLang="zh-CN" sz="2000" b="1" i="1" baseline="-25000" dirty="0">
                <a:latin typeface="Times New Roman" panose="02020603050405020304" pitchFamily="18" charset="0"/>
                <a:cs typeface="Times New Roman" panose="02020603050405020304" pitchFamily="18" charset="0"/>
              </a:rPr>
              <a:t>c</a:t>
            </a:r>
            <a:r>
              <a:rPr lang="en-US" altLang="zh-CN" sz="2000" b="1" dirty="0">
                <a:latin typeface="Times New Roman" panose="02020603050405020304" pitchFamily="18" charset="0"/>
                <a:cs typeface="Times New Roman" panose="02020603050405020304" pitchFamily="18" charset="0"/>
              </a:rPr>
              <a:t>/2</a:t>
            </a:r>
            <a:r>
              <a:rPr lang="zh-CN" altLang="en-US" sz="2000" b="1" dirty="0">
                <a:latin typeface="Times New Roman" panose="02020603050405020304" pitchFamily="18" charset="0"/>
                <a:cs typeface="Times New Roman" panose="02020603050405020304" pitchFamily="18" charset="0"/>
              </a:rPr>
              <a:t>。</a:t>
            </a:r>
            <a:endParaRPr lang="en-US" altLang="zh-CN" sz="2000" b="1" dirty="0"/>
          </a:p>
        </p:txBody>
      </p:sp>
      <p:graphicFrame>
        <p:nvGraphicFramePr>
          <p:cNvPr id="13" name="对象 12">
            <a:extLst>
              <a:ext uri="{FF2B5EF4-FFF2-40B4-BE49-F238E27FC236}">
                <a16:creationId xmlns:a16="http://schemas.microsoft.com/office/drawing/2014/main" id="{42E395E5-7BAF-463A-999F-D8DFC08F6566}"/>
              </a:ext>
            </a:extLst>
          </p:cNvPr>
          <p:cNvGraphicFramePr>
            <a:graphicFrameLocks noChangeAspect="1"/>
          </p:cNvGraphicFramePr>
          <p:nvPr>
            <p:extLst>
              <p:ext uri="{D42A27DB-BD31-4B8C-83A1-F6EECF244321}">
                <p14:modId xmlns:p14="http://schemas.microsoft.com/office/powerpoint/2010/main" val="2683950935"/>
              </p:ext>
            </p:extLst>
          </p:nvPr>
        </p:nvGraphicFramePr>
        <p:xfrm>
          <a:off x="4245792" y="5892153"/>
          <a:ext cx="2133600" cy="719137"/>
        </p:xfrm>
        <a:graphic>
          <a:graphicData uri="http://schemas.openxmlformats.org/presentationml/2006/ole">
            <mc:AlternateContent xmlns:mc="http://schemas.openxmlformats.org/markup-compatibility/2006">
              <mc:Choice xmlns:v="urn:schemas-microsoft-com:vml" Requires="v">
                <p:oleObj spid="_x0000_s89251" name="Equation" r:id="rId7" imgW="2133879" imgH="719306" progId="Equation.DSMT4">
                  <p:embed/>
                </p:oleObj>
              </mc:Choice>
              <mc:Fallback>
                <p:oleObj name="Equation" r:id="rId7" imgW="2133879" imgH="719306" progId="Equation.DSMT4">
                  <p:embed/>
                  <p:pic>
                    <p:nvPicPr>
                      <p:cNvPr id="0" name=""/>
                      <p:cNvPicPr/>
                      <p:nvPr/>
                    </p:nvPicPr>
                    <p:blipFill>
                      <a:blip r:embed="rId8"/>
                      <a:stretch>
                        <a:fillRect/>
                      </a:stretch>
                    </p:blipFill>
                    <p:spPr>
                      <a:xfrm>
                        <a:off x="4245792" y="5892153"/>
                        <a:ext cx="2133600" cy="719137"/>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FAB66110-B397-47B1-B679-A5AC4B038386}"/>
              </a:ext>
            </a:extLst>
          </p:cNvPr>
          <p:cNvGraphicFramePr>
            <a:graphicFrameLocks noChangeAspect="1"/>
          </p:cNvGraphicFramePr>
          <p:nvPr>
            <p:extLst>
              <p:ext uri="{D42A27DB-BD31-4B8C-83A1-F6EECF244321}">
                <p14:modId xmlns:p14="http://schemas.microsoft.com/office/powerpoint/2010/main" val="875682779"/>
              </p:ext>
            </p:extLst>
          </p:nvPr>
        </p:nvGraphicFramePr>
        <p:xfrm>
          <a:off x="2843809" y="4939289"/>
          <a:ext cx="1008112" cy="782283"/>
        </p:xfrm>
        <a:graphic>
          <a:graphicData uri="http://schemas.openxmlformats.org/presentationml/2006/ole">
            <mc:AlternateContent xmlns:mc="http://schemas.openxmlformats.org/markup-compatibility/2006">
              <mc:Choice xmlns:v="urn:schemas-microsoft-com:vml" Requires="v">
                <p:oleObj spid="_x0000_s89252" name="Equation" r:id="rId9" imgW="1083681" imgH="841350" progId="Equation.DSMT4">
                  <p:embed/>
                </p:oleObj>
              </mc:Choice>
              <mc:Fallback>
                <p:oleObj name="Equation" r:id="rId9" imgW="1083681" imgH="841350" progId="Equation.DSMT4">
                  <p:embed/>
                  <p:pic>
                    <p:nvPicPr>
                      <p:cNvPr id="0" name=""/>
                      <p:cNvPicPr/>
                      <p:nvPr/>
                    </p:nvPicPr>
                    <p:blipFill>
                      <a:blip r:embed="rId10"/>
                      <a:stretch>
                        <a:fillRect/>
                      </a:stretch>
                    </p:blipFill>
                    <p:spPr>
                      <a:xfrm>
                        <a:off x="2843809" y="4939289"/>
                        <a:ext cx="1008112" cy="782283"/>
                      </a:xfrm>
                      <a:prstGeom prst="rect">
                        <a:avLst/>
                      </a:prstGeom>
                    </p:spPr>
                  </p:pic>
                </p:oleObj>
              </mc:Fallback>
            </mc:AlternateContent>
          </a:graphicData>
        </a:graphic>
      </p:graphicFrame>
      <p:grpSp>
        <p:nvGrpSpPr>
          <p:cNvPr id="2" name="组合 1">
            <a:extLst>
              <a:ext uri="{FF2B5EF4-FFF2-40B4-BE49-F238E27FC236}">
                <a16:creationId xmlns:a16="http://schemas.microsoft.com/office/drawing/2014/main" id="{B46FC4FC-C6B9-456A-BD4E-EC29006948FE}"/>
              </a:ext>
            </a:extLst>
          </p:cNvPr>
          <p:cNvGrpSpPr/>
          <p:nvPr/>
        </p:nvGrpSpPr>
        <p:grpSpPr>
          <a:xfrm>
            <a:off x="2109465" y="4067840"/>
            <a:ext cx="2390527" cy="801320"/>
            <a:chOff x="2109465" y="4067840"/>
            <a:chExt cx="2390527" cy="801320"/>
          </a:xfrm>
        </p:grpSpPr>
        <p:pic>
          <p:nvPicPr>
            <p:cNvPr id="89099" name="Picture 11">
              <a:extLst>
                <a:ext uri="{FF2B5EF4-FFF2-40B4-BE49-F238E27FC236}">
                  <a16:creationId xmlns:a16="http://schemas.microsoft.com/office/drawing/2014/main" id="{EE7CF79F-96EF-4DF8-AABB-CE1D9167F50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42716" y="4067840"/>
              <a:ext cx="1657276" cy="801320"/>
            </a:xfrm>
            <a:prstGeom prst="rect">
              <a:avLst/>
            </a:prstGeom>
            <a:noFill/>
            <a:extLst>
              <a:ext uri="{909E8E84-426E-40DD-AFC4-6F175D3DCCD1}">
                <a14:hiddenFill xmlns:a14="http://schemas.microsoft.com/office/drawing/2010/main">
                  <a:solidFill>
                    <a:srgbClr val="FFFFFF"/>
                  </a:solidFill>
                </a14:hiddenFill>
              </a:ext>
            </a:extLst>
          </p:spPr>
        </p:pic>
        <p:sp>
          <p:nvSpPr>
            <p:cNvPr id="15" name="箭头: 右 14">
              <a:extLst>
                <a:ext uri="{FF2B5EF4-FFF2-40B4-BE49-F238E27FC236}">
                  <a16:creationId xmlns:a16="http://schemas.microsoft.com/office/drawing/2014/main" id="{1E9221D8-0E5D-40DA-8DF1-1BDF81B8DB1D}"/>
                </a:ext>
              </a:extLst>
            </p:cNvPr>
            <p:cNvSpPr/>
            <p:nvPr/>
          </p:nvSpPr>
          <p:spPr>
            <a:xfrm>
              <a:off x="2109465" y="4348602"/>
              <a:ext cx="504056" cy="2372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a:extLst>
              <a:ext uri="{FF2B5EF4-FFF2-40B4-BE49-F238E27FC236}">
                <a16:creationId xmlns:a16="http://schemas.microsoft.com/office/drawing/2014/main" id="{9F89BA5E-2DFE-4587-B07A-B814BE762580}"/>
              </a:ext>
            </a:extLst>
          </p:cNvPr>
          <p:cNvGrpSpPr/>
          <p:nvPr/>
        </p:nvGrpSpPr>
        <p:grpSpPr>
          <a:xfrm>
            <a:off x="4499992" y="4293096"/>
            <a:ext cx="1879400" cy="1308864"/>
            <a:chOff x="4499992" y="4293096"/>
            <a:chExt cx="1879400" cy="1308864"/>
          </a:xfrm>
        </p:grpSpPr>
        <p:pic>
          <p:nvPicPr>
            <p:cNvPr id="89101" name="Picture 13">
              <a:extLst>
                <a:ext uri="{FF2B5EF4-FFF2-40B4-BE49-F238E27FC236}">
                  <a16:creationId xmlns:a16="http://schemas.microsoft.com/office/drawing/2014/main" id="{C72B12C8-992B-45AD-AF1E-1A8EDB81366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98356" y="4566063"/>
              <a:ext cx="1581036" cy="764457"/>
            </a:xfrm>
            <a:prstGeom prst="rect">
              <a:avLst/>
            </a:prstGeom>
            <a:noFill/>
            <a:extLst>
              <a:ext uri="{909E8E84-426E-40DD-AFC4-6F175D3DCCD1}">
                <a14:hiddenFill xmlns:a14="http://schemas.microsoft.com/office/drawing/2010/main">
                  <a:solidFill>
                    <a:srgbClr val="FFFFFF"/>
                  </a:solidFill>
                </a14:hiddenFill>
              </a:ext>
            </a:extLst>
          </p:spPr>
        </p:pic>
        <p:sp>
          <p:nvSpPr>
            <p:cNvPr id="16" name="右大括号 15">
              <a:extLst>
                <a:ext uri="{FF2B5EF4-FFF2-40B4-BE49-F238E27FC236}">
                  <a16:creationId xmlns:a16="http://schemas.microsoft.com/office/drawing/2014/main" id="{B5DF5737-7FFB-4232-88C4-24FC930EB1BB}"/>
                </a:ext>
              </a:extLst>
            </p:cNvPr>
            <p:cNvSpPr/>
            <p:nvPr/>
          </p:nvSpPr>
          <p:spPr>
            <a:xfrm>
              <a:off x="4499992" y="4293096"/>
              <a:ext cx="144016" cy="1308864"/>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grpSp>
      <p:grpSp>
        <p:nvGrpSpPr>
          <p:cNvPr id="4" name="组合 3">
            <a:extLst>
              <a:ext uri="{FF2B5EF4-FFF2-40B4-BE49-F238E27FC236}">
                <a16:creationId xmlns:a16="http://schemas.microsoft.com/office/drawing/2014/main" id="{91288F65-53E7-4072-B86C-9BAEF62BAC93}"/>
              </a:ext>
            </a:extLst>
          </p:cNvPr>
          <p:cNvGrpSpPr/>
          <p:nvPr/>
        </p:nvGrpSpPr>
        <p:grpSpPr>
          <a:xfrm>
            <a:off x="6461732" y="4653136"/>
            <a:ext cx="2088232" cy="1890619"/>
            <a:chOff x="6461732" y="4653136"/>
            <a:chExt cx="2088232" cy="1890619"/>
          </a:xfrm>
        </p:grpSpPr>
        <p:pic>
          <p:nvPicPr>
            <p:cNvPr id="89111" name="Picture 23">
              <a:extLst>
                <a:ext uri="{FF2B5EF4-FFF2-40B4-BE49-F238E27FC236}">
                  <a16:creationId xmlns:a16="http://schemas.microsoft.com/office/drawing/2014/main" id="{6B8B6E9A-F4F6-4FC1-9346-487BFCA65B6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96564" y="5207303"/>
              <a:ext cx="853400" cy="782283"/>
            </a:xfrm>
            <a:prstGeom prst="rect">
              <a:avLst/>
            </a:prstGeom>
            <a:noFill/>
            <a:extLst>
              <a:ext uri="{909E8E84-426E-40DD-AFC4-6F175D3DCCD1}">
                <a14:hiddenFill xmlns:a14="http://schemas.microsoft.com/office/drawing/2010/main">
                  <a:solidFill>
                    <a:srgbClr val="FFFFFF"/>
                  </a:solidFill>
                </a14:hiddenFill>
              </a:ext>
            </a:extLst>
          </p:spPr>
        </p:pic>
        <p:sp>
          <p:nvSpPr>
            <p:cNvPr id="25" name="右大括号 24">
              <a:extLst>
                <a:ext uri="{FF2B5EF4-FFF2-40B4-BE49-F238E27FC236}">
                  <a16:creationId xmlns:a16="http://schemas.microsoft.com/office/drawing/2014/main" id="{289C224E-D596-4AF3-A619-63A658C0E07D}"/>
                </a:ext>
              </a:extLst>
            </p:cNvPr>
            <p:cNvSpPr/>
            <p:nvPr/>
          </p:nvSpPr>
          <p:spPr>
            <a:xfrm>
              <a:off x="6461732" y="4653136"/>
              <a:ext cx="270508" cy="189061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6" name="箭头: 右 25">
              <a:extLst>
                <a:ext uri="{FF2B5EF4-FFF2-40B4-BE49-F238E27FC236}">
                  <a16:creationId xmlns:a16="http://schemas.microsoft.com/office/drawing/2014/main" id="{95170EAA-F8BE-422A-8AD1-C12FD71FFA6B}"/>
                </a:ext>
              </a:extLst>
            </p:cNvPr>
            <p:cNvSpPr/>
            <p:nvPr/>
          </p:nvSpPr>
          <p:spPr>
            <a:xfrm>
              <a:off x="6933287" y="5479844"/>
              <a:ext cx="504056" cy="2372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484380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1000"/>
                                        <p:tgtEl>
                                          <p:spTgt spid="88"/>
                                        </p:tgtEl>
                                      </p:cBhvr>
                                    </p:animEffect>
                                    <p:anim calcmode="lin" valueType="num">
                                      <p:cBhvr>
                                        <p:cTn id="8" dur="1000" fill="hold"/>
                                        <p:tgtEl>
                                          <p:spTgt spid="88"/>
                                        </p:tgtEl>
                                        <p:attrNameLst>
                                          <p:attrName>ppt_x</p:attrName>
                                        </p:attrNameLst>
                                      </p:cBhvr>
                                      <p:tavLst>
                                        <p:tav tm="0">
                                          <p:val>
                                            <p:strVal val="#ppt_x"/>
                                          </p:val>
                                        </p:tav>
                                        <p:tav tm="100000">
                                          <p:val>
                                            <p:strVal val="#ppt_x"/>
                                          </p:val>
                                        </p:tav>
                                      </p:tavLst>
                                    </p:anim>
                                    <p:anim calcmode="lin" valueType="num">
                                      <p:cBhvr>
                                        <p:cTn id="9" dur="1000" fill="hold"/>
                                        <p:tgtEl>
                                          <p:spTgt spid="88"/>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ipe(left)">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left)">
                                      <p:cBhvr>
                                        <p:cTn id="3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971550" y="115888"/>
            <a:ext cx="8064946" cy="71913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r>
              <a:rPr lang="zh-CN" altLang="en-US" dirty="0">
                <a:latin typeface="黑体" pitchFamily="2" charset="-122"/>
                <a:ea typeface="黑体" pitchFamily="2" charset="-122"/>
              </a:rPr>
              <a:t>分波前干涉</a:t>
            </a:r>
            <a:r>
              <a:rPr lang="en-US" altLang="zh-CN" dirty="0">
                <a:latin typeface="黑体" pitchFamily="2" charset="-122"/>
                <a:ea typeface="黑体" pitchFamily="2" charset="-122"/>
              </a:rPr>
              <a:t>—</a:t>
            </a:r>
            <a:r>
              <a:rPr lang="zh-CN" altLang="en-US" dirty="0">
                <a:latin typeface="黑体" pitchFamily="2" charset="-122"/>
                <a:ea typeface="黑体" pitchFamily="2" charset="-122"/>
              </a:rPr>
              <a:t>菲涅尔双棱镜</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7</a:t>
            </a:fld>
            <a:endParaRPr lang="en-US" altLang="zh-CN" dirty="0"/>
          </a:p>
        </p:txBody>
      </p:sp>
      <p:sp>
        <p:nvSpPr>
          <p:cNvPr id="2" name="TextBox 1"/>
          <p:cNvSpPr txBox="1"/>
          <p:nvPr/>
        </p:nvSpPr>
        <p:spPr>
          <a:xfrm>
            <a:off x="306259" y="4835982"/>
            <a:ext cx="8531482" cy="1418915"/>
          </a:xfrm>
          <a:prstGeom prst="rect">
            <a:avLst/>
          </a:prstGeom>
          <a:noFill/>
        </p:spPr>
        <p:txBody>
          <a:bodyPr wrap="square" rtlCol="0">
            <a:spAutoFit/>
          </a:bodyPr>
          <a:lstStyle/>
          <a:p>
            <a:pPr algn="just">
              <a:lnSpc>
                <a:spcPct val="150000"/>
              </a:lnSpc>
            </a:pPr>
            <a:r>
              <a:rPr lang="zh-CN" altLang="en-US" sz="2000" b="1" dirty="0">
                <a:solidFill>
                  <a:schemeClr val="tx2"/>
                </a:solidFill>
              </a:rPr>
              <a:t>菲涅尔双棱镜由两片楔角极小的棱镜组成，可视为光源</a:t>
            </a:r>
            <a:r>
              <a:rPr lang="en-US" altLang="zh-CN" sz="2000" b="1" dirty="0">
                <a:solidFill>
                  <a:schemeClr val="tx2"/>
                </a:solidFill>
              </a:rPr>
              <a:t>S</a:t>
            </a:r>
            <a:r>
              <a:rPr lang="zh-CN" altLang="en-US" sz="2000" b="1" dirty="0">
                <a:solidFill>
                  <a:schemeClr val="tx2"/>
                </a:solidFill>
              </a:rPr>
              <a:t>经两个棱镜所成虚像</a:t>
            </a:r>
            <a:r>
              <a:rPr lang="en-US" altLang="zh-CN" sz="2000" b="1" dirty="0">
                <a:solidFill>
                  <a:schemeClr val="tx2"/>
                </a:solidFill>
              </a:rPr>
              <a:t>S</a:t>
            </a:r>
            <a:r>
              <a:rPr lang="en-US" altLang="zh-CN" sz="2000" b="1" baseline="-25000" dirty="0">
                <a:solidFill>
                  <a:schemeClr val="tx2"/>
                </a:solidFill>
              </a:rPr>
              <a:t>1</a:t>
            </a:r>
            <a:r>
              <a:rPr lang="zh-CN" altLang="en-US" sz="2000" b="1" dirty="0">
                <a:solidFill>
                  <a:schemeClr val="tx2"/>
                </a:solidFill>
              </a:rPr>
              <a:t>和</a:t>
            </a:r>
            <a:r>
              <a:rPr lang="en-US" altLang="zh-CN" sz="2000" b="1" dirty="0">
                <a:solidFill>
                  <a:schemeClr val="tx2"/>
                </a:solidFill>
              </a:rPr>
              <a:t>S</a:t>
            </a:r>
            <a:r>
              <a:rPr lang="en-US" altLang="zh-CN" sz="2000" b="1" baseline="-25000" dirty="0">
                <a:solidFill>
                  <a:schemeClr val="tx2"/>
                </a:solidFill>
              </a:rPr>
              <a:t>2</a:t>
            </a:r>
            <a:r>
              <a:rPr lang="zh-CN" altLang="en-US" sz="2000" b="1" dirty="0">
                <a:solidFill>
                  <a:schemeClr val="tx2"/>
                </a:solidFill>
              </a:rPr>
              <a:t>发出的光波的干涉，在平行于两点连线的观察屏上，可以观察到相互平行的干涉条纹。</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9287" y="2395537"/>
            <a:ext cx="5305425" cy="2066925"/>
          </a:xfrm>
          <a:prstGeom prst="rect">
            <a:avLst/>
          </a:prstGeom>
        </p:spPr>
      </p:pic>
    </p:spTree>
    <p:extLst>
      <p:ext uri="{BB962C8B-B14F-4D97-AF65-F5344CB8AC3E}">
        <p14:creationId xmlns:p14="http://schemas.microsoft.com/office/powerpoint/2010/main" val="214782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r>
              <a:rPr lang="zh-CN" altLang="en-US" dirty="0">
                <a:latin typeface="黑体" pitchFamily="2" charset="-122"/>
                <a:ea typeface="黑体" pitchFamily="2" charset="-122"/>
              </a:rPr>
              <a:t>分波前干涉</a:t>
            </a:r>
            <a:r>
              <a:rPr lang="en-US" altLang="zh-CN" dirty="0">
                <a:latin typeface="黑体" pitchFamily="2" charset="-122"/>
                <a:ea typeface="黑体" pitchFamily="2" charset="-122"/>
              </a:rPr>
              <a:t>—</a:t>
            </a:r>
            <a:r>
              <a:rPr lang="zh-CN" altLang="en-US" dirty="0">
                <a:latin typeface="黑体" pitchFamily="2" charset="-122"/>
                <a:ea typeface="黑体" pitchFamily="2" charset="-122"/>
              </a:rPr>
              <a:t>洛埃镜</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8</a:t>
            </a:fld>
            <a:endParaRPr lang="en-US" altLang="zh-CN" dirty="0"/>
          </a:p>
        </p:txBody>
      </p:sp>
      <p:sp>
        <p:nvSpPr>
          <p:cNvPr id="47" name="TextBox 46"/>
          <p:cNvSpPr txBox="1"/>
          <p:nvPr/>
        </p:nvSpPr>
        <p:spPr>
          <a:xfrm>
            <a:off x="306259" y="4653136"/>
            <a:ext cx="8531482" cy="1880579"/>
          </a:xfrm>
          <a:prstGeom prst="rect">
            <a:avLst/>
          </a:prstGeom>
          <a:noFill/>
        </p:spPr>
        <p:txBody>
          <a:bodyPr wrap="square" rtlCol="0">
            <a:spAutoFit/>
          </a:bodyPr>
          <a:lstStyle/>
          <a:p>
            <a:pPr algn="just">
              <a:lnSpc>
                <a:spcPct val="150000"/>
              </a:lnSpc>
            </a:pPr>
            <a:r>
              <a:rPr lang="zh-CN" altLang="en-US" sz="2000" b="1" dirty="0">
                <a:solidFill>
                  <a:schemeClr val="tx2"/>
                </a:solidFill>
              </a:rPr>
              <a:t>两支光波，第一支由光源</a:t>
            </a:r>
            <a:r>
              <a:rPr lang="en-US" altLang="zh-CN" sz="2000" b="1" dirty="0">
                <a:solidFill>
                  <a:schemeClr val="tx2"/>
                </a:solidFill>
              </a:rPr>
              <a:t>S</a:t>
            </a:r>
            <a:r>
              <a:rPr lang="en-US" altLang="zh-CN" sz="2000" b="1" baseline="-25000" dirty="0">
                <a:solidFill>
                  <a:schemeClr val="tx2"/>
                </a:solidFill>
              </a:rPr>
              <a:t>1</a:t>
            </a:r>
            <a:r>
              <a:rPr lang="zh-CN" altLang="en-US" sz="2000" b="1" dirty="0">
                <a:solidFill>
                  <a:schemeClr val="tx2"/>
                </a:solidFill>
              </a:rPr>
              <a:t>直接达到观察屏，第二支经镜面反射到达观察屏，可视为</a:t>
            </a:r>
            <a:r>
              <a:rPr lang="en-US" altLang="zh-CN" sz="2000" b="1" dirty="0">
                <a:solidFill>
                  <a:schemeClr val="tx2"/>
                </a:solidFill>
              </a:rPr>
              <a:t>S</a:t>
            </a:r>
            <a:r>
              <a:rPr lang="en-US" altLang="zh-CN" sz="2000" b="1" baseline="-25000" dirty="0">
                <a:solidFill>
                  <a:schemeClr val="tx2"/>
                </a:solidFill>
              </a:rPr>
              <a:t>1</a:t>
            </a:r>
            <a:r>
              <a:rPr lang="zh-CN" altLang="en-US" sz="2000" b="1" dirty="0">
                <a:solidFill>
                  <a:schemeClr val="tx2"/>
                </a:solidFill>
              </a:rPr>
              <a:t>和镜像点</a:t>
            </a:r>
            <a:r>
              <a:rPr lang="en-US" altLang="zh-CN" sz="2000" b="1" dirty="0">
                <a:solidFill>
                  <a:schemeClr val="tx2"/>
                </a:solidFill>
              </a:rPr>
              <a:t>S</a:t>
            </a:r>
            <a:r>
              <a:rPr lang="en-US" altLang="zh-CN" sz="2000" b="1" baseline="-25000" dirty="0">
                <a:solidFill>
                  <a:schemeClr val="tx2"/>
                </a:solidFill>
              </a:rPr>
              <a:t>2</a:t>
            </a:r>
            <a:r>
              <a:rPr lang="zh-CN" altLang="en-US" sz="2000" b="1" dirty="0">
                <a:solidFill>
                  <a:schemeClr val="tx2"/>
                </a:solidFill>
              </a:rPr>
              <a:t>两点光源的干涉。</a:t>
            </a:r>
            <a:endParaRPr lang="en-US" altLang="zh-CN" sz="2000" b="1" dirty="0">
              <a:solidFill>
                <a:schemeClr val="tx2"/>
              </a:solidFill>
            </a:endParaRPr>
          </a:p>
          <a:p>
            <a:pPr algn="just">
              <a:lnSpc>
                <a:spcPct val="150000"/>
              </a:lnSpc>
            </a:pPr>
            <a:r>
              <a:rPr lang="zh-CN" altLang="en-US" sz="2000" b="1" dirty="0">
                <a:solidFill>
                  <a:schemeClr val="tx2"/>
                </a:solidFill>
              </a:rPr>
              <a:t>只有图中阴影部分的光波发生重叠，产生干涉，因此观察屏上只有镜面以上部分区域能够观察到干涉条纹。</a:t>
            </a:r>
            <a:endParaRPr lang="en-US" altLang="zh-CN" sz="2000" b="1" dirty="0">
              <a:solidFill>
                <a:schemeClr val="tx2"/>
              </a:solidFill>
            </a:endParaRPr>
          </a:p>
        </p:txBody>
      </p:sp>
      <p:grpSp>
        <p:nvGrpSpPr>
          <p:cNvPr id="35" name="组合 34"/>
          <p:cNvGrpSpPr/>
          <p:nvPr/>
        </p:nvGrpSpPr>
        <p:grpSpPr>
          <a:xfrm>
            <a:off x="1179513" y="2143497"/>
            <a:ext cx="6784975" cy="1933575"/>
            <a:chOff x="1179513" y="2143497"/>
            <a:chExt cx="6784975" cy="1933575"/>
          </a:xfrm>
        </p:grpSpPr>
        <p:sp>
          <p:nvSpPr>
            <p:cNvPr id="89" name="Line 44"/>
            <p:cNvSpPr>
              <a:spLocks noChangeShapeType="1"/>
            </p:cNvSpPr>
            <p:nvPr/>
          </p:nvSpPr>
          <p:spPr bwMode="auto">
            <a:xfrm>
              <a:off x="3362326" y="3292847"/>
              <a:ext cx="1141413"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 name="Line 45"/>
            <p:cNvSpPr>
              <a:spLocks noChangeShapeType="1"/>
            </p:cNvSpPr>
            <p:nvPr/>
          </p:nvSpPr>
          <p:spPr bwMode="auto">
            <a:xfrm>
              <a:off x="1355726" y="3292847"/>
              <a:ext cx="5427663" cy="0"/>
            </a:xfrm>
            <a:prstGeom prst="line">
              <a:avLst/>
            </a:prstGeom>
            <a:noFill/>
            <a:ln w="317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 name="Line 46"/>
            <p:cNvSpPr>
              <a:spLocks noChangeShapeType="1"/>
            </p:cNvSpPr>
            <p:nvPr/>
          </p:nvSpPr>
          <p:spPr bwMode="auto">
            <a:xfrm flipV="1">
              <a:off x="6740526" y="2143497"/>
              <a:ext cx="0" cy="160655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Line 52"/>
            <p:cNvSpPr>
              <a:spLocks noChangeShapeType="1"/>
            </p:cNvSpPr>
            <p:nvPr/>
          </p:nvSpPr>
          <p:spPr bwMode="auto">
            <a:xfrm flipV="1">
              <a:off x="4468813" y="3083297"/>
              <a:ext cx="2259013" cy="211138"/>
            </a:xfrm>
            <a:prstGeom prst="line">
              <a:avLst/>
            </a:prstGeom>
            <a:noFill/>
            <a:ln w="952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 name="Line 53"/>
            <p:cNvSpPr>
              <a:spLocks noChangeShapeType="1"/>
            </p:cNvSpPr>
            <p:nvPr/>
          </p:nvSpPr>
          <p:spPr bwMode="auto">
            <a:xfrm flipV="1">
              <a:off x="3375026" y="2607047"/>
              <a:ext cx="3352800" cy="669925"/>
            </a:xfrm>
            <a:prstGeom prst="line">
              <a:avLst/>
            </a:prstGeom>
            <a:noFill/>
            <a:ln w="952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Line 54"/>
            <p:cNvSpPr>
              <a:spLocks noChangeShapeType="1"/>
            </p:cNvSpPr>
            <p:nvPr/>
          </p:nvSpPr>
          <p:spPr bwMode="auto">
            <a:xfrm flipH="1" flipV="1">
              <a:off x="1362076" y="3010272"/>
              <a:ext cx="2030413" cy="284163"/>
            </a:xfrm>
            <a:prstGeom prst="line">
              <a:avLst/>
            </a:prstGeom>
            <a:noFill/>
            <a:ln w="9525">
              <a:solidFill>
                <a:srgbClr val="FF0000"/>
              </a:solidFill>
              <a:round/>
              <a:headEnd type="triangle" w="med" len="lg"/>
              <a:tailEnd type="oval"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 name="Line 55"/>
            <p:cNvSpPr>
              <a:spLocks noChangeShapeType="1"/>
            </p:cNvSpPr>
            <p:nvPr/>
          </p:nvSpPr>
          <p:spPr bwMode="auto">
            <a:xfrm flipH="1">
              <a:off x="1357313" y="3302372"/>
              <a:ext cx="2012950" cy="284163"/>
            </a:xfrm>
            <a:prstGeom prst="line">
              <a:avLst/>
            </a:prstGeom>
            <a:noFill/>
            <a:ln w="9525">
              <a:solidFill>
                <a:srgbClr val="FF0000"/>
              </a:solidFill>
              <a:round/>
              <a:headEnd type="triangle" w="med" len="lg"/>
              <a:tailEnd type="oval"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 name="Line 56"/>
            <p:cNvSpPr>
              <a:spLocks noChangeShapeType="1"/>
            </p:cNvSpPr>
            <p:nvPr/>
          </p:nvSpPr>
          <p:spPr bwMode="auto">
            <a:xfrm flipH="1">
              <a:off x="6656388" y="2624510"/>
              <a:ext cx="71438" cy="458788"/>
            </a:xfrm>
            <a:prstGeom prst="line">
              <a:avLst/>
            </a:prstGeom>
            <a:noFill/>
            <a:ln w="31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 name="Line 57"/>
            <p:cNvSpPr>
              <a:spLocks noChangeShapeType="1"/>
            </p:cNvSpPr>
            <p:nvPr/>
          </p:nvSpPr>
          <p:spPr bwMode="auto">
            <a:xfrm flipH="1">
              <a:off x="6497638" y="2624510"/>
              <a:ext cx="88900" cy="476250"/>
            </a:xfrm>
            <a:prstGeom prst="line">
              <a:avLst/>
            </a:prstGeom>
            <a:noFill/>
            <a:ln w="31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 name="Line 58"/>
            <p:cNvSpPr>
              <a:spLocks noChangeShapeType="1"/>
            </p:cNvSpPr>
            <p:nvPr/>
          </p:nvSpPr>
          <p:spPr bwMode="auto">
            <a:xfrm flipH="1">
              <a:off x="6338888" y="2676897"/>
              <a:ext cx="88900" cy="458788"/>
            </a:xfrm>
            <a:prstGeom prst="line">
              <a:avLst/>
            </a:prstGeom>
            <a:noFill/>
            <a:ln w="31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Line 59"/>
            <p:cNvSpPr>
              <a:spLocks noChangeShapeType="1"/>
            </p:cNvSpPr>
            <p:nvPr/>
          </p:nvSpPr>
          <p:spPr bwMode="auto">
            <a:xfrm flipH="1">
              <a:off x="6197601" y="2676897"/>
              <a:ext cx="88900" cy="441325"/>
            </a:xfrm>
            <a:prstGeom prst="line">
              <a:avLst/>
            </a:prstGeom>
            <a:noFill/>
            <a:ln w="31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 name="Line 60"/>
            <p:cNvSpPr>
              <a:spLocks noChangeShapeType="1"/>
            </p:cNvSpPr>
            <p:nvPr/>
          </p:nvSpPr>
          <p:spPr bwMode="auto">
            <a:xfrm flipH="1">
              <a:off x="6056313" y="2711822"/>
              <a:ext cx="88900" cy="406400"/>
            </a:xfrm>
            <a:prstGeom prst="line">
              <a:avLst/>
            </a:prstGeom>
            <a:noFill/>
            <a:ln w="31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 name="Line 61"/>
            <p:cNvSpPr>
              <a:spLocks noChangeShapeType="1"/>
            </p:cNvSpPr>
            <p:nvPr/>
          </p:nvSpPr>
          <p:spPr bwMode="auto">
            <a:xfrm flipH="1">
              <a:off x="5915026" y="2748335"/>
              <a:ext cx="71438" cy="387350"/>
            </a:xfrm>
            <a:prstGeom prst="line">
              <a:avLst/>
            </a:prstGeom>
            <a:noFill/>
            <a:ln w="31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 name="Line 62"/>
            <p:cNvSpPr>
              <a:spLocks noChangeShapeType="1"/>
            </p:cNvSpPr>
            <p:nvPr/>
          </p:nvSpPr>
          <p:spPr bwMode="auto">
            <a:xfrm flipH="1">
              <a:off x="5756276" y="2783260"/>
              <a:ext cx="71438" cy="369888"/>
            </a:xfrm>
            <a:prstGeom prst="line">
              <a:avLst/>
            </a:prstGeom>
            <a:noFill/>
            <a:ln w="31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 name="Line 63"/>
            <p:cNvSpPr>
              <a:spLocks noChangeShapeType="1"/>
            </p:cNvSpPr>
            <p:nvPr/>
          </p:nvSpPr>
          <p:spPr bwMode="auto">
            <a:xfrm flipH="1">
              <a:off x="5597526" y="2818185"/>
              <a:ext cx="71438" cy="369888"/>
            </a:xfrm>
            <a:prstGeom prst="line">
              <a:avLst/>
            </a:prstGeom>
            <a:noFill/>
            <a:ln w="31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 name="Line 64"/>
            <p:cNvSpPr>
              <a:spLocks noChangeShapeType="1"/>
            </p:cNvSpPr>
            <p:nvPr/>
          </p:nvSpPr>
          <p:spPr bwMode="auto">
            <a:xfrm flipH="1">
              <a:off x="5438776" y="2835647"/>
              <a:ext cx="71438" cy="352425"/>
            </a:xfrm>
            <a:prstGeom prst="line">
              <a:avLst/>
            </a:prstGeom>
            <a:noFill/>
            <a:ln w="31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 name="Line 65"/>
            <p:cNvSpPr>
              <a:spLocks noChangeShapeType="1"/>
            </p:cNvSpPr>
            <p:nvPr/>
          </p:nvSpPr>
          <p:spPr bwMode="auto">
            <a:xfrm flipH="1">
              <a:off x="5280026" y="2889622"/>
              <a:ext cx="53975" cy="317500"/>
            </a:xfrm>
            <a:prstGeom prst="line">
              <a:avLst/>
            </a:prstGeom>
            <a:noFill/>
            <a:ln w="31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 name="Line 66"/>
            <p:cNvSpPr>
              <a:spLocks noChangeShapeType="1"/>
            </p:cNvSpPr>
            <p:nvPr/>
          </p:nvSpPr>
          <p:spPr bwMode="auto">
            <a:xfrm flipH="1">
              <a:off x="5121276" y="2924547"/>
              <a:ext cx="36513" cy="300038"/>
            </a:xfrm>
            <a:prstGeom prst="line">
              <a:avLst/>
            </a:prstGeom>
            <a:noFill/>
            <a:ln w="31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 name="Line 67"/>
            <p:cNvSpPr>
              <a:spLocks noChangeShapeType="1"/>
            </p:cNvSpPr>
            <p:nvPr/>
          </p:nvSpPr>
          <p:spPr bwMode="auto">
            <a:xfrm flipH="1">
              <a:off x="4945063" y="2942010"/>
              <a:ext cx="34925" cy="334963"/>
            </a:xfrm>
            <a:prstGeom prst="line">
              <a:avLst/>
            </a:prstGeom>
            <a:noFill/>
            <a:ln w="31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 name="Line 68"/>
            <p:cNvSpPr>
              <a:spLocks noChangeShapeType="1"/>
            </p:cNvSpPr>
            <p:nvPr/>
          </p:nvSpPr>
          <p:spPr bwMode="auto">
            <a:xfrm flipH="1">
              <a:off x="4803776" y="2976935"/>
              <a:ext cx="36513" cy="300038"/>
            </a:xfrm>
            <a:prstGeom prst="line">
              <a:avLst/>
            </a:prstGeom>
            <a:noFill/>
            <a:ln w="31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 name="Line 69"/>
            <p:cNvSpPr>
              <a:spLocks noChangeShapeType="1"/>
            </p:cNvSpPr>
            <p:nvPr/>
          </p:nvSpPr>
          <p:spPr bwMode="auto">
            <a:xfrm flipH="1">
              <a:off x="4662488" y="3011860"/>
              <a:ext cx="36513" cy="265113"/>
            </a:xfrm>
            <a:prstGeom prst="line">
              <a:avLst/>
            </a:prstGeom>
            <a:noFill/>
            <a:ln w="31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 name="Line 70"/>
            <p:cNvSpPr>
              <a:spLocks noChangeShapeType="1"/>
            </p:cNvSpPr>
            <p:nvPr/>
          </p:nvSpPr>
          <p:spPr bwMode="auto">
            <a:xfrm flipH="1">
              <a:off x="4522788" y="3029322"/>
              <a:ext cx="17463" cy="247650"/>
            </a:xfrm>
            <a:prstGeom prst="line">
              <a:avLst/>
            </a:prstGeom>
            <a:noFill/>
            <a:ln w="31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 name="Line 71"/>
            <p:cNvSpPr>
              <a:spLocks noChangeShapeType="1"/>
            </p:cNvSpPr>
            <p:nvPr/>
          </p:nvSpPr>
          <p:spPr bwMode="auto">
            <a:xfrm flipH="1">
              <a:off x="4362451" y="3083297"/>
              <a:ext cx="19050" cy="193675"/>
            </a:xfrm>
            <a:prstGeom prst="line">
              <a:avLst/>
            </a:prstGeom>
            <a:noFill/>
            <a:ln w="31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 name="Line 72"/>
            <p:cNvSpPr>
              <a:spLocks noChangeShapeType="1"/>
            </p:cNvSpPr>
            <p:nvPr/>
          </p:nvSpPr>
          <p:spPr bwMode="auto">
            <a:xfrm flipH="1">
              <a:off x="4186238" y="3118222"/>
              <a:ext cx="17463" cy="176213"/>
            </a:xfrm>
            <a:prstGeom prst="line">
              <a:avLst/>
            </a:prstGeom>
            <a:noFill/>
            <a:ln w="31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 name="Line 73"/>
            <p:cNvSpPr>
              <a:spLocks noChangeShapeType="1"/>
            </p:cNvSpPr>
            <p:nvPr/>
          </p:nvSpPr>
          <p:spPr bwMode="auto">
            <a:xfrm flipH="1">
              <a:off x="3975101" y="3170610"/>
              <a:ext cx="34925" cy="106363"/>
            </a:xfrm>
            <a:prstGeom prst="line">
              <a:avLst/>
            </a:prstGeom>
            <a:noFill/>
            <a:ln w="31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 name="Text Box 74"/>
            <p:cNvSpPr txBox="1">
              <a:spLocks noChangeArrowheads="1"/>
            </p:cNvSpPr>
            <p:nvPr/>
          </p:nvSpPr>
          <p:spPr bwMode="auto">
            <a:xfrm>
              <a:off x="1184276" y="2513385"/>
              <a:ext cx="455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b="1"/>
                <a:t>S</a:t>
              </a:r>
              <a:r>
                <a:rPr kumimoji="1" lang="en-US" altLang="zh-CN" b="1" baseline="-25000"/>
                <a:t>1</a:t>
              </a:r>
              <a:endParaRPr kumimoji="1" lang="en-US" altLang="zh-CN" b="1"/>
            </a:p>
          </p:txBody>
        </p:sp>
        <p:sp>
          <p:nvSpPr>
            <p:cNvPr id="115" name="Text Box 75"/>
            <p:cNvSpPr txBox="1">
              <a:spLocks noChangeArrowheads="1"/>
            </p:cNvSpPr>
            <p:nvPr/>
          </p:nvSpPr>
          <p:spPr bwMode="auto">
            <a:xfrm>
              <a:off x="1179513" y="3556372"/>
              <a:ext cx="455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b="1"/>
                <a:t>S</a:t>
              </a:r>
              <a:r>
                <a:rPr kumimoji="1" lang="en-US" altLang="zh-CN" b="1" baseline="-25000"/>
                <a:t>2</a:t>
              </a:r>
              <a:endParaRPr kumimoji="1" lang="en-US" altLang="zh-CN" b="1"/>
            </a:p>
          </p:txBody>
        </p:sp>
        <p:grpSp>
          <p:nvGrpSpPr>
            <p:cNvPr id="116" name="Group 83"/>
            <p:cNvGrpSpPr>
              <a:grpSpLocks/>
            </p:cNvGrpSpPr>
            <p:nvPr/>
          </p:nvGrpSpPr>
          <p:grpSpPr bwMode="auto">
            <a:xfrm>
              <a:off x="7354888" y="2553072"/>
              <a:ext cx="609600" cy="1524000"/>
              <a:chOff x="4896" y="2366"/>
              <a:chExt cx="384" cy="960"/>
            </a:xfrm>
          </p:grpSpPr>
          <p:sp>
            <p:nvSpPr>
              <p:cNvPr id="126" name="AutoShape 77"/>
              <p:cNvSpPr>
                <a:spLocks noChangeArrowheads="1"/>
              </p:cNvSpPr>
              <p:nvPr/>
            </p:nvSpPr>
            <p:spPr bwMode="auto">
              <a:xfrm rot="-5400000">
                <a:off x="4608" y="2654"/>
                <a:ext cx="960" cy="384"/>
              </a:xfrm>
              <a:prstGeom prst="parallelogram">
                <a:avLst>
                  <a:gd name="adj" fmla="val 625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 name="AutoShape 78"/>
              <p:cNvSpPr>
                <a:spLocks noChangeArrowheads="1"/>
              </p:cNvSpPr>
              <p:nvPr/>
            </p:nvSpPr>
            <p:spPr bwMode="auto">
              <a:xfrm rot="5400000">
                <a:off x="4944" y="2379"/>
                <a:ext cx="288" cy="384"/>
              </a:xfrm>
              <a:prstGeom prst="parallelogram">
                <a:avLst>
                  <a:gd name="adj" fmla="val 82287"/>
                </a:avLst>
              </a:prstGeom>
              <a:gradFill rotWithShape="0">
                <a:gsLst>
                  <a:gs pos="0">
                    <a:srgbClr val="808080"/>
                  </a:gs>
                  <a:gs pos="50000">
                    <a:srgbClr val="808080">
                      <a:gamma/>
                      <a:shade val="46275"/>
                      <a:invGamma/>
                    </a:srgbClr>
                  </a:gs>
                  <a:gs pos="100000">
                    <a:srgbClr val="80808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 name="AutoShape 79"/>
              <p:cNvSpPr>
                <a:spLocks noChangeArrowheads="1"/>
              </p:cNvSpPr>
              <p:nvPr/>
            </p:nvSpPr>
            <p:spPr bwMode="auto">
              <a:xfrm rot="5400000">
                <a:off x="4944" y="2558"/>
                <a:ext cx="288" cy="384"/>
              </a:xfrm>
              <a:prstGeom prst="parallelogram">
                <a:avLst>
                  <a:gd name="adj" fmla="val 82287"/>
                </a:avLst>
              </a:prstGeom>
              <a:gradFill rotWithShape="0">
                <a:gsLst>
                  <a:gs pos="0">
                    <a:srgbClr val="808080"/>
                  </a:gs>
                  <a:gs pos="50000">
                    <a:srgbClr val="808080">
                      <a:gamma/>
                      <a:shade val="46275"/>
                      <a:invGamma/>
                    </a:srgbClr>
                  </a:gs>
                  <a:gs pos="100000">
                    <a:srgbClr val="80808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 name="AutoShape 82"/>
              <p:cNvSpPr>
                <a:spLocks noChangeArrowheads="1"/>
              </p:cNvSpPr>
              <p:nvPr/>
            </p:nvSpPr>
            <p:spPr bwMode="auto">
              <a:xfrm rot="5400000">
                <a:off x="4944" y="2462"/>
                <a:ext cx="288" cy="384"/>
              </a:xfrm>
              <a:prstGeom prst="parallelogram">
                <a:avLst>
                  <a:gd name="adj" fmla="val 82287"/>
                </a:avLst>
              </a:prstGeom>
              <a:gradFill rotWithShape="0">
                <a:gsLst>
                  <a:gs pos="0">
                    <a:srgbClr val="808080"/>
                  </a:gs>
                  <a:gs pos="50000">
                    <a:srgbClr val="808080">
                      <a:gamma/>
                      <a:shade val="46275"/>
                      <a:invGamma/>
                    </a:srgbClr>
                  </a:gs>
                  <a:gs pos="100000">
                    <a:srgbClr val="80808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7" name="Line 84"/>
            <p:cNvSpPr>
              <a:spLocks noChangeShapeType="1"/>
            </p:cNvSpPr>
            <p:nvPr/>
          </p:nvSpPr>
          <p:spPr bwMode="auto">
            <a:xfrm flipH="1">
              <a:off x="3340101" y="3276972"/>
              <a:ext cx="88900" cy="158750"/>
            </a:xfrm>
            <a:prstGeom prst="line">
              <a:avLst/>
            </a:prstGeom>
            <a:noFill/>
            <a:ln w="31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 name="Line 85"/>
            <p:cNvSpPr>
              <a:spLocks noChangeShapeType="1"/>
            </p:cNvSpPr>
            <p:nvPr/>
          </p:nvSpPr>
          <p:spPr bwMode="auto">
            <a:xfrm flipH="1">
              <a:off x="3475038" y="3289672"/>
              <a:ext cx="88900" cy="158750"/>
            </a:xfrm>
            <a:prstGeom prst="line">
              <a:avLst/>
            </a:prstGeom>
            <a:noFill/>
            <a:ln w="31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 name="Line 86"/>
            <p:cNvSpPr>
              <a:spLocks noChangeShapeType="1"/>
            </p:cNvSpPr>
            <p:nvPr/>
          </p:nvSpPr>
          <p:spPr bwMode="auto">
            <a:xfrm flipH="1">
              <a:off x="3632201" y="3289672"/>
              <a:ext cx="88900" cy="158750"/>
            </a:xfrm>
            <a:prstGeom prst="line">
              <a:avLst/>
            </a:prstGeom>
            <a:noFill/>
            <a:ln w="31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 name="Line 87"/>
            <p:cNvSpPr>
              <a:spLocks noChangeShapeType="1"/>
            </p:cNvSpPr>
            <p:nvPr/>
          </p:nvSpPr>
          <p:spPr bwMode="auto">
            <a:xfrm flipH="1">
              <a:off x="3789363" y="3289672"/>
              <a:ext cx="88900" cy="158750"/>
            </a:xfrm>
            <a:prstGeom prst="line">
              <a:avLst/>
            </a:prstGeom>
            <a:noFill/>
            <a:ln w="31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 name="Line 88"/>
            <p:cNvSpPr>
              <a:spLocks noChangeShapeType="1"/>
            </p:cNvSpPr>
            <p:nvPr/>
          </p:nvSpPr>
          <p:spPr bwMode="auto">
            <a:xfrm flipH="1">
              <a:off x="3963988" y="3289672"/>
              <a:ext cx="88900" cy="158750"/>
            </a:xfrm>
            <a:prstGeom prst="line">
              <a:avLst/>
            </a:prstGeom>
            <a:noFill/>
            <a:ln w="31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 name="Line 89"/>
            <p:cNvSpPr>
              <a:spLocks noChangeShapeType="1"/>
            </p:cNvSpPr>
            <p:nvPr/>
          </p:nvSpPr>
          <p:spPr bwMode="auto">
            <a:xfrm flipH="1">
              <a:off x="4086226" y="3289672"/>
              <a:ext cx="88900" cy="158750"/>
            </a:xfrm>
            <a:prstGeom prst="line">
              <a:avLst/>
            </a:prstGeom>
            <a:noFill/>
            <a:ln w="31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 name="Line 90"/>
            <p:cNvSpPr>
              <a:spLocks noChangeShapeType="1"/>
            </p:cNvSpPr>
            <p:nvPr/>
          </p:nvSpPr>
          <p:spPr bwMode="auto">
            <a:xfrm flipH="1">
              <a:off x="4243388" y="3289672"/>
              <a:ext cx="88900" cy="158750"/>
            </a:xfrm>
            <a:prstGeom prst="line">
              <a:avLst/>
            </a:prstGeom>
            <a:noFill/>
            <a:ln w="31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 name="Line 91"/>
            <p:cNvSpPr>
              <a:spLocks noChangeShapeType="1"/>
            </p:cNvSpPr>
            <p:nvPr/>
          </p:nvSpPr>
          <p:spPr bwMode="auto">
            <a:xfrm flipH="1">
              <a:off x="4365626" y="3289672"/>
              <a:ext cx="88900" cy="158750"/>
            </a:xfrm>
            <a:prstGeom prst="line">
              <a:avLst/>
            </a:prstGeom>
            <a:noFill/>
            <a:ln w="31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 name="Line 95"/>
            <p:cNvSpPr>
              <a:spLocks noChangeShapeType="1"/>
            </p:cNvSpPr>
            <p:nvPr/>
          </p:nvSpPr>
          <p:spPr bwMode="auto">
            <a:xfrm flipH="1" flipV="1">
              <a:off x="1346201" y="3015035"/>
              <a:ext cx="3122613" cy="282575"/>
            </a:xfrm>
            <a:prstGeom prst="line">
              <a:avLst/>
            </a:prstGeom>
            <a:noFill/>
            <a:ln w="9525">
              <a:solidFill>
                <a:srgbClr val="FF0000"/>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3" name="直接连接符 2"/>
            <p:cNvCxnSpPr>
              <a:stCxn id="125" idx="1"/>
              <a:endCxn id="96" idx="0"/>
            </p:cNvCxnSpPr>
            <p:nvPr/>
          </p:nvCxnSpPr>
          <p:spPr>
            <a:xfrm flipV="1">
              <a:off x="1346201" y="2624510"/>
              <a:ext cx="5381625" cy="390525"/>
            </a:xfrm>
            <a:prstGeom prst="line">
              <a:avLst/>
            </a:prstGeom>
            <a:ln w="25400">
              <a:solidFill>
                <a:srgbClr val="2E03CD"/>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125" idx="1"/>
            </p:cNvCxnSpPr>
            <p:nvPr/>
          </p:nvCxnSpPr>
          <p:spPr>
            <a:xfrm>
              <a:off x="1346201" y="3015035"/>
              <a:ext cx="5394325" cy="85725"/>
            </a:xfrm>
            <a:prstGeom prst="line">
              <a:avLst/>
            </a:prstGeom>
            <a:ln w="25400">
              <a:solidFill>
                <a:srgbClr val="2E03CD"/>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2699792" y="2906291"/>
              <a:ext cx="72008" cy="123031"/>
            </a:xfrm>
            <a:prstGeom prst="line">
              <a:avLst/>
            </a:prstGeom>
            <a:ln>
              <a:solidFill>
                <a:srgbClr val="2E03CD"/>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2987824" y="2878510"/>
              <a:ext cx="72008" cy="150812"/>
            </a:xfrm>
            <a:prstGeom prst="line">
              <a:avLst/>
            </a:prstGeom>
            <a:ln>
              <a:solidFill>
                <a:srgbClr val="2E03CD"/>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3268093" y="2852936"/>
              <a:ext cx="72008" cy="176386"/>
            </a:xfrm>
            <a:prstGeom prst="line">
              <a:avLst/>
            </a:prstGeom>
            <a:ln>
              <a:solidFill>
                <a:srgbClr val="2E03CD"/>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V="1">
              <a:off x="3519488" y="2864224"/>
              <a:ext cx="59798" cy="193673"/>
            </a:xfrm>
            <a:prstGeom prst="line">
              <a:avLst/>
            </a:prstGeom>
            <a:ln>
              <a:solidFill>
                <a:srgbClr val="2E03CD"/>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V="1">
              <a:off x="3789363" y="2835647"/>
              <a:ext cx="97048" cy="222250"/>
            </a:xfrm>
            <a:prstGeom prst="line">
              <a:avLst/>
            </a:prstGeom>
            <a:ln>
              <a:solidFill>
                <a:srgbClr val="2E03CD"/>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V="1">
              <a:off x="4069557" y="2783260"/>
              <a:ext cx="116681" cy="265113"/>
            </a:xfrm>
            <a:prstGeom prst="line">
              <a:avLst/>
            </a:prstGeom>
            <a:ln>
              <a:solidFill>
                <a:srgbClr val="2E03CD"/>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V="1">
              <a:off x="4410076" y="2802222"/>
              <a:ext cx="73049" cy="255675"/>
            </a:xfrm>
            <a:prstGeom prst="line">
              <a:avLst/>
            </a:prstGeom>
            <a:ln>
              <a:solidFill>
                <a:srgbClr val="2E03CD"/>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109" idx="0"/>
            </p:cNvCxnSpPr>
            <p:nvPr/>
          </p:nvCxnSpPr>
          <p:spPr>
            <a:xfrm flipV="1">
              <a:off x="4699001" y="2774440"/>
              <a:ext cx="72156" cy="237420"/>
            </a:xfrm>
            <a:prstGeom prst="line">
              <a:avLst/>
            </a:prstGeom>
            <a:ln>
              <a:solidFill>
                <a:srgbClr val="2E03CD"/>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V="1">
              <a:off x="4945063" y="2748866"/>
              <a:ext cx="106363" cy="325700"/>
            </a:xfrm>
            <a:prstGeom prst="line">
              <a:avLst/>
            </a:prstGeom>
            <a:ln>
              <a:solidFill>
                <a:srgbClr val="2E03CD"/>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V="1">
              <a:off x="5244022" y="2747476"/>
              <a:ext cx="98995" cy="310421"/>
            </a:xfrm>
            <a:prstGeom prst="line">
              <a:avLst/>
            </a:prstGeom>
            <a:ln>
              <a:solidFill>
                <a:srgbClr val="2E03CD"/>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V="1">
              <a:off x="5597526" y="2676897"/>
              <a:ext cx="134846" cy="371475"/>
            </a:xfrm>
            <a:prstGeom prst="line">
              <a:avLst/>
            </a:prstGeom>
            <a:ln>
              <a:solidFill>
                <a:srgbClr val="2E03CD"/>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V="1">
              <a:off x="5915026" y="2676897"/>
              <a:ext cx="141287" cy="419149"/>
            </a:xfrm>
            <a:prstGeom prst="line">
              <a:avLst/>
            </a:prstGeom>
            <a:ln>
              <a:solidFill>
                <a:srgbClr val="2E03CD"/>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97" idx="1"/>
            </p:cNvCxnSpPr>
            <p:nvPr/>
          </p:nvCxnSpPr>
          <p:spPr>
            <a:xfrm flipV="1">
              <a:off x="6497638" y="2662879"/>
              <a:ext cx="124904" cy="437881"/>
            </a:xfrm>
            <a:prstGeom prst="line">
              <a:avLst/>
            </a:prstGeom>
            <a:ln>
              <a:solidFill>
                <a:srgbClr val="2E03CD"/>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V="1">
              <a:off x="6242051" y="2662880"/>
              <a:ext cx="121835" cy="411686"/>
            </a:xfrm>
            <a:prstGeom prst="line">
              <a:avLst/>
            </a:prstGeom>
            <a:ln>
              <a:solidFill>
                <a:srgbClr val="2E03CD"/>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30536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anim calcmode="lin" valueType="num">
                                      <p:cBhvr>
                                        <p:cTn id="8" dur="1000" fill="hold"/>
                                        <p:tgtEl>
                                          <p:spTgt spid="35"/>
                                        </p:tgtEl>
                                        <p:attrNameLst>
                                          <p:attrName>ppt_x</p:attrName>
                                        </p:attrNameLst>
                                      </p:cBhvr>
                                      <p:tavLst>
                                        <p:tav tm="0">
                                          <p:val>
                                            <p:strVal val="#ppt_x"/>
                                          </p:val>
                                        </p:tav>
                                        <p:tav tm="100000">
                                          <p:val>
                                            <p:strVal val="#ppt_x"/>
                                          </p:val>
                                        </p:tav>
                                      </p:tavLst>
                                    </p:anim>
                                    <p:anim calcmode="lin" valueType="num">
                                      <p:cBhvr>
                                        <p:cTn id="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47"/>
                                        </p:tgtEl>
                                        <p:attrNameLst>
                                          <p:attrName>style.visibility</p:attrName>
                                        </p:attrNameLst>
                                      </p:cBhvr>
                                      <p:to>
                                        <p:strVal val="visible"/>
                                      </p:to>
                                    </p:set>
                                    <p:animEffect transition="in" filter="barn(inVertical)">
                                      <p:cBhvr>
                                        <p:cTn id="14"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971550" y="115888"/>
            <a:ext cx="7920930" cy="71913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r>
              <a:rPr lang="zh-CN" altLang="en-US" dirty="0">
                <a:latin typeface="黑体" pitchFamily="2" charset="-122"/>
                <a:ea typeface="黑体" pitchFamily="2" charset="-122"/>
              </a:rPr>
              <a:t>分波前干涉</a:t>
            </a:r>
            <a:r>
              <a:rPr lang="en-US" altLang="zh-CN" dirty="0">
                <a:latin typeface="黑体" pitchFamily="2" charset="-122"/>
                <a:ea typeface="黑体" pitchFamily="2" charset="-122"/>
              </a:rPr>
              <a:t>—</a:t>
            </a:r>
            <a:r>
              <a:rPr lang="zh-CN" altLang="en-US" dirty="0">
                <a:latin typeface="黑体" pitchFamily="2" charset="-122"/>
                <a:ea typeface="黑体" pitchFamily="2" charset="-122"/>
              </a:rPr>
              <a:t>比累对切透镜</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9</a:t>
            </a:fld>
            <a:endParaRPr lang="en-US" altLang="zh-CN" dirty="0"/>
          </a:p>
        </p:txBody>
      </p:sp>
      <p:sp>
        <p:nvSpPr>
          <p:cNvPr id="39" name="TextBox 38"/>
          <p:cNvSpPr txBox="1"/>
          <p:nvPr/>
        </p:nvSpPr>
        <p:spPr>
          <a:xfrm>
            <a:off x="306259" y="4653136"/>
            <a:ext cx="8531482" cy="1880579"/>
          </a:xfrm>
          <a:prstGeom prst="rect">
            <a:avLst/>
          </a:prstGeom>
          <a:noFill/>
        </p:spPr>
        <p:txBody>
          <a:bodyPr wrap="square" rtlCol="0">
            <a:spAutoFit/>
          </a:bodyPr>
          <a:lstStyle/>
          <a:p>
            <a:pPr algn="just">
              <a:lnSpc>
                <a:spcPct val="150000"/>
              </a:lnSpc>
            </a:pPr>
            <a:r>
              <a:rPr lang="en-US" altLang="zh-CN" sz="2000" b="1" dirty="0">
                <a:solidFill>
                  <a:schemeClr val="tx2"/>
                </a:solidFill>
              </a:rPr>
              <a:t>S</a:t>
            </a:r>
            <a:r>
              <a:rPr lang="zh-CN" altLang="en-US" sz="2000" b="1" dirty="0">
                <a:solidFill>
                  <a:schemeClr val="tx2"/>
                </a:solidFill>
              </a:rPr>
              <a:t>点发出的光波，分别经上半和下半透镜到达观察屏，等效于两个像点</a:t>
            </a:r>
            <a:r>
              <a:rPr lang="en-US" altLang="zh-CN" sz="2000" b="1" dirty="0">
                <a:solidFill>
                  <a:schemeClr val="tx2"/>
                </a:solidFill>
              </a:rPr>
              <a:t>S</a:t>
            </a:r>
            <a:r>
              <a:rPr lang="en-US" altLang="zh-CN" sz="2000" b="1" baseline="-25000" dirty="0">
                <a:solidFill>
                  <a:schemeClr val="tx2"/>
                </a:solidFill>
              </a:rPr>
              <a:t>1</a:t>
            </a:r>
            <a:r>
              <a:rPr lang="zh-CN" altLang="en-US" sz="2000" b="1" dirty="0">
                <a:solidFill>
                  <a:schemeClr val="tx2"/>
                </a:solidFill>
              </a:rPr>
              <a:t>和</a:t>
            </a:r>
            <a:r>
              <a:rPr lang="en-US" altLang="zh-CN" sz="2000" b="1" dirty="0">
                <a:solidFill>
                  <a:schemeClr val="tx2"/>
                </a:solidFill>
              </a:rPr>
              <a:t>S</a:t>
            </a:r>
            <a:r>
              <a:rPr lang="en-US" altLang="zh-CN" sz="2000" b="1" baseline="-25000" dirty="0">
                <a:solidFill>
                  <a:schemeClr val="tx2"/>
                </a:solidFill>
              </a:rPr>
              <a:t>2</a:t>
            </a:r>
            <a:r>
              <a:rPr lang="zh-CN" altLang="en-US" sz="2000" b="1" dirty="0">
                <a:solidFill>
                  <a:schemeClr val="tx2"/>
                </a:solidFill>
              </a:rPr>
              <a:t>发出的光波产生干涉，在平行于两点连线的观察屏上，可以观察到相互平行的干涉条纹。</a:t>
            </a:r>
            <a:endParaRPr lang="en-US" altLang="zh-CN" sz="2000" b="1" dirty="0">
              <a:solidFill>
                <a:schemeClr val="tx2"/>
              </a:solidFill>
            </a:endParaRPr>
          </a:p>
          <a:p>
            <a:pPr algn="just">
              <a:lnSpc>
                <a:spcPct val="150000"/>
              </a:lnSpc>
            </a:pPr>
            <a:r>
              <a:rPr lang="zh-CN" altLang="en-US" sz="2000" b="1" dirty="0">
                <a:solidFill>
                  <a:schemeClr val="tx2"/>
                </a:solidFill>
              </a:rPr>
              <a:t>仅图中阴影部分的光波发生交叠和干涉，条纹限于屏上</a:t>
            </a:r>
            <a:r>
              <a:rPr lang="en-US" altLang="zh-CN" sz="2000" b="1" i="1" dirty="0">
                <a:solidFill>
                  <a:schemeClr val="tx2"/>
                </a:solidFill>
                <a:latin typeface="Times New Roman" panose="02020603050405020304" pitchFamily="18" charset="0"/>
                <a:cs typeface="Times New Roman" panose="02020603050405020304" pitchFamily="18" charset="0"/>
              </a:rPr>
              <a:t>a</a:t>
            </a:r>
            <a:r>
              <a:rPr lang="en-US" altLang="zh-CN" sz="2000" b="1" baseline="-25000" dirty="0">
                <a:solidFill>
                  <a:schemeClr val="tx2"/>
                </a:solidFill>
                <a:latin typeface="Times New Roman" panose="02020603050405020304" pitchFamily="18" charset="0"/>
                <a:cs typeface="Times New Roman" panose="02020603050405020304" pitchFamily="18" charset="0"/>
              </a:rPr>
              <a:t>1</a:t>
            </a:r>
            <a:r>
              <a:rPr lang="zh-CN" altLang="en-US" sz="2000" b="1" dirty="0">
                <a:solidFill>
                  <a:schemeClr val="tx2"/>
                </a:solidFill>
              </a:rPr>
              <a:t>点和</a:t>
            </a:r>
            <a:r>
              <a:rPr lang="en-US" altLang="zh-CN" sz="2000" b="1" i="1" dirty="0">
                <a:solidFill>
                  <a:schemeClr val="tx2"/>
                </a:solidFill>
                <a:latin typeface="Times New Roman" panose="02020603050405020304" pitchFamily="18" charset="0"/>
                <a:cs typeface="Times New Roman" panose="02020603050405020304" pitchFamily="18" charset="0"/>
              </a:rPr>
              <a:t>b</a:t>
            </a:r>
            <a:r>
              <a:rPr lang="en-US" altLang="zh-CN" sz="2000" b="1" baseline="-25000" dirty="0">
                <a:solidFill>
                  <a:schemeClr val="tx2"/>
                </a:solidFill>
                <a:latin typeface="Times New Roman" panose="02020603050405020304" pitchFamily="18" charset="0"/>
                <a:cs typeface="Times New Roman" panose="02020603050405020304" pitchFamily="18" charset="0"/>
              </a:rPr>
              <a:t>2</a:t>
            </a:r>
            <a:r>
              <a:rPr lang="zh-CN" altLang="en-US" sz="2000" b="1" dirty="0">
                <a:solidFill>
                  <a:schemeClr val="tx2"/>
                </a:solidFill>
              </a:rPr>
              <a:t>点之间。</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5502" y="1772816"/>
            <a:ext cx="6592997" cy="2589634"/>
          </a:xfrm>
          <a:prstGeom prst="rect">
            <a:avLst/>
          </a:prstGeom>
        </p:spPr>
      </p:pic>
    </p:spTree>
    <p:extLst>
      <p:ext uri="{BB962C8B-B14F-4D97-AF65-F5344CB8AC3E}">
        <p14:creationId xmlns:p14="http://schemas.microsoft.com/office/powerpoint/2010/main" val="2570377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barn(inVertical)">
                                      <p:cBhvr>
                                        <p:cTn id="1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theme/theme1.xml><?xml version="1.0" encoding="utf-8"?>
<a:theme xmlns:a="http://schemas.openxmlformats.org/drawingml/2006/main" name="Yang01">
  <a:themeElements>
    <a:clrScheme name="Yang01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Yang01">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Yang01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Yang01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Yang01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Yang01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Yang01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Yang01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Yang01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Yang01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Class1-2_0.绪论</Template>
  <TotalTime>17634</TotalTime>
  <Words>3165</Words>
  <Application>Microsoft Office PowerPoint</Application>
  <PresentationFormat>全屏显示(4:3)</PresentationFormat>
  <Paragraphs>324</Paragraphs>
  <Slides>47</Slides>
  <Notes>45</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47</vt:i4>
      </vt:variant>
    </vt:vector>
  </HeadingPairs>
  <TitlesOfParts>
    <vt:vector size="58" baseType="lpstr">
      <vt:lpstr>黑体</vt:lpstr>
      <vt:lpstr>宋体</vt:lpstr>
      <vt:lpstr>Arial</vt:lpstr>
      <vt:lpstr>Calibri</vt:lpstr>
      <vt:lpstr>Cambria Math</vt:lpstr>
      <vt:lpstr>Times New Roman</vt:lpstr>
      <vt:lpstr>Verdana</vt:lpstr>
      <vt:lpstr>Wingdings</vt:lpstr>
      <vt:lpstr>Yang01</vt:lpstr>
      <vt:lpstr>Equation</vt:lpstr>
      <vt:lpstr>公式</vt:lpstr>
      <vt:lpstr>PowerPoint 演示文稿</vt:lpstr>
      <vt:lpstr>3.2 分波前与分振幅干涉</vt:lpstr>
      <vt:lpstr>光波分离方法</vt:lpstr>
      <vt:lpstr>菲涅尔双面镜</vt:lpstr>
      <vt:lpstr>菲涅尔双面镜—空间相干性</vt:lpstr>
      <vt:lpstr>菲涅尔双面镜—空间相干性</vt:lpstr>
      <vt:lpstr>分波前干涉—菲涅尔双棱镜</vt:lpstr>
      <vt:lpstr>分波前干涉—洛埃镜</vt:lpstr>
      <vt:lpstr>分波前干涉—比累对切透镜</vt:lpstr>
      <vt:lpstr>其他分波前干涉—梅斯林装置</vt:lpstr>
      <vt:lpstr>3.2 分波前与分振幅干涉</vt:lpstr>
      <vt:lpstr>平板产生的分振幅干涉</vt:lpstr>
      <vt:lpstr>平板产生的分振幅干涉</vt:lpstr>
      <vt:lpstr>条纹的定域</vt:lpstr>
      <vt:lpstr>条纹的定域</vt:lpstr>
      <vt:lpstr>再议相干孔径</vt:lpstr>
      <vt:lpstr>平板干涉的空间相干性</vt:lpstr>
      <vt:lpstr>分波前干涉与分振幅干涉</vt:lpstr>
      <vt:lpstr>等倾干涉条纹</vt:lpstr>
      <vt:lpstr>等倾干涉条纹</vt:lpstr>
      <vt:lpstr>等倾条纹的形状</vt:lpstr>
      <vt:lpstr>圆形等倾干涉条纹</vt:lpstr>
      <vt:lpstr>圆形等倾干涉条纹</vt:lpstr>
      <vt:lpstr>圆形等倾干涉条纹分析</vt:lpstr>
      <vt:lpstr>圆形等倾干涉条纹分析</vt:lpstr>
      <vt:lpstr>透射光和反射光条纹</vt:lpstr>
      <vt:lpstr>3.2 分波前与分振幅干涉</vt:lpstr>
      <vt:lpstr>楔形平板产生的非定域干涉</vt:lpstr>
      <vt:lpstr>楔形平板产生的定域干涉</vt:lpstr>
      <vt:lpstr>定域深度</vt:lpstr>
      <vt:lpstr>楔形平板产生的等厚干涉条纹</vt:lpstr>
      <vt:lpstr>楔形平板产生的等厚干涉条纹</vt:lpstr>
      <vt:lpstr>等厚条纹的分布及性质</vt:lpstr>
      <vt:lpstr>等厚条纹的分布及性质</vt:lpstr>
      <vt:lpstr>各种表面的等厚条纹</vt:lpstr>
      <vt:lpstr>等厚干涉现象</vt:lpstr>
      <vt:lpstr>等厚干涉的应用—测细丝直径</vt:lpstr>
      <vt:lpstr>等厚干涉的应用—检查工件表面光洁度</vt:lpstr>
      <vt:lpstr>3.2 分波前与分振幅干涉</vt:lpstr>
      <vt:lpstr>牛顿环产生的等厚干涉</vt:lpstr>
      <vt:lpstr>牛顿环条纹特性</vt:lpstr>
      <vt:lpstr>牛顿环条纹特性</vt:lpstr>
      <vt:lpstr>牛顿环的应用—检验光学零件表面质量</vt:lpstr>
      <vt:lpstr>牛顿环的应用—测量未知单色光的波长</vt:lpstr>
      <vt:lpstr>牛顿环的应用—测量透镜的曲率半径</vt:lpstr>
      <vt:lpstr>致谢</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wanzhujun</dc:creator>
  <cp:lastModifiedBy>Hust</cp:lastModifiedBy>
  <cp:revision>886</cp:revision>
  <dcterms:created xsi:type="dcterms:W3CDTF">2013-11-04T02:33:41Z</dcterms:created>
  <dcterms:modified xsi:type="dcterms:W3CDTF">2022-10-29T16:20:20Z</dcterms:modified>
</cp:coreProperties>
</file>