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7"/>
  </p:notesMasterIdLst>
  <p:handoutMasterIdLst>
    <p:handoutMasterId r:id="rId38"/>
  </p:handoutMasterIdLst>
  <p:sldIdLst>
    <p:sldId id="256" r:id="rId2"/>
    <p:sldId id="475" r:id="rId3"/>
    <p:sldId id="629" r:id="rId4"/>
    <p:sldId id="502" r:id="rId5"/>
    <p:sldId id="503" r:id="rId6"/>
    <p:sldId id="506" r:id="rId7"/>
    <p:sldId id="507" r:id="rId8"/>
    <p:sldId id="508" r:id="rId9"/>
    <p:sldId id="509" r:id="rId10"/>
    <p:sldId id="633" r:id="rId11"/>
    <p:sldId id="504" r:id="rId12"/>
    <p:sldId id="636" r:id="rId13"/>
    <p:sldId id="638" r:id="rId14"/>
    <p:sldId id="639" r:id="rId15"/>
    <p:sldId id="640" r:id="rId16"/>
    <p:sldId id="641" r:id="rId17"/>
    <p:sldId id="642" r:id="rId18"/>
    <p:sldId id="510" r:id="rId19"/>
    <p:sldId id="511" r:id="rId20"/>
    <p:sldId id="515" r:id="rId21"/>
    <p:sldId id="635" r:id="rId22"/>
    <p:sldId id="634" r:id="rId23"/>
    <p:sldId id="516" r:id="rId24"/>
    <p:sldId id="512" r:id="rId25"/>
    <p:sldId id="513" r:id="rId26"/>
    <p:sldId id="517" r:id="rId27"/>
    <p:sldId id="514" r:id="rId28"/>
    <p:sldId id="518" r:id="rId29"/>
    <p:sldId id="501" r:id="rId30"/>
    <p:sldId id="523" r:id="rId31"/>
    <p:sldId id="524" r:id="rId32"/>
    <p:sldId id="632" r:id="rId33"/>
    <p:sldId id="637" r:id="rId34"/>
    <p:sldId id="630" r:id="rId35"/>
    <p:sldId id="259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3CD"/>
    <a:srgbClr val="542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081" autoAdjust="0"/>
  </p:normalViewPr>
  <p:slideViewPr>
    <p:cSldViewPr>
      <p:cViewPr varScale="1">
        <p:scale>
          <a:sx n="84" d="100"/>
          <a:sy n="84" d="100"/>
        </p:scale>
        <p:origin x="869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2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3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3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6.wmf"/><Relationship Id="rId1" Type="http://schemas.openxmlformats.org/officeDocument/2006/relationships/image" Target="../media/image30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DCC1-E161-4102-BAE4-CBEB2622516C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EAE47-AC5F-4A85-9851-34329BFE7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07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737C-90AD-4B01-A1A4-FB02ED784060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C0CD1-E418-4684-B920-56317F695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7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3308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190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23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1999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8871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7275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6725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377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6069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89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71600" y="4077072"/>
            <a:ext cx="6553200" cy="5334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 typeface="Wingdings" pitchFamily="2" charset="2"/>
              <a:buNone/>
              <a:defRPr sz="32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/>
              <a:t>单击以编辑母版副标题样式</a:t>
            </a:r>
            <a:endParaRPr lang="en-US" altLang="zh-CN" noProof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dirty="0"/>
              <a:t>物理光学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8" name="Freeform 8"/>
            <p:cNvSpPr>
              <a:spLocks/>
            </p:cNvSpPr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-10089" y="5686876"/>
            <a:ext cx="9144000" cy="1204912"/>
            <a:chOff x="-10089" y="5686876"/>
            <a:chExt cx="9144000" cy="1204912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-10089" y="5769426"/>
              <a:ext cx="9144000" cy="1122362"/>
              <a:chOff x="-10089" y="5769426"/>
              <a:chExt cx="9144000" cy="1122362"/>
            </a:xfrm>
          </p:grpSpPr>
          <p:pic>
            <p:nvPicPr>
              <p:cNvPr id="23" name="Picture 26" descr="Maxwell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9974" y="5769426"/>
                <a:ext cx="957263" cy="1117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7" descr="maxwell equations"/>
              <p:cNvPicPr>
                <a:picLocks noChangeAspect="1" noChangeArrowheads="1"/>
              </p:cNvPicPr>
              <p:nvPr userDrawn="1"/>
            </p:nvPicPr>
            <p:blipFill>
              <a:blip r:embed="rId3">
                <a:lum contrast="-6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1524" y="5769426"/>
                <a:ext cx="1477963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28" descr="interference2_s"/>
              <p:cNvPicPr>
                <a:picLocks noChangeAspect="1" noChangeArrowheads="1"/>
              </p:cNvPicPr>
              <p:nvPr userDrawn="1"/>
            </p:nvPicPr>
            <p:blipFill>
              <a:blip r:embed="rId4">
                <a:lum bright="-24000" contras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2849" y="5769426"/>
                <a:ext cx="11080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29" descr="diffraction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7899" y="5769426"/>
                <a:ext cx="1104900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30" descr="optical filter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089" y="5769426"/>
                <a:ext cx="3176588" cy="11128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31" descr="optical_crystal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90" b="21259"/>
              <a:stretch>
                <a:fillRect/>
              </a:stretch>
            </p:blipFill>
            <p:spPr bwMode="auto">
              <a:xfrm>
                <a:off x="7873436" y="5769426"/>
                <a:ext cx="12604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-10089" y="5686876"/>
              <a:ext cx="9144000" cy="1196975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053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2525"/>
            <a:ext cx="8229600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51912" y="835025"/>
            <a:ext cx="792088" cy="216024"/>
          </a:xfrm>
          <a:prstGeom prst="rect">
            <a:avLst/>
          </a:prstGeom>
          <a:ln/>
        </p:spPr>
        <p:txBody>
          <a:bodyPr anchor="ctr" anchorCtr="0"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fld id="{80EBFEEF-8BDD-4A82-B08F-633BA2D60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9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 userDrawn="1"/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dirty="0"/>
              <a:t>物理光学</a:t>
            </a:r>
          </a:p>
        </p:txBody>
      </p:sp>
      <p:grpSp>
        <p:nvGrpSpPr>
          <p:cNvPr id="7" name="Group 7"/>
          <p:cNvGrpSpPr>
            <a:grpSpLocks/>
          </p:cNvGrpSpPr>
          <p:nvPr userDrawn="1"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8" name="Freeform 8"/>
            <p:cNvSpPr>
              <a:spLocks/>
            </p:cNvSpPr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10089" y="5686876"/>
            <a:ext cx="9144000" cy="1204912"/>
            <a:chOff x="-10089" y="5686876"/>
            <a:chExt cx="9144000" cy="1204912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10089" y="5769426"/>
              <a:ext cx="9144000" cy="1122362"/>
              <a:chOff x="-10089" y="5769426"/>
              <a:chExt cx="9144000" cy="1122362"/>
            </a:xfrm>
          </p:grpSpPr>
          <p:pic>
            <p:nvPicPr>
              <p:cNvPr id="14" name="Picture 26" descr="Maxwell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9974" y="5769426"/>
                <a:ext cx="957263" cy="1117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27" descr="maxwell equations"/>
              <p:cNvPicPr>
                <a:picLocks noChangeAspect="1" noChangeArrowheads="1"/>
              </p:cNvPicPr>
              <p:nvPr userDrawn="1"/>
            </p:nvPicPr>
            <p:blipFill>
              <a:blip r:embed="rId3">
                <a:lum contrast="-6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1524" y="5769426"/>
                <a:ext cx="1477963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28" descr="interference2_s"/>
              <p:cNvPicPr>
                <a:picLocks noChangeAspect="1" noChangeArrowheads="1"/>
              </p:cNvPicPr>
              <p:nvPr userDrawn="1"/>
            </p:nvPicPr>
            <p:blipFill>
              <a:blip r:embed="rId4">
                <a:lum bright="-24000" contras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2849" y="5769426"/>
                <a:ext cx="11080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29" descr="diffraction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7899" y="5769426"/>
                <a:ext cx="1104900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30" descr="optical filter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089" y="5769426"/>
                <a:ext cx="3176588" cy="11128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31" descr="optical_crystal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90" b="21259"/>
              <a:stretch>
                <a:fillRect/>
              </a:stretch>
            </p:blipFill>
            <p:spPr bwMode="auto">
              <a:xfrm>
                <a:off x="7873436" y="5769426"/>
                <a:ext cx="12604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3" name="Rectangle 34"/>
            <p:cNvSpPr>
              <a:spLocks noChangeArrowheads="1"/>
            </p:cNvSpPr>
            <p:nvPr/>
          </p:nvSpPr>
          <p:spPr bwMode="auto">
            <a:xfrm>
              <a:off x="-10089" y="5686876"/>
              <a:ext cx="9144000" cy="1196975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976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1033" name="Group 7"/>
          <p:cNvGrpSpPr>
            <a:grpSpLocks/>
          </p:cNvGrpSpPr>
          <p:nvPr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1046" name="Freeform 8"/>
            <p:cNvSpPr>
              <a:spLocks/>
            </p:cNvSpPr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9"/>
            <p:cNvSpPr>
              <a:spLocks/>
            </p:cNvSpPr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40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</p:sldLayoutIdLst>
  <p:transition>
    <p:push dir="r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9.png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8.png"/><Relationship Id="rId1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image" Target="../media/image27.pn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21.wmf"/><Relationship Id="rId10" Type="http://schemas.openxmlformats.org/officeDocument/2006/relationships/image" Target="../media/image20.wmf"/><Relationship Id="rId19" Type="http://schemas.openxmlformats.org/officeDocument/2006/relationships/image" Target="../media/image22.wmf"/><Relationship Id="rId4" Type="http://schemas.openxmlformats.org/officeDocument/2006/relationships/image" Target="../media/image23.tif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7.wmf"/><Relationship Id="rId25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image" Target="../media/image40.png"/><Relationship Id="rId24" Type="http://schemas.openxmlformats.org/officeDocument/2006/relationships/oleObject" Target="../embeddings/oleObject17.bin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26.wmf"/><Relationship Id="rId23" Type="http://schemas.openxmlformats.org/officeDocument/2006/relationships/image" Target="../media/image29.wmf"/><Relationship Id="rId10" Type="http://schemas.openxmlformats.org/officeDocument/2006/relationships/image" Target="../media/image25.wmf"/><Relationship Id="rId19" Type="http://schemas.openxmlformats.org/officeDocument/2006/relationships/image" Target="../media/image27.wmf"/><Relationship Id="rId4" Type="http://schemas.openxmlformats.org/officeDocument/2006/relationships/image" Target="../media/image23.tif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3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43.png"/><Relationship Id="rId4" Type="http://schemas.openxmlformats.org/officeDocument/2006/relationships/image" Target="../media/image23.tif"/><Relationship Id="rId9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oleObject" Target="../embeddings/oleObject2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7.png"/><Relationship Id="rId12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image" Target="../media/image49.pn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3.wmf"/><Relationship Id="rId4" Type="http://schemas.openxmlformats.org/officeDocument/2006/relationships/image" Target="../media/image37.ti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3.png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image" Target="../media/image38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7.bin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37.tif"/><Relationship Id="rId9" Type="http://schemas.openxmlformats.org/officeDocument/2006/relationships/image" Target="../media/image36.wmf"/><Relationship Id="rId1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44.emf"/><Relationship Id="rId4" Type="http://schemas.openxmlformats.org/officeDocument/2006/relationships/image" Target="../media/image37.tif"/><Relationship Id="rId9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10.png"/><Relationship Id="rId4" Type="http://schemas.openxmlformats.org/officeDocument/2006/relationships/image" Target="../media/image51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tif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6.tiff"/><Relationship Id="rId9" Type="http://schemas.openxmlformats.org/officeDocument/2006/relationships/image" Target="../media/image3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6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64.wmf"/><Relationship Id="rId4" Type="http://schemas.openxmlformats.org/officeDocument/2006/relationships/image" Target="../media/image38.png"/><Relationship Id="rId9" Type="http://schemas.openxmlformats.org/officeDocument/2006/relationships/oleObject" Target="../embeddings/oleObject4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72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9.wmf"/><Relationship Id="rId11" Type="http://schemas.openxmlformats.org/officeDocument/2006/relationships/image" Target="../media/image71.wmf"/><Relationship Id="rId5" Type="http://schemas.openxmlformats.org/officeDocument/2006/relationships/oleObject" Target="../embeddings/oleObject49.bin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73.tiff"/><Relationship Id="rId9" Type="http://schemas.openxmlformats.org/officeDocument/2006/relationships/image" Target="../media/image500.png"/><Relationship Id="rId1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76.wmf"/><Relationship Id="rId5" Type="http://schemas.openxmlformats.org/officeDocument/2006/relationships/image" Target="../media/image77.tiff"/><Relationship Id="rId10" Type="http://schemas.openxmlformats.org/officeDocument/2006/relationships/oleObject" Target="../embeddings/oleObject55.bin"/><Relationship Id="rId4" Type="http://schemas.openxmlformats.org/officeDocument/2006/relationships/image" Target="../media/image55.png"/><Relationship Id="rId9" Type="http://schemas.openxmlformats.org/officeDocument/2006/relationships/image" Target="../media/image7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7.png"/><Relationship Id="rId5" Type="http://schemas.openxmlformats.org/officeDocument/2006/relationships/image" Target="../media/image79.tiff"/><Relationship Id="rId4" Type="http://schemas.openxmlformats.org/officeDocument/2006/relationships/image" Target="../media/image77.tif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18.png"/><Relationship Id="rId4" Type="http://schemas.openxmlformats.org/officeDocument/2006/relationships/image" Target="../media/image12.tiff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3.png"/><Relationship Id="rId4" Type="http://schemas.openxmlformats.org/officeDocument/2006/relationships/image" Target="../media/image17.tiff"/><Relationship Id="rId9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71600" y="4582641"/>
            <a:ext cx="6553200" cy="790575"/>
          </a:xfrm>
          <a:prstGeom prst="rect">
            <a:avLst/>
          </a:prstGeom>
        </p:spPr>
        <p:txBody>
          <a:bodyPr anchor="ctr" anchorCtr="0"/>
          <a:lstStyle>
            <a:lvl1pPr indent="0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None/>
              <a:defRPr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defRPr>
            </a:lvl1pPr>
            <a:lvl2pPr marL="889000" indent="-439738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8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2pPr>
            <a:lvl3pPr marL="1293813" indent="-403225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4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3pPr>
            <a:lvl4pPr marL="1681163" indent="-385763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4pPr>
            <a:lvl5pPr marL="20701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5pPr>
            <a:lvl6pPr marL="25273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6pPr>
            <a:lvl7pPr marL="29845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7pPr>
            <a:lvl8pPr marL="34417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8pPr>
            <a:lvl9pPr marL="38989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9pPr>
          </a:lstStyle>
          <a:p>
            <a:r>
              <a:rPr lang="zh-CN" altLang="en-US" dirty="0"/>
              <a:t>万助军</a:t>
            </a:r>
          </a:p>
          <a:p>
            <a:r>
              <a:rPr lang="en-US" altLang="zh-CN" dirty="0"/>
              <a:t>zhujun.wan@hust.edu.cn</a:t>
            </a:r>
          </a:p>
          <a:p>
            <a:r>
              <a:rPr lang="zh-CN" altLang="en-US" dirty="0"/>
              <a:t>华中科技大学光学与电子信息学院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2564904"/>
            <a:ext cx="91440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4400" dirty="0">
                <a:ea typeface="宋体" pitchFamily="2" charset="-122"/>
              </a:rPr>
              <a:t>第五章 光的衍射</a:t>
            </a:r>
            <a:endParaRPr lang="zh-CN" altLang="en-US" sz="4400" kern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38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黑体" pitchFamily="2" charset="-122"/>
                <a:ea typeface="黑体" pitchFamily="2" charset="-122"/>
              </a:rPr>
              <a:t>5.1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衍射理论及近似分析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295636" y="2564904"/>
            <a:ext cx="6552728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5.1.1 </a:t>
            </a:r>
            <a:r>
              <a:rPr lang="zh-CN" altLang="en-US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惠更斯</a:t>
            </a:r>
            <a:r>
              <a:rPr lang="en-US" altLang="zh-CN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-</a:t>
            </a:r>
            <a:r>
              <a:rPr lang="zh-CN" altLang="en-US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菲涅尔原理</a:t>
            </a:r>
            <a:endParaRPr lang="en-US" altLang="zh-CN" b="1" dirty="0">
              <a:solidFill>
                <a:schemeClr val="tx2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5.1.2 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基尔霍夫衍射积分公式</a:t>
            </a:r>
            <a:endParaRPr lang="en-US" altLang="zh-CN" b="1" dirty="0">
              <a:solidFill>
                <a:srgbClr val="FF0000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+mn-ea"/>
                <a:cs typeface="Times New Roman" pitchFamily="18" charset="0"/>
              </a:rPr>
              <a:t>5.1.3 </a:t>
            </a:r>
            <a:r>
              <a:rPr lang="zh-CN" altLang="en-US" b="1" dirty="0">
                <a:latin typeface="+mn-ea"/>
                <a:cs typeface="Times New Roman" pitchFamily="18" charset="0"/>
              </a:rPr>
              <a:t>菲涅尔衍射和夫琅禾费衍射</a:t>
            </a:r>
            <a:endParaRPr lang="en-US" altLang="zh-CN" b="1" dirty="0"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0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基尔霍夫标量衍射理论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11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179388" y="1891372"/>
                <a:ext cx="8767762" cy="3913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1818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年菲涅耳提出了惠更斯－菲涅耳原理，并给出了菲涅耳衍射积分公式。</a:t>
                </a:r>
                <a:r>
                  <a:rPr lang="zh-CN" altLang="en-US" sz="2000" b="1" dirty="0">
                    <a:solidFill>
                      <a:srgbClr val="5426FC"/>
                    </a:solidFill>
                    <a:latin typeface="+mn-lt"/>
                    <a:ea typeface="+mn-ea"/>
                  </a:rPr>
                  <a:t>最初菲涅耳所作的各项假设，只凭朴素的直觉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，没有严格意义上的理论依据，比如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倾斜因子的引入和表述就较为牵强。</a:t>
                </a:r>
              </a:p>
              <a:p>
                <a:pPr algn="just" eaLnBrk="1" hangingPunct="1">
                  <a:lnSpc>
                    <a:spcPct val="125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000" b="1" dirty="0">
                  <a:solidFill>
                    <a:schemeClr val="tx2"/>
                  </a:solidFill>
                  <a:latin typeface="+mn-lt"/>
                  <a:ea typeface="+mn-ea"/>
                </a:endParaRPr>
              </a:p>
              <a:p>
                <a:pPr algn="just" eaLnBrk="1" hangingPunct="1">
                  <a:lnSpc>
                    <a:spcPct val="12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1882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年，基尔霍夫从波动方程出发，利用场论中的格林定理，通过</a:t>
                </a:r>
                <a:r>
                  <a:rPr lang="zh-CN" altLang="en-US" sz="2000" b="1" dirty="0">
                    <a:solidFill>
                      <a:srgbClr val="5426FC"/>
                    </a:solidFill>
                    <a:latin typeface="+mn-lt"/>
                    <a:ea typeface="+mn-ea"/>
                  </a:rPr>
                  <a:t>严格的数学分析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，证明菲涅耳的设想基本正确，只是</a:t>
                </a:r>
                <a:r>
                  <a:rPr lang="zh-CN" altLang="en-US" sz="2000" b="1" dirty="0">
                    <a:solidFill>
                      <a:srgbClr val="5426FC"/>
                    </a:solidFill>
                    <a:latin typeface="+mn-lt"/>
                    <a:ea typeface="+mn-ea"/>
                  </a:rPr>
                  <a:t>菲涅耳给出的倾斜因子不对，基尔霍夫对其进行了修正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。</a:t>
                </a:r>
                <a:endParaRPr lang="en-US" altLang="zh-CN" sz="2000" b="1" dirty="0">
                  <a:solidFill>
                    <a:schemeClr val="tx2"/>
                  </a:solidFill>
                  <a:latin typeface="+mn-lt"/>
                  <a:ea typeface="+mn-ea"/>
                </a:endParaRPr>
              </a:p>
              <a:p>
                <a:pPr algn="just" eaLnBrk="1" hangingPunct="1">
                  <a:lnSpc>
                    <a:spcPct val="125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000" b="1" dirty="0">
                  <a:solidFill>
                    <a:schemeClr val="tx2"/>
                  </a:solidFill>
                  <a:latin typeface="+mn-lt"/>
                  <a:ea typeface="+mn-ea"/>
                </a:endParaRPr>
              </a:p>
              <a:p>
                <a:pPr algn="just" eaLnBrk="1" hangingPunct="1">
                  <a:lnSpc>
                    <a:spcPct val="125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基尔霍夫的数学证明过程中，将光场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𝑬</m:t>
                        </m:r>
                      </m:e>
                    </m:acc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视为标量场，因此又称为</a:t>
                </a:r>
                <a:r>
                  <a:rPr lang="zh-CN" altLang="en-US" sz="2000" b="1" dirty="0">
                    <a:solidFill>
                      <a:srgbClr val="5426FC"/>
                    </a:solidFill>
                    <a:latin typeface="+mn-lt"/>
                    <a:ea typeface="+mn-ea"/>
                  </a:rPr>
                  <a:t>标量衍射理论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，可用于处理光学工程中遇到的大多数衍射问题。</a:t>
                </a:r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1891372"/>
                <a:ext cx="8767762" cy="3913892"/>
              </a:xfrm>
              <a:prstGeom prst="rect">
                <a:avLst/>
              </a:prstGeom>
              <a:blipFill>
                <a:blip r:embed="rId3"/>
                <a:stretch>
                  <a:fillRect l="-695" t="-156" r="-3544" b="-14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81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亥姆霍兹</a:t>
            </a:r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基尔霍夫积分定理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CBB9FF-EAAE-4D16-AA08-2BD035CE63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95089"/>
            <a:ext cx="2112231" cy="2740126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2B8160E-4A25-46ED-9FB5-CE28467F56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352992"/>
              </p:ext>
            </p:extLst>
          </p:nvPr>
        </p:nvGraphicFramePr>
        <p:xfrm>
          <a:off x="3371714" y="4044801"/>
          <a:ext cx="193833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8" name="Equation" r:id="rId5" imgW="1015920" imgH="507960" progId="Equation.DSMT4">
                  <p:embed/>
                </p:oleObj>
              </mc:Choice>
              <mc:Fallback>
                <p:oleObj name="Equation" r:id="rId5" imgW="10159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1714" y="4044801"/>
                        <a:ext cx="1938337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B5F4183-D772-41BC-BE16-23EAC03632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325545"/>
              </p:ext>
            </p:extLst>
          </p:nvPr>
        </p:nvGraphicFramePr>
        <p:xfrm>
          <a:off x="1473399" y="5238953"/>
          <a:ext cx="14446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9" name="Equation" r:id="rId7" imgW="838080" imgH="393480" progId="Equation.DSMT4">
                  <p:embed/>
                </p:oleObj>
              </mc:Choice>
              <mc:Fallback>
                <p:oleObj name="Equation" r:id="rId7" imgW="838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3399" y="5238953"/>
                        <a:ext cx="1444625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A48ADD2-456B-473F-A3CB-9F47FD666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283182"/>
              </p:ext>
            </p:extLst>
          </p:nvPr>
        </p:nvGraphicFramePr>
        <p:xfrm>
          <a:off x="3491880" y="3143620"/>
          <a:ext cx="4778166" cy="789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80" name="Equation" r:id="rId9" imgW="2920680" imgH="482400" progId="Equation.DSMT4">
                  <p:embed/>
                </p:oleObj>
              </mc:Choice>
              <mc:Fallback>
                <p:oleObj name="Equation" r:id="rId9" imgW="2920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91880" y="3143620"/>
                        <a:ext cx="4778166" cy="789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453EBDA-35AC-414F-B761-9C3330316748}"/>
                  </a:ext>
                </a:extLst>
              </p:cNvPr>
              <p:cNvSpPr txBox="1"/>
              <p:nvPr/>
            </p:nvSpPr>
            <p:spPr>
              <a:xfrm>
                <a:off x="2327079" y="2329144"/>
                <a:ext cx="6668377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/>
                  <a:t>如果函数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zh-CN" altLang="en-US" b="1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</m:oMath>
                </a14:m>
                <a:r>
                  <a:rPr lang="zh-CN" altLang="en-US" b="1" dirty="0"/>
                  <a:t>在封闭曲面</a:t>
                </a:r>
                <a:r>
                  <a:rPr lang="en-US" altLang="zh-CN" b="1" i="1" dirty="0"/>
                  <a:t>Σ</a:t>
                </a:r>
                <a:r>
                  <a:rPr lang="en-US" altLang="zh-CN" b="1" dirty="0">
                    <a:cs typeface="Times New Roman" panose="02020603050405020304" pitchFamily="18" charset="0"/>
                  </a:rPr>
                  <a:t>ˈ</a:t>
                </a:r>
                <a:r>
                  <a:rPr lang="zh-CN" altLang="en-US" b="1" dirty="0"/>
                  <a:t>上和</a:t>
                </a:r>
                <a:r>
                  <a:rPr lang="en-US" altLang="zh-CN" b="1" i="1" dirty="0"/>
                  <a:t>Σ</a:t>
                </a:r>
                <a:r>
                  <a:rPr lang="en-US" altLang="zh-CN" b="1" dirty="0">
                    <a:cs typeface="Times New Roman" panose="02020603050405020304" pitchFamily="18" charset="0"/>
                  </a:rPr>
                  <a:t>ˈ</a:t>
                </a:r>
                <a:r>
                  <a:rPr lang="zh-CN" altLang="en-US" b="1" dirty="0"/>
                  <a:t>内部都有连续的一阶和二阶偏微商，则由格林定理有：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453EBDA-35AC-414F-B761-9C3330316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079" y="2329144"/>
                <a:ext cx="6668377" cy="883832"/>
              </a:xfrm>
              <a:prstGeom prst="rect">
                <a:avLst/>
              </a:prstGeom>
              <a:blipFill>
                <a:blip r:embed="rId11"/>
                <a:stretch>
                  <a:fillRect l="-823" r="-731" b="-8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F960D0C-B1E7-48F3-98C8-6A6576117BC3}"/>
                  </a:ext>
                </a:extLst>
              </p:cNvPr>
              <p:cNvSpPr txBox="1"/>
              <p:nvPr/>
            </p:nvSpPr>
            <p:spPr>
              <a:xfrm>
                <a:off x="2327079" y="1071633"/>
                <a:ext cx="6668377" cy="1305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/>
                  <a:t>基尔霍夫标量衍射理论：不考虑电磁场其他分量的影响，孤立地把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zh-CN" altLang="en-US" b="1" dirty="0"/>
                  <a:t>看成一个标量场，并用封闭曲面上的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zh-CN" altLang="en-US" b="1" dirty="0"/>
                  <a:t>和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∂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∂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的值来表示面内任一点的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F960D0C-B1E7-48F3-98C8-6A6576117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079" y="1071633"/>
                <a:ext cx="6668377" cy="1305614"/>
              </a:xfrm>
              <a:prstGeom prst="rect">
                <a:avLst/>
              </a:prstGeom>
              <a:blipFill>
                <a:blip r:embed="rId12"/>
                <a:stretch>
                  <a:fillRect l="-823" r="-731" b="-5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895B4BB-1924-4990-8679-F1800CAFADD9}"/>
                  </a:ext>
                </a:extLst>
              </p:cNvPr>
              <p:cNvSpPr txBox="1"/>
              <p:nvPr/>
            </p:nvSpPr>
            <p:spPr>
              <a:xfrm>
                <a:off x="107504" y="4073193"/>
                <a:ext cx="2736304" cy="892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50000"/>
                  </a:lnSpc>
                  <a:defRPr b="1"/>
                </a:lvl1pPr>
              </a:lstStyle>
              <a:p>
                <a:r>
                  <a:rPr lang="zh-CN" altLang="en-US" dirty="0"/>
                  <a:t>如果电场函数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zh-CN" altLang="en-US" dirty="0"/>
                  <a:t>及所选函数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</m:oMath>
                </a14:m>
                <a:r>
                  <a:rPr lang="zh-CN" altLang="en-US" dirty="0"/>
                  <a:t>均满足亥姆霍兹方程</a:t>
                </a:r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895B4BB-1924-4990-8679-F1800CAFA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073193"/>
                <a:ext cx="2736304" cy="892488"/>
              </a:xfrm>
              <a:prstGeom prst="rect">
                <a:avLst/>
              </a:prstGeom>
              <a:blipFill>
                <a:blip r:embed="rId13"/>
                <a:stretch>
                  <a:fillRect l="-2004" r="-1782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头: 右弧形 13">
            <a:extLst>
              <a:ext uri="{FF2B5EF4-FFF2-40B4-BE49-F238E27FC236}">
                <a16:creationId xmlns:a16="http://schemas.microsoft.com/office/drawing/2014/main" id="{FB240416-96B1-4576-ABB8-1E5E384145B4}"/>
              </a:ext>
            </a:extLst>
          </p:cNvPr>
          <p:cNvSpPr/>
          <p:nvPr/>
        </p:nvSpPr>
        <p:spPr>
          <a:xfrm rot="10800000">
            <a:off x="3010770" y="3433980"/>
            <a:ext cx="360944" cy="115904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88644C1-7D9F-4BDB-80B3-7E577CEFD3A8}"/>
              </a:ext>
            </a:extLst>
          </p:cNvPr>
          <p:cNvSpPr/>
          <p:nvPr/>
        </p:nvSpPr>
        <p:spPr>
          <a:xfrm>
            <a:off x="5652120" y="437700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FC17C4F-9F47-4B9E-84BC-AB1B92084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083633"/>
              </p:ext>
            </p:extLst>
          </p:nvPr>
        </p:nvGraphicFramePr>
        <p:xfrm>
          <a:off x="6471535" y="4095998"/>
          <a:ext cx="2492953" cy="789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81" name="Equation" r:id="rId14" imgW="1523880" imgH="482400" progId="Equation.DSMT4">
                  <p:embed/>
                </p:oleObj>
              </mc:Choice>
              <mc:Fallback>
                <p:oleObj name="Equation" r:id="rId14" imgW="1523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71535" y="4095998"/>
                        <a:ext cx="2492953" cy="789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73812A0-1B6A-486C-B6CA-66862EE62A7D}"/>
                  </a:ext>
                </a:extLst>
              </p:cNvPr>
              <p:cNvSpPr txBox="1"/>
              <p:nvPr/>
            </p:nvSpPr>
            <p:spPr>
              <a:xfrm>
                <a:off x="107504" y="5274859"/>
                <a:ext cx="1656184" cy="46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50000"/>
                  </a:lnSpc>
                  <a:defRPr b="1"/>
                </a:lvl1pPr>
              </a:lstStyle>
              <a:p>
                <a:r>
                  <a:rPr lang="zh-CN" altLang="en-US" dirty="0"/>
                  <a:t>选取函数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</m:oMath>
                </a14:m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73812A0-1B6A-486C-B6CA-66862EE62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274859"/>
                <a:ext cx="1656184" cy="466666"/>
              </a:xfrm>
              <a:prstGeom prst="rect">
                <a:avLst/>
              </a:prstGeom>
              <a:blipFill>
                <a:blip r:embed="rId16"/>
                <a:stretch>
                  <a:fillRect l="-3321" b="-1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78E80B2D-C198-4928-ADF7-56E108096793}"/>
              </a:ext>
            </a:extLst>
          </p:cNvPr>
          <p:cNvSpPr txBox="1"/>
          <p:nvPr/>
        </p:nvSpPr>
        <p:spPr>
          <a:xfrm>
            <a:off x="3171490" y="5151919"/>
            <a:ext cx="5865006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b="1"/>
            </a:lvl1pPr>
          </a:lstStyle>
          <a:p>
            <a:pPr>
              <a:lnSpc>
                <a:spcPct val="120000"/>
              </a:lnSpc>
            </a:pPr>
            <a:r>
              <a:rPr lang="zh-CN" altLang="en-US" dirty="0"/>
              <a:t>此函数在</a:t>
            </a:r>
            <a:r>
              <a:rPr lang="en-US" altLang="zh-CN" i="1" dirty="0"/>
              <a:t>P</a:t>
            </a:r>
            <a:r>
              <a:rPr lang="zh-CN" altLang="en-US" dirty="0"/>
              <a:t>点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=0)</a:t>
            </a:r>
            <a:r>
              <a:rPr lang="zh-CN" altLang="en-US" dirty="0"/>
              <a:t>有一奇异点，不满足格林定理成立的条件，故此从积分域中将</a:t>
            </a:r>
            <a:r>
              <a:rPr lang="en-US" altLang="zh-CN" i="1" dirty="0"/>
              <a:t>P</a:t>
            </a:r>
            <a:r>
              <a:rPr lang="zh-CN" altLang="en-US" dirty="0"/>
              <a:t>点挖除。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F6CA593-AAF0-4504-A4A1-25F4F4A8D571}"/>
                  </a:ext>
                </a:extLst>
              </p:cNvPr>
              <p:cNvSpPr txBox="1"/>
              <p:nvPr/>
            </p:nvSpPr>
            <p:spPr>
              <a:xfrm>
                <a:off x="107504" y="6095280"/>
                <a:ext cx="6668377" cy="414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/>
                  <a:t>以</a:t>
                </a:r>
                <a:r>
                  <a:rPr lang="en-US" altLang="zh-CN" b="1" i="1" dirty="0"/>
                  <a:t>P</a:t>
                </a:r>
                <a:r>
                  <a:rPr lang="zh-CN" altLang="en-US" b="1" dirty="0"/>
                  <a:t>点为圆心作半径为</a:t>
                </a:r>
                <a:r>
                  <a:rPr lang="el-GR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的小球，并取积分域为复合曲面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𝜮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𝜮</m:t>
                        </m:r>
                      </m:e>
                      <m:sub>
                        <m:r>
                          <a:rPr lang="zh-CN" alt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b="1" dirty="0"/>
                  <a:t>：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F6CA593-AAF0-4504-A4A1-25F4F4A8D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6095280"/>
                <a:ext cx="6668377" cy="414665"/>
              </a:xfrm>
              <a:prstGeom prst="rect">
                <a:avLst/>
              </a:prstGeom>
              <a:blipFill>
                <a:blip r:embed="rId17"/>
                <a:stretch>
                  <a:fillRect l="-823" t="-1471" r="-731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AE943AF9-D6AE-44C7-9F16-FBC5433EC9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93725"/>
              </p:ext>
            </p:extLst>
          </p:nvPr>
        </p:nvGraphicFramePr>
        <p:xfrm>
          <a:off x="6689309" y="5935864"/>
          <a:ext cx="2347187" cy="733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82" name="Equation" r:id="rId18" imgW="1625400" imgH="507960" progId="Equation.DSMT4">
                  <p:embed/>
                </p:oleObj>
              </mc:Choice>
              <mc:Fallback>
                <p:oleObj name="Equation" r:id="rId18" imgW="16254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89309" y="5935864"/>
                        <a:ext cx="2347187" cy="733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324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 animBg="1"/>
      <p:bldP spid="15" grpId="0" animBg="1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亥姆霍兹</a:t>
            </a:r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基尔霍夫积分定理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CBB9FF-EAAE-4D16-AA08-2BD035CE63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95089"/>
            <a:ext cx="2112231" cy="2740126"/>
          </a:xfrm>
          <a:prstGeom prst="rect">
            <a:avLst/>
          </a:prstGeom>
        </p:spPr>
      </p:pic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AE943AF9-D6AE-44C7-9F16-FBC5433EC9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496017"/>
              </p:ext>
            </p:extLst>
          </p:nvPr>
        </p:nvGraphicFramePr>
        <p:xfrm>
          <a:off x="4550569" y="1205224"/>
          <a:ext cx="2347187" cy="733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69" name="Equation" r:id="rId5" imgW="1625400" imgH="507960" progId="Equation.DSMT4">
                  <p:embed/>
                </p:oleObj>
              </mc:Choice>
              <mc:Fallback>
                <p:oleObj name="Equation" r:id="rId5" imgW="1625400" imgH="50796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AE943AF9-D6AE-44C7-9F16-FBC5433EC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0569" y="1205224"/>
                        <a:ext cx="2347187" cy="733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DF1FDFB-8941-4A57-A3B1-7A983B1F30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415958"/>
              </p:ext>
            </p:extLst>
          </p:nvPr>
        </p:nvGraphicFramePr>
        <p:xfrm>
          <a:off x="4572000" y="2060848"/>
          <a:ext cx="4107578" cy="733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70" name="Equation" r:id="rId7" imgW="2844720" imgH="507960" progId="Equation.DSMT4">
                  <p:embed/>
                </p:oleObj>
              </mc:Choice>
              <mc:Fallback>
                <p:oleObj name="Equation" r:id="rId7" imgW="28447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2060848"/>
                        <a:ext cx="4107578" cy="733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A4C95380-9632-4DD0-99C5-F03914320852}"/>
              </a:ext>
            </a:extLst>
          </p:cNvPr>
          <p:cNvSpPr/>
          <p:nvPr/>
        </p:nvSpPr>
        <p:spPr>
          <a:xfrm>
            <a:off x="3786776" y="231958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139CA437-40D2-40C0-AD6D-76C0113770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707425"/>
              </p:ext>
            </p:extLst>
          </p:nvPr>
        </p:nvGraphicFramePr>
        <p:xfrm>
          <a:off x="5445162" y="2897512"/>
          <a:ext cx="315059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71" name="Equation" r:id="rId9" imgW="1942920" imgH="444240" progId="Equation.DSMT4">
                  <p:embed/>
                </p:oleObj>
              </mc:Choice>
              <mc:Fallback>
                <p:oleObj name="Equation" r:id="rId9" imgW="1942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45162" y="2897512"/>
                        <a:ext cx="3150598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右 21">
            <a:extLst>
              <a:ext uri="{FF2B5EF4-FFF2-40B4-BE49-F238E27FC236}">
                <a16:creationId xmlns:a16="http://schemas.microsoft.com/office/drawing/2014/main" id="{2BDB08B7-0CD6-465C-9850-A347BE766533}"/>
              </a:ext>
            </a:extLst>
          </p:cNvPr>
          <p:cNvSpPr/>
          <p:nvPr/>
        </p:nvSpPr>
        <p:spPr>
          <a:xfrm>
            <a:off x="4765423" y="3155862"/>
            <a:ext cx="504056" cy="216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759A9E-8EBA-47C1-9602-B7149F27FE2A}"/>
              </a:ext>
            </a:extLst>
          </p:cNvPr>
          <p:cNvSpPr txBox="1"/>
          <p:nvPr/>
        </p:nvSpPr>
        <p:spPr>
          <a:xfrm>
            <a:off x="107504" y="3812615"/>
            <a:ext cx="88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其中</a:t>
            </a:r>
            <a:r>
              <a:rPr lang="en-US" altLang="zh-CN" b="1" dirty="0"/>
              <a:t>cos(</a:t>
            </a:r>
            <a:r>
              <a:rPr lang="en-US" altLang="zh-CN" b="1" i="1" dirty="0" err="1"/>
              <a:t>n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r</a:t>
            </a:r>
            <a:r>
              <a:rPr lang="en-US" altLang="zh-CN" b="1" dirty="0"/>
              <a:t>)</a:t>
            </a:r>
            <a:r>
              <a:rPr lang="zh-CN" altLang="en-US" b="1" dirty="0"/>
              <a:t>代表积分面元外向法线</a:t>
            </a:r>
            <a:r>
              <a:rPr lang="en-US" altLang="zh-CN" b="1" i="1" dirty="0"/>
              <a:t>n</a:t>
            </a:r>
            <a:r>
              <a:rPr lang="zh-CN" altLang="en-US" b="1" dirty="0"/>
              <a:t>与从</a:t>
            </a:r>
            <a:r>
              <a:rPr lang="en-US" altLang="zh-CN" b="1" i="1" dirty="0"/>
              <a:t>P</a:t>
            </a:r>
            <a:r>
              <a:rPr lang="zh-CN" altLang="en-US" b="1" dirty="0"/>
              <a:t>到面上</a:t>
            </a:r>
            <a:r>
              <a:rPr lang="en-US" altLang="zh-CN" b="1" i="1" dirty="0"/>
              <a:t>Q</a:t>
            </a:r>
            <a:r>
              <a:rPr lang="zh-CN" altLang="en-US" b="1" dirty="0"/>
              <a:t>点的矢量</a:t>
            </a:r>
            <a:r>
              <a:rPr lang="en-US" altLang="zh-CN" b="1" i="1" dirty="0"/>
              <a:t>r</a:t>
            </a:r>
            <a:r>
              <a:rPr lang="zh-CN" altLang="en-US" b="1" dirty="0"/>
              <a:t>之间夹角的余弦。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E926419-8D75-4495-94DD-4D06AAA00D36}"/>
              </a:ext>
            </a:extLst>
          </p:cNvPr>
          <p:cNvGrpSpPr/>
          <p:nvPr/>
        </p:nvGrpSpPr>
        <p:grpSpPr>
          <a:xfrm>
            <a:off x="107504" y="4294891"/>
            <a:ext cx="8674149" cy="568921"/>
            <a:chOff x="107504" y="4294891"/>
            <a:chExt cx="8674149" cy="568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C2EC65CB-203A-48CA-B51B-3B22E376C47F}"/>
                    </a:ext>
                  </a:extLst>
                </p:cNvPr>
                <p:cNvSpPr txBox="1"/>
                <p:nvPr/>
              </p:nvSpPr>
              <p:spPr>
                <a:xfrm>
                  <a:off x="107504" y="4355584"/>
                  <a:ext cx="70567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/>
                    <a:t>对于小球面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zh-CN" alt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𝜺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zh-CN" altLang="en-US" b="1" dirty="0"/>
                    <a:t>上的任意</a:t>
                  </a:r>
                  <a:r>
                    <a:rPr lang="en-US" altLang="zh-CN" b="1" dirty="0"/>
                    <a:t>Q</a:t>
                  </a:r>
                  <a:r>
                    <a:rPr lang="zh-CN" altLang="en-US" b="1" dirty="0"/>
                    <a:t>点，</a:t>
                  </a:r>
                  <a:r>
                    <a:rPr lang="en-US" altLang="zh-CN" b="1" dirty="0"/>
                    <a:t>cos(</a:t>
                  </a:r>
                  <a:r>
                    <a:rPr lang="en-US" altLang="zh-CN" b="1" i="1" dirty="0" err="1"/>
                    <a:t>n</a:t>
                  </a:r>
                  <a:r>
                    <a:rPr lang="en-US" altLang="zh-CN" b="1" dirty="0" err="1"/>
                    <a:t>,</a:t>
                  </a:r>
                  <a:r>
                    <a:rPr lang="en-US" altLang="zh-CN" b="1" i="1" dirty="0" err="1"/>
                    <a:t>r</a:t>
                  </a:r>
                  <a:r>
                    <a:rPr lang="en-US" altLang="zh-CN" b="1" dirty="0"/>
                    <a:t>)=-1</a:t>
                  </a:r>
                  <a:r>
                    <a:rPr lang="zh-CN" altLang="en-US" b="1" dirty="0"/>
                    <a:t>，且：                            故：</a:t>
                  </a: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C2EC65CB-203A-48CA-B51B-3B22E376C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4355584"/>
                  <a:ext cx="705678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778" t="-11475" b="-262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5" name="对象 24">
                  <a:extLst>
                    <a:ext uri="{FF2B5EF4-FFF2-40B4-BE49-F238E27FC236}">
                      <a16:creationId xmlns:a16="http://schemas.microsoft.com/office/drawing/2014/main" id="{9DBB7FB6-B4D7-4634-AF1F-FD88E559B6F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89940210"/>
                    </p:ext>
                  </p:extLst>
                </p:nvPr>
              </p:nvGraphicFramePr>
              <p:xfrm>
                <a:off x="4842173" y="4296756"/>
                <a:ext cx="1169987" cy="5349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95672" name="Equation" r:id="rId12" imgW="863280" imgH="393480" progId="Equation.DSMT4">
                        <p:embed/>
                      </p:oleObj>
                    </mc:Choice>
                    <mc:Fallback>
                      <p:oleObj name="Equation" r:id="rId12" imgW="863280" imgH="3934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42173" y="4296756"/>
                              <a:ext cx="1169987" cy="5349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5" name="对象 24">
                  <a:extLst>
                    <a:ext uri="{FF2B5EF4-FFF2-40B4-BE49-F238E27FC236}">
                      <a16:creationId xmlns:a16="http://schemas.microsoft.com/office/drawing/2014/main" id="{9DBB7FB6-B4D7-4634-AF1F-FD88E559B6F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89940210"/>
                    </p:ext>
                  </p:extLst>
                </p:nvPr>
              </p:nvGraphicFramePr>
              <p:xfrm>
                <a:off x="4842173" y="4296756"/>
                <a:ext cx="1169987" cy="5349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95663" name="Equation" r:id="rId14" imgW="863280" imgH="393480" progId="Equation.DSMT4">
                        <p:embed/>
                      </p:oleObj>
                    </mc:Choice>
                    <mc:Fallback>
                      <p:oleObj name="Equation" r:id="rId14" imgW="863280" imgH="3934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42173" y="4296756"/>
                              <a:ext cx="1169987" cy="5349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6" name="对象 25">
                  <a:extLst>
                    <a:ext uri="{FF2B5EF4-FFF2-40B4-BE49-F238E27FC236}">
                      <a16:creationId xmlns:a16="http://schemas.microsoft.com/office/drawing/2014/main" id="{23B13FB9-869A-47CE-AE98-779A8F3396F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37191973"/>
                    </p:ext>
                  </p:extLst>
                </p:nvPr>
              </p:nvGraphicFramePr>
              <p:xfrm>
                <a:off x="6928596" y="4294891"/>
                <a:ext cx="1853057" cy="56892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95673" name="Equation" r:id="rId16" imgW="1447560" imgH="444240" progId="Equation.DSMT4">
                        <p:embed/>
                      </p:oleObj>
                    </mc:Choice>
                    <mc:Fallback>
                      <p:oleObj name="Equation" r:id="rId16" imgW="1447560" imgH="4442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28596" y="4294891"/>
                              <a:ext cx="1853057" cy="56892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6" name="对象 25">
                  <a:extLst>
                    <a:ext uri="{FF2B5EF4-FFF2-40B4-BE49-F238E27FC236}">
                      <a16:creationId xmlns:a16="http://schemas.microsoft.com/office/drawing/2014/main" id="{23B13FB9-869A-47CE-AE98-779A8F3396F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37191973"/>
                    </p:ext>
                  </p:extLst>
                </p:nvPr>
              </p:nvGraphicFramePr>
              <p:xfrm>
                <a:off x="6928596" y="4294891"/>
                <a:ext cx="1853057" cy="56892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95664" name="Equation" r:id="rId18" imgW="1447560" imgH="444240" progId="Equation.DSMT4">
                        <p:embed/>
                      </p:oleObj>
                    </mc:Choice>
                    <mc:Fallback>
                      <p:oleObj name="Equation" r:id="rId18" imgW="1447560" imgH="4442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28596" y="4294891"/>
                              <a:ext cx="1853057" cy="56892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F1819C6B-7DC7-4D54-819E-17170B3975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064753"/>
              </p:ext>
            </p:extLst>
          </p:nvPr>
        </p:nvGraphicFramePr>
        <p:xfrm>
          <a:off x="965798" y="5021648"/>
          <a:ext cx="7736620" cy="731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74" name="Equation" r:id="rId20" imgW="5371920" imgH="507960" progId="Equation.DSMT4">
                  <p:embed/>
                </p:oleObj>
              </mc:Choice>
              <mc:Fallback>
                <p:oleObj name="Equation" r:id="rId20" imgW="53719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65798" y="5021648"/>
                        <a:ext cx="7736620" cy="731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箭头: 右 28">
            <a:extLst>
              <a:ext uri="{FF2B5EF4-FFF2-40B4-BE49-F238E27FC236}">
                <a16:creationId xmlns:a16="http://schemas.microsoft.com/office/drawing/2014/main" id="{9761900F-716B-45AE-8865-40AED2FFBD64}"/>
              </a:ext>
            </a:extLst>
          </p:cNvPr>
          <p:cNvSpPr/>
          <p:nvPr/>
        </p:nvSpPr>
        <p:spPr>
          <a:xfrm>
            <a:off x="251520" y="5289992"/>
            <a:ext cx="432048" cy="19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1C8FCD6-092F-4044-9581-B1ADF9B48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602029"/>
              </p:ext>
            </p:extLst>
          </p:nvPr>
        </p:nvGraphicFramePr>
        <p:xfrm>
          <a:off x="979427" y="5816382"/>
          <a:ext cx="2807349" cy="6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75" name="Equation" r:id="rId22" imgW="1942920" imgH="482400" progId="Equation.DSMT4">
                  <p:embed/>
                </p:oleObj>
              </mc:Choice>
              <mc:Fallback>
                <p:oleObj name="Equation" r:id="rId22" imgW="1942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79427" y="5816382"/>
                        <a:ext cx="2807349" cy="69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箭头: 右 30">
            <a:extLst>
              <a:ext uri="{FF2B5EF4-FFF2-40B4-BE49-F238E27FC236}">
                <a16:creationId xmlns:a16="http://schemas.microsoft.com/office/drawing/2014/main" id="{7E3C08B7-491B-4F84-968E-D3583C96BB74}"/>
              </a:ext>
            </a:extLst>
          </p:cNvPr>
          <p:cNvSpPr/>
          <p:nvPr/>
        </p:nvSpPr>
        <p:spPr>
          <a:xfrm>
            <a:off x="251520" y="6093933"/>
            <a:ext cx="432048" cy="19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弧形 31">
            <a:extLst>
              <a:ext uri="{FF2B5EF4-FFF2-40B4-BE49-F238E27FC236}">
                <a16:creationId xmlns:a16="http://schemas.microsoft.com/office/drawing/2014/main" id="{B8078115-AD64-4395-8702-C5F5248A5697}"/>
              </a:ext>
            </a:extLst>
          </p:cNvPr>
          <p:cNvSpPr/>
          <p:nvPr/>
        </p:nvSpPr>
        <p:spPr>
          <a:xfrm flipV="1">
            <a:off x="8679578" y="2393141"/>
            <a:ext cx="345924" cy="29800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240BA8D9-07B0-4A93-BC34-66D5DFE8E525}"/>
              </a:ext>
            </a:extLst>
          </p:cNvPr>
          <p:cNvSpPr/>
          <p:nvPr/>
        </p:nvSpPr>
        <p:spPr>
          <a:xfrm>
            <a:off x="3923928" y="6049975"/>
            <a:ext cx="432048" cy="19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8FC76610-E979-4522-AC13-4787BF2558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013875"/>
              </p:ext>
            </p:extLst>
          </p:nvPr>
        </p:nvGraphicFramePr>
        <p:xfrm>
          <a:off x="4532308" y="5813736"/>
          <a:ext cx="4451735" cy="66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76" name="Equation" r:id="rId24" imgW="3213000" imgH="482400" progId="Equation.DSMT4">
                  <p:embed/>
                </p:oleObj>
              </mc:Choice>
              <mc:Fallback>
                <p:oleObj name="Equation" r:id="rId24" imgW="3213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532308" y="5813736"/>
                        <a:ext cx="4451735" cy="66864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F05E0B28-0230-45A7-93CA-A29AEB9F82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256495"/>
              </p:ext>
            </p:extLst>
          </p:nvPr>
        </p:nvGraphicFramePr>
        <p:xfrm>
          <a:off x="3182788" y="2924944"/>
          <a:ext cx="14446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77" name="Equation" r:id="rId26" imgW="1444788" imgH="678264" progId="Equation.DSMT4">
                  <p:embed/>
                </p:oleObj>
              </mc:Choice>
              <mc:Fallback>
                <p:oleObj name="Equation" r:id="rId26" imgW="1444788" imgH="67826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182788" y="2924944"/>
                        <a:ext cx="144462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18F3FB67-2BC8-4D22-9E36-CEAF9E48ACF5}"/>
              </a:ext>
            </a:extLst>
          </p:cNvPr>
          <p:cNvSpPr txBox="1"/>
          <p:nvPr/>
        </p:nvSpPr>
        <p:spPr>
          <a:xfrm>
            <a:off x="5284817" y="6453336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亥姆霍兹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基尔霍夫积分定理</a:t>
            </a:r>
          </a:p>
        </p:txBody>
      </p:sp>
    </p:spTree>
    <p:extLst>
      <p:ext uri="{BB962C8B-B14F-4D97-AF65-F5344CB8AC3E}">
        <p14:creationId xmlns:p14="http://schemas.microsoft.com/office/powerpoint/2010/main" val="428428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/>
      <p:bldP spid="29" grpId="0" animBg="1"/>
      <p:bldP spid="31" grpId="0" animBg="1"/>
      <p:bldP spid="32" grpId="0" animBg="1"/>
      <p:bldP spid="33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亥姆霍兹</a:t>
            </a:r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基尔霍夫积分定理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CBB9FF-EAAE-4D16-AA08-2BD035CE63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95089"/>
            <a:ext cx="2112231" cy="2740126"/>
          </a:xfrm>
          <a:prstGeom prst="rect">
            <a:avLst/>
          </a:prstGeom>
        </p:spPr>
      </p:pic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8FC76610-E979-4522-AC13-4787BF2558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411817"/>
              </p:ext>
            </p:extLst>
          </p:nvPr>
        </p:nvGraphicFramePr>
        <p:xfrm>
          <a:off x="3915636" y="1412776"/>
          <a:ext cx="5086669" cy="76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1" name="Equation" r:id="rId5" imgW="3213000" imgH="482400" progId="Equation.DSMT4">
                  <p:embed/>
                </p:oleObj>
              </mc:Choice>
              <mc:Fallback>
                <p:oleObj name="Equation" r:id="rId5" imgW="3213000" imgH="4824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8FC76610-E979-4522-AC13-4787BF2558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15636" y="1412776"/>
                        <a:ext cx="5086669" cy="764005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18F3FB67-2BC8-4D22-9E36-CEAF9E48ACF5}"/>
              </a:ext>
            </a:extLst>
          </p:cNvPr>
          <p:cNvSpPr txBox="1"/>
          <p:nvPr/>
        </p:nvSpPr>
        <p:spPr>
          <a:xfrm>
            <a:off x="2195736" y="1484784"/>
            <a:ext cx="183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亥姆霍兹</a:t>
            </a:r>
            <a:r>
              <a:rPr lang="en-US" altLang="zh-CN" b="1" dirty="0"/>
              <a:t>-</a:t>
            </a:r>
            <a:r>
              <a:rPr lang="zh-CN" altLang="en-US" b="1" dirty="0"/>
              <a:t>基尔霍夫积分定理：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B5CE16D-E246-47FD-9C9F-B443F32E3552}"/>
                  </a:ext>
                </a:extLst>
              </p:cNvPr>
              <p:cNvSpPr txBox="1"/>
              <p:nvPr/>
            </p:nvSpPr>
            <p:spPr>
              <a:xfrm>
                <a:off x="2219735" y="2394869"/>
                <a:ext cx="6782569" cy="890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/>
                  <a:t>此式描述封闭曲面内任意点的场强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与曲面上的场强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zh-CN" altLang="en-US" b="1" dirty="0"/>
                  <a:t>和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∂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∂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之间的关系，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并未明确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点或者曲面上的点哪个是场源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B5CE16D-E246-47FD-9C9F-B443F32E3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735" y="2394869"/>
                <a:ext cx="6782569" cy="890115"/>
              </a:xfrm>
              <a:prstGeom prst="rect">
                <a:avLst/>
              </a:prstGeom>
              <a:blipFill>
                <a:blip r:embed="rId7"/>
                <a:stretch>
                  <a:fillRect l="-719" r="-988"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0DEA2B1-DCF9-4D9B-8BDF-8A06180FC1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704126"/>
              </p:ext>
            </p:extLst>
          </p:nvPr>
        </p:nvGraphicFramePr>
        <p:xfrm>
          <a:off x="3455032" y="3573016"/>
          <a:ext cx="4285320" cy="71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2" name="Equation" r:id="rId8" imgW="2590560" imgH="431640" progId="Equation.DSMT4">
                  <p:embed/>
                </p:oleObj>
              </mc:Choice>
              <mc:Fallback>
                <p:oleObj name="Equation" r:id="rId8" imgW="2590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55032" y="3573016"/>
                        <a:ext cx="4285320" cy="714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214838-F7A7-4602-A2B4-805EF54236C1}"/>
                  </a:ext>
                </a:extLst>
              </p:cNvPr>
              <p:cNvSpPr txBox="1"/>
              <p:nvPr/>
            </p:nvSpPr>
            <p:spPr>
              <a:xfrm>
                <a:off x="107504" y="4450411"/>
                <a:ext cx="8928992" cy="1714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根据惠更斯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菲涅尔原理：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/>
                  <a:t>积分式中的两项均包含因子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exp(</a:t>
                </a:r>
                <a:r>
                  <a:rPr lang="en-US" altLang="zh-CN" b="1" i="1" dirty="0" err="1">
                    <a:solidFill>
                      <a:srgbClr val="FF0000"/>
                    </a:solidFill>
                  </a:rPr>
                  <a:t>ikr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)/</a:t>
                </a:r>
                <a:r>
                  <a:rPr lang="en-US" altLang="zh-CN" b="1" i="1" dirty="0">
                    <a:solidFill>
                      <a:srgbClr val="FF0000"/>
                    </a:solidFill>
                  </a:rPr>
                  <a:t>r</a:t>
                </a:r>
                <a:r>
                  <a:rPr lang="zh-CN" altLang="en-US" b="1" dirty="0"/>
                  <a:t>，可解读为从</a:t>
                </a:r>
                <a:r>
                  <a:rPr lang="en-US" altLang="zh-CN" b="1" i="1" dirty="0"/>
                  <a:t>Σ</a:t>
                </a:r>
                <a:r>
                  <a:rPr lang="en-US" altLang="zh-CN" b="1" dirty="0">
                    <a:cs typeface="Times New Roman" panose="02020603050405020304" pitchFamily="18" charset="0"/>
                  </a:rPr>
                  <a:t>ˈ</a:t>
                </a:r>
                <a:r>
                  <a:rPr lang="zh-CN" altLang="en-US" b="1" dirty="0"/>
                  <a:t>上</a:t>
                </a:r>
                <a:r>
                  <a:rPr lang="en-US" altLang="zh-CN" b="1" i="1" dirty="0"/>
                  <a:t>Q</a:t>
                </a:r>
                <a:r>
                  <a:rPr lang="zh-CN" altLang="en-US" b="1" dirty="0"/>
                  <a:t>点向内部</a:t>
                </a:r>
                <a:r>
                  <a:rPr lang="en-US" altLang="zh-CN" b="1" i="1" dirty="0"/>
                  <a:t>P</a:t>
                </a:r>
                <a:r>
                  <a:rPr lang="zh-CN" altLang="en-US" b="1" dirty="0"/>
                  <a:t>点传播的球面子波，波源的强度则取决于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zh-CN" altLang="en-US" b="1" dirty="0"/>
                  <a:t>和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∂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∂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值。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/>
                  <a:t>曲面上各点发出的球面子波，在曲面内任意点</a:t>
                </a:r>
                <a:r>
                  <a:rPr lang="en-US" altLang="zh-CN" b="1" i="1" dirty="0"/>
                  <a:t>P</a:t>
                </a:r>
                <a:r>
                  <a:rPr lang="zh-CN" altLang="en-US" b="1" dirty="0"/>
                  <a:t>产生干涉叠加，即为此点场强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214838-F7A7-4602-A2B4-805EF5423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450411"/>
                <a:ext cx="8928992" cy="1714893"/>
              </a:xfrm>
              <a:prstGeom prst="rect">
                <a:avLst/>
              </a:prstGeom>
              <a:blipFill>
                <a:blip r:embed="rId10"/>
                <a:stretch>
                  <a:fillRect l="-615" r="-3142" b="-5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783BD18B-CC7B-45E3-BE7C-B8E616D46CEA}"/>
              </a:ext>
            </a:extLst>
          </p:cNvPr>
          <p:cNvGrpSpPr/>
          <p:nvPr/>
        </p:nvGrpSpPr>
        <p:grpSpPr>
          <a:xfrm>
            <a:off x="7092280" y="1484784"/>
            <a:ext cx="1440160" cy="2448272"/>
            <a:chOff x="7092280" y="1268760"/>
            <a:chExt cx="1440160" cy="2448272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E96EC0E-0435-475B-9395-BAEBE20E02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6376" y="1913902"/>
              <a:ext cx="0" cy="1803130"/>
            </a:xfrm>
            <a:prstGeom prst="straightConnector1">
              <a:avLst/>
            </a:prstGeom>
            <a:ln w="19050">
              <a:solidFill>
                <a:srgbClr val="2E03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CD8EF4-64AD-4D89-B6A6-C3465EC86D97}"/>
                </a:ext>
              </a:extLst>
            </p:cNvPr>
            <p:cNvSpPr/>
            <p:nvPr/>
          </p:nvSpPr>
          <p:spPr>
            <a:xfrm>
              <a:off x="7092280" y="1268760"/>
              <a:ext cx="1440160" cy="611907"/>
            </a:xfrm>
            <a:prstGeom prst="rect">
              <a:avLst/>
            </a:prstGeom>
            <a:noFill/>
            <a:ln w="19050">
              <a:solidFill>
                <a:srgbClr val="2E03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274014A-380E-42FD-AA2A-D04894F8AD94}"/>
                </a:ext>
              </a:extLst>
            </p:cNvPr>
            <p:cNvCxnSpPr/>
            <p:nvPr/>
          </p:nvCxnSpPr>
          <p:spPr>
            <a:xfrm>
              <a:off x="7777200" y="3717032"/>
              <a:ext cx="179176" cy="0"/>
            </a:xfrm>
            <a:prstGeom prst="line">
              <a:avLst/>
            </a:prstGeom>
            <a:ln w="19050">
              <a:solidFill>
                <a:srgbClr val="2E0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299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5411576-3D08-4853-A1AE-8562BD42CD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115121"/>
            <a:ext cx="3014425" cy="2715581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菲涅尔</a:t>
            </a:r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基尔霍夫衍射公式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15</a:t>
            </a:fld>
            <a:endParaRPr lang="en-US" altLang="zh-CN" dirty="0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8FC76610-E979-4522-AC13-4787BF2558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726934"/>
              </p:ext>
            </p:extLst>
          </p:nvPr>
        </p:nvGraphicFramePr>
        <p:xfrm>
          <a:off x="3688687" y="1232944"/>
          <a:ext cx="5086669" cy="76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5" name="Equation" r:id="rId5" imgW="3213000" imgH="482400" progId="Equation.DSMT4">
                  <p:embed/>
                </p:oleObj>
              </mc:Choice>
              <mc:Fallback>
                <p:oleObj name="Equation" r:id="rId5" imgW="3213000" imgH="4824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8FC76610-E979-4522-AC13-4787BF2558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8687" y="1232944"/>
                        <a:ext cx="5086669" cy="764005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B5CE16D-E246-47FD-9C9F-B443F32E3552}"/>
                  </a:ext>
                </a:extLst>
              </p:cNvPr>
              <p:cNvSpPr txBox="1"/>
              <p:nvPr/>
            </p:nvSpPr>
            <p:spPr>
              <a:xfrm>
                <a:off x="3121928" y="2667688"/>
                <a:ext cx="3250272" cy="1296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b="1" dirty="0"/>
                  <a:t>1</a:t>
                </a:r>
                <a:r>
                  <a:rPr lang="zh-CN" altLang="en-US" b="1" dirty="0"/>
                  <a:t>）在孔径面</a:t>
                </a:r>
                <a:r>
                  <a:rPr lang="el-GR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上，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zh-CN" altLang="en-US" b="1" dirty="0"/>
                  <a:t>和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∂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∂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的值由入射场决定，与衍射屏不存在时相同。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B5CE16D-E246-47FD-9C9F-B443F32E3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928" y="2667688"/>
                <a:ext cx="3250272" cy="1296573"/>
              </a:xfrm>
              <a:prstGeom prst="rect">
                <a:avLst/>
              </a:prstGeom>
              <a:blipFill>
                <a:blip r:embed="rId7"/>
                <a:stretch>
                  <a:fillRect l="-1501" r="-1689"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59CCD2F-5F46-4AC7-96E3-835F964454DB}"/>
                  </a:ext>
                </a:extLst>
              </p:cNvPr>
              <p:cNvSpPr txBox="1"/>
              <p:nvPr/>
            </p:nvSpPr>
            <p:spPr>
              <a:xfrm>
                <a:off x="3121928" y="2163632"/>
                <a:ext cx="3936161" cy="455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/>
                  <a:t>构建封闭曲面：</a:t>
                </a:r>
                <a:r>
                  <a:rPr lang="en-US" altLang="zh-CN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𝜮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59CCD2F-5F46-4AC7-96E3-835F96445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928" y="2163632"/>
                <a:ext cx="3936161" cy="455253"/>
              </a:xfrm>
              <a:prstGeom prst="rect">
                <a:avLst/>
              </a:prstGeom>
              <a:blipFill>
                <a:blip r:embed="rId8"/>
                <a:stretch>
                  <a:fillRect l="-1238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43D4705-E477-442D-A5DD-158D6FDFFE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571340"/>
              </p:ext>
            </p:extLst>
          </p:nvPr>
        </p:nvGraphicFramePr>
        <p:xfrm>
          <a:off x="6550754" y="2715899"/>
          <a:ext cx="2189162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6" name="Equation" r:id="rId9" imgW="1574640" imgH="863280" progId="Equation.DSMT4">
                  <p:embed/>
                </p:oleObj>
              </mc:Choice>
              <mc:Fallback>
                <p:oleObj name="Equation" r:id="rId9" imgW="157464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50754" y="2715899"/>
                        <a:ext cx="2189162" cy="120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2DA0611-CDB8-44F8-9169-CE868936E3BD}"/>
                  </a:ext>
                </a:extLst>
              </p:cNvPr>
              <p:cNvSpPr txBox="1"/>
              <p:nvPr/>
            </p:nvSpPr>
            <p:spPr>
              <a:xfrm>
                <a:off x="107503" y="4107848"/>
                <a:ext cx="8928994" cy="1296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b="1" dirty="0"/>
                  <a:t>2</a:t>
                </a:r>
                <a:r>
                  <a:rPr lang="zh-CN" altLang="en-US" b="1" dirty="0"/>
                  <a:t>）在不透明屏右侧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altLang="zh-CN" b="1" dirty="0"/>
                  <a:t>=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∂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∂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，这两个假定称为基尔霍夫边界条件。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600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严格的衍射理论表明，在孔径边缘波长量级范围内，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基尔霍夫边界条件不准确。</a:t>
                </a:r>
                <a:endPara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600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由于孔径的线度远大于波长，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通常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基于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基尔霍夫边界条件进行计算，误差不大。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2DA0611-CDB8-44F8-9169-CE868936E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4107848"/>
                <a:ext cx="8928994" cy="1296573"/>
              </a:xfrm>
              <a:prstGeom prst="rect">
                <a:avLst/>
              </a:prstGeom>
              <a:blipFill>
                <a:blip r:embed="rId11"/>
                <a:stretch>
                  <a:fillRect l="-615" b="-5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983111D-189C-41D5-897E-8D94003CFC60}"/>
                  </a:ext>
                </a:extLst>
              </p:cNvPr>
              <p:cNvSpPr txBox="1"/>
              <p:nvPr/>
            </p:nvSpPr>
            <p:spPr>
              <a:xfrm>
                <a:off x="107503" y="5404421"/>
                <a:ext cx="8928994" cy="464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b="1" dirty="0"/>
                  <a:t>3</a:t>
                </a:r>
                <a:r>
                  <a:rPr lang="zh-CN" altLang="en-US" b="1" dirty="0"/>
                  <a:t>）在大球面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上，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，并且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cos(</a:t>
                </a:r>
                <a:r>
                  <a:rPr lang="en-US" altLang="zh-CN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983111D-189C-41D5-897E-8D94003CF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5404421"/>
                <a:ext cx="8928994" cy="464294"/>
              </a:xfrm>
              <a:prstGeom prst="rect">
                <a:avLst/>
              </a:prstGeom>
              <a:blipFill>
                <a:blip r:embed="rId12"/>
                <a:stretch>
                  <a:fillRect l="-615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90F1523-23C6-4F21-9850-29DE1F510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916422"/>
              </p:ext>
            </p:extLst>
          </p:nvPr>
        </p:nvGraphicFramePr>
        <p:xfrm>
          <a:off x="2970714" y="6058716"/>
          <a:ext cx="4238588" cy="610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7" name="Equation" r:id="rId13" imgW="2997000" imgH="431640" progId="Equation.DSMT4">
                  <p:embed/>
                </p:oleObj>
              </mc:Choice>
              <mc:Fallback>
                <p:oleObj name="Equation" r:id="rId13" imgW="2997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70714" y="6058716"/>
                        <a:ext cx="4238588" cy="610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118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7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5411576-3D08-4853-A1AE-8562BD42CD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115121"/>
            <a:ext cx="3014425" cy="2715581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菲涅尔</a:t>
            </a:r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基尔霍夫衍射公式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16</a:t>
            </a:fld>
            <a:endParaRPr lang="en-US" altLang="zh-CN" dirty="0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8FC76610-E979-4522-AC13-4787BF2558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8687" y="1232944"/>
          <a:ext cx="5086669" cy="76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4" name="Equation" r:id="rId5" imgW="3213000" imgH="482400" progId="Equation.DSMT4">
                  <p:embed/>
                </p:oleObj>
              </mc:Choice>
              <mc:Fallback>
                <p:oleObj name="Equation" r:id="rId5" imgW="3213000" imgH="4824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8FC76610-E979-4522-AC13-4787BF2558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8687" y="1232944"/>
                        <a:ext cx="5086669" cy="764005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983111D-189C-41D5-897E-8D94003CFC60}"/>
                  </a:ext>
                </a:extLst>
              </p:cNvPr>
              <p:cNvSpPr txBox="1"/>
              <p:nvPr/>
            </p:nvSpPr>
            <p:spPr>
              <a:xfrm>
                <a:off x="3571025" y="2780928"/>
                <a:ext cx="5465472" cy="464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b="1" dirty="0"/>
                  <a:t>3</a:t>
                </a:r>
                <a:r>
                  <a:rPr lang="zh-CN" altLang="en-US" b="1" dirty="0"/>
                  <a:t>）在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上的积分：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983111D-189C-41D5-897E-8D94003CF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025" y="2780928"/>
                <a:ext cx="5465472" cy="464294"/>
              </a:xfrm>
              <a:prstGeom prst="rect">
                <a:avLst/>
              </a:prstGeom>
              <a:blipFill>
                <a:blip r:embed="rId7"/>
                <a:stretch>
                  <a:fillRect l="-1004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90F1523-23C6-4F21-9850-29DE1F510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375832"/>
              </p:ext>
            </p:extLst>
          </p:nvPr>
        </p:nvGraphicFramePr>
        <p:xfrm>
          <a:off x="4077828" y="2132856"/>
          <a:ext cx="4238588" cy="610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5" name="Equation" r:id="rId8" imgW="2997000" imgH="431640" progId="Equation.DSMT4">
                  <p:embed/>
                </p:oleObj>
              </mc:Choice>
              <mc:Fallback>
                <p:oleObj name="Equation" r:id="rId8" imgW="2997000" imgH="4316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890F1523-23C6-4F21-9850-29DE1F5106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77828" y="2132856"/>
                        <a:ext cx="4238588" cy="610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>
            <a:extLst>
              <a:ext uri="{FF2B5EF4-FFF2-40B4-BE49-F238E27FC236}">
                <a16:creationId xmlns:a16="http://schemas.microsoft.com/office/drawing/2014/main" id="{07AF0D8B-E264-4415-9082-8D922E50EE67}"/>
              </a:ext>
            </a:extLst>
          </p:cNvPr>
          <p:cNvGrpSpPr/>
          <p:nvPr/>
        </p:nvGrpSpPr>
        <p:grpSpPr>
          <a:xfrm>
            <a:off x="144016" y="5589240"/>
            <a:ext cx="8892481" cy="1113125"/>
            <a:chOff x="144016" y="5589240"/>
            <a:chExt cx="8892481" cy="111312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对象 3">
                  <a:extLst>
                    <a:ext uri="{FF2B5EF4-FFF2-40B4-BE49-F238E27FC236}">
                      <a16:creationId xmlns:a16="http://schemas.microsoft.com/office/drawing/2014/main" id="{9D7A0E0B-9678-4854-A338-261E866433B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57620861"/>
                    </p:ext>
                  </p:extLst>
                </p:nvPr>
              </p:nvGraphicFramePr>
              <p:xfrm>
                <a:off x="3456384" y="5612903"/>
                <a:ext cx="2001949" cy="7684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98406" name="Equation" r:id="rId10" imgW="1257120" imgH="482400" progId="Equation.DSMT4">
                        <p:embed/>
                      </p:oleObj>
                    </mc:Choice>
                    <mc:Fallback>
                      <p:oleObj name="Equation" r:id="rId10" imgW="1257120" imgH="4824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56384" y="5612903"/>
                              <a:ext cx="2001949" cy="7684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" name="对象 3">
                  <a:extLst>
                    <a:ext uri="{FF2B5EF4-FFF2-40B4-BE49-F238E27FC236}">
                      <a16:creationId xmlns:a16="http://schemas.microsoft.com/office/drawing/2014/main" id="{9D7A0E0B-9678-4854-A338-261E866433B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57620861"/>
                    </p:ext>
                  </p:extLst>
                </p:nvPr>
              </p:nvGraphicFramePr>
              <p:xfrm>
                <a:off x="3456384" y="5612903"/>
                <a:ext cx="2001949" cy="7684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98402" name="Equation" r:id="rId12" imgW="1257120" imgH="482400" progId="Equation.DSMT4">
                        <p:embed/>
                      </p:oleObj>
                    </mc:Choice>
                    <mc:Fallback>
                      <p:oleObj name="Equation" r:id="rId12" imgW="1257120" imgH="4824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56384" y="5612903"/>
                              <a:ext cx="2001949" cy="7684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57CF1601-3525-4ACE-A31B-1A8C1F07BDB6}"/>
                    </a:ext>
                  </a:extLst>
                </p:cNvPr>
                <p:cNvSpPr txBox="1"/>
                <p:nvPr/>
              </p:nvSpPr>
              <p:spPr>
                <a:xfrm>
                  <a:off x="144016" y="5589240"/>
                  <a:ext cx="8892481" cy="11131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200000"/>
                    </a:lnSpc>
                  </a:pPr>
                  <a:r>
                    <a:rPr lang="zh-CN" altLang="en-US" b="1" dirty="0"/>
                    <a:t>瑞利</a:t>
                  </a:r>
                  <a:r>
                    <a:rPr lang="en-US" altLang="zh-CN" b="1" dirty="0"/>
                    <a:t>-</a:t>
                  </a:r>
                  <a:r>
                    <a:rPr lang="zh-CN" altLang="en-US" b="1" dirty="0"/>
                    <a:t>索末菲条件，在辐射场中：                                  ；而当</a:t>
                  </a:r>
                  <a:r>
                    <a:rPr lang="en-US" altLang="zh-CN" b="1" i="1" dirty="0"/>
                    <a:t>R</a:t>
                  </a:r>
                  <a:r>
                    <a:rPr lang="zh-CN" altLang="en-US" b="1" dirty="0"/>
                    <a:t>→∞时，</a:t>
                  </a:r>
                  <a:r>
                    <a:rPr lang="en-US" altLang="zh-CN" b="1" dirty="0"/>
                    <a:t>exp(</a:t>
                  </a:r>
                  <a:r>
                    <a:rPr lang="en-US" altLang="zh-CN" b="1" i="1" dirty="0" err="1"/>
                    <a:t>ikR</a:t>
                  </a:r>
                  <a:r>
                    <a:rPr lang="en-US" altLang="zh-CN" b="1" dirty="0"/>
                    <a:t>)</a:t>
                  </a:r>
                  <a:r>
                    <a:rPr lang="zh-CN" altLang="en-US" b="1" dirty="0"/>
                    <a:t>有界，因此在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上的积分为</a:t>
                  </a:r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，只要选取球面半径</a:t>
                  </a:r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足够大，就可以忽略球面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对</a:t>
                  </a:r>
                  <a:r>
                    <a:rPr lang="en-US" altLang="zh-CN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点场的贡献。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57CF1601-3525-4ACE-A31B-1A8C1F07B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16" y="5589240"/>
                  <a:ext cx="8892481" cy="1113125"/>
                </a:xfrm>
                <a:prstGeom prst="rect">
                  <a:avLst/>
                </a:prstGeom>
                <a:blipFill>
                  <a:blip r:embed="rId14"/>
                  <a:stretch>
                    <a:fillRect l="-617" r="-3155" b="-87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4ECCCC7-97FE-439D-830B-3C6C98DE60CF}"/>
              </a:ext>
            </a:extLst>
          </p:cNvPr>
          <p:cNvGrpSpPr/>
          <p:nvPr/>
        </p:nvGrpSpPr>
        <p:grpSpPr>
          <a:xfrm>
            <a:off x="4139952" y="3351623"/>
            <a:ext cx="3956048" cy="2021593"/>
            <a:chOff x="5080450" y="3063591"/>
            <a:chExt cx="3956048" cy="2021593"/>
          </a:xfrm>
        </p:grpSpPr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5FBD7EBE-43A7-417C-AC31-54C32BBBE2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814399"/>
                </p:ext>
              </p:extLst>
            </p:nvPr>
          </p:nvGraphicFramePr>
          <p:xfrm>
            <a:off x="5080450" y="3063591"/>
            <a:ext cx="3956048" cy="2021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07" name="Equation" r:id="rId15" imgW="2882880" imgH="1473120" progId="Equation.DSMT4">
                    <p:embed/>
                  </p:oleObj>
                </mc:Choice>
                <mc:Fallback>
                  <p:oleObj name="Equation" r:id="rId15" imgW="2882880" imgH="1473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080450" y="3063591"/>
                          <a:ext cx="3956048" cy="202159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46F0C5F-25FD-4014-9350-1506EC8AAF48}"/>
                </a:ext>
              </a:extLst>
            </p:cNvPr>
            <p:cNvCxnSpPr>
              <a:cxnSpLocks/>
            </p:cNvCxnSpPr>
            <p:nvPr/>
          </p:nvCxnSpPr>
          <p:spPr>
            <a:xfrm>
              <a:off x="7812360" y="4653136"/>
              <a:ext cx="72008" cy="72008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0798F4B-BF35-4355-9AF0-4F49757185AE}"/>
                </a:ext>
              </a:extLst>
            </p:cNvPr>
            <p:cNvCxnSpPr>
              <a:cxnSpLocks/>
            </p:cNvCxnSpPr>
            <p:nvPr/>
          </p:nvCxnSpPr>
          <p:spPr>
            <a:xfrm>
              <a:off x="6143668" y="4869160"/>
              <a:ext cx="106907" cy="143753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0DB55AF-BF21-4C52-B451-A4A6A1C88432}"/>
                  </a:ext>
                </a:extLst>
              </p:cNvPr>
              <p:cNvSpPr txBox="1"/>
              <p:nvPr/>
            </p:nvSpPr>
            <p:spPr>
              <a:xfrm>
                <a:off x="7308304" y="4797152"/>
                <a:ext cx="17281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b="1" dirty="0">
                    <a:solidFill>
                      <a:srgbClr val="FF0000"/>
                    </a:solidFill>
                  </a:rPr>
                  <a:t>Ω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对</a:t>
                </a:r>
                <a:r>
                  <a:rPr lang="en-US" altLang="zh-CN" b="1" i="1" dirty="0">
                    <a:solidFill>
                      <a:srgbClr val="FF0000"/>
                    </a:solidFill>
                  </a:rPr>
                  <a:t>P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点所张立体角，</a:t>
                </a:r>
                <a:r>
                  <a:rPr lang="en-US" altLang="zh-CN" b="1" i="1" dirty="0" err="1">
                    <a:solidFill>
                      <a:srgbClr val="FF0000"/>
                    </a:solidFill>
                  </a:rPr>
                  <a:t>dω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是元立体角。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0DB55AF-BF21-4C52-B451-A4A6A1C88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4797152"/>
                <a:ext cx="1728192" cy="923330"/>
              </a:xfrm>
              <a:prstGeom prst="rect">
                <a:avLst/>
              </a:prstGeom>
              <a:blipFill>
                <a:blip r:embed="rId17"/>
                <a:stretch>
                  <a:fillRect l="-3180" t="-5298" r="-2827" b="-8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11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5411576-3D08-4853-A1AE-8562BD42CD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115121"/>
            <a:ext cx="3014425" cy="2715581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菲涅尔</a:t>
            </a:r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基尔霍夫衍射公式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17</a:t>
            </a:fld>
            <a:endParaRPr lang="en-US" altLang="zh-CN" dirty="0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8FC76610-E979-4522-AC13-4787BF2558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021362"/>
              </p:ext>
            </p:extLst>
          </p:nvPr>
        </p:nvGraphicFramePr>
        <p:xfrm>
          <a:off x="3688687" y="1584875"/>
          <a:ext cx="5086669" cy="76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3" name="Equation" r:id="rId5" imgW="3213000" imgH="482400" progId="Equation.DSMT4">
                  <p:embed/>
                </p:oleObj>
              </mc:Choice>
              <mc:Fallback>
                <p:oleObj name="Equation" r:id="rId5" imgW="3213000" imgH="4824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8FC76610-E979-4522-AC13-4787BF2558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8687" y="1584875"/>
                        <a:ext cx="5086669" cy="764005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6983111D-189C-41D5-897E-8D94003CFC60}"/>
              </a:ext>
            </a:extLst>
          </p:cNvPr>
          <p:cNvSpPr txBox="1"/>
          <p:nvPr/>
        </p:nvSpPr>
        <p:spPr>
          <a:xfrm>
            <a:off x="3419872" y="1052736"/>
            <a:ext cx="5585371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/>
              <a:t>基于前述讨论，只需考虑孔径面</a:t>
            </a:r>
            <a:r>
              <a:rPr lang="el-GR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点场的贡献：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箭头: 右弧形 10">
            <a:extLst>
              <a:ext uri="{FF2B5EF4-FFF2-40B4-BE49-F238E27FC236}">
                <a16:creationId xmlns:a16="http://schemas.microsoft.com/office/drawing/2014/main" id="{787E6C46-7057-4CCE-833D-38708CAA5AF5}"/>
              </a:ext>
            </a:extLst>
          </p:cNvPr>
          <p:cNvSpPr/>
          <p:nvPr/>
        </p:nvSpPr>
        <p:spPr>
          <a:xfrm flipV="1">
            <a:off x="8780131" y="1916830"/>
            <a:ext cx="273764" cy="165618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8D6C0A8-41A1-47C4-98D8-4603029B2C03}"/>
              </a:ext>
            </a:extLst>
          </p:cNvPr>
          <p:cNvGrpSpPr/>
          <p:nvPr/>
        </p:nvGrpSpPr>
        <p:grpSpPr>
          <a:xfrm>
            <a:off x="4480774" y="2473631"/>
            <a:ext cx="4195682" cy="2137581"/>
            <a:chOff x="4480774" y="2473631"/>
            <a:chExt cx="4195682" cy="2137581"/>
          </a:xfrm>
        </p:grpSpPr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07379929-FB35-46A7-9398-5961EBF680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8794"/>
                </p:ext>
              </p:extLst>
            </p:nvPr>
          </p:nvGraphicFramePr>
          <p:xfrm>
            <a:off x="4480775" y="2473631"/>
            <a:ext cx="3854202" cy="642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94" name="Equation" r:id="rId7" imgW="4285760" imgH="714986" progId="Equation.DSMT4">
                    <p:embed/>
                  </p:oleObj>
                </mc:Choice>
                <mc:Fallback>
                  <p:oleObj name="Equation" r:id="rId7" imgW="4285760" imgH="714986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480775" y="2473631"/>
                          <a:ext cx="3854202" cy="6423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75ABDA30-B83F-4694-A21B-BDB204B44D16}"/>
                </a:ext>
              </a:extLst>
            </p:cNvPr>
            <p:cNvSpPr/>
            <p:nvPr/>
          </p:nvSpPr>
          <p:spPr>
            <a:xfrm>
              <a:off x="8334977" y="2636911"/>
              <a:ext cx="341479" cy="1891473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0A60F3E9-004D-4364-83D4-891FAEA468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7153740"/>
                </p:ext>
              </p:extLst>
            </p:nvPr>
          </p:nvGraphicFramePr>
          <p:xfrm>
            <a:off x="4480774" y="3284984"/>
            <a:ext cx="2417695" cy="1326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95" name="Equation" r:id="rId9" imgW="2190043" imgH="1201003" progId="Equation.DSMT4">
                    <p:embed/>
                  </p:oleObj>
                </mc:Choice>
                <mc:Fallback>
                  <p:oleObj name="Equation" r:id="rId9" imgW="2190043" imgH="1201003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80774" y="3284984"/>
                          <a:ext cx="2417695" cy="13262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A10D98B-EB68-4F99-94F9-A2AD63D569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668012"/>
              </p:ext>
            </p:extLst>
          </p:nvPr>
        </p:nvGraphicFramePr>
        <p:xfrm>
          <a:off x="683568" y="5024214"/>
          <a:ext cx="577056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6" name="Equation" r:id="rId11" imgW="3377880" imgH="914400" progId="Equation.DSMT4">
                  <p:embed/>
                </p:oleObj>
              </mc:Choice>
              <mc:Fallback>
                <p:oleObj name="Equation" r:id="rId11" imgW="33778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3568" y="5024214"/>
                        <a:ext cx="5770562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箭头: 右 16">
            <a:extLst>
              <a:ext uri="{FF2B5EF4-FFF2-40B4-BE49-F238E27FC236}">
                <a16:creationId xmlns:a16="http://schemas.microsoft.com/office/drawing/2014/main" id="{EF3E55A7-ED66-409B-B87B-4D82AC746F47}"/>
              </a:ext>
            </a:extLst>
          </p:cNvPr>
          <p:cNvSpPr/>
          <p:nvPr/>
        </p:nvSpPr>
        <p:spPr>
          <a:xfrm>
            <a:off x="179512" y="5229200"/>
            <a:ext cx="432048" cy="227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9811807-2751-462D-B1B0-F0A7AA4AF007}"/>
              </a:ext>
            </a:extLst>
          </p:cNvPr>
          <p:cNvSpPr txBox="1"/>
          <p:nvPr/>
        </p:nvSpPr>
        <p:spPr>
          <a:xfrm>
            <a:off x="6228184" y="5409852"/>
            <a:ext cx="2837998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b="1"/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菲涅尔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基尔霍夫衍射公式</a:t>
            </a:r>
          </a:p>
        </p:txBody>
      </p:sp>
    </p:spTree>
    <p:extLst>
      <p:ext uri="{BB962C8B-B14F-4D97-AF65-F5344CB8AC3E}">
        <p14:creationId xmlns:p14="http://schemas.microsoft.com/office/powerpoint/2010/main" val="370669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1" grpId="0" animBg="1"/>
      <p:bldP spid="17" grpId="0" animBg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菲涅尔</a:t>
            </a:r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基尔霍夫衍射公式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18</a:t>
            </a:fld>
            <a:endParaRPr lang="en-US" altLang="zh-CN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875943"/>
              </p:ext>
            </p:extLst>
          </p:nvPr>
        </p:nvGraphicFramePr>
        <p:xfrm>
          <a:off x="1259632" y="4374405"/>
          <a:ext cx="2708275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5" name="Equation" r:id="rId4" imgW="1409400" imgH="1231560" progId="Equation.DSMT4">
                  <p:embed/>
                </p:oleObj>
              </mc:Choice>
              <mc:Fallback>
                <p:oleObj name="Equation" r:id="rId4" imgW="1409400" imgH="1231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374405"/>
                        <a:ext cx="2708275" cy="236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075028"/>
              </p:ext>
            </p:extLst>
          </p:nvPr>
        </p:nvGraphicFramePr>
        <p:xfrm>
          <a:off x="1370013" y="2305968"/>
          <a:ext cx="6442347" cy="91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6" name="Equation" r:id="rId6" imgW="3047760" imgH="431640" progId="Equation.DSMT4">
                  <p:embed/>
                </p:oleObj>
              </mc:Choice>
              <mc:Fallback>
                <p:oleObj name="Equation" r:id="rId6" imgW="304776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2305968"/>
                        <a:ext cx="6442347" cy="914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446" y="3645024"/>
            <a:ext cx="3448050" cy="307657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79513" y="1124744"/>
            <a:ext cx="8856984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通过严格数学证明得到的亥姆霍兹</a:t>
            </a:r>
            <a:r>
              <a:rPr lang="en-US" altLang="zh-CN" sz="2000" b="1" dirty="0">
                <a:solidFill>
                  <a:schemeClr val="tx2"/>
                </a:solidFill>
              </a:rPr>
              <a:t>-</a:t>
            </a:r>
            <a:r>
              <a:rPr lang="zh-CN" altLang="en-US" sz="2000" b="1" dirty="0">
                <a:solidFill>
                  <a:schemeClr val="tx2"/>
                </a:solidFill>
              </a:rPr>
              <a:t>基尔霍夫积分定理，应用于球面波照射孔径</a:t>
            </a:r>
            <a:r>
              <a:rPr lang="el-GR" altLang="zh-CN" sz="2000" b="1" dirty="0">
                <a:solidFill>
                  <a:schemeClr val="tx2"/>
                </a:solidFill>
                <a:cs typeface="Times New Roman"/>
              </a:rPr>
              <a:t>Σ</a:t>
            </a:r>
            <a:r>
              <a:rPr lang="zh-CN" altLang="en-US" sz="2000" b="1" dirty="0">
                <a:solidFill>
                  <a:schemeClr val="tx2"/>
                </a:solidFill>
                <a:cs typeface="Times New Roman"/>
              </a:rPr>
              <a:t>的情况，根据实际情况稍作近似处理，得到菲涅尔</a:t>
            </a:r>
            <a:r>
              <a:rPr lang="en-US" altLang="zh-CN" sz="2000" b="1" dirty="0">
                <a:solidFill>
                  <a:schemeClr val="tx2"/>
                </a:solidFill>
                <a:cs typeface="Times New Roman"/>
              </a:rPr>
              <a:t>-</a:t>
            </a:r>
            <a:r>
              <a:rPr lang="zh-CN" altLang="en-US" sz="2000" b="1" dirty="0">
                <a:solidFill>
                  <a:schemeClr val="tx2"/>
                </a:solidFill>
                <a:cs typeface="Times New Roman"/>
              </a:rPr>
              <a:t>基尔霍夫衍射公式：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514" y="3314601"/>
            <a:ext cx="6048670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对照惠更斯</a:t>
            </a:r>
            <a:r>
              <a:rPr lang="en-US" altLang="zh-CN" sz="2000" b="1" dirty="0">
                <a:solidFill>
                  <a:schemeClr val="tx2"/>
                </a:solidFill>
              </a:rPr>
              <a:t>-</a:t>
            </a:r>
            <a:r>
              <a:rPr lang="zh-CN" altLang="en-US" sz="2000" b="1" dirty="0">
                <a:solidFill>
                  <a:schemeClr val="tx2"/>
                </a:solidFill>
              </a:rPr>
              <a:t>菲涅尔原理的数学表述，二者形式一致，差别仅在于倾斜因子</a:t>
            </a:r>
            <a:r>
              <a:rPr lang="en-US" altLang="zh-CN" sz="2000" b="1" i="1" dirty="0">
                <a:solidFill>
                  <a:schemeClr val="tx2"/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sz="2000" b="1" dirty="0">
                <a:solidFill>
                  <a:schemeClr val="tx2"/>
                </a:solidFill>
              </a:rPr>
              <a:t>的取值。</a:t>
            </a:r>
          </a:p>
        </p:txBody>
      </p:sp>
    </p:spTree>
    <p:extLst>
      <p:ext uri="{BB962C8B-B14F-4D97-AF65-F5344CB8AC3E}">
        <p14:creationId xmlns:p14="http://schemas.microsoft.com/office/powerpoint/2010/main" val="128961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倾斜因子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19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446" y="3645024"/>
            <a:ext cx="3448050" cy="3076575"/>
          </a:xfrm>
          <a:prstGeom prst="rect">
            <a:avLst/>
          </a:prstGeom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51520" y="1386284"/>
            <a:ext cx="8610600" cy="9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如果点光源离衍射孔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足够远，则入射光可视为垂直入射的平面波。对于上各点都有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cos</a:t>
            </a:r>
            <a:r>
              <a:rPr kumimoji="1" lang="el-GR" altLang="zh-CN" sz="2000" b="1" dirty="0">
                <a:solidFill>
                  <a:schemeClr val="tx2"/>
                </a:solidFill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α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=1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、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 cos </a:t>
            </a:r>
            <a:r>
              <a:rPr kumimoji="1" lang="el-GR" altLang="zh-CN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α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2</a:t>
            </a:r>
            <a:r>
              <a:rPr kumimoji="1" lang="en-US" altLang="zh-CN" sz="2000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 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=cos 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，因此：</a:t>
            </a: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946383"/>
              </p:ext>
            </p:extLst>
          </p:nvPr>
        </p:nvGraphicFramePr>
        <p:xfrm>
          <a:off x="3383756" y="2610420"/>
          <a:ext cx="237648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9" name="Equation" r:id="rId5" imgW="1040948" imgH="393529" progId="Equation.3">
                  <p:embed/>
                </p:oleObj>
              </mc:Choice>
              <mc:Fallback>
                <p:oleObj name="Equation" r:id="rId5" imgW="104094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756" y="2610420"/>
                        <a:ext cx="2376488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51521" y="3836655"/>
            <a:ext cx="5112567" cy="1880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当</a:t>
            </a:r>
            <a:r>
              <a:rPr kumimoji="1" lang="zh-CN" altLang="en-US" sz="2000" b="1" i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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=0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时，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K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(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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)=1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，表示在波面法线方向上子波的振幅最大；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当</a:t>
            </a:r>
            <a:r>
              <a:rPr kumimoji="1" lang="zh-CN" altLang="en-US" sz="2000" b="1" i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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=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时，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K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(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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)=0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，这一结论证明菲涅耳关于</a:t>
            </a:r>
            <a:r>
              <a:rPr kumimoji="1" lang="zh-CN" altLang="en-US" sz="2000" b="1" i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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=/2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时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K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(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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)=0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的结论是不正确的。</a:t>
            </a:r>
          </a:p>
        </p:txBody>
      </p:sp>
    </p:spTree>
    <p:extLst>
      <p:ext uri="{BB962C8B-B14F-4D97-AF65-F5344CB8AC3E}">
        <p14:creationId xmlns:p14="http://schemas.microsoft.com/office/powerpoint/2010/main" val="119214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泊松亮斑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08" y="1196752"/>
            <a:ext cx="3975604" cy="24465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7504" y="3806975"/>
            <a:ext cx="8850907" cy="2934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评委中的泊松是粒子论支持者，他指出根据菲涅耳的理论，应能看到一种奇怪的现象：如果在光束的传播路径上放置一块不透明圆板，由于光在圆板边缘的衍射，在离圆板一定距离的地方，圆板阴影的中央会出现一个亮斑，这是不可思议的，所以泊松宣称他已驳倒了波动理论。</a:t>
            </a:r>
          </a:p>
          <a:p>
            <a:pPr algn="just">
              <a:lnSpc>
                <a:spcPct val="13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菲涅耳接受挑战，用实验证实影子中心的确出现了一个亮斑。不久，菲涅耳又用理论计算表明，当这个圆片的半径很小时，亮斑才比较明显，并进行了实验验证。</a:t>
            </a:r>
          </a:p>
          <a:p>
            <a:pPr algn="just">
              <a:lnSpc>
                <a:spcPct val="13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菲涅耳荣获这一届科学奖，而后人却戏剧性地称这个亮点为</a:t>
            </a:r>
            <a:r>
              <a:rPr lang="zh-CN" altLang="en-US" b="1" dirty="0">
                <a:solidFill>
                  <a:srgbClr val="2E03CD"/>
                </a:solidFill>
              </a:rPr>
              <a:t>泊松亮斑</a:t>
            </a:r>
            <a:r>
              <a:rPr lang="zh-CN" altLang="en-US" b="1" dirty="0">
                <a:solidFill>
                  <a:schemeClr val="tx2"/>
                </a:solidFill>
              </a:rPr>
              <a:t>。 菲涅耳开创了光学的新阶段，他发展了惠更斯和托马斯</a:t>
            </a:r>
            <a:r>
              <a:rPr lang="en-US" altLang="zh-CN" b="1" dirty="0">
                <a:solidFill>
                  <a:schemeClr val="tx2"/>
                </a:solidFill>
              </a:rPr>
              <a:t>·</a:t>
            </a:r>
            <a:r>
              <a:rPr lang="zh-CN" altLang="en-US" b="1" dirty="0">
                <a:solidFill>
                  <a:schemeClr val="tx2"/>
                </a:solidFill>
              </a:rPr>
              <a:t>杨的波动理论，成为</a:t>
            </a:r>
            <a:r>
              <a:rPr lang="zh-CN" altLang="en-US" b="1" dirty="0">
                <a:solidFill>
                  <a:srgbClr val="2E03CD"/>
                </a:solidFill>
              </a:rPr>
              <a:t>“物理光学的缔造者”</a:t>
            </a:r>
            <a:r>
              <a:rPr lang="zh-CN" altLang="en-US" b="1" dirty="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107504" y="1214746"/>
            <a:ext cx="4680520" cy="257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b="1" dirty="0">
                <a:solidFill>
                  <a:schemeClr val="tx2"/>
                </a:solidFill>
              </a:rPr>
              <a:t>1818</a:t>
            </a:r>
            <a:r>
              <a:rPr lang="zh-CN" altLang="en-US" b="1" dirty="0">
                <a:solidFill>
                  <a:schemeClr val="tx2"/>
                </a:solidFill>
              </a:rPr>
              <a:t>年，法国科学院提出了征文竞赛题目：</a:t>
            </a:r>
            <a:r>
              <a:rPr lang="zh-CN" altLang="en-US" b="1" dirty="0">
                <a:solidFill>
                  <a:srgbClr val="2E03CD"/>
                </a:solidFill>
              </a:rPr>
              <a:t>利用精确的实验确定光线的衍射效应；并根据实验用数学归纳法推求出光通过物体附近时的运动情况。</a:t>
            </a:r>
            <a:endParaRPr lang="en-US" altLang="zh-CN" b="1" dirty="0">
              <a:solidFill>
                <a:srgbClr val="2E03CD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菲涅耳提交了应征论文，他基于光的波动观点，用半波带法定量地计算了圆孔、圆板等形状的障碍物产生的衍射花纹。</a:t>
            </a:r>
          </a:p>
        </p:txBody>
      </p:sp>
    </p:spTree>
    <p:extLst>
      <p:ext uri="{BB962C8B-B14F-4D97-AF65-F5344CB8AC3E}">
        <p14:creationId xmlns:p14="http://schemas.microsoft.com/office/powerpoint/2010/main" val="135970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巴俾涅原理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20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59" y="1484784"/>
            <a:ext cx="4744482" cy="2103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6605" y="3789040"/>
                <a:ext cx="8625875" cy="2353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2"/>
                    </a:solidFill>
                  </a:rPr>
                  <a:t>由基尔霍夫衍射理论，可以得到关于互补屏衍射光场的的巴俾涅原理：</a:t>
                </a:r>
                <a:endParaRPr lang="en-US" altLang="zh-CN" sz="2000" b="1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2000" b="1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2000" b="1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2"/>
                    </a:solidFill>
                  </a:rPr>
                  <a:t>当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𝑬</m:t>
                        </m:r>
                      </m:e>
                    </m:acc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𝑷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时，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𝑷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𝑷</m:t>
                        </m:r>
                      </m:e>
                    </m:d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，</a:t>
                </a:r>
                <a:r>
                  <a:rPr lang="en-US" altLang="zh-CN" sz="20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𝑷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𝑷</m:t>
                        </m:r>
                      </m:e>
                    </m:d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，表示在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𝑬</m:t>
                        </m:r>
                      </m:e>
                    </m:acc>
                    <m:d>
                      <m:d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𝑷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的那些点，互补屏产生的衍射光强相等。</a:t>
                </a:r>
                <a:endParaRPr lang="en-US" altLang="zh-CN" sz="20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05" y="3789040"/>
                <a:ext cx="8625875" cy="2353914"/>
              </a:xfrm>
              <a:prstGeom prst="rect">
                <a:avLst/>
              </a:prstGeom>
              <a:blipFill>
                <a:blip r:embed="rId5"/>
                <a:stretch>
                  <a:fillRect l="-777" r="-707" b="-3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971911"/>
              </p:ext>
            </p:extLst>
          </p:nvPr>
        </p:nvGraphicFramePr>
        <p:xfrm>
          <a:off x="3257854" y="4581128"/>
          <a:ext cx="2628292" cy="453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4" name="Equation" r:id="rId6" imgW="1396800" imgH="241200" progId="Equation.DSMT4">
                  <p:embed/>
                </p:oleObj>
              </mc:Choice>
              <mc:Fallback>
                <p:oleObj name="Equation" r:id="rId6" imgW="1396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57854" y="4581128"/>
                        <a:ext cx="2628292" cy="453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183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巴俾涅原理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21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1B1A4C-0497-4042-AD8F-18C395C48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039" y="1124744"/>
            <a:ext cx="5887059" cy="566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78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黑体" pitchFamily="2" charset="-122"/>
                <a:ea typeface="黑体" pitchFamily="2" charset="-122"/>
              </a:rPr>
              <a:t>5.1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衍射理论及近似分析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295636" y="2564904"/>
            <a:ext cx="6552728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5.1.1 </a:t>
            </a:r>
            <a:r>
              <a:rPr lang="zh-CN" altLang="en-US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惠更斯</a:t>
            </a:r>
            <a:r>
              <a:rPr lang="en-US" altLang="zh-CN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-</a:t>
            </a:r>
            <a:r>
              <a:rPr lang="zh-CN" altLang="en-US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菲涅尔原理</a:t>
            </a:r>
            <a:endParaRPr lang="en-US" altLang="zh-CN" b="1" dirty="0">
              <a:solidFill>
                <a:schemeClr val="tx2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5.1.2 </a:t>
            </a:r>
            <a:r>
              <a:rPr lang="zh-CN" altLang="en-US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基尔霍夫衍射积分公式</a:t>
            </a:r>
            <a:endParaRPr lang="en-US" altLang="zh-CN" b="1" dirty="0">
              <a:solidFill>
                <a:schemeClr val="tx2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5.1.3 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菲涅尔衍射和夫琅禾费衍射</a:t>
            </a:r>
            <a:endParaRPr lang="en-US" altLang="zh-CN" b="1" dirty="0">
              <a:solidFill>
                <a:srgbClr val="FF0000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98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菲涅尔衍射和夫琅禾费衍射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23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24744"/>
            <a:ext cx="4896544" cy="2608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3717032"/>
            <a:ext cx="8640960" cy="2934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在距离较近的</a:t>
            </a:r>
            <a:r>
              <a:rPr lang="en-US" altLang="zh-CN" b="1" dirty="0">
                <a:solidFill>
                  <a:schemeClr val="tx2"/>
                </a:solidFill>
              </a:rPr>
              <a:t>A</a:t>
            </a:r>
            <a:r>
              <a:rPr lang="zh-CN" altLang="en-US" b="1" dirty="0">
                <a:solidFill>
                  <a:schemeClr val="tx2"/>
                </a:solidFill>
              </a:rPr>
              <a:t>区，可观察到边缘清晰、形状和大小与圆孔基本相同的圆形光斑，可视为光直线传播产生的圆孔投影，衍射现象不明显。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在距离稍远的</a:t>
            </a:r>
            <a:r>
              <a:rPr lang="en-US" altLang="zh-CN" b="1" dirty="0">
                <a:solidFill>
                  <a:schemeClr val="tx2"/>
                </a:solidFill>
              </a:rPr>
              <a:t>B</a:t>
            </a:r>
            <a:r>
              <a:rPr lang="zh-CN" altLang="en-US" b="1" dirty="0">
                <a:solidFill>
                  <a:schemeClr val="tx2"/>
                </a:solidFill>
              </a:rPr>
              <a:t>区，光斑略为变大，边缘逐渐模糊，并且光斑内出现亮暗相间的圆形条纹，呈现明显的衍射现象；在</a:t>
            </a:r>
            <a:r>
              <a:rPr lang="en-US" altLang="zh-CN" b="1" dirty="0">
                <a:solidFill>
                  <a:schemeClr val="tx2"/>
                </a:solidFill>
              </a:rPr>
              <a:t>B</a:t>
            </a:r>
            <a:r>
              <a:rPr lang="zh-CN" altLang="en-US" b="1" dirty="0">
                <a:solidFill>
                  <a:schemeClr val="tx2"/>
                </a:solidFill>
              </a:rPr>
              <a:t>区内继续后移观察屏，光斑不断扩大，光斑内圆形条纹数减少，光斑中心有亮暗交替变化；这说明在</a:t>
            </a:r>
            <a:r>
              <a:rPr lang="en-US" altLang="zh-CN" b="1" dirty="0">
                <a:solidFill>
                  <a:schemeClr val="tx2"/>
                </a:solidFill>
              </a:rPr>
              <a:t>B</a:t>
            </a:r>
            <a:r>
              <a:rPr lang="zh-CN" altLang="en-US" b="1" dirty="0">
                <a:solidFill>
                  <a:schemeClr val="tx2"/>
                </a:solidFill>
              </a:rPr>
              <a:t>区内的衍射图样的范围和形式都发生变化，属于</a:t>
            </a:r>
            <a:r>
              <a:rPr lang="zh-CN" altLang="en-US" b="1" dirty="0">
                <a:solidFill>
                  <a:srgbClr val="2E03CD"/>
                </a:solidFill>
              </a:rPr>
              <a:t>菲涅尔衍射</a:t>
            </a:r>
            <a:r>
              <a:rPr lang="zh-CN" altLang="en-US" b="1" dirty="0">
                <a:solidFill>
                  <a:schemeClr val="tx2"/>
                </a:solidFill>
              </a:rPr>
              <a:t>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在距离很远的</a:t>
            </a:r>
            <a:r>
              <a:rPr lang="en-US" altLang="zh-CN" b="1" dirty="0">
                <a:solidFill>
                  <a:schemeClr val="tx2"/>
                </a:solidFill>
              </a:rPr>
              <a:t>C</a:t>
            </a:r>
            <a:r>
              <a:rPr lang="zh-CN" altLang="en-US" b="1" dirty="0">
                <a:solidFill>
                  <a:schemeClr val="tx2"/>
                </a:solidFill>
              </a:rPr>
              <a:t>区，观察屏移动时，衍射图样只有大小变化而分布形式不变，属于</a:t>
            </a:r>
            <a:r>
              <a:rPr lang="zh-CN" altLang="en-US" b="1" dirty="0">
                <a:solidFill>
                  <a:srgbClr val="2E03CD"/>
                </a:solidFill>
              </a:rPr>
              <a:t>夫琅禾费衍射</a:t>
            </a:r>
            <a:r>
              <a:rPr lang="zh-CN" altLang="en-US" b="1" dirty="0">
                <a:solidFill>
                  <a:schemeClr val="tx2"/>
                </a:solidFill>
              </a:rPr>
              <a:t>。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520" y="1655244"/>
            <a:ext cx="2592288" cy="1701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以平行光垂直照射圆孔，考察孔后不同距离处的衍射现象，可分为</a:t>
            </a:r>
            <a:r>
              <a:rPr lang="en-US" altLang="zh-CN" b="1" dirty="0">
                <a:solidFill>
                  <a:schemeClr val="tx2"/>
                </a:solidFill>
              </a:rPr>
              <a:t>A</a:t>
            </a:r>
            <a:r>
              <a:rPr lang="zh-CN" altLang="en-US" b="1" dirty="0">
                <a:solidFill>
                  <a:schemeClr val="tx2"/>
                </a:solidFill>
              </a:rPr>
              <a:t>、</a:t>
            </a:r>
            <a:r>
              <a:rPr lang="en-US" altLang="zh-CN" b="1" dirty="0">
                <a:solidFill>
                  <a:schemeClr val="tx2"/>
                </a:solidFill>
              </a:rPr>
              <a:t>B</a:t>
            </a:r>
            <a:r>
              <a:rPr lang="zh-CN" altLang="en-US" b="1" dirty="0">
                <a:solidFill>
                  <a:schemeClr val="tx2"/>
                </a:solidFill>
              </a:rPr>
              <a:t>、</a:t>
            </a:r>
            <a:r>
              <a:rPr lang="en-US" altLang="zh-CN" b="1" dirty="0">
                <a:solidFill>
                  <a:schemeClr val="tx2"/>
                </a:solidFill>
              </a:rPr>
              <a:t>C</a:t>
            </a:r>
            <a:r>
              <a:rPr lang="zh-CN" altLang="en-US" b="1" dirty="0">
                <a:solidFill>
                  <a:schemeClr val="tx2"/>
                </a:solidFill>
              </a:rPr>
              <a:t>三个区域：</a:t>
            </a:r>
            <a:endParaRPr lang="en-US" altLang="zh-C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基尔霍夫衍射</a:t>
            </a:r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傍轴近似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24</a:t>
            </a:fld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821888"/>
              </p:ext>
            </p:extLst>
          </p:nvPr>
        </p:nvGraphicFramePr>
        <p:xfrm>
          <a:off x="2627784" y="4584667"/>
          <a:ext cx="4464496" cy="800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0" name="Equation" r:id="rId4" imgW="2412720" imgH="431640" progId="Equation.DSMT4">
                  <p:embed/>
                </p:oleObj>
              </mc:Choice>
              <mc:Fallback>
                <p:oleObj name="Equation" r:id="rId4" imgW="2412720" imgH="4316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584667"/>
                        <a:ext cx="4464496" cy="800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07504" y="1286636"/>
            <a:ext cx="4896544" cy="329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1800" b="1" dirty="0">
                <a:solidFill>
                  <a:schemeClr val="tx2"/>
                </a:solidFill>
                <a:latin typeface="+mn-lt"/>
                <a:ea typeface="+mn-ea"/>
              </a:rPr>
              <a:t>在常见衍射装置中，衍射孔线度比光源和观察屏到衍射屏的距离小得多，因此在衍射孔范围内</a:t>
            </a:r>
            <a:r>
              <a:rPr kumimoji="1" lang="zh-CN" altLang="en-US" sz="1800" b="1" i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</a:t>
            </a:r>
            <a:r>
              <a:rPr kumimoji="1" lang="zh-CN" altLang="en-US" sz="18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变化很小，可取近似处理</a:t>
            </a:r>
            <a:r>
              <a:rPr kumimoji="1" lang="en-US" altLang="zh-CN" sz="1800" b="1" i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K</a:t>
            </a:r>
            <a:r>
              <a:rPr kumimoji="1" lang="en-US" altLang="zh-CN" sz="18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(</a:t>
            </a:r>
            <a:r>
              <a:rPr kumimoji="1" lang="en-US" altLang="zh-CN" sz="1800" b="1" i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</a:t>
            </a:r>
            <a:r>
              <a:rPr kumimoji="1" lang="en-US" altLang="zh-CN" sz="18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)=1 </a:t>
            </a:r>
            <a:r>
              <a:rPr kumimoji="1" lang="zh-CN" altLang="en-US" sz="18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。</a:t>
            </a:r>
          </a:p>
          <a:p>
            <a:pPr marL="342900" indent="-342900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18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考察</a:t>
            </a:r>
            <a:r>
              <a:rPr kumimoji="1" lang="en-US" altLang="zh-CN" sz="18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1/</a:t>
            </a:r>
            <a:r>
              <a:rPr kumimoji="1" lang="en-US" altLang="zh-CN" sz="1800" b="1" i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r</a:t>
            </a:r>
            <a:r>
              <a:rPr kumimoji="1" lang="zh-CN" altLang="en-US" sz="18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项，在衍射孔范围内，</a:t>
            </a:r>
            <a:r>
              <a:rPr kumimoji="1" lang="en-US" altLang="zh-CN" sz="1800" b="1" i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r</a:t>
            </a:r>
            <a:r>
              <a:rPr kumimoji="1" lang="zh-CN" altLang="en-US" sz="18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的变化也不大，且</a:t>
            </a:r>
            <a:r>
              <a:rPr kumimoji="1" lang="en-US" altLang="zh-CN" sz="1800" b="1" i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r</a:t>
            </a:r>
            <a:r>
              <a:rPr kumimoji="1" lang="zh-CN" altLang="en-US" sz="18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变化只影响各子波在</a:t>
            </a:r>
            <a:r>
              <a:rPr kumimoji="1" lang="en-US" altLang="zh-CN" sz="1800" b="1" i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P</a:t>
            </a:r>
            <a:r>
              <a:rPr kumimoji="1" lang="zh-CN" altLang="en-US" sz="18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点的相位，所以可取</a:t>
            </a:r>
            <a:r>
              <a:rPr kumimoji="1" lang="en-US" altLang="zh-CN" sz="18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1/</a:t>
            </a:r>
            <a:r>
              <a:rPr kumimoji="1" lang="en-US" altLang="zh-CN" sz="1800" b="1" i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r</a:t>
            </a:r>
            <a:r>
              <a:rPr kumimoji="1" lang="en-US" altLang="zh-CN" sz="18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≈1/</a:t>
            </a:r>
            <a:r>
              <a:rPr kumimoji="1" lang="en-US" altLang="zh-CN" sz="1800" b="1" i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z</a:t>
            </a:r>
            <a:r>
              <a:rPr kumimoji="1" lang="en-US" altLang="zh-CN" sz="1800" b="1" baseline="-25000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1</a:t>
            </a:r>
            <a:r>
              <a:rPr kumimoji="1" lang="zh-CN" altLang="en-US" sz="18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。</a:t>
            </a:r>
            <a:endParaRPr kumimoji="1" lang="en-US" altLang="zh-CN" sz="1800" b="1" dirty="0">
              <a:solidFill>
                <a:schemeClr val="tx2"/>
              </a:solidFill>
              <a:latin typeface="+mn-lt"/>
              <a:ea typeface="+mn-ea"/>
              <a:sym typeface="Symbol" pitchFamily="18" charset="2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800" b="1" dirty="0">
                <a:solidFill>
                  <a:schemeClr val="tx2"/>
                </a:solidFill>
                <a:latin typeface="+mn-lt"/>
                <a:ea typeface="+mn-ea"/>
                <a:sym typeface="Symbol" pitchFamily="18" charset="2"/>
              </a:rPr>
              <a:t>基于以上两个近似，得到</a:t>
            </a:r>
            <a:r>
              <a:rPr kumimoji="1" lang="zh-CN" altLang="en-US" sz="1800" b="1" dirty="0">
                <a:solidFill>
                  <a:schemeClr val="tx2"/>
                </a:solidFill>
                <a:latin typeface="+mn-lt"/>
                <a:ea typeface="+mn-ea"/>
              </a:rPr>
              <a:t>基尔霍夫衍射公式的傍轴近似：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436902"/>
              </p:ext>
            </p:extLst>
          </p:nvPr>
        </p:nvGraphicFramePr>
        <p:xfrm>
          <a:off x="2627784" y="5733256"/>
          <a:ext cx="4320480" cy="790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1" name="Equation" r:id="rId6" imgW="2070000" imgH="431640" progId="Equation.DSMT4">
                  <p:embed/>
                </p:oleObj>
              </mc:Choice>
              <mc:Fallback>
                <p:oleObj name="Equation" r:id="rId6" imgW="207000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733256"/>
                        <a:ext cx="4320480" cy="790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1979712" y="5961347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3" y="1286758"/>
            <a:ext cx="3857194" cy="264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2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菲涅尔近似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25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403" y="1196752"/>
            <a:ext cx="3857194" cy="2646298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50647"/>
              </p:ext>
            </p:extLst>
          </p:nvPr>
        </p:nvGraphicFramePr>
        <p:xfrm>
          <a:off x="1115616" y="4273061"/>
          <a:ext cx="6408712" cy="956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0" name="Equation" r:id="rId5" imgW="4000500" imgH="596900" progId="Equation.DSMT4">
                  <p:embed/>
                </p:oleObj>
              </mc:Choice>
              <mc:Fallback>
                <p:oleObj name="Equation" r:id="rId5" imgW="4000500" imgH="5969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273061"/>
                        <a:ext cx="6408712" cy="956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869184"/>
              </p:ext>
            </p:extLst>
          </p:nvPr>
        </p:nvGraphicFramePr>
        <p:xfrm>
          <a:off x="1086793" y="5661248"/>
          <a:ext cx="7013599" cy="1080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1" name="Equation" r:id="rId7" imgW="4114800" imgH="634680" progId="Equation.DSMT4">
                  <p:embed/>
                </p:oleObj>
              </mc:Choice>
              <mc:Fallback>
                <p:oleObj name="Equation" r:id="rId7" imgW="4114800" imgH="6346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793" y="5661248"/>
                        <a:ext cx="7013599" cy="1080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47845" y="5234722"/>
                <a:ext cx="520020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2"/>
                    </a:solidFill>
                  </a:rPr>
                  <a:t>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zh-CN" altLang="en-US" sz="2000" b="1">
                        <a:solidFill>
                          <a:schemeClr val="tx2"/>
                        </a:solidFill>
                        <a:latin typeface="Cambria Math"/>
                      </a:rPr>
                      <m:t>&gt;&gt;</m:t>
                    </m:r>
                    <m:r>
                      <a:rPr lang="zh-CN" altLang="en-US" sz="2000" b="1" i="1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zh-CN" altLang="en-US" sz="2000" b="1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zh-CN" altLang="en-US" sz="2000" b="1" i="1">
                        <a:solidFill>
                          <a:schemeClr val="tx2"/>
                        </a:solidFill>
                        <a:latin typeface="Cambria Math"/>
                      </a:rPr>
                      <m:t>𝒚</m:t>
                    </m:r>
                    <m:r>
                      <a:rPr lang="zh-CN" altLang="en-US" sz="2000" b="1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zh-CN" altLang="en-US" sz="2000" b="1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，对上式作泰勒展开：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45" y="5234722"/>
                <a:ext cx="5200206" cy="400110"/>
              </a:xfrm>
              <a:prstGeom prst="rect">
                <a:avLst/>
              </a:prstGeom>
              <a:blipFill>
                <a:blip r:embed="rId9"/>
                <a:stretch>
                  <a:fillRect l="-1172" t="-12308" r="-703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47845" y="3831431"/>
            <a:ext cx="840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chemeClr val="tx2"/>
                </a:solidFill>
              </a:rPr>
              <a:t>考察衍射孔</a:t>
            </a:r>
            <a:r>
              <a:rPr lang="el-GR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000" b="1" dirty="0">
                <a:solidFill>
                  <a:schemeClr val="tx2"/>
                </a:solidFill>
              </a:rPr>
              <a:t>内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000" b="1" dirty="0">
                <a:solidFill>
                  <a:schemeClr val="tx2"/>
                </a:solidFill>
              </a:rPr>
              <a:t>点至观察屏上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b="1" dirty="0">
                <a:solidFill>
                  <a:schemeClr val="tx2"/>
                </a:solidFill>
              </a:rPr>
              <a:t>点的距离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b="1" dirty="0">
                <a:solidFill>
                  <a:schemeClr val="tx2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65559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菲涅尔近似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3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11765"/>
              </p:ext>
            </p:extLst>
          </p:nvPr>
        </p:nvGraphicFramePr>
        <p:xfrm>
          <a:off x="738188" y="2276475"/>
          <a:ext cx="442595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15" name="Equation" r:id="rId4" imgW="2197080" imgH="558720" progId="Equation.DSMT4">
                  <p:embed/>
                </p:oleObj>
              </mc:Choice>
              <mc:Fallback>
                <p:oleObj name="Equation" r:id="rId4" imgW="21970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2276475"/>
                        <a:ext cx="442595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9512" y="1196752"/>
            <a:ext cx="8784976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当</a:t>
            </a:r>
            <a:r>
              <a:rPr lang="en-US" altLang="zh-CN" sz="2000" b="1" i="1" dirty="0">
                <a:solidFill>
                  <a:schemeClr val="tx2"/>
                </a:solidFill>
                <a:cs typeface="Times New Roman" panose="02020603050405020304" pitchFamily="18" charset="0"/>
              </a:rPr>
              <a:t>z</a:t>
            </a:r>
            <a:r>
              <a:rPr lang="en-US" altLang="zh-CN" sz="2000" b="1" baseline="-25000" dirty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2"/>
                </a:solidFill>
              </a:rPr>
              <a:t>大到使第三项以后各项对位相</a:t>
            </a:r>
            <a:r>
              <a:rPr lang="en-US" altLang="zh-CN" sz="2000" b="1" i="1" dirty="0">
                <a:solidFill>
                  <a:schemeClr val="tx2"/>
                </a:solidFill>
                <a:cs typeface="Times New Roman" panose="02020603050405020304" pitchFamily="18" charset="0"/>
              </a:rPr>
              <a:t>k ·r</a:t>
            </a:r>
            <a:r>
              <a:rPr lang="zh-CN" altLang="en-US" sz="2000" b="1" dirty="0">
                <a:solidFill>
                  <a:schemeClr val="tx2"/>
                </a:solidFill>
              </a:rPr>
              <a:t>的作用远小于</a:t>
            </a:r>
            <a:r>
              <a:rPr lang="en-US" altLang="zh-CN" sz="2000" b="1" i="1" dirty="0">
                <a:solidFill>
                  <a:schemeClr val="tx2"/>
                </a:solidFill>
                <a:cs typeface="Times New Roman" panose="02020603050405020304" pitchFamily="18" charset="0"/>
              </a:rPr>
              <a:t>π</a:t>
            </a:r>
            <a:r>
              <a:rPr lang="zh-CN" altLang="en-US" sz="2000" b="1" dirty="0">
                <a:solidFill>
                  <a:schemeClr val="tx2"/>
                </a:solidFill>
              </a:rPr>
              <a:t>时，第三项以后各项即可忽略。可只取前两项表示</a:t>
            </a:r>
            <a:r>
              <a:rPr lang="en-US" altLang="zh-CN" sz="2000" b="1" i="1" dirty="0">
                <a:solidFill>
                  <a:schemeClr val="tx2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sz="2000" b="1" dirty="0">
                <a:solidFill>
                  <a:schemeClr val="tx2"/>
                </a:solidFill>
              </a:rPr>
              <a:t>：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68144" y="2564904"/>
            <a:ext cx="2376189" cy="49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</a:rPr>
              <a:t>——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</a:rPr>
              <a:t>菲涅耳近似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79512" y="3429000"/>
            <a:ext cx="8784976" cy="9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此条件下看到的衍射现象为菲涅耳衍射，此时观察屏所处的区域为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</a:rPr>
              <a:t>菲涅耳衍射区：</a:t>
            </a:r>
            <a:r>
              <a:rPr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573241"/>
              </p:ext>
            </p:extLst>
          </p:nvPr>
        </p:nvGraphicFramePr>
        <p:xfrm>
          <a:off x="301625" y="5521473"/>
          <a:ext cx="854075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16" name="Equation" r:id="rId6" imgW="4343400" imgH="482400" progId="Equation.DSMT4">
                  <p:embed/>
                </p:oleObj>
              </mc:Choice>
              <mc:Fallback>
                <p:oleObj name="Equation" r:id="rId6" imgW="434340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5521473"/>
                        <a:ext cx="8540750" cy="9318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28575">
                        <a:solidFill>
                          <a:srgbClr val="2E03CD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22300" y="4365104"/>
            <a:ext cx="7900988" cy="973137"/>
            <a:chOff x="622300" y="4365104"/>
            <a:chExt cx="7900988" cy="973137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6803116"/>
                </p:ext>
              </p:extLst>
            </p:nvPr>
          </p:nvGraphicFramePr>
          <p:xfrm>
            <a:off x="622300" y="4365104"/>
            <a:ext cx="7900988" cy="973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17" name="Equation" r:id="rId8" imgW="4635360" imgH="571320" progId="Equation.DSMT4">
                    <p:embed/>
                  </p:oleObj>
                </mc:Choice>
                <mc:Fallback>
                  <p:oleObj name="Equation" r:id="rId8" imgW="4635360" imgH="57132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300" y="4365104"/>
                          <a:ext cx="7900988" cy="973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右箭头 15"/>
            <p:cNvSpPr/>
            <p:nvPr/>
          </p:nvSpPr>
          <p:spPr>
            <a:xfrm>
              <a:off x="4355976" y="4799359"/>
              <a:ext cx="576064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5076056" y="5301208"/>
            <a:ext cx="33843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29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夫琅禾费近似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27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7504" y="2642434"/>
                <a:ext cx="89289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2"/>
                    </a:solidFill>
                  </a:rPr>
                  <a:t>考察更远的距离，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0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&gt;&gt;</m:t>
                    </m:r>
                    <m:r>
                      <a:rPr lang="zh-CN" alt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0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0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0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0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0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&gt;&gt;</m:t>
                    </m:r>
                    <m:sSub>
                      <m:sSubPr>
                        <m:ctrlP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0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20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42434"/>
                <a:ext cx="8928992" cy="400110"/>
              </a:xfrm>
              <a:prstGeom prst="rect">
                <a:avLst/>
              </a:prstGeom>
              <a:blipFill>
                <a:blip r:embed="rId4"/>
                <a:stretch>
                  <a:fillRect l="-751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07025"/>
              </p:ext>
            </p:extLst>
          </p:nvPr>
        </p:nvGraphicFramePr>
        <p:xfrm>
          <a:off x="223044" y="1412776"/>
          <a:ext cx="86979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65" name="Equation" r:id="rId5" imgW="4317840" imgH="558720" progId="Equation.DSMT4">
                  <p:embed/>
                </p:oleObj>
              </mc:Choice>
              <mc:Fallback>
                <p:oleObj name="Equation" r:id="rId5" imgW="4317840" imgH="5587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4" y="1412776"/>
                        <a:ext cx="86979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935870"/>
              </p:ext>
            </p:extLst>
          </p:nvPr>
        </p:nvGraphicFramePr>
        <p:xfrm>
          <a:off x="2051720" y="4437112"/>
          <a:ext cx="33924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66" name="Equation" r:id="rId7" imgW="1650960" imgH="457200" progId="Equation.DSMT4">
                  <p:embed/>
                </p:oleObj>
              </mc:Choice>
              <mc:Fallback>
                <p:oleObj name="Equation" r:id="rId7" imgW="165096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437112"/>
                        <a:ext cx="339248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553478"/>
              </p:ext>
            </p:extLst>
          </p:nvPr>
        </p:nvGraphicFramePr>
        <p:xfrm>
          <a:off x="296155" y="5589240"/>
          <a:ext cx="86042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67" name="Equation" r:id="rId9" imgW="4572000" imgH="482600" progId="Equation.DSMT4">
                  <p:embed/>
                </p:oleObj>
              </mc:Choice>
              <mc:Fallback>
                <p:oleObj name="Equation" r:id="rId9" imgW="45720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55" y="5589240"/>
                        <a:ext cx="8604250" cy="9096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28575">
                        <a:solidFill>
                          <a:srgbClr val="2E03CD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5508104" y="4365104"/>
            <a:ext cx="2880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065338" y="3354388"/>
            <a:ext cx="6383337" cy="1109662"/>
            <a:chOff x="2065338" y="3354388"/>
            <a:chExt cx="6383337" cy="1109662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1689435"/>
                </p:ext>
              </p:extLst>
            </p:nvPr>
          </p:nvGraphicFramePr>
          <p:xfrm>
            <a:off x="2065338" y="3354388"/>
            <a:ext cx="6383337" cy="1109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668" name="Equation" r:id="rId11" imgW="2501640" imgH="495000" progId="Equation.DSMT4">
                    <p:embed/>
                  </p:oleObj>
                </mc:Choice>
                <mc:Fallback>
                  <p:oleObj name="Equation" r:id="rId11" imgW="2501640" imgH="4950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5338" y="3354388"/>
                          <a:ext cx="6383337" cy="1109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右箭头 10"/>
            <p:cNvSpPr/>
            <p:nvPr/>
          </p:nvSpPr>
          <p:spPr>
            <a:xfrm>
              <a:off x="4788024" y="3861048"/>
              <a:ext cx="576064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43608" y="3702223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</a:rPr>
              <a:t>若：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8" y="469552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</a:rPr>
              <a:t>则：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652120" y="4709955"/>
            <a:ext cx="27363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</a:rPr>
              <a:t>——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</a:rPr>
              <a:t>夫琅禾费近似</a:t>
            </a:r>
            <a:endParaRPr lang="zh-CN" altLang="en-US" sz="20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113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菲涅尔近似和夫琅禾费近似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28</a:t>
            </a:fld>
            <a:endParaRPr lang="en-US" altLang="zh-CN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032229"/>
              </p:ext>
            </p:extLst>
          </p:nvPr>
        </p:nvGraphicFramePr>
        <p:xfrm>
          <a:off x="2915816" y="2392561"/>
          <a:ext cx="3917609" cy="748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9" name="Equation" r:id="rId4" imgW="2057400" imgH="393480" progId="Equation.DSMT4">
                  <p:embed/>
                </p:oleObj>
              </mc:Choice>
              <mc:Fallback>
                <p:oleObj name="Equation" r:id="rId4" imgW="2057400" imgH="39348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392561"/>
                        <a:ext cx="3917609" cy="74840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28575">
                        <a:solidFill>
                          <a:srgbClr val="2E03CD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626180"/>
              </p:ext>
            </p:extLst>
          </p:nvPr>
        </p:nvGraphicFramePr>
        <p:xfrm>
          <a:off x="2915816" y="4778598"/>
          <a:ext cx="30146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0" name="Equation" r:id="rId6" imgW="1180800" imgH="393480" progId="Equation.DSMT4">
                  <p:embed/>
                </p:oleObj>
              </mc:Choice>
              <mc:Fallback>
                <p:oleObj name="Equation" r:id="rId6" imgW="1180800" imgH="393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778598"/>
                        <a:ext cx="3014663" cy="8826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28575">
                        <a:solidFill>
                          <a:srgbClr val="2E03CD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7504" y="1556792"/>
            <a:ext cx="8928992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考虑衍射圆孔直径为</a:t>
            </a:r>
            <a:r>
              <a:rPr lang="en-US" altLang="zh-CN" sz="2000" b="1" dirty="0">
                <a:solidFill>
                  <a:schemeClr val="tx2"/>
                </a:solidFill>
              </a:rPr>
              <a:t>2cm</a:t>
            </a:r>
            <a:r>
              <a:rPr lang="zh-CN" altLang="en-US" sz="2000" b="1" dirty="0">
                <a:solidFill>
                  <a:schemeClr val="tx2"/>
                </a:solidFill>
              </a:rPr>
              <a:t>，以波长为</a:t>
            </a:r>
            <a:r>
              <a:rPr lang="en-US" altLang="zh-CN" sz="2000" b="1" dirty="0">
                <a:solidFill>
                  <a:schemeClr val="tx2"/>
                </a:solidFill>
              </a:rPr>
              <a:t>600nm</a:t>
            </a:r>
            <a:r>
              <a:rPr lang="zh-CN" altLang="en-US" sz="2000" b="1" dirty="0">
                <a:solidFill>
                  <a:schemeClr val="tx2"/>
                </a:solidFill>
              </a:rPr>
              <a:t>的平行光照明。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2495532"/>
            <a:ext cx="2247349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菲涅尔近似：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07504" y="3317237"/>
                <a:ext cx="8928992" cy="10166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2"/>
                    </a:solidFill>
                  </a:rPr>
                  <a:t>菲涅尔衍射图样只是比圆孔略为扩大，取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zh-CN" alt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000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zh-CN" altLang="en-US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zh-CN" alt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的最大值为</a:t>
                </a:r>
                <a:r>
                  <a:rPr lang="en-US" altLang="zh-CN" sz="2000" b="1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4cm</a:t>
                </a:r>
                <a:r>
                  <a:rPr lang="en-US" altLang="zh-CN" sz="2000" b="1" baseline="30000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1" dirty="0">
                    <a:solidFill>
                      <a:schemeClr val="tx2"/>
                    </a:solidFill>
                  </a:rPr>
                  <a:t>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𝟒𝟎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cm</a:t>
                </a:r>
                <a:r>
                  <a:rPr lang="zh-CN" altLang="en-US" sz="2000" b="1" dirty="0">
                    <a:solidFill>
                      <a:schemeClr val="tx2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317237"/>
                <a:ext cx="8928992" cy="1016689"/>
              </a:xfrm>
              <a:prstGeom prst="rect">
                <a:avLst/>
              </a:prstGeom>
              <a:blipFill>
                <a:blip r:embed="rId8"/>
                <a:stretch>
                  <a:fillRect l="-751" b="-10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7504" y="5743652"/>
                <a:ext cx="7498656" cy="565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2"/>
                    </a:solidFill>
                  </a:rPr>
                  <a:t>在孔径范围内，取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zh-CN" alt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zh-CN" altLang="en-US" sz="2000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zh-CN" alt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的最大值为</a:t>
                </a:r>
                <a:r>
                  <a:rPr lang="en-US" altLang="zh-CN" sz="2000" b="1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1cm</a:t>
                </a:r>
                <a:r>
                  <a:rPr lang="en-US" altLang="zh-CN" sz="2000" b="1" baseline="30000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1" dirty="0">
                    <a:solidFill>
                      <a:schemeClr val="tx2"/>
                    </a:solidFill>
                  </a:rPr>
                  <a:t>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𝟏𝟔𝟎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m</a:t>
                </a:r>
                <a:r>
                  <a:rPr lang="zh-CN" altLang="en-US" sz="2000" b="1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。</a:t>
                </a:r>
                <a:endParaRPr lang="zh-CN" altLang="en-US" sz="20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743652"/>
                <a:ext cx="7498656" cy="565668"/>
              </a:xfrm>
              <a:prstGeom prst="rect">
                <a:avLst/>
              </a:prstGeom>
              <a:blipFill>
                <a:blip r:embed="rId9"/>
                <a:stretch>
                  <a:fillRect l="-894" r="-81" b="-15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07504" y="4901413"/>
            <a:ext cx="2250343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夫琅禾费近似：</a:t>
            </a:r>
          </a:p>
        </p:txBody>
      </p:sp>
    </p:spTree>
    <p:extLst>
      <p:ext uri="{BB962C8B-B14F-4D97-AF65-F5344CB8AC3E}">
        <p14:creationId xmlns:p14="http://schemas.microsoft.com/office/powerpoint/2010/main" val="340765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夫琅禾费衍射装置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29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9" y="1268760"/>
            <a:ext cx="8826782" cy="2110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8609" y="3590951"/>
                <a:ext cx="8826782" cy="29343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观察夫琅禾费衍射图样需要把观察屏置于很远的地方，在实验室环境下无法实现，只能用透镜来缩短距离。</a:t>
                </a:r>
              </a:p>
              <a:p>
                <a:pPr marL="342900" indent="-342900" algn="just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如图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a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所示，观察屏上任一点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Pʹ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的光振动，可视为孔径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Σ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内各点向同一方向（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θ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方向）发出的光振动的干涉叠加。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如图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b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所示，在孔径后紧靠放置一个透镜，则所有对应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θ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方向的光波将聚焦于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P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点，图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b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中的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P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点与图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a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中的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Pʹ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点对应，因此在焦面上观察到的衍射图样与图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a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相似，只是比例缩小为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𝒇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为了得到垂直照射孔径的平行光，在孔径前加一个透镜，光源置于透镜前焦面上。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09" y="3590951"/>
                <a:ext cx="8826782" cy="2934393"/>
              </a:xfrm>
              <a:prstGeom prst="rect">
                <a:avLst/>
              </a:prstGeom>
              <a:blipFill>
                <a:blip r:embed="rId4"/>
                <a:stretch>
                  <a:fillRect l="-552" r="-3177" b="-1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42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衍射问题概述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07320"/>
            <a:ext cx="6400800" cy="1701800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9512" y="4673873"/>
            <a:ext cx="8784976" cy="170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rgbClr val="2E03CD"/>
                </a:solidFill>
                <a:latin typeface="+mn-lt"/>
                <a:ea typeface="+mn-ea"/>
              </a:rPr>
              <a:t>光的衍射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是指光波在传播过程中遇到障碍物时，所发生的</a:t>
            </a:r>
            <a:r>
              <a:rPr kumimoji="1" lang="zh-CN" altLang="en-US" sz="2000" b="1" dirty="0">
                <a:solidFill>
                  <a:srgbClr val="2E03CD"/>
                </a:solidFill>
                <a:latin typeface="+mn-lt"/>
                <a:ea typeface="+mn-ea"/>
              </a:rPr>
              <a:t>偏离直线传播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的现象。光的衍射，也可以叫</a:t>
            </a:r>
            <a:r>
              <a:rPr kumimoji="1" lang="zh-CN" altLang="en-US" sz="2000" b="1" dirty="0">
                <a:solidFill>
                  <a:srgbClr val="2E03CD"/>
                </a:solidFill>
                <a:latin typeface="+mn-lt"/>
                <a:ea typeface="+mn-ea"/>
              </a:rPr>
              <a:t>光的绕射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，即光可绕过障碍物，传播到障碍物的几何阴影区域中，并在障碍物后的观察屏上呈现出光强的不均匀分布。通常将观察屏上的不均匀光强分布称为</a:t>
            </a:r>
            <a:r>
              <a:rPr kumimoji="1" lang="zh-CN" altLang="en-US" sz="2000" b="1" dirty="0">
                <a:solidFill>
                  <a:srgbClr val="2E03CD"/>
                </a:solidFill>
                <a:latin typeface="+mn-lt"/>
                <a:ea typeface="+mn-ea"/>
              </a:rPr>
              <a:t>衍射图样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151183"/>
            <a:ext cx="8784976" cy="129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5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以光源照射小孔，当孔径较大时，光遵守直线传播定律，在屏上观察到一个均匀的圆光斑；当孔径缩小到一定尺寸，光不再遵守直线传播定律，绕射到小孔后面的阴影区域，在屏上观察到非均匀的圆环状光强分布。</a:t>
            </a:r>
          </a:p>
        </p:txBody>
      </p:sp>
    </p:spTree>
    <p:extLst>
      <p:ext uri="{BB962C8B-B14F-4D97-AF65-F5344CB8AC3E}">
        <p14:creationId xmlns:p14="http://schemas.microsoft.com/office/powerpoint/2010/main" val="177694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071890"/>
            <a:ext cx="4536504" cy="2741485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夫琅禾费衍射公式的意义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30</a:t>
            </a:fld>
            <a:endParaRPr lang="en-US" altLang="zh-CN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843412"/>
              </p:ext>
            </p:extLst>
          </p:nvPr>
        </p:nvGraphicFramePr>
        <p:xfrm>
          <a:off x="876300" y="1628800"/>
          <a:ext cx="7391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93" name="Equation" r:id="rId5" imgW="4533900" imgH="508000" progId="Equation.DSMT4">
                  <p:embed/>
                </p:oleObj>
              </mc:Choice>
              <mc:Fallback>
                <p:oleObj name="Equation" r:id="rId5" imgW="4533900" imgH="5080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628800"/>
                        <a:ext cx="7391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140121"/>
              </p:ext>
            </p:extLst>
          </p:nvPr>
        </p:nvGraphicFramePr>
        <p:xfrm>
          <a:off x="841375" y="3068960"/>
          <a:ext cx="74612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94" name="Equation" r:id="rId7" imgW="4241520" imgH="507960" progId="Equation.DSMT4">
                  <p:embed/>
                </p:oleObj>
              </mc:Choice>
              <mc:Fallback>
                <p:oleObj name="Equation" r:id="rId7" imgW="4241520" imgH="50796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3068960"/>
                        <a:ext cx="74612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1124744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chemeClr val="tx2"/>
                </a:solidFill>
              </a:rPr>
              <a:t>基于夫琅禾费衍射装置：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3528" y="2564904"/>
                <a:ext cx="8496944" cy="407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000" b="1" dirty="0">
                    <a:solidFill>
                      <a:schemeClr val="tx2"/>
                    </a:solidFill>
                  </a:rPr>
                  <a:t>以平行光垂直照射衍射孔，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𝑬</m:t>
                        </m:r>
                      </m:e>
                    </m:acc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：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64904"/>
                <a:ext cx="8496944" cy="407869"/>
              </a:xfrm>
              <a:prstGeom prst="rect">
                <a:avLst/>
              </a:prstGeom>
              <a:blipFill>
                <a:blip r:embed="rId9"/>
                <a:stretch>
                  <a:fillRect l="-717" t="-10448" b="-22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500292"/>
              </p:ext>
            </p:extLst>
          </p:nvPr>
        </p:nvGraphicFramePr>
        <p:xfrm>
          <a:off x="4529559" y="4221088"/>
          <a:ext cx="169862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95" name="Equation" r:id="rId10" imgW="965160" imgH="444240" progId="Equation.DSMT4">
                  <p:embed/>
                </p:oleObj>
              </mc:Choice>
              <mc:Fallback>
                <p:oleObj name="Equation" r:id="rId10" imgW="965160" imgH="4442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559" y="4221088"/>
                        <a:ext cx="169862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903302"/>
              </p:ext>
            </p:extLst>
          </p:nvPr>
        </p:nvGraphicFramePr>
        <p:xfrm>
          <a:off x="4499992" y="5589240"/>
          <a:ext cx="19224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96" name="Equation" r:id="rId12" imgW="1091880" imgH="419040" progId="Equation.DSMT4">
                  <p:embed/>
                </p:oleObj>
              </mc:Choice>
              <mc:Fallback>
                <p:oleObj name="Equation" r:id="rId12" imgW="1091880" imgH="4190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5589240"/>
                        <a:ext cx="1922463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03001" y="4141529"/>
            <a:ext cx="2633495" cy="1095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菲涅尔近似，代表</a:t>
            </a:r>
            <a:r>
              <a:rPr lang="en-US" altLang="zh-CN" b="1" dirty="0">
                <a:solidFill>
                  <a:schemeClr val="tx2"/>
                </a:solidFill>
              </a:rPr>
              <a:t>C</a:t>
            </a:r>
            <a:r>
              <a:rPr lang="zh-CN" altLang="en-US" b="1" dirty="0">
                <a:solidFill>
                  <a:schemeClr val="tx2"/>
                </a:solidFill>
              </a:rPr>
              <a:t>点子波源发出的子波到达</a:t>
            </a:r>
            <a:r>
              <a:rPr lang="en-US" altLang="zh-CN" b="1" dirty="0">
                <a:solidFill>
                  <a:schemeClr val="tx2"/>
                </a:solidFill>
              </a:rPr>
              <a:t>P</a:t>
            </a:r>
            <a:r>
              <a:rPr lang="zh-CN" altLang="en-US" b="1" dirty="0">
                <a:solidFill>
                  <a:schemeClr val="tx2"/>
                </a:solidFill>
              </a:rPr>
              <a:t>点的光程。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03000" y="5445224"/>
                <a:ext cx="2633495" cy="1095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代表两个子波源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C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和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Q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到达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P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点的光程差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𝑪𝑰𝑷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𝑸𝑱𝑷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000" y="5445224"/>
                <a:ext cx="2633495" cy="1095813"/>
              </a:xfrm>
              <a:prstGeom prst="rect">
                <a:avLst/>
              </a:prstGeom>
              <a:blipFill>
                <a:blip r:embed="rId14"/>
                <a:stretch>
                  <a:fillRect l="-1852" t="-1111" r="-20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0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夫琅禾费衍射公式的意义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31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9512" y="1925368"/>
                <a:ext cx="2016224" cy="428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000" b="1" dirty="0">
                    <a:solidFill>
                      <a:schemeClr val="tx2"/>
                    </a:solidFill>
                  </a:rPr>
                  <a:t>衍射角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：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25368"/>
                <a:ext cx="2016224" cy="428259"/>
              </a:xfrm>
              <a:prstGeom prst="rect">
                <a:avLst/>
              </a:prstGeom>
              <a:blipFill>
                <a:blip r:embed="rId4"/>
                <a:stretch>
                  <a:fillRect l="-3021" t="-1285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340768"/>
            <a:ext cx="5040560" cy="3046094"/>
          </a:xfrm>
          <a:prstGeom prst="rect">
            <a:avLst/>
          </a:prstGeom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406577"/>
              </p:ext>
            </p:extLst>
          </p:nvPr>
        </p:nvGraphicFramePr>
        <p:xfrm>
          <a:off x="2041153" y="1412776"/>
          <a:ext cx="188277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80" name="Equation" r:id="rId6" imgW="1015920" imgH="888840" progId="Equation.DSMT4">
                  <p:embed/>
                </p:oleObj>
              </mc:Choice>
              <mc:Fallback>
                <p:oleObj name="Equation" r:id="rId6" imgW="10159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153" y="1412776"/>
                        <a:ext cx="1882775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392941"/>
              </p:ext>
            </p:extLst>
          </p:nvPr>
        </p:nvGraphicFramePr>
        <p:xfrm>
          <a:off x="2064965" y="3021117"/>
          <a:ext cx="1858963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81" name="Equation" r:id="rId8" imgW="1002960" imgH="888840" progId="Equation.DSMT4">
                  <p:embed/>
                </p:oleObj>
              </mc:Choice>
              <mc:Fallback>
                <p:oleObj name="Equation" r:id="rId8" imgW="10029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965" y="3021117"/>
                        <a:ext cx="1858963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9512" y="3615407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chemeClr val="tx2"/>
                </a:solidFill>
              </a:rPr>
              <a:t>方向余弦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 b="1" dirty="0">
                <a:solidFill>
                  <a:schemeClr val="tx2"/>
                </a:solidFill>
              </a:rPr>
              <a:t>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976829"/>
              </p:ext>
            </p:extLst>
          </p:nvPr>
        </p:nvGraphicFramePr>
        <p:xfrm>
          <a:off x="1031875" y="4725144"/>
          <a:ext cx="708183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82" name="Equation" r:id="rId10" imgW="4025880" imgH="507960" progId="Equation.DSMT4">
                  <p:embed/>
                </p:oleObj>
              </mc:Choice>
              <mc:Fallback>
                <p:oleObj name="Equation" r:id="rId10" imgW="402588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4725144"/>
                        <a:ext cx="7081838" cy="8794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28575">
                        <a:solidFill>
                          <a:srgbClr val="2E03CD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79513" y="5693322"/>
            <a:ext cx="8784976" cy="9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上式表示了孔径</a:t>
            </a:r>
            <a:r>
              <a:rPr kumimoji="1" lang="el-GR" altLang="zh-CN" sz="2000" b="1" dirty="0">
                <a:solidFill>
                  <a:schemeClr val="tx2"/>
                </a:solidFill>
                <a:latin typeface="+mn-lt"/>
                <a:ea typeface="+mn-ea"/>
                <a:cs typeface="Times New Roman"/>
              </a:rPr>
              <a:t>Σ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内各点发出的子波在方向余弦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l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和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w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方向上的叠加，由于透镜的作用，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l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和</a:t>
            </a:r>
            <a:r>
              <a:rPr kumimoji="1" lang="en-US" altLang="zh-CN" sz="2000" b="1" i="1" dirty="0">
                <a:solidFill>
                  <a:schemeClr val="tx2"/>
                </a:solidFill>
                <a:latin typeface="+mn-lt"/>
                <a:ea typeface="+mn-ea"/>
              </a:rPr>
              <a:t>w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代表的方向子波聚焦在焦平面上的</a:t>
            </a:r>
            <a:r>
              <a:rPr kumimoji="1" lang="en-US" altLang="zh-CN" sz="2000" b="1" dirty="0">
                <a:solidFill>
                  <a:schemeClr val="tx2"/>
                </a:solidFill>
                <a:latin typeface="+mn-lt"/>
                <a:ea typeface="+mn-ea"/>
              </a:rPr>
              <a:t>P</a:t>
            </a:r>
            <a:r>
              <a:rPr kumimoji="1" lang="zh-CN" altLang="en-US" sz="2000" b="1" dirty="0">
                <a:solidFill>
                  <a:schemeClr val="tx2"/>
                </a:solidFill>
                <a:latin typeface="+mn-lt"/>
                <a:ea typeface="+mn-ea"/>
              </a:rPr>
              <a:t>点。</a:t>
            </a:r>
            <a:endParaRPr kumimoji="1" lang="zh-CN" altLang="el-GR" sz="2000" b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731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互补屏的夫琅禾费衍射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32</a:t>
            </a:fld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319010"/>
            <a:ext cx="5040560" cy="304609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20379"/>
            <a:ext cx="3528392" cy="1564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1520" y="4293096"/>
                <a:ext cx="8640960" cy="1601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25000"/>
                  </a:lnSpc>
                  <a:buFont typeface="Wingdings" pitchFamily="2" charset="2"/>
                  <a:buChar char="Ø"/>
                </a:pPr>
                <a:r>
                  <a:rPr lang="zh-CN" altLang="en-US" sz="2000" b="1" dirty="0">
                    <a:solidFill>
                      <a:schemeClr val="tx2"/>
                    </a:solidFill>
                  </a:rPr>
                  <a:t>在夫琅禾费衍射装置中，当衍射屏不存在时，只有衍射屏中心存在一个亮斑（即透镜的焦点），在其他位置处处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d>
                      <m:d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，</a:t>
                </a:r>
                <a:r>
                  <a:rPr lang="en-US" altLang="zh-CN" sz="20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。</a:t>
                </a:r>
                <a:endParaRPr lang="en-US" altLang="zh-CN" sz="2000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25000"/>
                  </a:lnSpc>
                  <a:buFont typeface="Wingdings" pitchFamily="2" charset="2"/>
                  <a:buChar char="Ø"/>
                </a:pPr>
                <a:r>
                  <a:rPr lang="zh-CN" altLang="en-US" sz="2000" b="1" dirty="0">
                    <a:solidFill>
                      <a:schemeClr val="tx2"/>
                    </a:solidFill>
                  </a:rPr>
                  <a:t>这表明，除中心点之外，互补屏的衍射图样完全相同。</a:t>
                </a:r>
                <a:endParaRPr lang="en-US" altLang="zh-CN" sz="20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93096"/>
                <a:ext cx="8640960" cy="1601721"/>
              </a:xfrm>
              <a:prstGeom prst="rect">
                <a:avLst/>
              </a:prstGeom>
              <a:blipFill>
                <a:blip r:embed="rId6"/>
                <a:stretch>
                  <a:fillRect l="-635" t="-380" r="-705" b="-5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22107"/>
              </p:ext>
            </p:extLst>
          </p:nvPr>
        </p:nvGraphicFramePr>
        <p:xfrm>
          <a:off x="3204207" y="3697572"/>
          <a:ext cx="2735585" cy="472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3" name="Equation" r:id="rId7" imgW="1396800" imgH="241200" progId="Equation.DSMT4">
                  <p:embed/>
                </p:oleObj>
              </mc:Choice>
              <mc:Fallback>
                <p:oleObj name="Equation" r:id="rId7" imgW="1396800" imgH="241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4207" y="3697572"/>
                        <a:ext cx="2735585" cy="472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7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互补屏的夫琅禾费衍射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B6DBEA-D0B2-4573-BF78-05EC992F27FE}"/>
              </a:ext>
            </a:extLst>
          </p:cNvPr>
          <p:cNvSpPr txBox="1"/>
          <p:nvPr/>
        </p:nvSpPr>
        <p:spPr>
          <a:xfrm>
            <a:off x="323478" y="6194036"/>
            <a:ext cx="8454182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800" b="1" dirty="0">
                <a:solidFill>
                  <a:srgbClr val="FF0000"/>
                </a:solidFill>
              </a:rPr>
              <a:t>基于衍射图样分析，可以测量狭缝的宽度，也可以测量不透明细丝的直径。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F0C809-4CED-4D21-A108-116A0801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167" y="1340768"/>
            <a:ext cx="6515665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2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致谢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3316E-2188-4ED7-98C9-89D3A2F4ECBC}" type="slidenum">
              <a:rPr lang="zh-CN" altLang="en-US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431800" y="2492896"/>
            <a:ext cx="8326438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在本课件的准备过程中，参考了华中科技大学竺子民老师编著的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教材、浙江大学梁铨廷老师编写的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教材、天津大学郁道银老师的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工程光学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课件、电子科技大学叶玉堂老师的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课件、中国科技大学崔洪滨老师的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光学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课件、华中科技大学杨振宇老师的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课件，在此对各位老师表示衷心感谢！</a:t>
            </a:r>
            <a:endParaRPr lang="en-US" altLang="zh-CN" sz="2200" b="1" dirty="0">
              <a:solidFill>
                <a:schemeClr val="tx2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endParaRPr lang="en-US" altLang="zh-CN" sz="2200" b="1" dirty="0">
              <a:solidFill>
                <a:schemeClr val="tx2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参考的其他网络资源，来源无法尽述，特此说明。</a:t>
            </a:r>
            <a:endParaRPr lang="en-US" altLang="zh-CN" sz="2200" b="1" dirty="0">
              <a:solidFill>
                <a:schemeClr val="tx2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892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5"/>
          <p:cNvSpPr>
            <a:spLocks noChangeArrowheads="1" noChangeShapeType="1" noTextEdit="1"/>
          </p:cNvSpPr>
          <p:nvPr/>
        </p:nvSpPr>
        <p:spPr bwMode="gray">
          <a:xfrm>
            <a:off x="1676400" y="3069456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黑体" pitchFamily="2" charset="-122"/>
                <a:ea typeface="黑体" pitchFamily="2" charset="-122"/>
              </a:rPr>
              <a:t>5.1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衍射理论及近似分析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295636" y="2564904"/>
            <a:ext cx="6552728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5.1.1 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惠更斯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菲涅尔原理</a:t>
            </a:r>
            <a:endParaRPr lang="en-US" altLang="zh-CN" b="1" dirty="0">
              <a:solidFill>
                <a:srgbClr val="FF0000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latin typeface="+mn-ea"/>
                <a:cs typeface="Times New Roman" pitchFamily="18" charset="0"/>
              </a:rPr>
              <a:t>5.1.2 </a:t>
            </a:r>
            <a:r>
              <a:rPr lang="zh-CN" altLang="en-US" b="1" dirty="0">
                <a:latin typeface="+mn-ea"/>
                <a:cs typeface="Times New Roman" pitchFamily="18" charset="0"/>
              </a:rPr>
              <a:t>基尔霍夫衍射积分公式</a:t>
            </a:r>
            <a:endParaRPr lang="en-US" altLang="zh-CN" b="1" dirty="0"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+mn-ea"/>
                <a:cs typeface="Times New Roman" pitchFamily="18" charset="0"/>
              </a:rPr>
              <a:t>5.1.3 </a:t>
            </a:r>
            <a:r>
              <a:rPr lang="zh-CN" altLang="en-US" b="1" dirty="0">
                <a:latin typeface="+mn-ea"/>
                <a:cs typeface="Times New Roman" pitchFamily="18" charset="0"/>
              </a:rPr>
              <a:t>菲涅尔衍射和夫琅禾费衍射</a:t>
            </a:r>
            <a:endParaRPr lang="en-US" altLang="zh-CN" b="1" dirty="0"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33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惠更斯原理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38799"/>
            <a:ext cx="4874525" cy="24222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372259"/>
            <a:ext cx="2304256" cy="27048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3508" y="4402391"/>
            <a:ext cx="8856984" cy="2122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spcBef>
                <a:spcPct val="0"/>
              </a:spcBef>
            </a:pPr>
            <a:r>
              <a:rPr kumimoji="1" lang="zh-CN" altLang="en-US" sz="2000" b="1" dirty="0">
                <a:solidFill>
                  <a:srgbClr val="2E03CD"/>
                </a:solidFill>
                <a:latin typeface="+mn-ea"/>
              </a:rPr>
              <a:t>惠更斯原理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</a:rPr>
              <a:t>：波前上的每一个面元都可以看作是一个</a:t>
            </a:r>
            <a:r>
              <a:rPr kumimoji="1" lang="zh-CN" altLang="en-US" sz="2000" b="1" dirty="0">
                <a:solidFill>
                  <a:srgbClr val="2E03CD"/>
                </a:solidFill>
                <a:latin typeface="+mn-ea"/>
              </a:rPr>
              <a:t>次级扰动中心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</a:rPr>
              <a:t>，它们能产生</a:t>
            </a:r>
            <a:r>
              <a:rPr kumimoji="1" lang="zh-CN" altLang="en-US" sz="2000" b="1" dirty="0">
                <a:solidFill>
                  <a:srgbClr val="2E03CD"/>
                </a:solidFill>
                <a:latin typeface="+mn-ea"/>
              </a:rPr>
              <a:t>球面子波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</a:rPr>
              <a:t>，并且后一时刻的波前的位置是所有这些子波前的包络面。</a:t>
            </a:r>
            <a:endParaRPr kumimoji="1" lang="en-US" altLang="zh-CN" sz="2000" b="1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35000"/>
              </a:lnSpc>
              <a:spcBef>
                <a:spcPct val="0"/>
              </a:spcBef>
            </a:pPr>
            <a:r>
              <a:rPr kumimoji="1" lang="zh-CN" altLang="en-US" sz="2000" b="1" dirty="0">
                <a:solidFill>
                  <a:schemeClr val="tx2"/>
                </a:solidFill>
                <a:latin typeface="+mn-ea"/>
              </a:rPr>
              <a:t>惠更斯原理可以很好的解释光的直线传播、反射和折射方向，也能说明衍射现象的存在，但是不能确定光波通过圆孔后的传播方向和振幅大小，因而无法确定衍射图样的分布。</a:t>
            </a:r>
          </a:p>
        </p:txBody>
      </p:sp>
    </p:spTree>
    <p:extLst>
      <p:ext uri="{BB962C8B-B14F-4D97-AF65-F5344CB8AC3E}">
        <p14:creationId xmlns:p14="http://schemas.microsoft.com/office/powerpoint/2010/main" val="402028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惠更斯</a:t>
            </a:r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菲涅尔原理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340768"/>
            <a:ext cx="4794452" cy="36010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512" y="5229200"/>
            <a:ext cx="8784976" cy="1278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</a:pPr>
            <a:r>
              <a:rPr kumimoji="1" lang="zh-CN" altLang="en-US" sz="2000" b="1" dirty="0">
                <a:solidFill>
                  <a:schemeClr val="tx2"/>
                </a:solidFill>
                <a:latin typeface="+mn-ea"/>
              </a:rPr>
              <a:t>考虑惠更斯子波来自同一光源，具有相干性，因此波前之外任一点的光振动，应该是此波前上所有子波相干叠加的结果。用</a:t>
            </a:r>
            <a:r>
              <a:rPr kumimoji="1" lang="zh-CN" altLang="en-US" sz="2000" b="1" dirty="0">
                <a:solidFill>
                  <a:srgbClr val="2E03CD"/>
                </a:solidFill>
                <a:latin typeface="+mn-ea"/>
              </a:rPr>
              <a:t>“子波相干叠加”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</a:rPr>
              <a:t>思想补充的惠更斯原理，称作</a:t>
            </a:r>
            <a:r>
              <a:rPr kumimoji="1" lang="zh-CN" altLang="en-US" sz="2000" b="1" dirty="0">
                <a:solidFill>
                  <a:srgbClr val="2E03CD"/>
                </a:solidFill>
                <a:latin typeface="+mn-ea"/>
              </a:rPr>
              <a:t>惠更斯</a:t>
            </a:r>
            <a:r>
              <a:rPr kumimoji="1" lang="en-US" altLang="zh-CN" sz="2000" b="1" dirty="0">
                <a:solidFill>
                  <a:srgbClr val="2E03CD"/>
                </a:solidFill>
                <a:latin typeface="+mn-ea"/>
              </a:rPr>
              <a:t>-</a:t>
            </a:r>
            <a:r>
              <a:rPr kumimoji="1" lang="zh-CN" altLang="en-US" sz="2000" b="1" dirty="0">
                <a:solidFill>
                  <a:srgbClr val="2E03CD"/>
                </a:solidFill>
                <a:latin typeface="+mn-ea"/>
              </a:rPr>
              <a:t>菲涅尔原理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976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惠更斯</a:t>
            </a:r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菲涅尔原理的数学表述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68760"/>
            <a:ext cx="4626949" cy="34752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179512" y="1603586"/>
                <a:ext cx="4104456" cy="33239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342900" indent="-342900" algn="just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itchFamily="2" charset="2"/>
                  <a:buChar char="Ø"/>
                </a:pP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引入</a:t>
                </a:r>
                <a:r>
                  <a:rPr kumimoji="1" lang="zh-CN" altLang="en-US" sz="2000" b="1" dirty="0">
                    <a:solidFill>
                      <a:srgbClr val="2E03CD"/>
                    </a:solidFill>
                    <a:latin typeface="+mn-lt"/>
                    <a:ea typeface="+mn-ea"/>
                  </a:rPr>
                  <a:t>“子波干涉叠加”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思想，让惠更斯</a:t>
                </a:r>
                <a:r>
                  <a:rPr kumimoji="1"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—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菲涅尔原理可量化计算。</a:t>
                </a:r>
                <a:endParaRPr kumimoji="1" lang="en-US" altLang="zh-CN" sz="2000" b="1" dirty="0">
                  <a:solidFill>
                    <a:schemeClr val="tx2"/>
                  </a:solidFill>
                  <a:latin typeface="+mn-lt"/>
                  <a:ea typeface="+mn-ea"/>
                </a:endParaRPr>
              </a:p>
              <a:p>
                <a:pPr marL="342900" indent="-342900" algn="just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itchFamily="2" charset="2"/>
                  <a:buChar char="Ø"/>
                </a:pP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取光源</a:t>
                </a:r>
                <a:r>
                  <a:rPr kumimoji="1"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S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和考察点</a:t>
                </a:r>
                <a:r>
                  <a:rPr kumimoji="1"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P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之间的任一波前</a:t>
                </a: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𝚺</m:t>
                    </m:r>
                  </m:oMath>
                </a14:m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，把波前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𝚺</m:t>
                    </m:r>
                  </m:oMath>
                </a14:m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分割成无穷多的面元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𝒅</m:t>
                    </m:r>
                    <m:r>
                      <a:rPr kumimoji="1" lang="zh-CN" alt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𝚺</m:t>
                    </m:r>
                  </m:oMath>
                </a14:m>
                <a:r>
                  <a:rPr kumimoji="1"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 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，把每个面元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𝒅</m:t>
                    </m:r>
                    <m:r>
                      <a:rPr kumimoji="1" lang="zh-CN" alt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𝚺</m:t>
                    </m:r>
                  </m:oMath>
                </a14:m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看成发射次波的波源，从所有面元发射的次波将在</a:t>
                </a:r>
                <a:r>
                  <a:rPr kumimoji="1"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P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点相遇。</a:t>
                </a:r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603586"/>
                <a:ext cx="4104456" cy="3323987"/>
              </a:xfrm>
              <a:prstGeom prst="rect">
                <a:avLst/>
              </a:prstGeom>
              <a:blipFill>
                <a:blip r:embed="rId4"/>
                <a:stretch>
                  <a:fillRect l="-1335" r="-7567" b="-7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179512" y="5352070"/>
                <a:ext cx="8803413" cy="957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marL="342900" indent="-342900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itchFamily="2" charset="2"/>
                  <a:buChar char="Ø"/>
                </a:pP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一般说来，由各面元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𝒅</m:t>
                    </m:r>
                    <m:r>
                      <a:rPr kumimoji="1" lang="zh-CN" alt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𝚺</m:t>
                    </m:r>
                  </m:oMath>
                </a14:m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到</a:t>
                </a:r>
                <a:r>
                  <a:rPr kumimoji="1"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P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点的光程是不同的，从而在</a:t>
                </a:r>
                <a:r>
                  <a:rPr kumimoji="1"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P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点引起的振动位相不同，</a:t>
                </a:r>
                <a:r>
                  <a:rPr kumimoji="1"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P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点的总振动就是这些次波在这里相干叠加的结果。</a:t>
                </a: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352070"/>
                <a:ext cx="8803413" cy="957250"/>
              </a:xfrm>
              <a:prstGeom prst="rect">
                <a:avLst/>
              </a:prstGeom>
              <a:blipFill>
                <a:blip r:embed="rId5"/>
                <a:stretch>
                  <a:fillRect l="-623" b="-108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60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惠更斯</a:t>
            </a:r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菲涅尔原理的数学表述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68760"/>
            <a:ext cx="4626949" cy="34752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179512" y="1196752"/>
                <a:ext cx="4176464" cy="9610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点光源</a:t>
                </a:r>
                <a:r>
                  <a:rPr kumimoji="1"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S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在波面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𝚺</m:t>
                    </m:r>
                  </m:oMath>
                </a14:m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上任一点</a:t>
                </a:r>
                <a:r>
                  <a:rPr kumimoji="1"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Q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产生的复振幅为：</a:t>
                </a:r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6752"/>
                <a:ext cx="4176464" cy="961097"/>
              </a:xfrm>
              <a:prstGeom prst="rect">
                <a:avLst/>
              </a:prstGeom>
              <a:blipFill>
                <a:blip r:embed="rId5"/>
                <a:stretch>
                  <a:fillRect l="-1458" r="-1458" b="-82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89559"/>
              </p:ext>
            </p:extLst>
          </p:nvPr>
        </p:nvGraphicFramePr>
        <p:xfrm>
          <a:off x="923925" y="2348880"/>
          <a:ext cx="2351931" cy="8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" name="Equation" r:id="rId6" imgW="1066680" imgH="393480" progId="Equation.DSMT4">
                  <p:embed/>
                </p:oleObj>
              </mc:Choice>
              <mc:Fallback>
                <p:oleObj name="Equation" r:id="rId6" imgW="106668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2348880"/>
                        <a:ext cx="2351931" cy="869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948580"/>
              </p:ext>
            </p:extLst>
          </p:nvPr>
        </p:nvGraphicFramePr>
        <p:xfrm>
          <a:off x="749300" y="4284067"/>
          <a:ext cx="30368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" name="Equation" r:id="rId8" imgW="1371600" imgH="393480" progId="Equation.DSMT4">
                  <p:embed/>
                </p:oleObj>
              </mc:Choice>
              <mc:Fallback>
                <p:oleObj name="Equation" r:id="rId8" imgW="137160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284067"/>
                        <a:ext cx="303688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>
                <a:spLocks noChangeArrowheads="1"/>
              </p:cNvSpPr>
              <p:nvPr/>
            </p:nvSpPr>
            <p:spPr bwMode="auto">
              <a:xfrm>
                <a:off x="179512" y="3649648"/>
                <a:ext cx="4176464" cy="499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Q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点面元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𝒅</m:t>
                    </m:r>
                    <m:r>
                      <a:rPr kumimoji="1" lang="zh-CN" alt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𝝈</m:t>
                    </m:r>
                  </m:oMath>
                </a14:m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在</a:t>
                </a:r>
                <a:r>
                  <a:rPr kumimoji="1"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P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点产生的复振幅为：</a:t>
                </a:r>
              </a:p>
            </p:txBody>
          </p:sp>
        </mc:Choice>
        <mc:Fallback xmlns="">
          <p:sp>
            <p:nvSpPr>
              <p:cNvPr id="1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649648"/>
                <a:ext cx="4176464" cy="499432"/>
              </a:xfrm>
              <a:prstGeom prst="rect">
                <a:avLst/>
              </a:prstGeom>
              <a:blipFill>
                <a:blip r:embed="rId10"/>
                <a:stretch>
                  <a:fillRect l="-1458" r="-7434" b="-207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>
                <a:spLocks noChangeArrowheads="1"/>
              </p:cNvSpPr>
              <p:nvPr/>
            </p:nvSpPr>
            <p:spPr bwMode="auto">
              <a:xfrm>
                <a:off x="179511" y="5348223"/>
                <a:ext cx="8803413" cy="9610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其中：倾斜因子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𝑲</m:t>
                    </m:r>
                    <m:r>
                      <a:rPr kumimoji="1"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kumimoji="1" lang="zh-CN" alt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𝜽</m:t>
                    </m:r>
                    <m:r>
                      <a:rPr kumimoji="1"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表示子波振幅随面元法线与</a:t>
                </a:r>
                <a:r>
                  <a:rPr kumimoji="1"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QP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夹角</a:t>
                </a:r>
                <a:r>
                  <a:rPr kumimoji="1" lang="el-GR" altLang="zh-CN" sz="2000" b="1" i="1" dirty="0">
                    <a:solidFill>
                      <a:schemeClr val="tx2"/>
                    </a:solidFill>
                    <a:latin typeface="+mn-lt"/>
                    <a:ea typeface="+mn-ea"/>
                    <a:cs typeface="Times New Roman"/>
                  </a:rPr>
                  <a:t>θ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  <a:cs typeface="Times New Roman"/>
                  </a:rPr>
                  <a:t>的变化，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Times New Roman"/>
                      </a:rPr>
                      <m:t>𝒓</m:t>
                    </m:r>
                    <m:r>
                      <a:rPr kumimoji="1"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Times New Roman"/>
                      </a:rPr>
                      <m:t>=</m:t>
                    </m:r>
                    <m:r>
                      <a:rPr kumimoji="1"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Times New Roman"/>
                      </a:rPr>
                      <m:t>𝑸𝑷</m:t>
                    </m:r>
                  </m:oMath>
                </a14:m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，</a:t>
                </a:r>
                <a:r>
                  <a:rPr kumimoji="1"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C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为一常数。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𝜽</m:t>
                    </m:r>
                    <m:r>
                      <a:rPr kumimoji="1"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1"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时，倾斜因子</a:t>
                </a:r>
                <a:r>
                  <a:rPr kumimoji="1" lang="en-US" altLang="zh-CN" sz="2000" b="1" i="1" dirty="0">
                    <a:solidFill>
                      <a:schemeClr val="tx2"/>
                    </a:solidFill>
                    <a:latin typeface="+mn-lt"/>
                    <a:ea typeface="+mn-ea"/>
                  </a:rPr>
                  <a:t>K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有最大值；</a:t>
                </a: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𝜽</m:t>
                    </m:r>
                    <m:r>
                      <a:rPr kumimoji="1"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1" lang="zh-CN" alt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𝝅</m:t>
                    </m:r>
                    <m:r>
                      <a:rPr kumimoji="1"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/</m:t>
                    </m:r>
                    <m:r>
                      <a:rPr kumimoji="1"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</m:oMath>
                </a14:m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时，</a:t>
                </a:r>
                <a:r>
                  <a:rPr kumimoji="1" lang="en-US" altLang="zh-CN" sz="2000" b="1" i="1" dirty="0">
                    <a:solidFill>
                      <a:schemeClr val="tx2"/>
                    </a:solidFill>
                    <a:latin typeface="+mn-lt"/>
                    <a:ea typeface="+mn-ea"/>
                  </a:rPr>
                  <a:t>K</a:t>
                </a:r>
                <a:r>
                  <a:rPr kumimoji="1"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=0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。</a:t>
                </a:r>
                <a:endParaRPr kumimoji="1" lang="zh-CN" altLang="en-US" sz="2000" b="1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1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1" y="5348223"/>
                <a:ext cx="8803413" cy="961097"/>
              </a:xfrm>
              <a:prstGeom prst="rect">
                <a:avLst/>
              </a:prstGeom>
              <a:blipFill>
                <a:blip r:embed="rId11"/>
                <a:stretch>
                  <a:fillRect l="-692" r="-692" b="-101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4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惠更斯</a:t>
            </a:r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菲涅尔原理的数学表述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06" y="1268760"/>
            <a:ext cx="4314219" cy="3240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179512" y="1196752"/>
                <a:ext cx="4489194" cy="9610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只有</a:t>
                </a:r>
                <a:r>
                  <a:rPr kumimoji="1"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ZZ</a:t>
                </a:r>
                <a:r>
                  <a:rPr kumimoji="1"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  <a:cs typeface="Times New Roman"/>
                  </a:rPr>
                  <a:t>ʹ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范围内波面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</a:rPr>
                      <m:t>𝚺</m:t>
                    </m:r>
                  </m:oMath>
                </a14:m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上的面元发出的子波对</a:t>
                </a:r>
                <a:r>
                  <a:rPr kumimoji="1" lang="en-US" altLang="zh-CN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P</a:t>
                </a:r>
                <a:r>
                  <a:rPr kumimoji="1" lang="zh-CN" altLang="en-US" sz="2000" b="1" dirty="0">
                    <a:solidFill>
                      <a:schemeClr val="tx2"/>
                    </a:solidFill>
                    <a:latin typeface="+mn-lt"/>
                    <a:ea typeface="+mn-ea"/>
                  </a:rPr>
                  <a:t>点产生作用，总的复振幅为：</a:t>
                </a:r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6752"/>
                <a:ext cx="4489194" cy="961097"/>
              </a:xfrm>
              <a:prstGeom prst="rect">
                <a:avLst/>
              </a:prstGeom>
              <a:blipFill>
                <a:blip r:embed="rId5"/>
                <a:stretch>
                  <a:fillRect l="-1357" r="-1357" b="-101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545451"/>
              </p:ext>
            </p:extLst>
          </p:nvPr>
        </p:nvGraphicFramePr>
        <p:xfrm>
          <a:off x="168275" y="2564904"/>
          <a:ext cx="4259709" cy="1899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" name="Equation" r:id="rId6" imgW="1993680" imgH="888840" progId="Equation.DSMT4">
                  <p:embed/>
                </p:oleObj>
              </mc:Choice>
              <mc:Fallback>
                <p:oleObj name="Equation" r:id="rId6" imgW="19936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2564904"/>
                        <a:ext cx="4259709" cy="1899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512" y="4653136"/>
            <a:ext cx="8803413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根据惠更斯</a:t>
            </a:r>
            <a:r>
              <a:rPr lang="en-US" altLang="zh-CN" sz="2000" b="1" dirty="0">
                <a:solidFill>
                  <a:schemeClr val="tx2"/>
                </a:solidFill>
              </a:rPr>
              <a:t>-</a:t>
            </a:r>
            <a:r>
              <a:rPr lang="zh-CN" altLang="en-US" sz="2000" b="1" dirty="0">
                <a:solidFill>
                  <a:schemeClr val="tx2"/>
                </a:solidFill>
              </a:rPr>
              <a:t>菲涅尔原理，上述积分面可以选取波面，也可以选取</a:t>
            </a:r>
            <a:r>
              <a:rPr lang="en-US" altLang="zh-CN" sz="2000" b="1" dirty="0">
                <a:solidFill>
                  <a:schemeClr val="tx2"/>
                </a:solidFill>
              </a:rPr>
              <a:t>S</a:t>
            </a:r>
            <a:r>
              <a:rPr lang="zh-CN" altLang="en-US" sz="2000" b="1" dirty="0">
                <a:solidFill>
                  <a:schemeClr val="tx2"/>
                </a:solidFill>
              </a:rPr>
              <a:t>和</a:t>
            </a:r>
            <a:r>
              <a:rPr lang="en-US" altLang="zh-CN" sz="2000" b="1" dirty="0">
                <a:solidFill>
                  <a:schemeClr val="tx2"/>
                </a:solidFill>
              </a:rPr>
              <a:t>P</a:t>
            </a:r>
            <a:r>
              <a:rPr lang="zh-CN" altLang="en-US" sz="2000" b="1" dirty="0">
                <a:solidFill>
                  <a:schemeClr val="tx2"/>
                </a:solidFill>
              </a:rPr>
              <a:t>之间的任意曲面或平面。得到惠更斯</a:t>
            </a:r>
            <a:r>
              <a:rPr lang="en-US" altLang="zh-CN" sz="2000" b="1" dirty="0">
                <a:solidFill>
                  <a:schemeClr val="tx2"/>
                </a:solidFill>
              </a:rPr>
              <a:t>-</a:t>
            </a:r>
            <a:r>
              <a:rPr lang="zh-CN" altLang="en-US" sz="2000" b="1" dirty="0">
                <a:solidFill>
                  <a:schemeClr val="tx2"/>
                </a:solidFill>
              </a:rPr>
              <a:t>菲涅尔原理的推广：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213047"/>
              </p:ext>
            </p:extLst>
          </p:nvPr>
        </p:nvGraphicFramePr>
        <p:xfrm>
          <a:off x="2415158" y="5822207"/>
          <a:ext cx="4245074" cy="919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" name="Equation" r:id="rId8" imgW="1993680" imgH="431640" progId="Equation.DSMT4">
                  <p:embed/>
                </p:oleObj>
              </mc:Choice>
              <mc:Fallback>
                <p:oleObj name="Equation" r:id="rId8" imgW="1993680" imgH="4316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158" y="5822207"/>
                        <a:ext cx="4245074" cy="919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316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Yang01">
  <a:themeElements>
    <a:clrScheme name="Yang01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Yang0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Yang01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ang01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ang01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Class1-2_0.绪论</Template>
  <TotalTime>21979</TotalTime>
  <Words>2959</Words>
  <Application>Microsoft Office PowerPoint</Application>
  <PresentationFormat>全屏显示(4:3)</PresentationFormat>
  <Paragraphs>208</Paragraphs>
  <Slides>35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黑体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Yang01</vt:lpstr>
      <vt:lpstr>Equation</vt:lpstr>
      <vt:lpstr>PowerPoint 演示文稿</vt:lpstr>
      <vt:lpstr>泊松亮斑</vt:lpstr>
      <vt:lpstr>衍射问题概述</vt:lpstr>
      <vt:lpstr>5.1 衍射理论及近似分析</vt:lpstr>
      <vt:lpstr>惠更斯原理</vt:lpstr>
      <vt:lpstr>惠更斯-菲涅尔原理</vt:lpstr>
      <vt:lpstr>惠更斯-菲涅尔原理的数学表述</vt:lpstr>
      <vt:lpstr>惠更斯-菲涅尔原理的数学表述</vt:lpstr>
      <vt:lpstr>惠更斯-菲涅尔原理的数学表述</vt:lpstr>
      <vt:lpstr>5.1 衍射理论及近似分析</vt:lpstr>
      <vt:lpstr>基尔霍夫标量衍射理论</vt:lpstr>
      <vt:lpstr>亥姆霍兹-基尔霍夫积分定理</vt:lpstr>
      <vt:lpstr>亥姆霍兹-基尔霍夫积分定理</vt:lpstr>
      <vt:lpstr>亥姆霍兹-基尔霍夫积分定理</vt:lpstr>
      <vt:lpstr>菲涅尔-基尔霍夫衍射公式</vt:lpstr>
      <vt:lpstr>菲涅尔-基尔霍夫衍射公式</vt:lpstr>
      <vt:lpstr>菲涅尔-基尔霍夫衍射公式</vt:lpstr>
      <vt:lpstr>菲涅尔-基尔霍夫衍射公式</vt:lpstr>
      <vt:lpstr>倾斜因子</vt:lpstr>
      <vt:lpstr>巴俾涅原理</vt:lpstr>
      <vt:lpstr>巴俾涅原理</vt:lpstr>
      <vt:lpstr>5.1 衍射理论及近似分析</vt:lpstr>
      <vt:lpstr>菲涅尔衍射和夫琅禾费衍射</vt:lpstr>
      <vt:lpstr>基尔霍夫衍射—傍轴近似</vt:lpstr>
      <vt:lpstr>菲涅尔近似</vt:lpstr>
      <vt:lpstr>菲涅尔近似</vt:lpstr>
      <vt:lpstr>夫琅禾费近似</vt:lpstr>
      <vt:lpstr>菲涅尔近似和夫琅禾费近似</vt:lpstr>
      <vt:lpstr>夫琅禾费衍射装置</vt:lpstr>
      <vt:lpstr>夫琅禾费衍射公式的意义</vt:lpstr>
      <vt:lpstr>夫琅禾费衍射公式的意义</vt:lpstr>
      <vt:lpstr>互补屏的夫琅禾费衍射</vt:lpstr>
      <vt:lpstr>互补屏的夫琅禾费衍射</vt:lpstr>
      <vt:lpstr>致谢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wanzhujun</dc:creator>
  <cp:lastModifiedBy>Hust</cp:lastModifiedBy>
  <cp:revision>1234</cp:revision>
  <dcterms:created xsi:type="dcterms:W3CDTF">2013-11-04T02:33:41Z</dcterms:created>
  <dcterms:modified xsi:type="dcterms:W3CDTF">2022-11-04T17:02:04Z</dcterms:modified>
</cp:coreProperties>
</file>