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handoutMasterIdLst>
    <p:handoutMasterId r:id="rId45"/>
  </p:handoutMasterIdLst>
  <p:sldIdLst>
    <p:sldId id="256" r:id="rId2"/>
    <p:sldId id="635" r:id="rId3"/>
    <p:sldId id="520" r:id="rId4"/>
    <p:sldId id="525" r:id="rId5"/>
    <p:sldId id="526" r:id="rId6"/>
    <p:sldId id="527" r:id="rId7"/>
    <p:sldId id="521" r:id="rId8"/>
    <p:sldId id="522" r:id="rId9"/>
    <p:sldId id="581" r:id="rId10"/>
    <p:sldId id="582" r:id="rId11"/>
    <p:sldId id="583" r:id="rId12"/>
    <p:sldId id="585" r:id="rId13"/>
    <p:sldId id="528" r:id="rId14"/>
    <p:sldId id="529" r:id="rId15"/>
    <p:sldId id="530" r:id="rId16"/>
    <p:sldId id="531" r:id="rId17"/>
    <p:sldId id="532" r:id="rId18"/>
    <p:sldId id="636" r:id="rId19"/>
    <p:sldId id="623" r:id="rId20"/>
    <p:sldId id="624" r:id="rId21"/>
    <p:sldId id="630" r:id="rId22"/>
    <p:sldId id="631" r:id="rId23"/>
    <p:sldId id="632" r:id="rId24"/>
    <p:sldId id="634" r:id="rId25"/>
    <p:sldId id="637" r:id="rId26"/>
    <p:sldId id="533" r:id="rId27"/>
    <p:sldId id="534" r:id="rId28"/>
    <p:sldId id="535" r:id="rId29"/>
    <p:sldId id="536" r:id="rId30"/>
    <p:sldId id="519" r:id="rId31"/>
    <p:sldId id="537" r:id="rId32"/>
    <p:sldId id="540" r:id="rId33"/>
    <p:sldId id="538" r:id="rId34"/>
    <p:sldId id="541" r:id="rId35"/>
    <p:sldId id="544" r:id="rId36"/>
    <p:sldId id="542" r:id="rId37"/>
    <p:sldId id="543" r:id="rId38"/>
    <p:sldId id="545" r:id="rId39"/>
    <p:sldId id="546" r:id="rId40"/>
    <p:sldId id="639" r:id="rId41"/>
    <p:sldId id="621" r:id="rId42"/>
    <p:sldId id="25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3CD"/>
    <a:srgbClr val="542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081" autoAdjust="0"/>
  </p:normalViewPr>
  <p:slideViewPr>
    <p:cSldViewPr>
      <p:cViewPr varScale="1">
        <p:scale>
          <a:sx n="84" d="100"/>
          <a:sy n="84" d="100"/>
        </p:scale>
        <p:origin x="86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t>2022/10/28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t>2022/10/28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11</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12</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13</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14</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15</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16</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17</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18</a:t>
            </a:fld>
            <a:endParaRPr lang="en-US" altLang="zh-CN" dirty="0"/>
          </a:p>
        </p:txBody>
      </p:sp>
    </p:spTree>
    <p:extLst>
      <p:ext uri="{BB962C8B-B14F-4D97-AF65-F5344CB8AC3E}">
        <p14:creationId xmlns:p14="http://schemas.microsoft.com/office/powerpoint/2010/main" val="4157818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25</a:t>
            </a:fld>
            <a:endParaRPr lang="en-US" altLang="zh-CN" dirty="0"/>
          </a:p>
        </p:txBody>
      </p:sp>
    </p:spTree>
    <p:extLst>
      <p:ext uri="{BB962C8B-B14F-4D97-AF65-F5344CB8AC3E}">
        <p14:creationId xmlns:p14="http://schemas.microsoft.com/office/powerpoint/2010/main" val="1848793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26</a:t>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27</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28</a:t>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29</a:t>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30</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4</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31</a:t>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32</a:t>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33</a:t>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34</a:t>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35</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36</a:t>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37</a:t>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5</a:t>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41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6</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7</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8</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9</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dirty="0"/>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10</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84821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35025"/>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a:p>
        </p:txBody>
      </p:sp>
    </p:spTree>
    <p:extLst>
      <p:ext uri="{BB962C8B-B14F-4D97-AF65-F5344CB8AC3E}">
        <p14:creationId xmlns:p14="http://schemas.microsoft.com/office/powerpoint/2010/main" val="242736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4854234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4784122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9.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jpg"/><Relationship Id="rId5" Type="http://schemas.openxmlformats.org/officeDocument/2006/relationships/image" Target="../media/image26.wmf"/><Relationship Id="rId10" Type="http://schemas.openxmlformats.org/officeDocument/2006/relationships/image" Target="../media/image34.png"/><Relationship Id="rId4" Type="http://schemas.openxmlformats.org/officeDocument/2006/relationships/oleObject" Target="../embeddings/oleObject17.bin"/><Relationship Id="rId9"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1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image" Target="../media/image39.png"/><Relationship Id="rId5" Type="http://schemas.openxmlformats.org/officeDocument/2006/relationships/oleObject" Target="../embeddings/oleObject19.bin"/><Relationship Id="rId10" Type="http://schemas.openxmlformats.org/officeDocument/2006/relationships/image" Target="../media/image33.wmf"/><Relationship Id="rId4" Type="http://schemas.openxmlformats.org/officeDocument/2006/relationships/image" Target="../media/image34.jpg"/><Relationship Id="rId9"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11" Type="http://schemas.openxmlformats.org/officeDocument/2006/relationships/image" Target="../media/image35.jpg"/><Relationship Id="rId5" Type="http://schemas.openxmlformats.org/officeDocument/2006/relationships/image" Target="../media/image31.wmf"/><Relationship Id="rId10" Type="http://schemas.openxmlformats.org/officeDocument/2006/relationships/image" Target="../media/image40.png"/><Relationship Id="rId4" Type="http://schemas.openxmlformats.org/officeDocument/2006/relationships/oleObject" Target="../embeddings/oleObject22.bin"/><Relationship Id="rId9" Type="http://schemas.openxmlformats.org/officeDocument/2006/relationships/image" Target="../media/image33.wmf"/></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13.xml"/><Relationship Id="rId7" Type="http://schemas.openxmlformats.org/officeDocument/2006/relationships/oleObject" Target="../embeddings/oleObject26.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9.wmf"/><Relationship Id="rId4" Type="http://schemas.openxmlformats.org/officeDocument/2006/relationships/image" Target="../media/image41.tiff"/><Relationship Id="rId9"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4.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11" Type="http://schemas.openxmlformats.org/officeDocument/2006/relationships/image" Target="../media/image52.png"/><Relationship Id="rId5" Type="http://schemas.openxmlformats.org/officeDocument/2006/relationships/image" Target="../media/image42.wmf"/><Relationship Id="rId10" Type="http://schemas.openxmlformats.org/officeDocument/2006/relationships/image" Target="../media/image45.jpg"/><Relationship Id="rId4" Type="http://schemas.openxmlformats.org/officeDocument/2006/relationships/oleObject" Target="../embeddings/oleObject29.bin"/><Relationship Id="rId9" Type="http://schemas.openxmlformats.org/officeDocument/2006/relationships/image" Target="../media/image44.wmf"/></Relationships>
</file>

<file path=ppt/slides/_rels/slide1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notesSlide" Target="../notesSlides/notesSlide1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jpg"/><Relationship Id="rId5" Type="http://schemas.openxmlformats.org/officeDocument/2006/relationships/image" Target="../media/image46.wmf"/><Relationship Id="rId4" Type="http://schemas.openxmlformats.org/officeDocument/2006/relationships/oleObject" Target="../embeddings/oleObject32.bin"/><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notesSlide" Target="../notesSlides/notesSlide16.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image" Target="../media/image49.wmf"/><Relationship Id="rId4"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1.tiff"/><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3.jpeg"/><Relationship Id="rId4" Type="http://schemas.openxmlformats.org/officeDocument/2006/relationships/image" Target="../media/image5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36.bin"/><Relationship Id="rId4" Type="http://schemas.openxmlformats.org/officeDocument/2006/relationships/image" Target="../media/image56.tiff"/></Relationships>
</file>

<file path=ppt/slides/_rels/slide22.xml.rels><?xml version="1.0" encoding="UTF-8" standalone="yes"?>
<Relationships xmlns="http://schemas.openxmlformats.org/package/2006/relationships"><Relationship Id="rId8" Type="http://schemas.openxmlformats.org/officeDocument/2006/relationships/image" Target="../media/image59.tiff"/><Relationship Id="rId3" Type="http://schemas.openxmlformats.org/officeDocument/2006/relationships/notesSlide" Target="../notesSlides/notesSlide21.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9.bin"/><Relationship Id="rId5" Type="http://schemas.openxmlformats.org/officeDocument/2006/relationships/image" Target="../media/image57.wmf"/><Relationship Id="rId10" Type="http://schemas.openxmlformats.org/officeDocument/2006/relationships/image" Target="../media/image61.jpeg"/><Relationship Id="rId4" Type="http://schemas.openxmlformats.org/officeDocument/2006/relationships/oleObject" Target="../embeddings/oleObject38.bin"/><Relationship Id="rId9" Type="http://schemas.openxmlformats.org/officeDocument/2006/relationships/image" Target="../media/image60.tiff"/></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66.tif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7.wmf"/><Relationship Id="rId5" Type="http://schemas.openxmlformats.org/officeDocument/2006/relationships/oleObject" Target="../embeddings/oleObject40.bin"/><Relationship Id="rId4" Type="http://schemas.openxmlformats.org/officeDocument/2006/relationships/image" Target="../media/image68.tif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notesSlide" Target="../notesSlides/notesSlide26.xml"/><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jpeg"/><Relationship Id="rId5" Type="http://schemas.openxmlformats.org/officeDocument/2006/relationships/image" Target="../media/image71.tiff"/><Relationship Id="rId4" Type="http://schemas.openxmlformats.org/officeDocument/2006/relationships/image" Target="../media/image7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42.bin"/><Relationship Id="rId4" Type="http://schemas.openxmlformats.org/officeDocument/2006/relationships/image" Target="../media/image74.tiff"/></Relationships>
</file>

<file path=ppt/slides/_rels/slide29.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78.wmf"/><Relationship Id="rId3" Type="http://schemas.openxmlformats.org/officeDocument/2006/relationships/notesSlide" Target="../notesSlides/notesSlide28.xml"/><Relationship Id="rId7" Type="http://schemas.openxmlformats.org/officeDocument/2006/relationships/oleObject" Target="../embeddings/oleObject44.bin"/><Relationship Id="rId12"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5.wmf"/><Relationship Id="rId11" Type="http://schemas.openxmlformats.org/officeDocument/2006/relationships/image" Target="../media/image28.png"/><Relationship Id="rId5" Type="http://schemas.openxmlformats.org/officeDocument/2006/relationships/oleObject" Target="../embeddings/oleObject43.bin"/><Relationship Id="rId10" Type="http://schemas.openxmlformats.org/officeDocument/2006/relationships/image" Target="../media/image77.wmf"/><Relationship Id="rId4" Type="http://schemas.openxmlformats.org/officeDocument/2006/relationships/image" Target="../media/image74.tiff"/><Relationship Id="rId9"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image" Target="../media/image79.tif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2.jpeg"/><Relationship Id="rId5" Type="http://schemas.openxmlformats.org/officeDocument/2006/relationships/image" Target="../media/image81.wmf"/><Relationship Id="rId4"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3.wmf"/><Relationship Id="rId5" Type="http://schemas.openxmlformats.org/officeDocument/2006/relationships/oleObject" Target="../embeddings/oleObject48.bin"/><Relationship Id="rId4" Type="http://schemas.openxmlformats.org/officeDocument/2006/relationships/image" Target="../media/image84.jpeg"/></Relationships>
</file>

<file path=ppt/slides/_rels/slide33.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32.xml"/><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8.tiff"/><Relationship Id="rId11" Type="http://schemas.openxmlformats.org/officeDocument/2006/relationships/image" Target="../media/image86.wmf"/><Relationship Id="rId5" Type="http://schemas.microsoft.com/office/2007/relationships/hdphoto" Target="../media/hdphoto1.wdp"/><Relationship Id="rId10" Type="http://schemas.openxmlformats.org/officeDocument/2006/relationships/oleObject" Target="../embeddings/oleObject50.bin"/><Relationship Id="rId4" Type="http://schemas.openxmlformats.org/officeDocument/2006/relationships/image" Target="../media/image87.png"/><Relationship Id="rId9" Type="http://schemas.openxmlformats.org/officeDocument/2006/relationships/image" Target="../media/image39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2.bin"/><Relationship Id="rId5" Type="http://schemas.openxmlformats.org/officeDocument/2006/relationships/image" Target="../media/image89.wmf"/><Relationship Id="rId4"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90.wmf"/><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4.bin"/><Relationship Id="rId5" Type="http://schemas.openxmlformats.org/officeDocument/2006/relationships/image" Target="../media/image93.gif"/><Relationship Id="rId4" Type="http://schemas.openxmlformats.org/officeDocument/2006/relationships/image" Target="../media/image92.tif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6.xml"/><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6.bin"/><Relationship Id="rId5" Type="http://schemas.openxmlformats.org/officeDocument/2006/relationships/image" Target="../media/image94.wmf"/><Relationship Id="rId4" Type="http://schemas.openxmlformats.org/officeDocument/2006/relationships/oleObject" Target="../embeddings/oleObject55.bin"/><Relationship Id="rId9" Type="http://schemas.openxmlformats.org/officeDocument/2006/relationships/image" Target="../media/image96.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97.wmf"/><Relationship Id="rId4" Type="http://schemas.openxmlformats.org/officeDocument/2006/relationships/oleObject" Target="../embeddings/oleObject58.bin"/></Relationships>
</file>

<file path=ppt/slides/_rels/slide39.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38.xml"/><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20.png"/><Relationship Id="rId5" Type="http://schemas.openxmlformats.org/officeDocument/2006/relationships/image" Target="../media/image100.tiff"/><Relationship Id="rId4" Type="http://schemas.openxmlformats.org/officeDocument/2006/relationships/image" Target="../media/image99.gi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xml"/><Relationship Id="rId7" Type="http://schemas.openxmlformats.org/officeDocument/2006/relationships/oleObject" Target="../embeddings/oleObject2.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1.wmf"/><Relationship Id="rId4" Type="http://schemas.openxmlformats.org/officeDocument/2006/relationships/image" Target="../media/image13.tiff"/><Relationship Id="rId9"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notesSlide" Target="../notesSlides/notesSlide39.xml"/><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4.tiff"/><Relationship Id="rId5" Type="http://schemas.openxmlformats.org/officeDocument/2006/relationships/image" Target="../media/image101.wmf"/><Relationship Id="rId10" Type="http://schemas.openxmlformats.org/officeDocument/2006/relationships/image" Target="../media/image103.wmf"/><Relationship Id="rId4" Type="http://schemas.openxmlformats.org/officeDocument/2006/relationships/oleObject" Target="../embeddings/oleObject60.bin"/><Relationship Id="rId9"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4.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8.jp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9.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7.xml"/><Relationship Id="rId7" Type="http://schemas.openxmlformats.org/officeDocument/2006/relationships/oleObject" Target="../embeddings/oleObject12.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5.jpg"/><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8.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jpg"/><Relationship Id="rId5" Type="http://schemas.openxmlformats.org/officeDocument/2006/relationships/image" Target="../media/image26.wmf"/><Relationship Id="rId4" Type="http://schemas.openxmlformats.org/officeDocument/2006/relationships/oleObject" Target="../embeddings/oleObject15.bin"/><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7"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第五章 光的衍射</a:t>
            </a:r>
            <a:endParaRPr lang="zh-CN" altLang="en-US" sz="4400" kern="0" dirty="0">
              <a:ea typeface="宋体" pitchFamily="2" charset="-122"/>
            </a:endParaRPr>
          </a:p>
        </p:txBody>
      </p:sp>
    </p:spTree>
    <p:extLst>
      <p:ext uri="{BB962C8B-B14F-4D97-AF65-F5344CB8AC3E}">
        <p14:creationId xmlns:p14="http://schemas.microsoft.com/office/powerpoint/2010/main" val="30113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704906" cy="719137"/>
          </a:xfrm>
        </p:spPr>
        <p:txBody>
          <a:bodyPr/>
          <a:lstStyle/>
          <a:p>
            <a:r>
              <a:rPr lang="zh-CN" altLang="en-US" sz="3600" dirty="0">
                <a:latin typeface="黑体" pitchFamily="2" charset="-122"/>
                <a:ea typeface="黑体" pitchFamily="2" charset="-122"/>
              </a:rPr>
              <a:t>单缝的夫琅禾费衍射</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暗纹分析</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10</a:t>
            </a:fld>
            <a:endParaRPr lang="en-US" altLang="zh-CN" dirty="0"/>
          </a:p>
        </p:txBody>
      </p:sp>
      <p:graphicFrame>
        <p:nvGraphicFramePr>
          <p:cNvPr id="15" name="对象 14"/>
          <p:cNvGraphicFramePr>
            <a:graphicFrameLocks noChangeAspect="1"/>
          </p:cNvGraphicFramePr>
          <p:nvPr>
            <p:extLst>
              <p:ext uri="{D42A27DB-BD31-4B8C-83A1-F6EECF244321}">
                <p14:modId xmlns:p14="http://schemas.microsoft.com/office/powerpoint/2010/main" val="2533210371"/>
              </p:ext>
            </p:extLst>
          </p:nvPr>
        </p:nvGraphicFramePr>
        <p:xfrm>
          <a:off x="3695346" y="4358034"/>
          <a:ext cx="1354138" cy="331787"/>
        </p:xfrm>
        <a:graphic>
          <a:graphicData uri="http://schemas.openxmlformats.org/presentationml/2006/ole">
            <mc:AlternateContent xmlns:mc="http://schemas.openxmlformats.org/markup-compatibility/2006">
              <mc:Choice xmlns:v="urn:schemas-microsoft-com:vml" Requires="v">
                <p:oleObj spid="_x0000_s62858" name="Equation" r:id="rId4" imgW="723600" imgH="177480" progId="Equation.DSMT4">
                  <p:embed/>
                </p:oleObj>
              </mc:Choice>
              <mc:Fallback>
                <p:oleObj name="Equation" r:id="rId4" imgW="723600" imgH="177480" progId="Equation.DSMT4">
                  <p:embed/>
                  <p:pic>
                    <p:nvPicPr>
                      <p:cNvPr id="0" name=""/>
                      <p:cNvPicPr>
                        <a:picLocks noChangeAspect="1" noChangeArrowheads="1"/>
                      </p:cNvPicPr>
                      <p:nvPr/>
                    </p:nvPicPr>
                    <p:blipFill>
                      <a:blip r:embed="rId5"/>
                      <a:srcRect/>
                      <a:stretch>
                        <a:fillRect/>
                      </a:stretch>
                    </p:blipFill>
                    <p:spPr bwMode="auto">
                      <a:xfrm>
                        <a:off x="3695346" y="4358034"/>
                        <a:ext cx="135413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389632" y="4293096"/>
            <a:ext cx="3023585" cy="400110"/>
          </a:xfrm>
          <a:prstGeom prst="rect">
            <a:avLst/>
          </a:prstGeom>
          <a:noFill/>
        </p:spPr>
        <p:txBody>
          <a:bodyPr wrap="none" rtlCol="0">
            <a:spAutoFit/>
          </a:bodyPr>
          <a:lstStyle/>
          <a:p>
            <a:pPr algn="just"/>
            <a:r>
              <a:rPr lang="zh-CN" altLang="en-US" sz="2000" b="1" dirty="0">
                <a:solidFill>
                  <a:schemeClr val="tx2"/>
                </a:solidFill>
              </a:rPr>
              <a:t>衍射图样的暗纹条件是：</a:t>
            </a:r>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3808" y="1196753"/>
            <a:ext cx="3248775" cy="2956923"/>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389632" y="5661248"/>
                <a:ext cx="8358832" cy="822597"/>
              </a:xfrm>
              <a:prstGeom prst="rect">
                <a:avLst/>
              </a:prstGeom>
              <a:noFill/>
            </p:spPr>
            <p:txBody>
              <a:bodyPr wrap="square" rtlCol="0">
                <a:spAutoFit/>
              </a:bodyPr>
              <a:lstStyle>
                <a:defPPr>
                  <a:defRPr lang="zh-CN"/>
                </a:defPPr>
                <a:lvl1pPr algn="just">
                  <a:defRPr sz="2400" b="1">
                    <a:solidFill>
                      <a:schemeClr val="tx2"/>
                    </a:solidFill>
                  </a:defRPr>
                </a:lvl1pPr>
              </a:lstStyle>
              <a:p>
                <a:pPr>
                  <a:lnSpc>
                    <a:spcPct val="125000"/>
                  </a:lnSpc>
                </a:pPr>
                <a:r>
                  <a:rPr lang="zh-CN" altLang="en-US" sz="2000" dirty="0"/>
                  <a:t>相当于把单缝</a:t>
                </a:r>
                <a:r>
                  <a:rPr lang="en-US" altLang="zh-CN" sz="2000" dirty="0">
                    <a:cs typeface="Times New Roman" panose="02020603050405020304" pitchFamily="18" charset="0"/>
                  </a:rPr>
                  <a:t>6</a:t>
                </a:r>
                <a:r>
                  <a:rPr lang="zh-CN" altLang="en-US" sz="2000" dirty="0"/>
                  <a:t>等分，相邻两部分中对应点</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𝑄</m:t>
                        </m:r>
                      </m:e>
                      <m:sub>
                        <m:r>
                          <a:rPr lang="en-US" altLang="zh-CN" sz="2000">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𝑄</m:t>
                        </m:r>
                      </m:e>
                      <m:sub>
                        <m:r>
                          <a:rPr lang="en-US" altLang="zh-CN" sz="2000" dirty="0">
                            <a:latin typeface="Cambria Math" panose="02040503050406030204" pitchFamily="18" charset="0"/>
                          </a:rPr>
                          <m:t>1</m:t>
                        </m:r>
                      </m:sub>
                    </m:sSub>
                    <m:r>
                      <a:rPr lang="en-US" altLang="zh-CN" sz="2000" dirty="0">
                        <a:latin typeface="Cambria Math" panose="02040503050406030204" pitchFamily="18" charset="0"/>
                      </a:rPr>
                      <m:t>′</m:t>
                    </m:r>
                  </m:oMath>
                </a14:m>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𝑄</m:t>
                        </m:r>
                      </m:e>
                      <m:sub>
                        <m:r>
                          <a:rPr lang="en-US" altLang="zh-CN" sz="2000" b="1" i="0" smtClean="0">
                            <a:latin typeface="Cambria Math" panose="02040503050406030204" pitchFamily="18" charset="0"/>
                          </a:rPr>
                          <m:t>𝟐</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𝑄</m:t>
                        </m:r>
                      </m:e>
                      <m:sub>
                        <m:r>
                          <a:rPr lang="en-US" altLang="zh-CN" sz="2000" b="1" i="0" dirty="0" smtClean="0">
                            <a:latin typeface="Cambria Math" panose="02040503050406030204" pitchFamily="18" charset="0"/>
                          </a:rPr>
                          <m:t>𝟐</m:t>
                        </m:r>
                      </m:sub>
                    </m:sSub>
                    <m:r>
                      <a:rPr lang="en-US" altLang="zh-CN" sz="2000" dirty="0">
                        <a:latin typeface="Cambria Math" panose="02040503050406030204" pitchFamily="18" charset="0"/>
                      </a:rPr>
                      <m:t>′</m:t>
                    </m:r>
                  </m:oMath>
                </a14:m>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𝑄</m:t>
                        </m:r>
                      </m:e>
                      <m:sub>
                        <m:r>
                          <a:rPr lang="en-US" altLang="zh-CN" sz="2000" b="1" i="0" smtClean="0">
                            <a:latin typeface="Cambria Math" panose="02040503050406030204" pitchFamily="18" charset="0"/>
                          </a:rPr>
                          <m:t>𝟑</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𝑄</m:t>
                        </m:r>
                      </m:e>
                      <m:sub>
                        <m:r>
                          <a:rPr lang="en-US" altLang="zh-CN" sz="2000" b="1" i="0" dirty="0" smtClean="0">
                            <a:latin typeface="Cambria Math" panose="02040503050406030204" pitchFamily="18" charset="0"/>
                          </a:rPr>
                          <m:t>𝟑</m:t>
                        </m:r>
                      </m:sub>
                    </m:sSub>
                    <m:r>
                      <a:rPr lang="en-US" altLang="zh-CN" sz="2000" dirty="0">
                        <a:latin typeface="Cambria Math" panose="02040503050406030204" pitchFamily="18" charset="0"/>
                      </a:rPr>
                      <m:t>′</m:t>
                    </m:r>
                  </m:oMath>
                </a14:m>
                <a:r>
                  <a:rPr lang="zh-CN" altLang="en-US" sz="2000" dirty="0"/>
                  <a:t>产生的子波，在观察屏上</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𝑃</m:t>
                        </m:r>
                      </m:e>
                      <m:sub>
                        <m:r>
                          <a:rPr lang="en-US" altLang="zh-CN" sz="2000" b="1" i="0" smtClean="0">
                            <a:latin typeface="Cambria Math" panose="02040503050406030204" pitchFamily="18" charset="0"/>
                          </a:rPr>
                          <m:t>𝟑</m:t>
                        </m:r>
                      </m:sub>
                    </m:sSub>
                  </m:oMath>
                </a14:m>
                <a:r>
                  <a:rPr lang="zh-CN" altLang="en-US" sz="2000" dirty="0"/>
                  <a:t>点的光程差为</a:t>
                </a:r>
                <a14:m>
                  <m:oMath xmlns:m="http://schemas.openxmlformats.org/officeDocument/2006/math">
                    <m:r>
                      <a:rPr lang="zh-CN" altLang="en-US" sz="2000">
                        <a:latin typeface="Cambria Math" panose="02040503050406030204" pitchFamily="18" charset="0"/>
                      </a:rPr>
                      <m:t>𝜆</m:t>
                    </m:r>
                    <m:r>
                      <a:rPr lang="en-US" altLang="zh-CN" sz="2000">
                        <a:latin typeface="Cambria Math" panose="02040503050406030204" pitchFamily="18" charset="0"/>
                      </a:rPr>
                      <m:t>/2</m:t>
                    </m:r>
                  </m:oMath>
                </a14:m>
                <a:r>
                  <a:rPr lang="zh-CN" altLang="en-US" sz="2000" dirty="0"/>
                  <a:t>，相干相消。</a:t>
                </a:r>
              </a:p>
            </p:txBody>
          </p:sp>
        </mc:Choice>
        <mc:Fallback xmlns="">
          <p:sp>
            <p:nvSpPr>
              <p:cNvPr id="24" name="TextBox 23"/>
              <p:cNvSpPr txBox="1">
                <a:spLocks noRot="1" noChangeAspect="1" noMove="1" noResize="1" noEditPoints="1" noAdjustHandles="1" noChangeArrowheads="1" noChangeShapeType="1" noTextEdit="1"/>
              </p:cNvSpPr>
              <p:nvPr/>
            </p:nvSpPr>
            <p:spPr>
              <a:xfrm>
                <a:off x="389632" y="5661248"/>
                <a:ext cx="8358832" cy="822597"/>
              </a:xfrm>
              <a:prstGeom prst="rect">
                <a:avLst/>
              </a:prstGeom>
              <a:blipFill>
                <a:blip r:embed="rId7"/>
                <a:stretch>
                  <a:fillRect l="-802" t="-1481" r="-146" b="-10370"/>
                </a:stretch>
              </a:blipFill>
            </p:spPr>
            <p:txBody>
              <a:bodyPr/>
              <a:lstStyle/>
              <a:p>
                <a:r>
                  <a:rPr lang="zh-CN" altLang="en-US">
                    <a:noFill/>
                  </a:rPr>
                  <a:t> </a:t>
                </a:r>
              </a:p>
            </p:txBody>
          </p:sp>
        </mc:Fallback>
      </mc:AlternateContent>
      <p:sp>
        <p:nvSpPr>
          <p:cNvPr id="25" name="TextBox 24"/>
          <p:cNvSpPr txBox="1"/>
          <p:nvPr/>
        </p:nvSpPr>
        <p:spPr>
          <a:xfrm>
            <a:off x="363984" y="4911551"/>
            <a:ext cx="2765501" cy="400110"/>
          </a:xfrm>
          <a:prstGeom prst="rect">
            <a:avLst/>
          </a:prstGeom>
          <a:noFill/>
        </p:spPr>
        <p:txBody>
          <a:bodyPr wrap="none" rtlCol="0">
            <a:spAutoFit/>
          </a:bodyPr>
          <a:lstStyle>
            <a:defPPr>
              <a:defRPr lang="zh-CN"/>
            </a:defPPr>
            <a:lvl1pPr algn="just">
              <a:defRPr sz="2400" b="1">
                <a:solidFill>
                  <a:schemeClr val="tx2"/>
                </a:solidFill>
              </a:defRPr>
            </a:lvl1pPr>
          </a:lstStyle>
          <a:p>
            <a:r>
              <a:rPr lang="zh-CN" altLang="en-US" sz="2000" dirty="0"/>
              <a:t>考察第三个暗纹位置：</a:t>
            </a:r>
          </a:p>
        </p:txBody>
      </p:sp>
      <p:graphicFrame>
        <p:nvGraphicFramePr>
          <p:cNvPr id="26" name="对象 25"/>
          <p:cNvGraphicFramePr>
            <a:graphicFrameLocks noChangeAspect="1"/>
          </p:cNvGraphicFramePr>
          <p:nvPr>
            <p:extLst>
              <p:ext uri="{D42A27DB-BD31-4B8C-83A1-F6EECF244321}">
                <p14:modId xmlns:p14="http://schemas.microsoft.com/office/powerpoint/2010/main" val="991585148"/>
              </p:ext>
            </p:extLst>
          </p:nvPr>
        </p:nvGraphicFramePr>
        <p:xfrm>
          <a:off x="3306167" y="4797152"/>
          <a:ext cx="2994025" cy="735012"/>
        </p:xfrm>
        <a:graphic>
          <a:graphicData uri="http://schemas.openxmlformats.org/presentationml/2006/ole">
            <mc:AlternateContent xmlns:mc="http://schemas.openxmlformats.org/markup-compatibility/2006">
              <mc:Choice xmlns:v="urn:schemas-microsoft-com:vml" Requires="v">
                <p:oleObj spid="_x0000_s62859" name="Equation" r:id="rId8" imgW="1600200" imgH="393480" progId="Equation.DSMT4">
                  <p:embed/>
                </p:oleObj>
              </mc:Choice>
              <mc:Fallback>
                <p:oleObj name="Equation" r:id="rId8" imgW="1600200" imgH="393480" progId="Equation.DSMT4">
                  <p:embed/>
                  <p:pic>
                    <p:nvPicPr>
                      <p:cNvPr id="0" name=""/>
                      <p:cNvPicPr>
                        <a:picLocks noChangeAspect="1" noChangeArrowheads="1"/>
                      </p:cNvPicPr>
                      <p:nvPr/>
                    </p:nvPicPr>
                    <p:blipFill>
                      <a:blip r:embed="rId9"/>
                      <a:srcRect/>
                      <a:stretch>
                        <a:fillRect/>
                      </a:stretch>
                    </p:blipFill>
                    <p:spPr bwMode="auto">
                      <a:xfrm>
                        <a:off x="3306167" y="4797152"/>
                        <a:ext cx="29940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6228184" y="1196752"/>
                <a:ext cx="2843808" cy="2862322"/>
              </a:xfrm>
              <a:prstGeom prst="rect">
                <a:avLst/>
              </a:prstGeom>
              <a:noFill/>
            </p:spPr>
            <p:txBody>
              <a:bodyPr wrap="square" rtlCol="0">
                <a:spAutoFit/>
              </a:bodyPr>
              <a:lstStyle/>
              <a:p>
                <a:pPr algn="just"/>
                <a:r>
                  <a:rPr lang="zh-CN" altLang="en-US" sz="2000" b="1" dirty="0">
                    <a:solidFill>
                      <a:srgbClr val="FF0000"/>
                    </a:solidFill>
                  </a:rPr>
                  <a:t>把狭缝</a:t>
                </a:r>
                <a:r>
                  <a:rPr lang="en-US" altLang="zh-CN" sz="2000" b="1" i="1" dirty="0">
                    <a:solidFill>
                      <a:srgbClr val="FF0000"/>
                    </a:solidFill>
                    <a:cs typeface="Times New Roman" panose="02020603050405020304" pitchFamily="18" charset="0"/>
                  </a:rPr>
                  <a:t>N</a:t>
                </a:r>
                <a:r>
                  <a:rPr lang="zh-CN" altLang="en-US" sz="2000" b="1" dirty="0">
                    <a:solidFill>
                      <a:srgbClr val="FF0000"/>
                    </a:solidFill>
                  </a:rPr>
                  <a:t>等分，让相邻两部分中对应点产生的子波，在屏上某点的光程差为</a:t>
                </a:r>
                <a:r>
                  <a:rPr lang="el-GR" altLang="zh-CN" sz="2000" b="1" dirty="0">
                    <a:solidFill>
                      <a:srgbClr val="FF0000"/>
                    </a:solidFill>
                    <a:cs typeface="Times New Roman"/>
                  </a:rPr>
                  <a:t>λ</a:t>
                </a:r>
                <a:r>
                  <a:rPr lang="zh-CN" altLang="en-US" sz="2000" b="1" dirty="0">
                    <a:solidFill>
                      <a:srgbClr val="FF0000"/>
                    </a:solidFill>
                    <a:cs typeface="Times New Roman"/>
                  </a:rPr>
                  <a:t>，相干相长？</a:t>
                </a:r>
                <a:endParaRPr lang="en-US" altLang="zh-CN" sz="2000" b="1" dirty="0">
                  <a:solidFill>
                    <a:srgbClr val="FF0000"/>
                  </a:solidFill>
                  <a:cs typeface="Times New Roman"/>
                </a:endParaRPr>
              </a:p>
              <a:p>
                <a:pPr algn="just"/>
                <a:r>
                  <a:rPr lang="zh-CN" altLang="en-US" sz="2000" b="1" dirty="0">
                    <a:solidFill>
                      <a:srgbClr val="2E03CD"/>
                    </a:solidFill>
                  </a:rPr>
                  <a:t>总是可以继续</a:t>
                </a:r>
                <a:r>
                  <a:rPr lang="en-US" altLang="zh-CN" sz="2000" b="1" dirty="0">
                    <a:solidFill>
                      <a:srgbClr val="2E03CD"/>
                    </a:solidFill>
                    <a:cs typeface="Times New Roman" panose="02020603050405020304" pitchFamily="18" charset="0"/>
                  </a:rPr>
                  <a:t>2</a:t>
                </a:r>
                <a:r>
                  <a:rPr lang="en-US" altLang="zh-CN" sz="2000" b="1" i="1" dirty="0">
                    <a:solidFill>
                      <a:srgbClr val="2E03CD"/>
                    </a:solidFill>
                    <a:cs typeface="Times New Roman" panose="02020603050405020304" pitchFamily="18" charset="0"/>
                  </a:rPr>
                  <a:t>N</a:t>
                </a:r>
                <a:r>
                  <a:rPr lang="zh-CN" altLang="en-US" sz="2000" b="1" dirty="0">
                    <a:solidFill>
                      <a:srgbClr val="2E03CD"/>
                    </a:solidFill>
                  </a:rPr>
                  <a:t>等分，光程差为</a:t>
                </a:r>
                <a14:m>
                  <m:oMath xmlns:m="http://schemas.openxmlformats.org/officeDocument/2006/math">
                    <m:r>
                      <a:rPr lang="zh-CN" altLang="en-US" sz="2000" b="1" i="1" smtClean="0">
                        <a:solidFill>
                          <a:srgbClr val="2E03CD"/>
                        </a:solidFill>
                        <a:latin typeface="Cambria Math" panose="02040503050406030204" pitchFamily="18" charset="0"/>
                      </a:rPr>
                      <m:t>𝝀</m:t>
                    </m:r>
                    <m:r>
                      <a:rPr lang="en-US" altLang="zh-CN" sz="2000" b="1" i="1" smtClean="0">
                        <a:solidFill>
                          <a:srgbClr val="2E03CD"/>
                        </a:solidFill>
                        <a:latin typeface="Cambria Math" panose="02040503050406030204" pitchFamily="18" charset="0"/>
                      </a:rPr>
                      <m:t>/</m:t>
                    </m:r>
                    <m:r>
                      <a:rPr lang="en-US" altLang="zh-CN" sz="2000" b="1" i="1" smtClean="0">
                        <a:solidFill>
                          <a:srgbClr val="2E03CD"/>
                        </a:solidFill>
                        <a:latin typeface="Cambria Math" panose="02040503050406030204" pitchFamily="18" charset="0"/>
                      </a:rPr>
                      <m:t>𝟐</m:t>
                    </m:r>
                  </m:oMath>
                </a14:m>
                <a:r>
                  <a:rPr lang="zh-CN" altLang="en-US" sz="2000" b="1" dirty="0">
                    <a:solidFill>
                      <a:srgbClr val="2E03CD"/>
                    </a:solidFill>
                  </a:rPr>
                  <a:t>。</a:t>
                </a:r>
                <a:endParaRPr lang="en-US" altLang="zh-CN" sz="2000" b="1" dirty="0">
                  <a:solidFill>
                    <a:srgbClr val="2E03CD"/>
                  </a:solidFill>
                </a:endParaRPr>
              </a:p>
              <a:p>
                <a:pPr algn="just"/>
                <a:endParaRPr lang="en-US" altLang="zh-CN" sz="2000" b="1" dirty="0">
                  <a:solidFill>
                    <a:srgbClr val="2E03CD"/>
                  </a:solidFill>
                </a:endParaRPr>
              </a:p>
              <a:p>
                <a:pPr algn="just"/>
                <a:r>
                  <a:rPr lang="zh-CN" altLang="en-US" sz="2000" b="1" dirty="0">
                    <a:solidFill>
                      <a:srgbClr val="2E03CD"/>
                    </a:solidFill>
                  </a:rPr>
                  <a:t>次极大位于两个相邻暗纹之间。</a:t>
                </a:r>
              </a:p>
            </p:txBody>
          </p:sp>
        </mc:Choice>
        <mc:Fallback xmlns="">
          <p:sp>
            <p:nvSpPr>
              <p:cNvPr id="2" name="TextBox 1"/>
              <p:cNvSpPr txBox="1">
                <a:spLocks noRot="1" noChangeAspect="1" noMove="1" noResize="1" noEditPoints="1" noAdjustHandles="1" noChangeArrowheads="1" noChangeShapeType="1" noTextEdit="1"/>
              </p:cNvSpPr>
              <p:nvPr/>
            </p:nvSpPr>
            <p:spPr>
              <a:xfrm>
                <a:off x="6228184" y="1196752"/>
                <a:ext cx="2843808" cy="2862322"/>
              </a:xfrm>
              <a:prstGeom prst="rect">
                <a:avLst/>
              </a:prstGeom>
              <a:blipFill>
                <a:blip r:embed="rId10"/>
                <a:stretch>
                  <a:fillRect l="-2361" t="-1489" r="-2146" b="-2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95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50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left)">
                                      <p:cBhvr>
                                        <p:cTn id="42" dur="500"/>
                                        <p:tgtEl>
                                          <p:spTgt spid="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wipe(left)">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1268760"/>
            <a:ext cx="4543425" cy="2724150"/>
          </a:xfrm>
          <a:prstGeom prst="rect">
            <a:avLst/>
          </a:prstGeom>
        </p:spPr>
      </p:pic>
      <p:sp>
        <p:nvSpPr>
          <p:cNvPr id="9" name="Rectangle 2"/>
          <p:cNvSpPr>
            <a:spLocks noGrp="1" noChangeArrowheads="1"/>
          </p:cNvSpPr>
          <p:nvPr>
            <p:ph type="title"/>
          </p:nvPr>
        </p:nvSpPr>
        <p:spPr>
          <a:xfrm>
            <a:off x="971550" y="115888"/>
            <a:ext cx="7704906" cy="719137"/>
          </a:xfrm>
        </p:spPr>
        <p:txBody>
          <a:bodyPr/>
          <a:lstStyle/>
          <a:p>
            <a:r>
              <a:rPr lang="zh-CN" altLang="en-US" sz="3600" dirty="0">
                <a:latin typeface="黑体" pitchFamily="2" charset="-122"/>
                <a:ea typeface="黑体" pitchFamily="2" charset="-122"/>
              </a:rPr>
              <a:t>单缝的夫琅禾费衍射</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平行光斜入射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11</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73015159"/>
              </p:ext>
            </p:extLst>
          </p:nvPr>
        </p:nvGraphicFramePr>
        <p:xfrm>
          <a:off x="137306" y="3789040"/>
          <a:ext cx="5975350" cy="1858962"/>
        </p:xfrm>
        <a:graphic>
          <a:graphicData uri="http://schemas.openxmlformats.org/presentationml/2006/ole">
            <mc:AlternateContent xmlns:mc="http://schemas.openxmlformats.org/markup-compatibility/2006">
              <mc:Choice xmlns:v="urn:schemas-microsoft-com:vml" Requires="v">
                <p:oleObj spid="_x0000_s64079" name="Equation" r:id="rId5" imgW="3174840" imgH="1015920" progId="Equation.DSMT4">
                  <p:embed/>
                </p:oleObj>
              </mc:Choice>
              <mc:Fallback>
                <p:oleObj name="Equation" r:id="rId5" imgW="3174840" imgH="1015920" progId="Equation.DSMT4">
                  <p:embed/>
                  <p:pic>
                    <p:nvPicPr>
                      <p:cNvPr id="0" name="对象 5"/>
                      <p:cNvPicPr>
                        <a:picLocks noChangeAspect="1" noChangeArrowheads="1"/>
                      </p:cNvPicPr>
                      <p:nvPr/>
                    </p:nvPicPr>
                    <p:blipFill>
                      <a:blip r:embed="rId6"/>
                      <a:srcRect/>
                      <a:stretch>
                        <a:fillRect/>
                      </a:stretch>
                    </p:blipFill>
                    <p:spPr bwMode="auto">
                      <a:xfrm>
                        <a:off x="137306" y="3789040"/>
                        <a:ext cx="5975350" cy="185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11217947"/>
              </p:ext>
            </p:extLst>
          </p:nvPr>
        </p:nvGraphicFramePr>
        <p:xfrm>
          <a:off x="107504" y="2435994"/>
          <a:ext cx="2797175" cy="488950"/>
        </p:xfrm>
        <a:graphic>
          <a:graphicData uri="http://schemas.openxmlformats.org/presentationml/2006/ole">
            <mc:AlternateContent xmlns:mc="http://schemas.openxmlformats.org/markup-compatibility/2006">
              <mc:Choice xmlns:v="urn:schemas-microsoft-com:vml" Requires="v">
                <p:oleObj spid="_x0000_s64080" name="Equation" r:id="rId7" imgW="1485720" imgH="266400" progId="Equation.DSMT4">
                  <p:embed/>
                </p:oleObj>
              </mc:Choice>
              <mc:Fallback>
                <p:oleObj name="Equation" r:id="rId7" imgW="1485720" imgH="266400" progId="Equation.DSMT4">
                  <p:embed/>
                  <p:pic>
                    <p:nvPicPr>
                      <p:cNvPr id="0" name="对象 2"/>
                      <p:cNvPicPr>
                        <a:picLocks noChangeAspect="1" noChangeArrowheads="1"/>
                      </p:cNvPicPr>
                      <p:nvPr/>
                    </p:nvPicPr>
                    <p:blipFill>
                      <a:blip r:embed="rId8"/>
                      <a:srcRect/>
                      <a:stretch>
                        <a:fillRect/>
                      </a:stretch>
                    </p:blipFill>
                    <p:spPr bwMode="auto">
                      <a:xfrm>
                        <a:off x="107504" y="2435994"/>
                        <a:ext cx="27971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01927823"/>
              </p:ext>
            </p:extLst>
          </p:nvPr>
        </p:nvGraphicFramePr>
        <p:xfrm>
          <a:off x="1054621" y="6083449"/>
          <a:ext cx="2581275" cy="369887"/>
        </p:xfrm>
        <a:graphic>
          <a:graphicData uri="http://schemas.openxmlformats.org/presentationml/2006/ole">
            <mc:AlternateContent xmlns:mc="http://schemas.openxmlformats.org/markup-compatibility/2006">
              <mc:Choice xmlns:v="urn:schemas-microsoft-com:vml" Requires="v">
                <p:oleObj spid="_x0000_s64081" name="Equation" r:id="rId9" imgW="1371600" imgH="203040" progId="Equation.DSMT4">
                  <p:embed/>
                </p:oleObj>
              </mc:Choice>
              <mc:Fallback>
                <p:oleObj name="Equation" r:id="rId9" imgW="1371600" imgH="203040" progId="Equation.DSMT4">
                  <p:embed/>
                  <p:pic>
                    <p:nvPicPr>
                      <p:cNvPr id="0" name="对象 2"/>
                      <p:cNvPicPr>
                        <a:picLocks noChangeAspect="1" noChangeArrowheads="1"/>
                      </p:cNvPicPr>
                      <p:nvPr/>
                    </p:nvPicPr>
                    <p:blipFill>
                      <a:blip r:embed="rId10"/>
                      <a:srcRect/>
                      <a:stretch>
                        <a:fillRect/>
                      </a:stretch>
                    </p:blipFill>
                    <p:spPr bwMode="auto">
                      <a:xfrm>
                        <a:off x="1054621" y="6083449"/>
                        <a:ext cx="25812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p:cNvSpPr txBox="1"/>
          <p:nvPr/>
        </p:nvSpPr>
        <p:spPr>
          <a:xfrm>
            <a:off x="35496" y="1340768"/>
            <a:ext cx="4392488" cy="957250"/>
          </a:xfrm>
          <a:prstGeom prst="rect">
            <a:avLst/>
          </a:prstGeom>
          <a:noFill/>
        </p:spPr>
        <p:txBody>
          <a:bodyPr wrap="square" rtlCol="0">
            <a:spAutoFit/>
          </a:bodyPr>
          <a:lstStyle/>
          <a:p>
            <a:pPr algn="just">
              <a:lnSpc>
                <a:spcPct val="150000"/>
              </a:lnSpc>
            </a:pPr>
            <a:r>
              <a:rPr lang="zh-CN" altLang="en-US" sz="2000" b="1" dirty="0">
                <a:solidFill>
                  <a:schemeClr val="tx2"/>
                </a:solidFill>
              </a:rPr>
              <a:t>平行光斜入射单缝，孔径处的光波复振幅：</a:t>
            </a:r>
          </a:p>
        </p:txBody>
      </p:sp>
      <p:sp>
        <p:nvSpPr>
          <p:cNvPr id="14" name="TextBox 13"/>
          <p:cNvSpPr txBox="1"/>
          <p:nvPr/>
        </p:nvSpPr>
        <p:spPr>
          <a:xfrm>
            <a:off x="35496" y="3212976"/>
            <a:ext cx="3600400" cy="400110"/>
          </a:xfrm>
          <a:prstGeom prst="rect">
            <a:avLst/>
          </a:prstGeom>
          <a:noFill/>
        </p:spPr>
        <p:txBody>
          <a:bodyPr wrap="square" rtlCol="0">
            <a:spAutoFit/>
          </a:bodyPr>
          <a:lstStyle/>
          <a:p>
            <a:r>
              <a:rPr lang="zh-CN" altLang="en-US" sz="2000" b="1" dirty="0">
                <a:solidFill>
                  <a:schemeClr val="tx2"/>
                </a:solidFill>
              </a:rPr>
              <a:t>观察屏上的光波复振幅：</a:t>
            </a:r>
          </a:p>
        </p:txBody>
      </p:sp>
      <p:sp>
        <p:nvSpPr>
          <p:cNvPr id="16" name="TextBox 15"/>
          <p:cNvSpPr txBox="1"/>
          <p:nvPr/>
        </p:nvSpPr>
        <p:spPr>
          <a:xfrm>
            <a:off x="35496" y="6021288"/>
            <a:ext cx="1080120" cy="400110"/>
          </a:xfrm>
          <a:prstGeom prst="rect">
            <a:avLst/>
          </a:prstGeom>
          <a:noFill/>
        </p:spPr>
        <p:txBody>
          <a:bodyPr wrap="square" rtlCol="0">
            <a:spAutoFit/>
          </a:bodyPr>
          <a:lstStyle/>
          <a:p>
            <a:r>
              <a:rPr lang="zh-CN" altLang="en-US" sz="2000" b="1" dirty="0">
                <a:solidFill>
                  <a:schemeClr val="tx2"/>
                </a:solidFill>
              </a:rPr>
              <a:t>其中：</a:t>
            </a:r>
          </a:p>
        </p:txBody>
      </p:sp>
      <mc:AlternateContent xmlns:mc="http://schemas.openxmlformats.org/markup-compatibility/2006" xmlns:a14="http://schemas.microsoft.com/office/drawing/2010/main">
        <mc:Choice Requires="a14">
          <p:sp>
            <p:nvSpPr>
              <p:cNvPr id="17" name="TextBox 16"/>
              <p:cNvSpPr txBox="1"/>
              <p:nvPr/>
            </p:nvSpPr>
            <p:spPr>
              <a:xfrm>
                <a:off x="3851920" y="4797152"/>
                <a:ext cx="5119489" cy="1418915"/>
              </a:xfrm>
              <a:prstGeom prst="rect">
                <a:avLst/>
              </a:prstGeom>
              <a:noFill/>
            </p:spPr>
            <p:txBody>
              <a:bodyPr wrap="square" rtlCol="0">
                <a:spAutoFit/>
              </a:bodyPr>
              <a:lstStyle/>
              <a:p>
                <a:pPr algn="just">
                  <a:lnSpc>
                    <a:spcPct val="150000"/>
                  </a:lnSpc>
                </a:pPr>
                <a:r>
                  <a:rPr lang="zh-CN" altLang="en-US" sz="2000" b="1" dirty="0">
                    <a:solidFill>
                      <a:schemeClr val="tx2"/>
                    </a:solidFill>
                  </a:rPr>
                  <a:t>零级主极大平移到对应角度</a:t>
                </a:r>
                <a14:m>
                  <m:oMath xmlns:m="http://schemas.openxmlformats.org/officeDocument/2006/math">
                    <m:r>
                      <a:rPr lang="zh-CN" altLang="en-US" sz="2000" b="1" i="1" smtClean="0">
                        <a:solidFill>
                          <a:schemeClr val="tx2"/>
                        </a:solidFill>
                        <a:latin typeface="Cambria Math"/>
                      </a:rPr>
                      <m:t>𝜽</m:t>
                    </m:r>
                    <m:r>
                      <a:rPr lang="en-US" altLang="zh-CN" sz="2000" b="1" i="1" smtClean="0">
                        <a:solidFill>
                          <a:schemeClr val="tx2"/>
                        </a:solidFill>
                        <a:latin typeface="Cambria Math"/>
                      </a:rPr>
                      <m:t>=</m:t>
                    </m:r>
                    <m:r>
                      <a:rPr lang="en-US" altLang="zh-CN" sz="2000" b="1" i="1" smtClean="0">
                        <a:solidFill>
                          <a:schemeClr val="tx2"/>
                        </a:solidFill>
                        <a:latin typeface="Cambria Math"/>
                      </a:rPr>
                      <m:t>𝒊</m:t>
                    </m:r>
                  </m:oMath>
                </a14:m>
                <a:r>
                  <a:rPr lang="zh-CN" altLang="en-US" sz="2000" b="1" dirty="0">
                    <a:solidFill>
                      <a:schemeClr val="tx2"/>
                    </a:solidFill>
                  </a:rPr>
                  <a:t>的位置，即零光程差位置。（如图，缝的两边缘点，在入射前后的光程差</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𝑫</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rPr>
                      <m:t>=</m:t>
                    </m:r>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𝑫</m:t>
                        </m:r>
                      </m:e>
                      <m:sub>
                        <m:r>
                          <a:rPr lang="en-US" altLang="zh-CN" sz="2000" b="1" i="1" smtClean="0">
                            <a:solidFill>
                              <a:schemeClr val="tx2"/>
                            </a:solidFill>
                            <a:latin typeface="Cambria Math"/>
                          </a:rPr>
                          <m:t>𝟐</m:t>
                        </m:r>
                      </m:sub>
                    </m:sSub>
                  </m:oMath>
                </a14:m>
                <a:r>
                  <a:rPr lang="zh-CN" altLang="en-US" sz="2000" b="1" dirty="0">
                    <a:solidFill>
                      <a:schemeClr val="tx2"/>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3851920" y="4797152"/>
                <a:ext cx="5119489" cy="1418915"/>
              </a:xfrm>
              <a:prstGeom prst="rect">
                <a:avLst/>
              </a:prstGeom>
              <a:blipFill>
                <a:blip r:embed="rId11"/>
                <a:stretch>
                  <a:fillRect l="-1310" r="-1190" b="-5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74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704906" cy="719137"/>
          </a:xfrm>
        </p:spPr>
        <p:txBody>
          <a:bodyPr/>
          <a:lstStyle/>
          <a:p>
            <a:r>
              <a:rPr lang="zh-CN" altLang="en-US" sz="3600" dirty="0">
                <a:latin typeface="黑体" pitchFamily="2" charset="-122"/>
                <a:ea typeface="黑体" pitchFamily="2" charset="-122"/>
              </a:rPr>
              <a:t>单缝的夫琅禾费衍射</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平行光斜入射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12</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4087224236"/>
              </p:ext>
            </p:extLst>
          </p:nvPr>
        </p:nvGraphicFramePr>
        <p:xfrm>
          <a:off x="137306" y="3789040"/>
          <a:ext cx="5975350" cy="1858962"/>
        </p:xfrm>
        <a:graphic>
          <a:graphicData uri="http://schemas.openxmlformats.org/presentationml/2006/ole">
            <mc:AlternateContent xmlns:mc="http://schemas.openxmlformats.org/markup-compatibility/2006">
              <mc:Choice xmlns:v="urn:schemas-microsoft-com:vml" Requires="v">
                <p:oleObj spid="_x0000_s65069" name="Equation" r:id="rId4" imgW="3174840" imgH="1015920" progId="Equation.DSMT4">
                  <p:embed/>
                </p:oleObj>
              </mc:Choice>
              <mc:Fallback>
                <p:oleObj name="Equation" r:id="rId4" imgW="3174840" imgH="1015920" progId="Equation.DSMT4">
                  <p:embed/>
                  <p:pic>
                    <p:nvPicPr>
                      <p:cNvPr id="0" name=""/>
                      <p:cNvPicPr>
                        <a:picLocks noChangeAspect="1" noChangeArrowheads="1"/>
                      </p:cNvPicPr>
                      <p:nvPr/>
                    </p:nvPicPr>
                    <p:blipFill>
                      <a:blip r:embed="rId5"/>
                      <a:srcRect/>
                      <a:stretch>
                        <a:fillRect/>
                      </a:stretch>
                    </p:blipFill>
                    <p:spPr bwMode="auto">
                      <a:xfrm>
                        <a:off x="137306" y="3789040"/>
                        <a:ext cx="5975350" cy="185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61159570"/>
              </p:ext>
            </p:extLst>
          </p:nvPr>
        </p:nvGraphicFramePr>
        <p:xfrm>
          <a:off x="107504" y="2363986"/>
          <a:ext cx="2797175" cy="488950"/>
        </p:xfrm>
        <a:graphic>
          <a:graphicData uri="http://schemas.openxmlformats.org/presentationml/2006/ole">
            <mc:AlternateContent xmlns:mc="http://schemas.openxmlformats.org/markup-compatibility/2006">
              <mc:Choice xmlns:v="urn:schemas-microsoft-com:vml" Requires="v">
                <p:oleObj spid="_x0000_s65070" name="Equation" r:id="rId6" imgW="1485720" imgH="266400" progId="Equation.DSMT4">
                  <p:embed/>
                </p:oleObj>
              </mc:Choice>
              <mc:Fallback>
                <p:oleObj name="Equation" r:id="rId6" imgW="1485720" imgH="266400" progId="Equation.DSMT4">
                  <p:embed/>
                  <p:pic>
                    <p:nvPicPr>
                      <p:cNvPr id="0" name=""/>
                      <p:cNvPicPr>
                        <a:picLocks noChangeAspect="1" noChangeArrowheads="1"/>
                      </p:cNvPicPr>
                      <p:nvPr/>
                    </p:nvPicPr>
                    <p:blipFill>
                      <a:blip r:embed="rId7"/>
                      <a:srcRect/>
                      <a:stretch>
                        <a:fillRect/>
                      </a:stretch>
                    </p:blipFill>
                    <p:spPr bwMode="auto">
                      <a:xfrm>
                        <a:off x="107504" y="2363986"/>
                        <a:ext cx="279717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42375482"/>
              </p:ext>
            </p:extLst>
          </p:nvPr>
        </p:nvGraphicFramePr>
        <p:xfrm>
          <a:off x="1054621" y="6083449"/>
          <a:ext cx="2581275" cy="369887"/>
        </p:xfrm>
        <a:graphic>
          <a:graphicData uri="http://schemas.openxmlformats.org/presentationml/2006/ole">
            <mc:AlternateContent xmlns:mc="http://schemas.openxmlformats.org/markup-compatibility/2006">
              <mc:Choice xmlns:v="urn:schemas-microsoft-com:vml" Requires="v">
                <p:oleObj spid="_x0000_s65071" name="Equation" r:id="rId8" imgW="1371600" imgH="203040" progId="Equation.DSMT4">
                  <p:embed/>
                </p:oleObj>
              </mc:Choice>
              <mc:Fallback>
                <p:oleObj name="Equation" r:id="rId8" imgW="1371600" imgH="203040" progId="Equation.DSMT4">
                  <p:embed/>
                  <p:pic>
                    <p:nvPicPr>
                      <p:cNvPr id="0" name=""/>
                      <p:cNvPicPr>
                        <a:picLocks noChangeAspect="1" noChangeArrowheads="1"/>
                      </p:cNvPicPr>
                      <p:nvPr/>
                    </p:nvPicPr>
                    <p:blipFill>
                      <a:blip r:embed="rId9"/>
                      <a:srcRect/>
                      <a:stretch>
                        <a:fillRect/>
                      </a:stretch>
                    </p:blipFill>
                    <p:spPr bwMode="auto">
                      <a:xfrm>
                        <a:off x="1054621" y="6083449"/>
                        <a:ext cx="25812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p:cNvSpPr txBox="1"/>
          <p:nvPr/>
        </p:nvSpPr>
        <p:spPr>
          <a:xfrm>
            <a:off x="35496" y="1239143"/>
            <a:ext cx="4392488" cy="957250"/>
          </a:xfrm>
          <a:prstGeom prst="rect">
            <a:avLst/>
          </a:prstGeom>
          <a:noFill/>
        </p:spPr>
        <p:txBody>
          <a:bodyPr wrap="square" rtlCol="0">
            <a:spAutoFit/>
          </a:bodyPr>
          <a:lstStyle/>
          <a:p>
            <a:pPr algn="just">
              <a:lnSpc>
                <a:spcPct val="150000"/>
              </a:lnSpc>
            </a:pPr>
            <a:r>
              <a:rPr lang="zh-CN" altLang="en-US" sz="2000" b="1" dirty="0">
                <a:solidFill>
                  <a:schemeClr val="tx2"/>
                </a:solidFill>
              </a:rPr>
              <a:t>平行光斜入射单缝，孔径处的光波复振幅：</a:t>
            </a:r>
          </a:p>
        </p:txBody>
      </p:sp>
      <p:sp>
        <p:nvSpPr>
          <p:cNvPr id="14" name="TextBox 13"/>
          <p:cNvSpPr txBox="1"/>
          <p:nvPr/>
        </p:nvSpPr>
        <p:spPr>
          <a:xfrm>
            <a:off x="35496" y="3212976"/>
            <a:ext cx="3600400" cy="495585"/>
          </a:xfrm>
          <a:prstGeom prst="rect">
            <a:avLst/>
          </a:prstGeom>
          <a:noFill/>
        </p:spPr>
        <p:txBody>
          <a:bodyPr wrap="square" rtlCol="0">
            <a:spAutoFit/>
          </a:bodyPr>
          <a:lstStyle/>
          <a:p>
            <a:pPr>
              <a:lnSpc>
                <a:spcPct val="150000"/>
              </a:lnSpc>
            </a:pPr>
            <a:r>
              <a:rPr lang="zh-CN" altLang="en-US" sz="2000" b="1" dirty="0">
                <a:solidFill>
                  <a:schemeClr val="tx2"/>
                </a:solidFill>
              </a:rPr>
              <a:t>观察屏上的光波复振幅：</a:t>
            </a:r>
          </a:p>
        </p:txBody>
      </p:sp>
      <p:sp>
        <p:nvSpPr>
          <p:cNvPr id="16" name="TextBox 15"/>
          <p:cNvSpPr txBox="1"/>
          <p:nvPr/>
        </p:nvSpPr>
        <p:spPr>
          <a:xfrm>
            <a:off x="35496" y="6021288"/>
            <a:ext cx="1080120" cy="495585"/>
          </a:xfrm>
          <a:prstGeom prst="rect">
            <a:avLst/>
          </a:prstGeom>
          <a:noFill/>
        </p:spPr>
        <p:txBody>
          <a:bodyPr wrap="square" rtlCol="0">
            <a:spAutoFit/>
          </a:bodyPr>
          <a:lstStyle/>
          <a:p>
            <a:pPr>
              <a:lnSpc>
                <a:spcPct val="150000"/>
              </a:lnSpc>
            </a:pPr>
            <a:r>
              <a:rPr lang="zh-CN" altLang="en-US" sz="2000" b="1" dirty="0">
                <a:solidFill>
                  <a:schemeClr val="tx2"/>
                </a:solidFill>
              </a:rPr>
              <a:t>其中：</a:t>
            </a:r>
          </a:p>
        </p:txBody>
      </p:sp>
      <mc:AlternateContent xmlns:mc="http://schemas.openxmlformats.org/markup-compatibility/2006" xmlns:a14="http://schemas.microsoft.com/office/drawing/2010/main">
        <mc:Choice Requires="a14">
          <p:sp>
            <p:nvSpPr>
              <p:cNvPr id="17" name="TextBox 16"/>
              <p:cNvSpPr txBox="1"/>
              <p:nvPr/>
            </p:nvSpPr>
            <p:spPr>
              <a:xfrm>
                <a:off x="4067944" y="4581128"/>
                <a:ext cx="4903465" cy="1880579"/>
              </a:xfrm>
              <a:prstGeom prst="rect">
                <a:avLst/>
              </a:prstGeom>
              <a:noFill/>
            </p:spPr>
            <p:txBody>
              <a:bodyPr wrap="square" rtlCol="0">
                <a:spAutoFit/>
              </a:bodyPr>
              <a:lstStyle/>
              <a:p>
                <a:pPr algn="just">
                  <a:lnSpc>
                    <a:spcPct val="150000"/>
                  </a:lnSpc>
                </a:pPr>
                <a:r>
                  <a:rPr lang="zh-CN" altLang="en-US" sz="2000" b="1" dirty="0">
                    <a:solidFill>
                      <a:schemeClr val="tx2"/>
                    </a:solidFill>
                  </a:rPr>
                  <a:t>零级主极大平移到对应角度</a:t>
                </a:r>
                <a14:m>
                  <m:oMath xmlns:m="http://schemas.openxmlformats.org/officeDocument/2006/math">
                    <m:r>
                      <a:rPr lang="zh-CN" altLang="en-US" sz="2000" b="1" i="1" smtClean="0">
                        <a:solidFill>
                          <a:schemeClr val="tx2"/>
                        </a:solidFill>
                        <a:latin typeface="Cambria Math"/>
                      </a:rPr>
                      <m:t>𝜽</m:t>
                    </m:r>
                    <m:r>
                      <a:rPr lang="en-US" altLang="zh-CN" sz="2000" b="1" i="1" smtClean="0">
                        <a:solidFill>
                          <a:schemeClr val="tx2"/>
                        </a:solidFill>
                        <a:latin typeface="Cambria Math"/>
                      </a:rPr>
                      <m:t>=</m:t>
                    </m:r>
                    <m:r>
                      <a:rPr lang="en-US" altLang="zh-CN" sz="2000" b="1" i="1" smtClean="0">
                        <a:solidFill>
                          <a:schemeClr val="tx2"/>
                        </a:solidFill>
                        <a:latin typeface="Cambria Math"/>
                      </a:rPr>
                      <m:t>𝒊</m:t>
                    </m:r>
                  </m:oMath>
                </a14:m>
                <a:r>
                  <a:rPr lang="zh-CN" altLang="en-US" sz="2000" b="1" dirty="0">
                    <a:solidFill>
                      <a:schemeClr val="tx2"/>
                    </a:solidFill>
                  </a:rPr>
                  <a:t>（即反射方向）的位置，即零光程差位置。（如图，镜面的两边缘点，在入射前后的光程差</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𝑫</m:t>
                        </m:r>
                      </m:e>
                      <m:sub>
                        <m:r>
                          <a:rPr lang="en-US" altLang="zh-CN" sz="2000" b="1" i="1" smtClean="0">
                            <a:solidFill>
                              <a:schemeClr val="tx2"/>
                            </a:solidFill>
                            <a:latin typeface="Cambria Math"/>
                          </a:rPr>
                          <m:t>𝟏</m:t>
                        </m:r>
                      </m:sub>
                    </m:sSub>
                    <m:r>
                      <a:rPr lang="en-US" altLang="zh-CN" sz="2000" b="1" i="1" smtClean="0">
                        <a:solidFill>
                          <a:schemeClr val="tx2"/>
                        </a:solidFill>
                        <a:latin typeface="Cambria Math"/>
                      </a:rPr>
                      <m:t>=</m:t>
                    </m:r>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𝑫</m:t>
                        </m:r>
                      </m:e>
                      <m:sub>
                        <m:r>
                          <a:rPr lang="en-US" altLang="zh-CN" sz="2000" b="1" i="1" smtClean="0">
                            <a:solidFill>
                              <a:schemeClr val="tx2"/>
                            </a:solidFill>
                            <a:latin typeface="Cambria Math"/>
                          </a:rPr>
                          <m:t>𝟐</m:t>
                        </m:r>
                      </m:sub>
                    </m:sSub>
                  </m:oMath>
                </a14:m>
                <a:r>
                  <a:rPr lang="zh-CN" altLang="en-US" sz="2000" b="1" dirty="0">
                    <a:solidFill>
                      <a:schemeClr val="tx2"/>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4067944" y="4581128"/>
                <a:ext cx="4903465" cy="1880579"/>
              </a:xfrm>
              <a:prstGeom prst="rect">
                <a:avLst/>
              </a:prstGeom>
              <a:blipFill>
                <a:blip r:embed="rId10"/>
                <a:stretch>
                  <a:fillRect l="-1242" r="-6460" b="-3883"/>
                </a:stretch>
              </a:blipFill>
            </p:spPr>
            <p:txBody>
              <a:bodyPr/>
              <a:lstStyle/>
              <a:p>
                <a:r>
                  <a:rPr lang="zh-CN" altLang="en-US">
                    <a:noFill/>
                  </a:rPr>
                  <a:t> </a:t>
                </a:r>
              </a:p>
            </p:txBody>
          </p:sp>
        </mc:Fallback>
      </mc:AlternateContent>
      <p:pic>
        <p:nvPicPr>
          <p:cNvPr id="15" name="图片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12346" y="1268760"/>
            <a:ext cx="2724150" cy="2419350"/>
          </a:xfrm>
          <a:prstGeom prst="rect">
            <a:avLst/>
          </a:prstGeom>
        </p:spPr>
      </p:pic>
    </p:spTree>
    <p:extLst>
      <p:ext uri="{BB962C8B-B14F-4D97-AF65-F5344CB8AC3E}">
        <p14:creationId xmlns:p14="http://schemas.microsoft.com/office/powerpoint/2010/main" val="164224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圆孔的夫琅禾费衍射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13</a:t>
            </a:fld>
            <a:endParaRPr lang="en-US" altLang="zh-CN"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56792"/>
            <a:ext cx="7543800" cy="3333750"/>
          </a:xfrm>
          <a:prstGeom prst="rect">
            <a:avLst/>
          </a:prstGeom>
        </p:spPr>
      </p:pic>
      <p:sp>
        <p:nvSpPr>
          <p:cNvPr id="17" name="TextBox 16"/>
          <p:cNvSpPr txBox="1"/>
          <p:nvPr/>
        </p:nvSpPr>
        <p:spPr>
          <a:xfrm>
            <a:off x="575556" y="5085184"/>
            <a:ext cx="8028892" cy="957250"/>
          </a:xfrm>
          <a:prstGeom prst="rect">
            <a:avLst/>
          </a:prstGeom>
          <a:noFill/>
        </p:spPr>
        <p:txBody>
          <a:bodyPr wrap="square" rtlCol="0">
            <a:spAutoFit/>
          </a:bodyPr>
          <a:lstStyle/>
          <a:p>
            <a:pPr algn="just">
              <a:lnSpc>
                <a:spcPct val="150000"/>
              </a:lnSpc>
            </a:pPr>
            <a:r>
              <a:rPr lang="zh-CN" altLang="en-US" sz="2000" b="1" dirty="0">
                <a:solidFill>
                  <a:schemeClr val="tx2"/>
                </a:solidFill>
              </a:rPr>
              <a:t>由于圆孔的对称性，其夫琅禾费衍射图样是一组同心圆环，光强分布仅与衍射角</a:t>
            </a:r>
            <a:r>
              <a:rPr lang="el-GR" altLang="zh-CN" sz="2000" b="1" i="1" dirty="0">
                <a:solidFill>
                  <a:schemeClr val="tx2"/>
                </a:solidFill>
                <a:latin typeface="Times New Roman"/>
                <a:cs typeface="Times New Roman"/>
              </a:rPr>
              <a:t>θ</a:t>
            </a:r>
            <a:r>
              <a:rPr lang="zh-CN" altLang="en-US" sz="2000" b="1" dirty="0">
                <a:solidFill>
                  <a:schemeClr val="tx2"/>
                </a:solidFill>
                <a:latin typeface="Times New Roman"/>
                <a:cs typeface="Times New Roman"/>
              </a:rPr>
              <a:t>或者观察屏上的半径</a:t>
            </a:r>
            <a:r>
              <a:rPr lang="en-US" altLang="zh-CN" sz="2000" b="1" i="1" dirty="0">
                <a:solidFill>
                  <a:schemeClr val="tx2"/>
                </a:solidFill>
                <a:latin typeface="Times New Roman"/>
                <a:cs typeface="Times New Roman"/>
              </a:rPr>
              <a:t>r</a:t>
            </a:r>
            <a:r>
              <a:rPr lang="zh-CN" altLang="en-US" sz="2000" b="1" dirty="0">
                <a:solidFill>
                  <a:schemeClr val="tx2"/>
                </a:solidFill>
                <a:latin typeface="Times New Roman"/>
                <a:cs typeface="Times New Roman"/>
              </a:rPr>
              <a:t>有关，而与方位角</a:t>
            </a:r>
            <a:r>
              <a:rPr lang="el-GR" altLang="zh-CN" sz="2000" b="1" i="1" dirty="0">
                <a:solidFill>
                  <a:schemeClr val="tx2"/>
                </a:solidFill>
                <a:latin typeface="Times New Roman"/>
                <a:cs typeface="Times New Roman"/>
              </a:rPr>
              <a:t>ψ</a:t>
            </a:r>
            <a:r>
              <a:rPr lang="zh-CN" altLang="en-US" sz="2000" b="1" dirty="0">
                <a:solidFill>
                  <a:schemeClr val="tx2"/>
                </a:solidFill>
                <a:latin typeface="Times New Roman"/>
                <a:cs typeface="Times New Roman"/>
              </a:rPr>
              <a:t>无关。</a:t>
            </a:r>
            <a:endParaRPr lang="zh-CN" altLang="en-US" sz="2000" b="1" dirty="0">
              <a:solidFill>
                <a:schemeClr val="tx2"/>
              </a:solidFill>
            </a:endParaRPr>
          </a:p>
        </p:txBody>
      </p:sp>
    </p:spTree>
    <p:extLst>
      <p:ext uri="{BB962C8B-B14F-4D97-AF65-F5344CB8AC3E}">
        <p14:creationId xmlns:p14="http://schemas.microsoft.com/office/powerpoint/2010/main" val="181376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3134" y="1196752"/>
            <a:ext cx="4593362" cy="2530022"/>
          </a:xfrm>
          <a:prstGeom prst="rect">
            <a:avLst/>
          </a:prstGeom>
        </p:spPr>
      </p:pic>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圆孔的夫琅禾费衍射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14</a:t>
            </a:fld>
            <a:endParaRPr lang="en-US" altLang="zh-CN" dirty="0"/>
          </a:p>
        </p:txBody>
      </p:sp>
      <p:sp>
        <p:nvSpPr>
          <p:cNvPr id="7" name="Rectangle 4"/>
          <p:cNvSpPr>
            <a:spLocks noChangeArrowheads="1"/>
          </p:cNvSpPr>
          <p:nvPr/>
        </p:nvSpPr>
        <p:spPr bwMode="auto">
          <a:xfrm>
            <a:off x="150875" y="1268760"/>
            <a:ext cx="4292259" cy="164974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50000"/>
              </a:spcBef>
              <a:buFontTx/>
              <a:buNone/>
            </a:pPr>
            <a:r>
              <a:rPr kumimoji="1" lang="zh-CN" altLang="en-US" sz="2000" b="1" dirty="0">
                <a:solidFill>
                  <a:schemeClr val="tx2"/>
                </a:solidFill>
                <a:latin typeface="+mn-lt"/>
                <a:ea typeface="+mn-ea"/>
              </a:rPr>
              <a:t>圆孔夫琅禾费衍射的讨论方法与矩孔衍射的讨论方法相同，只是由于圆孔结构的几何对称性，采用极坐标处理更加方便。</a:t>
            </a:r>
          </a:p>
        </p:txBody>
      </p:sp>
      <p:graphicFrame>
        <p:nvGraphicFramePr>
          <p:cNvPr id="8" name="Object 6"/>
          <p:cNvGraphicFramePr>
            <a:graphicFrameLocks noChangeAspect="1"/>
          </p:cNvGraphicFramePr>
          <p:nvPr>
            <p:extLst>
              <p:ext uri="{D42A27DB-BD31-4B8C-83A1-F6EECF244321}">
                <p14:modId xmlns:p14="http://schemas.microsoft.com/office/powerpoint/2010/main" val="4245405539"/>
              </p:ext>
            </p:extLst>
          </p:nvPr>
        </p:nvGraphicFramePr>
        <p:xfrm>
          <a:off x="251520" y="3140968"/>
          <a:ext cx="1833562" cy="1797050"/>
        </p:xfrm>
        <a:graphic>
          <a:graphicData uri="http://schemas.openxmlformats.org/presentationml/2006/ole">
            <mc:AlternateContent xmlns:mc="http://schemas.openxmlformats.org/markup-compatibility/2006">
              <mc:Choice xmlns:v="urn:schemas-microsoft-com:vml" Requires="v">
                <p:oleObj spid="_x0000_s98657" name="Equation" r:id="rId5" imgW="863280" imgH="939600" progId="Equation.DSMT4">
                  <p:embed/>
                </p:oleObj>
              </mc:Choice>
              <mc:Fallback>
                <p:oleObj name="Equation" r:id="rId5" imgW="863280" imgH="939600" progId="Equation.DSMT4">
                  <p:embed/>
                  <p:pic>
                    <p:nvPicPr>
                      <p:cNvPr id="0" name=""/>
                      <p:cNvPicPr>
                        <a:picLocks noChangeAspect="1" noChangeArrowheads="1"/>
                      </p:cNvPicPr>
                      <p:nvPr/>
                    </p:nvPicPr>
                    <p:blipFill>
                      <a:blip r:embed="rId6"/>
                      <a:srcRect/>
                      <a:stretch>
                        <a:fillRect/>
                      </a:stretch>
                    </p:blipFill>
                    <p:spPr bwMode="auto">
                      <a:xfrm>
                        <a:off x="251520" y="3140968"/>
                        <a:ext cx="1833562" cy="179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542963448"/>
              </p:ext>
            </p:extLst>
          </p:nvPr>
        </p:nvGraphicFramePr>
        <p:xfrm>
          <a:off x="3806031" y="3183384"/>
          <a:ext cx="1531938" cy="427037"/>
        </p:xfrm>
        <a:graphic>
          <a:graphicData uri="http://schemas.openxmlformats.org/presentationml/2006/ole">
            <mc:AlternateContent xmlns:mc="http://schemas.openxmlformats.org/markup-compatibility/2006">
              <mc:Choice xmlns:v="urn:schemas-microsoft-com:vml" Requires="v">
                <p:oleObj spid="_x0000_s98658" name="Equation" r:id="rId7" imgW="812520" imgH="228600" progId="Equation.DSMT4">
                  <p:embed/>
                </p:oleObj>
              </mc:Choice>
              <mc:Fallback>
                <p:oleObj name="Equation" r:id="rId7" imgW="812520" imgH="228600" progId="Equation.DSMT4">
                  <p:embed/>
                  <p:pic>
                    <p:nvPicPr>
                      <p:cNvPr id="0" name=""/>
                      <p:cNvPicPr>
                        <a:picLocks noChangeAspect="1" noChangeArrowheads="1"/>
                      </p:cNvPicPr>
                      <p:nvPr/>
                    </p:nvPicPr>
                    <p:blipFill>
                      <a:blip r:embed="rId8"/>
                      <a:srcRect/>
                      <a:stretch>
                        <a:fillRect/>
                      </a:stretch>
                    </p:blipFill>
                    <p:spPr bwMode="auto">
                      <a:xfrm>
                        <a:off x="3806031" y="3183384"/>
                        <a:ext cx="15319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786373299"/>
              </p:ext>
            </p:extLst>
          </p:nvPr>
        </p:nvGraphicFramePr>
        <p:xfrm>
          <a:off x="3810794" y="3640683"/>
          <a:ext cx="3065462" cy="1660525"/>
        </p:xfrm>
        <a:graphic>
          <a:graphicData uri="http://schemas.openxmlformats.org/presentationml/2006/ole">
            <mc:AlternateContent xmlns:mc="http://schemas.openxmlformats.org/markup-compatibility/2006">
              <mc:Choice xmlns:v="urn:schemas-microsoft-com:vml" Requires="v">
                <p:oleObj spid="_x0000_s98659" name="Equation" r:id="rId9" imgW="1625400" imgH="888840" progId="Equation.DSMT4">
                  <p:embed/>
                </p:oleObj>
              </mc:Choice>
              <mc:Fallback>
                <p:oleObj name="Equation" r:id="rId9" imgW="1625400" imgH="888840" progId="Equation.DSMT4">
                  <p:embed/>
                  <p:pic>
                    <p:nvPicPr>
                      <p:cNvPr id="0" name="Object 7"/>
                      <p:cNvPicPr>
                        <a:picLocks noChangeAspect="1" noChangeArrowheads="1"/>
                      </p:cNvPicPr>
                      <p:nvPr/>
                    </p:nvPicPr>
                    <p:blipFill>
                      <a:blip r:embed="rId10"/>
                      <a:srcRect/>
                      <a:stretch>
                        <a:fillRect/>
                      </a:stretch>
                    </p:blipFill>
                    <p:spPr bwMode="auto">
                      <a:xfrm>
                        <a:off x="3810794" y="3640683"/>
                        <a:ext cx="3065462" cy="166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2123728" y="3183384"/>
            <a:ext cx="2448272" cy="400110"/>
          </a:xfrm>
          <a:prstGeom prst="rect">
            <a:avLst/>
          </a:prstGeom>
          <a:noFill/>
        </p:spPr>
        <p:txBody>
          <a:bodyPr wrap="square" rtlCol="0">
            <a:spAutoFit/>
          </a:bodyPr>
          <a:lstStyle/>
          <a:p>
            <a:pPr algn="just"/>
            <a:r>
              <a:rPr lang="zh-CN" altLang="en-US" sz="2000" b="1" dirty="0">
                <a:solidFill>
                  <a:schemeClr val="tx2"/>
                </a:solidFill>
              </a:rPr>
              <a:t>得到面元：</a:t>
            </a:r>
          </a:p>
        </p:txBody>
      </p:sp>
      <p:sp>
        <p:nvSpPr>
          <p:cNvPr id="12" name="TextBox 11"/>
          <p:cNvSpPr txBox="1"/>
          <p:nvPr/>
        </p:nvSpPr>
        <p:spPr>
          <a:xfrm>
            <a:off x="2123728" y="4221088"/>
            <a:ext cx="2044861" cy="400110"/>
          </a:xfrm>
          <a:prstGeom prst="rect">
            <a:avLst/>
          </a:prstGeom>
          <a:noFill/>
        </p:spPr>
        <p:txBody>
          <a:bodyPr wrap="square" rtlCol="0">
            <a:spAutoFit/>
          </a:bodyPr>
          <a:lstStyle/>
          <a:p>
            <a:pPr algn="just"/>
            <a:r>
              <a:rPr lang="zh-CN" altLang="en-US" sz="2000" b="1" dirty="0">
                <a:solidFill>
                  <a:schemeClr val="tx2"/>
                </a:solidFill>
              </a:rPr>
              <a:t>方向余弦：</a:t>
            </a:r>
          </a:p>
        </p:txBody>
      </p:sp>
      <p:graphicFrame>
        <p:nvGraphicFramePr>
          <p:cNvPr id="6" name="对象 5"/>
          <p:cNvGraphicFramePr>
            <a:graphicFrameLocks noChangeAspect="1"/>
          </p:cNvGraphicFramePr>
          <p:nvPr>
            <p:extLst>
              <p:ext uri="{D42A27DB-BD31-4B8C-83A1-F6EECF244321}">
                <p14:modId xmlns:p14="http://schemas.microsoft.com/office/powerpoint/2010/main" val="3057369"/>
              </p:ext>
            </p:extLst>
          </p:nvPr>
        </p:nvGraphicFramePr>
        <p:xfrm>
          <a:off x="757238" y="5395913"/>
          <a:ext cx="7629525" cy="1298575"/>
        </p:xfrm>
        <a:graphic>
          <a:graphicData uri="http://schemas.openxmlformats.org/presentationml/2006/ole">
            <mc:AlternateContent xmlns:mc="http://schemas.openxmlformats.org/markup-compatibility/2006">
              <mc:Choice xmlns:v="urn:schemas-microsoft-com:vml" Requires="v">
                <p:oleObj spid="_x0000_s98660" name="Equation" r:id="rId11" imgW="4063680" imgH="685800" progId="Equation.DSMT4">
                  <p:embed/>
                </p:oleObj>
              </mc:Choice>
              <mc:Fallback>
                <p:oleObj name="Equation" r:id="rId11" imgW="4063680" imgH="685800" progId="Equation.DSMT4">
                  <p:embed/>
                  <p:pic>
                    <p:nvPicPr>
                      <p:cNvPr id="0" name="Object 4"/>
                      <p:cNvPicPr>
                        <a:picLocks noChangeAspect="1" noChangeArrowheads="1"/>
                      </p:cNvPicPr>
                      <p:nvPr/>
                    </p:nvPicPr>
                    <p:blipFill>
                      <a:blip r:embed="rId12"/>
                      <a:srcRect/>
                      <a:stretch>
                        <a:fillRect/>
                      </a:stretch>
                    </p:blipFill>
                    <p:spPr bwMode="auto">
                      <a:xfrm>
                        <a:off x="757238" y="5395913"/>
                        <a:ext cx="7629525"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306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圆孔的夫琅禾费衍射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15</a:t>
            </a:fld>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2878497966"/>
              </p:ext>
            </p:extLst>
          </p:nvPr>
        </p:nvGraphicFramePr>
        <p:xfrm>
          <a:off x="2851894" y="4220791"/>
          <a:ext cx="1141412" cy="366713"/>
        </p:xfrm>
        <a:graphic>
          <a:graphicData uri="http://schemas.openxmlformats.org/presentationml/2006/ole">
            <mc:AlternateContent xmlns:mc="http://schemas.openxmlformats.org/markup-compatibility/2006">
              <mc:Choice xmlns:v="urn:schemas-microsoft-com:vml" Requires="v">
                <p:oleObj spid="_x0000_s126985" name="Equation" r:id="rId4" imgW="533160" imgH="177480" progId="Equation.DSMT4">
                  <p:embed/>
                </p:oleObj>
              </mc:Choice>
              <mc:Fallback>
                <p:oleObj name="Equation" r:id="rId4" imgW="533160" imgH="177480" progId="Equation.DSMT4">
                  <p:embed/>
                  <p:pic>
                    <p:nvPicPr>
                      <p:cNvPr id="0" name="Object 6"/>
                      <p:cNvPicPr>
                        <a:picLocks noChangeAspect="1" noChangeArrowheads="1"/>
                      </p:cNvPicPr>
                      <p:nvPr/>
                    </p:nvPicPr>
                    <p:blipFill>
                      <a:blip r:embed="rId5"/>
                      <a:srcRect/>
                      <a:stretch>
                        <a:fillRect/>
                      </a:stretch>
                    </p:blipFill>
                    <p:spPr bwMode="auto">
                      <a:xfrm>
                        <a:off x="2851894" y="4220791"/>
                        <a:ext cx="11414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21067292"/>
              </p:ext>
            </p:extLst>
          </p:nvPr>
        </p:nvGraphicFramePr>
        <p:xfrm>
          <a:off x="2066181" y="1484784"/>
          <a:ext cx="5603875" cy="1439863"/>
        </p:xfrm>
        <a:graphic>
          <a:graphicData uri="http://schemas.openxmlformats.org/presentationml/2006/ole">
            <mc:AlternateContent xmlns:mc="http://schemas.openxmlformats.org/markup-compatibility/2006">
              <mc:Choice xmlns:v="urn:schemas-microsoft-com:vml" Requires="v">
                <p:oleObj spid="_x0000_s126986" name="Equation" r:id="rId6" imgW="2984400" imgH="761760" progId="Equation.DSMT4">
                  <p:embed/>
                </p:oleObj>
              </mc:Choice>
              <mc:Fallback>
                <p:oleObj name="Equation" r:id="rId6" imgW="2984400" imgH="761760" progId="Equation.DSMT4">
                  <p:embed/>
                  <p:pic>
                    <p:nvPicPr>
                      <p:cNvPr id="0" name="对象 5"/>
                      <p:cNvPicPr>
                        <a:picLocks noChangeAspect="1" noChangeArrowheads="1"/>
                      </p:cNvPicPr>
                      <p:nvPr/>
                    </p:nvPicPr>
                    <p:blipFill>
                      <a:blip r:embed="rId7"/>
                      <a:srcRect/>
                      <a:stretch>
                        <a:fillRect/>
                      </a:stretch>
                    </p:blipFill>
                    <p:spPr bwMode="auto">
                      <a:xfrm>
                        <a:off x="2066181" y="1484784"/>
                        <a:ext cx="560387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813912873"/>
              </p:ext>
            </p:extLst>
          </p:nvPr>
        </p:nvGraphicFramePr>
        <p:xfrm>
          <a:off x="1988393" y="2996655"/>
          <a:ext cx="5895975" cy="1044575"/>
        </p:xfrm>
        <a:graphic>
          <a:graphicData uri="http://schemas.openxmlformats.org/presentationml/2006/ole">
            <mc:AlternateContent xmlns:mc="http://schemas.openxmlformats.org/markup-compatibility/2006">
              <mc:Choice xmlns:v="urn:schemas-microsoft-com:vml" Requires="v">
                <p:oleObj spid="_x0000_s126987" name="Equation" r:id="rId8" imgW="2755800" imgH="507960" progId="Equation.DSMT4">
                  <p:embed/>
                </p:oleObj>
              </mc:Choice>
              <mc:Fallback>
                <p:oleObj name="Equation" r:id="rId8" imgW="2755800" imgH="507960" progId="Equation.DSMT4">
                  <p:embed/>
                  <p:pic>
                    <p:nvPicPr>
                      <p:cNvPr id="0" name="对象 10"/>
                      <p:cNvPicPr>
                        <a:picLocks noChangeAspect="1" noChangeArrowheads="1"/>
                      </p:cNvPicPr>
                      <p:nvPr/>
                    </p:nvPicPr>
                    <p:blipFill>
                      <a:blip r:embed="rId9"/>
                      <a:srcRect/>
                      <a:stretch>
                        <a:fillRect/>
                      </a:stretch>
                    </p:blipFill>
                    <p:spPr bwMode="auto">
                      <a:xfrm>
                        <a:off x="1988393" y="2996655"/>
                        <a:ext cx="5895975"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p:cNvSpPr txBox="1"/>
          <p:nvPr/>
        </p:nvSpPr>
        <p:spPr>
          <a:xfrm>
            <a:off x="179512" y="1527175"/>
            <a:ext cx="1733167" cy="400110"/>
          </a:xfrm>
          <a:prstGeom prst="rect">
            <a:avLst/>
          </a:prstGeom>
          <a:noFill/>
        </p:spPr>
        <p:txBody>
          <a:bodyPr wrap="none" rtlCol="0">
            <a:spAutoFit/>
          </a:bodyPr>
          <a:lstStyle/>
          <a:p>
            <a:r>
              <a:rPr lang="zh-CN" altLang="en-US" sz="2000" b="1" dirty="0">
                <a:solidFill>
                  <a:schemeClr val="tx2"/>
                </a:solidFill>
              </a:rPr>
              <a:t>复振幅分布：</a:t>
            </a:r>
          </a:p>
        </p:txBody>
      </p:sp>
      <p:sp>
        <p:nvSpPr>
          <p:cNvPr id="16" name="TextBox 15"/>
          <p:cNvSpPr txBox="1"/>
          <p:nvPr/>
        </p:nvSpPr>
        <p:spPr>
          <a:xfrm>
            <a:off x="179512" y="3284984"/>
            <a:ext cx="1475084" cy="400110"/>
          </a:xfrm>
          <a:prstGeom prst="rect">
            <a:avLst/>
          </a:prstGeom>
          <a:noFill/>
        </p:spPr>
        <p:txBody>
          <a:bodyPr wrap="none" rtlCol="0">
            <a:spAutoFit/>
          </a:bodyPr>
          <a:lstStyle/>
          <a:p>
            <a:r>
              <a:rPr lang="zh-CN" altLang="en-US" sz="2000" b="1" dirty="0">
                <a:solidFill>
                  <a:schemeClr val="tx2"/>
                </a:solidFill>
              </a:rPr>
              <a:t>光强分布：</a:t>
            </a:r>
          </a:p>
        </p:txBody>
      </p:sp>
      <p:sp>
        <p:nvSpPr>
          <p:cNvPr id="17" name="TextBox 16"/>
          <p:cNvSpPr txBox="1"/>
          <p:nvPr/>
        </p:nvSpPr>
        <p:spPr>
          <a:xfrm>
            <a:off x="1835696" y="4149080"/>
            <a:ext cx="958917" cy="400110"/>
          </a:xfrm>
          <a:prstGeom prst="rect">
            <a:avLst/>
          </a:prstGeom>
          <a:noFill/>
        </p:spPr>
        <p:txBody>
          <a:bodyPr wrap="none" rtlCol="0">
            <a:spAutoFit/>
          </a:bodyPr>
          <a:lstStyle/>
          <a:p>
            <a:r>
              <a:rPr lang="zh-CN" altLang="en-US" sz="2000" b="1" dirty="0">
                <a:solidFill>
                  <a:schemeClr val="tx2"/>
                </a:solidFill>
              </a:rPr>
              <a:t>其中：</a:t>
            </a:r>
          </a:p>
        </p:txBody>
      </p:sp>
      <p:sp>
        <p:nvSpPr>
          <p:cNvPr id="18" name="Rectangle 7"/>
          <p:cNvSpPr>
            <a:spLocks noChangeArrowheads="1"/>
          </p:cNvSpPr>
          <p:nvPr/>
        </p:nvSpPr>
        <p:spPr bwMode="auto">
          <a:xfrm>
            <a:off x="179512" y="4797152"/>
            <a:ext cx="60486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spcBef>
                <a:spcPct val="0"/>
              </a:spcBef>
              <a:buFontTx/>
              <a:buNone/>
            </a:pPr>
            <a:r>
              <a:rPr kumimoji="1" lang="zh-CN" altLang="en-US" sz="2000" b="1" dirty="0">
                <a:solidFill>
                  <a:schemeClr val="tx2"/>
                </a:solidFill>
                <a:latin typeface="+mn-lt"/>
                <a:ea typeface="+mn-ea"/>
                <a:sym typeface="Symbol" pitchFamily="18" charset="2"/>
              </a:rPr>
              <a:t>可知圆孔衍射图样为明暗相间的圆环条纹。</a:t>
            </a:r>
          </a:p>
        </p:txBody>
      </p:sp>
      <p:pic>
        <p:nvPicPr>
          <p:cNvPr id="19" name="图片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0192" y="4149080"/>
            <a:ext cx="2713112" cy="2565660"/>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5580112" y="2247255"/>
                <a:ext cx="3384376" cy="400110"/>
              </a:xfrm>
              <a:prstGeom prst="rect">
                <a:avLst/>
              </a:prstGeom>
              <a:noFill/>
            </p:spPr>
            <p:txBody>
              <a:bodyPr wrap="square" rtlCol="0">
                <a:spAutoFit/>
              </a:bodyPr>
              <a:lstStyle/>
              <a:p>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pitchFamily="18" charset="0"/>
                          </a:rPr>
                          <m:t>𝑱</m:t>
                        </m:r>
                      </m:e>
                      <m:sub>
                        <m:r>
                          <a:rPr lang="en-US" altLang="zh-CN" sz="2000" b="1" i="1" smtClean="0">
                            <a:solidFill>
                              <a:schemeClr val="tx2"/>
                            </a:solidFill>
                            <a:latin typeface="Cambria Math" panose="02040503050406030204" pitchFamily="18" charset="0"/>
                          </a:rPr>
                          <m:t>𝟏</m:t>
                        </m:r>
                      </m:sub>
                    </m:sSub>
                    <m:r>
                      <a:rPr lang="en-US" altLang="zh-CN" sz="2000" b="1" i="1" smtClean="0">
                        <a:solidFill>
                          <a:schemeClr val="tx2"/>
                        </a:solidFill>
                        <a:latin typeface="Cambria Math" panose="02040503050406030204" pitchFamily="18" charset="0"/>
                      </a:rPr>
                      <m:t>(</m:t>
                    </m:r>
                    <m:r>
                      <a:rPr lang="en-US" altLang="zh-CN" sz="2000" b="1" i="1" smtClean="0">
                        <a:solidFill>
                          <a:schemeClr val="tx2"/>
                        </a:solidFill>
                        <a:latin typeface="Cambria Math" panose="02040503050406030204" pitchFamily="18" charset="0"/>
                      </a:rPr>
                      <m:t>𝒙</m:t>
                    </m:r>
                    <m:r>
                      <a:rPr lang="en-US" altLang="zh-CN" sz="2000" b="1" i="1" smtClean="0">
                        <a:solidFill>
                          <a:schemeClr val="tx2"/>
                        </a:solidFill>
                        <a:latin typeface="Cambria Math" panose="02040503050406030204" pitchFamily="18" charset="0"/>
                      </a:rPr>
                      <m:t>)</m:t>
                    </m:r>
                  </m:oMath>
                </a14:m>
                <a:r>
                  <a:rPr lang="zh-CN" altLang="en-US" sz="2000" b="1" dirty="0">
                    <a:solidFill>
                      <a:schemeClr val="tx2"/>
                    </a:solidFill>
                  </a:rPr>
                  <a:t>为一阶贝塞尔函数</a:t>
                </a:r>
              </a:p>
            </p:txBody>
          </p:sp>
        </mc:Choice>
        <mc:Fallback xmlns="">
          <p:sp>
            <p:nvSpPr>
              <p:cNvPr id="20" name="TextBox 19"/>
              <p:cNvSpPr txBox="1">
                <a:spLocks noRot="1" noChangeAspect="1" noMove="1" noResize="1" noEditPoints="1" noAdjustHandles="1" noChangeArrowheads="1" noChangeShapeType="1" noTextEdit="1"/>
              </p:cNvSpPr>
              <p:nvPr/>
            </p:nvSpPr>
            <p:spPr>
              <a:xfrm>
                <a:off x="5580112" y="2247255"/>
                <a:ext cx="3384376" cy="400110"/>
              </a:xfrm>
              <a:prstGeom prst="rect">
                <a:avLst/>
              </a:prstGeom>
              <a:blipFill>
                <a:blip r:embed="rId11"/>
                <a:stretch>
                  <a:fillRect l="-540" t="-12308" b="-24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566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圆孔的夫琅禾费衍射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16</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210904267"/>
              </p:ext>
            </p:extLst>
          </p:nvPr>
        </p:nvGraphicFramePr>
        <p:xfrm>
          <a:off x="107504" y="2168401"/>
          <a:ext cx="2309813" cy="1044575"/>
        </p:xfrm>
        <a:graphic>
          <a:graphicData uri="http://schemas.openxmlformats.org/presentationml/2006/ole">
            <mc:AlternateContent xmlns:mc="http://schemas.openxmlformats.org/markup-compatibility/2006">
              <mc:Choice xmlns:v="urn:schemas-microsoft-com:vml" Requires="v">
                <p:oleObj spid="_x0000_s23210" name="Equation" r:id="rId4" imgW="1079280" imgH="507960" progId="Equation.DSMT4">
                  <p:embed/>
                </p:oleObj>
              </mc:Choice>
              <mc:Fallback>
                <p:oleObj name="Equation" r:id="rId4" imgW="1079280" imgH="507960" progId="Equation.DSMT4">
                  <p:embed/>
                  <p:pic>
                    <p:nvPicPr>
                      <p:cNvPr id="0" name="对象 13"/>
                      <p:cNvPicPr>
                        <a:picLocks noChangeAspect="1" noChangeArrowheads="1"/>
                      </p:cNvPicPr>
                      <p:nvPr/>
                    </p:nvPicPr>
                    <p:blipFill>
                      <a:blip r:embed="rId5"/>
                      <a:srcRect/>
                      <a:stretch>
                        <a:fillRect/>
                      </a:stretch>
                    </p:blipFill>
                    <p:spPr bwMode="auto">
                      <a:xfrm>
                        <a:off x="107504" y="2168401"/>
                        <a:ext cx="2309813"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5776" y="1340768"/>
            <a:ext cx="6489700" cy="3492500"/>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967918266"/>
              </p:ext>
            </p:extLst>
          </p:nvPr>
        </p:nvGraphicFramePr>
        <p:xfrm>
          <a:off x="107885" y="3409875"/>
          <a:ext cx="1822450" cy="811213"/>
        </p:xfrm>
        <a:graphic>
          <a:graphicData uri="http://schemas.openxmlformats.org/presentationml/2006/ole">
            <mc:AlternateContent xmlns:mc="http://schemas.openxmlformats.org/markup-compatibility/2006">
              <mc:Choice xmlns:v="urn:schemas-microsoft-com:vml" Requires="v">
                <p:oleObj spid="_x0000_s23211" name="Equation" r:id="rId7" imgW="939600" imgH="419040" progId="Equation.DSMT4">
                  <p:embed/>
                </p:oleObj>
              </mc:Choice>
              <mc:Fallback>
                <p:oleObj name="Equation" r:id="rId7" imgW="939600" imgH="419040" progId="Equation.DSMT4">
                  <p:embed/>
                  <p:pic>
                    <p:nvPicPr>
                      <p:cNvPr id="0" name="Object 10"/>
                      <p:cNvPicPr>
                        <a:picLocks noChangeAspect="1" noChangeArrowheads="1"/>
                      </p:cNvPicPr>
                      <p:nvPr/>
                    </p:nvPicPr>
                    <p:blipFill>
                      <a:blip r:embed="rId8"/>
                      <a:srcRect/>
                      <a:stretch>
                        <a:fillRect/>
                      </a:stretch>
                    </p:blipFill>
                    <p:spPr bwMode="auto">
                      <a:xfrm>
                        <a:off x="107885" y="3409875"/>
                        <a:ext cx="182245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2" name="TextBox 21"/>
              <p:cNvSpPr txBox="1"/>
              <p:nvPr/>
            </p:nvSpPr>
            <p:spPr>
              <a:xfrm>
                <a:off x="179512" y="4970785"/>
                <a:ext cx="8712968" cy="1422954"/>
              </a:xfrm>
              <a:prstGeom prst="rect">
                <a:avLst/>
              </a:prstGeom>
              <a:noFill/>
            </p:spPr>
            <p:txBody>
              <a:bodyPr wrap="square" rtlCol="0">
                <a:spAutoFit/>
              </a:bodyPr>
              <a:lstStyle/>
              <a:p>
                <a:pPr algn="just">
                  <a:lnSpc>
                    <a:spcPct val="150000"/>
                  </a:lnSpc>
                </a:pPr>
                <a14:m>
                  <m:oMath xmlns:m="http://schemas.openxmlformats.org/officeDocument/2006/math">
                    <m:r>
                      <a:rPr lang="en-US" altLang="zh-CN" sz="2000" b="1" i="1" smtClean="0">
                        <a:solidFill>
                          <a:schemeClr val="tx2"/>
                        </a:solidFill>
                        <a:latin typeface="Cambria Math" panose="02040503050406030204" pitchFamily="18" charset="0"/>
                      </a:rPr>
                      <m:t>𝒁</m:t>
                    </m:r>
                    <m:r>
                      <a:rPr lang="en-US" altLang="zh-CN" sz="2000" b="1" i="1" smtClean="0">
                        <a:solidFill>
                          <a:schemeClr val="tx2"/>
                        </a:solidFill>
                        <a:latin typeface="Cambria Math" panose="02040503050406030204" pitchFamily="18" charset="0"/>
                      </a:rPr>
                      <m:t>=</m:t>
                    </m:r>
                    <m:r>
                      <a:rPr lang="en-US" altLang="zh-CN" sz="2000" b="1" i="1" smtClean="0">
                        <a:solidFill>
                          <a:schemeClr val="tx2"/>
                        </a:solidFill>
                        <a:latin typeface="Cambria Math" panose="02040503050406030204" pitchFamily="18" charset="0"/>
                      </a:rPr>
                      <m:t>𝟎</m:t>
                    </m:r>
                  </m:oMath>
                </a14:m>
                <a:r>
                  <a:rPr lang="zh-CN" altLang="en-US" sz="2000" b="1" dirty="0">
                    <a:solidFill>
                      <a:schemeClr val="tx2"/>
                    </a:solidFill>
                  </a:rPr>
                  <a:t>时，</a:t>
                </a:r>
                <a14:m>
                  <m:oMath xmlns:m="http://schemas.openxmlformats.org/officeDocument/2006/math">
                    <m:r>
                      <a:rPr lang="en-US" altLang="zh-CN" sz="2000" b="1" i="1" smtClean="0">
                        <a:solidFill>
                          <a:schemeClr val="tx2"/>
                        </a:solidFill>
                        <a:latin typeface="Cambria Math" panose="02040503050406030204" pitchFamily="18" charset="0"/>
                      </a:rPr>
                      <m:t>𝑰</m:t>
                    </m:r>
                    <m:r>
                      <a:rPr lang="en-US" altLang="zh-CN" sz="2000" b="1" i="1" smtClean="0">
                        <a:solidFill>
                          <a:schemeClr val="tx2"/>
                        </a:solidFill>
                        <a:latin typeface="Cambria Math" panose="02040503050406030204" pitchFamily="18" charset="0"/>
                      </a:rPr>
                      <m:t>/</m:t>
                    </m:r>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pitchFamily="18" charset="0"/>
                          </a:rPr>
                          <m:t>𝑰</m:t>
                        </m:r>
                      </m:e>
                      <m:sub>
                        <m:r>
                          <a:rPr lang="en-US" altLang="zh-CN" sz="2000" b="1" i="1" smtClean="0">
                            <a:solidFill>
                              <a:schemeClr val="tx2"/>
                            </a:solidFill>
                            <a:latin typeface="Cambria Math" panose="02040503050406030204" pitchFamily="18" charset="0"/>
                          </a:rPr>
                          <m:t>𝟎</m:t>
                        </m:r>
                      </m:sub>
                    </m:sSub>
                  </m:oMath>
                </a14:m>
                <a:r>
                  <a:rPr lang="en-US" altLang="zh-CN" sz="2000" b="1" dirty="0">
                    <a:solidFill>
                      <a:schemeClr val="tx2"/>
                    </a:solidFill>
                    <a:cs typeface="Times New Roman" panose="02020603050405020304" pitchFamily="18" charset="0"/>
                  </a:rPr>
                  <a:t>=1</a:t>
                </a:r>
                <a:r>
                  <a:rPr lang="zh-CN" altLang="en-US" sz="2000" b="1" dirty="0">
                    <a:solidFill>
                      <a:schemeClr val="tx2"/>
                    </a:solidFill>
                  </a:rPr>
                  <a:t>，为光强主极大点。</a:t>
                </a:r>
                <a:endParaRPr lang="en-US" altLang="zh-CN" sz="2000" b="1" dirty="0">
                  <a:solidFill>
                    <a:schemeClr val="tx2"/>
                  </a:solidFill>
                </a:endParaRPr>
              </a:p>
              <a:p>
                <a:pPr algn="just">
                  <a:lnSpc>
                    <a:spcPct val="150000"/>
                  </a:lnSpc>
                </a:pP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panose="02040503050406030204" pitchFamily="18" charset="0"/>
                          </a:rPr>
                          <m:t>𝑱</m:t>
                        </m:r>
                      </m:e>
                      <m:sub>
                        <m:r>
                          <a:rPr lang="en-US" altLang="zh-CN" sz="2000" b="1" i="1" smtClean="0">
                            <a:solidFill>
                              <a:schemeClr val="tx2"/>
                            </a:solidFill>
                            <a:latin typeface="Cambria Math" panose="02040503050406030204" pitchFamily="18" charset="0"/>
                          </a:rPr>
                          <m:t>𝟏</m:t>
                        </m:r>
                      </m:sub>
                    </m:sSub>
                    <m:r>
                      <a:rPr lang="en-US" altLang="zh-CN" sz="2000" b="1" i="1" smtClean="0">
                        <a:solidFill>
                          <a:schemeClr val="tx2"/>
                        </a:solidFill>
                        <a:latin typeface="Cambria Math" panose="02040503050406030204" pitchFamily="18" charset="0"/>
                      </a:rPr>
                      <m:t>(</m:t>
                    </m:r>
                    <m:r>
                      <a:rPr lang="en-US" altLang="zh-CN" sz="2000" b="1" i="1" smtClean="0">
                        <a:solidFill>
                          <a:schemeClr val="tx2"/>
                        </a:solidFill>
                        <a:latin typeface="Cambria Math" panose="02040503050406030204" pitchFamily="18" charset="0"/>
                      </a:rPr>
                      <m:t>𝒁</m:t>
                    </m:r>
                    <m:r>
                      <a:rPr lang="en-US" altLang="zh-CN" sz="2000" b="1" i="1" smtClean="0">
                        <a:solidFill>
                          <a:schemeClr val="tx2"/>
                        </a:solidFill>
                        <a:latin typeface="Cambria Math" panose="02040503050406030204" pitchFamily="18" charset="0"/>
                      </a:rPr>
                      <m:t>)=</m:t>
                    </m:r>
                    <m:r>
                      <a:rPr lang="en-US" altLang="zh-CN" sz="2000" b="1" i="1" smtClean="0">
                        <a:solidFill>
                          <a:schemeClr val="tx2"/>
                        </a:solidFill>
                        <a:latin typeface="Cambria Math" panose="02040503050406030204" pitchFamily="18" charset="0"/>
                      </a:rPr>
                      <m:t>𝟎</m:t>
                    </m:r>
                  </m:oMath>
                </a14:m>
                <a:r>
                  <a:rPr lang="zh-CN" altLang="en-US" sz="2000" b="1" dirty="0">
                    <a:solidFill>
                      <a:schemeClr val="tx2"/>
                    </a:solidFill>
                  </a:rPr>
                  <a:t>时，</a:t>
                </a:r>
                <a:r>
                  <a:rPr lang="en-US" altLang="zh-CN" sz="2000" b="1" i="1" dirty="0">
                    <a:solidFill>
                      <a:schemeClr val="tx2"/>
                    </a:solidFill>
                    <a:cs typeface="Times New Roman" panose="02020603050405020304" pitchFamily="18" charset="0"/>
                  </a:rPr>
                  <a:t>I</a:t>
                </a:r>
                <a:r>
                  <a:rPr lang="en-US" altLang="zh-CN" sz="2000" b="1" dirty="0">
                    <a:solidFill>
                      <a:schemeClr val="tx2"/>
                    </a:solidFill>
                    <a:cs typeface="Times New Roman" panose="02020603050405020304" pitchFamily="18" charset="0"/>
                  </a:rPr>
                  <a:t>=0</a:t>
                </a:r>
                <a:r>
                  <a:rPr lang="zh-CN" altLang="en-US" sz="2000" b="1" dirty="0">
                    <a:solidFill>
                      <a:schemeClr val="tx2"/>
                    </a:solidFill>
                  </a:rPr>
                  <a:t>，为极小值位置。</a:t>
                </a:r>
                <a:endParaRPr lang="en-US" altLang="zh-CN" sz="2000" b="1" dirty="0">
                  <a:solidFill>
                    <a:schemeClr val="tx2"/>
                  </a:solidFill>
                </a:endParaRPr>
              </a:p>
              <a:p>
                <a:pPr algn="just">
                  <a:lnSpc>
                    <a:spcPct val="150000"/>
                  </a:lnSpc>
                </a:pPr>
                <a:r>
                  <a:rPr lang="zh-CN" altLang="en-US" sz="2000" b="1" dirty="0">
                    <a:solidFill>
                      <a:schemeClr val="tx2"/>
                    </a:solidFill>
                  </a:rPr>
                  <a:t>在相邻的两个强度最小值之间，有一个强度的次极大点。</a:t>
                </a:r>
                <a:endParaRPr lang="zh-CN" altLang="en-US" sz="2000" b="1" baseline="-25000" dirty="0">
                  <a:solidFill>
                    <a:schemeClr val="tx2"/>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79512" y="4970785"/>
                <a:ext cx="8712968" cy="1422954"/>
              </a:xfrm>
              <a:prstGeom prst="rect">
                <a:avLst/>
              </a:prstGeom>
              <a:blipFill>
                <a:blip r:embed="rId9"/>
                <a:stretch>
                  <a:fillRect l="-699" b="-5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664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Effect transition="in" filter="wipe(left)">
                                      <p:cBhvr>
                                        <p:cTn id="23" dur="500"/>
                                        <p:tgtEl>
                                          <p:spTgt spid="2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2">
                                            <p:txEl>
                                              <p:pRg st="1" end="1"/>
                                            </p:txEl>
                                          </p:spTgt>
                                        </p:tgtEl>
                                        <p:attrNameLst>
                                          <p:attrName>style.visibility</p:attrName>
                                        </p:attrNameLst>
                                      </p:cBhvr>
                                      <p:to>
                                        <p:strVal val="visible"/>
                                      </p:to>
                                    </p:set>
                                    <p:animEffect transition="in" filter="wipe(left)">
                                      <p:cBhvr>
                                        <p:cTn id="28" dur="500"/>
                                        <p:tgtEl>
                                          <p:spTgt spid="2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2">
                                            <p:txEl>
                                              <p:pRg st="2" end="2"/>
                                            </p:txEl>
                                          </p:spTgt>
                                        </p:tgtEl>
                                        <p:attrNameLst>
                                          <p:attrName>style.visibility</p:attrName>
                                        </p:attrNameLst>
                                      </p:cBhvr>
                                      <p:to>
                                        <p:strVal val="visible"/>
                                      </p:to>
                                    </p:set>
                                    <p:animEffect transition="in" filter="wipe(left)">
                                      <p:cBhvr>
                                        <p:cTn id="3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圆孔的夫琅禾费衍射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17</a:t>
            </a:fld>
            <a:endParaRPr lang="en-US" altLang="zh-CN" dirty="0"/>
          </a:p>
        </p:txBody>
      </p:sp>
      <p:sp>
        <p:nvSpPr>
          <p:cNvPr id="6" name="Text Box 5"/>
          <p:cNvSpPr txBox="1">
            <a:spLocks noChangeArrowheads="1"/>
          </p:cNvSpPr>
          <p:nvPr/>
        </p:nvSpPr>
        <p:spPr bwMode="auto">
          <a:xfrm>
            <a:off x="179388" y="1196752"/>
            <a:ext cx="8626475" cy="79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20000"/>
              </a:lnSpc>
              <a:spcBef>
                <a:spcPct val="0"/>
              </a:spcBef>
              <a:buFontTx/>
              <a:buNone/>
            </a:pPr>
            <a:r>
              <a:rPr kumimoji="1" lang="zh-CN" altLang="en-US" sz="2000" b="1" dirty="0">
                <a:solidFill>
                  <a:schemeClr val="tx2"/>
                </a:solidFill>
                <a:latin typeface="+mn-lt"/>
                <a:ea typeface="+mn-ea"/>
              </a:rPr>
              <a:t>与矩孔和单缝衍射一样，中央主最大亮纹集中了衍射的绝大部分光能量，圆孔衍射中央主最大亮纹通常称为</a:t>
            </a:r>
            <a:r>
              <a:rPr kumimoji="1" lang="zh-CN" altLang="en-US" sz="2000" b="1" dirty="0">
                <a:solidFill>
                  <a:srgbClr val="2E03CD"/>
                </a:solidFill>
                <a:latin typeface="+mn-lt"/>
                <a:ea typeface="+mn-ea"/>
              </a:rPr>
              <a:t>爱里斑</a:t>
            </a:r>
            <a:r>
              <a:rPr kumimoji="1" lang="zh-CN" altLang="en-US" sz="2000" b="1" dirty="0">
                <a:solidFill>
                  <a:schemeClr val="tx2"/>
                </a:solidFill>
                <a:latin typeface="+mn-lt"/>
                <a:ea typeface="+mn-ea"/>
              </a:rPr>
              <a:t>，它的半径为：</a:t>
            </a:r>
          </a:p>
        </p:txBody>
      </p:sp>
      <p:graphicFrame>
        <p:nvGraphicFramePr>
          <p:cNvPr id="8" name="Object 7"/>
          <p:cNvGraphicFramePr>
            <a:graphicFrameLocks noChangeAspect="1"/>
          </p:cNvGraphicFramePr>
          <p:nvPr>
            <p:extLst>
              <p:ext uri="{D42A27DB-BD31-4B8C-83A1-F6EECF244321}">
                <p14:modId xmlns:p14="http://schemas.microsoft.com/office/powerpoint/2010/main" val="1025318592"/>
              </p:ext>
            </p:extLst>
          </p:nvPr>
        </p:nvGraphicFramePr>
        <p:xfrm>
          <a:off x="4805363" y="4166468"/>
          <a:ext cx="1397000" cy="774700"/>
        </p:xfrm>
        <a:graphic>
          <a:graphicData uri="http://schemas.openxmlformats.org/presentationml/2006/ole">
            <mc:AlternateContent xmlns:mc="http://schemas.openxmlformats.org/markup-compatibility/2006">
              <mc:Choice xmlns:v="urn:schemas-microsoft-com:vml" Requires="v">
                <p:oleObj spid="_x0000_s24227" name="Equation" r:id="rId4" imgW="711000" imgH="393480" progId="Equation.DSMT4">
                  <p:embed/>
                </p:oleObj>
              </mc:Choice>
              <mc:Fallback>
                <p:oleObj name="Equation" r:id="rId4" imgW="711000" imgH="393480" progId="Equation.DSMT4">
                  <p:embed/>
                  <p:pic>
                    <p:nvPicPr>
                      <p:cNvPr id="0" name=""/>
                      <p:cNvPicPr>
                        <a:picLocks noChangeAspect="1" noChangeArrowheads="1"/>
                      </p:cNvPicPr>
                      <p:nvPr/>
                    </p:nvPicPr>
                    <p:blipFill>
                      <a:blip r:embed="rId5"/>
                      <a:srcRect/>
                      <a:stretch>
                        <a:fillRect/>
                      </a:stretch>
                    </p:blipFill>
                    <p:spPr bwMode="auto">
                      <a:xfrm>
                        <a:off x="4805363" y="4166468"/>
                        <a:ext cx="1397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p:cNvSpPr txBox="1">
            <a:spLocks noChangeArrowheads="1"/>
          </p:cNvSpPr>
          <p:nvPr/>
        </p:nvSpPr>
        <p:spPr bwMode="auto">
          <a:xfrm>
            <a:off x="179389" y="5474607"/>
            <a:ext cx="8626474" cy="79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20000"/>
              </a:lnSpc>
              <a:spcBef>
                <a:spcPct val="0"/>
              </a:spcBef>
              <a:buFontTx/>
              <a:buNone/>
            </a:pPr>
            <a:r>
              <a:rPr kumimoji="1" lang="zh-CN" altLang="en-US" sz="2000" b="1" dirty="0">
                <a:solidFill>
                  <a:schemeClr val="tx2"/>
                </a:solidFill>
                <a:latin typeface="+mn-lt"/>
                <a:ea typeface="+mn-ea"/>
              </a:rPr>
              <a:t>此式也表明，圆孔衍射的扩展范围与圆孔半径成反比，与光波长成正比。这种关系与矩孔和单缝衍射是类似的。</a:t>
            </a:r>
          </a:p>
        </p:txBody>
      </p:sp>
      <p:graphicFrame>
        <p:nvGraphicFramePr>
          <p:cNvPr id="11" name="Object 9"/>
          <p:cNvGraphicFramePr>
            <a:graphicFrameLocks noChangeAspect="1"/>
          </p:cNvGraphicFramePr>
          <p:nvPr>
            <p:extLst>
              <p:ext uri="{D42A27DB-BD31-4B8C-83A1-F6EECF244321}">
                <p14:modId xmlns:p14="http://schemas.microsoft.com/office/powerpoint/2010/main" val="573274659"/>
              </p:ext>
            </p:extLst>
          </p:nvPr>
        </p:nvGraphicFramePr>
        <p:xfrm>
          <a:off x="4788024" y="2949426"/>
          <a:ext cx="1738313" cy="869950"/>
        </p:xfrm>
        <a:graphic>
          <a:graphicData uri="http://schemas.openxmlformats.org/presentationml/2006/ole">
            <mc:AlternateContent xmlns:mc="http://schemas.openxmlformats.org/markup-compatibility/2006">
              <mc:Choice xmlns:v="urn:schemas-microsoft-com:vml" Requires="v">
                <p:oleObj spid="_x0000_s24228" name="Equation" r:id="rId6" imgW="787320" imgH="393480" progId="Equation.DSMT4">
                  <p:embed/>
                </p:oleObj>
              </mc:Choice>
              <mc:Fallback>
                <p:oleObj name="Equation" r:id="rId6" imgW="787320" imgH="393480" progId="Equation.DSMT4">
                  <p:embed/>
                  <p:pic>
                    <p:nvPicPr>
                      <p:cNvPr id="0" name=""/>
                      <p:cNvPicPr>
                        <a:picLocks noChangeAspect="1" noChangeArrowheads="1"/>
                      </p:cNvPicPr>
                      <p:nvPr/>
                    </p:nvPicPr>
                    <p:blipFill>
                      <a:blip r:embed="rId7"/>
                      <a:srcRect/>
                      <a:stretch>
                        <a:fillRect/>
                      </a:stretch>
                    </p:blipFill>
                    <p:spPr bwMode="auto">
                      <a:xfrm>
                        <a:off x="4788024" y="2949426"/>
                        <a:ext cx="1738313"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500" y="2670556"/>
            <a:ext cx="2713112" cy="2565660"/>
          </a:xfrm>
          <a:prstGeom prst="rect">
            <a:avLst/>
          </a:prstGeom>
        </p:spPr>
      </p:pic>
    </p:spTree>
    <p:extLst>
      <p:ext uri="{BB962C8B-B14F-4D97-AF65-F5344CB8AC3E}">
        <p14:creationId xmlns:p14="http://schemas.microsoft.com/office/powerpoint/2010/main" val="2238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5.2 </a:t>
            </a:r>
            <a:r>
              <a:rPr lang="zh-CN" altLang="en-US" dirty="0">
                <a:latin typeface="黑体" pitchFamily="2" charset="-122"/>
                <a:ea typeface="黑体" pitchFamily="2" charset="-122"/>
              </a:rPr>
              <a:t>夫琅禾费衍射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18</a:t>
            </a:fld>
            <a:endParaRPr lang="en-US" altLang="zh-CN" dirty="0"/>
          </a:p>
        </p:txBody>
      </p:sp>
      <p:sp>
        <p:nvSpPr>
          <p:cNvPr id="18" name="TextBox 10"/>
          <p:cNvSpPr txBox="1">
            <a:spLocks noChangeArrowheads="1"/>
          </p:cNvSpPr>
          <p:nvPr/>
        </p:nvSpPr>
        <p:spPr bwMode="auto">
          <a:xfrm>
            <a:off x="827584" y="2708920"/>
            <a:ext cx="7668344"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5.2.1 </a:t>
            </a:r>
            <a:r>
              <a:rPr lang="zh-CN" altLang="en-US" b="1" dirty="0">
                <a:solidFill>
                  <a:schemeClr val="tx2"/>
                </a:solidFill>
                <a:latin typeface="+mn-ea"/>
                <a:cs typeface="Times New Roman" pitchFamily="18" charset="0"/>
              </a:rPr>
              <a:t>矩孔、单缝和圆孔的夫琅禾费衍射</a:t>
            </a:r>
            <a:endParaRPr lang="en-US" altLang="zh-CN" b="1" dirty="0">
              <a:solidFill>
                <a:schemeClr val="tx2"/>
              </a:solidFill>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5.2.2 </a:t>
            </a:r>
            <a:r>
              <a:rPr lang="zh-CN" altLang="en-US" b="1" dirty="0">
                <a:solidFill>
                  <a:srgbClr val="FF0000"/>
                </a:solidFill>
                <a:latin typeface="+mn-ea"/>
                <a:cs typeface="Times New Roman" pitchFamily="18" charset="0"/>
              </a:rPr>
              <a:t>双缝夫琅禾费衍射</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5.2.3 </a:t>
            </a:r>
            <a:r>
              <a:rPr lang="zh-CN" altLang="en-US" b="1" dirty="0">
                <a:solidFill>
                  <a:schemeClr val="tx2"/>
                </a:solidFill>
                <a:latin typeface="+mn-ea"/>
                <a:cs typeface="Times New Roman" pitchFamily="18" charset="0"/>
              </a:rPr>
              <a:t>光学成像系统的衍射和分辨本领</a:t>
            </a:r>
            <a:endParaRPr lang="en-US" altLang="zh-CN" b="1" dirty="0">
              <a:solidFill>
                <a:schemeClr val="tx2"/>
              </a:solidFill>
              <a:latin typeface="+mn-ea"/>
              <a:cs typeface="Times New Roman" pitchFamily="18" charset="0"/>
            </a:endParaRPr>
          </a:p>
        </p:txBody>
      </p:sp>
    </p:spTree>
    <p:extLst>
      <p:ext uri="{BB962C8B-B14F-4D97-AF65-F5344CB8AC3E}">
        <p14:creationId xmlns:p14="http://schemas.microsoft.com/office/powerpoint/2010/main" val="267184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50" fill="hold"/>
                                        <p:tgtEl>
                                          <p:spTgt spid="18">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杨氏干涉实验回顾</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19</a:t>
            </a:fld>
            <a:endParaRPr lang="en-US" altLang="zh-CN" dirty="0"/>
          </a:p>
        </p:txBody>
      </p:sp>
      <p:sp>
        <p:nvSpPr>
          <p:cNvPr id="7" name="TextBox 6"/>
          <p:cNvSpPr txBox="1"/>
          <p:nvPr/>
        </p:nvSpPr>
        <p:spPr>
          <a:xfrm>
            <a:off x="180937" y="1148551"/>
            <a:ext cx="5586702" cy="1015663"/>
          </a:xfrm>
          <a:prstGeom prst="rect">
            <a:avLst/>
          </a:prstGeom>
          <a:noFill/>
        </p:spPr>
        <p:txBody>
          <a:bodyPr wrap="square" rtlCol="0">
            <a:spAutoFit/>
          </a:bodyPr>
          <a:lstStyle/>
          <a:p>
            <a:r>
              <a:rPr lang="zh-CN" altLang="en-US" sz="2000" b="1" dirty="0">
                <a:solidFill>
                  <a:schemeClr val="tx2"/>
                </a:solidFill>
              </a:rPr>
              <a:t>杨氏干涉实验全称？</a:t>
            </a:r>
            <a:endParaRPr lang="en-US" altLang="zh-CN" sz="2000" b="1" dirty="0">
              <a:solidFill>
                <a:schemeClr val="tx2"/>
              </a:solidFill>
            </a:endParaRPr>
          </a:p>
          <a:p>
            <a:r>
              <a:rPr lang="en-US" altLang="zh-CN" sz="2000" b="1" dirty="0">
                <a:solidFill>
                  <a:schemeClr val="tx2"/>
                </a:solidFill>
              </a:rPr>
              <a:t>——</a:t>
            </a:r>
            <a:r>
              <a:rPr lang="zh-CN" altLang="en-US" sz="2000" b="1" dirty="0">
                <a:solidFill>
                  <a:schemeClr val="tx2"/>
                </a:solidFill>
              </a:rPr>
              <a:t>杨氏双孔干涉</a:t>
            </a:r>
            <a:r>
              <a:rPr lang="en-US" altLang="zh-CN" sz="2000" b="1" dirty="0">
                <a:solidFill>
                  <a:schemeClr val="tx2"/>
                </a:solidFill>
                <a:cs typeface="Times New Roman"/>
              </a:rPr>
              <a:t>×</a:t>
            </a:r>
            <a:endParaRPr lang="en-US" altLang="zh-CN" sz="2000" b="1" dirty="0">
              <a:solidFill>
                <a:schemeClr val="tx2"/>
              </a:solidFill>
            </a:endParaRPr>
          </a:p>
          <a:p>
            <a:r>
              <a:rPr lang="en-US" altLang="zh-CN" sz="2000" b="1" dirty="0">
                <a:solidFill>
                  <a:schemeClr val="tx2"/>
                </a:solidFill>
              </a:rPr>
              <a:t>——</a:t>
            </a:r>
            <a:r>
              <a:rPr lang="zh-CN" altLang="en-US" sz="2000" b="1" dirty="0">
                <a:solidFill>
                  <a:schemeClr val="tx2"/>
                </a:solidFill>
              </a:rPr>
              <a:t>杨氏双缝干涉</a:t>
            </a:r>
            <a:r>
              <a:rPr lang="zh-CN" altLang="en-US" sz="2000" b="1" dirty="0">
                <a:solidFill>
                  <a:schemeClr val="tx2"/>
                </a:solidFill>
                <a:cs typeface="Times New Roman"/>
              </a:rPr>
              <a:t>√</a:t>
            </a:r>
            <a:endParaRPr lang="zh-CN" altLang="en-US" sz="2000" b="1" dirty="0">
              <a:solidFill>
                <a:schemeClr val="tx2"/>
              </a:solidFill>
            </a:endParaRPr>
          </a:p>
        </p:txBody>
      </p:sp>
      <p:grpSp>
        <p:nvGrpSpPr>
          <p:cNvPr id="13" name="组合 12"/>
          <p:cNvGrpSpPr/>
          <p:nvPr/>
        </p:nvGrpSpPr>
        <p:grpSpPr>
          <a:xfrm>
            <a:off x="5724128" y="1268761"/>
            <a:ext cx="3240360" cy="3096344"/>
            <a:chOff x="107504" y="3190265"/>
            <a:chExt cx="3384376" cy="3560279"/>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3190265"/>
              <a:ext cx="3384376" cy="3560279"/>
            </a:xfrm>
            <a:prstGeom prst="rect">
              <a:avLst/>
            </a:prstGeom>
          </p:spPr>
        </p:pic>
        <p:cxnSp>
          <p:nvCxnSpPr>
            <p:cNvPr id="11" name="直接连接符 10"/>
            <p:cNvCxnSpPr/>
            <p:nvPr/>
          </p:nvCxnSpPr>
          <p:spPr>
            <a:xfrm>
              <a:off x="3275856" y="4293096"/>
              <a:ext cx="0" cy="136815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80936" y="2118335"/>
            <a:ext cx="5831223" cy="2246769"/>
          </a:xfrm>
          <a:prstGeom prst="rect">
            <a:avLst/>
          </a:prstGeom>
          <a:noFill/>
        </p:spPr>
        <p:txBody>
          <a:bodyPr wrap="square" rtlCol="0">
            <a:spAutoFit/>
          </a:bodyPr>
          <a:lstStyle/>
          <a:p>
            <a:pPr algn="just"/>
            <a:r>
              <a:rPr lang="zh-CN" altLang="en-US" sz="2000" b="1" dirty="0">
                <a:solidFill>
                  <a:schemeClr val="tx2"/>
                </a:solidFill>
              </a:rPr>
              <a:t>等光程差面是回转双曲面族</a:t>
            </a:r>
            <a:endParaRPr lang="en-US" altLang="zh-CN" sz="2000" b="1" dirty="0">
              <a:solidFill>
                <a:schemeClr val="tx2"/>
              </a:solidFill>
            </a:endParaRPr>
          </a:p>
          <a:p>
            <a:pPr marL="342900" indent="-342900" algn="just">
              <a:buFont typeface="Wingdings" panose="05000000000000000000" pitchFamily="2" charset="2"/>
              <a:buChar char="Ø"/>
            </a:pPr>
            <a:r>
              <a:rPr lang="zh-CN" altLang="en-US" sz="2000" b="1" dirty="0">
                <a:solidFill>
                  <a:schemeClr val="tx2"/>
                </a:solidFill>
              </a:rPr>
              <a:t>基于两个点光源得到，实际上是</a:t>
            </a:r>
            <a:r>
              <a:rPr lang="zh-CN" altLang="en-US" sz="2000" b="1" dirty="0">
                <a:solidFill>
                  <a:srgbClr val="FF0000"/>
                </a:solidFill>
              </a:rPr>
              <a:t>“双孔干涉”</a:t>
            </a:r>
            <a:r>
              <a:rPr lang="zh-CN" altLang="en-US" sz="2000" b="1" dirty="0">
                <a:solidFill>
                  <a:schemeClr val="tx2"/>
                </a:solidFill>
              </a:rPr>
              <a:t>。</a:t>
            </a:r>
            <a:endParaRPr lang="en-US" altLang="zh-CN" sz="2000" b="1" dirty="0">
              <a:solidFill>
                <a:schemeClr val="tx2"/>
              </a:solidFill>
            </a:endParaRPr>
          </a:p>
          <a:p>
            <a:pPr algn="just"/>
            <a:r>
              <a:rPr lang="zh-CN" altLang="en-US" sz="2000" b="1" dirty="0">
                <a:solidFill>
                  <a:schemeClr val="tx2"/>
                </a:solidFill>
              </a:rPr>
              <a:t>     干涉条纹是等光程面与观察屏的交线</a:t>
            </a:r>
            <a:endParaRPr lang="en-US" altLang="zh-CN" sz="2000" b="1" dirty="0">
              <a:solidFill>
                <a:schemeClr val="tx2"/>
              </a:solidFill>
            </a:endParaRPr>
          </a:p>
          <a:p>
            <a:pPr marL="360000" indent="-396000" algn="just"/>
            <a:r>
              <a:rPr lang="zh-CN" altLang="en-US" sz="2000" b="1" dirty="0">
                <a:solidFill>
                  <a:schemeClr val="tx2"/>
                </a:solidFill>
              </a:rPr>
              <a:t>     双曲面族与平行于两点连线的观察屏的交线，并非严格相互平行</a:t>
            </a:r>
            <a:endParaRPr lang="en-US" altLang="zh-CN" sz="2000" b="1" dirty="0">
              <a:solidFill>
                <a:schemeClr val="tx2"/>
              </a:solidFill>
            </a:endParaRPr>
          </a:p>
          <a:p>
            <a:pPr marL="342900" indent="-342900" algn="just">
              <a:buFont typeface="Wingdings" pitchFamily="2" charset="2"/>
              <a:buChar char="ü"/>
            </a:pPr>
            <a:r>
              <a:rPr lang="zh-CN" altLang="en-US" sz="2000" b="1" dirty="0">
                <a:solidFill>
                  <a:schemeClr val="tx2"/>
                </a:solidFill>
              </a:rPr>
              <a:t>当观察范围较小时，条纹近似平行直线</a:t>
            </a:r>
            <a:endParaRPr lang="en-US" altLang="zh-CN" sz="2000" b="1" dirty="0">
              <a:solidFill>
                <a:schemeClr val="tx2"/>
              </a:solidFill>
            </a:endParaRPr>
          </a:p>
          <a:p>
            <a:pPr marL="342900" indent="-342900" algn="just">
              <a:buFont typeface="Wingdings" pitchFamily="2" charset="2"/>
              <a:buChar char="ü"/>
            </a:pPr>
            <a:r>
              <a:rPr lang="zh-CN" altLang="en-US" sz="2000" b="1" dirty="0">
                <a:solidFill>
                  <a:schemeClr val="tx2"/>
                </a:solidFill>
              </a:rPr>
              <a:t>当观察范围增大时，条纹弯曲内凹</a:t>
            </a:r>
            <a:endParaRPr lang="en-US" altLang="zh-CN" sz="2000" b="1" dirty="0">
              <a:solidFill>
                <a:schemeClr val="tx2"/>
              </a:solidFill>
            </a:endParaRP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365104"/>
            <a:ext cx="4419600" cy="2095500"/>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4365104"/>
            <a:ext cx="4419600" cy="208280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3347864" y="6381328"/>
                <a:ext cx="239751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2E03CD"/>
                          </a:solidFill>
                          <a:latin typeface="Cambria Math" panose="02040503050406030204" pitchFamily="18" charset="0"/>
                        </a:rPr>
                        <m:t>𝒅</m:t>
                      </m:r>
                      <m:r>
                        <a:rPr lang="en-US" altLang="zh-CN" sz="2000" b="1" i="1" smtClean="0">
                          <a:solidFill>
                            <a:srgbClr val="2E03CD"/>
                          </a:solidFill>
                          <a:latin typeface="Cambria Math" panose="02040503050406030204" pitchFamily="18" charset="0"/>
                        </a:rPr>
                        <m:t>=</m:t>
                      </m:r>
                      <m:r>
                        <a:rPr lang="en-US" altLang="zh-CN" sz="2000" b="1" i="1" smtClean="0">
                          <a:solidFill>
                            <a:srgbClr val="2E03CD"/>
                          </a:solidFill>
                          <a:latin typeface="Cambria Math" panose="02040503050406030204" pitchFamily="18" charset="0"/>
                        </a:rPr>
                        <m:t>𝟐</m:t>
                      </m:r>
                      <m:r>
                        <a:rPr lang="en-US" altLang="zh-CN" sz="2000" b="1" i="1" smtClean="0">
                          <a:solidFill>
                            <a:srgbClr val="2E03CD"/>
                          </a:solidFill>
                          <a:latin typeface="Cambria Math" panose="02040503050406030204" pitchFamily="18" charset="0"/>
                        </a:rPr>
                        <m:t>𝒎𝒎</m:t>
                      </m:r>
                      <m:r>
                        <a:rPr lang="en-US" altLang="zh-CN" sz="2000" b="1" i="1" smtClean="0">
                          <a:solidFill>
                            <a:srgbClr val="2E03CD"/>
                          </a:solidFill>
                          <a:latin typeface="Cambria Math" panose="02040503050406030204" pitchFamily="18" charset="0"/>
                        </a:rPr>
                        <m:t>, </m:t>
                      </m:r>
                      <m:r>
                        <a:rPr lang="en-US" altLang="zh-CN" sz="2000" b="1" i="1" smtClean="0">
                          <a:solidFill>
                            <a:srgbClr val="2E03CD"/>
                          </a:solidFill>
                          <a:latin typeface="Cambria Math" panose="02040503050406030204" pitchFamily="18" charset="0"/>
                        </a:rPr>
                        <m:t>𝑫</m:t>
                      </m:r>
                      <m:r>
                        <a:rPr lang="en-US" altLang="zh-CN" sz="2000" b="1" i="1" smtClean="0">
                          <a:solidFill>
                            <a:srgbClr val="2E03CD"/>
                          </a:solidFill>
                          <a:latin typeface="Cambria Math" panose="02040503050406030204" pitchFamily="18" charset="0"/>
                        </a:rPr>
                        <m:t>=</m:t>
                      </m:r>
                      <m:r>
                        <a:rPr lang="en-US" altLang="zh-CN" sz="2000" b="1" i="1" smtClean="0">
                          <a:solidFill>
                            <a:srgbClr val="2E03CD"/>
                          </a:solidFill>
                          <a:latin typeface="Cambria Math" panose="02040503050406030204" pitchFamily="18" charset="0"/>
                        </a:rPr>
                        <m:t>𝟏</m:t>
                      </m:r>
                      <m:r>
                        <a:rPr lang="en-US" altLang="zh-CN" sz="2000" b="1" i="1" smtClean="0">
                          <a:solidFill>
                            <a:srgbClr val="2E03CD"/>
                          </a:solidFill>
                          <a:latin typeface="Cambria Math" panose="02040503050406030204" pitchFamily="18" charset="0"/>
                        </a:rPr>
                        <m:t>𝒎</m:t>
                      </m:r>
                    </m:oMath>
                  </m:oMathPara>
                </a14:m>
                <a:endParaRPr lang="zh-CN" altLang="en-US" sz="2000" b="1" dirty="0">
                  <a:solidFill>
                    <a:srgbClr val="2E03CD"/>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347864" y="6381328"/>
                <a:ext cx="2397515" cy="4001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55576" y="6381328"/>
                <a:ext cx="257153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0000"/>
                          </a:solidFill>
                          <a:latin typeface="Cambria Math" panose="02040503050406030204" pitchFamily="18" charset="0"/>
                        </a:rPr>
                        <m:t>𝒚</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𝟓𝟎</m:t>
                      </m:r>
                      <m:r>
                        <a:rPr lang="en-US" altLang="zh-CN" sz="2000" b="1" i="1" smtClean="0">
                          <a:solidFill>
                            <a:srgbClr val="FF0000"/>
                          </a:solidFill>
                          <a:latin typeface="Cambria Math" panose="02040503050406030204" pitchFamily="18" charset="0"/>
                          <a:ea typeface="Cambria Math"/>
                        </a:rPr>
                        <m:t>~+</m:t>
                      </m:r>
                      <m:r>
                        <a:rPr lang="en-US" altLang="zh-CN" sz="2000" b="1" i="1" smtClean="0">
                          <a:solidFill>
                            <a:srgbClr val="FF0000"/>
                          </a:solidFill>
                          <a:latin typeface="Cambria Math" panose="02040503050406030204" pitchFamily="18" charset="0"/>
                          <a:ea typeface="Cambria Math"/>
                        </a:rPr>
                        <m:t>𝟓𝟎</m:t>
                      </m:r>
                      <m:r>
                        <a:rPr lang="en-US" altLang="zh-CN" sz="2000" b="1" i="1" smtClean="0">
                          <a:solidFill>
                            <a:srgbClr val="FF0000"/>
                          </a:solidFill>
                          <a:latin typeface="Cambria Math" panose="02040503050406030204" pitchFamily="18" charset="0"/>
                          <a:ea typeface="Cambria Math"/>
                        </a:rPr>
                        <m:t>𝒎𝒎</m:t>
                      </m:r>
                      <m:r>
                        <a:rPr lang="en-US" altLang="zh-CN" sz="2000" b="1" i="1" smtClean="0">
                          <a:solidFill>
                            <a:srgbClr val="FF0000"/>
                          </a:solidFill>
                          <a:latin typeface="Cambria Math" panose="02040503050406030204" pitchFamily="18" charset="0"/>
                        </a:rPr>
                        <m:t> </m:t>
                      </m:r>
                    </m:oMath>
                  </m:oMathPara>
                </a14:m>
                <a:endParaRPr lang="zh-CN" altLang="en-US" sz="2000" b="1"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55576" y="6381328"/>
                <a:ext cx="2571538" cy="400110"/>
              </a:xfrm>
              <a:prstGeom prst="rect">
                <a:avLst/>
              </a:prstGeom>
              <a:blipFill>
                <a:blip r:embed="rId7"/>
                <a:stretch>
                  <a:fillRect b="-1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725134" y="6381328"/>
                <a:ext cx="287931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0000"/>
                          </a:solidFill>
                          <a:latin typeface="Cambria Math" panose="02040503050406030204" pitchFamily="18" charset="0"/>
                        </a:rPr>
                        <m:t>𝒚</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𝟓𝟎𝟎</m:t>
                      </m:r>
                      <m:r>
                        <a:rPr lang="en-US" altLang="zh-CN" sz="2000" b="1" i="1" smtClean="0">
                          <a:solidFill>
                            <a:srgbClr val="FF0000"/>
                          </a:solidFill>
                          <a:latin typeface="Cambria Math" panose="02040503050406030204" pitchFamily="18" charset="0"/>
                          <a:ea typeface="Cambria Math"/>
                        </a:rPr>
                        <m:t>~+</m:t>
                      </m:r>
                      <m:r>
                        <a:rPr lang="en-US" altLang="zh-CN" sz="2000" b="1" i="1" smtClean="0">
                          <a:solidFill>
                            <a:srgbClr val="FF0000"/>
                          </a:solidFill>
                          <a:latin typeface="Cambria Math" panose="02040503050406030204" pitchFamily="18" charset="0"/>
                          <a:ea typeface="Cambria Math"/>
                        </a:rPr>
                        <m:t>𝟓𝟎𝟎</m:t>
                      </m:r>
                      <m:r>
                        <a:rPr lang="en-US" altLang="zh-CN" sz="2000" b="1" i="1" smtClean="0">
                          <a:solidFill>
                            <a:srgbClr val="FF0000"/>
                          </a:solidFill>
                          <a:latin typeface="Cambria Math" panose="02040503050406030204" pitchFamily="18" charset="0"/>
                          <a:ea typeface="Cambria Math"/>
                        </a:rPr>
                        <m:t>𝒎𝒎</m:t>
                      </m:r>
                      <m:r>
                        <a:rPr lang="en-US" altLang="zh-CN" sz="2000" b="1" i="1" smtClean="0">
                          <a:solidFill>
                            <a:srgbClr val="FF0000"/>
                          </a:solidFill>
                          <a:latin typeface="Cambria Math" panose="02040503050406030204" pitchFamily="18" charset="0"/>
                        </a:rPr>
                        <m:t> </m:t>
                      </m:r>
                    </m:oMath>
                  </m:oMathPara>
                </a14:m>
                <a:endParaRPr lang="zh-CN" altLang="en-US" sz="2000" b="1"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725134" y="6381328"/>
                <a:ext cx="2879314" cy="400110"/>
              </a:xfrm>
              <a:prstGeom prst="rect">
                <a:avLst/>
              </a:prstGeom>
              <a:blipFill>
                <a:blip r:embed="rId8"/>
                <a:stretch>
                  <a:fillRect b="-10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13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ipe(left)">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wipe(left)">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wipe(left)">
                                      <p:cBhvr>
                                        <p:cTn id="33" dur="500"/>
                                        <p:tgtEl>
                                          <p:spTgt spid="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wipe(left)">
                                      <p:cBhvr>
                                        <p:cTn id="38" dur="500"/>
                                        <p:tgtEl>
                                          <p:spTgt spid="8">
                                            <p:txEl>
                                              <p:pRg st="4" end="4"/>
                                            </p:txEl>
                                          </p:spTgt>
                                        </p:tgtEl>
                                      </p:cBhvr>
                                    </p:animEffec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wipe(left)">
                                      <p:cBhvr>
                                        <p:cTn id="53" dur="500"/>
                                        <p:tgtEl>
                                          <p:spTgt spid="8">
                                            <p:txEl>
                                              <p:pRg st="5" end="5"/>
                                            </p:txEl>
                                          </p:spTgt>
                                        </p:tgtEl>
                                      </p:cBhvr>
                                    </p:animEffect>
                                  </p:childTnLst>
                                </p:cTn>
                              </p:par>
                            </p:childTnLst>
                          </p:cTn>
                        </p:par>
                        <p:par>
                          <p:cTn id="54" fill="hold">
                            <p:stCondLst>
                              <p:cond delay="500"/>
                            </p:stCondLst>
                            <p:childTnLst>
                              <p:par>
                                <p:cTn id="55" presetID="42" presetClass="entr" presetSubtype="0"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16" presetClass="entr" presetSubtype="2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inVertical)">
                                      <p:cBhvr>
                                        <p:cTn id="63" dur="500"/>
                                        <p:tgtEl>
                                          <p:spTgt spid="21"/>
                                        </p:tgtEl>
                                      </p:cBhvr>
                                    </p:animEffect>
                                  </p:childTnLst>
                                </p:cTn>
                              </p:par>
                            </p:childTnLst>
                          </p:cTn>
                        </p:par>
                        <p:par>
                          <p:cTn id="64" fill="hold">
                            <p:stCondLst>
                              <p:cond delay="2000"/>
                            </p:stCondLst>
                            <p:childTnLst>
                              <p:par>
                                <p:cTn id="65" presetID="16" presetClass="entr" presetSubtype="21"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arn(inVertical)">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5.2 </a:t>
            </a:r>
            <a:r>
              <a:rPr lang="zh-CN" altLang="en-US" dirty="0">
                <a:latin typeface="黑体" pitchFamily="2" charset="-122"/>
                <a:ea typeface="黑体" pitchFamily="2" charset="-122"/>
              </a:rPr>
              <a:t>夫琅禾费衍射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a:t>
            </a:fld>
            <a:endParaRPr lang="en-US" altLang="zh-CN" dirty="0"/>
          </a:p>
        </p:txBody>
      </p:sp>
      <p:sp>
        <p:nvSpPr>
          <p:cNvPr id="18" name="TextBox 10"/>
          <p:cNvSpPr txBox="1">
            <a:spLocks noChangeArrowheads="1"/>
          </p:cNvSpPr>
          <p:nvPr/>
        </p:nvSpPr>
        <p:spPr bwMode="auto">
          <a:xfrm>
            <a:off x="827584" y="2708920"/>
            <a:ext cx="7668344"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5.2.1 </a:t>
            </a:r>
            <a:r>
              <a:rPr lang="zh-CN" altLang="en-US" b="1" dirty="0">
                <a:solidFill>
                  <a:srgbClr val="FF0000"/>
                </a:solidFill>
                <a:latin typeface="+mn-ea"/>
                <a:cs typeface="Times New Roman" pitchFamily="18" charset="0"/>
              </a:rPr>
              <a:t>矩孔、单缝和圆孔的夫琅禾费衍射</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5.2.2 </a:t>
            </a:r>
            <a:r>
              <a:rPr lang="zh-CN" altLang="en-US" b="1" dirty="0">
                <a:solidFill>
                  <a:schemeClr val="tx2"/>
                </a:solidFill>
                <a:latin typeface="+mn-ea"/>
                <a:cs typeface="Times New Roman" pitchFamily="18" charset="0"/>
              </a:rPr>
              <a:t>双缝夫琅禾费衍射</a:t>
            </a:r>
            <a:endParaRPr lang="en-US" altLang="zh-CN" b="1" dirty="0">
              <a:solidFill>
                <a:schemeClr val="tx2"/>
              </a:solidFill>
              <a:latin typeface="+mn-ea"/>
              <a:cs typeface="Times New Roman" pitchFamily="18" charset="0"/>
            </a:endParaRPr>
          </a:p>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5.2.3 </a:t>
            </a:r>
            <a:r>
              <a:rPr lang="zh-CN" altLang="en-US" b="1" dirty="0">
                <a:solidFill>
                  <a:schemeClr val="tx2"/>
                </a:solidFill>
                <a:latin typeface="+mn-ea"/>
                <a:cs typeface="Times New Roman" pitchFamily="18" charset="0"/>
              </a:rPr>
              <a:t>光学成像系统的衍射和分辨本领</a:t>
            </a:r>
            <a:endParaRPr lang="en-US" altLang="zh-CN" b="1" dirty="0">
              <a:solidFill>
                <a:schemeClr val="tx2"/>
              </a:solidFill>
              <a:latin typeface="+mn-ea"/>
              <a:cs typeface="Times New Roman" pitchFamily="18" charset="0"/>
            </a:endParaRPr>
          </a:p>
        </p:txBody>
      </p:sp>
    </p:spTree>
    <p:extLst>
      <p:ext uri="{BB962C8B-B14F-4D97-AF65-F5344CB8AC3E}">
        <p14:creationId xmlns:p14="http://schemas.microsoft.com/office/powerpoint/2010/main" val="118695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50" fill="hold"/>
                                        <p:tgtEl>
                                          <p:spTgt spid="18">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干涉与衍射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20</a:t>
            </a:fld>
            <a:endParaRPr lang="en-US" altLang="zh-CN" dirty="0"/>
          </a:p>
        </p:txBody>
      </p:sp>
      <p:sp>
        <p:nvSpPr>
          <p:cNvPr id="8" name="TextBox 7"/>
          <p:cNvSpPr txBox="1"/>
          <p:nvPr/>
        </p:nvSpPr>
        <p:spPr>
          <a:xfrm>
            <a:off x="179513" y="1347966"/>
            <a:ext cx="8784976" cy="5249386"/>
          </a:xfrm>
          <a:prstGeom prst="rect">
            <a:avLst/>
          </a:prstGeom>
          <a:noFill/>
        </p:spPr>
        <p:txBody>
          <a:bodyPr wrap="square" rtlCol="0">
            <a:spAutoFit/>
          </a:bodyPr>
          <a:lstStyle/>
          <a:p>
            <a:pPr marL="342900" indent="-342900" algn="just">
              <a:lnSpc>
                <a:spcPct val="130000"/>
              </a:lnSpc>
              <a:buFont typeface="Wingdings" pitchFamily="2" charset="2"/>
              <a:buChar char="Ø"/>
            </a:pPr>
            <a:r>
              <a:rPr lang="zh-CN" altLang="en-US" sz="2000" b="1" dirty="0">
                <a:solidFill>
                  <a:schemeClr val="tx2"/>
                </a:solidFill>
              </a:rPr>
              <a:t>杨氏双缝干涉装置中的子波源是两条狭缝光源，其相干叠加场需通过沿狭缝方向的线积分得到，也就是采用</a:t>
            </a:r>
            <a:r>
              <a:rPr lang="zh-CN" altLang="en-US" sz="2000" b="1" dirty="0">
                <a:solidFill>
                  <a:srgbClr val="FF0000"/>
                </a:solidFill>
              </a:rPr>
              <a:t>“衍射分析法”</a:t>
            </a:r>
            <a:r>
              <a:rPr lang="zh-CN" altLang="en-US" sz="2000" b="1" dirty="0">
                <a:solidFill>
                  <a:schemeClr val="tx2"/>
                </a:solidFill>
              </a:rPr>
              <a:t>，区别于杨氏双孔干涉中的</a:t>
            </a:r>
            <a:r>
              <a:rPr lang="zh-CN" altLang="en-US" sz="2000" b="1" dirty="0">
                <a:solidFill>
                  <a:srgbClr val="FF0000"/>
                </a:solidFill>
              </a:rPr>
              <a:t>“干涉分析法”</a:t>
            </a:r>
            <a:r>
              <a:rPr lang="zh-CN" altLang="en-US" sz="2000" b="1" dirty="0">
                <a:solidFill>
                  <a:schemeClr val="tx2"/>
                </a:solidFill>
              </a:rPr>
              <a:t>，后者是简单的求代数和。</a:t>
            </a:r>
            <a:endParaRPr lang="en-US" altLang="zh-CN" sz="2000" b="1" dirty="0">
              <a:solidFill>
                <a:schemeClr val="tx2"/>
              </a:solidFill>
            </a:endParaRPr>
          </a:p>
          <a:p>
            <a:pPr marL="342900" indent="-342900" algn="just">
              <a:lnSpc>
                <a:spcPct val="130000"/>
              </a:lnSpc>
              <a:buFont typeface="Wingdings" pitchFamily="2" charset="2"/>
              <a:buChar char="Ø"/>
            </a:pPr>
            <a:r>
              <a:rPr lang="zh-CN" altLang="en-US" sz="2000" b="1" dirty="0">
                <a:solidFill>
                  <a:schemeClr val="tx2"/>
                </a:solidFill>
              </a:rPr>
              <a:t>严格的数学分析表明，双缝干涉条纹是严格的平行直条纹（不限于观察屏上小范围），条纹分布与“双孔干涉”一致，因此可以用代数求和即</a:t>
            </a:r>
            <a:r>
              <a:rPr lang="zh-CN" altLang="en-US" sz="2000" b="1" dirty="0">
                <a:solidFill>
                  <a:srgbClr val="FF0000"/>
                </a:solidFill>
              </a:rPr>
              <a:t>“干涉分析法”</a:t>
            </a:r>
            <a:r>
              <a:rPr lang="zh-CN" altLang="en-US" sz="2000" b="1" dirty="0">
                <a:solidFill>
                  <a:schemeClr val="tx2"/>
                </a:solidFill>
              </a:rPr>
              <a:t>来简化处理。</a:t>
            </a:r>
            <a:endParaRPr lang="en-US" altLang="zh-CN" sz="2000" b="1" dirty="0">
              <a:solidFill>
                <a:schemeClr val="tx2"/>
              </a:solidFill>
            </a:endParaRPr>
          </a:p>
          <a:p>
            <a:pPr marL="342900" indent="-342900" algn="just">
              <a:lnSpc>
                <a:spcPct val="130000"/>
              </a:lnSpc>
              <a:buFont typeface="Wingdings" pitchFamily="2" charset="2"/>
              <a:buChar char="Ø"/>
            </a:pPr>
            <a:r>
              <a:rPr lang="zh-CN" altLang="en-US" sz="2000" b="1" dirty="0">
                <a:solidFill>
                  <a:schemeClr val="tx2"/>
                </a:solidFill>
              </a:rPr>
              <a:t>当狭缝逐渐增宽，变成条状光源，就不能再简单的代数求和了，需通过面积分即</a:t>
            </a:r>
            <a:r>
              <a:rPr lang="zh-CN" altLang="en-US" sz="2000" b="1" dirty="0">
                <a:solidFill>
                  <a:srgbClr val="FF0000"/>
                </a:solidFill>
              </a:rPr>
              <a:t>“衍射分析法”</a:t>
            </a:r>
            <a:r>
              <a:rPr lang="zh-CN" altLang="en-US" sz="2000" b="1" dirty="0">
                <a:solidFill>
                  <a:schemeClr val="tx2"/>
                </a:solidFill>
              </a:rPr>
              <a:t>处理。</a:t>
            </a:r>
            <a:endParaRPr lang="en-US" altLang="zh-CN" sz="2000" b="1" dirty="0">
              <a:solidFill>
                <a:schemeClr val="tx2"/>
              </a:solidFill>
            </a:endParaRPr>
          </a:p>
          <a:p>
            <a:pPr marL="342900" indent="-342900" algn="just">
              <a:lnSpc>
                <a:spcPct val="130000"/>
              </a:lnSpc>
              <a:buFont typeface="Wingdings" pitchFamily="2" charset="2"/>
              <a:buChar char="Ø"/>
            </a:pPr>
            <a:r>
              <a:rPr lang="zh-CN" altLang="en-US" sz="2000" b="1" dirty="0">
                <a:solidFill>
                  <a:schemeClr val="tx2"/>
                </a:solidFill>
              </a:rPr>
              <a:t>惠更斯</a:t>
            </a:r>
            <a:r>
              <a:rPr lang="en-US" altLang="zh-CN" sz="2000" b="1" dirty="0">
                <a:solidFill>
                  <a:schemeClr val="tx2"/>
                </a:solidFill>
              </a:rPr>
              <a:t>-</a:t>
            </a:r>
            <a:r>
              <a:rPr lang="zh-CN" altLang="en-US" sz="2000" b="1" dirty="0">
                <a:solidFill>
                  <a:schemeClr val="tx2"/>
                </a:solidFill>
              </a:rPr>
              <a:t>菲涅尔原理和基尔霍夫衍射积分公式是基于光波的基本性质得到，适用于干涉和衍射现象的分析，只是在某些情况下，可以用简单的代数求和代替复杂的积分过程。</a:t>
            </a:r>
            <a:endParaRPr lang="en-US" altLang="zh-CN" sz="2000" b="1" dirty="0">
              <a:solidFill>
                <a:schemeClr val="tx2"/>
              </a:solidFill>
            </a:endParaRPr>
          </a:p>
          <a:p>
            <a:pPr marL="342900" indent="-342900" algn="just">
              <a:lnSpc>
                <a:spcPct val="130000"/>
              </a:lnSpc>
              <a:buFont typeface="Wingdings" pitchFamily="2" charset="2"/>
              <a:buChar char="Ø"/>
            </a:pPr>
            <a:r>
              <a:rPr lang="zh-CN" altLang="en-US" sz="2000" b="1" dirty="0">
                <a:solidFill>
                  <a:srgbClr val="FF0000"/>
                </a:solidFill>
              </a:rPr>
              <a:t>干涉实质是衍射的理想化特例，在一定条件下作点光源处理。</a:t>
            </a:r>
            <a:endParaRPr lang="en-US" altLang="zh-CN" sz="2000" b="1" dirty="0">
              <a:solidFill>
                <a:srgbClr val="FF0000"/>
              </a:solidFill>
            </a:endParaRPr>
          </a:p>
          <a:p>
            <a:pPr marL="342900" indent="-342900" algn="just">
              <a:lnSpc>
                <a:spcPct val="130000"/>
              </a:lnSpc>
              <a:buFont typeface="Wingdings" pitchFamily="2" charset="2"/>
              <a:buChar char="Ø"/>
            </a:pPr>
            <a:r>
              <a:rPr lang="zh-CN" altLang="en-US" sz="2000" b="1" dirty="0">
                <a:solidFill>
                  <a:srgbClr val="FF0000"/>
                </a:solidFill>
              </a:rPr>
              <a:t>注意干涉理论中对扩展光源的分析，区别在于各点光源是非相干叠加。</a:t>
            </a:r>
            <a:endParaRPr lang="en-US" altLang="zh-CN" sz="2000" b="1" dirty="0">
              <a:solidFill>
                <a:srgbClr val="FF0000"/>
              </a:solidFill>
            </a:endParaRPr>
          </a:p>
        </p:txBody>
      </p:sp>
    </p:spTree>
    <p:extLst>
      <p:ext uri="{BB962C8B-B14F-4D97-AF65-F5344CB8AC3E}">
        <p14:creationId xmlns:p14="http://schemas.microsoft.com/office/powerpoint/2010/main" val="16127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双缝衍射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21</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3636" y="1196752"/>
            <a:ext cx="6076729" cy="2706803"/>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505396709"/>
              </p:ext>
            </p:extLst>
          </p:nvPr>
        </p:nvGraphicFramePr>
        <p:xfrm>
          <a:off x="323528" y="3956955"/>
          <a:ext cx="8496944" cy="2712405"/>
        </p:xfrm>
        <a:graphic>
          <a:graphicData uri="http://schemas.openxmlformats.org/presentationml/2006/ole">
            <mc:AlternateContent xmlns:mc="http://schemas.openxmlformats.org/markup-compatibility/2006">
              <mc:Choice xmlns:v="urn:schemas-microsoft-com:vml" Requires="v">
                <p:oleObj spid="_x0000_s105558" name="Equation" r:id="rId5" imgW="4724280" imgH="1549080" progId="Equation.DSMT4">
                  <p:embed/>
                </p:oleObj>
              </mc:Choice>
              <mc:Fallback>
                <p:oleObj name="Equation" r:id="rId5" imgW="47242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956955"/>
                        <a:ext cx="8496944" cy="2712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83485448"/>
              </p:ext>
            </p:extLst>
          </p:nvPr>
        </p:nvGraphicFramePr>
        <p:xfrm>
          <a:off x="4919663" y="5949950"/>
          <a:ext cx="1931987" cy="720725"/>
        </p:xfrm>
        <a:graphic>
          <a:graphicData uri="http://schemas.openxmlformats.org/presentationml/2006/ole">
            <mc:AlternateContent xmlns:mc="http://schemas.openxmlformats.org/markup-compatibility/2006">
              <mc:Choice xmlns:v="urn:schemas-microsoft-com:vml" Requires="v">
                <p:oleObj spid="_x0000_s105559" name="Equation" r:id="rId7" imgW="1028520" imgH="393480" progId="Equation.DSMT4">
                  <p:embed/>
                </p:oleObj>
              </mc:Choice>
              <mc:Fallback>
                <p:oleObj name="Equation" r:id="rId7" imgW="102852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9663" y="5949950"/>
                        <a:ext cx="193198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923928" y="6063679"/>
            <a:ext cx="1107996" cy="461665"/>
          </a:xfrm>
          <a:prstGeom prst="rect">
            <a:avLst/>
          </a:prstGeom>
          <a:noFill/>
        </p:spPr>
        <p:txBody>
          <a:bodyPr wrap="none" rtlCol="0">
            <a:spAutoFit/>
          </a:bodyPr>
          <a:lstStyle/>
          <a:p>
            <a:r>
              <a:rPr lang="zh-CN" altLang="en-US" sz="2400" b="1" dirty="0">
                <a:solidFill>
                  <a:schemeClr val="tx2"/>
                </a:solidFill>
              </a:rPr>
              <a:t>其中：</a:t>
            </a:r>
          </a:p>
        </p:txBody>
      </p:sp>
    </p:spTree>
    <p:extLst>
      <p:ext uri="{BB962C8B-B14F-4D97-AF65-F5344CB8AC3E}">
        <p14:creationId xmlns:p14="http://schemas.microsoft.com/office/powerpoint/2010/main" val="7173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双缝衍射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22</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299687233"/>
              </p:ext>
            </p:extLst>
          </p:nvPr>
        </p:nvGraphicFramePr>
        <p:xfrm>
          <a:off x="1547664" y="1196752"/>
          <a:ext cx="2559050" cy="822325"/>
        </p:xfrm>
        <a:graphic>
          <a:graphicData uri="http://schemas.openxmlformats.org/presentationml/2006/ole">
            <mc:AlternateContent xmlns:mc="http://schemas.openxmlformats.org/markup-compatibility/2006">
              <mc:Choice xmlns:v="urn:schemas-microsoft-com:vml" Requires="v">
                <p:oleObj spid="_x0000_s106582" name="Equation" r:id="rId4" imgW="1422360" imgH="469800" progId="Equation.DSMT4">
                  <p:embed/>
                </p:oleObj>
              </mc:Choice>
              <mc:Fallback>
                <p:oleObj name="Equation" r:id="rId4" imgW="142236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196752"/>
                        <a:ext cx="25590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96832784"/>
              </p:ext>
            </p:extLst>
          </p:nvPr>
        </p:nvGraphicFramePr>
        <p:xfrm>
          <a:off x="1536700" y="2060575"/>
          <a:ext cx="2076450" cy="766763"/>
        </p:xfrm>
        <a:graphic>
          <a:graphicData uri="http://schemas.openxmlformats.org/presentationml/2006/ole">
            <mc:AlternateContent xmlns:mc="http://schemas.openxmlformats.org/markup-compatibility/2006">
              <mc:Choice xmlns:v="urn:schemas-microsoft-com:vml" Requires="v">
                <p:oleObj spid="_x0000_s106583" name="Equation" r:id="rId6" imgW="1104840" imgH="419040" progId="Equation.DSMT4">
                  <p:embed/>
                </p:oleObj>
              </mc:Choice>
              <mc:Fallback>
                <p:oleObj name="Equation" r:id="rId6" imgW="1104840" imgH="419040" progId="Equation.DSMT4">
                  <p:embed/>
                  <p:pic>
                    <p:nvPicPr>
                      <p:cNvPr id="0" name=""/>
                      <p:cNvPicPr>
                        <a:picLocks noChangeAspect="1" noChangeArrowheads="1"/>
                      </p:cNvPicPr>
                      <p:nvPr/>
                    </p:nvPicPr>
                    <p:blipFill>
                      <a:blip r:embed="rId7"/>
                      <a:srcRect/>
                      <a:stretch>
                        <a:fillRect/>
                      </a:stretch>
                    </p:blipFill>
                    <p:spPr bwMode="auto">
                      <a:xfrm>
                        <a:off x="1536700" y="2060575"/>
                        <a:ext cx="207645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5495" y="2196802"/>
            <a:ext cx="1072277" cy="449418"/>
          </a:xfrm>
          <a:prstGeom prst="rect">
            <a:avLst/>
          </a:prstGeom>
          <a:noFill/>
        </p:spPr>
        <p:txBody>
          <a:bodyPr wrap="square" rtlCol="0">
            <a:spAutoFit/>
          </a:bodyPr>
          <a:lstStyle/>
          <a:p>
            <a:pPr>
              <a:lnSpc>
                <a:spcPct val="130000"/>
              </a:lnSpc>
            </a:pPr>
            <a:r>
              <a:rPr lang="zh-CN" altLang="en-US" sz="2000" b="1" dirty="0">
                <a:solidFill>
                  <a:schemeClr val="tx2"/>
                </a:solidFill>
              </a:rPr>
              <a:t>其中：</a:t>
            </a:r>
          </a:p>
        </p:txBody>
      </p:sp>
      <p:sp>
        <p:nvSpPr>
          <p:cNvPr id="10" name="TextBox 9"/>
          <p:cNvSpPr txBox="1"/>
          <p:nvPr/>
        </p:nvSpPr>
        <p:spPr>
          <a:xfrm>
            <a:off x="35496" y="1404713"/>
            <a:ext cx="1728192" cy="449418"/>
          </a:xfrm>
          <a:prstGeom prst="rect">
            <a:avLst/>
          </a:prstGeom>
          <a:noFill/>
        </p:spPr>
        <p:txBody>
          <a:bodyPr wrap="square" rtlCol="0">
            <a:spAutoFit/>
          </a:bodyPr>
          <a:lstStyle/>
          <a:p>
            <a:pPr>
              <a:lnSpc>
                <a:spcPct val="130000"/>
              </a:lnSpc>
            </a:pPr>
            <a:r>
              <a:rPr lang="zh-CN" altLang="en-US" sz="2000" b="1" dirty="0">
                <a:solidFill>
                  <a:schemeClr val="tx2"/>
                </a:solidFill>
              </a:rPr>
              <a:t>衍射图样：</a:t>
            </a:r>
          </a:p>
        </p:txBody>
      </p:sp>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1960" y="1196753"/>
            <a:ext cx="4536504" cy="3169147"/>
          </a:xfrm>
          <a:prstGeom prst="rect">
            <a:avLst/>
          </a:prstGeom>
        </p:spPr>
      </p:pic>
      <p:pic>
        <p:nvPicPr>
          <p:cNvPr id="11" name="图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11960" y="4415122"/>
            <a:ext cx="4536504" cy="2318302"/>
          </a:xfrm>
          <a:prstGeom prst="rect">
            <a:avLst/>
          </a:prstGeom>
        </p:spPr>
      </p:pic>
      <p:sp>
        <p:nvSpPr>
          <p:cNvPr id="12" name="TextBox 11"/>
          <p:cNvSpPr txBox="1"/>
          <p:nvPr/>
        </p:nvSpPr>
        <p:spPr>
          <a:xfrm>
            <a:off x="35495" y="2924944"/>
            <a:ext cx="4176465" cy="1649747"/>
          </a:xfrm>
          <a:prstGeom prst="rect">
            <a:avLst/>
          </a:prstGeom>
          <a:noFill/>
        </p:spPr>
        <p:txBody>
          <a:bodyPr wrap="square" rtlCol="0">
            <a:spAutoFit/>
          </a:bodyPr>
          <a:lstStyle/>
          <a:p>
            <a:pPr algn="just">
              <a:lnSpc>
                <a:spcPct val="130000"/>
              </a:lnSpc>
            </a:pPr>
            <a:r>
              <a:rPr lang="zh-CN" altLang="en-US" sz="2000" b="1" dirty="0">
                <a:solidFill>
                  <a:schemeClr val="tx2"/>
                </a:solidFill>
              </a:rPr>
              <a:t>双缝衍射：单缝衍射因子</a:t>
            </a:r>
            <a:r>
              <a:rPr lang="en-US" altLang="zh-CN" sz="2000" b="1" dirty="0">
                <a:solidFill>
                  <a:schemeClr val="tx2"/>
                </a:solidFill>
              </a:rPr>
              <a:t>+</a:t>
            </a:r>
            <a:r>
              <a:rPr lang="zh-CN" altLang="en-US" sz="2000" b="1" dirty="0">
                <a:solidFill>
                  <a:schemeClr val="tx2"/>
                </a:solidFill>
              </a:rPr>
              <a:t>双缝干涉因子，前者对后者产生调制作用，构成衍射图样的强度轮廓；后者决定每个条纹的位置。</a:t>
            </a:r>
            <a:endParaRPr lang="en-US" altLang="zh-CN" sz="2000" b="1" dirty="0">
              <a:solidFill>
                <a:schemeClr val="tx2"/>
              </a:solidFill>
            </a:endParaRPr>
          </a:p>
        </p:txBody>
      </p:sp>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504" y="5095120"/>
            <a:ext cx="4248472" cy="926168"/>
          </a:xfrm>
          <a:prstGeom prst="rect">
            <a:avLst/>
          </a:prstGeom>
        </p:spPr>
      </p:pic>
      <p:sp>
        <p:nvSpPr>
          <p:cNvPr id="16" name="TextBox 15"/>
          <p:cNvSpPr txBox="1"/>
          <p:nvPr/>
        </p:nvSpPr>
        <p:spPr>
          <a:xfrm>
            <a:off x="150979" y="6135687"/>
            <a:ext cx="3538148" cy="449418"/>
          </a:xfrm>
          <a:prstGeom prst="rect">
            <a:avLst/>
          </a:prstGeom>
          <a:noFill/>
        </p:spPr>
        <p:txBody>
          <a:bodyPr wrap="none" rtlCol="0">
            <a:spAutoFit/>
          </a:bodyPr>
          <a:lstStyle/>
          <a:p>
            <a:pPr>
              <a:lnSpc>
                <a:spcPct val="130000"/>
              </a:lnSpc>
            </a:pPr>
            <a:r>
              <a:rPr lang="zh-CN" altLang="en-US" sz="2000" b="1" dirty="0">
                <a:solidFill>
                  <a:schemeClr val="tx2"/>
                </a:solidFill>
              </a:rPr>
              <a:t>改变</a:t>
            </a:r>
            <a:r>
              <a:rPr lang="en-US" altLang="zh-CN" sz="2000" b="1" i="1" dirty="0">
                <a:solidFill>
                  <a:schemeClr val="tx2"/>
                </a:solidFill>
                <a:latin typeface="Times New Roman" panose="02020603050405020304" pitchFamily="18" charset="0"/>
                <a:cs typeface="Times New Roman" panose="02020603050405020304" pitchFamily="18" charset="0"/>
              </a:rPr>
              <a:t>d</a:t>
            </a:r>
            <a:r>
              <a:rPr lang="zh-CN" altLang="en-US" sz="2000" b="1" dirty="0">
                <a:solidFill>
                  <a:schemeClr val="tx2"/>
                </a:solidFill>
              </a:rPr>
              <a:t>和</a:t>
            </a:r>
            <a:r>
              <a:rPr lang="en-US" altLang="zh-CN" sz="2000" b="1" i="1" dirty="0">
                <a:solidFill>
                  <a:schemeClr val="tx2"/>
                </a:solidFill>
                <a:latin typeface="Times New Roman" panose="02020603050405020304" pitchFamily="18" charset="0"/>
                <a:cs typeface="Times New Roman" panose="02020603050405020304" pitchFamily="18" charset="0"/>
              </a:rPr>
              <a:t>a</a:t>
            </a:r>
            <a:r>
              <a:rPr lang="zh-CN" altLang="en-US" sz="2000" b="1" dirty="0">
                <a:solidFill>
                  <a:schemeClr val="tx2"/>
                </a:solidFill>
              </a:rPr>
              <a:t>时，衍射图样的变化</a:t>
            </a:r>
          </a:p>
        </p:txBody>
      </p:sp>
    </p:spTree>
    <p:extLst>
      <p:ext uri="{BB962C8B-B14F-4D97-AF65-F5344CB8AC3E}">
        <p14:creationId xmlns:p14="http://schemas.microsoft.com/office/powerpoint/2010/main" val="20158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500"/>
                            </p:stCondLst>
                            <p:childTnLst>
                              <p:par>
                                <p:cTn id="33" presetID="42"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6" presetClass="entr" presetSubtype="2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Vertic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双缝衍射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23</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205994"/>
            <a:ext cx="7088215" cy="222300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23" y="3573016"/>
            <a:ext cx="6953056" cy="3168352"/>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5796136" y="3573016"/>
                <a:ext cx="3168352" cy="1880579"/>
              </a:xfrm>
              <a:prstGeom prst="rect">
                <a:avLst/>
              </a:prstGeom>
              <a:noFill/>
            </p:spPr>
            <p:txBody>
              <a:bodyPr wrap="square" rtlCol="0">
                <a:spAutoFit/>
              </a:bodyPr>
              <a:lstStyle/>
              <a:p>
                <a:pPr algn="just">
                  <a:lnSpc>
                    <a:spcPct val="150000"/>
                  </a:lnSpc>
                </a:pPr>
                <a:r>
                  <a:rPr lang="zh-CN" altLang="en-US" sz="2000" b="1" dirty="0">
                    <a:solidFill>
                      <a:schemeClr val="tx2"/>
                    </a:solidFill>
                  </a:rPr>
                  <a:t>当</a:t>
                </a:r>
                <a14:m>
                  <m:oMath xmlns:m="http://schemas.openxmlformats.org/officeDocument/2006/math">
                    <m:r>
                      <a:rPr lang="en-US" altLang="zh-CN" sz="2000" b="1" i="1" smtClean="0">
                        <a:solidFill>
                          <a:schemeClr val="tx2"/>
                        </a:solidFill>
                        <a:latin typeface="Cambria Math"/>
                        <a:ea typeface="Cambria Math"/>
                      </a:rPr>
                      <m:t>𝒂</m:t>
                    </m:r>
                    <m:r>
                      <a:rPr lang="zh-CN" altLang="en-US"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𝟎</m:t>
                    </m:r>
                  </m:oMath>
                </a14:m>
                <a:r>
                  <a:rPr lang="zh-CN" altLang="en-US" sz="2000" b="1" dirty="0">
                    <a:solidFill>
                      <a:schemeClr val="tx2"/>
                    </a:solidFill>
                  </a:rPr>
                  <a:t>时，单缝衍射因子对双缝干涉因子的调制变得缓慢，趋于双缝干涉图样。</a:t>
                </a:r>
              </a:p>
            </p:txBody>
          </p:sp>
        </mc:Choice>
        <mc:Fallback xmlns="">
          <p:sp>
            <p:nvSpPr>
              <p:cNvPr id="13" name="TextBox 12"/>
              <p:cNvSpPr txBox="1">
                <a:spLocks noRot="1" noChangeAspect="1" noMove="1" noResize="1" noEditPoints="1" noAdjustHandles="1" noChangeArrowheads="1" noChangeShapeType="1" noTextEdit="1"/>
              </p:cNvSpPr>
              <p:nvPr/>
            </p:nvSpPr>
            <p:spPr>
              <a:xfrm>
                <a:off x="5796136" y="3573016"/>
                <a:ext cx="3168352" cy="1880579"/>
              </a:xfrm>
              <a:prstGeom prst="rect">
                <a:avLst/>
              </a:prstGeom>
              <a:blipFill>
                <a:blip r:embed="rId5"/>
                <a:stretch>
                  <a:fillRect l="-2115" r="-1923" b="-38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552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双缝干涉的应用</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瑞利干涉仪</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24</a:t>
            </a:fld>
            <a:endParaRPr lang="en-US" altLang="zh-CN" dirty="0"/>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462" y="1196752"/>
            <a:ext cx="6243077" cy="2780892"/>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408005758"/>
              </p:ext>
            </p:extLst>
          </p:nvPr>
        </p:nvGraphicFramePr>
        <p:xfrm>
          <a:off x="3059832" y="6323856"/>
          <a:ext cx="2625725" cy="417512"/>
        </p:xfrm>
        <a:graphic>
          <a:graphicData uri="http://schemas.openxmlformats.org/presentationml/2006/ole">
            <mc:AlternateContent xmlns:mc="http://schemas.openxmlformats.org/markup-compatibility/2006">
              <mc:Choice xmlns:v="urn:schemas-microsoft-com:vml" Requires="v">
                <p:oleObj spid="_x0000_s107564" name="Equation" r:id="rId5" imgW="1396800" imgH="228600" progId="Equation.DSMT4">
                  <p:embed/>
                </p:oleObj>
              </mc:Choice>
              <mc:Fallback>
                <p:oleObj name="Equation" r:id="rId5" imgW="13968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6323856"/>
                        <a:ext cx="262572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TextBox 7"/>
              <p:cNvSpPr txBox="1"/>
              <p:nvPr/>
            </p:nvSpPr>
            <p:spPr>
              <a:xfrm>
                <a:off x="120605" y="4000996"/>
                <a:ext cx="8843883" cy="2400657"/>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Ø"/>
                </a:pPr>
                <a:r>
                  <a:rPr lang="zh-CN" altLang="en-US" sz="2000" b="1" dirty="0">
                    <a:solidFill>
                      <a:schemeClr val="tx2"/>
                    </a:solidFill>
                  </a:rPr>
                  <a:t>以狭缝光源</a:t>
                </a:r>
                <a:r>
                  <a:rPr lang="en-US" altLang="zh-CN" sz="2000" b="1" i="1" dirty="0">
                    <a:solidFill>
                      <a:schemeClr val="tx2"/>
                    </a:solidFill>
                    <a:latin typeface="Times New Roman" panose="02020603050405020304" pitchFamily="18" charset="0"/>
                    <a:cs typeface="Times New Roman" panose="02020603050405020304" pitchFamily="18" charset="0"/>
                  </a:rPr>
                  <a:t>S</a:t>
                </a:r>
                <a:r>
                  <a:rPr lang="zh-CN" altLang="en-US" sz="2000" b="1" dirty="0">
                    <a:solidFill>
                      <a:schemeClr val="tx2"/>
                    </a:solidFill>
                  </a:rPr>
                  <a:t>照明。</a:t>
                </a:r>
                <a:endParaRPr lang="en-US" altLang="zh-CN" sz="2000" b="1" dirty="0">
                  <a:solidFill>
                    <a:schemeClr val="tx2"/>
                  </a:solidFill>
                </a:endParaRPr>
              </a:p>
              <a:p>
                <a:pPr marL="342900" indent="-342900" algn="just">
                  <a:lnSpc>
                    <a:spcPct val="125000"/>
                  </a:lnSpc>
                  <a:buFont typeface="Wingdings" panose="05000000000000000000" pitchFamily="2" charset="2"/>
                  <a:buChar char="Ø"/>
                </a:pPr>
                <a:r>
                  <a:rPr lang="en-US" altLang="zh-CN" sz="2000" b="1" i="1" dirty="0">
                    <a:solidFill>
                      <a:schemeClr val="tx2"/>
                    </a:solidFill>
                    <a:latin typeface="Times New Roman" panose="02020603050405020304" pitchFamily="18" charset="0"/>
                    <a:cs typeface="Times New Roman" panose="02020603050405020304" pitchFamily="18" charset="0"/>
                  </a:rPr>
                  <a:t>B</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rPr>
                  <a:t>和</a:t>
                </a:r>
                <a:r>
                  <a:rPr lang="en-US" altLang="zh-CN" sz="2000" b="1" i="1" dirty="0">
                    <a:solidFill>
                      <a:schemeClr val="tx2"/>
                    </a:solidFill>
                    <a:latin typeface="Times New Roman" panose="02020603050405020304" pitchFamily="18" charset="0"/>
                    <a:cs typeface="Times New Roman" panose="02020603050405020304" pitchFamily="18" charset="0"/>
                  </a:rPr>
                  <a:t>B</a:t>
                </a:r>
                <a:r>
                  <a:rPr lang="en-US" altLang="zh-CN" sz="2000" b="1" baseline="-25000"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rPr>
                  <a:t>中分别装有已知和待测折射率的介质，二者折射率相差很小。</a:t>
                </a:r>
                <a:r>
                  <a:rPr lang="en-US" altLang="zh-CN" sz="2000" b="1" i="1" dirty="0">
                    <a:solidFill>
                      <a:schemeClr val="tx2"/>
                    </a:solidFill>
                    <a:latin typeface="Times New Roman" panose="02020603050405020304" pitchFamily="18" charset="0"/>
                    <a:cs typeface="Times New Roman" panose="02020603050405020304" pitchFamily="18" charset="0"/>
                  </a:rPr>
                  <a:t>B</a:t>
                </a:r>
                <a:r>
                  <a:rPr lang="en-US" altLang="zh-CN" sz="2000" b="1" baseline="-25000" dirty="0">
                    <a:solidFill>
                      <a:schemeClr val="tx2"/>
                    </a:solidFill>
                    <a:latin typeface="Times New Roman" panose="02020603050405020304" pitchFamily="18" charset="0"/>
                    <a:cs typeface="Times New Roman" panose="02020603050405020304" pitchFamily="18" charset="0"/>
                  </a:rPr>
                  <a:t>1</a:t>
                </a:r>
                <a:r>
                  <a:rPr lang="zh-CN" altLang="en-US" sz="2000" b="1" dirty="0">
                    <a:solidFill>
                      <a:schemeClr val="tx2"/>
                    </a:solidFill>
                  </a:rPr>
                  <a:t>和</a:t>
                </a:r>
                <a:r>
                  <a:rPr lang="en-US" altLang="zh-CN" sz="2000" b="1" i="1" dirty="0">
                    <a:solidFill>
                      <a:schemeClr val="tx2"/>
                    </a:solidFill>
                    <a:latin typeface="Times New Roman" panose="02020603050405020304" pitchFamily="18" charset="0"/>
                    <a:cs typeface="Times New Roman" panose="02020603050405020304" pitchFamily="18" charset="0"/>
                  </a:rPr>
                  <a:t>B</a:t>
                </a:r>
                <a:r>
                  <a:rPr lang="en-US" altLang="zh-CN" sz="2000" b="1" baseline="-25000"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rPr>
                  <a:t>仅占据视场一半：</a:t>
                </a:r>
                <a:endParaRPr lang="en-US" altLang="zh-CN" sz="2000" b="1" dirty="0">
                  <a:solidFill>
                    <a:schemeClr val="tx2"/>
                  </a:solidFill>
                </a:endParaRPr>
              </a:p>
              <a:p>
                <a:pPr marL="720000" indent="-342900" algn="just">
                  <a:lnSpc>
                    <a:spcPct val="125000"/>
                  </a:lnSpc>
                  <a:buFont typeface="Wingdings" panose="05000000000000000000" pitchFamily="2" charset="2"/>
                  <a:buChar char="ü"/>
                </a:pPr>
                <a:r>
                  <a:rPr lang="zh-CN" altLang="en-US" sz="2000" b="1" dirty="0">
                    <a:solidFill>
                      <a:schemeClr val="tx2"/>
                    </a:solidFill>
                  </a:rPr>
                  <a:t>对未占据的一半视场，零级条纹位于中心；</a:t>
                </a:r>
                <a:endParaRPr lang="en-US" altLang="zh-CN" sz="2000" b="1" dirty="0">
                  <a:solidFill>
                    <a:schemeClr val="tx2"/>
                  </a:solidFill>
                </a:endParaRPr>
              </a:p>
              <a:p>
                <a:pPr marL="720000" indent="-342900" algn="just">
                  <a:lnSpc>
                    <a:spcPct val="125000"/>
                  </a:lnSpc>
                  <a:buFont typeface="Wingdings" panose="05000000000000000000" pitchFamily="2" charset="2"/>
                  <a:buChar char="ü"/>
                </a:pPr>
                <a:r>
                  <a:rPr lang="zh-CN" altLang="en-US" sz="2000" b="1" dirty="0">
                    <a:solidFill>
                      <a:schemeClr val="tx2"/>
                    </a:solidFill>
                  </a:rPr>
                  <a:t>对被占据的一半视场，零级条纹偏向折射率较高一侧。</a:t>
                </a:r>
                <a:endParaRPr lang="en-US" altLang="zh-CN" sz="2000" b="1" dirty="0">
                  <a:solidFill>
                    <a:schemeClr val="tx2"/>
                  </a:solidFill>
                </a:endParaRPr>
              </a:p>
              <a:p>
                <a:pPr marL="342900" indent="-342900" algn="just">
                  <a:lnSpc>
                    <a:spcPct val="125000"/>
                  </a:lnSpc>
                  <a:buFont typeface="Wingdings" panose="05000000000000000000" pitchFamily="2" charset="2"/>
                  <a:buChar char="Ø"/>
                </a:pPr>
                <a:r>
                  <a:rPr lang="zh-CN" altLang="en-US" sz="2000" b="1" dirty="0">
                    <a:solidFill>
                      <a:schemeClr val="tx2"/>
                    </a:solidFill>
                  </a:rPr>
                  <a:t>通过测量条纹移动数目</a:t>
                </a:r>
                <a14:m>
                  <m:oMath xmlns:m="http://schemas.openxmlformats.org/officeDocument/2006/math">
                    <m:r>
                      <a:rPr lang="zh-CN" altLang="en-US" sz="2000" b="1" i="1" smtClean="0">
                        <a:solidFill>
                          <a:schemeClr val="tx2"/>
                        </a:solidFill>
                        <a:latin typeface="Cambria Math"/>
                      </a:rPr>
                      <m:t>∆</m:t>
                    </m:r>
                    <m:r>
                      <a:rPr lang="en-US" altLang="zh-CN" sz="2000" b="1" i="1" smtClean="0">
                        <a:solidFill>
                          <a:schemeClr val="tx2"/>
                        </a:solidFill>
                        <a:latin typeface="Cambria Math"/>
                      </a:rPr>
                      <m:t>𝒎</m:t>
                    </m:r>
                  </m:oMath>
                </a14:m>
                <a:r>
                  <a:rPr lang="zh-CN" altLang="en-US" sz="2000" b="1" dirty="0">
                    <a:solidFill>
                      <a:schemeClr val="tx2"/>
                    </a:solidFill>
                  </a:rPr>
                  <a:t>，可知折射率差值：</a:t>
                </a:r>
              </a:p>
            </p:txBody>
          </p:sp>
        </mc:Choice>
        <mc:Fallback xmlns="">
          <p:sp>
            <p:nvSpPr>
              <p:cNvPr id="8" name="TextBox 7"/>
              <p:cNvSpPr txBox="1">
                <a:spLocks noRot="1" noChangeAspect="1" noMove="1" noResize="1" noEditPoints="1" noAdjustHandles="1" noChangeArrowheads="1" noChangeShapeType="1" noTextEdit="1"/>
              </p:cNvSpPr>
              <p:nvPr/>
            </p:nvSpPr>
            <p:spPr>
              <a:xfrm>
                <a:off x="120605" y="4000996"/>
                <a:ext cx="8843883" cy="2400657"/>
              </a:xfrm>
              <a:prstGeom prst="rect">
                <a:avLst/>
              </a:prstGeom>
              <a:blipFill rotWithShape="1">
                <a:blip r:embed="rId7"/>
                <a:stretch>
                  <a:fillRect l="-620" t="-254" r="-689" b="-12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19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wipe(left)">
                                      <p:cBhvr>
                                        <p:cTn id="29" dur="5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wipe(left)">
                                      <p:cBhvr>
                                        <p:cTn id="34" dur="500"/>
                                        <p:tgtEl>
                                          <p:spTgt spid="8">
                                            <p:txEl>
                                              <p:pRg st="4" end="4"/>
                                            </p:txEl>
                                          </p:spTgt>
                                        </p:tgtEl>
                                      </p:cBhvr>
                                    </p:animEffect>
                                  </p:childTnLst>
                                </p:cTn>
                              </p:par>
                            </p:childTnLst>
                          </p:cTn>
                        </p:par>
                        <p:par>
                          <p:cTn id="35" fill="hold">
                            <p:stCondLst>
                              <p:cond delay="500"/>
                            </p:stCondLst>
                            <p:childTnLst>
                              <p:par>
                                <p:cTn id="36" presetID="16" presetClass="entr" presetSubtype="21"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5.2 </a:t>
            </a:r>
            <a:r>
              <a:rPr lang="zh-CN" altLang="en-US" dirty="0">
                <a:latin typeface="黑体" pitchFamily="2" charset="-122"/>
                <a:ea typeface="黑体" pitchFamily="2" charset="-122"/>
              </a:rPr>
              <a:t>夫琅禾费衍射</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25</a:t>
            </a:fld>
            <a:endParaRPr lang="en-US" altLang="zh-CN" dirty="0"/>
          </a:p>
        </p:txBody>
      </p:sp>
      <p:sp>
        <p:nvSpPr>
          <p:cNvPr id="18" name="TextBox 10"/>
          <p:cNvSpPr txBox="1">
            <a:spLocks noChangeArrowheads="1"/>
          </p:cNvSpPr>
          <p:nvPr/>
        </p:nvSpPr>
        <p:spPr bwMode="auto">
          <a:xfrm>
            <a:off x="827584" y="2708920"/>
            <a:ext cx="7668344"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5.2.1 </a:t>
            </a:r>
            <a:r>
              <a:rPr lang="zh-CN" altLang="en-US" b="1" dirty="0">
                <a:solidFill>
                  <a:schemeClr val="tx2"/>
                </a:solidFill>
                <a:latin typeface="+mn-ea"/>
                <a:cs typeface="Times New Roman" pitchFamily="18" charset="0"/>
              </a:rPr>
              <a:t>矩孔、单缝和圆孔的夫琅禾费衍射</a:t>
            </a:r>
            <a:endParaRPr lang="en-US" altLang="zh-CN" b="1" dirty="0">
              <a:solidFill>
                <a:schemeClr val="tx2"/>
              </a:solidFill>
              <a:latin typeface="+mn-ea"/>
              <a:cs typeface="Times New Roman" pitchFamily="18" charset="0"/>
            </a:endParaRPr>
          </a:p>
          <a:p>
            <a:pPr eaLnBrk="1" hangingPunct="1">
              <a:lnSpc>
                <a:spcPct val="150000"/>
              </a:lnSpc>
              <a:spcBef>
                <a:spcPct val="0"/>
              </a:spcBef>
              <a:buClrTx/>
              <a:buFontTx/>
              <a:buNone/>
            </a:pPr>
            <a:r>
              <a:rPr lang="en-US" altLang="zh-CN" b="1" dirty="0">
                <a:solidFill>
                  <a:schemeClr val="tx2"/>
                </a:solidFill>
                <a:latin typeface="+mn-ea"/>
                <a:cs typeface="Times New Roman" pitchFamily="18" charset="0"/>
              </a:rPr>
              <a:t>5.2.2 </a:t>
            </a:r>
            <a:r>
              <a:rPr lang="zh-CN" altLang="en-US" b="1" dirty="0">
                <a:solidFill>
                  <a:schemeClr val="tx2"/>
                </a:solidFill>
                <a:latin typeface="+mn-ea"/>
                <a:cs typeface="Times New Roman" pitchFamily="18" charset="0"/>
              </a:rPr>
              <a:t>双缝夫琅禾费衍射</a:t>
            </a:r>
            <a:endParaRPr lang="en-US" altLang="zh-CN" b="1" dirty="0">
              <a:solidFill>
                <a:schemeClr val="tx2"/>
              </a:solidFill>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5.2.3 </a:t>
            </a:r>
            <a:r>
              <a:rPr lang="zh-CN" altLang="en-US" b="1" dirty="0">
                <a:solidFill>
                  <a:srgbClr val="FF0000"/>
                </a:solidFill>
                <a:latin typeface="+mn-ea"/>
                <a:cs typeface="Times New Roman" pitchFamily="18" charset="0"/>
              </a:rPr>
              <a:t>光学成像系统的衍射和分辨本领</a:t>
            </a:r>
            <a:endParaRPr lang="en-US" altLang="zh-CN" b="1" dirty="0">
              <a:solidFill>
                <a:srgbClr val="FF0000"/>
              </a:solidFill>
              <a:latin typeface="+mn-ea"/>
              <a:cs typeface="Times New Roman" pitchFamily="18" charset="0"/>
            </a:endParaRPr>
          </a:p>
        </p:txBody>
      </p:sp>
    </p:spTree>
    <p:extLst>
      <p:ext uri="{BB962C8B-B14F-4D97-AF65-F5344CB8AC3E}">
        <p14:creationId xmlns:p14="http://schemas.microsoft.com/office/powerpoint/2010/main" val="268633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560890" cy="719137"/>
          </a:xfrm>
        </p:spPr>
        <p:txBody>
          <a:bodyPr/>
          <a:lstStyle/>
          <a:p>
            <a:r>
              <a:rPr lang="zh-CN" altLang="en-US" sz="3600" dirty="0">
                <a:latin typeface="黑体" pitchFamily="2" charset="-122"/>
                <a:ea typeface="黑体" pitchFamily="2" charset="-122"/>
              </a:rPr>
              <a:t>光学成像系统的衍射和分辨本领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26</a:t>
            </a:fld>
            <a:endParaRPr lang="en-US" altLang="zh-CN" dirty="0"/>
          </a:p>
        </p:txBody>
      </p:sp>
      <p:sp>
        <p:nvSpPr>
          <p:cNvPr id="2" name="矩形 1"/>
          <p:cNvSpPr/>
          <p:nvPr/>
        </p:nvSpPr>
        <p:spPr>
          <a:xfrm>
            <a:off x="323528" y="1556792"/>
            <a:ext cx="8496944" cy="4478149"/>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Ø"/>
            </a:pPr>
            <a:r>
              <a:rPr lang="zh-CN" altLang="en-US" sz="2000" b="1" dirty="0">
                <a:solidFill>
                  <a:schemeClr val="tx2"/>
                </a:solidFill>
              </a:rPr>
              <a:t>光学成像系统的分辨本领，指的是它能分辨开两个靠近的点物或者是物体细节的能力。</a:t>
            </a:r>
            <a:endParaRPr lang="en-US" altLang="zh-CN" sz="2000" b="1" dirty="0">
              <a:solidFill>
                <a:schemeClr val="tx2"/>
              </a:solidFill>
            </a:endParaRPr>
          </a:p>
          <a:p>
            <a:pPr marL="342900" indent="-342900" algn="just">
              <a:lnSpc>
                <a:spcPct val="150000"/>
              </a:lnSpc>
              <a:spcBef>
                <a:spcPts val="600"/>
              </a:spcBef>
              <a:buFont typeface="Wingdings" panose="05000000000000000000" pitchFamily="2" charset="2"/>
              <a:buChar char="Ø"/>
            </a:pPr>
            <a:r>
              <a:rPr lang="zh-CN" altLang="en-US" sz="2000" b="1" dirty="0">
                <a:solidFill>
                  <a:schemeClr val="tx2"/>
                </a:solidFill>
              </a:rPr>
              <a:t>从几何光学的观点看，每个像点应该是一个几何点，因此 对于一个无像差的理想光学成像系统，其分辨本领应当是无限的，即两个点物无论靠得多近，像点总可分辨开。</a:t>
            </a:r>
            <a:endParaRPr lang="en-US" altLang="zh-CN" sz="2000" b="1" dirty="0">
              <a:solidFill>
                <a:schemeClr val="tx2"/>
              </a:solidFill>
            </a:endParaRPr>
          </a:p>
          <a:p>
            <a:pPr marL="342900" indent="-342900" algn="just">
              <a:lnSpc>
                <a:spcPct val="150000"/>
              </a:lnSpc>
              <a:spcBef>
                <a:spcPts val="600"/>
              </a:spcBef>
              <a:buFont typeface="Wingdings" panose="05000000000000000000" pitchFamily="2" charset="2"/>
              <a:buChar char="Ø"/>
            </a:pPr>
            <a:r>
              <a:rPr lang="zh-CN" altLang="en-US" sz="2000" b="1" dirty="0">
                <a:solidFill>
                  <a:schemeClr val="tx2"/>
                </a:solidFill>
              </a:rPr>
              <a:t>但实际上，光波通过光学成像系统时，总会因光学孔径的有限性产生衍射，这就限制了光学成像系统的分辨本领。</a:t>
            </a:r>
            <a:endParaRPr lang="en-US" altLang="zh-CN" sz="2000" b="1" dirty="0">
              <a:solidFill>
                <a:schemeClr val="tx2"/>
              </a:solidFill>
            </a:endParaRPr>
          </a:p>
          <a:p>
            <a:pPr marL="342900" indent="-342900" algn="just">
              <a:lnSpc>
                <a:spcPct val="150000"/>
              </a:lnSpc>
              <a:spcBef>
                <a:spcPts val="600"/>
              </a:spcBef>
              <a:buFont typeface="Wingdings" panose="05000000000000000000" pitchFamily="2" charset="2"/>
              <a:buChar char="Ø"/>
            </a:pPr>
            <a:r>
              <a:rPr lang="zh-CN" altLang="en-US" sz="2000" b="1" dirty="0">
                <a:solidFill>
                  <a:schemeClr val="tx2"/>
                </a:solidFill>
              </a:rPr>
              <a:t>通常，由于光学成像系统具有光阑、透镜外框等圆形孔径，所以讨论它们的分辨本领时，都是以夫朗和费圆孔衍射为理论基础。</a:t>
            </a:r>
          </a:p>
        </p:txBody>
      </p:sp>
    </p:spTree>
    <p:extLst>
      <p:ext uri="{BB962C8B-B14F-4D97-AF65-F5344CB8AC3E}">
        <p14:creationId xmlns:p14="http://schemas.microsoft.com/office/powerpoint/2010/main" val="318432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273" y="4714652"/>
            <a:ext cx="3444615" cy="2026715"/>
          </a:xfrm>
          <a:prstGeom prst="rect">
            <a:avLst/>
          </a:prstGeom>
        </p:spPr>
      </p:pic>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成像系统的衍射现象</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27</a:t>
            </a:fld>
            <a:endParaRPr lang="en-US" altLang="zh-CN" dirty="0"/>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878" y="1196752"/>
            <a:ext cx="7010418" cy="1789894"/>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8304" y="1196752"/>
            <a:ext cx="1625600" cy="3517900"/>
          </a:xfrm>
          <a:prstGeom prst="rect">
            <a:avLst/>
          </a:prstGeom>
        </p:spPr>
      </p:pic>
      <p:sp>
        <p:nvSpPr>
          <p:cNvPr id="6" name="TextBox 5"/>
          <p:cNvSpPr txBox="1"/>
          <p:nvPr/>
        </p:nvSpPr>
        <p:spPr>
          <a:xfrm>
            <a:off x="107504" y="2961526"/>
            <a:ext cx="6984776" cy="2054922"/>
          </a:xfrm>
          <a:prstGeom prst="rect">
            <a:avLst/>
          </a:prstGeom>
          <a:noFill/>
        </p:spPr>
        <p:txBody>
          <a:bodyPr wrap="square" rtlCol="0">
            <a:spAutoFit/>
          </a:bodyPr>
          <a:lstStyle/>
          <a:p>
            <a:pPr algn="just">
              <a:lnSpc>
                <a:spcPct val="120000"/>
              </a:lnSpc>
            </a:pPr>
            <a:r>
              <a:rPr lang="zh-CN" altLang="en-US" b="1" dirty="0">
                <a:solidFill>
                  <a:schemeClr val="tx2"/>
                </a:solidFill>
              </a:rPr>
              <a:t>星点检验：</a:t>
            </a:r>
            <a:endParaRPr lang="en-US" altLang="zh-CN" b="1" dirty="0">
              <a:solidFill>
                <a:schemeClr val="tx2"/>
              </a:solidFill>
            </a:endParaRPr>
          </a:p>
          <a:p>
            <a:pPr marL="342900" indent="-342900" algn="just">
              <a:lnSpc>
                <a:spcPct val="120000"/>
              </a:lnSpc>
              <a:buFont typeface="Wingdings" panose="05000000000000000000" pitchFamily="2" charset="2"/>
              <a:buChar char="Ø"/>
            </a:pPr>
            <a:r>
              <a:rPr lang="zh-CN" altLang="en-US" b="1" dirty="0">
                <a:solidFill>
                  <a:schemeClr val="tx2"/>
                </a:solidFill>
              </a:rPr>
              <a:t>点光源</a:t>
            </a:r>
            <a:r>
              <a:rPr lang="en-US" altLang="zh-CN" b="1" dirty="0">
                <a:solidFill>
                  <a:schemeClr val="tx2"/>
                </a:solidFill>
              </a:rPr>
              <a:t>S</a:t>
            </a:r>
            <a:r>
              <a:rPr lang="zh-CN" altLang="en-US" b="1" dirty="0">
                <a:solidFill>
                  <a:schemeClr val="tx2"/>
                </a:solidFill>
              </a:rPr>
              <a:t>经透镜</a:t>
            </a:r>
            <a:r>
              <a:rPr lang="en-US" altLang="zh-CN" b="1" dirty="0">
                <a:solidFill>
                  <a:schemeClr val="tx2"/>
                </a:solidFill>
              </a:rPr>
              <a:t>L</a:t>
            </a:r>
            <a:r>
              <a:rPr lang="en-US" altLang="zh-CN" b="1" baseline="-25000" dirty="0">
                <a:solidFill>
                  <a:schemeClr val="tx2"/>
                </a:solidFill>
              </a:rPr>
              <a:t>1</a:t>
            </a:r>
            <a:r>
              <a:rPr lang="zh-CN" altLang="en-US" b="1" dirty="0">
                <a:solidFill>
                  <a:schemeClr val="tx2"/>
                </a:solidFill>
              </a:rPr>
              <a:t>准直为平行光，充满待测物镜</a:t>
            </a:r>
            <a:r>
              <a:rPr lang="en-US" altLang="zh-CN" b="1" dirty="0">
                <a:solidFill>
                  <a:schemeClr val="tx2"/>
                </a:solidFill>
              </a:rPr>
              <a:t>L</a:t>
            </a:r>
            <a:r>
              <a:rPr lang="en-US" altLang="zh-CN" b="1" baseline="-25000" dirty="0">
                <a:solidFill>
                  <a:schemeClr val="tx2"/>
                </a:solidFill>
              </a:rPr>
              <a:t>2</a:t>
            </a:r>
            <a:r>
              <a:rPr lang="zh-CN" altLang="en-US" b="1" dirty="0">
                <a:solidFill>
                  <a:schemeClr val="tx2"/>
                </a:solidFill>
              </a:rPr>
              <a:t>的孔径，在焦面上观察到的不是一个像点，而是因</a:t>
            </a:r>
            <a:r>
              <a:rPr lang="en-US" altLang="zh-CN" b="1" dirty="0">
                <a:solidFill>
                  <a:schemeClr val="tx2"/>
                </a:solidFill>
              </a:rPr>
              <a:t>L</a:t>
            </a:r>
            <a:r>
              <a:rPr lang="en-US" altLang="zh-CN" b="1" baseline="-25000" dirty="0">
                <a:solidFill>
                  <a:schemeClr val="tx2"/>
                </a:solidFill>
              </a:rPr>
              <a:t>2</a:t>
            </a:r>
            <a:r>
              <a:rPr lang="zh-CN" altLang="en-US" b="1" dirty="0">
                <a:solidFill>
                  <a:schemeClr val="tx2"/>
                </a:solidFill>
              </a:rPr>
              <a:t>孔径受限，衍射产生的圆环状条纹。</a:t>
            </a:r>
            <a:endParaRPr lang="en-US" altLang="zh-CN" b="1" dirty="0">
              <a:solidFill>
                <a:schemeClr val="tx2"/>
              </a:solidFill>
            </a:endParaRPr>
          </a:p>
          <a:p>
            <a:pPr marL="342900" indent="-342900" algn="just">
              <a:lnSpc>
                <a:spcPct val="120000"/>
              </a:lnSpc>
              <a:buFont typeface="Wingdings" panose="05000000000000000000" pitchFamily="2" charset="2"/>
              <a:buChar char="Ø"/>
            </a:pPr>
            <a:r>
              <a:rPr lang="zh-CN" altLang="en-US" b="1" dirty="0">
                <a:solidFill>
                  <a:schemeClr val="tx2"/>
                </a:solidFill>
              </a:rPr>
              <a:t>物镜本身存在各种相差，影响衍射条纹的分布，据此可以判断成像物镜质量的优劣。</a:t>
            </a:r>
          </a:p>
        </p:txBody>
      </p:sp>
      <p:graphicFrame>
        <p:nvGraphicFramePr>
          <p:cNvPr id="7" name="对象 6"/>
          <p:cNvGraphicFramePr>
            <a:graphicFrameLocks noChangeAspect="1"/>
          </p:cNvGraphicFramePr>
          <p:nvPr>
            <p:extLst>
              <p:ext uri="{D42A27DB-BD31-4B8C-83A1-F6EECF244321}">
                <p14:modId xmlns:p14="http://schemas.microsoft.com/office/powerpoint/2010/main" val="3693638161"/>
              </p:ext>
            </p:extLst>
          </p:nvPr>
        </p:nvGraphicFramePr>
        <p:xfrm>
          <a:off x="1568847" y="5151338"/>
          <a:ext cx="1851025" cy="869950"/>
        </p:xfrm>
        <a:graphic>
          <a:graphicData uri="http://schemas.openxmlformats.org/presentationml/2006/ole">
            <mc:AlternateContent xmlns:mc="http://schemas.openxmlformats.org/markup-compatibility/2006">
              <mc:Choice xmlns:v="urn:schemas-microsoft-com:vml" Requires="v">
                <p:oleObj spid="_x0000_s113681" name="Equation" r:id="rId7" imgW="838080" imgH="393480" progId="Equation.DSMT4">
                  <p:embed/>
                </p:oleObj>
              </mc:Choice>
              <mc:Fallback>
                <p:oleObj name="Equation" r:id="rId7" imgW="838080" imgH="393480" progId="Equation.DSMT4">
                  <p:embed/>
                  <p:pic>
                    <p:nvPicPr>
                      <p:cNvPr id="7"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8847" y="5151338"/>
                        <a:ext cx="1851025"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07504" y="5982379"/>
            <a:ext cx="5328592" cy="725327"/>
          </a:xfrm>
          <a:prstGeom prst="rect">
            <a:avLst/>
          </a:prstGeom>
          <a:noFill/>
        </p:spPr>
        <p:txBody>
          <a:bodyPr wrap="square" rtlCol="0">
            <a:spAutoFit/>
          </a:bodyPr>
          <a:lstStyle/>
          <a:p>
            <a:pPr algn="just">
              <a:lnSpc>
                <a:spcPct val="120000"/>
              </a:lnSpc>
            </a:pPr>
            <a:r>
              <a:rPr lang="zh-CN" altLang="en-US" b="1" dirty="0">
                <a:solidFill>
                  <a:schemeClr val="tx2"/>
                </a:solidFill>
              </a:rPr>
              <a:t>取</a:t>
            </a:r>
            <a:r>
              <a:rPr lang="en-US" altLang="zh-CN" b="1" i="1" dirty="0">
                <a:solidFill>
                  <a:schemeClr val="tx2"/>
                </a:solidFill>
                <a:latin typeface="Times New Roman" panose="02020603050405020304" pitchFamily="18" charset="0"/>
                <a:cs typeface="Times New Roman" panose="02020603050405020304" pitchFamily="18" charset="0"/>
              </a:rPr>
              <a:t>D</a:t>
            </a:r>
            <a:r>
              <a:rPr lang="en-US" altLang="zh-CN" b="1" dirty="0">
                <a:solidFill>
                  <a:schemeClr val="tx2"/>
                </a:solidFill>
                <a:latin typeface="Times New Roman" panose="02020603050405020304" pitchFamily="18" charset="0"/>
                <a:cs typeface="Times New Roman" panose="02020603050405020304" pitchFamily="18" charset="0"/>
              </a:rPr>
              <a:t>=30mm</a:t>
            </a:r>
            <a:r>
              <a:rPr lang="zh-CN" altLang="en-US" b="1" dirty="0">
                <a:solidFill>
                  <a:schemeClr val="tx2"/>
                </a:solidFill>
                <a:latin typeface="Times New Roman" panose="02020603050405020304" pitchFamily="18" charset="0"/>
                <a:cs typeface="Times New Roman" panose="02020603050405020304" pitchFamily="18" charset="0"/>
              </a:rPr>
              <a:t>，</a:t>
            </a:r>
            <a:r>
              <a:rPr lang="en-US" altLang="zh-CN" b="1" i="1" dirty="0">
                <a:solidFill>
                  <a:schemeClr val="tx2"/>
                </a:solidFill>
                <a:latin typeface="Times New Roman" panose="02020603050405020304" pitchFamily="18" charset="0"/>
                <a:cs typeface="Times New Roman" panose="02020603050405020304" pitchFamily="18" charset="0"/>
              </a:rPr>
              <a:t>f</a:t>
            </a:r>
            <a:r>
              <a:rPr lang="en-US" altLang="zh-CN" b="1" dirty="0">
                <a:solidFill>
                  <a:schemeClr val="tx2"/>
                </a:solidFill>
                <a:latin typeface="Times New Roman" panose="02020603050405020304" pitchFamily="18" charset="0"/>
                <a:cs typeface="Times New Roman" panose="02020603050405020304" pitchFamily="18" charset="0"/>
              </a:rPr>
              <a:t>=120mm</a:t>
            </a:r>
            <a:r>
              <a:rPr lang="zh-CN" altLang="en-US" b="1" dirty="0">
                <a:solidFill>
                  <a:schemeClr val="tx2"/>
                </a:solidFill>
                <a:latin typeface="Times New Roman" panose="02020603050405020304" pitchFamily="18" charset="0"/>
                <a:cs typeface="Times New Roman" panose="02020603050405020304" pitchFamily="18" charset="0"/>
              </a:rPr>
              <a:t>，</a:t>
            </a:r>
            <a:r>
              <a:rPr lang="el-GR" altLang="zh-CN" b="1" dirty="0">
                <a:solidFill>
                  <a:schemeClr val="tx2"/>
                </a:solidFill>
                <a:latin typeface="Times New Roman" panose="02020603050405020304" pitchFamily="18" charset="0"/>
                <a:cs typeface="Times New Roman" panose="02020603050405020304" pitchFamily="18" charset="0"/>
              </a:rPr>
              <a:t>λ</a:t>
            </a:r>
            <a:r>
              <a:rPr lang="en-US" altLang="zh-CN" b="1" dirty="0">
                <a:solidFill>
                  <a:schemeClr val="tx2"/>
                </a:solidFill>
                <a:latin typeface="Times New Roman" panose="02020603050405020304" pitchFamily="18" charset="0"/>
                <a:cs typeface="Times New Roman" panose="02020603050405020304" pitchFamily="18" charset="0"/>
              </a:rPr>
              <a:t>=546.1nm</a:t>
            </a:r>
            <a:r>
              <a:rPr lang="zh-CN" altLang="en-US" b="1" dirty="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Times New Roman"/>
                <a:cs typeface="Times New Roman"/>
              </a:rPr>
              <a:t>得到爱里斑半径</a:t>
            </a:r>
            <a:r>
              <a:rPr lang="en-US" altLang="zh-CN" b="1" i="1" dirty="0">
                <a:solidFill>
                  <a:schemeClr val="tx2"/>
                </a:solidFill>
                <a:latin typeface="Times New Roman"/>
                <a:cs typeface="Times New Roman"/>
              </a:rPr>
              <a:t>r</a:t>
            </a:r>
            <a:r>
              <a:rPr lang="en-US" altLang="zh-CN" b="1" baseline="-25000" dirty="0">
                <a:solidFill>
                  <a:schemeClr val="tx2"/>
                </a:solidFill>
              </a:rPr>
              <a:t>0</a:t>
            </a:r>
            <a:r>
              <a:rPr lang="en-US" altLang="zh-CN" b="1" dirty="0">
                <a:solidFill>
                  <a:schemeClr val="tx2"/>
                </a:solidFill>
                <a:latin typeface="Times New Roman"/>
                <a:cs typeface="Times New Roman"/>
              </a:rPr>
              <a:t>=0.0025mm</a:t>
            </a:r>
            <a:r>
              <a:rPr lang="zh-CN" altLang="en-US" b="1" dirty="0">
                <a:solidFill>
                  <a:schemeClr val="tx2"/>
                </a:solidFill>
                <a:latin typeface="Times New Roman"/>
                <a:cs typeface="Times New Roman"/>
              </a:rPr>
              <a:t>。</a:t>
            </a:r>
            <a:endParaRPr lang="zh-CN" altLang="en-US" b="1" dirty="0">
              <a:solidFill>
                <a:schemeClr val="tx2"/>
              </a:solidFill>
            </a:endParaRPr>
          </a:p>
        </p:txBody>
      </p:sp>
    </p:spTree>
    <p:extLst>
      <p:ext uri="{BB962C8B-B14F-4D97-AF65-F5344CB8AC3E}">
        <p14:creationId xmlns:p14="http://schemas.microsoft.com/office/powerpoint/2010/main" val="22825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wipe(left)">
                                      <p:cBhvr>
                                        <p:cTn id="29" dur="500"/>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在像面观察的夫琅禾费衍射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28</a:t>
            </a:fld>
            <a:endParaRPr lang="en-US" altLang="zh-CN" dirty="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6796" y="1268760"/>
            <a:ext cx="4777692" cy="2226283"/>
          </a:xfrm>
          <a:prstGeom prst="rect">
            <a:avLst/>
          </a:prstGeom>
        </p:spPr>
      </p:pic>
      <p:graphicFrame>
        <p:nvGraphicFramePr>
          <p:cNvPr id="12" name="对象 11"/>
          <p:cNvGraphicFramePr>
            <a:graphicFrameLocks noChangeAspect="1"/>
          </p:cNvGraphicFramePr>
          <p:nvPr/>
        </p:nvGraphicFramePr>
        <p:xfrm>
          <a:off x="312738" y="5524078"/>
          <a:ext cx="8516937" cy="857250"/>
        </p:xfrm>
        <a:graphic>
          <a:graphicData uri="http://schemas.openxmlformats.org/presentationml/2006/ole">
            <mc:AlternateContent xmlns:mc="http://schemas.openxmlformats.org/markup-compatibility/2006">
              <mc:Choice xmlns:v="urn:schemas-microsoft-com:vml" Requires="v">
                <p:oleObj spid="_x0000_s114705" name="Equation" r:id="rId5" imgW="4330440" imgH="444240" progId="Equation.DSMT4">
                  <p:embed/>
                </p:oleObj>
              </mc:Choice>
              <mc:Fallback>
                <p:oleObj name="Equation" r:id="rId5" imgW="4330440" imgH="444240" progId="Equation.DSMT4">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738" y="5524078"/>
                        <a:ext cx="851693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79512" y="1167135"/>
            <a:ext cx="4007284" cy="3041730"/>
          </a:xfrm>
          <a:prstGeom prst="rect">
            <a:avLst/>
          </a:prstGeom>
          <a:noFill/>
        </p:spPr>
        <p:txBody>
          <a:bodyPr wrap="square" rtlCol="0">
            <a:spAutoFit/>
          </a:bodyPr>
          <a:lstStyle/>
          <a:p>
            <a:pPr marL="342900" indent="-342900" algn="just">
              <a:lnSpc>
                <a:spcPct val="135000"/>
              </a:lnSpc>
              <a:buFont typeface="Wingdings" panose="05000000000000000000" pitchFamily="2" charset="2"/>
              <a:buChar char="Ø"/>
            </a:pPr>
            <a:r>
              <a:rPr lang="zh-CN" altLang="en-US" b="1" dirty="0">
                <a:solidFill>
                  <a:schemeClr val="tx2"/>
                </a:solidFill>
              </a:rPr>
              <a:t>前述分析，均基于平行光照射衍射孔径的情况，而实际的光学系统，往往是以球面波照射衍射孔径。</a:t>
            </a:r>
            <a:endParaRPr lang="en-US" altLang="zh-CN" b="1" dirty="0">
              <a:solidFill>
                <a:schemeClr val="tx2"/>
              </a:solidFill>
            </a:endParaRPr>
          </a:p>
          <a:p>
            <a:pPr marL="342900" indent="-342900" algn="just">
              <a:lnSpc>
                <a:spcPct val="135000"/>
              </a:lnSpc>
              <a:buFont typeface="Wingdings" panose="05000000000000000000" pitchFamily="2" charset="2"/>
              <a:buChar char="Ø"/>
            </a:pPr>
            <a:r>
              <a:rPr lang="zh-CN" altLang="en-US" b="1" dirty="0">
                <a:solidFill>
                  <a:schemeClr val="tx2"/>
                </a:solidFill>
              </a:rPr>
              <a:t>透镜</a:t>
            </a:r>
            <a:r>
              <a:rPr lang="en-US" altLang="zh-CN" b="1" i="1" dirty="0">
                <a:solidFill>
                  <a:schemeClr val="tx2"/>
                </a:solidFill>
              </a:rPr>
              <a:t>L</a:t>
            </a:r>
            <a:r>
              <a:rPr lang="zh-CN" altLang="en-US" b="1" dirty="0">
                <a:solidFill>
                  <a:schemeClr val="tx2"/>
                </a:solidFill>
              </a:rPr>
              <a:t>的成像过程，可视为源自物点</a:t>
            </a:r>
            <a:r>
              <a:rPr lang="en-US" altLang="zh-CN" b="1" dirty="0">
                <a:solidFill>
                  <a:schemeClr val="tx2"/>
                </a:solidFill>
              </a:rPr>
              <a:t>S</a:t>
            </a:r>
            <a:r>
              <a:rPr lang="zh-CN" altLang="en-US" b="1" dirty="0">
                <a:solidFill>
                  <a:schemeClr val="tx2"/>
                </a:solidFill>
              </a:rPr>
              <a:t>的发散球面波，被变换为以像点</a:t>
            </a:r>
            <a:r>
              <a:rPr lang="en-US" altLang="zh-CN" b="1" dirty="0">
                <a:solidFill>
                  <a:schemeClr val="tx2"/>
                </a:solidFill>
              </a:rPr>
              <a:t>S</a:t>
            </a:r>
            <a:r>
              <a:rPr lang="en-US" altLang="zh-CN" b="1" dirty="0">
                <a:solidFill>
                  <a:schemeClr val="tx2"/>
                </a:solidFill>
                <a:latin typeface="Times New Roman"/>
                <a:cs typeface="Times New Roman"/>
              </a:rPr>
              <a:t>ʹ</a:t>
            </a:r>
            <a:r>
              <a:rPr lang="zh-CN" altLang="en-US" b="1" dirty="0">
                <a:solidFill>
                  <a:schemeClr val="tx2"/>
                </a:solidFill>
              </a:rPr>
              <a:t>为中心的汇聚球面波，因孔径光阑的限制而产生衍射效应，点物所成非点像。</a:t>
            </a:r>
          </a:p>
        </p:txBody>
      </p:sp>
      <p:sp>
        <p:nvSpPr>
          <p:cNvPr id="14" name="TextBox 13"/>
          <p:cNvSpPr txBox="1"/>
          <p:nvPr/>
        </p:nvSpPr>
        <p:spPr>
          <a:xfrm>
            <a:off x="179512" y="4581128"/>
            <a:ext cx="8784976" cy="798039"/>
          </a:xfrm>
          <a:prstGeom prst="rect">
            <a:avLst/>
          </a:prstGeom>
          <a:noFill/>
        </p:spPr>
        <p:txBody>
          <a:bodyPr wrap="square" rtlCol="0">
            <a:spAutoFit/>
          </a:bodyPr>
          <a:lstStyle>
            <a:defPPr>
              <a:defRPr lang="zh-CN"/>
            </a:defPPr>
            <a:lvl1pPr marL="342900" indent="-342900" algn="just">
              <a:lnSpc>
                <a:spcPct val="120000"/>
              </a:lnSpc>
              <a:buFont typeface="Wingdings" panose="05000000000000000000" pitchFamily="2" charset="2"/>
              <a:buChar char="Ø"/>
              <a:defRPr sz="2000" b="1">
                <a:solidFill>
                  <a:schemeClr val="tx2"/>
                </a:solidFill>
              </a:defRPr>
            </a:lvl1pPr>
          </a:lstStyle>
          <a:p>
            <a:pPr>
              <a:lnSpc>
                <a:spcPct val="135000"/>
              </a:lnSpc>
            </a:pPr>
            <a:r>
              <a:rPr lang="zh-CN" altLang="en-US" sz="1800" dirty="0"/>
              <a:t>光阑</a:t>
            </a:r>
            <a:r>
              <a:rPr lang="en-US" altLang="zh-CN" sz="1800" dirty="0"/>
              <a:t>—</a:t>
            </a:r>
            <a:r>
              <a:rPr lang="zh-CN" altLang="en-US" sz="1800" dirty="0"/>
              <a:t>像点间距</a:t>
            </a:r>
            <a:r>
              <a:rPr lang="en-US" altLang="zh-CN" sz="1800" dirty="0"/>
              <a:t>R</a:t>
            </a:r>
            <a:r>
              <a:rPr lang="zh-CN" altLang="en-US" sz="1800" dirty="0"/>
              <a:t>与光阑孔径的比值，不足以满足夫琅禾费衍射近似条件，因此以下分析从菲涅尔衍射出发：</a:t>
            </a:r>
          </a:p>
        </p:txBody>
      </p:sp>
    </p:spTree>
    <p:extLst>
      <p:ext uri="{BB962C8B-B14F-4D97-AF65-F5344CB8AC3E}">
        <p14:creationId xmlns:p14="http://schemas.microsoft.com/office/powerpoint/2010/main" val="327487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wipe(left)">
                                      <p:cBhvr>
                                        <p:cTn id="19" dur="500"/>
                                        <p:tgtEl>
                                          <p:spTgt spid="1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animEffect transition="in" filter="wipe(left)">
                                      <p:cBhvr>
                                        <p:cTn id="24" dur="500"/>
                                        <p:tgtEl>
                                          <p:spTgt spid="14">
                                            <p:txEl>
                                              <p:pRg st="0" end="0"/>
                                            </p:txEl>
                                          </p:spTgt>
                                        </p:tgtEl>
                                      </p:cBhvr>
                                    </p:animEffec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在像面观察的夫琅禾费衍射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29</a:t>
            </a:fld>
            <a:endParaRPr lang="en-US" altLang="zh-CN" dirty="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6796" y="1268760"/>
            <a:ext cx="4777692" cy="2226283"/>
          </a:xfrm>
          <a:prstGeom prst="rect">
            <a:avLst/>
          </a:prstGeom>
        </p:spPr>
      </p:pic>
      <p:graphicFrame>
        <p:nvGraphicFramePr>
          <p:cNvPr id="11" name="对象 10"/>
          <p:cNvGraphicFramePr>
            <a:graphicFrameLocks noChangeAspect="1"/>
          </p:cNvGraphicFramePr>
          <p:nvPr/>
        </p:nvGraphicFramePr>
        <p:xfrm>
          <a:off x="1172914" y="4344341"/>
          <a:ext cx="7143502" cy="812851"/>
        </p:xfrm>
        <a:graphic>
          <a:graphicData uri="http://schemas.openxmlformats.org/presentationml/2006/ole">
            <mc:AlternateContent xmlns:mc="http://schemas.openxmlformats.org/markup-compatibility/2006">
              <mc:Choice xmlns:v="urn:schemas-microsoft-com:vml" Requires="v">
                <p:oleObj spid="_x0000_s115774" name="Equation" r:id="rId5" imgW="4025880" imgH="457200" progId="Equation.DSMT4">
                  <p:embed/>
                </p:oleObj>
              </mc:Choice>
              <mc:Fallback>
                <p:oleObj name="Equation" r:id="rId5" imgW="4025880" imgH="457200" progId="Equation.DSMT4">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914" y="4344341"/>
                        <a:ext cx="7143502" cy="812851"/>
                      </a:xfrm>
                      <a:prstGeom prst="rect">
                        <a:avLst/>
                      </a:prstGeom>
                      <a:noFill/>
                      <a:ln>
                        <a:noFill/>
                      </a:ln>
                      <a:effectLst/>
                    </p:spPr>
                  </p:pic>
                </p:oleObj>
              </mc:Fallback>
            </mc:AlternateContent>
          </a:graphicData>
        </a:graphic>
      </p:graphicFrame>
      <p:graphicFrame>
        <p:nvGraphicFramePr>
          <p:cNvPr id="2" name="对象 1"/>
          <p:cNvGraphicFramePr>
            <a:graphicFrameLocks noChangeAspect="1"/>
          </p:cNvGraphicFramePr>
          <p:nvPr/>
        </p:nvGraphicFramePr>
        <p:xfrm>
          <a:off x="323528" y="1790230"/>
          <a:ext cx="2621485" cy="702666"/>
        </p:xfrm>
        <a:graphic>
          <a:graphicData uri="http://schemas.openxmlformats.org/presentationml/2006/ole">
            <mc:AlternateContent xmlns:mc="http://schemas.openxmlformats.org/markup-compatibility/2006">
              <mc:Choice xmlns:v="urn:schemas-microsoft-com:vml" Requires="v">
                <p:oleObj spid="_x0000_s115775" name="Equation" r:id="rId7" imgW="1473120" imgH="393480" progId="Equation.DSMT4">
                  <p:embed/>
                </p:oleObj>
              </mc:Choice>
              <mc:Fallback>
                <p:oleObj name="Equation" r:id="rId7" imgW="1473120" imgH="393480" progId="Equation.DSMT4">
                  <p:embed/>
                  <p:pic>
                    <p:nvPicPr>
                      <p:cNvPr id="2"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1790230"/>
                        <a:ext cx="2621485" cy="702666"/>
                      </a:xfrm>
                      <a:prstGeom prst="rect">
                        <a:avLst/>
                      </a:prstGeom>
                      <a:noFill/>
                      <a:ln>
                        <a:noFill/>
                      </a:ln>
                      <a:effectLst/>
                    </p:spPr>
                  </p:pic>
                </p:oleObj>
              </mc:Fallback>
            </mc:AlternateContent>
          </a:graphicData>
        </a:graphic>
      </p:graphicFrame>
      <p:sp>
        <p:nvSpPr>
          <p:cNvPr id="3" name="TextBox 2"/>
          <p:cNvSpPr txBox="1"/>
          <p:nvPr/>
        </p:nvSpPr>
        <p:spPr>
          <a:xfrm>
            <a:off x="179512" y="1268760"/>
            <a:ext cx="2765501" cy="400110"/>
          </a:xfrm>
          <a:prstGeom prst="rect">
            <a:avLst/>
          </a:prstGeom>
          <a:noFill/>
        </p:spPr>
        <p:txBody>
          <a:bodyPr wrap="none" rtlCol="0">
            <a:spAutoFit/>
          </a:bodyPr>
          <a:lstStyle/>
          <a:p>
            <a:r>
              <a:rPr lang="zh-CN" altLang="en-US" sz="2000" b="1" dirty="0">
                <a:solidFill>
                  <a:schemeClr val="tx2"/>
                </a:solidFill>
              </a:rPr>
              <a:t>光阑面上的振幅分布：</a:t>
            </a:r>
          </a:p>
        </p:txBody>
      </p:sp>
      <p:graphicFrame>
        <p:nvGraphicFramePr>
          <p:cNvPr id="6" name="对象 5"/>
          <p:cNvGraphicFramePr>
            <a:graphicFrameLocks noChangeAspect="1"/>
          </p:cNvGraphicFramePr>
          <p:nvPr/>
        </p:nvGraphicFramePr>
        <p:xfrm>
          <a:off x="251520" y="3343899"/>
          <a:ext cx="4176464" cy="949197"/>
        </p:xfrm>
        <a:graphic>
          <a:graphicData uri="http://schemas.openxmlformats.org/presentationml/2006/ole">
            <mc:AlternateContent xmlns:mc="http://schemas.openxmlformats.org/markup-compatibility/2006">
              <mc:Choice xmlns:v="urn:schemas-microsoft-com:vml" Requires="v">
                <p:oleObj spid="_x0000_s115776" name="Equation" r:id="rId9" imgW="2234880" imgH="507960" progId="Equation.DSMT4">
                  <p:embed/>
                </p:oleObj>
              </mc:Choice>
              <mc:Fallback>
                <p:oleObj name="Equation" r:id="rId9" imgW="2234880" imgH="507960" progId="Equation.DSMT4">
                  <p:embed/>
                  <p:pic>
                    <p:nvPicPr>
                      <p:cNvPr id="6"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520" y="3343899"/>
                        <a:ext cx="4176464" cy="94919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179513" y="2564904"/>
                <a:ext cx="4007284" cy="794320"/>
              </a:xfrm>
              <a:prstGeom prst="rect">
                <a:avLst/>
              </a:prstGeom>
              <a:noFill/>
            </p:spPr>
            <p:txBody>
              <a:bodyPr wrap="square" rtlCol="0">
                <a:spAutoFit/>
              </a:bodyPr>
              <a:lstStyle/>
              <a:p>
                <a:pPr>
                  <a:lnSpc>
                    <a:spcPct val="120000"/>
                  </a:lnSpc>
                </a:pPr>
                <a:r>
                  <a:rPr lang="zh-CN" altLang="en-US" sz="2000" b="1" dirty="0">
                    <a:solidFill>
                      <a:schemeClr val="tx2"/>
                    </a:solidFill>
                  </a:rPr>
                  <a:t>分母中采用近似</a:t>
                </a:r>
                <a14:m>
                  <m:oMath xmlns:m="http://schemas.openxmlformats.org/officeDocument/2006/math">
                    <m:r>
                      <a:rPr lang="en-US" altLang="zh-CN" sz="2000" b="1" i="1" dirty="0">
                        <a:solidFill>
                          <a:schemeClr val="tx2"/>
                        </a:solidFill>
                        <a:latin typeface="Cambria Math"/>
                      </a:rPr>
                      <m:t>𝒓</m:t>
                    </m:r>
                    <m:r>
                      <a:rPr lang="en-US" altLang="zh-CN" sz="2000" b="1" i="1" dirty="0" smtClean="0">
                        <a:solidFill>
                          <a:schemeClr val="tx2"/>
                        </a:solidFill>
                        <a:latin typeface="Cambria Math"/>
                        <a:ea typeface="Cambria Math"/>
                      </a:rPr>
                      <m:t>≈</m:t>
                    </m:r>
                    <m:r>
                      <a:rPr lang="en-US" altLang="zh-CN" sz="2000" b="1" i="1" dirty="0" smtClean="0">
                        <a:solidFill>
                          <a:schemeClr val="tx2"/>
                        </a:solidFill>
                        <a:latin typeface="Cambria Math"/>
                        <a:ea typeface="Cambria Math"/>
                      </a:rPr>
                      <m:t>𝑹</m:t>
                    </m:r>
                  </m:oMath>
                </a14:m>
                <a:r>
                  <a:rPr lang="zh-CN" altLang="en-US" sz="2000" b="1" dirty="0">
                    <a:solidFill>
                      <a:schemeClr val="tx2"/>
                    </a:solidFill>
                  </a:rPr>
                  <a:t>，分子中采用菲涅尔近似：</a:t>
                </a:r>
              </a:p>
            </p:txBody>
          </p:sp>
        </mc:Choice>
        <mc:Fallback xmlns="">
          <p:sp>
            <p:nvSpPr>
              <p:cNvPr id="7" name="TextBox 6"/>
              <p:cNvSpPr txBox="1">
                <a:spLocks noRot="1" noChangeAspect="1" noMove="1" noResize="1" noEditPoints="1" noAdjustHandles="1" noChangeArrowheads="1" noChangeShapeType="1" noTextEdit="1"/>
              </p:cNvSpPr>
              <p:nvPr/>
            </p:nvSpPr>
            <p:spPr>
              <a:xfrm>
                <a:off x="179513" y="2564904"/>
                <a:ext cx="4007284" cy="794320"/>
              </a:xfrm>
              <a:prstGeom prst="rect">
                <a:avLst/>
              </a:prstGeom>
              <a:blipFill rotWithShape="1">
                <a:blip r:embed="rId11"/>
                <a:stretch>
                  <a:fillRect l="-1520" t="-2308" b="-11538"/>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nvGraphicFramePr>
        <p:xfrm>
          <a:off x="1143198" y="5373216"/>
          <a:ext cx="7173218" cy="845524"/>
        </p:xfrm>
        <a:graphic>
          <a:graphicData uri="http://schemas.openxmlformats.org/presentationml/2006/ole">
            <mc:AlternateContent xmlns:mc="http://schemas.openxmlformats.org/markup-compatibility/2006">
              <mc:Choice xmlns:v="urn:schemas-microsoft-com:vml" Requires="v">
                <p:oleObj spid="_x0000_s115777" name="Equation" r:id="rId12" imgW="4241520" imgH="507960" progId="Equation.DSMT4">
                  <p:embed/>
                </p:oleObj>
              </mc:Choice>
              <mc:Fallback>
                <p:oleObj name="Equation" r:id="rId12" imgW="4241520" imgH="507960" progId="Equation.DSMT4">
                  <p:embed/>
                  <p:pic>
                    <p:nvPicPr>
                      <p:cNvPr id="14"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198" y="5373216"/>
                        <a:ext cx="7173218" cy="845524"/>
                      </a:xfrm>
                      <a:prstGeom prst="rect">
                        <a:avLst/>
                      </a:prstGeom>
                      <a:noFill/>
                    </p:spPr>
                  </p:pic>
                </p:oleObj>
              </mc:Fallback>
            </mc:AlternateContent>
          </a:graphicData>
        </a:graphic>
      </p:graphicFrame>
      <p:sp>
        <p:nvSpPr>
          <p:cNvPr id="15" name="TextBox 14"/>
          <p:cNvSpPr txBox="1"/>
          <p:nvPr/>
        </p:nvSpPr>
        <p:spPr>
          <a:xfrm>
            <a:off x="179513" y="4509120"/>
            <a:ext cx="1112804" cy="400110"/>
          </a:xfrm>
          <a:prstGeom prst="rect">
            <a:avLst/>
          </a:prstGeom>
          <a:noFill/>
        </p:spPr>
        <p:txBody>
          <a:bodyPr wrap="square" rtlCol="0">
            <a:spAutoFit/>
          </a:bodyPr>
          <a:lstStyle/>
          <a:p>
            <a:r>
              <a:rPr lang="zh-CN" altLang="en-US" sz="2000" b="1" dirty="0">
                <a:solidFill>
                  <a:schemeClr val="tx2"/>
                </a:solidFill>
              </a:rPr>
              <a:t>得到：</a:t>
            </a:r>
          </a:p>
        </p:txBody>
      </p:sp>
      <p:sp>
        <p:nvSpPr>
          <p:cNvPr id="16" name="TextBox 15"/>
          <p:cNvSpPr txBox="1"/>
          <p:nvPr/>
        </p:nvSpPr>
        <p:spPr>
          <a:xfrm>
            <a:off x="179514" y="6269250"/>
            <a:ext cx="8784974" cy="400110"/>
          </a:xfrm>
          <a:prstGeom prst="rect">
            <a:avLst/>
          </a:prstGeom>
          <a:noFill/>
        </p:spPr>
        <p:txBody>
          <a:bodyPr wrap="square" rtlCol="0">
            <a:spAutoFit/>
          </a:bodyPr>
          <a:lstStyle/>
          <a:p>
            <a:r>
              <a:rPr lang="zh-CN" altLang="en-US" sz="2000" b="1" dirty="0">
                <a:solidFill>
                  <a:srgbClr val="FF0000"/>
                </a:solidFill>
              </a:rPr>
              <a:t>结论：成像系统对点物所成的像是孔径光阑的夫琅禾费衍射图样。</a:t>
            </a:r>
          </a:p>
        </p:txBody>
      </p:sp>
      <p:sp>
        <p:nvSpPr>
          <p:cNvPr id="17" name="TextBox 16"/>
          <p:cNvSpPr txBox="1"/>
          <p:nvPr/>
        </p:nvSpPr>
        <p:spPr>
          <a:xfrm>
            <a:off x="179512" y="5549170"/>
            <a:ext cx="1112804" cy="400110"/>
          </a:xfrm>
          <a:prstGeom prst="rect">
            <a:avLst/>
          </a:prstGeom>
          <a:noFill/>
        </p:spPr>
        <p:txBody>
          <a:bodyPr wrap="square" rtlCol="0">
            <a:spAutoFit/>
          </a:bodyPr>
          <a:lstStyle/>
          <a:p>
            <a:r>
              <a:rPr lang="zh-CN" altLang="en-US" sz="2000" b="1" dirty="0">
                <a:solidFill>
                  <a:schemeClr val="tx2"/>
                </a:solidFill>
              </a:rPr>
              <a:t>对照：</a:t>
            </a:r>
          </a:p>
        </p:txBody>
      </p:sp>
    </p:spTree>
    <p:extLst>
      <p:ext uri="{BB962C8B-B14F-4D97-AF65-F5344CB8AC3E}">
        <p14:creationId xmlns:p14="http://schemas.microsoft.com/office/powerpoint/2010/main" val="319896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矩孔的夫琅禾费衍射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a:t>
            </a:fld>
            <a:endParaRPr lang="en-US" altLang="zh-CN" dirty="0"/>
          </a:p>
        </p:txBody>
      </p:sp>
      <p:sp>
        <p:nvSpPr>
          <p:cNvPr id="3" name="TextBox 2"/>
          <p:cNvSpPr txBox="1"/>
          <p:nvPr/>
        </p:nvSpPr>
        <p:spPr>
          <a:xfrm>
            <a:off x="539552" y="5247369"/>
            <a:ext cx="7992888" cy="1493999"/>
          </a:xfrm>
          <a:prstGeom prst="rect">
            <a:avLst/>
          </a:prstGeom>
          <a:noFill/>
        </p:spPr>
        <p:txBody>
          <a:bodyPr wrap="square" rtlCol="0">
            <a:spAutoFit/>
          </a:bodyPr>
          <a:lstStyle/>
          <a:p>
            <a:pPr algn="just">
              <a:lnSpc>
                <a:spcPct val="130000"/>
              </a:lnSpc>
            </a:pPr>
            <a:r>
              <a:rPr lang="zh-CN" altLang="en-US" b="1" dirty="0">
                <a:solidFill>
                  <a:schemeClr val="tx2"/>
                </a:solidFill>
              </a:rPr>
              <a:t>矩孔衍射的图样分布在两个相互垂直的轴上，可观察到中心主极大和两侧的一系列次极大。</a:t>
            </a:r>
            <a:endParaRPr lang="en-US" altLang="zh-CN" b="1" dirty="0">
              <a:solidFill>
                <a:schemeClr val="tx2"/>
              </a:solidFill>
            </a:endParaRPr>
          </a:p>
          <a:p>
            <a:pPr algn="just">
              <a:lnSpc>
                <a:spcPct val="130000"/>
              </a:lnSpc>
            </a:pPr>
            <a:r>
              <a:rPr lang="zh-CN" altLang="en-US" b="1" dirty="0">
                <a:solidFill>
                  <a:schemeClr val="tx2"/>
                </a:solidFill>
              </a:rPr>
              <a:t>考察两个正交轴方向的光斑分布，矩孔越窄的方向，亮斑越宽，二者成相反的关系。</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196752"/>
            <a:ext cx="4764000" cy="393838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5" y="1196752"/>
            <a:ext cx="2736305" cy="3938389"/>
          </a:xfrm>
          <a:prstGeom prst="rect">
            <a:avLst/>
          </a:prstGeom>
        </p:spPr>
      </p:pic>
    </p:spTree>
    <p:extLst>
      <p:ext uri="{BB962C8B-B14F-4D97-AF65-F5344CB8AC3E}">
        <p14:creationId xmlns:p14="http://schemas.microsoft.com/office/powerpoint/2010/main" val="27280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left)">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left)">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成像系统的分辨本领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30</a:t>
            </a:fld>
            <a:endParaRPr lang="en-US" alt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5856" y="1663239"/>
            <a:ext cx="2592288" cy="435804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210534" y="2176829"/>
            <a:ext cx="4502064" cy="3186854"/>
          </a:xfrm>
          <a:prstGeom prst="rect">
            <a:avLst/>
          </a:prstGeom>
        </p:spPr>
      </p:pic>
      <p:sp>
        <p:nvSpPr>
          <p:cNvPr id="7" name="Text Box 4"/>
          <p:cNvSpPr txBox="1">
            <a:spLocks noChangeArrowheads="1"/>
          </p:cNvSpPr>
          <p:nvPr/>
        </p:nvSpPr>
        <p:spPr bwMode="auto">
          <a:xfrm>
            <a:off x="107504" y="1772816"/>
            <a:ext cx="3024336" cy="2957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由于圆孔的衍射效应，点物</a:t>
            </a:r>
            <a:r>
              <a:rPr kumimoji="1" lang="en-US" altLang="zh-CN" sz="2000" b="1" i="1" dirty="0">
                <a:solidFill>
                  <a:schemeClr val="tx2"/>
                </a:solidFill>
                <a:latin typeface="+mn-lt"/>
                <a:ea typeface="+mn-ea"/>
              </a:rPr>
              <a:t>S</a:t>
            </a:r>
            <a:r>
              <a:rPr kumimoji="1" lang="en-US" altLang="zh-CN" sz="2000" b="1" baseline="-25000" dirty="0">
                <a:solidFill>
                  <a:schemeClr val="tx2"/>
                </a:solidFill>
                <a:latin typeface="+mn-lt"/>
                <a:ea typeface="+mn-ea"/>
              </a:rPr>
              <a:t>1</a:t>
            </a:r>
            <a:r>
              <a:rPr kumimoji="1" lang="zh-CN" altLang="en-US" sz="2000" b="1" dirty="0">
                <a:solidFill>
                  <a:schemeClr val="tx2"/>
                </a:solidFill>
                <a:latin typeface="+mn-lt"/>
                <a:ea typeface="+mn-ea"/>
              </a:rPr>
              <a:t>和</a:t>
            </a:r>
            <a:r>
              <a:rPr kumimoji="1" lang="en-US" altLang="zh-CN" sz="2000" b="1" i="1" dirty="0">
                <a:solidFill>
                  <a:schemeClr val="tx2"/>
                </a:solidFill>
                <a:latin typeface="+mn-lt"/>
                <a:ea typeface="+mn-ea"/>
              </a:rPr>
              <a:t>S</a:t>
            </a:r>
            <a:r>
              <a:rPr kumimoji="1" lang="en-US" altLang="zh-CN" sz="2000" b="1" baseline="-25000" dirty="0">
                <a:solidFill>
                  <a:schemeClr val="tx2"/>
                </a:solidFill>
                <a:latin typeface="+mn-lt"/>
                <a:ea typeface="+mn-ea"/>
              </a:rPr>
              <a:t>2</a:t>
            </a:r>
            <a:r>
              <a:rPr kumimoji="1" lang="zh-CN" altLang="en-US" sz="2000" b="1" dirty="0">
                <a:solidFill>
                  <a:schemeClr val="tx2"/>
                </a:solidFill>
                <a:latin typeface="+mn-lt"/>
                <a:ea typeface="+mn-ea"/>
              </a:rPr>
              <a:t>将分别在观察屏上形成各自的衍射图样。</a:t>
            </a:r>
            <a:endParaRPr kumimoji="1" lang="en-US" altLang="zh-CN" sz="2000" b="1" dirty="0">
              <a:solidFill>
                <a:schemeClr val="tx2"/>
              </a:solidFill>
              <a:latin typeface="+mn-lt"/>
              <a:ea typeface="+mn-ea"/>
            </a:endParaRPr>
          </a:p>
          <a:p>
            <a:pPr algn="just" eaLnBrk="1" hangingPunct="1">
              <a:lnSpc>
                <a:spcPct val="150000"/>
              </a:lnSpc>
              <a:spcBef>
                <a:spcPct val="50000"/>
              </a:spcBef>
              <a:buFontTx/>
              <a:buNone/>
            </a:pPr>
            <a:r>
              <a:rPr kumimoji="1" lang="zh-CN" altLang="en-US" sz="2000" b="1" dirty="0">
                <a:solidFill>
                  <a:schemeClr val="tx2"/>
                </a:solidFill>
                <a:latin typeface="+mn-lt"/>
                <a:ea typeface="+mn-ea"/>
              </a:rPr>
              <a:t>当</a:t>
            </a:r>
            <a:r>
              <a:rPr kumimoji="1" lang="en-US" altLang="zh-CN" sz="2000" b="1" i="1" dirty="0">
                <a:solidFill>
                  <a:schemeClr val="tx2"/>
                </a:solidFill>
                <a:latin typeface="+mn-lt"/>
                <a:ea typeface="+mn-ea"/>
              </a:rPr>
              <a:t>S</a:t>
            </a:r>
            <a:r>
              <a:rPr kumimoji="1" lang="en-US" altLang="zh-CN" sz="2000" b="1" baseline="-25000" dirty="0">
                <a:solidFill>
                  <a:schemeClr val="tx2"/>
                </a:solidFill>
                <a:latin typeface="+mn-lt"/>
                <a:ea typeface="+mn-ea"/>
              </a:rPr>
              <a:t>1</a:t>
            </a:r>
            <a:r>
              <a:rPr kumimoji="1" lang="zh-CN" altLang="en-US" sz="2000" b="1" dirty="0">
                <a:solidFill>
                  <a:schemeClr val="tx2"/>
                </a:solidFill>
                <a:latin typeface="+mn-lt"/>
                <a:ea typeface="+mn-ea"/>
              </a:rPr>
              <a:t>和</a:t>
            </a:r>
            <a:r>
              <a:rPr kumimoji="1" lang="en-US" altLang="zh-CN" sz="2000" b="1" i="1" dirty="0">
                <a:solidFill>
                  <a:schemeClr val="tx2"/>
                </a:solidFill>
                <a:latin typeface="+mn-lt"/>
                <a:ea typeface="+mn-ea"/>
              </a:rPr>
              <a:t>S</a:t>
            </a:r>
            <a:r>
              <a:rPr kumimoji="1" lang="en-US" altLang="zh-CN" sz="2000" b="1" baseline="-25000" dirty="0">
                <a:solidFill>
                  <a:schemeClr val="tx2"/>
                </a:solidFill>
                <a:latin typeface="+mn-lt"/>
                <a:ea typeface="+mn-ea"/>
              </a:rPr>
              <a:t>2</a:t>
            </a:r>
            <a:r>
              <a:rPr kumimoji="1" lang="zh-CN" altLang="en-US" sz="2000" b="1" dirty="0">
                <a:solidFill>
                  <a:schemeClr val="tx2"/>
                </a:solidFill>
                <a:latin typeface="+mn-lt"/>
                <a:ea typeface="+mn-ea"/>
              </a:rPr>
              <a:t>靠近到一定程度，二者的衍射图样发生交叠，将不能分辨。</a:t>
            </a:r>
          </a:p>
        </p:txBody>
      </p:sp>
    </p:spTree>
    <p:extLst>
      <p:ext uri="{BB962C8B-B14F-4D97-AF65-F5344CB8AC3E}">
        <p14:creationId xmlns:p14="http://schemas.microsoft.com/office/powerpoint/2010/main" val="176796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瑞利判据</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圆形光阑</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31</a:t>
            </a:fld>
            <a:endParaRPr lang="en-US" altLang="zh-CN" dirty="0"/>
          </a:p>
        </p:txBody>
      </p:sp>
      <p:graphicFrame>
        <p:nvGraphicFramePr>
          <p:cNvPr id="2" name="对象 1"/>
          <p:cNvGraphicFramePr>
            <a:graphicFrameLocks noChangeAspect="1"/>
          </p:cNvGraphicFramePr>
          <p:nvPr/>
        </p:nvGraphicFramePr>
        <p:xfrm>
          <a:off x="230287" y="2683471"/>
          <a:ext cx="1749425" cy="919162"/>
        </p:xfrm>
        <a:graphic>
          <a:graphicData uri="http://schemas.openxmlformats.org/presentationml/2006/ole">
            <mc:AlternateContent xmlns:mc="http://schemas.openxmlformats.org/markup-compatibility/2006">
              <mc:Choice xmlns:v="urn:schemas-microsoft-com:vml" Requires="v">
                <p:oleObj spid="_x0000_s116753" name="Equation" r:id="rId4" imgW="748975" imgH="393529" progId="Equation.3">
                  <p:embed/>
                </p:oleObj>
              </mc:Choice>
              <mc:Fallback>
                <p:oleObj name="Equation" r:id="rId4" imgW="748975" imgH="393529" progId="Equation.3">
                  <p:embed/>
                  <p:pic>
                    <p:nvPicPr>
                      <p:cNvPr id="2"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287" y="2683471"/>
                        <a:ext cx="1749425" cy="919162"/>
                      </a:xfrm>
                      <a:prstGeom prst="rect">
                        <a:avLst/>
                      </a:prstGeom>
                      <a:noFill/>
                      <a:ln w="25400">
                        <a:solidFill>
                          <a:srgbClr val="FF0000"/>
                        </a:solidFill>
                      </a:ln>
                    </p:spPr>
                  </p:pic>
                </p:oleObj>
              </mc:Fallback>
            </mc:AlternateContent>
          </a:graphicData>
        </a:graphic>
      </p:graphicFrame>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9752" y="1162025"/>
            <a:ext cx="6400800" cy="4067175"/>
          </a:xfrm>
          <a:prstGeom prst="rect">
            <a:avLst/>
          </a:prstGeom>
        </p:spPr>
      </p:pic>
      <p:sp>
        <p:nvSpPr>
          <p:cNvPr id="18" name="TextBox 17"/>
          <p:cNvSpPr txBox="1"/>
          <p:nvPr/>
        </p:nvSpPr>
        <p:spPr>
          <a:xfrm>
            <a:off x="251520" y="5301208"/>
            <a:ext cx="8640960" cy="1292662"/>
          </a:xfrm>
          <a:prstGeom prst="rect">
            <a:avLst/>
          </a:prstGeom>
          <a:noFill/>
        </p:spPr>
        <p:txBody>
          <a:bodyPr wrap="square" rtlCol="0">
            <a:spAutoFit/>
          </a:bodyPr>
          <a:lstStyle/>
          <a:p>
            <a:pPr algn="just">
              <a:lnSpc>
                <a:spcPct val="130000"/>
              </a:lnSpc>
            </a:pPr>
            <a:r>
              <a:rPr lang="zh-CN" altLang="en-US" sz="2000" b="1" dirty="0">
                <a:solidFill>
                  <a:schemeClr val="tx2"/>
                </a:solidFill>
              </a:rPr>
              <a:t>瑞利判据：两个靠近的圆孔衍射图样能够被区分的条件是，其中一个爱里斑的边缘即光强</a:t>
            </a:r>
            <a:r>
              <a:rPr lang="en-US" altLang="zh-CN" sz="2000" b="1" dirty="0">
                <a:solidFill>
                  <a:schemeClr val="tx2"/>
                </a:solidFill>
              </a:rPr>
              <a:t>0</a:t>
            </a:r>
            <a:r>
              <a:rPr lang="zh-CN" altLang="en-US" sz="2000" b="1" dirty="0">
                <a:solidFill>
                  <a:schemeClr val="tx2"/>
                </a:solidFill>
              </a:rPr>
              <a:t>点，与另一个爱里斑的中心即光强最大点重合。</a:t>
            </a:r>
            <a:endParaRPr lang="en-US" altLang="zh-CN" sz="2000" b="1" dirty="0">
              <a:solidFill>
                <a:schemeClr val="tx2"/>
              </a:solidFill>
            </a:endParaRPr>
          </a:p>
          <a:p>
            <a:pPr algn="just">
              <a:lnSpc>
                <a:spcPct val="130000"/>
              </a:lnSpc>
            </a:pPr>
            <a:r>
              <a:rPr lang="zh-CN" altLang="en-US" sz="2000" b="1" dirty="0">
                <a:solidFill>
                  <a:schemeClr val="tx2"/>
                </a:solidFill>
              </a:rPr>
              <a:t>此时合成光强的中心极小值是两侧极大值的</a:t>
            </a:r>
            <a:r>
              <a:rPr lang="en-US" altLang="zh-CN" sz="2000" b="1" dirty="0">
                <a:solidFill>
                  <a:schemeClr val="tx2"/>
                </a:solidFill>
              </a:rPr>
              <a:t>75%</a:t>
            </a:r>
            <a:r>
              <a:rPr lang="zh-CN" altLang="en-US" sz="2000" b="1" dirty="0">
                <a:solidFill>
                  <a:schemeClr val="tx2"/>
                </a:solidFill>
              </a:rPr>
              <a:t>。</a:t>
            </a:r>
          </a:p>
        </p:txBody>
      </p:sp>
      <p:sp>
        <p:nvSpPr>
          <p:cNvPr id="19" name="TextBox 18"/>
          <p:cNvSpPr txBox="1"/>
          <p:nvPr/>
        </p:nvSpPr>
        <p:spPr>
          <a:xfrm>
            <a:off x="107504" y="2236802"/>
            <a:ext cx="2232248" cy="400110"/>
          </a:xfrm>
          <a:prstGeom prst="rect">
            <a:avLst/>
          </a:prstGeom>
          <a:noFill/>
        </p:spPr>
        <p:txBody>
          <a:bodyPr wrap="square" rtlCol="0">
            <a:spAutoFit/>
          </a:bodyPr>
          <a:lstStyle/>
          <a:p>
            <a:r>
              <a:rPr lang="zh-CN" altLang="en-US" sz="2000" b="1" dirty="0">
                <a:solidFill>
                  <a:schemeClr val="tx2"/>
                </a:solidFill>
              </a:rPr>
              <a:t>爱里斑的角径：</a:t>
            </a:r>
          </a:p>
        </p:txBody>
      </p:sp>
    </p:spTree>
    <p:extLst>
      <p:ext uri="{BB962C8B-B14F-4D97-AF65-F5344CB8AC3E}">
        <p14:creationId xmlns:p14="http://schemas.microsoft.com/office/powerpoint/2010/main" val="319065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wipe(left)">
                                      <p:cBhvr>
                                        <p:cTn id="23" dur="500"/>
                                        <p:tgtEl>
                                          <p:spTgt spid="1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
                                            <p:txEl>
                                              <p:pRg st="1" end="1"/>
                                            </p:txEl>
                                          </p:spTgt>
                                        </p:tgtEl>
                                        <p:attrNameLst>
                                          <p:attrName>style.visibility</p:attrName>
                                        </p:attrNameLst>
                                      </p:cBhvr>
                                      <p:to>
                                        <p:strVal val="visible"/>
                                      </p:to>
                                    </p:set>
                                    <p:animEffect transition="in" filter="wipe(left)">
                                      <p:cBhvr>
                                        <p:cTn id="2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580" y="1355452"/>
            <a:ext cx="6438900" cy="3441700"/>
          </a:xfrm>
          <a:prstGeom prst="rect">
            <a:avLst/>
          </a:prstGeom>
        </p:spPr>
      </p:pic>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瑞利判据</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缝形光阑</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32</a:t>
            </a:fld>
            <a:endParaRPr lang="en-US" altLang="zh-CN" dirty="0"/>
          </a:p>
        </p:txBody>
      </p:sp>
      <p:graphicFrame>
        <p:nvGraphicFramePr>
          <p:cNvPr id="2" name="对象 1"/>
          <p:cNvGraphicFramePr>
            <a:graphicFrameLocks noChangeAspect="1"/>
          </p:cNvGraphicFramePr>
          <p:nvPr/>
        </p:nvGraphicFramePr>
        <p:xfrm>
          <a:off x="555625" y="2682875"/>
          <a:ext cx="1096963" cy="919163"/>
        </p:xfrm>
        <a:graphic>
          <a:graphicData uri="http://schemas.openxmlformats.org/presentationml/2006/ole">
            <mc:AlternateContent xmlns:mc="http://schemas.openxmlformats.org/markup-compatibility/2006">
              <mc:Choice xmlns:v="urn:schemas-microsoft-com:vml" Requires="v">
                <p:oleObj spid="_x0000_s117777" name="Equation" r:id="rId5" imgW="469800" imgH="393480" progId="Equation.DSMT4">
                  <p:embed/>
                </p:oleObj>
              </mc:Choice>
              <mc:Fallback>
                <p:oleObj name="Equation" r:id="rId5" imgW="469800" imgH="393480" progId="Equation.DSMT4">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 y="2682875"/>
                        <a:ext cx="1096963" cy="919163"/>
                      </a:xfrm>
                      <a:prstGeom prst="rect">
                        <a:avLst/>
                      </a:prstGeom>
                      <a:noFill/>
                      <a:ln w="25400">
                        <a:solidFill>
                          <a:srgbClr val="FF0000"/>
                        </a:solidFill>
                      </a:ln>
                    </p:spPr>
                  </p:pic>
                </p:oleObj>
              </mc:Fallback>
            </mc:AlternateContent>
          </a:graphicData>
        </a:graphic>
      </p:graphicFrame>
      <p:sp>
        <p:nvSpPr>
          <p:cNvPr id="18" name="TextBox 17"/>
          <p:cNvSpPr txBox="1"/>
          <p:nvPr/>
        </p:nvSpPr>
        <p:spPr>
          <a:xfrm>
            <a:off x="251520" y="5304690"/>
            <a:ext cx="8640960" cy="1292662"/>
          </a:xfrm>
          <a:prstGeom prst="rect">
            <a:avLst/>
          </a:prstGeom>
          <a:noFill/>
        </p:spPr>
        <p:txBody>
          <a:bodyPr wrap="square" rtlCol="0">
            <a:spAutoFit/>
          </a:bodyPr>
          <a:lstStyle>
            <a:defPPr>
              <a:defRPr lang="zh-CN"/>
            </a:defPPr>
            <a:lvl1pPr algn="just">
              <a:lnSpc>
                <a:spcPct val="130000"/>
              </a:lnSpc>
              <a:defRPr sz="2000" b="1">
                <a:solidFill>
                  <a:schemeClr val="tx2"/>
                </a:solidFill>
              </a:defRPr>
            </a:lvl1pPr>
          </a:lstStyle>
          <a:p>
            <a:r>
              <a:rPr lang="zh-CN" altLang="en-US" dirty="0"/>
              <a:t>瑞利判据：两个靠近的缝形光阑的衍射图样能够被区分的条件是，其中一个中心亮纹的边缘即光强</a:t>
            </a:r>
            <a:r>
              <a:rPr lang="en-US" altLang="zh-CN" dirty="0"/>
              <a:t>0</a:t>
            </a:r>
            <a:r>
              <a:rPr lang="zh-CN" altLang="en-US" dirty="0"/>
              <a:t>点，与另一个的中心亮纹的中线即光强最大点重合。</a:t>
            </a:r>
            <a:endParaRPr lang="en-US" altLang="zh-CN" dirty="0"/>
          </a:p>
          <a:p>
            <a:r>
              <a:rPr lang="zh-CN" altLang="en-US" dirty="0"/>
              <a:t>此时合成光强的中心极小值是两侧极大值的</a:t>
            </a:r>
            <a:r>
              <a:rPr lang="en-US" altLang="zh-CN" dirty="0"/>
              <a:t>81%</a:t>
            </a:r>
            <a:r>
              <a:rPr lang="zh-CN" altLang="en-US" dirty="0"/>
              <a:t>。</a:t>
            </a:r>
          </a:p>
        </p:txBody>
      </p:sp>
      <p:sp>
        <p:nvSpPr>
          <p:cNvPr id="19" name="TextBox 18"/>
          <p:cNvSpPr txBox="1"/>
          <p:nvPr/>
        </p:nvSpPr>
        <p:spPr>
          <a:xfrm>
            <a:off x="137692" y="2236802"/>
            <a:ext cx="2346076" cy="400110"/>
          </a:xfrm>
          <a:prstGeom prst="rect">
            <a:avLst/>
          </a:prstGeom>
          <a:noFill/>
        </p:spPr>
        <p:txBody>
          <a:bodyPr wrap="square" rtlCol="0">
            <a:spAutoFit/>
          </a:bodyPr>
          <a:lstStyle/>
          <a:p>
            <a:r>
              <a:rPr lang="zh-CN" altLang="en-US" sz="2000" b="1" dirty="0">
                <a:solidFill>
                  <a:schemeClr val="tx2"/>
                </a:solidFill>
              </a:rPr>
              <a:t>中心极大的角径：</a:t>
            </a:r>
          </a:p>
        </p:txBody>
      </p:sp>
    </p:spTree>
    <p:extLst>
      <p:ext uri="{BB962C8B-B14F-4D97-AF65-F5344CB8AC3E}">
        <p14:creationId xmlns:p14="http://schemas.microsoft.com/office/powerpoint/2010/main" val="17288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wipe(left)">
                                      <p:cBhvr>
                                        <p:cTn id="23" dur="500"/>
                                        <p:tgtEl>
                                          <p:spTgt spid="1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
                                            <p:txEl>
                                              <p:pRg st="1" end="1"/>
                                            </p:txEl>
                                          </p:spTgt>
                                        </p:tgtEl>
                                        <p:attrNameLst>
                                          <p:attrName>style.visibility</p:attrName>
                                        </p:attrNameLst>
                                      </p:cBhvr>
                                      <p:to>
                                        <p:strVal val="visible"/>
                                      </p:to>
                                    </p:set>
                                    <p:animEffect transition="in" filter="wipe(down)">
                                      <p:cBhvr>
                                        <p:cTn id="2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望远镜的分辨本领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33</a:t>
            </a:fld>
            <a:endParaRPr lang="en-US" altLang="zh-CN" dirty="0"/>
          </a:p>
        </p:txBody>
      </p:sp>
      <p:pic>
        <p:nvPicPr>
          <p:cNvPr id="2" name="图片 1"/>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7504" y="1196752"/>
            <a:ext cx="3902812" cy="2533404"/>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7944" y="1196752"/>
            <a:ext cx="4968552" cy="2533404"/>
          </a:xfrm>
          <a:prstGeom prst="rect">
            <a:avLst/>
          </a:prstGeom>
        </p:spPr>
      </p:pic>
      <p:sp>
        <p:nvSpPr>
          <p:cNvPr id="6" name="TextBox 5"/>
          <p:cNvSpPr txBox="1"/>
          <p:nvPr/>
        </p:nvSpPr>
        <p:spPr>
          <a:xfrm>
            <a:off x="128404" y="3647346"/>
            <a:ext cx="8908092" cy="861774"/>
          </a:xfrm>
          <a:prstGeom prst="rect">
            <a:avLst/>
          </a:prstGeom>
          <a:noFill/>
        </p:spPr>
        <p:txBody>
          <a:bodyPr wrap="square" rtlCol="0">
            <a:spAutoFit/>
          </a:bodyPr>
          <a:lstStyle/>
          <a:p>
            <a:pPr algn="just">
              <a:lnSpc>
                <a:spcPct val="125000"/>
              </a:lnSpc>
            </a:pPr>
            <a:r>
              <a:rPr lang="zh-CN" altLang="en-US" sz="2000" b="1" dirty="0">
                <a:solidFill>
                  <a:schemeClr val="tx2"/>
                </a:solidFill>
              </a:rPr>
              <a:t>望远镜对远处物体成像，可视为平行光照射物镜的孔径。若两个物点恰好能被望远镜分辨，这两点相对于物镜中心的张角为：</a:t>
            </a:r>
          </a:p>
        </p:txBody>
      </p:sp>
      <p:graphicFrame>
        <p:nvGraphicFramePr>
          <p:cNvPr id="7" name="对象 6"/>
          <p:cNvGraphicFramePr>
            <a:graphicFrameLocks noChangeAspect="1"/>
          </p:cNvGraphicFramePr>
          <p:nvPr>
            <p:extLst>
              <p:ext uri="{D42A27DB-BD31-4B8C-83A1-F6EECF244321}">
                <p14:modId xmlns:p14="http://schemas.microsoft.com/office/powerpoint/2010/main" val="247332011"/>
              </p:ext>
            </p:extLst>
          </p:nvPr>
        </p:nvGraphicFramePr>
        <p:xfrm>
          <a:off x="251520" y="4438093"/>
          <a:ext cx="2016224" cy="791107"/>
        </p:xfrm>
        <a:graphic>
          <a:graphicData uri="http://schemas.openxmlformats.org/presentationml/2006/ole">
            <mc:AlternateContent xmlns:mc="http://schemas.openxmlformats.org/markup-compatibility/2006">
              <mc:Choice xmlns:v="urn:schemas-microsoft-com:vml" Requires="v">
                <p:oleObj spid="_x0000_s118816" name="Equation" r:id="rId7" imgW="1002865" imgH="393529" progId="Equation.3">
                  <p:embed/>
                </p:oleObj>
              </mc:Choice>
              <mc:Fallback>
                <p:oleObj name="Equation" r:id="rId7" imgW="1002865" imgH="393529" progId="Equation.3">
                  <p:embed/>
                  <p:pic>
                    <p:nvPicPr>
                      <p:cNvPr id="7"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4438093"/>
                        <a:ext cx="2016224" cy="791107"/>
                      </a:xfrm>
                      <a:prstGeom prst="rect">
                        <a:avLst/>
                      </a:prstGeom>
                      <a:noFill/>
                      <a:ln w="25400">
                        <a:solidFill>
                          <a:srgbClr val="FF0000"/>
                        </a:solidFill>
                      </a:ln>
                    </p:spPr>
                  </p:pic>
                </p:oleObj>
              </mc:Fallback>
            </mc:AlternateContent>
          </a:graphicData>
        </a:graphic>
      </p:graphicFrame>
      <p:sp>
        <p:nvSpPr>
          <p:cNvPr id="8" name="TextBox 7"/>
          <p:cNvSpPr txBox="1"/>
          <p:nvPr/>
        </p:nvSpPr>
        <p:spPr>
          <a:xfrm>
            <a:off x="4067944" y="4559424"/>
            <a:ext cx="3281668" cy="400110"/>
          </a:xfrm>
          <a:prstGeom prst="rect">
            <a:avLst/>
          </a:prstGeom>
          <a:noFill/>
        </p:spPr>
        <p:txBody>
          <a:bodyPr wrap="none" rtlCol="0">
            <a:spAutoFit/>
          </a:bodyPr>
          <a:lstStyle/>
          <a:p>
            <a:r>
              <a:rPr lang="zh-CN" altLang="en-US" sz="2000" b="1" dirty="0">
                <a:solidFill>
                  <a:schemeClr val="tx2"/>
                </a:solidFill>
              </a:rPr>
              <a:t>物镜孔径越大则分辨率越高</a:t>
            </a:r>
          </a:p>
        </p:txBody>
      </p:sp>
      <mc:AlternateContent xmlns:mc="http://schemas.openxmlformats.org/markup-compatibility/2006" xmlns:a14="http://schemas.microsoft.com/office/drawing/2010/main">
        <mc:Choice Requires="a14">
          <p:sp>
            <p:nvSpPr>
              <p:cNvPr id="10" name="TextBox 9"/>
              <p:cNvSpPr txBox="1"/>
              <p:nvPr/>
            </p:nvSpPr>
            <p:spPr>
              <a:xfrm>
                <a:off x="1907705" y="5135488"/>
                <a:ext cx="7128792" cy="869469"/>
              </a:xfrm>
              <a:prstGeom prst="rect">
                <a:avLst/>
              </a:prstGeom>
              <a:noFill/>
            </p:spPr>
            <p:txBody>
              <a:bodyPr wrap="square" rtlCol="0">
                <a:spAutoFit/>
              </a:bodyPr>
              <a:lstStyle/>
              <a:p>
                <a:pPr marL="342900" indent="-342900">
                  <a:lnSpc>
                    <a:spcPct val="125000"/>
                  </a:lnSpc>
                  <a:buFont typeface="Wingdings" pitchFamily="2" charset="2"/>
                  <a:buChar char="Ø"/>
                </a:pPr>
                <a:r>
                  <a:rPr lang="zh-CN" altLang="en-US" sz="2000" b="1" dirty="0">
                    <a:solidFill>
                      <a:schemeClr val="tx2"/>
                    </a:solidFill>
                  </a:rPr>
                  <a:t>人眼瞳孔直径约为</a:t>
                </a:r>
                <a:r>
                  <a:rPr lang="en-US" altLang="zh-CN" sz="2000" b="1" dirty="0">
                    <a:solidFill>
                      <a:schemeClr val="tx2"/>
                    </a:solidFill>
                  </a:rPr>
                  <a:t>2mm</a:t>
                </a:r>
                <a:r>
                  <a:rPr lang="zh-CN" altLang="en-US" sz="2000" b="1" dirty="0">
                    <a:solidFill>
                      <a:schemeClr val="tx2"/>
                    </a:solidFill>
                  </a:rPr>
                  <a:t>，按照最灵敏波长</a:t>
                </a:r>
                <a:r>
                  <a:rPr lang="en-US" altLang="zh-CN" sz="2000" b="1" dirty="0">
                    <a:solidFill>
                      <a:schemeClr val="tx2"/>
                    </a:solidFill>
                  </a:rPr>
                  <a:t>550nm</a:t>
                </a:r>
                <a:r>
                  <a:rPr lang="zh-CN" altLang="en-US" sz="2000" b="1" dirty="0">
                    <a:solidFill>
                      <a:schemeClr val="tx2"/>
                    </a:solidFill>
                  </a:rPr>
                  <a:t>计算，最小分辨角为</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zh-CN" altLang="en-US" sz="2000" b="1" i="1" smtClean="0">
                            <a:solidFill>
                              <a:schemeClr val="tx2"/>
                            </a:solidFill>
                            <a:latin typeface="Cambria Math"/>
                          </a:rPr>
                          <m:t>𝜶</m:t>
                        </m:r>
                      </m:e>
                      <m:sub>
                        <m:r>
                          <a:rPr lang="en-US" altLang="zh-CN" sz="2000" b="1" i="1" smtClean="0">
                            <a:solidFill>
                              <a:schemeClr val="tx2"/>
                            </a:solidFill>
                            <a:latin typeface="Cambria Math"/>
                          </a:rPr>
                          <m:t>𝒆</m:t>
                        </m:r>
                      </m:sub>
                    </m:sSub>
                    <m:r>
                      <a:rPr lang="en-US" altLang="zh-CN" sz="2000" b="1" i="1" smtClean="0">
                        <a:solidFill>
                          <a:schemeClr val="tx2"/>
                        </a:solidFill>
                        <a:latin typeface="Cambria Math"/>
                      </a:rPr>
                      <m:t>=</m:t>
                    </m:r>
                    <m:r>
                      <a:rPr lang="en-US" altLang="zh-CN" sz="2000" b="1" i="1" smtClean="0">
                        <a:solidFill>
                          <a:schemeClr val="tx2"/>
                        </a:solidFill>
                        <a:latin typeface="Cambria Math"/>
                      </a:rPr>
                      <m:t>𝟑</m:t>
                    </m:r>
                    <m:r>
                      <a:rPr lang="en-US" altLang="zh-CN" sz="2000" b="1" i="1" smtClean="0">
                        <a:solidFill>
                          <a:schemeClr val="tx2"/>
                        </a:solidFill>
                        <a:latin typeface="Cambria Math"/>
                      </a:rPr>
                      <m:t>.</m:t>
                    </m:r>
                    <m:r>
                      <a:rPr lang="en-US" altLang="zh-CN" sz="2000" b="1" i="1" smtClean="0">
                        <a:solidFill>
                          <a:schemeClr val="tx2"/>
                        </a:solidFill>
                        <a:latin typeface="Cambria Math"/>
                      </a:rPr>
                      <m:t>𝟑</m:t>
                    </m:r>
                    <m:r>
                      <a:rPr lang="en-US" altLang="zh-CN" sz="2000" b="1" i="1" smtClean="0">
                        <a:solidFill>
                          <a:schemeClr val="tx2"/>
                        </a:solidFill>
                        <a:latin typeface="Cambria Math"/>
                        <a:ea typeface="Cambria Math"/>
                      </a:rPr>
                      <m:t>×</m:t>
                    </m:r>
                    <m:sSup>
                      <m:sSupPr>
                        <m:ctrlPr>
                          <a:rPr lang="en-US" altLang="zh-CN" sz="2000" b="1" i="1" smtClean="0">
                            <a:solidFill>
                              <a:schemeClr val="tx2"/>
                            </a:solidFill>
                            <a:latin typeface="Cambria Math" panose="02040503050406030204" pitchFamily="18" charset="0"/>
                            <a:ea typeface="Cambria Math"/>
                          </a:rPr>
                        </m:ctrlPr>
                      </m:sSupPr>
                      <m:e>
                        <m:r>
                          <a:rPr lang="en-US" altLang="zh-CN" sz="2000" b="1" i="1" smtClean="0">
                            <a:solidFill>
                              <a:schemeClr val="tx2"/>
                            </a:solidFill>
                            <a:latin typeface="Cambria Math"/>
                            <a:ea typeface="Cambria Math"/>
                          </a:rPr>
                          <m:t>𝟏𝟎</m:t>
                        </m:r>
                      </m:e>
                      <m:sup>
                        <m:r>
                          <a:rPr lang="en-US" altLang="zh-CN" sz="2000" b="1" i="1" smtClean="0">
                            <a:solidFill>
                              <a:schemeClr val="tx2"/>
                            </a:solidFill>
                            <a:latin typeface="Cambria Math"/>
                            <a:ea typeface="Cambria Math"/>
                          </a:rPr>
                          <m:t>−</m:t>
                        </m:r>
                        <m:r>
                          <a:rPr lang="en-US" altLang="zh-CN" sz="2000" b="1" i="1" smtClean="0">
                            <a:solidFill>
                              <a:schemeClr val="tx2"/>
                            </a:solidFill>
                            <a:latin typeface="Cambria Math"/>
                            <a:ea typeface="Cambria Math"/>
                          </a:rPr>
                          <m:t>𝟒</m:t>
                        </m:r>
                      </m:sup>
                    </m:sSup>
                    <m:r>
                      <a:rPr lang="en-US" altLang="zh-CN" sz="2000" b="1" i="1" smtClean="0">
                        <a:solidFill>
                          <a:schemeClr val="tx2"/>
                        </a:solidFill>
                        <a:latin typeface="Cambria Math"/>
                        <a:ea typeface="Cambria Math"/>
                      </a:rPr>
                      <m:t>𝒓𝒂𝒅</m:t>
                    </m:r>
                  </m:oMath>
                </a14:m>
                <a:r>
                  <a:rPr lang="zh-CN" altLang="en-US" sz="2000" b="1" dirty="0">
                    <a:solidFill>
                      <a:schemeClr val="tx2"/>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1907705" y="5135488"/>
                <a:ext cx="7128792" cy="869469"/>
              </a:xfrm>
              <a:prstGeom prst="rect">
                <a:avLst/>
              </a:prstGeom>
              <a:blipFill rotWithShape="1">
                <a:blip r:embed="rId9"/>
                <a:stretch>
                  <a:fillRect l="-770" t="-699" b="-4895"/>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nvGraphicFramePr>
        <p:xfrm>
          <a:off x="251520" y="5586859"/>
          <a:ext cx="1611317" cy="794469"/>
        </p:xfrm>
        <a:graphic>
          <a:graphicData uri="http://schemas.openxmlformats.org/presentationml/2006/ole">
            <mc:AlternateContent xmlns:mc="http://schemas.openxmlformats.org/markup-compatibility/2006">
              <mc:Choice xmlns:v="urn:schemas-microsoft-com:vml" Requires="v">
                <p:oleObj spid="_x0000_s118817" name="Equation" r:id="rId10" imgW="876300" imgH="431800" progId="Equation.3">
                  <p:embed/>
                </p:oleObj>
              </mc:Choice>
              <mc:Fallback>
                <p:oleObj name="Equation" r:id="rId10" imgW="876300" imgH="431800" progId="Equation.3">
                  <p:embed/>
                  <p:pic>
                    <p:nvPicPr>
                      <p:cNvPr id="11"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520" y="5586859"/>
                        <a:ext cx="1611317" cy="794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907705" y="5920118"/>
            <a:ext cx="7056783" cy="861774"/>
          </a:xfrm>
          <a:prstGeom prst="rect">
            <a:avLst/>
          </a:prstGeom>
          <a:noFill/>
        </p:spPr>
        <p:txBody>
          <a:bodyPr wrap="square" rtlCol="0">
            <a:spAutoFit/>
          </a:bodyPr>
          <a:lstStyle/>
          <a:p>
            <a:pPr marL="342900" indent="-342900" algn="just">
              <a:lnSpc>
                <a:spcPct val="125000"/>
              </a:lnSpc>
              <a:buFont typeface="Wingdings" pitchFamily="2" charset="2"/>
              <a:buChar char="Ø"/>
            </a:pPr>
            <a:r>
              <a:rPr lang="zh-CN" altLang="en-US" sz="2000" b="1" dirty="0">
                <a:solidFill>
                  <a:schemeClr val="tx2"/>
                </a:solidFill>
              </a:rPr>
              <a:t>在设计望远镜时，为了充分利用物镜的分辨本领，应保证物镜的最小分辨角经放大后等于眼睛的最小分辨角。</a:t>
            </a:r>
          </a:p>
        </p:txBody>
      </p:sp>
    </p:spTree>
    <p:extLst>
      <p:ext uri="{BB962C8B-B14F-4D97-AF65-F5344CB8AC3E}">
        <p14:creationId xmlns:p14="http://schemas.microsoft.com/office/powerpoint/2010/main" val="79580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照相物镜的分辨本领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34</a:t>
            </a:fld>
            <a:endParaRPr lang="en-US" altLang="zh-CN" dirty="0"/>
          </a:p>
        </p:txBody>
      </p:sp>
      <p:sp>
        <p:nvSpPr>
          <p:cNvPr id="13" name="Text Box 2"/>
          <p:cNvSpPr txBox="1">
            <a:spLocks noChangeArrowheads="1"/>
          </p:cNvSpPr>
          <p:nvPr/>
        </p:nvSpPr>
        <p:spPr bwMode="auto">
          <a:xfrm>
            <a:off x="304800" y="1395239"/>
            <a:ext cx="8534400" cy="1253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50000"/>
              </a:spcBef>
              <a:buFontTx/>
              <a:buNone/>
            </a:pPr>
            <a:r>
              <a:rPr kumimoji="1" lang="zh-CN" altLang="en-US" sz="2000" b="1" dirty="0">
                <a:solidFill>
                  <a:schemeClr val="tx2"/>
                </a:solidFill>
                <a:latin typeface="+mn-lt"/>
                <a:ea typeface="+mn-ea"/>
              </a:rPr>
              <a:t>照相物镜一般都是用于对较远物体的成像，感光底片的位置大致与照相物镜的焦平面重合。 若照相物镜的孔径为</a:t>
            </a:r>
            <a:r>
              <a:rPr kumimoji="1" lang="en-US" altLang="zh-CN" sz="2000" b="1" i="1" dirty="0">
                <a:solidFill>
                  <a:schemeClr val="tx2"/>
                </a:solidFill>
                <a:latin typeface="+mn-lt"/>
                <a:ea typeface="+mn-ea"/>
              </a:rPr>
              <a:t>D</a:t>
            </a:r>
            <a:r>
              <a:rPr kumimoji="1" lang="zh-CN" altLang="en-US" sz="2000" b="1" dirty="0">
                <a:solidFill>
                  <a:schemeClr val="tx2"/>
                </a:solidFill>
                <a:latin typeface="+mn-lt"/>
                <a:ea typeface="+mn-ea"/>
              </a:rPr>
              <a:t>，相应第一极小的衍射角为</a:t>
            </a:r>
            <a:r>
              <a:rPr kumimoji="1" lang="en-US" altLang="zh-CN" sz="2000" b="1" i="1" dirty="0">
                <a:solidFill>
                  <a:schemeClr val="tx2"/>
                </a:solidFill>
                <a:latin typeface="+mn-lt"/>
                <a:ea typeface="+mn-ea"/>
              </a:rPr>
              <a:t>θ</a:t>
            </a:r>
            <a:r>
              <a:rPr kumimoji="1" lang="en-US" altLang="zh-CN" sz="2000" b="1" baseline="-25000" dirty="0">
                <a:solidFill>
                  <a:schemeClr val="tx2"/>
                </a:solidFill>
                <a:latin typeface="+mn-lt"/>
                <a:ea typeface="+mn-ea"/>
              </a:rPr>
              <a:t>0</a:t>
            </a:r>
            <a:r>
              <a:rPr kumimoji="1" lang="zh-CN" altLang="en-US" sz="2000" b="1" dirty="0">
                <a:solidFill>
                  <a:schemeClr val="tx2"/>
                </a:solidFill>
                <a:latin typeface="+mn-lt"/>
                <a:ea typeface="+mn-ea"/>
              </a:rPr>
              <a:t>，则底片上恰能分辨的两条直线之间的距离</a:t>
            </a:r>
            <a:r>
              <a:rPr kumimoji="1" lang="en-US" altLang="zh-CN" sz="2000" b="1" i="1" dirty="0">
                <a:solidFill>
                  <a:schemeClr val="tx2"/>
                </a:solidFill>
                <a:latin typeface="+mn-lt"/>
                <a:ea typeface="+mn-ea"/>
              </a:rPr>
              <a:t>ε</a:t>
            </a:r>
            <a:r>
              <a:rPr kumimoji="1" lang="en-US" altLang="zh-CN" sz="2000" b="1" dirty="0">
                <a:solidFill>
                  <a:schemeClr val="tx2"/>
                </a:solidFill>
                <a:latin typeface="+mn-lt"/>
                <a:ea typeface="+mn-ea"/>
              </a:rPr>
              <a:t>′</a:t>
            </a:r>
            <a:r>
              <a:rPr kumimoji="1" lang="zh-CN" altLang="en-US" sz="2000" b="1" dirty="0">
                <a:solidFill>
                  <a:schemeClr val="tx2"/>
                </a:solidFill>
                <a:latin typeface="+mn-lt"/>
                <a:ea typeface="+mn-ea"/>
              </a:rPr>
              <a:t>为：</a:t>
            </a:r>
          </a:p>
        </p:txBody>
      </p:sp>
      <p:graphicFrame>
        <p:nvGraphicFramePr>
          <p:cNvPr id="14" name="Object 3"/>
          <p:cNvGraphicFramePr>
            <a:graphicFrameLocks noChangeAspect="1"/>
          </p:cNvGraphicFramePr>
          <p:nvPr>
            <p:extLst>
              <p:ext uri="{D42A27DB-BD31-4B8C-83A1-F6EECF244321}">
                <p14:modId xmlns:p14="http://schemas.microsoft.com/office/powerpoint/2010/main" val="654528159"/>
              </p:ext>
            </p:extLst>
          </p:nvPr>
        </p:nvGraphicFramePr>
        <p:xfrm>
          <a:off x="3321050" y="3339455"/>
          <a:ext cx="2501900" cy="825500"/>
        </p:xfrm>
        <a:graphic>
          <a:graphicData uri="http://schemas.openxmlformats.org/presentationml/2006/ole">
            <mc:AlternateContent xmlns:mc="http://schemas.openxmlformats.org/markup-compatibility/2006">
              <mc:Choice xmlns:v="urn:schemas-microsoft-com:vml" Requires="v">
                <p:oleObj spid="_x0000_s119840" name="Equation" r:id="rId4" imgW="1193800" imgH="393700" progId="Equation.3">
                  <p:embed/>
                </p:oleObj>
              </mc:Choice>
              <mc:Fallback>
                <p:oleObj name="Equation" r:id="rId4" imgW="1193800" imgH="393700" progId="Equation.3">
                  <p:embed/>
                  <p:pic>
                    <p:nvPicPr>
                      <p:cNvPr id="1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1050" y="3339455"/>
                        <a:ext cx="25019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4"/>
          <p:cNvSpPr txBox="1">
            <a:spLocks noChangeArrowheads="1"/>
          </p:cNvSpPr>
          <p:nvPr/>
        </p:nvSpPr>
        <p:spPr bwMode="auto">
          <a:xfrm>
            <a:off x="304800" y="4203551"/>
            <a:ext cx="8534400" cy="85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50000"/>
              </a:spcBef>
              <a:buFontTx/>
              <a:buNone/>
            </a:pPr>
            <a:r>
              <a:rPr kumimoji="1" lang="zh-CN" altLang="en-US" sz="2000" b="1" dirty="0">
                <a:solidFill>
                  <a:schemeClr val="tx2"/>
                </a:solidFill>
                <a:latin typeface="+mn-lt"/>
                <a:ea typeface="+mn-ea"/>
              </a:rPr>
              <a:t>习惯上，照相物镜的分辨本领用底片上每毫米内能成多少条恰能分开的线条数</a:t>
            </a:r>
            <a:r>
              <a:rPr kumimoji="1" lang="en-US" altLang="zh-CN" sz="2000" b="1" i="1" dirty="0">
                <a:solidFill>
                  <a:schemeClr val="tx2"/>
                </a:solidFill>
                <a:latin typeface="+mn-lt"/>
                <a:ea typeface="+mn-ea"/>
              </a:rPr>
              <a:t>N</a:t>
            </a:r>
            <a:r>
              <a:rPr kumimoji="1" lang="zh-CN" altLang="en-US" sz="2000" b="1" dirty="0">
                <a:solidFill>
                  <a:schemeClr val="tx2"/>
                </a:solidFill>
                <a:latin typeface="+mn-lt"/>
                <a:ea typeface="+mn-ea"/>
              </a:rPr>
              <a:t>表示，</a:t>
            </a:r>
            <a:r>
              <a:rPr kumimoji="1" lang="en-US" altLang="zh-CN" sz="2000" b="1" i="1" dirty="0">
                <a:solidFill>
                  <a:schemeClr val="tx2"/>
                </a:solidFill>
                <a:latin typeface="+mn-lt"/>
                <a:ea typeface="+mn-ea"/>
              </a:rPr>
              <a:t>N</a:t>
            </a:r>
            <a:r>
              <a:rPr kumimoji="1" lang="zh-CN" altLang="en-US" sz="2000" b="1" dirty="0">
                <a:solidFill>
                  <a:schemeClr val="tx2"/>
                </a:solidFill>
                <a:latin typeface="+mn-lt"/>
                <a:ea typeface="+mn-ea"/>
              </a:rPr>
              <a:t>为 </a:t>
            </a:r>
          </a:p>
        </p:txBody>
      </p:sp>
      <p:graphicFrame>
        <p:nvGraphicFramePr>
          <p:cNvPr id="16" name="Object 5"/>
          <p:cNvGraphicFramePr>
            <a:graphicFrameLocks noChangeAspect="1"/>
          </p:cNvGraphicFramePr>
          <p:nvPr>
            <p:extLst>
              <p:ext uri="{D42A27DB-BD31-4B8C-83A1-F6EECF244321}">
                <p14:modId xmlns:p14="http://schemas.microsoft.com/office/powerpoint/2010/main" val="1543625320"/>
              </p:ext>
            </p:extLst>
          </p:nvPr>
        </p:nvGraphicFramePr>
        <p:xfrm>
          <a:off x="3482975" y="5427687"/>
          <a:ext cx="2232025" cy="809625"/>
        </p:xfrm>
        <a:graphic>
          <a:graphicData uri="http://schemas.openxmlformats.org/presentationml/2006/ole">
            <mc:AlternateContent xmlns:mc="http://schemas.openxmlformats.org/markup-compatibility/2006">
              <mc:Choice xmlns:v="urn:schemas-microsoft-com:vml" Requires="v">
                <p:oleObj spid="_x0000_s119841" name="Equation" r:id="rId6" imgW="1155700" imgH="419100" progId="Equation.3">
                  <p:embed/>
                </p:oleObj>
              </mc:Choice>
              <mc:Fallback>
                <p:oleObj name="Equation" r:id="rId6" imgW="1155700" imgH="419100" progId="Equation.3">
                  <p:embed/>
                  <p:pic>
                    <p:nvPicPr>
                      <p:cNvPr id="1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2975" y="5427687"/>
                        <a:ext cx="22320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77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trips(downRight)">
                                      <p:cBhvr>
                                        <p:cTn id="16" dur="500"/>
                                        <p:tgtEl>
                                          <p:spTgt spid="1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照相物镜的分辨本领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35</a:t>
            </a:fld>
            <a:endParaRPr lang="en-US" altLang="zh-CN" dirty="0"/>
          </a:p>
        </p:txBody>
      </p:sp>
      <p:graphicFrame>
        <p:nvGraphicFramePr>
          <p:cNvPr id="16" name="Object 5"/>
          <p:cNvGraphicFramePr>
            <a:graphicFrameLocks noChangeAspect="1"/>
          </p:cNvGraphicFramePr>
          <p:nvPr/>
        </p:nvGraphicFramePr>
        <p:xfrm>
          <a:off x="3482975" y="1484784"/>
          <a:ext cx="2232025" cy="809625"/>
        </p:xfrm>
        <a:graphic>
          <a:graphicData uri="http://schemas.openxmlformats.org/presentationml/2006/ole">
            <mc:AlternateContent xmlns:mc="http://schemas.openxmlformats.org/markup-compatibility/2006">
              <mc:Choice xmlns:v="urn:schemas-microsoft-com:vml" Requires="v">
                <p:oleObj spid="_x0000_s120849" name="Equation" r:id="rId4" imgW="1155700" imgH="419100" progId="Equation.3">
                  <p:embed/>
                </p:oleObj>
              </mc:Choice>
              <mc:Fallback>
                <p:oleObj name="Equation" r:id="rId4" imgW="1155700" imgH="419100" progId="Equation.3">
                  <p:embed/>
                  <p:pic>
                    <p:nvPicPr>
                      <p:cNvPr id="1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975" y="1484784"/>
                        <a:ext cx="2232025" cy="809625"/>
                      </a:xfrm>
                      <a:prstGeom prst="rect">
                        <a:avLst/>
                      </a:prstGeom>
                      <a:noFill/>
                      <a:ln w="25400">
                        <a:solidFill>
                          <a:srgbClr val="FF0000"/>
                        </a:solidFill>
                      </a:ln>
                    </p:spPr>
                  </p:pic>
                </p:oleObj>
              </mc:Fallback>
            </mc:AlternateContent>
          </a:graphicData>
        </a:graphic>
      </p:graphicFrame>
      <p:sp>
        <p:nvSpPr>
          <p:cNvPr id="2" name="矩形 1"/>
          <p:cNvSpPr/>
          <p:nvPr/>
        </p:nvSpPr>
        <p:spPr>
          <a:xfrm>
            <a:off x="304800" y="2348880"/>
            <a:ext cx="8534400" cy="3292504"/>
          </a:xfrm>
          <a:prstGeom prst="rect">
            <a:avLst/>
          </a:prstGeom>
        </p:spPr>
        <p:txBody>
          <a:bodyPr wrap="square">
            <a:spAutoFit/>
          </a:bodyPr>
          <a:lstStyle/>
          <a:p>
            <a:pPr algn="just">
              <a:lnSpc>
                <a:spcPct val="160000"/>
              </a:lnSpc>
              <a:spcBef>
                <a:spcPct val="50000"/>
              </a:spcBef>
            </a:pPr>
            <a:r>
              <a:rPr kumimoji="1" lang="en-US" altLang="zh-CN" sz="2000" b="1" i="1" dirty="0">
                <a:solidFill>
                  <a:schemeClr val="tx2"/>
                </a:solidFill>
              </a:rPr>
              <a:t>D</a:t>
            </a:r>
            <a:r>
              <a:rPr kumimoji="1" lang="en-US" altLang="zh-CN" sz="2000" b="1" dirty="0">
                <a:solidFill>
                  <a:schemeClr val="tx2"/>
                </a:solidFill>
              </a:rPr>
              <a:t>/</a:t>
            </a:r>
            <a:r>
              <a:rPr kumimoji="1" lang="en-US" altLang="zh-CN" sz="2000" b="1" i="1" dirty="0">
                <a:solidFill>
                  <a:schemeClr val="tx2"/>
                </a:solidFill>
              </a:rPr>
              <a:t>f</a:t>
            </a:r>
            <a:r>
              <a:rPr kumimoji="1" lang="zh-CN" altLang="en-US" sz="2000" b="1" dirty="0">
                <a:solidFill>
                  <a:schemeClr val="tx2"/>
                </a:solidFill>
              </a:rPr>
              <a:t>是照相物镜的相对孔径，其倒数</a:t>
            </a:r>
            <a:r>
              <a:rPr kumimoji="1" lang="en-US" altLang="zh-CN" sz="2000" b="1" i="1" dirty="0">
                <a:solidFill>
                  <a:schemeClr val="tx2"/>
                </a:solidFill>
              </a:rPr>
              <a:t>f</a:t>
            </a:r>
            <a:r>
              <a:rPr kumimoji="1" lang="en-US" altLang="zh-CN" sz="2000" b="1" dirty="0">
                <a:solidFill>
                  <a:schemeClr val="tx2"/>
                </a:solidFill>
              </a:rPr>
              <a:t>/</a:t>
            </a:r>
            <a:r>
              <a:rPr kumimoji="1" lang="en-US" altLang="zh-CN" sz="2000" b="1" i="1" dirty="0">
                <a:solidFill>
                  <a:schemeClr val="tx2"/>
                </a:solidFill>
              </a:rPr>
              <a:t>D</a:t>
            </a:r>
            <a:r>
              <a:rPr kumimoji="1" lang="zh-CN" altLang="en-US" sz="2000" b="1" dirty="0">
                <a:solidFill>
                  <a:schemeClr val="tx2"/>
                </a:solidFill>
              </a:rPr>
              <a:t>称为光圈数。照相物镜的相对孔径愈大，分辨本领愈高。 </a:t>
            </a:r>
            <a:endParaRPr kumimoji="1" lang="en-US" altLang="zh-CN" sz="2000" b="1" dirty="0">
              <a:solidFill>
                <a:schemeClr val="tx2"/>
              </a:solidFill>
            </a:endParaRPr>
          </a:p>
          <a:p>
            <a:pPr algn="just">
              <a:lnSpc>
                <a:spcPct val="160000"/>
              </a:lnSpc>
              <a:spcBef>
                <a:spcPct val="50000"/>
              </a:spcBef>
            </a:pPr>
            <a:r>
              <a:rPr kumimoji="1" lang="zh-CN" altLang="en-US" sz="2000" b="1" dirty="0">
                <a:solidFill>
                  <a:schemeClr val="tx2"/>
                </a:solidFill>
              </a:rPr>
              <a:t>例如，对于</a:t>
            </a:r>
            <a:r>
              <a:rPr kumimoji="1" lang="en-US" altLang="zh-CN" sz="2000" b="1" i="1" dirty="0">
                <a:solidFill>
                  <a:schemeClr val="tx2"/>
                </a:solidFill>
              </a:rPr>
              <a:t>D/f</a:t>
            </a:r>
            <a:r>
              <a:rPr kumimoji="1" lang="en-US" altLang="zh-CN" sz="2000" b="1" dirty="0">
                <a:solidFill>
                  <a:schemeClr val="tx2"/>
                </a:solidFill>
              </a:rPr>
              <a:t>=1∶3.5</a:t>
            </a:r>
            <a:r>
              <a:rPr kumimoji="1" lang="zh-CN" altLang="en-US" sz="2000" b="1" dirty="0">
                <a:solidFill>
                  <a:schemeClr val="tx2"/>
                </a:solidFill>
              </a:rPr>
              <a:t>的常用照相物镜，若</a:t>
            </a:r>
            <a:r>
              <a:rPr kumimoji="1" lang="en-US" altLang="zh-CN" sz="2000" b="1" dirty="0">
                <a:solidFill>
                  <a:schemeClr val="tx2"/>
                </a:solidFill>
              </a:rPr>
              <a:t>λ=0.55μm</a:t>
            </a:r>
            <a:r>
              <a:rPr kumimoji="1" lang="zh-CN" altLang="en-US" sz="2000" b="1" dirty="0">
                <a:solidFill>
                  <a:schemeClr val="tx2"/>
                </a:solidFill>
              </a:rPr>
              <a:t>，则</a:t>
            </a:r>
            <a:r>
              <a:rPr kumimoji="1" lang="en-US" altLang="zh-CN" sz="2000" b="1" i="1" dirty="0">
                <a:solidFill>
                  <a:schemeClr val="tx2"/>
                </a:solidFill>
              </a:rPr>
              <a:t>N</a:t>
            </a:r>
            <a:r>
              <a:rPr kumimoji="1" lang="en-US" altLang="zh-CN" sz="2000" b="1" dirty="0">
                <a:solidFill>
                  <a:schemeClr val="tx2"/>
                </a:solidFill>
              </a:rPr>
              <a:t>=1 490×1/3.5=425</a:t>
            </a:r>
            <a:r>
              <a:rPr kumimoji="1" lang="zh-CN" altLang="en-US" sz="2000" b="1" dirty="0">
                <a:solidFill>
                  <a:schemeClr val="tx2"/>
                </a:solidFill>
              </a:rPr>
              <a:t>（条</a:t>
            </a:r>
            <a:r>
              <a:rPr kumimoji="1" lang="en-US" altLang="zh-CN" sz="2000" b="1" dirty="0">
                <a:solidFill>
                  <a:schemeClr val="tx2"/>
                </a:solidFill>
              </a:rPr>
              <a:t>/mm</a:t>
            </a:r>
            <a:r>
              <a:rPr kumimoji="1" lang="zh-CN" altLang="en-US" sz="2000" b="1" dirty="0">
                <a:solidFill>
                  <a:schemeClr val="tx2"/>
                </a:solidFill>
              </a:rPr>
              <a:t>）。</a:t>
            </a:r>
          </a:p>
          <a:p>
            <a:pPr algn="just">
              <a:lnSpc>
                <a:spcPct val="160000"/>
              </a:lnSpc>
              <a:spcBef>
                <a:spcPct val="50000"/>
              </a:spcBef>
            </a:pPr>
            <a:r>
              <a:rPr kumimoji="1" lang="zh-CN" altLang="en-US" sz="2000" b="1" dirty="0">
                <a:solidFill>
                  <a:schemeClr val="tx2"/>
                </a:solidFill>
              </a:rPr>
              <a:t>作为照相系统总分辨本领的要求来说，感光底片的分辨本领应大于或等于物镜的分辨本领。</a:t>
            </a:r>
          </a:p>
        </p:txBody>
      </p:sp>
    </p:spTree>
    <p:extLst>
      <p:ext uri="{BB962C8B-B14F-4D97-AF65-F5344CB8AC3E}">
        <p14:creationId xmlns:p14="http://schemas.microsoft.com/office/powerpoint/2010/main" val="402428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显微镜的分辨本领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36</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7" y="4077072"/>
            <a:ext cx="5719165" cy="2397428"/>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707" y="1421508"/>
            <a:ext cx="5753445" cy="2247294"/>
          </a:xfrm>
          <a:prstGeom prst="rect">
            <a:avLst/>
          </a:prstGeom>
        </p:spPr>
      </p:pic>
      <p:sp>
        <p:nvSpPr>
          <p:cNvPr id="7" name="Rectangle 6"/>
          <p:cNvSpPr>
            <a:spLocks noChangeArrowheads="1"/>
          </p:cNvSpPr>
          <p:nvPr/>
        </p:nvSpPr>
        <p:spPr bwMode="auto">
          <a:xfrm>
            <a:off x="5940152" y="1268760"/>
            <a:ext cx="302433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342900" indent="-342900" algn="just" eaLnBrk="1" hangingPunct="1">
              <a:lnSpc>
                <a:spcPct val="130000"/>
              </a:lnSpc>
              <a:spcBef>
                <a:spcPts val="0"/>
              </a:spcBef>
              <a:buFont typeface="Wingdings" pitchFamily="2" charset="2"/>
              <a:buChar char="Ø"/>
            </a:pPr>
            <a:r>
              <a:rPr kumimoji="1" lang="zh-CN" altLang="en-US" sz="2000" b="1" dirty="0">
                <a:solidFill>
                  <a:schemeClr val="tx2"/>
                </a:solidFill>
                <a:latin typeface="+mn-lt"/>
                <a:ea typeface="+mn-ea"/>
              </a:rPr>
              <a:t>与望远物镜和照相物镜成像特点相反，显微物镜成像是物近像远。</a:t>
            </a:r>
            <a:endParaRPr kumimoji="1" lang="en-US" altLang="zh-CN" sz="2000" b="1" dirty="0">
              <a:solidFill>
                <a:schemeClr val="tx2"/>
              </a:solidFill>
              <a:latin typeface="+mn-lt"/>
              <a:ea typeface="+mn-ea"/>
            </a:endParaRPr>
          </a:p>
          <a:p>
            <a:pPr marL="342900" indent="-342900" algn="just" eaLnBrk="1" hangingPunct="1">
              <a:lnSpc>
                <a:spcPct val="130000"/>
              </a:lnSpc>
              <a:spcBef>
                <a:spcPts val="0"/>
              </a:spcBef>
              <a:buFont typeface="Wingdings" pitchFamily="2" charset="2"/>
              <a:buChar char="Ø"/>
            </a:pPr>
            <a:r>
              <a:rPr kumimoji="1" lang="zh-CN" altLang="en-US" sz="2000" b="1" dirty="0">
                <a:solidFill>
                  <a:schemeClr val="tx2"/>
                </a:solidFill>
                <a:latin typeface="+mn-lt"/>
                <a:ea typeface="+mn-ea"/>
              </a:rPr>
              <a:t>虽然</a:t>
            </a:r>
            <a:r>
              <a:rPr kumimoji="1" lang="en-US" altLang="zh-CN" sz="2000" b="1" i="1" dirty="0">
                <a:solidFill>
                  <a:schemeClr val="tx2"/>
                </a:solidFill>
                <a:latin typeface="+mn-lt"/>
                <a:ea typeface="+mn-ea"/>
              </a:rPr>
              <a:t>S</a:t>
            </a:r>
            <a:r>
              <a:rPr kumimoji="1" lang="en-US" altLang="zh-CN" sz="2000" b="1" baseline="-25000" dirty="0">
                <a:solidFill>
                  <a:schemeClr val="tx2"/>
                </a:solidFill>
                <a:latin typeface="+mn-lt"/>
                <a:ea typeface="+mn-ea"/>
              </a:rPr>
              <a:t>1</a:t>
            </a:r>
            <a:r>
              <a:rPr kumimoji="1" lang="zh-CN" altLang="en-US" sz="2000" b="1" dirty="0">
                <a:solidFill>
                  <a:schemeClr val="tx2"/>
                </a:solidFill>
                <a:latin typeface="+mn-lt"/>
                <a:ea typeface="+mn-ea"/>
              </a:rPr>
              <a:t>和</a:t>
            </a:r>
            <a:r>
              <a:rPr kumimoji="1" lang="en-US" altLang="zh-CN" sz="2000" b="1" i="1" dirty="0">
                <a:solidFill>
                  <a:schemeClr val="tx2"/>
                </a:solidFill>
                <a:latin typeface="+mn-lt"/>
                <a:ea typeface="+mn-ea"/>
              </a:rPr>
              <a:t>S</a:t>
            </a:r>
            <a:r>
              <a:rPr kumimoji="1" lang="en-US" altLang="zh-CN" sz="2000" b="1" baseline="-25000" dirty="0">
                <a:solidFill>
                  <a:schemeClr val="tx2"/>
                </a:solidFill>
                <a:latin typeface="+mn-lt"/>
                <a:ea typeface="+mn-ea"/>
              </a:rPr>
              <a:t>2</a:t>
            </a:r>
            <a:r>
              <a:rPr kumimoji="1" lang="zh-CN" altLang="en-US" sz="2000" b="1" dirty="0">
                <a:solidFill>
                  <a:schemeClr val="tx2"/>
                </a:solidFill>
                <a:latin typeface="+mn-lt"/>
                <a:ea typeface="+mn-ea"/>
              </a:rPr>
              <a:t>离物镜很近，它们的像也是物镜边缘（孔径光阑）的夫朗和费衍射图样， 其爱里斑的半径为</a:t>
            </a:r>
            <a:r>
              <a:rPr kumimoji="1" lang="zh-CN" altLang="en-US" sz="2000" dirty="0">
                <a:solidFill>
                  <a:schemeClr val="tx2"/>
                </a:solidFill>
                <a:latin typeface="+mn-lt"/>
                <a:ea typeface="+mn-ea"/>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969134533"/>
              </p:ext>
            </p:extLst>
          </p:nvPr>
        </p:nvGraphicFramePr>
        <p:xfrm>
          <a:off x="6372200" y="4933156"/>
          <a:ext cx="2373312" cy="800100"/>
        </p:xfrm>
        <a:graphic>
          <a:graphicData uri="http://schemas.openxmlformats.org/presentationml/2006/ole">
            <mc:AlternateContent xmlns:mc="http://schemas.openxmlformats.org/markup-compatibility/2006">
              <mc:Choice xmlns:v="urn:schemas-microsoft-com:vml" Requires="v">
                <p:oleObj spid="_x0000_s121873" name="Equation" r:id="rId6" imgW="1168200" imgH="393480" progId="Equation.DSMT4">
                  <p:embed/>
                </p:oleObj>
              </mc:Choice>
              <mc:Fallback>
                <p:oleObj name="Equation" r:id="rId6" imgW="1168200" imgH="393480" progId="Equation.DSMT4">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4933156"/>
                        <a:ext cx="2373312"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300192" y="5805264"/>
            <a:ext cx="2664298" cy="849528"/>
          </a:xfrm>
          <a:prstGeom prst="rect">
            <a:avLst/>
          </a:prstGeom>
          <a:noFill/>
        </p:spPr>
        <p:txBody>
          <a:bodyPr wrap="square" rtlCol="0">
            <a:spAutoFit/>
          </a:bodyPr>
          <a:lstStyle/>
          <a:p>
            <a:pPr algn="just">
              <a:lnSpc>
                <a:spcPct val="130000"/>
              </a:lnSpc>
            </a:pPr>
            <a:r>
              <a:rPr lang="zh-CN" altLang="en-US" sz="2000" b="1" dirty="0">
                <a:solidFill>
                  <a:schemeClr val="tx2"/>
                </a:solidFill>
              </a:rPr>
              <a:t>注意此处以像距</a:t>
            </a:r>
            <a:r>
              <a:rPr lang="en-US" altLang="zh-CN" sz="2000" b="1" i="1" dirty="0">
                <a:solidFill>
                  <a:schemeClr val="tx2"/>
                </a:solidFill>
                <a:cs typeface="Times New Roman" panose="02020603050405020304" pitchFamily="18" charset="0"/>
              </a:rPr>
              <a:t>l</a:t>
            </a:r>
            <a:r>
              <a:rPr lang="en-US" altLang="zh-CN" sz="2000" b="1" dirty="0">
                <a:solidFill>
                  <a:schemeClr val="tx2"/>
                </a:solidFill>
                <a:cs typeface="Times New Roman" panose="02020603050405020304" pitchFamily="18" charset="0"/>
              </a:rPr>
              <a:t>ʹ</a:t>
            </a:r>
            <a:r>
              <a:rPr lang="zh-CN" altLang="en-US" sz="2000" b="1" dirty="0">
                <a:solidFill>
                  <a:schemeClr val="tx2"/>
                </a:solidFill>
                <a:cs typeface="Times New Roman"/>
              </a:rPr>
              <a:t>代替了焦距</a:t>
            </a:r>
            <a:r>
              <a:rPr lang="en-US" altLang="zh-CN" sz="2000" b="1" i="1" dirty="0">
                <a:solidFill>
                  <a:schemeClr val="tx2"/>
                </a:solidFill>
                <a:cs typeface="Times New Roman"/>
              </a:rPr>
              <a:t>f</a:t>
            </a:r>
            <a:r>
              <a:rPr lang="zh-CN" altLang="en-US" sz="2000" b="1" dirty="0">
                <a:solidFill>
                  <a:schemeClr val="tx2"/>
                </a:solidFill>
                <a:cs typeface="Times New Roman"/>
              </a:rPr>
              <a:t>。</a:t>
            </a:r>
            <a:endParaRPr lang="zh-CN" altLang="en-US" sz="2000" b="1" dirty="0">
              <a:solidFill>
                <a:schemeClr val="tx2"/>
              </a:solidFill>
            </a:endParaRPr>
          </a:p>
        </p:txBody>
      </p:sp>
    </p:spTree>
    <p:extLst>
      <p:ext uri="{BB962C8B-B14F-4D97-AF65-F5344CB8AC3E}">
        <p14:creationId xmlns:p14="http://schemas.microsoft.com/office/powerpoint/2010/main" val="394866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显微镜的分辨本领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37</a:t>
            </a:fld>
            <a:endParaRPr lang="en-US" altLang="zh-CN" dirty="0"/>
          </a:p>
        </p:txBody>
      </p:sp>
      <p:sp>
        <p:nvSpPr>
          <p:cNvPr id="6" name="Text Box 2"/>
          <p:cNvSpPr txBox="1">
            <a:spLocks noChangeArrowheads="1"/>
          </p:cNvSpPr>
          <p:nvPr/>
        </p:nvSpPr>
        <p:spPr bwMode="auto">
          <a:xfrm>
            <a:off x="250824" y="1557338"/>
            <a:ext cx="86416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spcBef>
                <a:spcPct val="0"/>
              </a:spcBef>
              <a:buFontTx/>
              <a:buNone/>
            </a:pPr>
            <a:r>
              <a:rPr kumimoji="1" lang="zh-CN" altLang="en-US" sz="2000" b="1" dirty="0">
                <a:solidFill>
                  <a:schemeClr val="tx2"/>
                </a:solidFill>
                <a:latin typeface="+mn-lt"/>
                <a:ea typeface="+mn-ea"/>
              </a:rPr>
              <a:t>显微镜物镜的成像满足阿贝（</a:t>
            </a:r>
            <a:r>
              <a:rPr kumimoji="1" lang="en-US" altLang="zh-CN" sz="2000" b="1" dirty="0">
                <a:solidFill>
                  <a:schemeClr val="tx2"/>
                </a:solidFill>
                <a:latin typeface="+mn-lt"/>
                <a:ea typeface="+mn-ea"/>
              </a:rPr>
              <a:t>Abbe</a:t>
            </a:r>
            <a:r>
              <a:rPr kumimoji="1" lang="zh-CN" altLang="en-US" sz="2000" b="1" dirty="0">
                <a:solidFill>
                  <a:schemeClr val="tx2"/>
                </a:solidFill>
                <a:latin typeface="+mn-lt"/>
                <a:ea typeface="+mn-ea"/>
              </a:rPr>
              <a:t>）正弦条件： </a:t>
            </a:r>
          </a:p>
        </p:txBody>
      </p:sp>
      <p:graphicFrame>
        <p:nvGraphicFramePr>
          <p:cNvPr id="7" name="Object 3"/>
          <p:cNvGraphicFramePr>
            <a:graphicFrameLocks noChangeAspect="1"/>
          </p:cNvGraphicFramePr>
          <p:nvPr>
            <p:extLst>
              <p:ext uri="{D42A27DB-BD31-4B8C-83A1-F6EECF244321}">
                <p14:modId xmlns:p14="http://schemas.microsoft.com/office/powerpoint/2010/main" val="2993114106"/>
              </p:ext>
            </p:extLst>
          </p:nvPr>
        </p:nvGraphicFramePr>
        <p:xfrm>
          <a:off x="2974975" y="2133600"/>
          <a:ext cx="3194050" cy="471488"/>
        </p:xfrm>
        <a:graphic>
          <a:graphicData uri="http://schemas.openxmlformats.org/presentationml/2006/ole">
            <mc:AlternateContent xmlns:mc="http://schemas.openxmlformats.org/markup-compatibility/2006">
              <mc:Choice xmlns:v="urn:schemas-microsoft-com:vml" Requires="v">
                <p:oleObj spid="_x0000_s122927" name="Equation" r:id="rId4" imgW="1205977" imgH="177723" progId="Equation.3">
                  <p:embed/>
                </p:oleObj>
              </mc:Choice>
              <mc:Fallback>
                <p:oleObj name="Equation" r:id="rId4" imgW="1205977" imgH="177723" progId="Equation.3">
                  <p:embed/>
                  <p:pic>
                    <p:nvPicPr>
                      <p:cNvPr id="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975" y="2133600"/>
                        <a:ext cx="319405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4"/>
          <p:cNvSpPr txBox="1">
            <a:spLocks noChangeArrowheads="1"/>
          </p:cNvSpPr>
          <p:nvPr/>
        </p:nvSpPr>
        <p:spPr bwMode="auto">
          <a:xfrm>
            <a:off x="250824" y="2781300"/>
            <a:ext cx="86416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spcBef>
                <a:spcPct val="0"/>
              </a:spcBef>
              <a:buFontTx/>
              <a:buNone/>
            </a:pPr>
            <a:r>
              <a:rPr kumimoji="1" lang="zh-CN" altLang="en-US" sz="2000" b="1" dirty="0">
                <a:solidFill>
                  <a:schemeClr val="tx2"/>
                </a:solidFill>
                <a:latin typeface="+mn-lt"/>
                <a:ea typeface="+mn-ea"/>
              </a:rPr>
              <a:t>其中</a:t>
            </a:r>
            <a:r>
              <a:rPr kumimoji="1" lang="en-US" altLang="zh-CN" sz="2000" b="1" i="1" dirty="0">
                <a:solidFill>
                  <a:schemeClr val="tx2"/>
                </a:solidFill>
                <a:latin typeface="+mn-lt"/>
                <a:ea typeface="+mn-ea"/>
              </a:rPr>
              <a:t>n</a:t>
            </a:r>
            <a:r>
              <a:rPr kumimoji="1" lang="zh-CN" altLang="en-US" sz="2000" b="1" dirty="0">
                <a:solidFill>
                  <a:schemeClr val="tx2"/>
                </a:solidFill>
                <a:latin typeface="+mn-lt"/>
                <a:ea typeface="+mn-ea"/>
              </a:rPr>
              <a:t>和</a:t>
            </a:r>
            <a:r>
              <a:rPr kumimoji="1" lang="en-US" altLang="zh-CN" sz="2000" b="1" i="1" dirty="0">
                <a:solidFill>
                  <a:schemeClr val="tx2"/>
                </a:solidFill>
                <a:latin typeface="+mn-lt"/>
                <a:ea typeface="+mn-ea"/>
              </a:rPr>
              <a:t>n</a:t>
            </a:r>
            <a:r>
              <a:rPr kumimoji="1" lang="en-US" altLang="zh-CN" sz="2000" b="1" dirty="0">
                <a:solidFill>
                  <a:schemeClr val="tx2"/>
                </a:solidFill>
                <a:latin typeface="+mn-lt"/>
                <a:ea typeface="+mn-ea"/>
              </a:rPr>
              <a:t>′</a:t>
            </a:r>
            <a:r>
              <a:rPr kumimoji="1" lang="zh-CN" altLang="en-US" sz="2000" b="1" dirty="0">
                <a:solidFill>
                  <a:schemeClr val="tx2"/>
                </a:solidFill>
                <a:latin typeface="+mn-lt"/>
                <a:ea typeface="+mn-ea"/>
              </a:rPr>
              <a:t>分别是物方和像方折射率，在</a:t>
            </a:r>
            <a:r>
              <a:rPr kumimoji="1" lang="en-US" altLang="zh-CN" sz="2000" b="1" i="1" dirty="0">
                <a:solidFill>
                  <a:schemeClr val="tx2"/>
                </a:solidFill>
                <a:latin typeface="+mn-lt"/>
                <a:ea typeface="+mn-ea"/>
              </a:rPr>
              <a:t>n</a:t>
            </a:r>
            <a:r>
              <a:rPr kumimoji="1" lang="en-US" altLang="zh-CN" sz="2000" b="1" dirty="0">
                <a:solidFill>
                  <a:schemeClr val="tx2"/>
                </a:solidFill>
                <a:latin typeface="+mn-lt"/>
                <a:ea typeface="+mn-ea"/>
              </a:rPr>
              <a:t>′=1 </a:t>
            </a:r>
            <a:r>
              <a:rPr kumimoji="1" lang="zh-CN" altLang="en-US" sz="2000" b="1" dirty="0">
                <a:solidFill>
                  <a:schemeClr val="tx2"/>
                </a:solidFill>
                <a:latin typeface="+mn-lt"/>
                <a:ea typeface="+mn-ea"/>
              </a:rPr>
              <a:t>时，有： </a:t>
            </a:r>
          </a:p>
        </p:txBody>
      </p:sp>
      <p:graphicFrame>
        <p:nvGraphicFramePr>
          <p:cNvPr id="10" name="Object 5"/>
          <p:cNvGraphicFramePr>
            <a:graphicFrameLocks noChangeAspect="1"/>
          </p:cNvGraphicFramePr>
          <p:nvPr>
            <p:extLst>
              <p:ext uri="{D42A27DB-BD31-4B8C-83A1-F6EECF244321}">
                <p14:modId xmlns:p14="http://schemas.microsoft.com/office/powerpoint/2010/main" val="3273263188"/>
              </p:ext>
            </p:extLst>
          </p:nvPr>
        </p:nvGraphicFramePr>
        <p:xfrm>
          <a:off x="3298825" y="3213100"/>
          <a:ext cx="2546350" cy="963613"/>
        </p:xfrm>
        <a:graphic>
          <a:graphicData uri="http://schemas.openxmlformats.org/presentationml/2006/ole">
            <mc:AlternateContent xmlns:mc="http://schemas.openxmlformats.org/markup-compatibility/2006">
              <mc:Choice xmlns:v="urn:schemas-microsoft-com:vml" Requires="v">
                <p:oleObj spid="_x0000_s122928" name="Equation" r:id="rId6" imgW="1040948" imgH="393529" progId="Equation.3">
                  <p:embed/>
                </p:oleObj>
              </mc:Choice>
              <mc:Fallback>
                <p:oleObj name="Equation" r:id="rId6" imgW="1040948" imgH="393529" progId="Equation.3">
                  <p:embed/>
                  <p:pic>
                    <p:nvPicPr>
                      <p:cNvPr id="1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8825" y="3213100"/>
                        <a:ext cx="254635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6"/>
          <p:cNvSpPr txBox="1">
            <a:spLocks noChangeArrowheads="1"/>
          </p:cNvSpPr>
          <p:nvPr/>
        </p:nvSpPr>
        <p:spPr bwMode="auto">
          <a:xfrm>
            <a:off x="250824" y="4124325"/>
            <a:ext cx="86416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spcBef>
                <a:spcPct val="0"/>
              </a:spcBef>
              <a:buFontTx/>
              <a:buNone/>
            </a:pPr>
            <a:r>
              <a:rPr kumimoji="1" lang="zh-CN" altLang="en-US" sz="2000" b="1" dirty="0">
                <a:solidFill>
                  <a:schemeClr val="tx2"/>
                </a:solidFill>
                <a:latin typeface="+mn-lt"/>
                <a:ea typeface="+mn-ea"/>
              </a:rPr>
              <a:t>因此能分辨两点物的最小距离为：</a:t>
            </a:r>
          </a:p>
        </p:txBody>
      </p:sp>
      <p:graphicFrame>
        <p:nvGraphicFramePr>
          <p:cNvPr id="12" name="Object 7"/>
          <p:cNvGraphicFramePr>
            <a:graphicFrameLocks noChangeAspect="1"/>
          </p:cNvGraphicFramePr>
          <p:nvPr/>
        </p:nvGraphicFramePr>
        <p:xfrm>
          <a:off x="2705100" y="4670425"/>
          <a:ext cx="3733800" cy="1854200"/>
        </p:xfrm>
        <a:graphic>
          <a:graphicData uri="http://schemas.openxmlformats.org/presentationml/2006/ole">
            <mc:AlternateContent xmlns:mc="http://schemas.openxmlformats.org/markup-compatibility/2006">
              <mc:Choice xmlns:v="urn:schemas-microsoft-com:vml" Requires="v">
                <p:oleObj spid="_x0000_s122929" name="Equation" r:id="rId8" imgW="1790700" imgH="889000" progId="Equation.3">
                  <p:embed/>
                </p:oleObj>
              </mc:Choice>
              <mc:Fallback>
                <p:oleObj name="Equation" r:id="rId8" imgW="1790700" imgH="889000" progId="Equation.3">
                  <p:embed/>
                  <p:pic>
                    <p:nvPicPr>
                      <p:cNvPr id="1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5100" y="4670425"/>
                        <a:ext cx="3733800" cy="185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272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downRigh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显微镜的分辨本领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38</a:t>
            </a:fld>
            <a:endParaRPr lang="en-US" altLang="zh-CN" dirty="0"/>
          </a:p>
        </p:txBody>
      </p:sp>
      <p:graphicFrame>
        <p:nvGraphicFramePr>
          <p:cNvPr id="12" name="Object 7"/>
          <p:cNvGraphicFramePr>
            <a:graphicFrameLocks noChangeAspect="1"/>
          </p:cNvGraphicFramePr>
          <p:nvPr/>
        </p:nvGraphicFramePr>
        <p:xfrm>
          <a:off x="3922713" y="1340768"/>
          <a:ext cx="1298575" cy="820737"/>
        </p:xfrm>
        <a:graphic>
          <a:graphicData uri="http://schemas.openxmlformats.org/presentationml/2006/ole">
            <mc:AlternateContent xmlns:mc="http://schemas.openxmlformats.org/markup-compatibility/2006">
              <mc:Choice xmlns:v="urn:schemas-microsoft-com:vml" Requires="v">
                <p:oleObj spid="_x0000_s123921" name="Equation" r:id="rId4" imgW="622030" imgH="393529" progId="Equation.DSMT4">
                  <p:embed/>
                </p:oleObj>
              </mc:Choice>
              <mc:Fallback>
                <p:oleObj name="Equation" r:id="rId4" imgW="622030" imgH="393529" progId="Equation.DSMT4">
                  <p:embed/>
                  <p:pic>
                    <p:nvPicPr>
                      <p:cNvPr id="1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2713" y="1340768"/>
                        <a:ext cx="1298575" cy="820737"/>
                      </a:xfrm>
                      <a:prstGeom prst="rect">
                        <a:avLst/>
                      </a:prstGeom>
                      <a:noFill/>
                      <a:ln w="25400">
                        <a:solidFill>
                          <a:srgbClr val="FF0000"/>
                        </a:solidFill>
                      </a:ln>
                    </p:spPr>
                  </p:pic>
                </p:oleObj>
              </mc:Fallback>
            </mc:AlternateContent>
          </a:graphicData>
        </a:graphic>
      </p:graphicFrame>
      <p:sp>
        <p:nvSpPr>
          <p:cNvPr id="13" name="Text Box 2"/>
          <p:cNvSpPr txBox="1">
            <a:spLocks noChangeArrowheads="1"/>
          </p:cNvSpPr>
          <p:nvPr/>
        </p:nvSpPr>
        <p:spPr bwMode="auto">
          <a:xfrm>
            <a:off x="323850" y="2276872"/>
            <a:ext cx="8534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50000"/>
              </a:spcBef>
              <a:buFontTx/>
              <a:buNone/>
            </a:pPr>
            <a:r>
              <a:rPr kumimoji="1" lang="zh-CN" altLang="en-US" sz="2000" b="1" dirty="0">
                <a:solidFill>
                  <a:schemeClr val="tx2"/>
                </a:solidFill>
                <a:latin typeface="+mn-lt"/>
                <a:ea typeface="+mn-ea"/>
              </a:rPr>
              <a:t>式中，</a:t>
            </a:r>
            <a:r>
              <a:rPr kumimoji="1" lang="en-US" altLang="zh-CN" sz="2000" b="1" dirty="0">
                <a:solidFill>
                  <a:srgbClr val="2E03CD"/>
                </a:solidFill>
                <a:latin typeface="+mn-lt"/>
                <a:ea typeface="+mn-ea"/>
              </a:rPr>
              <a:t>NA=</a:t>
            </a:r>
            <a:r>
              <a:rPr kumimoji="1" lang="en-US" altLang="zh-CN" sz="2000" b="1" i="1" dirty="0">
                <a:solidFill>
                  <a:srgbClr val="2E03CD"/>
                </a:solidFill>
                <a:latin typeface="+mn-lt"/>
                <a:ea typeface="+mn-ea"/>
              </a:rPr>
              <a:t>n</a:t>
            </a:r>
            <a:r>
              <a:rPr kumimoji="1" lang="en-US" altLang="zh-CN" sz="2000" b="1" dirty="0">
                <a:solidFill>
                  <a:srgbClr val="2E03CD"/>
                </a:solidFill>
                <a:latin typeface="+mn-lt"/>
                <a:ea typeface="+mn-ea"/>
              </a:rPr>
              <a:t> </a:t>
            </a:r>
            <a:r>
              <a:rPr kumimoji="1" lang="en-US" altLang="zh-CN" sz="2000" b="1" dirty="0" err="1">
                <a:solidFill>
                  <a:srgbClr val="2E03CD"/>
                </a:solidFill>
                <a:latin typeface="+mn-lt"/>
                <a:ea typeface="+mn-ea"/>
              </a:rPr>
              <a:t>sin</a:t>
            </a:r>
            <a:r>
              <a:rPr kumimoji="1" lang="en-US" altLang="zh-CN" sz="2000" b="1" i="1" dirty="0" err="1">
                <a:solidFill>
                  <a:srgbClr val="2E03CD"/>
                </a:solidFill>
                <a:latin typeface="+mn-lt"/>
                <a:ea typeface="+mn-ea"/>
              </a:rPr>
              <a:t>u</a:t>
            </a:r>
            <a:r>
              <a:rPr kumimoji="1" lang="zh-CN" altLang="en-US" sz="2000" b="1" dirty="0">
                <a:solidFill>
                  <a:schemeClr val="tx2"/>
                </a:solidFill>
                <a:latin typeface="+mn-lt"/>
                <a:ea typeface="+mn-ea"/>
              </a:rPr>
              <a:t>称为物镜的</a:t>
            </a:r>
            <a:r>
              <a:rPr kumimoji="1" lang="zh-CN" altLang="en-US" sz="2000" b="1" dirty="0">
                <a:solidFill>
                  <a:srgbClr val="2E03CD"/>
                </a:solidFill>
                <a:latin typeface="+mn-lt"/>
                <a:ea typeface="+mn-ea"/>
              </a:rPr>
              <a:t>数值孔径</a:t>
            </a:r>
            <a:r>
              <a:rPr kumimoji="1" lang="zh-CN" altLang="en-US" sz="2000" b="1" dirty="0">
                <a:solidFill>
                  <a:schemeClr val="tx2"/>
                </a:solidFill>
                <a:latin typeface="+mn-lt"/>
                <a:ea typeface="+mn-ea"/>
              </a:rPr>
              <a:t>。</a:t>
            </a:r>
            <a:endParaRPr kumimoji="1" lang="en-US" altLang="zh-CN" sz="2000" b="1" dirty="0">
              <a:solidFill>
                <a:schemeClr val="tx2"/>
              </a:solidFill>
              <a:latin typeface="+mn-lt"/>
              <a:ea typeface="+mn-ea"/>
            </a:endParaRPr>
          </a:p>
          <a:p>
            <a:pPr algn="just" eaLnBrk="1" hangingPunct="1">
              <a:lnSpc>
                <a:spcPct val="150000"/>
              </a:lnSpc>
              <a:spcBef>
                <a:spcPct val="50000"/>
              </a:spcBef>
              <a:buFontTx/>
              <a:buNone/>
            </a:pPr>
            <a:r>
              <a:rPr kumimoji="1" lang="zh-CN" altLang="en-US" sz="2000" b="1" dirty="0">
                <a:solidFill>
                  <a:schemeClr val="tx2"/>
                </a:solidFill>
                <a:latin typeface="+mn-lt"/>
                <a:ea typeface="+mn-ea"/>
              </a:rPr>
              <a:t>因此，提高显微镜分辨本领的途径是： ① 增大物镜的数值孔径</a:t>
            </a:r>
            <a:r>
              <a:rPr kumimoji="1" lang="en-US" altLang="zh-CN" sz="2000" b="1" dirty="0">
                <a:solidFill>
                  <a:schemeClr val="tx2"/>
                </a:solidFill>
                <a:latin typeface="+mn-lt"/>
                <a:ea typeface="+mn-ea"/>
              </a:rPr>
              <a:t>NA</a:t>
            </a:r>
            <a:r>
              <a:rPr kumimoji="1" lang="zh-CN" altLang="en-US" sz="2000" b="1" dirty="0">
                <a:solidFill>
                  <a:schemeClr val="tx2"/>
                </a:solidFill>
                <a:latin typeface="+mn-lt"/>
                <a:ea typeface="+mn-ea"/>
              </a:rPr>
              <a:t>； ② 减小成像波长。</a:t>
            </a:r>
          </a:p>
          <a:p>
            <a:pPr marL="342900" indent="-342900" algn="just" eaLnBrk="1" hangingPunct="1">
              <a:lnSpc>
                <a:spcPct val="150000"/>
              </a:lnSpc>
              <a:spcBef>
                <a:spcPct val="50000"/>
              </a:spcBef>
              <a:buFont typeface="Wingdings" pitchFamily="2" charset="2"/>
              <a:buChar char="Ø"/>
            </a:pPr>
            <a:r>
              <a:rPr kumimoji="1" lang="zh-CN" altLang="en-US" sz="2000" b="1" dirty="0">
                <a:solidFill>
                  <a:schemeClr val="tx2"/>
                </a:solidFill>
                <a:latin typeface="+mn-lt"/>
                <a:ea typeface="+mn-ea"/>
              </a:rPr>
              <a:t>例</a:t>
            </a:r>
            <a:r>
              <a:rPr kumimoji="1" lang="en-US" altLang="zh-CN" sz="2000" b="1" dirty="0">
                <a:solidFill>
                  <a:schemeClr val="tx2"/>
                </a:solidFill>
                <a:latin typeface="+mn-lt"/>
                <a:ea typeface="+mn-ea"/>
              </a:rPr>
              <a:t>1</a:t>
            </a:r>
            <a:r>
              <a:rPr kumimoji="1" lang="zh-CN" altLang="en-US" sz="2000" b="1" dirty="0">
                <a:solidFill>
                  <a:schemeClr val="tx2"/>
                </a:solidFill>
                <a:latin typeface="+mn-lt"/>
                <a:ea typeface="+mn-ea"/>
              </a:rPr>
              <a:t>，电子显微镜利用电子束的波动性成像，由于其波长可达</a:t>
            </a:r>
            <a:r>
              <a:rPr kumimoji="1" lang="en-US" altLang="zh-CN" sz="2000" b="1" dirty="0">
                <a:solidFill>
                  <a:schemeClr val="tx2"/>
                </a:solidFill>
                <a:latin typeface="+mn-lt"/>
                <a:ea typeface="+mn-ea"/>
              </a:rPr>
              <a:t>10</a:t>
            </a:r>
            <a:r>
              <a:rPr kumimoji="1" lang="en-US" altLang="zh-CN" sz="2000" b="1" baseline="30000" dirty="0">
                <a:solidFill>
                  <a:schemeClr val="tx2"/>
                </a:solidFill>
                <a:latin typeface="+mn-lt"/>
                <a:ea typeface="+mn-ea"/>
              </a:rPr>
              <a:t>-3</a:t>
            </a:r>
            <a:r>
              <a:rPr kumimoji="1" lang="en-US" altLang="zh-CN" sz="2000" b="1" dirty="0">
                <a:solidFill>
                  <a:schemeClr val="tx2"/>
                </a:solidFill>
                <a:latin typeface="+mn-lt"/>
                <a:ea typeface="+mn-ea"/>
              </a:rPr>
              <a:t>nm</a:t>
            </a:r>
            <a:r>
              <a:rPr kumimoji="1" lang="zh-CN" altLang="en-US" sz="2000" b="1" dirty="0">
                <a:solidFill>
                  <a:schemeClr val="tx2"/>
                </a:solidFill>
                <a:latin typeface="+mn-lt"/>
                <a:ea typeface="+mn-ea"/>
              </a:rPr>
              <a:t>，因而分辨本领将比可见光显微镜提高几十万倍，只是由于电子显微镜的数值孔径较小， 其分辨本领实际上仅提高千倍以上。 </a:t>
            </a:r>
            <a:endParaRPr kumimoji="1" lang="en-US" altLang="zh-CN" sz="2000" b="1" dirty="0">
              <a:solidFill>
                <a:schemeClr val="tx2"/>
              </a:solidFill>
              <a:latin typeface="+mn-lt"/>
              <a:ea typeface="+mn-ea"/>
            </a:endParaRPr>
          </a:p>
          <a:p>
            <a:pPr marL="342900" indent="-342900" algn="just" eaLnBrk="1" hangingPunct="1">
              <a:lnSpc>
                <a:spcPct val="150000"/>
              </a:lnSpc>
              <a:spcBef>
                <a:spcPct val="50000"/>
              </a:spcBef>
              <a:buFont typeface="Wingdings" pitchFamily="2" charset="2"/>
              <a:buChar char="Ø"/>
            </a:pPr>
            <a:r>
              <a:rPr kumimoji="1" lang="zh-CN" altLang="en-US" sz="2000" b="1" dirty="0">
                <a:solidFill>
                  <a:schemeClr val="tx2"/>
                </a:solidFill>
                <a:latin typeface="+mn-lt"/>
                <a:ea typeface="+mn-ea"/>
              </a:rPr>
              <a:t>例</a:t>
            </a:r>
            <a:r>
              <a:rPr kumimoji="1" lang="en-US" altLang="zh-CN" sz="2000" b="1" dirty="0">
                <a:solidFill>
                  <a:schemeClr val="tx2"/>
                </a:solidFill>
                <a:latin typeface="+mn-lt"/>
                <a:ea typeface="+mn-ea"/>
              </a:rPr>
              <a:t>2</a:t>
            </a:r>
            <a:r>
              <a:rPr kumimoji="1" lang="zh-CN" altLang="en-US" sz="2000" b="1" dirty="0">
                <a:solidFill>
                  <a:schemeClr val="tx2"/>
                </a:solidFill>
                <a:latin typeface="+mn-lt"/>
                <a:ea typeface="+mn-ea"/>
              </a:rPr>
              <a:t>，以油浸物体和物镜，以提高物方折射率</a:t>
            </a:r>
            <a:r>
              <a:rPr kumimoji="1" lang="en-US" altLang="zh-CN" sz="2000" b="1" i="1" dirty="0">
                <a:solidFill>
                  <a:schemeClr val="tx2"/>
                </a:solidFill>
                <a:latin typeface="+mn-lt"/>
                <a:ea typeface="+mn-ea"/>
              </a:rPr>
              <a:t>n</a:t>
            </a:r>
            <a:r>
              <a:rPr kumimoji="1" lang="zh-CN" altLang="en-US" sz="2000" b="1" dirty="0">
                <a:solidFill>
                  <a:schemeClr val="tx2"/>
                </a:solidFill>
                <a:latin typeface="+mn-lt"/>
                <a:ea typeface="+mn-ea"/>
              </a:rPr>
              <a:t>，增大数值孔径</a:t>
            </a:r>
            <a:r>
              <a:rPr kumimoji="1" lang="en-US" altLang="zh-CN" sz="2000" b="1" dirty="0">
                <a:solidFill>
                  <a:schemeClr val="tx2"/>
                </a:solidFill>
                <a:latin typeface="+mn-lt"/>
                <a:ea typeface="+mn-ea"/>
              </a:rPr>
              <a:t>NA</a:t>
            </a:r>
            <a:r>
              <a:rPr kumimoji="1" lang="zh-CN" altLang="en-US" sz="2000" b="1" dirty="0">
                <a:solidFill>
                  <a:schemeClr val="tx2"/>
                </a:solidFill>
                <a:latin typeface="+mn-lt"/>
                <a:ea typeface="+mn-ea"/>
              </a:rPr>
              <a:t>，从而提高显微镜的分辨本领。</a:t>
            </a:r>
          </a:p>
        </p:txBody>
      </p:sp>
    </p:spTree>
    <p:extLst>
      <p:ext uri="{BB962C8B-B14F-4D97-AF65-F5344CB8AC3E}">
        <p14:creationId xmlns:p14="http://schemas.microsoft.com/office/powerpoint/2010/main" val="62396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left)">
                                      <p:cBhvr>
                                        <p:cTn id="13" dur="500"/>
                                        <p:tgtEl>
                                          <p:spTgt spid="1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wipe(left)">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wipe(left)">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wipe(left)">
                                      <p:cBhvr>
                                        <p:cTn id="28"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棱镜光谱仪的色分辨本领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39</a:t>
            </a:fld>
            <a:endParaRPr lang="en-US" altLang="zh-CN"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821549"/>
            <a:ext cx="3096344" cy="1751467"/>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3888" y="1864743"/>
            <a:ext cx="5476244" cy="1684998"/>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7505" y="3933056"/>
                <a:ext cx="8932628" cy="1879232"/>
              </a:xfrm>
              <a:prstGeom prst="rect">
                <a:avLst/>
              </a:prstGeom>
              <a:noFill/>
            </p:spPr>
            <p:txBody>
              <a:bodyPr wrap="square" rtlCol="0">
                <a:spAutoFit/>
              </a:bodyPr>
              <a:lstStyle/>
              <a:p>
                <a:pPr marL="342900" indent="-342900" algn="just">
                  <a:lnSpc>
                    <a:spcPct val="150000"/>
                  </a:lnSpc>
                  <a:buFont typeface="Wingdings" pitchFamily="2" charset="2"/>
                  <a:buChar char="Ø"/>
                </a:pPr>
                <a:r>
                  <a:rPr lang="zh-CN" altLang="en-US" sz="2000" b="1" dirty="0">
                    <a:solidFill>
                      <a:schemeClr val="tx2"/>
                    </a:solidFill>
                  </a:rPr>
                  <a:t>狭缝光源</a:t>
                </a:r>
                <a:r>
                  <a:rPr lang="en-US" altLang="zh-CN" sz="2000" b="1" dirty="0">
                    <a:solidFill>
                      <a:schemeClr val="tx2"/>
                    </a:solidFill>
                  </a:rPr>
                  <a:t>S</a:t>
                </a:r>
                <a:r>
                  <a:rPr lang="zh-CN" altLang="en-US" sz="2000" b="1" dirty="0">
                    <a:solidFill>
                      <a:schemeClr val="tx2"/>
                    </a:solidFill>
                  </a:rPr>
                  <a:t>经透镜</a:t>
                </a:r>
                <a:r>
                  <a:rPr lang="en-US" altLang="zh-CN" sz="2000" b="1" i="1" dirty="0">
                    <a:solidFill>
                      <a:schemeClr val="tx2"/>
                    </a:solidFill>
                    <a:latin typeface="Times New Roman" panose="02020603050405020304" pitchFamily="18" charset="0"/>
                    <a:cs typeface="Times New Roman" panose="02020603050405020304" pitchFamily="18" charset="0"/>
                  </a:rPr>
                  <a:t>L</a:t>
                </a:r>
                <a:r>
                  <a:rPr lang="en-US" altLang="zh-CN" sz="2000" b="1" baseline="-25000" dirty="0">
                    <a:solidFill>
                      <a:schemeClr val="tx2"/>
                    </a:solidFill>
                  </a:rPr>
                  <a:t>1</a:t>
                </a:r>
                <a:r>
                  <a:rPr lang="zh-CN" altLang="en-US" sz="2000" b="1" dirty="0">
                    <a:solidFill>
                      <a:schemeClr val="tx2"/>
                    </a:solidFill>
                  </a:rPr>
                  <a:t>准直后照射棱镜，色散展开的不同波长，聚焦为不同的线状条纹</a:t>
                </a:r>
                <a14:m>
                  <m:oMath xmlns:m="http://schemas.openxmlformats.org/officeDocument/2006/math">
                    <m:sSup>
                      <m:sSupPr>
                        <m:ctrlPr>
                          <a:rPr lang="en-US" altLang="zh-CN" sz="2000" b="1" i="1" smtClean="0">
                            <a:solidFill>
                              <a:schemeClr val="tx2"/>
                            </a:solidFill>
                            <a:latin typeface="Cambria Math" panose="02040503050406030204" pitchFamily="18" charset="0"/>
                          </a:rPr>
                        </m:ctrlPr>
                      </m:sSupPr>
                      <m:e>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𝑺</m:t>
                            </m:r>
                          </m:e>
                          <m:sub>
                            <m:r>
                              <a:rPr lang="en-US" altLang="zh-CN" sz="2000" b="1" i="1" smtClean="0">
                                <a:solidFill>
                                  <a:schemeClr val="tx2"/>
                                </a:solidFill>
                                <a:latin typeface="Cambria Math"/>
                              </a:rPr>
                              <m:t>𝟏</m:t>
                            </m:r>
                          </m:sub>
                        </m:sSub>
                      </m:e>
                      <m:sup>
                        <m:r>
                          <a:rPr lang="en-US" altLang="zh-CN" sz="2000" b="1" i="1" smtClean="0">
                            <a:solidFill>
                              <a:schemeClr val="tx2"/>
                            </a:solidFill>
                            <a:latin typeface="Cambria Math"/>
                          </a:rPr>
                          <m:t>′</m:t>
                        </m:r>
                      </m:sup>
                    </m:sSup>
                  </m:oMath>
                </a14:m>
                <a:r>
                  <a:rPr lang="zh-CN" altLang="en-US" sz="2000" b="1" dirty="0">
                    <a:solidFill>
                      <a:schemeClr val="tx2"/>
                    </a:solidFill>
                  </a:rPr>
                  <a:t>、</a:t>
                </a:r>
                <a14:m>
                  <m:oMath xmlns:m="http://schemas.openxmlformats.org/officeDocument/2006/math">
                    <m:sSup>
                      <m:sSupPr>
                        <m:ctrlPr>
                          <a:rPr lang="en-US" altLang="zh-CN" sz="2000" b="1" i="1">
                            <a:solidFill>
                              <a:schemeClr val="tx2"/>
                            </a:solidFill>
                            <a:latin typeface="Cambria Math" panose="02040503050406030204" pitchFamily="18" charset="0"/>
                          </a:rPr>
                        </m:ctrlPr>
                      </m:sSupPr>
                      <m:e>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𝑺</m:t>
                            </m:r>
                          </m:e>
                          <m:sub>
                            <m:r>
                              <a:rPr lang="en-US" altLang="zh-CN" sz="2000" b="1" i="1" smtClean="0">
                                <a:solidFill>
                                  <a:schemeClr val="tx2"/>
                                </a:solidFill>
                                <a:latin typeface="Cambria Math"/>
                              </a:rPr>
                              <m:t>𝟐</m:t>
                            </m:r>
                          </m:sub>
                        </m:sSub>
                      </m:e>
                      <m:sup>
                        <m:r>
                          <a:rPr lang="en-US" altLang="zh-CN" sz="2000" b="1" i="1">
                            <a:solidFill>
                              <a:schemeClr val="tx2"/>
                            </a:solidFill>
                            <a:latin typeface="Cambria Math"/>
                          </a:rPr>
                          <m:t>′</m:t>
                        </m:r>
                      </m:sup>
                    </m:sSup>
                  </m:oMath>
                </a14:m>
                <a:r>
                  <a:rPr lang="zh-CN" altLang="en-US" sz="2000" b="1" dirty="0">
                    <a:solidFill>
                      <a:schemeClr val="tx2"/>
                    </a:solidFill>
                  </a:rPr>
                  <a:t>。</a:t>
                </a:r>
                <a:endParaRPr lang="en-US" altLang="zh-CN" sz="2000" b="1" dirty="0">
                  <a:solidFill>
                    <a:schemeClr val="tx2"/>
                  </a:solidFill>
                </a:endParaRPr>
              </a:p>
              <a:p>
                <a:pPr marL="342900" indent="-342900" algn="just">
                  <a:lnSpc>
                    <a:spcPct val="150000"/>
                  </a:lnSpc>
                  <a:buFont typeface="Wingdings" pitchFamily="2" charset="2"/>
                  <a:buChar char="Ø"/>
                </a:pPr>
                <a:r>
                  <a:rPr lang="zh-CN" altLang="en-US" sz="2000" b="1" dirty="0">
                    <a:solidFill>
                      <a:schemeClr val="tx2"/>
                    </a:solidFill>
                  </a:rPr>
                  <a:t>棱镜宽度</a:t>
                </a:r>
                <a:r>
                  <a:rPr lang="en-US" altLang="zh-CN" sz="2000" b="1" i="1" dirty="0">
                    <a:solidFill>
                      <a:schemeClr val="tx2"/>
                    </a:solidFill>
                    <a:latin typeface="Times New Roman" panose="02020603050405020304" pitchFamily="18" charset="0"/>
                    <a:cs typeface="Times New Roman" panose="02020603050405020304" pitchFamily="18" charset="0"/>
                  </a:rPr>
                  <a:t>a</a:t>
                </a:r>
                <a:r>
                  <a:rPr lang="zh-CN" altLang="en-US" sz="2000" b="1" dirty="0">
                    <a:solidFill>
                      <a:schemeClr val="tx2"/>
                    </a:solidFill>
                  </a:rPr>
                  <a:t>相当于一个狭缝状光阑，根据瑞利判据，不同波长的单缝衍射图样，能够被分辨的半角宽度为：</a:t>
                </a:r>
              </a:p>
            </p:txBody>
          </p:sp>
        </mc:Choice>
        <mc:Fallback xmlns="">
          <p:sp>
            <p:nvSpPr>
              <p:cNvPr id="7" name="TextBox 6"/>
              <p:cNvSpPr txBox="1">
                <a:spLocks noRot="1" noChangeAspect="1" noMove="1" noResize="1" noEditPoints="1" noAdjustHandles="1" noChangeArrowheads="1" noChangeShapeType="1" noTextEdit="1"/>
              </p:cNvSpPr>
              <p:nvPr/>
            </p:nvSpPr>
            <p:spPr>
              <a:xfrm>
                <a:off x="107505" y="3933056"/>
                <a:ext cx="8932628" cy="1879232"/>
              </a:xfrm>
              <a:prstGeom prst="rect">
                <a:avLst/>
              </a:prstGeom>
              <a:blipFill rotWithShape="1">
                <a:blip r:embed="rId6"/>
                <a:stretch>
                  <a:fillRect l="-614" r="-683" b="-4221"/>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nvGraphicFramePr>
        <p:xfrm>
          <a:off x="4067944" y="6045919"/>
          <a:ext cx="1223963" cy="479425"/>
        </p:xfrm>
        <a:graphic>
          <a:graphicData uri="http://schemas.openxmlformats.org/presentationml/2006/ole">
            <mc:AlternateContent xmlns:mc="http://schemas.openxmlformats.org/markup-compatibility/2006">
              <mc:Choice xmlns:v="urn:schemas-microsoft-com:vml" Requires="v">
                <p:oleObj spid="_x0000_s124945" name="Equation" r:id="rId7" imgW="583920" imgH="228600" progId="Equation.DSMT4">
                  <p:embed/>
                </p:oleObj>
              </mc:Choice>
              <mc:Fallback>
                <p:oleObj name="Equation" r:id="rId7" imgW="583920" imgH="228600" progId="Equation.DSMT4">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944" y="6045919"/>
                        <a:ext cx="122396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53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left)">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left)">
                                      <p:cBhvr>
                                        <p:cTn id="25" dur="500"/>
                                        <p:tgtEl>
                                          <p:spTgt spid="7">
                                            <p:txEl>
                                              <p:pRg st="1" end="1"/>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矩孔的夫琅禾费衍射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4</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3244" y="1196752"/>
            <a:ext cx="5933252" cy="2414969"/>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323321384"/>
              </p:ext>
            </p:extLst>
          </p:nvPr>
        </p:nvGraphicFramePr>
        <p:xfrm>
          <a:off x="107505" y="3409156"/>
          <a:ext cx="6480720" cy="2250955"/>
        </p:xfrm>
        <a:graphic>
          <a:graphicData uri="http://schemas.openxmlformats.org/presentationml/2006/ole">
            <mc:AlternateContent xmlns:mc="http://schemas.openxmlformats.org/markup-compatibility/2006">
              <mc:Choice xmlns:v="urn:schemas-microsoft-com:vml" Requires="v">
                <p:oleObj spid="_x0000_s93604" name="Equation" r:id="rId5" imgW="3555720" imgH="1269720" progId="Equation.DSMT4">
                  <p:embed/>
                </p:oleObj>
              </mc:Choice>
              <mc:Fallback>
                <p:oleObj name="Equation" r:id="rId5" imgW="3555720" imgH="1269720" progId="Equation.DSMT4">
                  <p:embed/>
                  <p:pic>
                    <p:nvPicPr>
                      <p:cNvPr id="0" name="Object 5"/>
                      <p:cNvPicPr>
                        <a:picLocks noChangeAspect="1" noChangeArrowheads="1"/>
                      </p:cNvPicPr>
                      <p:nvPr/>
                    </p:nvPicPr>
                    <p:blipFill>
                      <a:blip r:embed="rId6"/>
                      <a:srcRect/>
                      <a:stretch>
                        <a:fillRect/>
                      </a:stretch>
                    </p:blipFill>
                    <p:spPr bwMode="auto">
                      <a:xfrm>
                        <a:off x="107505" y="3409156"/>
                        <a:ext cx="6480720" cy="2250955"/>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00906692"/>
              </p:ext>
            </p:extLst>
          </p:nvPr>
        </p:nvGraphicFramePr>
        <p:xfrm>
          <a:off x="609302" y="1484784"/>
          <a:ext cx="2522538" cy="722312"/>
        </p:xfrm>
        <a:graphic>
          <a:graphicData uri="http://schemas.openxmlformats.org/presentationml/2006/ole">
            <mc:AlternateContent xmlns:mc="http://schemas.openxmlformats.org/markup-compatibility/2006">
              <mc:Choice xmlns:v="urn:schemas-microsoft-com:vml" Requires="v">
                <p:oleObj spid="_x0000_s93605" name="Equation" r:id="rId7" imgW="1155600" imgH="419040" progId="Equation.DSMT4">
                  <p:embed/>
                </p:oleObj>
              </mc:Choice>
              <mc:Fallback>
                <p:oleObj name="Equation" r:id="rId7" imgW="1155600" imgH="419040" progId="Equation.DSMT4">
                  <p:embed/>
                  <p:pic>
                    <p:nvPicPr>
                      <p:cNvPr id="0" name="Object 6"/>
                      <p:cNvPicPr>
                        <a:picLocks noChangeAspect="1" noChangeArrowheads="1"/>
                      </p:cNvPicPr>
                      <p:nvPr/>
                    </p:nvPicPr>
                    <p:blipFill>
                      <a:blip r:embed="rId8"/>
                      <a:srcRect/>
                      <a:stretch>
                        <a:fillRect/>
                      </a:stretch>
                    </p:blipFill>
                    <p:spPr bwMode="auto">
                      <a:xfrm>
                        <a:off x="609302" y="1484784"/>
                        <a:ext cx="2522538"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p:nvPr/>
        </p:nvSpPr>
        <p:spPr>
          <a:xfrm>
            <a:off x="27365" y="1574560"/>
            <a:ext cx="700833" cy="400110"/>
          </a:xfrm>
          <a:prstGeom prst="rect">
            <a:avLst/>
          </a:prstGeom>
          <a:noFill/>
        </p:spPr>
        <p:txBody>
          <a:bodyPr wrap="none" rtlCol="0">
            <a:spAutoFit/>
          </a:bodyPr>
          <a:lstStyle/>
          <a:p>
            <a:r>
              <a:rPr lang="zh-CN" altLang="en-US" sz="2000" b="1" dirty="0">
                <a:solidFill>
                  <a:schemeClr val="tx2"/>
                </a:solidFill>
              </a:rPr>
              <a:t>令：</a:t>
            </a:r>
          </a:p>
        </p:txBody>
      </p:sp>
      <p:sp>
        <p:nvSpPr>
          <p:cNvPr id="13" name="TextBox 12"/>
          <p:cNvSpPr txBox="1"/>
          <p:nvPr/>
        </p:nvSpPr>
        <p:spPr>
          <a:xfrm>
            <a:off x="27365" y="2276872"/>
            <a:ext cx="2960459" cy="1200329"/>
          </a:xfrm>
          <a:prstGeom prst="rect">
            <a:avLst/>
          </a:prstGeom>
          <a:noFill/>
        </p:spPr>
        <p:txBody>
          <a:bodyPr wrap="square" rtlCol="0">
            <a:spAutoFit/>
          </a:bodyPr>
          <a:lstStyle>
            <a:defPPr>
              <a:defRPr lang="zh-CN"/>
            </a:defPPr>
            <a:lvl1pPr algn="just">
              <a:lnSpc>
                <a:spcPct val="120000"/>
              </a:lnSpc>
              <a:defRPr sz="2000" b="1">
                <a:solidFill>
                  <a:schemeClr val="tx2"/>
                </a:solidFill>
              </a:defRPr>
            </a:lvl1pPr>
          </a:lstStyle>
          <a:p>
            <a:r>
              <a:rPr lang="zh-CN" altLang="en-US" dirty="0"/>
              <a:t>选取夫琅禾费衍射公式的积分区间为矩孔范围，得到：</a:t>
            </a:r>
          </a:p>
        </p:txBody>
      </p:sp>
      <p:sp>
        <p:nvSpPr>
          <p:cNvPr id="14" name="TextBox 13"/>
          <p:cNvSpPr txBox="1"/>
          <p:nvPr/>
        </p:nvSpPr>
        <p:spPr>
          <a:xfrm>
            <a:off x="6004029" y="4542219"/>
            <a:ext cx="1304275" cy="795667"/>
          </a:xfrm>
          <a:prstGeom prst="rect">
            <a:avLst/>
          </a:prstGeom>
          <a:noFill/>
        </p:spPr>
        <p:txBody>
          <a:bodyPr wrap="square" rtlCol="0">
            <a:spAutoFit/>
          </a:bodyPr>
          <a:lstStyle/>
          <a:p>
            <a:pPr>
              <a:lnSpc>
                <a:spcPct val="120000"/>
              </a:lnSpc>
            </a:pPr>
            <a:r>
              <a:rPr lang="zh-CN" altLang="en-US" sz="2000" b="1" dirty="0">
                <a:solidFill>
                  <a:schemeClr val="tx2"/>
                </a:solidFill>
              </a:rPr>
              <a:t>中心</a:t>
            </a:r>
            <a:r>
              <a:rPr lang="en-US" altLang="zh-CN" sz="2000" b="1" i="1" dirty="0">
                <a:solidFill>
                  <a:schemeClr val="tx2"/>
                </a:solidFill>
                <a:latin typeface="Times New Roman" panose="02020603050405020304" pitchFamily="18" charset="0"/>
                <a:cs typeface="Times New Roman" panose="02020603050405020304" pitchFamily="18" charset="0"/>
              </a:rPr>
              <a:t>P</a:t>
            </a:r>
            <a:r>
              <a:rPr lang="en-US" altLang="zh-CN" sz="2000" b="1" baseline="-25000" dirty="0">
                <a:solidFill>
                  <a:schemeClr val="tx2"/>
                </a:solidFill>
              </a:rPr>
              <a:t>0</a:t>
            </a:r>
            <a:r>
              <a:rPr lang="zh-CN" altLang="en-US" sz="2000" b="1" dirty="0">
                <a:solidFill>
                  <a:schemeClr val="tx2"/>
                </a:solidFill>
              </a:rPr>
              <a:t>点的复振幅：</a:t>
            </a:r>
          </a:p>
        </p:txBody>
      </p:sp>
      <p:graphicFrame>
        <p:nvGraphicFramePr>
          <p:cNvPr id="15" name="对象 14"/>
          <p:cNvGraphicFramePr>
            <a:graphicFrameLocks noChangeAspect="1"/>
          </p:cNvGraphicFramePr>
          <p:nvPr>
            <p:extLst>
              <p:ext uri="{D42A27DB-BD31-4B8C-83A1-F6EECF244321}">
                <p14:modId xmlns:p14="http://schemas.microsoft.com/office/powerpoint/2010/main" val="2110975820"/>
              </p:ext>
            </p:extLst>
          </p:nvPr>
        </p:nvGraphicFramePr>
        <p:xfrm>
          <a:off x="7424042" y="4694986"/>
          <a:ext cx="1468438" cy="525462"/>
        </p:xfrm>
        <a:graphic>
          <a:graphicData uri="http://schemas.openxmlformats.org/presentationml/2006/ole">
            <mc:AlternateContent xmlns:mc="http://schemas.openxmlformats.org/markup-compatibility/2006">
              <mc:Choice xmlns:v="urn:schemas-microsoft-com:vml" Requires="v">
                <p:oleObj spid="_x0000_s93606" name="Equation" r:id="rId9" imgW="672840" imgH="241200" progId="Equation.DSMT4">
                  <p:embed/>
                </p:oleObj>
              </mc:Choice>
              <mc:Fallback>
                <p:oleObj name="Equation" r:id="rId9" imgW="672840" imgH="241200" progId="Equation.DSMT4">
                  <p:embed/>
                  <p:pic>
                    <p:nvPicPr>
                      <p:cNvPr id="0" name="Object 7"/>
                      <p:cNvPicPr>
                        <a:picLocks noChangeAspect="1" noChangeArrowheads="1"/>
                      </p:cNvPicPr>
                      <p:nvPr/>
                    </p:nvPicPr>
                    <p:blipFill>
                      <a:blip r:embed="rId10"/>
                      <a:srcRect/>
                      <a:stretch>
                        <a:fillRect/>
                      </a:stretch>
                    </p:blipFill>
                    <p:spPr bwMode="auto">
                      <a:xfrm>
                        <a:off x="7424042" y="4694986"/>
                        <a:ext cx="1468438"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6263689"/>
              </p:ext>
            </p:extLst>
          </p:nvPr>
        </p:nvGraphicFramePr>
        <p:xfrm>
          <a:off x="2699792" y="5467114"/>
          <a:ext cx="4680520" cy="1346262"/>
        </p:xfrm>
        <a:graphic>
          <a:graphicData uri="http://schemas.openxmlformats.org/presentationml/2006/ole">
            <mc:AlternateContent xmlns:mc="http://schemas.openxmlformats.org/markup-compatibility/2006">
              <mc:Choice xmlns:v="urn:schemas-microsoft-com:vml" Requires="v">
                <p:oleObj spid="_x0000_s93607" name="Equation" r:id="rId11" imgW="2577960" imgH="761760" progId="Equation.DSMT4">
                  <p:embed/>
                </p:oleObj>
              </mc:Choice>
              <mc:Fallback>
                <p:oleObj name="Equation" r:id="rId11" imgW="2577960" imgH="761760" progId="Equation.DSMT4">
                  <p:embed/>
                  <p:pic>
                    <p:nvPicPr>
                      <p:cNvPr id="0" name="Object 8"/>
                      <p:cNvPicPr>
                        <a:picLocks noChangeAspect="1" noChangeArrowheads="1"/>
                      </p:cNvPicPr>
                      <p:nvPr/>
                    </p:nvPicPr>
                    <p:blipFill>
                      <a:blip r:embed="rId12"/>
                      <a:srcRect/>
                      <a:stretch>
                        <a:fillRect/>
                      </a:stretch>
                    </p:blipFill>
                    <p:spPr bwMode="auto">
                      <a:xfrm>
                        <a:off x="2699792" y="5467114"/>
                        <a:ext cx="4680520" cy="1346262"/>
                      </a:xfrm>
                      <a:prstGeom prst="rect">
                        <a:avLst/>
                      </a:prstGeom>
                      <a:noFill/>
                      <a:ln>
                        <a:noFill/>
                      </a:ln>
                      <a:effectLst/>
                    </p:spPr>
                  </p:pic>
                </p:oleObj>
              </mc:Fallback>
            </mc:AlternateContent>
          </a:graphicData>
        </a:graphic>
      </p:graphicFrame>
      <p:sp>
        <p:nvSpPr>
          <p:cNvPr id="17" name="TextBox 16"/>
          <p:cNvSpPr txBox="1"/>
          <p:nvPr/>
        </p:nvSpPr>
        <p:spPr>
          <a:xfrm>
            <a:off x="27365" y="5847655"/>
            <a:ext cx="4184595" cy="400110"/>
          </a:xfrm>
          <a:prstGeom prst="rect">
            <a:avLst/>
          </a:prstGeom>
          <a:noFill/>
        </p:spPr>
        <p:txBody>
          <a:bodyPr wrap="square" rtlCol="0">
            <a:spAutoFit/>
          </a:bodyPr>
          <a:lstStyle/>
          <a:p>
            <a:pPr algn="just"/>
            <a:r>
              <a:rPr lang="zh-CN" altLang="en-US" sz="2000" b="1" dirty="0">
                <a:solidFill>
                  <a:schemeClr val="tx2"/>
                </a:solidFill>
              </a:rPr>
              <a:t>任一点</a:t>
            </a:r>
            <a:r>
              <a:rPr lang="en-US" altLang="zh-CN" sz="2000" b="1" i="1" dirty="0">
                <a:solidFill>
                  <a:schemeClr val="tx2"/>
                </a:solidFill>
                <a:latin typeface="Times New Roman" panose="02020603050405020304" pitchFamily="18" charset="0"/>
                <a:cs typeface="Times New Roman" panose="02020603050405020304" pitchFamily="18" charset="0"/>
              </a:rPr>
              <a:t>P</a:t>
            </a:r>
            <a:r>
              <a:rPr lang="zh-CN" altLang="en-US" sz="2000" b="1" dirty="0">
                <a:solidFill>
                  <a:schemeClr val="tx2"/>
                </a:solidFill>
              </a:rPr>
              <a:t>的复振幅：</a:t>
            </a:r>
          </a:p>
        </p:txBody>
      </p:sp>
    </p:spTree>
    <p:extLst>
      <p:ext uri="{BB962C8B-B14F-4D97-AF65-F5344CB8AC3E}">
        <p14:creationId xmlns:p14="http://schemas.microsoft.com/office/powerpoint/2010/main" val="344552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棱镜光谱仪的色分辨本领</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40</a:t>
            </a:fld>
            <a:endParaRPr lang="en-US" altLang="zh-CN" dirty="0"/>
          </a:p>
        </p:txBody>
      </p:sp>
      <p:sp>
        <p:nvSpPr>
          <p:cNvPr id="13" name="TextBox 12"/>
          <p:cNvSpPr txBox="1"/>
          <p:nvPr/>
        </p:nvSpPr>
        <p:spPr>
          <a:xfrm>
            <a:off x="5148065" y="4725144"/>
            <a:ext cx="1800199" cy="773802"/>
          </a:xfrm>
          <a:prstGeom prst="rect">
            <a:avLst/>
          </a:prstGeom>
          <a:noFill/>
        </p:spPr>
        <p:txBody>
          <a:bodyPr wrap="square" rtlCol="0">
            <a:spAutoFit/>
          </a:bodyPr>
          <a:lstStyle/>
          <a:p>
            <a:pPr algn="just">
              <a:lnSpc>
                <a:spcPct val="130000"/>
              </a:lnSpc>
            </a:pPr>
            <a:r>
              <a:rPr lang="zh-CN" altLang="en-US" b="1" dirty="0">
                <a:solidFill>
                  <a:schemeClr val="tx2"/>
                </a:solidFill>
              </a:rPr>
              <a:t>棱镜光谱仪的色分辨本领：</a:t>
            </a:r>
          </a:p>
        </p:txBody>
      </p:sp>
      <p:graphicFrame>
        <p:nvGraphicFramePr>
          <p:cNvPr id="14" name="对象 13"/>
          <p:cNvGraphicFramePr>
            <a:graphicFrameLocks noChangeAspect="1"/>
          </p:cNvGraphicFramePr>
          <p:nvPr>
            <p:extLst>
              <p:ext uri="{D42A27DB-BD31-4B8C-83A1-F6EECF244321}">
                <p14:modId xmlns:p14="http://schemas.microsoft.com/office/powerpoint/2010/main" val="3470009014"/>
              </p:ext>
            </p:extLst>
          </p:nvPr>
        </p:nvGraphicFramePr>
        <p:xfrm>
          <a:off x="7020272" y="4797152"/>
          <a:ext cx="1872208" cy="765636"/>
        </p:xfrm>
        <a:graphic>
          <a:graphicData uri="http://schemas.openxmlformats.org/presentationml/2006/ole">
            <mc:AlternateContent xmlns:mc="http://schemas.openxmlformats.org/markup-compatibility/2006">
              <mc:Choice xmlns:v="urn:schemas-microsoft-com:vml" Requires="v">
                <p:oleObj spid="_x0000_s125999" name="Equation" r:id="rId4" imgW="965160" imgH="393480" progId="Equation.DSMT4">
                  <p:embed/>
                </p:oleObj>
              </mc:Choice>
              <mc:Fallback>
                <p:oleObj name="Equation" r:id="rId4" imgW="965160" imgH="393480" progId="Equation.DSMT4">
                  <p:embed/>
                  <p:pic>
                    <p:nvPicPr>
                      <p:cNvPr id="14"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4797152"/>
                        <a:ext cx="1872208" cy="765636"/>
                      </a:xfrm>
                      <a:prstGeom prst="rect">
                        <a:avLst/>
                      </a:prstGeom>
                      <a:noFill/>
                      <a:ln w="25400">
                        <a:solidFill>
                          <a:srgbClr val="FF0000"/>
                        </a:solidFill>
                      </a:ln>
                    </p:spPr>
                  </p:pic>
                </p:oleObj>
              </mc:Fallback>
            </mc:AlternateContent>
          </a:graphicData>
        </a:graphic>
      </p:graphicFrame>
      <p:sp>
        <p:nvSpPr>
          <p:cNvPr id="15" name="TextBox 14"/>
          <p:cNvSpPr txBox="1"/>
          <p:nvPr/>
        </p:nvSpPr>
        <p:spPr>
          <a:xfrm>
            <a:off x="107505" y="5819832"/>
            <a:ext cx="8932627" cy="773802"/>
          </a:xfrm>
          <a:prstGeom prst="rect">
            <a:avLst/>
          </a:prstGeom>
          <a:noFill/>
        </p:spPr>
        <p:txBody>
          <a:bodyPr wrap="square" rtlCol="0">
            <a:spAutoFit/>
          </a:bodyPr>
          <a:lstStyle/>
          <a:p>
            <a:pPr algn="just">
              <a:lnSpc>
                <a:spcPct val="130000"/>
              </a:lnSpc>
            </a:pPr>
            <a:r>
              <a:rPr lang="zh-CN" altLang="en-US" b="1" dirty="0">
                <a:solidFill>
                  <a:schemeClr val="tx2"/>
                </a:solidFill>
              </a:rPr>
              <a:t>棱镜光谱仪的色分辨本领为棱镜底边长与材料色散率的乘积，可通过选用高色散率的材料和多个棱镜组合（增大</a:t>
            </a:r>
            <a:r>
              <a:rPr lang="en-US" altLang="zh-CN" b="1" i="1" dirty="0">
                <a:solidFill>
                  <a:schemeClr val="tx2"/>
                </a:solidFill>
                <a:latin typeface="Times New Roman" panose="02020603050405020304" pitchFamily="18" charset="0"/>
                <a:cs typeface="Times New Roman" panose="02020603050405020304" pitchFamily="18" charset="0"/>
              </a:rPr>
              <a:t>B</a:t>
            </a:r>
            <a:r>
              <a:rPr lang="zh-CN" altLang="en-US" b="1" dirty="0">
                <a:solidFill>
                  <a:schemeClr val="tx2"/>
                </a:solidFill>
              </a:rPr>
              <a:t>）来提高色分辨本领。</a:t>
            </a:r>
          </a:p>
        </p:txBody>
      </p:sp>
      <p:sp>
        <p:nvSpPr>
          <p:cNvPr id="11" name="TextBox 10"/>
          <p:cNvSpPr txBox="1"/>
          <p:nvPr/>
        </p:nvSpPr>
        <p:spPr>
          <a:xfrm>
            <a:off x="4337019" y="1124744"/>
            <a:ext cx="4693430" cy="3041730"/>
          </a:xfrm>
          <a:prstGeom prst="rect">
            <a:avLst/>
          </a:prstGeom>
          <a:noFill/>
        </p:spPr>
        <p:txBody>
          <a:bodyPr wrap="square" rtlCol="0">
            <a:spAutoFit/>
          </a:bodyPr>
          <a:lstStyle/>
          <a:p>
            <a:pPr marL="342900" indent="-342900" algn="just">
              <a:lnSpc>
                <a:spcPct val="135000"/>
              </a:lnSpc>
              <a:buFont typeface="Wingdings" pitchFamily="2" charset="2"/>
              <a:buChar char="Ø"/>
            </a:pPr>
            <a:r>
              <a:rPr lang="zh-CN" altLang="en-US" b="1" dirty="0">
                <a:solidFill>
                  <a:schemeClr val="tx2"/>
                </a:solidFill>
              </a:rPr>
              <a:t>波长</a:t>
            </a:r>
            <a:r>
              <a:rPr lang="el-GR" altLang="zh-CN" b="1" dirty="0">
                <a:solidFill>
                  <a:schemeClr val="tx2"/>
                </a:solidFill>
                <a:latin typeface="Times New Roman"/>
                <a:cs typeface="Times New Roman"/>
              </a:rPr>
              <a:t>λ</a:t>
            </a:r>
            <a:r>
              <a:rPr lang="zh-CN" altLang="en-US" b="1" dirty="0">
                <a:solidFill>
                  <a:schemeClr val="tx2"/>
                </a:solidFill>
                <a:latin typeface="Times New Roman"/>
                <a:cs typeface="Times New Roman"/>
              </a:rPr>
              <a:t>和</a:t>
            </a:r>
            <a:r>
              <a:rPr lang="el-GR" altLang="zh-CN" b="1" dirty="0">
                <a:solidFill>
                  <a:schemeClr val="tx2"/>
                </a:solidFill>
                <a:latin typeface="Times New Roman"/>
                <a:cs typeface="Times New Roman"/>
              </a:rPr>
              <a:t>λ</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Δλ</a:t>
            </a:r>
            <a:r>
              <a:rPr lang="zh-CN" altLang="en-US" b="1" dirty="0">
                <a:solidFill>
                  <a:schemeClr val="tx2"/>
                </a:solidFill>
                <a:latin typeface="Times New Roman"/>
                <a:cs typeface="Times New Roman"/>
              </a:rPr>
              <a:t>的两条谱线，如果其角间距为</a:t>
            </a:r>
            <a:r>
              <a:rPr lang="el-GR" altLang="zh-CN" b="1" i="1" dirty="0">
                <a:solidFill>
                  <a:schemeClr val="tx2"/>
                </a:solidFill>
                <a:latin typeface="Times New Roman"/>
                <a:cs typeface="Times New Roman"/>
              </a:rPr>
              <a:t>θ</a:t>
            </a:r>
            <a:r>
              <a:rPr lang="en-US" altLang="zh-CN" b="1" baseline="-25000" dirty="0">
                <a:solidFill>
                  <a:schemeClr val="tx2"/>
                </a:solidFill>
                <a:latin typeface="Times New Roman"/>
                <a:cs typeface="Times New Roman"/>
              </a:rPr>
              <a:t>0</a:t>
            </a:r>
            <a:r>
              <a:rPr lang="zh-CN" altLang="en-US" b="1" dirty="0">
                <a:solidFill>
                  <a:schemeClr val="tx2"/>
                </a:solidFill>
                <a:latin typeface="Times New Roman"/>
                <a:cs typeface="Times New Roman"/>
              </a:rPr>
              <a:t>，两条谱线恰能被分辨。</a:t>
            </a:r>
            <a:endParaRPr lang="en-US" altLang="zh-CN" b="1" dirty="0">
              <a:solidFill>
                <a:schemeClr val="tx2"/>
              </a:solidFill>
            </a:endParaRPr>
          </a:p>
          <a:p>
            <a:pPr marL="342900" indent="-342900" algn="just">
              <a:lnSpc>
                <a:spcPct val="135000"/>
              </a:lnSpc>
              <a:buFont typeface="Wingdings" pitchFamily="2" charset="2"/>
              <a:buChar char="Ø"/>
            </a:pPr>
            <a:r>
              <a:rPr lang="zh-CN" altLang="en-US" b="1" dirty="0">
                <a:solidFill>
                  <a:schemeClr val="tx2"/>
                </a:solidFill>
              </a:rPr>
              <a:t>作出入射棱镜之前和之后的波面，对应波长</a:t>
            </a:r>
            <a:r>
              <a:rPr lang="el-GR" altLang="zh-CN" b="1" dirty="0">
                <a:solidFill>
                  <a:schemeClr val="tx2"/>
                </a:solidFill>
                <a:latin typeface="Times New Roman"/>
                <a:cs typeface="Times New Roman"/>
              </a:rPr>
              <a:t>λ</a:t>
            </a:r>
            <a:r>
              <a:rPr lang="zh-CN" altLang="en-US" b="1" dirty="0">
                <a:solidFill>
                  <a:schemeClr val="tx2"/>
                </a:solidFill>
                <a:latin typeface="Times New Roman"/>
                <a:cs typeface="Times New Roman"/>
              </a:rPr>
              <a:t>的波面分别为</a:t>
            </a:r>
            <a:r>
              <a:rPr lang="en-US" altLang="zh-CN" b="1" i="1" dirty="0">
                <a:solidFill>
                  <a:schemeClr val="tx2"/>
                </a:solidFill>
                <a:latin typeface="Times New Roman"/>
                <a:cs typeface="Times New Roman"/>
              </a:rPr>
              <a:t>FG</a:t>
            </a:r>
            <a:r>
              <a:rPr lang="zh-CN" altLang="en-US" b="1" dirty="0">
                <a:solidFill>
                  <a:schemeClr val="tx2"/>
                </a:solidFill>
                <a:latin typeface="Times New Roman"/>
                <a:cs typeface="Times New Roman"/>
              </a:rPr>
              <a:t>和</a:t>
            </a:r>
            <a:r>
              <a:rPr lang="en-US" altLang="zh-CN" b="1" i="1" dirty="0">
                <a:solidFill>
                  <a:schemeClr val="tx2"/>
                </a:solidFill>
                <a:latin typeface="Times New Roman"/>
                <a:cs typeface="Times New Roman"/>
              </a:rPr>
              <a:t>HD</a:t>
            </a:r>
            <a:r>
              <a:rPr lang="zh-CN" altLang="en-US" b="1" dirty="0">
                <a:solidFill>
                  <a:schemeClr val="tx2"/>
                </a:solidFill>
                <a:latin typeface="Times New Roman"/>
                <a:cs typeface="Times New Roman"/>
              </a:rPr>
              <a:t>，对应波长</a:t>
            </a:r>
            <a:r>
              <a:rPr lang="el-GR" altLang="zh-CN" b="1" dirty="0">
                <a:solidFill>
                  <a:schemeClr val="tx2"/>
                </a:solidFill>
                <a:latin typeface="Times New Roman"/>
                <a:cs typeface="Times New Roman"/>
              </a:rPr>
              <a:t>λ</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Δλ</a:t>
            </a:r>
            <a:r>
              <a:rPr lang="zh-CN" altLang="en-US" b="1" dirty="0">
                <a:solidFill>
                  <a:schemeClr val="tx2"/>
                </a:solidFill>
                <a:latin typeface="Times New Roman"/>
                <a:cs typeface="Times New Roman"/>
              </a:rPr>
              <a:t>的波面分别为</a:t>
            </a:r>
            <a:r>
              <a:rPr lang="en-US" altLang="zh-CN" b="1" i="1" dirty="0">
                <a:solidFill>
                  <a:schemeClr val="tx2"/>
                </a:solidFill>
                <a:latin typeface="Times New Roman"/>
                <a:cs typeface="Times New Roman"/>
              </a:rPr>
              <a:t>FG</a:t>
            </a:r>
            <a:r>
              <a:rPr lang="zh-CN" altLang="en-US" b="1" dirty="0">
                <a:solidFill>
                  <a:schemeClr val="tx2"/>
                </a:solidFill>
                <a:latin typeface="Times New Roman"/>
                <a:cs typeface="Times New Roman"/>
              </a:rPr>
              <a:t>和</a:t>
            </a:r>
            <a:r>
              <a:rPr lang="en-US" altLang="zh-CN" b="1" i="1" dirty="0">
                <a:solidFill>
                  <a:schemeClr val="tx2"/>
                </a:solidFill>
                <a:latin typeface="Times New Roman"/>
                <a:cs typeface="Times New Roman"/>
              </a:rPr>
              <a:t>CD</a:t>
            </a:r>
            <a:r>
              <a:rPr lang="zh-CN" altLang="en-US" b="1" dirty="0">
                <a:solidFill>
                  <a:schemeClr val="tx2"/>
                </a:solidFill>
                <a:latin typeface="Times New Roman"/>
                <a:cs typeface="Times New Roman"/>
              </a:rPr>
              <a:t>。</a:t>
            </a:r>
            <a:endParaRPr lang="en-US" altLang="zh-CN" b="1" dirty="0">
              <a:solidFill>
                <a:schemeClr val="tx2"/>
              </a:solidFill>
              <a:latin typeface="Times New Roman"/>
              <a:cs typeface="Times New Roman"/>
            </a:endParaRPr>
          </a:p>
          <a:p>
            <a:pPr marL="342900" indent="-342900" algn="just">
              <a:lnSpc>
                <a:spcPct val="135000"/>
              </a:lnSpc>
              <a:buFont typeface="Wingdings" pitchFamily="2" charset="2"/>
              <a:buChar char="Ø"/>
            </a:pPr>
            <a:r>
              <a:rPr lang="zh-CN" altLang="en-US" b="1" dirty="0">
                <a:solidFill>
                  <a:schemeClr val="tx2"/>
                </a:solidFill>
                <a:latin typeface="Times New Roman"/>
                <a:cs typeface="Times New Roman"/>
              </a:rPr>
              <a:t>对波长</a:t>
            </a:r>
            <a:r>
              <a:rPr lang="el-GR" altLang="zh-CN" b="1" dirty="0">
                <a:solidFill>
                  <a:schemeClr val="tx2"/>
                </a:solidFill>
                <a:latin typeface="Times New Roman"/>
                <a:cs typeface="Times New Roman"/>
              </a:rPr>
              <a:t>λ</a:t>
            </a:r>
            <a:r>
              <a:rPr lang="zh-CN" altLang="en-US" b="1" dirty="0">
                <a:solidFill>
                  <a:schemeClr val="tx2"/>
                </a:solidFill>
                <a:latin typeface="Times New Roman"/>
                <a:cs typeface="Times New Roman"/>
              </a:rPr>
              <a:t>有</a:t>
            </a:r>
            <a:r>
              <a:rPr lang="en-US" altLang="zh-CN" b="1" dirty="0">
                <a:solidFill>
                  <a:schemeClr val="tx2"/>
                </a:solidFill>
                <a:latin typeface="Times New Roman"/>
                <a:cs typeface="Times New Roman"/>
              </a:rPr>
              <a:t>2</a:t>
            </a:r>
            <a:r>
              <a:rPr lang="en-US" altLang="zh-CN" b="1" i="1" dirty="0">
                <a:solidFill>
                  <a:schemeClr val="tx2"/>
                </a:solidFill>
                <a:latin typeface="Times New Roman"/>
                <a:cs typeface="Times New Roman"/>
              </a:rPr>
              <a:t>d</a:t>
            </a:r>
            <a:r>
              <a:rPr lang="en-US" altLang="zh-CN" b="1" dirty="0">
                <a:solidFill>
                  <a:schemeClr val="tx2"/>
                </a:solidFill>
                <a:latin typeface="Times New Roman"/>
                <a:cs typeface="Times New Roman"/>
              </a:rPr>
              <a:t>=</a:t>
            </a:r>
            <a:r>
              <a:rPr lang="en-US" altLang="zh-CN" b="1" i="1" dirty="0" err="1">
                <a:solidFill>
                  <a:schemeClr val="tx2"/>
                </a:solidFill>
                <a:latin typeface="Times New Roman"/>
                <a:cs typeface="Times New Roman"/>
              </a:rPr>
              <a:t>nB</a:t>
            </a:r>
            <a:r>
              <a:rPr lang="zh-CN" altLang="en-US" b="1" dirty="0">
                <a:solidFill>
                  <a:schemeClr val="tx2"/>
                </a:solidFill>
                <a:latin typeface="Times New Roman"/>
                <a:cs typeface="Times New Roman"/>
              </a:rPr>
              <a:t>，而对波长</a:t>
            </a:r>
            <a:r>
              <a:rPr lang="el-GR" altLang="zh-CN" b="1" dirty="0">
                <a:solidFill>
                  <a:schemeClr val="tx2"/>
                </a:solidFill>
                <a:latin typeface="Times New Roman"/>
                <a:cs typeface="Times New Roman"/>
              </a:rPr>
              <a:t>λ</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Δλ</a:t>
            </a:r>
            <a:r>
              <a:rPr lang="zh-CN" altLang="en-US" b="1" dirty="0">
                <a:solidFill>
                  <a:schemeClr val="tx2"/>
                </a:solidFill>
                <a:latin typeface="Times New Roman"/>
                <a:cs typeface="Times New Roman"/>
              </a:rPr>
              <a:t>有</a:t>
            </a:r>
            <a:r>
              <a:rPr lang="en-US" altLang="zh-CN" b="1" dirty="0">
                <a:solidFill>
                  <a:schemeClr val="tx2"/>
                </a:solidFill>
                <a:latin typeface="Times New Roman"/>
                <a:cs typeface="Times New Roman"/>
              </a:rPr>
              <a:t>2</a:t>
            </a:r>
            <a:r>
              <a:rPr lang="en-US" altLang="zh-CN" b="1" i="1" dirty="0">
                <a:solidFill>
                  <a:schemeClr val="tx2"/>
                </a:solidFill>
                <a:latin typeface="Times New Roman"/>
                <a:cs typeface="Times New Roman"/>
              </a:rPr>
              <a:t>d</a:t>
            </a:r>
            <a:r>
              <a:rPr lang="en-US" altLang="zh-CN" b="1" dirty="0">
                <a:solidFill>
                  <a:schemeClr val="tx2"/>
                </a:solidFill>
                <a:latin typeface="Times New Roman"/>
                <a:cs typeface="Times New Roman"/>
              </a:rPr>
              <a:t>-</a:t>
            </a:r>
            <a:r>
              <a:rPr lang="en-US" altLang="zh-CN" b="1" i="1" dirty="0">
                <a:solidFill>
                  <a:schemeClr val="tx2"/>
                </a:solidFill>
                <a:latin typeface="Times New Roman"/>
                <a:cs typeface="Times New Roman"/>
              </a:rPr>
              <a:t>CH</a:t>
            </a:r>
            <a:r>
              <a:rPr lang="en-US" altLang="zh-CN" b="1" dirty="0">
                <a:solidFill>
                  <a:schemeClr val="tx2"/>
                </a:solidFill>
                <a:latin typeface="Times New Roman"/>
                <a:cs typeface="Times New Roman"/>
              </a:rPr>
              <a:t>'=(</a:t>
            </a:r>
            <a:r>
              <a:rPr lang="en-US" altLang="zh-CN" b="1" i="1" dirty="0">
                <a:solidFill>
                  <a:schemeClr val="tx2"/>
                </a:solidFill>
                <a:latin typeface="Times New Roman"/>
                <a:cs typeface="Times New Roman"/>
              </a:rPr>
              <a:t>n</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Δ</a:t>
            </a:r>
            <a:r>
              <a:rPr lang="en-US" altLang="zh-CN" b="1" i="1" dirty="0">
                <a:solidFill>
                  <a:schemeClr val="tx2"/>
                </a:solidFill>
                <a:latin typeface="Times New Roman"/>
                <a:cs typeface="Times New Roman"/>
              </a:rPr>
              <a:t>n</a:t>
            </a:r>
            <a:r>
              <a:rPr lang="en-US" altLang="zh-CN" b="1" dirty="0">
                <a:solidFill>
                  <a:schemeClr val="tx2"/>
                </a:solidFill>
                <a:latin typeface="Times New Roman"/>
                <a:cs typeface="Times New Roman"/>
              </a:rPr>
              <a:t>)</a:t>
            </a:r>
            <a:r>
              <a:rPr lang="en-US" altLang="zh-CN" b="1" i="1" dirty="0">
                <a:solidFill>
                  <a:schemeClr val="tx2"/>
                </a:solidFill>
                <a:latin typeface="Times New Roman"/>
                <a:cs typeface="Times New Roman"/>
              </a:rPr>
              <a:t>B</a:t>
            </a:r>
            <a:r>
              <a:rPr lang="zh-CN" altLang="en-US" b="1" dirty="0">
                <a:solidFill>
                  <a:schemeClr val="tx2"/>
                </a:solidFill>
                <a:latin typeface="Times New Roman"/>
                <a:cs typeface="Times New Roman"/>
              </a:rPr>
              <a:t>，其中</a:t>
            </a:r>
            <a:r>
              <a:rPr lang="el-GR" altLang="zh-CN" b="1" dirty="0">
                <a:solidFill>
                  <a:schemeClr val="tx2"/>
                </a:solidFill>
                <a:latin typeface="Times New Roman"/>
                <a:cs typeface="Times New Roman"/>
              </a:rPr>
              <a:t>Δ</a:t>
            </a:r>
            <a:r>
              <a:rPr lang="en-US" altLang="zh-CN" b="1" i="1" dirty="0">
                <a:solidFill>
                  <a:schemeClr val="tx2"/>
                </a:solidFill>
                <a:latin typeface="Times New Roman"/>
                <a:cs typeface="Times New Roman"/>
              </a:rPr>
              <a:t>n</a:t>
            </a:r>
            <a:r>
              <a:rPr lang="zh-CN" altLang="en-US" b="1" dirty="0">
                <a:solidFill>
                  <a:schemeClr val="tx2"/>
                </a:solidFill>
                <a:latin typeface="Times New Roman"/>
                <a:cs typeface="Times New Roman"/>
              </a:rPr>
              <a:t>为对应波长</a:t>
            </a:r>
            <a:r>
              <a:rPr lang="el-GR" altLang="zh-CN" b="1" dirty="0">
                <a:solidFill>
                  <a:schemeClr val="tx2"/>
                </a:solidFill>
                <a:latin typeface="Times New Roman"/>
                <a:cs typeface="Times New Roman"/>
              </a:rPr>
              <a:t>λ</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Δλ </a:t>
            </a:r>
            <a:r>
              <a:rPr lang="zh-CN" altLang="en-US" b="1" dirty="0">
                <a:solidFill>
                  <a:schemeClr val="tx2"/>
                </a:solidFill>
                <a:latin typeface="Times New Roman"/>
                <a:cs typeface="Times New Roman"/>
              </a:rPr>
              <a:t>的折射率。</a:t>
            </a:r>
            <a:endParaRPr lang="zh-CN" altLang="en-US" b="1" dirty="0">
              <a:solidFill>
                <a:schemeClr val="tx2"/>
              </a:solidFill>
            </a:endParaRPr>
          </a:p>
        </p:txBody>
      </p:sp>
      <p:grpSp>
        <p:nvGrpSpPr>
          <p:cNvPr id="17" name="组合 16"/>
          <p:cNvGrpSpPr/>
          <p:nvPr/>
        </p:nvGrpSpPr>
        <p:grpSpPr>
          <a:xfrm>
            <a:off x="98229" y="1447200"/>
            <a:ext cx="4248472" cy="2269832"/>
            <a:chOff x="98229" y="1124744"/>
            <a:chExt cx="4248472" cy="2269832"/>
          </a:xfrm>
        </p:grpSpPr>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29" y="1196752"/>
              <a:ext cx="4248472" cy="2197824"/>
            </a:xfrm>
            <a:prstGeom prst="rect">
              <a:avLst/>
            </a:prstGeom>
          </p:spPr>
        </p:pic>
        <p:sp>
          <p:nvSpPr>
            <p:cNvPr id="16" name="TextBox 15"/>
            <p:cNvSpPr txBox="1"/>
            <p:nvPr/>
          </p:nvSpPr>
          <p:spPr>
            <a:xfrm>
              <a:off x="107505" y="1124744"/>
              <a:ext cx="1200970" cy="646331"/>
            </a:xfrm>
            <a:prstGeom prst="rect">
              <a:avLst/>
            </a:prstGeom>
            <a:noFill/>
          </p:spPr>
          <p:txBody>
            <a:bodyPr wrap="none" rtlCol="0">
              <a:spAutoFit/>
            </a:bodyPr>
            <a:lstStyle/>
            <a:p>
              <a:r>
                <a:rPr lang="en-US" altLang="zh-CN" i="1" dirty="0">
                  <a:solidFill>
                    <a:schemeClr val="tx2"/>
                  </a:solidFill>
                  <a:latin typeface="Times New Roman" pitchFamily="18" charset="0"/>
                  <a:cs typeface="Times New Roman" pitchFamily="18" charset="0"/>
                </a:rPr>
                <a:t>EF=EH=d</a:t>
              </a:r>
            </a:p>
            <a:p>
              <a:r>
                <a:rPr lang="en-US" altLang="zh-CN" i="1" dirty="0">
                  <a:solidFill>
                    <a:schemeClr val="tx2"/>
                  </a:solidFill>
                  <a:latin typeface="Times New Roman" pitchFamily="18" charset="0"/>
                  <a:cs typeface="Times New Roman" pitchFamily="18" charset="0"/>
                </a:rPr>
                <a:t>GD=B</a:t>
              </a:r>
              <a:endParaRPr lang="zh-CN" altLang="en-US" i="1" dirty="0">
                <a:solidFill>
                  <a:schemeClr val="tx2"/>
                </a:solidFill>
                <a:latin typeface="Times New Roman" pitchFamily="18" charset="0"/>
                <a:cs typeface="Times New Roman" pitchFamily="18" charset="0"/>
              </a:endParaRPr>
            </a:p>
          </p:txBody>
        </p:sp>
      </p:grpSp>
      <p:sp>
        <p:nvSpPr>
          <p:cNvPr id="18" name="TextBox 17"/>
          <p:cNvSpPr txBox="1"/>
          <p:nvPr/>
        </p:nvSpPr>
        <p:spPr>
          <a:xfrm>
            <a:off x="107505" y="4181018"/>
            <a:ext cx="8922943" cy="369332"/>
          </a:xfrm>
          <a:prstGeom prst="rect">
            <a:avLst/>
          </a:prstGeom>
          <a:noFill/>
        </p:spPr>
        <p:txBody>
          <a:bodyPr wrap="square" rtlCol="0">
            <a:spAutoFit/>
          </a:bodyPr>
          <a:lstStyle/>
          <a:p>
            <a:pPr marL="342900" indent="-342900">
              <a:buFont typeface="Wingdings" pitchFamily="2" charset="2"/>
              <a:buChar char="Ø"/>
            </a:pPr>
            <a:r>
              <a:rPr lang="zh-CN" altLang="en-US" b="1" dirty="0">
                <a:solidFill>
                  <a:schemeClr val="tx2"/>
                </a:solidFill>
              </a:rPr>
              <a:t>由几何关系可知∠</a:t>
            </a:r>
            <a:r>
              <a:rPr lang="en-US" altLang="zh-CN" b="1" i="1" dirty="0">
                <a:solidFill>
                  <a:schemeClr val="tx2"/>
                </a:solidFill>
                <a:latin typeface="Times New Roman" pitchFamily="18" charset="0"/>
                <a:cs typeface="Times New Roman" pitchFamily="18" charset="0"/>
              </a:rPr>
              <a:t>CDH</a:t>
            </a:r>
            <a:r>
              <a:rPr lang="en-US" altLang="zh-CN" b="1" dirty="0">
                <a:solidFill>
                  <a:schemeClr val="tx2"/>
                </a:solidFill>
                <a:latin typeface="Times New Roman" pitchFamily="18" charset="0"/>
                <a:cs typeface="Times New Roman" pitchFamily="18" charset="0"/>
              </a:rPr>
              <a:t>'=</a:t>
            </a:r>
            <a:r>
              <a:rPr lang="el-GR" altLang="zh-CN" b="1" i="1" dirty="0">
                <a:solidFill>
                  <a:schemeClr val="tx2"/>
                </a:solidFill>
                <a:latin typeface="Times New Roman"/>
                <a:cs typeface="Times New Roman"/>
              </a:rPr>
              <a:t> θ</a:t>
            </a:r>
            <a:r>
              <a:rPr lang="en-US" altLang="zh-CN" b="1" baseline="-25000" dirty="0">
                <a:solidFill>
                  <a:schemeClr val="tx2"/>
                </a:solidFill>
                <a:latin typeface="Times New Roman"/>
                <a:cs typeface="Times New Roman"/>
              </a:rPr>
              <a:t>0</a:t>
            </a:r>
            <a:r>
              <a:rPr lang="zh-CN" altLang="en-US" b="1" dirty="0">
                <a:solidFill>
                  <a:schemeClr val="tx2"/>
                </a:solidFill>
                <a:latin typeface="Times New Roman"/>
                <a:cs typeface="Times New Roman"/>
              </a:rPr>
              <a:t>，则</a:t>
            </a:r>
            <a:r>
              <a:rPr lang="en-US" altLang="zh-CN" b="1" i="1" dirty="0">
                <a:solidFill>
                  <a:schemeClr val="tx2"/>
                </a:solidFill>
                <a:latin typeface="Times New Roman"/>
                <a:cs typeface="Times New Roman"/>
              </a:rPr>
              <a:t>CH</a:t>
            </a:r>
            <a:r>
              <a:rPr lang="en-US" altLang="zh-CN" b="1" dirty="0">
                <a:solidFill>
                  <a:schemeClr val="tx2"/>
                </a:solidFill>
                <a:latin typeface="Times New Roman"/>
                <a:cs typeface="Times New Roman"/>
              </a:rPr>
              <a:t>'=</a:t>
            </a:r>
            <a:r>
              <a:rPr lang="en-US" altLang="zh-CN" b="1" i="1" dirty="0">
                <a:solidFill>
                  <a:schemeClr val="tx2"/>
                </a:solidFill>
                <a:latin typeface="Times New Roman"/>
                <a:cs typeface="Times New Roman"/>
              </a:rPr>
              <a:t>a</a:t>
            </a:r>
            <a:r>
              <a:rPr lang="el-GR" altLang="zh-CN" b="1" i="1" dirty="0">
                <a:solidFill>
                  <a:schemeClr val="tx2"/>
                </a:solidFill>
                <a:latin typeface="Times New Roman"/>
                <a:cs typeface="Times New Roman"/>
              </a:rPr>
              <a:t>θ</a:t>
            </a:r>
            <a:r>
              <a:rPr lang="en-US" altLang="zh-CN" b="1" baseline="-25000" dirty="0">
                <a:solidFill>
                  <a:schemeClr val="tx2"/>
                </a:solidFill>
                <a:latin typeface="Times New Roman"/>
                <a:cs typeface="Times New Roman"/>
              </a:rPr>
              <a:t>0</a:t>
            </a:r>
            <a:r>
              <a:rPr lang="en-US" altLang="zh-CN" b="1" dirty="0">
                <a:solidFill>
                  <a:schemeClr val="tx2"/>
                </a:solidFill>
                <a:latin typeface="Times New Roman"/>
                <a:cs typeface="Times New Roman"/>
              </a:rPr>
              <a:t>=</a:t>
            </a:r>
            <a:r>
              <a:rPr lang="el-GR" altLang="zh-CN" b="1" dirty="0">
                <a:solidFill>
                  <a:schemeClr val="tx2"/>
                </a:solidFill>
                <a:latin typeface="Times New Roman"/>
                <a:cs typeface="Times New Roman"/>
              </a:rPr>
              <a:t>λ</a:t>
            </a:r>
            <a:r>
              <a:rPr lang="zh-CN" altLang="en-US" b="1" dirty="0">
                <a:solidFill>
                  <a:schemeClr val="tx2"/>
                </a:solidFill>
                <a:latin typeface="Times New Roman"/>
                <a:cs typeface="Times New Roman"/>
              </a:rPr>
              <a:t>。联立以下两式：</a:t>
            </a:r>
            <a:endParaRPr lang="zh-CN" altLang="en-US" b="1" dirty="0">
              <a:solidFill>
                <a:schemeClr val="tx2"/>
              </a:solidFill>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800922381"/>
              </p:ext>
            </p:extLst>
          </p:nvPr>
        </p:nvGraphicFramePr>
        <p:xfrm>
          <a:off x="539552" y="4745831"/>
          <a:ext cx="2535238" cy="987425"/>
        </p:xfrm>
        <a:graphic>
          <a:graphicData uri="http://schemas.openxmlformats.org/presentationml/2006/ole">
            <mc:AlternateContent xmlns:mc="http://schemas.openxmlformats.org/markup-compatibility/2006">
              <mc:Choice xmlns:v="urn:schemas-microsoft-com:vml" Requires="v">
                <p:oleObj spid="_x0000_s126000" name="Equation" r:id="rId7" imgW="1307880" imgH="507960" progId="Equation.DSMT4">
                  <p:embed/>
                </p:oleObj>
              </mc:Choice>
              <mc:Fallback>
                <p:oleObj name="Equation" r:id="rId7" imgW="1307880" imgH="507960" progId="Equation.DSMT4">
                  <p:embed/>
                  <p:pic>
                    <p:nvPicPr>
                      <p:cNvPr id="19" name="对象 18"/>
                      <p:cNvPicPr>
                        <a:picLocks noChangeAspect="1" noChangeArrowheads="1"/>
                      </p:cNvPicPr>
                      <p:nvPr/>
                    </p:nvPicPr>
                    <p:blipFill>
                      <a:blip r:embed="rId8"/>
                      <a:srcRect/>
                      <a:stretch>
                        <a:fillRect/>
                      </a:stretch>
                    </p:blipFill>
                    <p:spPr bwMode="auto">
                      <a:xfrm>
                        <a:off x="539552" y="4745831"/>
                        <a:ext cx="25352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3059832" y="4941168"/>
            <a:ext cx="881973" cy="369332"/>
          </a:xfrm>
          <a:prstGeom prst="rect">
            <a:avLst/>
          </a:prstGeom>
          <a:noFill/>
        </p:spPr>
        <p:txBody>
          <a:bodyPr wrap="none" rtlCol="0">
            <a:spAutoFit/>
          </a:bodyPr>
          <a:lstStyle/>
          <a:p>
            <a:r>
              <a:rPr lang="zh-CN" altLang="en-US" b="1" dirty="0">
                <a:solidFill>
                  <a:schemeClr val="tx2"/>
                </a:solidFill>
              </a:rPr>
              <a:t>得到：</a:t>
            </a:r>
          </a:p>
        </p:txBody>
      </p:sp>
      <p:graphicFrame>
        <p:nvGraphicFramePr>
          <p:cNvPr id="21" name="对象 20"/>
          <p:cNvGraphicFramePr>
            <a:graphicFrameLocks noChangeAspect="1"/>
          </p:cNvGraphicFramePr>
          <p:nvPr>
            <p:extLst>
              <p:ext uri="{D42A27DB-BD31-4B8C-83A1-F6EECF244321}">
                <p14:modId xmlns:p14="http://schemas.microsoft.com/office/powerpoint/2010/main" val="4006505874"/>
              </p:ext>
            </p:extLst>
          </p:nvPr>
        </p:nvGraphicFramePr>
        <p:xfrm>
          <a:off x="3923928" y="4968185"/>
          <a:ext cx="1058862" cy="346075"/>
        </p:xfrm>
        <a:graphic>
          <a:graphicData uri="http://schemas.openxmlformats.org/presentationml/2006/ole">
            <mc:AlternateContent xmlns:mc="http://schemas.openxmlformats.org/markup-compatibility/2006">
              <mc:Choice xmlns:v="urn:schemas-microsoft-com:vml" Requires="v">
                <p:oleObj spid="_x0000_s126001" name="Equation" r:id="rId9" imgW="545760" imgH="177480" progId="Equation.DSMT4">
                  <p:embed/>
                </p:oleObj>
              </mc:Choice>
              <mc:Fallback>
                <p:oleObj name="Equation" r:id="rId9" imgW="545760" imgH="177480" progId="Equation.DSMT4">
                  <p:embed/>
                  <p:pic>
                    <p:nvPicPr>
                      <p:cNvPr id="21" name="对象 20"/>
                      <p:cNvPicPr>
                        <a:picLocks noChangeAspect="1" noChangeArrowheads="1"/>
                      </p:cNvPicPr>
                      <p:nvPr/>
                    </p:nvPicPr>
                    <p:blipFill>
                      <a:blip r:embed="rId10"/>
                      <a:srcRect/>
                      <a:stretch>
                        <a:fillRect/>
                      </a:stretch>
                    </p:blipFill>
                    <p:spPr bwMode="auto">
                      <a:xfrm>
                        <a:off x="3923928" y="4968185"/>
                        <a:ext cx="10588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63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wipe(left)">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wipe(left)">
                                      <p:cBhvr>
                                        <p:cTn id="24" dur="500"/>
                                        <p:tgtEl>
                                          <p:spTgt spid="1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致谢</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41</a:t>
            </a:fld>
            <a:endParaRPr lang="en-US" altLang="zh-CN" dirty="0"/>
          </a:p>
        </p:txBody>
      </p:sp>
      <p:sp>
        <p:nvSpPr>
          <p:cNvPr id="7" name="TextBox 8"/>
          <p:cNvSpPr txBox="1">
            <a:spLocks noChangeArrowheads="1"/>
          </p:cNvSpPr>
          <p:nvPr/>
        </p:nvSpPr>
        <p:spPr bwMode="auto">
          <a:xfrm>
            <a:off x="431800" y="2492896"/>
            <a:ext cx="83264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教材、浙江大学梁铨廷老师编写的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教材、天津大学郁道银老师的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工程光学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课件、电子科技大学叶玉堂老师的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课件、中国科技大学崔洪滨老师的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课件、华中科技大学杨振宇老师的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2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21330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矩孔的夫琅禾费衍射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5</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3761838071"/>
              </p:ext>
            </p:extLst>
          </p:nvPr>
        </p:nvGraphicFramePr>
        <p:xfrm>
          <a:off x="1359694" y="2302123"/>
          <a:ext cx="6424612" cy="1558925"/>
        </p:xfrm>
        <a:graphic>
          <a:graphicData uri="http://schemas.openxmlformats.org/presentationml/2006/ole">
            <mc:AlternateContent xmlns:mc="http://schemas.openxmlformats.org/markup-compatibility/2006">
              <mc:Choice xmlns:v="urn:schemas-microsoft-com:vml" Requires="v">
                <p:oleObj spid="_x0000_s16084" name="Equation" r:id="rId4" imgW="3657600" imgH="812520" progId="Equation.DSMT4">
                  <p:embed/>
                </p:oleObj>
              </mc:Choice>
              <mc:Fallback>
                <p:oleObj name="Equation" r:id="rId4" imgW="3657600" imgH="812520" progId="Equation.DSMT4">
                  <p:embed/>
                  <p:pic>
                    <p:nvPicPr>
                      <p:cNvPr id="0" name="Object 6"/>
                      <p:cNvPicPr>
                        <a:picLocks noChangeAspect="1" noChangeArrowheads="1"/>
                      </p:cNvPicPr>
                      <p:nvPr/>
                    </p:nvPicPr>
                    <p:blipFill>
                      <a:blip r:embed="rId5"/>
                      <a:srcRect/>
                      <a:stretch>
                        <a:fillRect/>
                      </a:stretch>
                    </p:blipFill>
                    <p:spPr bwMode="auto">
                      <a:xfrm>
                        <a:off x="1359694" y="2302123"/>
                        <a:ext cx="6424612" cy="155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Box 17"/>
          <p:cNvSpPr txBox="1"/>
          <p:nvPr/>
        </p:nvSpPr>
        <p:spPr>
          <a:xfrm>
            <a:off x="611560" y="1593230"/>
            <a:ext cx="3384376" cy="461665"/>
          </a:xfrm>
          <a:prstGeom prst="rect">
            <a:avLst/>
          </a:prstGeom>
          <a:noFill/>
        </p:spPr>
        <p:txBody>
          <a:bodyPr wrap="square" rtlCol="0">
            <a:spAutoFit/>
          </a:bodyPr>
          <a:lstStyle/>
          <a:p>
            <a:pPr algn="just"/>
            <a:r>
              <a:rPr lang="zh-CN" altLang="en-US" sz="2400" b="1" dirty="0">
                <a:solidFill>
                  <a:schemeClr val="tx2"/>
                </a:solidFill>
              </a:rPr>
              <a:t>任一点</a:t>
            </a:r>
            <a:r>
              <a:rPr lang="en-US" altLang="zh-CN" sz="2400" b="1" i="1" dirty="0">
                <a:solidFill>
                  <a:schemeClr val="tx2"/>
                </a:solidFill>
                <a:latin typeface="Times New Roman" panose="02020603050405020304" pitchFamily="18" charset="0"/>
                <a:cs typeface="Times New Roman" panose="02020603050405020304" pitchFamily="18" charset="0"/>
              </a:rPr>
              <a:t>P</a:t>
            </a:r>
            <a:r>
              <a:rPr lang="zh-CN" altLang="en-US" sz="2400" b="1" dirty="0">
                <a:solidFill>
                  <a:schemeClr val="tx2"/>
                </a:solidFill>
              </a:rPr>
              <a:t>的光强：</a:t>
            </a:r>
          </a:p>
        </p:txBody>
      </p:sp>
      <p:graphicFrame>
        <p:nvGraphicFramePr>
          <p:cNvPr id="8" name="对象 7"/>
          <p:cNvGraphicFramePr>
            <a:graphicFrameLocks noChangeAspect="1"/>
          </p:cNvGraphicFramePr>
          <p:nvPr>
            <p:extLst>
              <p:ext uri="{D42A27DB-BD31-4B8C-83A1-F6EECF244321}">
                <p14:modId xmlns:p14="http://schemas.microsoft.com/office/powerpoint/2010/main" val="4163562393"/>
              </p:ext>
            </p:extLst>
          </p:nvPr>
        </p:nvGraphicFramePr>
        <p:xfrm>
          <a:off x="3459212" y="4041502"/>
          <a:ext cx="2120900" cy="755650"/>
        </p:xfrm>
        <a:graphic>
          <a:graphicData uri="http://schemas.openxmlformats.org/presentationml/2006/ole">
            <mc:AlternateContent xmlns:mc="http://schemas.openxmlformats.org/markup-compatibility/2006">
              <mc:Choice xmlns:v="urn:schemas-microsoft-com:vml" Requires="v">
                <p:oleObj spid="_x0000_s16085" name="Equation" r:id="rId6" imgW="1206360" imgH="393480" progId="Equation.DSMT4">
                  <p:embed/>
                </p:oleObj>
              </mc:Choice>
              <mc:Fallback>
                <p:oleObj name="Equation" r:id="rId6" imgW="1206360" imgH="393480" progId="Equation.DSMT4">
                  <p:embed/>
                  <p:pic>
                    <p:nvPicPr>
                      <p:cNvPr id="0" name="Object 6"/>
                      <p:cNvPicPr>
                        <a:picLocks noChangeAspect="1" noChangeArrowheads="1"/>
                      </p:cNvPicPr>
                      <p:nvPr/>
                    </p:nvPicPr>
                    <p:blipFill>
                      <a:blip r:embed="rId7"/>
                      <a:srcRect/>
                      <a:stretch>
                        <a:fillRect/>
                      </a:stretch>
                    </p:blipFill>
                    <p:spPr bwMode="auto">
                      <a:xfrm>
                        <a:off x="3459212" y="4041502"/>
                        <a:ext cx="21209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7"/>
          <p:cNvSpPr txBox="1">
            <a:spLocks noChangeArrowheads="1"/>
          </p:cNvSpPr>
          <p:nvPr/>
        </p:nvSpPr>
        <p:spPr bwMode="auto">
          <a:xfrm>
            <a:off x="611560" y="5085184"/>
            <a:ext cx="7920880"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lang="zh-CN" altLang="en-US" sz="2000" b="1" dirty="0">
                <a:solidFill>
                  <a:schemeClr val="tx2"/>
                </a:solidFill>
                <a:latin typeface="+mn-lt"/>
                <a:ea typeface="+mn-ea"/>
              </a:rPr>
              <a:t>衍射强度分布取决于两个因子，一个与坐标</a:t>
            </a:r>
            <a:r>
              <a:rPr lang="en-US" altLang="zh-CN" sz="2000" b="1" i="1" dirty="0">
                <a:solidFill>
                  <a:schemeClr val="tx2"/>
                </a:solidFill>
                <a:latin typeface="+mn-lt"/>
                <a:ea typeface="+mn-ea"/>
              </a:rPr>
              <a:t>x</a:t>
            </a:r>
            <a:r>
              <a:rPr lang="zh-CN" altLang="en-US" sz="2000" b="1" dirty="0">
                <a:solidFill>
                  <a:schemeClr val="tx2"/>
                </a:solidFill>
                <a:latin typeface="+mn-lt"/>
                <a:ea typeface="+mn-ea"/>
              </a:rPr>
              <a:t>有关，另一个与坐标</a:t>
            </a:r>
            <a:r>
              <a:rPr lang="en-US" altLang="zh-CN" sz="2000" b="1" i="1" dirty="0">
                <a:solidFill>
                  <a:schemeClr val="tx2"/>
                </a:solidFill>
                <a:latin typeface="+mn-lt"/>
                <a:ea typeface="+mn-ea"/>
              </a:rPr>
              <a:t>y</a:t>
            </a:r>
            <a:r>
              <a:rPr lang="zh-CN" altLang="en-US" sz="2000" b="1" dirty="0">
                <a:solidFill>
                  <a:schemeClr val="tx2"/>
                </a:solidFill>
                <a:latin typeface="+mn-lt"/>
                <a:ea typeface="+mn-ea"/>
              </a:rPr>
              <a:t>有关，即衍射光强在这两个坐标上分布并有规律的变化。</a:t>
            </a:r>
          </a:p>
        </p:txBody>
      </p:sp>
      <mc:AlternateContent xmlns:mc="http://schemas.openxmlformats.org/markup-compatibility/2006" xmlns:a14="http://schemas.microsoft.com/office/drawing/2010/main">
        <mc:Choice Requires="a14">
          <p:sp>
            <p:nvSpPr>
              <p:cNvPr id="10" name="TextBox 9"/>
              <p:cNvSpPr txBox="1"/>
              <p:nvPr/>
            </p:nvSpPr>
            <p:spPr>
              <a:xfrm>
                <a:off x="611560" y="4221088"/>
                <a:ext cx="3826179" cy="400110"/>
              </a:xfrm>
              <a:prstGeom prst="rect">
                <a:avLst/>
              </a:prstGeom>
              <a:noFill/>
            </p:spPr>
            <p:txBody>
              <a:bodyPr wrap="square" rtlCol="0">
                <a:spAutoFit/>
              </a:bodyPr>
              <a:lstStyle/>
              <a:p>
                <a:r>
                  <a:rPr lang="zh-CN" altLang="en-US" sz="2000" b="1" dirty="0">
                    <a:solidFill>
                      <a:schemeClr val="tx2"/>
                    </a:solidFill>
                  </a:rPr>
                  <a:t>其中</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𝑰</m:t>
                        </m:r>
                      </m:e>
                      <m:sub>
                        <m:r>
                          <a:rPr lang="en-US" altLang="zh-CN" sz="2000" b="1" i="1" smtClean="0">
                            <a:solidFill>
                              <a:schemeClr val="tx2"/>
                            </a:solidFill>
                            <a:latin typeface="Cambria Math"/>
                          </a:rPr>
                          <m:t>𝟎</m:t>
                        </m:r>
                      </m:sub>
                    </m:sSub>
                  </m:oMath>
                </a14:m>
                <a:r>
                  <a:rPr lang="zh-CN" altLang="en-US" sz="2000" b="1" dirty="0">
                    <a:solidFill>
                      <a:schemeClr val="tx2"/>
                    </a:solidFill>
                  </a:rPr>
                  <a:t>为中心</a:t>
                </a:r>
                <a14:m>
                  <m:oMath xmlns:m="http://schemas.openxmlformats.org/officeDocument/2006/math">
                    <m:sSub>
                      <m:sSubPr>
                        <m:ctrlPr>
                          <a:rPr lang="en-US" altLang="zh-CN" sz="2000" b="1" i="1" dirty="0" smtClean="0">
                            <a:solidFill>
                              <a:schemeClr val="tx2"/>
                            </a:solidFill>
                            <a:latin typeface="Cambria Math" panose="02040503050406030204" pitchFamily="18" charset="0"/>
                          </a:rPr>
                        </m:ctrlPr>
                      </m:sSubPr>
                      <m:e>
                        <m:r>
                          <a:rPr lang="en-US" altLang="zh-CN" sz="2000" b="1" i="1" dirty="0" smtClean="0">
                            <a:solidFill>
                              <a:schemeClr val="tx2"/>
                            </a:solidFill>
                            <a:latin typeface="Cambria Math"/>
                          </a:rPr>
                          <m:t>𝑷</m:t>
                        </m:r>
                      </m:e>
                      <m:sub>
                        <m:r>
                          <a:rPr lang="en-US" altLang="zh-CN" sz="2000" b="1" i="1" dirty="0" smtClean="0">
                            <a:solidFill>
                              <a:schemeClr val="tx2"/>
                            </a:solidFill>
                            <a:latin typeface="Cambria Math"/>
                          </a:rPr>
                          <m:t>𝟎</m:t>
                        </m:r>
                      </m:sub>
                    </m:sSub>
                  </m:oMath>
                </a14:m>
                <a:r>
                  <a:rPr lang="zh-CN" altLang="en-US" sz="2000" b="1" dirty="0">
                    <a:solidFill>
                      <a:schemeClr val="tx2"/>
                    </a:solidFill>
                  </a:rPr>
                  <a:t>点光强，</a:t>
                </a:r>
              </a:p>
            </p:txBody>
          </p:sp>
        </mc:Choice>
        <mc:Fallback xmlns="">
          <p:sp>
            <p:nvSpPr>
              <p:cNvPr id="10" name="TextBox 9"/>
              <p:cNvSpPr txBox="1">
                <a:spLocks noRot="1" noChangeAspect="1" noMove="1" noResize="1" noEditPoints="1" noAdjustHandles="1" noChangeArrowheads="1" noChangeShapeType="1" noTextEdit="1"/>
              </p:cNvSpPr>
              <p:nvPr/>
            </p:nvSpPr>
            <p:spPr>
              <a:xfrm>
                <a:off x="611560" y="4221088"/>
                <a:ext cx="3826179" cy="400110"/>
              </a:xfrm>
              <a:prstGeom prst="rect">
                <a:avLst/>
              </a:prstGeom>
              <a:blipFill rotWithShape="1">
                <a:blip r:embed="rId8"/>
                <a:stretch>
                  <a:fillRect l="-1592" t="-10606"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452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矩孔的夫琅禾费衍射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6</a:t>
            </a:fld>
            <a:endParaRPr lang="en-US" altLang="zh-CN"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7488" y="1198736"/>
            <a:ext cx="6477000" cy="3454400"/>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385190874"/>
              </p:ext>
            </p:extLst>
          </p:nvPr>
        </p:nvGraphicFramePr>
        <p:xfrm>
          <a:off x="7460108" y="5345276"/>
          <a:ext cx="1576388" cy="452437"/>
        </p:xfrm>
        <a:graphic>
          <a:graphicData uri="http://schemas.openxmlformats.org/presentationml/2006/ole">
            <mc:AlternateContent xmlns:mc="http://schemas.openxmlformats.org/markup-compatibility/2006">
              <mc:Choice xmlns:v="urn:schemas-microsoft-com:vml" Requires="v">
                <p:oleObj spid="_x0000_s17100" name="Equation" r:id="rId5" imgW="711000" imgH="203040" progId="Equation.DSMT4">
                  <p:embed/>
                </p:oleObj>
              </mc:Choice>
              <mc:Fallback>
                <p:oleObj name="Equation" r:id="rId5" imgW="711000" imgH="203040" progId="Equation.DSMT4">
                  <p:embed/>
                  <p:pic>
                    <p:nvPicPr>
                      <p:cNvPr id="0" name="Object 10"/>
                      <p:cNvPicPr>
                        <a:picLocks noChangeAspect="1" noChangeArrowheads="1"/>
                      </p:cNvPicPr>
                      <p:nvPr/>
                    </p:nvPicPr>
                    <p:blipFill>
                      <a:blip r:embed="rId6"/>
                      <a:srcRect/>
                      <a:stretch>
                        <a:fillRect/>
                      </a:stretch>
                    </p:blipFill>
                    <p:spPr bwMode="auto">
                      <a:xfrm>
                        <a:off x="7460108" y="5345276"/>
                        <a:ext cx="157638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78070104"/>
              </p:ext>
            </p:extLst>
          </p:nvPr>
        </p:nvGraphicFramePr>
        <p:xfrm>
          <a:off x="4682680" y="5332413"/>
          <a:ext cx="2447925" cy="450850"/>
        </p:xfrm>
        <a:graphic>
          <a:graphicData uri="http://schemas.openxmlformats.org/presentationml/2006/ole">
            <mc:AlternateContent xmlns:mc="http://schemas.openxmlformats.org/markup-compatibility/2006">
              <mc:Choice xmlns:v="urn:schemas-microsoft-com:vml" Requires="v">
                <p:oleObj spid="_x0000_s17101" name="Equation" r:id="rId7" imgW="1104840" imgH="203040" progId="Equation.DSMT4">
                  <p:embed/>
                </p:oleObj>
              </mc:Choice>
              <mc:Fallback>
                <p:oleObj name="Equation" r:id="rId7" imgW="1104840" imgH="203040" progId="Equation.DSMT4">
                  <p:embed/>
                  <p:pic>
                    <p:nvPicPr>
                      <p:cNvPr id="0" name="Object 9"/>
                      <p:cNvPicPr>
                        <a:picLocks noChangeAspect="1" noChangeArrowheads="1"/>
                      </p:cNvPicPr>
                      <p:nvPr/>
                    </p:nvPicPr>
                    <p:blipFill>
                      <a:blip r:embed="rId8"/>
                      <a:srcRect/>
                      <a:stretch>
                        <a:fillRect/>
                      </a:stretch>
                    </p:blipFill>
                    <p:spPr bwMode="auto">
                      <a:xfrm>
                        <a:off x="4682680" y="5332413"/>
                        <a:ext cx="24479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740401" y="4653136"/>
                <a:ext cx="4009367" cy="870751"/>
              </a:xfrm>
              <a:prstGeom prst="rect">
                <a:avLst/>
              </a:prstGeom>
              <a:noFill/>
            </p:spPr>
            <p:txBody>
              <a:bodyPr wrap="none" rtlCol="0">
                <a:spAutoFit/>
              </a:bodyPr>
              <a:lstStyle/>
              <a:p>
                <a:pPr algn="just">
                  <a:lnSpc>
                    <a:spcPct val="150000"/>
                  </a:lnSpc>
                </a:pPr>
                <a14:m>
                  <m:oMath xmlns:m="http://schemas.openxmlformats.org/officeDocument/2006/math">
                    <m:r>
                      <a:rPr lang="zh-CN" altLang="en-US" b="1" i="1" smtClean="0">
                        <a:solidFill>
                          <a:schemeClr val="tx2"/>
                        </a:solidFill>
                        <a:latin typeface="Cambria Math" panose="02040503050406030204" pitchFamily="18" charset="0"/>
                      </a:rPr>
                      <m:t>𝜶</m:t>
                    </m:r>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𝟎</m:t>
                    </m:r>
                  </m:oMath>
                </a14:m>
                <a:r>
                  <a:rPr lang="zh-CN" altLang="en-US" b="1" dirty="0">
                    <a:solidFill>
                      <a:schemeClr val="tx2"/>
                    </a:solidFill>
                  </a:rPr>
                  <a:t>时，</a:t>
                </a:r>
                <a14:m>
                  <m:oMath xmlns:m="http://schemas.openxmlformats.org/officeDocument/2006/math">
                    <m:r>
                      <a:rPr lang="en-US" altLang="zh-CN" b="1" i="1" smtClean="0">
                        <a:solidFill>
                          <a:schemeClr val="tx2"/>
                        </a:solidFill>
                        <a:latin typeface="Cambria Math" panose="02040503050406030204" pitchFamily="18" charset="0"/>
                      </a:rPr>
                      <m:t>𝑰</m:t>
                    </m:r>
                    <m:r>
                      <a:rPr lang="en-US" altLang="zh-CN" b="1" i="1" smtClean="0">
                        <a:solidFill>
                          <a:schemeClr val="tx2"/>
                        </a:solidFill>
                        <a:latin typeface="Cambria Math" panose="02040503050406030204" pitchFamily="18" charset="0"/>
                      </a:rPr>
                      <m:t>/</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𝑰</m:t>
                        </m:r>
                      </m:e>
                      <m:sub>
                        <m:r>
                          <a:rPr lang="en-US" altLang="zh-CN" b="1" i="1" smtClean="0">
                            <a:solidFill>
                              <a:schemeClr val="tx2"/>
                            </a:solidFill>
                            <a:latin typeface="Cambria Math" panose="02040503050406030204" pitchFamily="18" charset="0"/>
                          </a:rPr>
                          <m:t>𝟎</m:t>
                        </m:r>
                      </m:sub>
                    </m:sSub>
                  </m:oMath>
                </a14:m>
                <a:r>
                  <a:rPr lang="en-US" altLang="zh-CN" b="1" dirty="0">
                    <a:solidFill>
                      <a:schemeClr val="tx2"/>
                    </a:solidFill>
                    <a:cs typeface="Times New Roman" panose="02020603050405020304" pitchFamily="18" charset="0"/>
                  </a:rPr>
                  <a:t>=1</a:t>
                </a:r>
                <a:r>
                  <a:rPr lang="zh-CN" altLang="en-US" b="1" dirty="0">
                    <a:solidFill>
                      <a:schemeClr val="tx2"/>
                    </a:solidFill>
                  </a:rPr>
                  <a:t>，为光强主极大点。</a:t>
                </a:r>
                <a:endParaRPr lang="en-US" altLang="zh-CN" b="1" dirty="0">
                  <a:solidFill>
                    <a:schemeClr val="tx2"/>
                  </a:solidFill>
                </a:endParaRPr>
              </a:p>
              <a:p>
                <a:pPr algn="just">
                  <a:lnSpc>
                    <a:spcPct val="150000"/>
                  </a:lnSpc>
                </a:pPr>
                <a14:m>
                  <m:oMath xmlns:m="http://schemas.openxmlformats.org/officeDocument/2006/math">
                    <m:r>
                      <a:rPr lang="zh-CN" altLang="en-US" b="1" i="1" smtClean="0">
                        <a:solidFill>
                          <a:schemeClr val="tx2"/>
                        </a:solidFill>
                        <a:latin typeface="Cambria Math" panose="02040503050406030204" pitchFamily="18" charset="0"/>
                      </a:rPr>
                      <m:t>𝜶</m:t>
                    </m:r>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𝒎</m:t>
                    </m:r>
                    <m:r>
                      <a:rPr lang="zh-CN" altLang="en-US" b="1" i="1" smtClean="0">
                        <a:solidFill>
                          <a:schemeClr val="tx2"/>
                        </a:solidFill>
                        <a:latin typeface="Cambria Math" panose="02040503050406030204" pitchFamily="18" charset="0"/>
                      </a:rPr>
                      <m:t>𝝅</m:t>
                    </m:r>
                  </m:oMath>
                </a14:m>
                <a:r>
                  <a:rPr lang="zh-CN" altLang="en-US" b="1" dirty="0">
                    <a:solidFill>
                      <a:schemeClr val="tx2"/>
                    </a:solidFill>
                  </a:rPr>
                  <a:t>时，</a:t>
                </a:r>
                <a:r>
                  <a:rPr lang="en-US" altLang="zh-CN" b="1" i="1" dirty="0">
                    <a:solidFill>
                      <a:schemeClr val="tx2"/>
                    </a:solidFill>
                    <a:cs typeface="Times New Roman" panose="02020603050405020304" pitchFamily="18" charset="0"/>
                  </a:rPr>
                  <a:t>I</a:t>
                </a:r>
                <a:r>
                  <a:rPr lang="en-US" altLang="zh-CN" b="1" dirty="0">
                    <a:solidFill>
                      <a:schemeClr val="tx2"/>
                    </a:solidFill>
                    <a:cs typeface="Times New Roman" panose="02020603050405020304" pitchFamily="18" charset="0"/>
                  </a:rPr>
                  <a:t>=0</a:t>
                </a:r>
                <a:r>
                  <a:rPr lang="zh-CN" altLang="en-US" b="1" dirty="0">
                    <a:solidFill>
                      <a:schemeClr val="tx2"/>
                    </a:solidFill>
                  </a:rPr>
                  <a:t>，对应坐标位置：</a:t>
                </a:r>
              </a:p>
            </p:txBody>
          </p:sp>
        </mc:Choice>
        <mc:Fallback xmlns="">
          <p:sp>
            <p:nvSpPr>
              <p:cNvPr id="11" name="TextBox 10"/>
              <p:cNvSpPr txBox="1">
                <a:spLocks noRot="1" noChangeAspect="1" noMove="1" noResize="1" noEditPoints="1" noAdjustHandles="1" noChangeArrowheads="1" noChangeShapeType="1" noTextEdit="1"/>
              </p:cNvSpPr>
              <p:nvPr/>
            </p:nvSpPr>
            <p:spPr>
              <a:xfrm>
                <a:off x="740401" y="4653136"/>
                <a:ext cx="4009367" cy="870751"/>
              </a:xfrm>
              <a:prstGeom prst="rect">
                <a:avLst/>
              </a:prstGeom>
              <a:blipFill>
                <a:blip r:embed="rId9"/>
                <a:stretch>
                  <a:fillRect r="-760" b="-10490"/>
                </a:stretch>
              </a:blipFill>
            </p:spPr>
            <p:txBody>
              <a:bodyPr/>
              <a:lstStyle/>
              <a:p>
                <a:r>
                  <a:rPr lang="zh-CN" altLang="en-US">
                    <a:noFill/>
                  </a:rPr>
                  <a:t> </a:t>
                </a:r>
              </a:p>
            </p:txBody>
          </p:sp>
        </mc:Fallback>
      </mc:AlternateContent>
      <p:sp>
        <p:nvSpPr>
          <p:cNvPr id="15" name="Text Box 11"/>
          <p:cNvSpPr txBox="1">
            <a:spLocks noChangeArrowheads="1"/>
          </p:cNvSpPr>
          <p:nvPr/>
        </p:nvSpPr>
        <p:spPr bwMode="auto">
          <a:xfrm>
            <a:off x="107504" y="5797713"/>
            <a:ext cx="8856984" cy="75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25000"/>
              </a:lnSpc>
              <a:spcBef>
                <a:spcPct val="0"/>
              </a:spcBef>
              <a:buFontTx/>
              <a:buNone/>
            </a:pPr>
            <a:r>
              <a:rPr lang="zh-CN" altLang="en-US" sz="1800" b="1" dirty="0">
                <a:solidFill>
                  <a:schemeClr val="tx2"/>
                </a:solidFill>
                <a:latin typeface="+mn-lt"/>
                <a:ea typeface="+mn-ea"/>
              </a:rPr>
              <a:t>在相邻的两个强度最小值之间，有一个强度的次极大点，位置可以由超越方程</a:t>
            </a:r>
            <a:r>
              <a:rPr lang="en-US" altLang="zh-CN" sz="1800" b="1" dirty="0">
                <a:solidFill>
                  <a:schemeClr val="tx2"/>
                </a:solidFill>
                <a:latin typeface="+mn-lt"/>
                <a:ea typeface="+mn-ea"/>
              </a:rPr>
              <a:t>tan</a:t>
            </a:r>
            <a:r>
              <a:rPr lang="en-US" altLang="zh-CN" sz="1800" b="1" i="1" dirty="0">
                <a:solidFill>
                  <a:schemeClr val="tx2"/>
                </a:solidFill>
                <a:latin typeface="+mn-lt"/>
              </a:rPr>
              <a:t>α</a:t>
            </a:r>
            <a:r>
              <a:rPr lang="en-US" altLang="zh-CN" sz="1800" b="1" dirty="0">
                <a:solidFill>
                  <a:schemeClr val="tx2"/>
                </a:solidFill>
                <a:latin typeface="+mn-lt"/>
                <a:ea typeface="+mn-ea"/>
              </a:rPr>
              <a:t>=</a:t>
            </a:r>
            <a:r>
              <a:rPr lang="en-US" altLang="zh-CN" sz="1800" b="1" i="1" dirty="0">
                <a:solidFill>
                  <a:schemeClr val="tx2"/>
                </a:solidFill>
                <a:latin typeface="+mn-lt"/>
              </a:rPr>
              <a:t>α</a:t>
            </a:r>
            <a:r>
              <a:rPr lang="zh-CN" altLang="en-US" sz="1800" b="1" dirty="0">
                <a:solidFill>
                  <a:schemeClr val="tx2"/>
                </a:solidFill>
                <a:latin typeface="+mn-lt"/>
                <a:ea typeface="+mn-ea"/>
              </a:rPr>
              <a:t>求得。</a:t>
            </a:r>
            <a:endParaRPr lang="zh-CN" altLang="en-US" sz="1800" b="1" baseline="-25000" dirty="0">
              <a:solidFill>
                <a:schemeClr val="tx2"/>
              </a:solidFill>
              <a:latin typeface="+mn-lt"/>
              <a:ea typeface="+mn-ea"/>
            </a:endParaRPr>
          </a:p>
        </p:txBody>
      </p:sp>
      <p:sp>
        <p:nvSpPr>
          <p:cNvPr id="13" name="右箭头 12"/>
          <p:cNvSpPr/>
          <p:nvPr/>
        </p:nvSpPr>
        <p:spPr>
          <a:xfrm>
            <a:off x="7164288" y="5517232"/>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7504" y="1844824"/>
            <a:ext cx="2379984" cy="369332"/>
          </a:xfrm>
          <a:prstGeom prst="rect">
            <a:avLst/>
          </a:prstGeom>
          <a:noFill/>
        </p:spPr>
        <p:txBody>
          <a:bodyPr wrap="square" rtlCol="0">
            <a:spAutoFit/>
          </a:bodyPr>
          <a:lstStyle/>
          <a:p>
            <a:r>
              <a:rPr lang="en-US" altLang="zh-CN" b="1" i="1" dirty="0">
                <a:solidFill>
                  <a:schemeClr val="tx2"/>
                </a:solidFill>
                <a:cs typeface="Times New Roman" panose="02020603050405020304" pitchFamily="18" charset="0"/>
              </a:rPr>
              <a:t>x</a:t>
            </a:r>
            <a:r>
              <a:rPr lang="zh-CN" altLang="en-US" b="1" dirty="0">
                <a:solidFill>
                  <a:schemeClr val="tx2"/>
                </a:solidFill>
              </a:rPr>
              <a:t>轴光强分布：</a:t>
            </a:r>
            <a:endParaRPr lang="en-US" altLang="zh-CN" b="1" dirty="0">
              <a:solidFill>
                <a:schemeClr val="tx2"/>
              </a:solidFill>
            </a:endParaRPr>
          </a:p>
        </p:txBody>
      </p:sp>
      <p:sp>
        <p:nvSpPr>
          <p:cNvPr id="16" name="矩形 15"/>
          <p:cNvSpPr/>
          <p:nvPr/>
        </p:nvSpPr>
        <p:spPr>
          <a:xfrm>
            <a:off x="107504" y="2492896"/>
            <a:ext cx="2232248" cy="1701748"/>
          </a:xfrm>
          <a:prstGeom prst="rect">
            <a:avLst/>
          </a:prstGeom>
        </p:spPr>
        <p:txBody>
          <a:bodyPr wrap="square">
            <a:spAutoFit/>
          </a:bodyPr>
          <a:lstStyle/>
          <a:p>
            <a:pPr algn="just">
              <a:lnSpc>
                <a:spcPct val="150000"/>
              </a:lnSpc>
            </a:pPr>
            <a:r>
              <a:rPr lang="en-US" altLang="zh-CN" b="1" i="1" dirty="0">
                <a:solidFill>
                  <a:schemeClr val="tx2"/>
                </a:solidFill>
                <a:cs typeface="Times New Roman" panose="02020603050405020304" pitchFamily="18" charset="0"/>
              </a:rPr>
              <a:t>y</a:t>
            </a:r>
            <a:r>
              <a:rPr lang="zh-CN" altLang="en-US" b="1" dirty="0">
                <a:solidFill>
                  <a:schemeClr val="tx2"/>
                </a:solidFill>
              </a:rPr>
              <a:t>轴光强分布有类似规律，因矩孔宽度不同，极值点位置不同。</a:t>
            </a:r>
            <a:endParaRPr lang="en-US" altLang="zh-CN" b="1" dirty="0">
              <a:solidFill>
                <a:schemeClr val="tx2"/>
              </a:solidFill>
            </a:endParaRPr>
          </a:p>
        </p:txBody>
      </p:sp>
    </p:spTree>
    <p:extLst>
      <p:ext uri="{BB962C8B-B14F-4D97-AF65-F5344CB8AC3E}">
        <p14:creationId xmlns:p14="http://schemas.microsoft.com/office/powerpoint/2010/main" val="181716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left)">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wipe(left)">
                                      <p:cBhvr>
                                        <p:cTn id="28" dur="500"/>
                                        <p:tgtEl>
                                          <p:spTgt spid="11">
                                            <p:txEl>
                                              <p:pRg st="1" end="1"/>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animBg="1"/>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矩孔的夫琅禾费衍射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7</a:t>
            </a:fld>
            <a:endParaRPr lang="en-US" altLang="zh-CN" dirty="0"/>
          </a:p>
        </p:txBody>
      </p:sp>
      <p:sp>
        <p:nvSpPr>
          <p:cNvPr id="6" name="Text Box 8"/>
          <p:cNvSpPr txBox="1">
            <a:spLocks noChangeArrowheads="1"/>
          </p:cNvSpPr>
          <p:nvPr/>
        </p:nvSpPr>
        <p:spPr bwMode="auto">
          <a:xfrm>
            <a:off x="179388" y="1587390"/>
            <a:ext cx="8785100" cy="44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0000"/>
              </a:lnSpc>
              <a:spcBef>
                <a:spcPct val="50000"/>
              </a:spcBef>
              <a:buFontTx/>
              <a:buNone/>
            </a:pPr>
            <a:r>
              <a:rPr kumimoji="1" lang="zh-CN" altLang="en-US" sz="2000" b="1" dirty="0">
                <a:solidFill>
                  <a:schemeClr val="tx2"/>
                </a:solidFill>
                <a:latin typeface="+mn-lt"/>
                <a:ea typeface="+mn-ea"/>
              </a:rPr>
              <a:t>矩孔衍射的光能量主要集中在中央亮斑处，其边缘在</a:t>
            </a:r>
            <a:r>
              <a:rPr kumimoji="1" lang="en-US" altLang="zh-CN" sz="2000" b="1" i="1" dirty="0">
                <a:solidFill>
                  <a:schemeClr val="tx2"/>
                </a:solidFill>
                <a:latin typeface="+mn-lt"/>
                <a:ea typeface="+mn-ea"/>
              </a:rPr>
              <a:t>x</a:t>
            </a:r>
            <a:r>
              <a:rPr kumimoji="1" lang="en-US" altLang="zh-CN" sz="2000" b="1" dirty="0">
                <a:solidFill>
                  <a:schemeClr val="tx2"/>
                </a:solidFill>
                <a:latin typeface="+mn-lt"/>
                <a:ea typeface="+mn-ea"/>
              </a:rPr>
              <a:t>, </a:t>
            </a:r>
            <a:r>
              <a:rPr kumimoji="1" lang="en-US" altLang="zh-CN" sz="2000" b="1" i="1" dirty="0">
                <a:solidFill>
                  <a:schemeClr val="tx2"/>
                </a:solidFill>
                <a:latin typeface="+mn-lt"/>
                <a:ea typeface="+mn-ea"/>
              </a:rPr>
              <a:t>y</a:t>
            </a:r>
            <a:r>
              <a:rPr kumimoji="1" lang="zh-CN" altLang="en-US" sz="2000" b="1" dirty="0">
                <a:solidFill>
                  <a:schemeClr val="tx2"/>
                </a:solidFill>
                <a:latin typeface="+mn-lt"/>
                <a:ea typeface="+mn-ea"/>
              </a:rPr>
              <a:t>轴上的位置：</a:t>
            </a:r>
          </a:p>
        </p:txBody>
      </p:sp>
      <p:graphicFrame>
        <p:nvGraphicFramePr>
          <p:cNvPr id="7" name="Object 9"/>
          <p:cNvGraphicFramePr>
            <a:graphicFrameLocks noChangeAspect="1"/>
          </p:cNvGraphicFramePr>
          <p:nvPr>
            <p:extLst>
              <p:ext uri="{D42A27DB-BD31-4B8C-83A1-F6EECF244321}">
                <p14:modId xmlns:p14="http://schemas.microsoft.com/office/powerpoint/2010/main" val="2445282811"/>
              </p:ext>
            </p:extLst>
          </p:nvPr>
        </p:nvGraphicFramePr>
        <p:xfrm>
          <a:off x="3109913" y="2420888"/>
          <a:ext cx="2924175" cy="906463"/>
        </p:xfrm>
        <a:graphic>
          <a:graphicData uri="http://schemas.openxmlformats.org/presentationml/2006/ole">
            <mc:AlternateContent xmlns:mc="http://schemas.openxmlformats.org/markup-compatibility/2006">
              <mc:Choice xmlns:v="urn:schemas-microsoft-com:vml" Requires="v">
                <p:oleObj spid="_x0000_s18114" name="Equation" r:id="rId4" imgW="1269720" imgH="393480" progId="Equation.DSMT4">
                  <p:embed/>
                </p:oleObj>
              </mc:Choice>
              <mc:Fallback>
                <p:oleObj name="Equation" r:id="rId4" imgW="1269720" imgH="393480" progId="Equation.DSMT4">
                  <p:embed/>
                  <p:pic>
                    <p:nvPicPr>
                      <p:cNvPr id="0" name=""/>
                      <p:cNvPicPr>
                        <a:picLocks noChangeAspect="1" noChangeArrowheads="1"/>
                      </p:cNvPicPr>
                      <p:nvPr/>
                    </p:nvPicPr>
                    <p:blipFill>
                      <a:blip r:embed="rId5"/>
                      <a:srcRect/>
                      <a:stretch>
                        <a:fillRect/>
                      </a:stretch>
                    </p:blipFill>
                    <p:spPr bwMode="auto">
                      <a:xfrm>
                        <a:off x="3109913" y="2420888"/>
                        <a:ext cx="2924175"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0"/>
          <p:cNvSpPr txBox="1">
            <a:spLocks noChangeArrowheads="1"/>
          </p:cNvSpPr>
          <p:nvPr/>
        </p:nvSpPr>
        <p:spPr bwMode="auto">
          <a:xfrm>
            <a:off x="179388" y="4515121"/>
            <a:ext cx="30400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1" lang="zh-CN" altLang="en-US" sz="2000" b="1" dirty="0">
                <a:solidFill>
                  <a:schemeClr val="tx2"/>
                </a:solidFill>
                <a:latin typeface="+mn-lt"/>
                <a:ea typeface="+mn-ea"/>
              </a:rPr>
              <a:t>中央亮斑面积为： </a:t>
            </a:r>
          </a:p>
        </p:txBody>
      </p:sp>
      <p:graphicFrame>
        <p:nvGraphicFramePr>
          <p:cNvPr id="10" name="Object 11"/>
          <p:cNvGraphicFramePr>
            <a:graphicFrameLocks noChangeAspect="1"/>
          </p:cNvGraphicFramePr>
          <p:nvPr>
            <p:extLst>
              <p:ext uri="{D42A27DB-BD31-4B8C-83A1-F6EECF244321}">
                <p14:modId xmlns:p14="http://schemas.microsoft.com/office/powerpoint/2010/main" val="1765283060"/>
              </p:ext>
            </p:extLst>
          </p:nvPr>
        </p:nvGraphicFramePr>
        <p:xfrm>
          <a:off x="3802063" y="4221088"/>
          <a:ext cx="1539875" cy="892175"/>
        </p:xfrm>
        <a:graphic>
          <a:graphicData uri="http://schemas.openxmlformats.org/presentationml/2006/ole">
            <mc:AlternateContent xmlns:mc="http://schemas.openxmlformats.org/markup-compatibility/2006">
              <mc:Choice xmlns:v="urn:schemas-microsoft-com:vml" Requires="v">
                <p:oleObj spid="_x0000_s18115" name="Equation" r:id="rId6" imgW="723600" imgH="419040" progId="Equation.DSMT4">
                  <p:embed/>
                </p:oleObj>
              </mc:Choice>
              <mc:Fallback>
                <p:oleObj name="Equation" r:id="rId6" imgW="723600" imgH="419040" progId="Equation.DSMT4">
                  <p:embed/>
                  <p:pic>
                    <p:nvPicPr>
                      <p:cNvPr id="0" name=""/>
                      <p:cNvPicPr>
                        <a:picLocks noChangeAspect="1" noChangeArrowheads="1"/>
                      </p:cNvPicPr>
                      <p:nvPr/>
                    </p:nvPicPr>
                    <p:blipFill>
                      <a:blip r:embed="rId7"/>
                      <a:srcRect/>
                      <a:stretch>
                        <a:fillRect/>
                      </a:stretch>
                    </p:blipFill>
                    <p:spPr bwMode="auto">
                      <a:xfrm>
                        <a:off x="3802063" y="4221088"/>
                        <a:ext cx="15398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2"/>
          <p:cNvSpPr txBox="1">
            <a:spLocks noChangeArrowheads="1"/>
          </p:cNvSpPr>
          <p:nvPr/>
        </p:nvSpPr>
        <p:spPr bwMode="auto">
          <a:xfrm>
            <a:off x="179388" y="5416703"/>
            <a:ext cx="8785100" cy="89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38000"/>
              </a:lnSpc>
              <a:spcBef>
                <a:spcPct val="50000"/>
              </a:spcBef>
              <a:buFontTx/>
              <a:buNone/>
            </a:pPr>
            <a:r>
              <a:rPr kumimoji="1" lang="zh-CN" altLang="en-US" sz="2000" b="1" dirty="0">
                <a:solidFill>
                  <a:schemeClr val="tx2"/>
                </a:solidFill>
                <a:latin typeface="+mn-lt"/>
                <a:ea typeface="+mn-ea"/>
              </a:rPr>
              <a:t>该式说明，中央亮斑面积与矩形孔面积成反比，在相同波长和装置下，衍射孔愈小，中央亮斑愈大。</a:t>
            </a:r>
            <a:endParaRPr kumimoji="1" lang="en-US" altLang="zh-CN" sz="2000" b="1" dirty="0">
              <a:solidFill>
                <a:schemeClr val="tx2"/>
              </a:solidFill>
              <a:latin typeface="+mn-lt"/>
              <a:ea typeface="+mn-ea"/>
            </a:endParaRPr>
          </a:p>
        </p:txBody>
      </p:sp>
      <p:sp>
        <p:nvSpPr>
          <p:cNvPr id="12" name="Text Box 10"/>
          <p:cNvSpPr txBox="1">
            <a:spLocks noChangeArrowheads="1"/>
          </p:cNvSpPr>
          <p:nvPr/>
        </p:nvSpPr>
        <p:spPr bwMode="auto">
          <a:xfrm>
            <a:off x="179388" y="3504082"/>
            <a:ext cx="8785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spcBef>
                <a:spcPct val="0"/>
              </a:spcBef>
              <a:buFontTx/>
              <a:buNone/>
            </a:pPr>
            <a:r>
              <a:rPr kumimoji="1" lang="zh-CN" altLang="en-US" sz="2000" b="1" dirty="0">
                <a:solidFill>
                  <a:schemeClr val="tx2"/>
                </a:solidFill>
                <a:latin typeface="+mn-lt"/>
                <a:ea typeface="+mn-ea"/>
              </a:rPr>
              <a:t>中央亮斑在</a:t>
            </a:r>
            <a:r>
              <a:rPr kumimoji="1" lang="en-US" altLang="zh-CN" sz="2000" b="1" i="1" dirty="0">
                <a:solidFill>
                  <a:schemeClr val="tx2"/>
                </a:solidFill>
                <a:latin typeface="+mn-lt"/>
                <a:ea typeface="+mn-ea"/>
              </a:rPr>
              <a:t>x</a:t>
            </a:r>
            <a:r>
              <a:rPr kumimoji="1" lang="zh-CN" altLang="en-US" sz="2000" b="1" dirty="0">
                <a:solidFill>
                  <a:schemeClr val="tx2"/>
                </a:solidFill>
                <a:latin typeface="+mn-lt"/>
                <a:ea typeface="+mn-ea"/>
              </a:rPr>
              <a:t>、</a:t>
            </a:r>
            <a:r>
              <a:rPr kumimoji="1" lang="en-US" altLang="zh-CN" sz="2000" b="1" i="1" dirty="0">
                <a:solidFill>
                  <a:schemeClr val="tx2"/>
                </a:solidFill>
                <a:latin typeface="+mn-lt"/>
                <a:ea typeface="+mn-ea"/>
              </a:rPr>
              <a:t>y</a:t>
            </a:r>
            <a:r>
              <a:rPr kumimoji="1" lang="zh-CN" altLang="en-US" sz="2000" b="1" dirty="0">
                <a:solidFill>
                  <a:schemeClr val="tx2"/>
                </a:solidFill>
                <a:latin typeface="+mn-lt"/>
                <a:ea typeface="+mn-ea"/>
              </a:rPr>
              <a:t>方向的宽度，与对应方向的矩孔宽度成反比关系。 </a:t>
            </a:r>
          </a:p>
        </p:txBody>
      </p:sp>
    </p:spTree>
    <p:extLst>
      <p:ext uri="{BB962C8B-B14F-4D97-AF65-F5344CB8AC3E}">
        <p14:creationId xmlns:p14="http://schemas.microsoft.com/office/powerpoint/2010/main" val="386847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2246" y="4149080"/>
            <a:ext cx="3524250" cy="2571750"/>
          </a:xfrm>
          <a:prstGeom prst="rect">
            <a:avLst/>
          </a:prstGeom>
        </p:spPr>
      </p:pic>
      <p:sp>
        <p:nvSpPr>
          <p:cNvPr id="9" name="Rectangle 2"/>
          <p:cNvSpPr>
            <a:spLocks noGrp="1" noChangeArrowheads="1"/>
          </p:cNvSpPr>
          <p:nvPr>
            <p:ph type="title"/>
          </p:nvPr>
        </p:nvSpPr>
        <p:spPr/>
        <p:txBody>
          <a:bodyPr/>
          <a:lstStyle/>
          <a:p>
            <a:r>
              <a:rPr lang="zh-CN" altLang="en-US" sz="3600" dirty="0">
                <a:latin typeface="黑体" pitchFamily="2" charset="-122"/>
                <a:ea typeface="黑体" pitchFamily="2" charset="-122"/>
              </a:rPr>
              <a:t>单缝的夫琅禾费衍射</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8</a:t>
            </a:fld>
            <a:endParaRPr lang="en-US" altLang="zh-CN" dirty="0"/>
          </a:p>
        </p:txBody>
      </p:sp>
      <p:sp>
        <p:nvSpPr>
          <p:cNvPr id="6" name="Text Box 5"/>
          <p:cNvSpPr txBox="1">
            <a:spLocks noChangeArrowheads="1"/>
          </p:cNvSpPr>
          <p:nvPr/>
        </p:nvSpPr>
        <p:spPr bwMode="auto">
          <a:xfrm>
            <a:off x="250825" y="1268760"/>
            <a:ext cx="8534400"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342900" indent="-342900" algn="just" eaLnBrk="1" hangingPunct="1">
              <a:lnSpc>
                <a:spcPct val="150000"/>
              </a:lnSpc>
              <a:spcBef>
                <a:spcPct val="0"/>
              </a:spcBef>
              <a:buClr>
                <a:schemeClr val="tx2"/>
              </a:buClr>
              <a:buFont typeface="Wingdings" panose="05000000000000000000" pitchFamily="2" charset="2"/>
              <a:buChar char="Ø"/>
            </a:pPr>
            <a:r>
              <a:rPr kumimoji="1" lang="zh-CN" altLang="en-US" sz="2000" b="1" dirty="0">
                <a:solidFill>
                  <a:schemeClr val="tx2"/>
                </a:solidFill>
                <a:latin typeface="+mn-lt"/>
                <a:ea typeface="+mn-ea"/>
              </a:rPr>
              <a:t>当矩孔一个边长比另一边长大得多时，产生单缝衍射。</a:t>
            </a:r>
            <a:endParaRPr kumimoji="1" lang="en-US" altLang="zh-CN" sz="2000" b="1" dirty="0">
              <a:solidFill>
                <a:schemeClr val="tx2"/>
              </a:solidFill>
              <a:latin typeface="+mn-lt"/>
              <a:ea typeface="+mn-ea"/>
            </a:endParaRPr>
          </a:p>
          <a:p>
            <a:pPr marL="342900" indent="-342900" algn="just" eaLnBrk="1" hangingPunct="1">
              <a:lnSpc>
                <a:spcPct val="150000"/>
              </a:lnSpc>
              <a:spcBef>
                <a:spcPct val="0"/>
              </a:spcBef>
              <a:buClr>
                <a:schemeClr val="tx2"/>
              </a:buClr>
              <a:buFont typeface="Wingdings" panose="05000000000000000000" pitchFamily="2" charset="2"/>
              <a:buChar char="Ø"/>
            </a:pPr>
            <a:r>
              <a:rPr kumimoji="1" lang="zh-CN" altLang="en-US" sz="2000" b="1" dirty="0">
                <a:solidFill>
                  <a:schemeClr val="tx2"/>
                </a:solidFill>
                <a:latin typeface="+mn-lt"/>
                <a:ea typeface="+mn-ea"/>
              </a:rPr>
              <a:t>若缝的方向沿着</a:t>
            </a:r>
            <a:r>
              <a:rPr kumimoji="1" lang="en-US" altLang="zh-CN" sz="2000" b="1" i="1" dirty="0">
                <a:solidFill>
                  <a:schemeClr val="tx2"/>
                </a:solidFill>
                <a:latin typeface="+mn-lt"/>
                <a:ea typeface="+mn-ea"/>
              </a:rPr>
              <a:t>y</a:t>
            </a:r>
            <a:r>
              <a:rPr kumimoji="1" lang="zh-CN" altLang="en-US" sz="2000" b="1" dirty="0">
                <a:solidFill>
                  <a:schemeClr val="tx2"/>
                </a:solidFill>
                <a:latin typeface="+mn-lt"/>
                <a:ea typeface="+mn-ea"/>
              </a:rPr>
              <a:t>轴方向，则</a:t>
            </a:r>
            <a:r>
              <a:rPr kumimoji="1" lang="en-US" altLang="zh-CN" sz="2000" b="1" i="1" dirty="0">
                <a:solidFill>
                  <a:schemeClr val="tx2"/>
                </a:solidFill>
                <a:latin typeface="+mn-lt"/>
                <a:ea typeface="+mn-ea"/>
              </a:rPr>
              <a:t>y</a:t>
            </a:r>
            <a:r>
              <a:rPr kumimoji="1" lang="zh-CN" altLang="en-US" sz="2000" b="1" dirty="0">
                <a:solidFill>
                  <a:schemeClr val="tx2"/>
                </a:solidFill>
                <a:latin typeface="+mn-lt"/>
                <a:ea typeface="+mn-ea"/>
              </a:rPr>
              <a:t>轴方向上的衍射可忽略，仅在</a:t>
            </a:r>
            <a:r>
              <a:rPr kumimoji="1" lang="en-US" altLang="zh-CN" sz="2000" b="1" i="1" dirty="0">
                <a:solidFill>
                  <a:schemeClr val="tx2"/>
                </a:solidFill>
                <a:latin typeface="+mn-lt"/>
                <a:ea typeface="+mn-ea"/>
              </a:rPr>
              <a:t>x</a:t>
            </a:r>
            <a:r>
              <a:rPr kumimoji="1" lang="zh-CN" altLang="en-US" sz="2000" b="1" dirty="0">
                <a:solidFill>
                  <a:schemeClr val="tx2"/>
                </a:solidFill>
                <a:latin typeface="+mn-lt"/>
                <a:ea typeface="+mn-ea"/>
              </a:rPr>
              <a:t>轴上有衍射图样存在，衍射强度分布公式为：</a:t>
            </a:r>
          </a:p>
        </p:txBody>
      </p:sp>
      <p:graphicFrame>
        <p:nvGraphicFramePr>
          <p:cNvPr id="7" name="Object 6"/>
          <p:cNvGraphicFramePr>
            <a:graphicFrameLocks noChangeAspect="1"/>
          </p:cNvGraphicFramePr>
          <p:nvPr>
            <p:extLst>
              <p:ext uri="{D42A27DB-BD31-4B8C-83A1-F6EECF244321}">
                <p14:modId xmlns:p14="http://schemas.microsoft.com/office/powerpoint/2010/main" val="951080686"/>
              </p:ext>
            </p:extLst>
          </p:nvPr>
        </p:nvGraphicFramePr>
        <p:xfrm>
          <a:off x="1944692" y="2916540"/>
          <a:ext cx="1849919" cy="936104"/>
        </p:xfrm>
        <a:graphic>
          <a:graphicData uri="http://schemas.openxmlformats.org/presentationml/2006/ole">
            <mc:AlternateContent xmlns:mc="http://schemas.openxmlformats.org/markup-compatibility/2006">
              <mc:Choice xmlns:v="urn:schemas-microsoft-com:vml" Requires="v">
                <p:oleObj spid="_x0000_s97653" name="Equation" r:id="rId5" imgW="927000" imgH="469800" progId="Equation.DSMT4">
                  <p:embed/>
                </p:oleObj>
              </mc:Choice>
              <mc:Fallback>
                <p:oleObj name="Equation" r:id="rId5" imgW="927000" imgH="469800" progId="Equation.DSMT4">
                  <p:embed/>
                  <p:pic>
                    <p:nvPicPr>
                      <p:cNvPr id="0" name=""/>
                      <p:cNvPicPr>
                        <a:picLocks noChangeAspect="1" noChangeArrowheads="1"/>
                      </p:cNvPicPr>
                      <p:nvPr/>
                    </p:nvPicPr>
                    <p:blipFill>
                      <a:blip r:embed="rId6"/>
                      <a:srcRect/>
                      <a:stretch>
                        <a:fillRect/>
                      </a:stretch>
                    </p:blipFill>
                    <p:spPr bwMode="auto">
                      <a:xfrm>
                        <a:off x="1944692" y="2916540"/>
                        <a:ext cx="1849919" cy="936104"/>
                      </a:xfrm>
                      <a:prstGeom prst="rect">
                        <a:avLst/>
                      </a:prstGeom>
                      <a:noFill/>
                      <a:ln>
                        <a:noFill/>
                      </a:ln>
                      <a:effec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578937035"/>
              </p:ext>
            </p:extLst>
          </p:nvPr>
        </p:nvGraphicFramePr>
        <p:xfrm>
          <a:off x="5220072" y="3005423"/>
          <a:ext cx="2088232" cy="735700"/>
        </p:xfrm>
        <a:graphic>
          <a:graphicData uri="http://schemas.openxmlformats.org/presentationml/2006/ole">
            <mc:AlternateContent xmlns:mc="http://schemas.openxmlformats.org/markup-compatibility/2006">
              <mc:Choice xmlns:v="urn:schemas-microsoft-com:vml" Requires="v">
                <p:oleObj spid="_x0000_s97654" name="Equation" r:id="rId7" imgW="1117440" imgH="393480" progId="Equation.DSMT4">
                  <p:embed/>
                </p:oleObj>
              </mc:Choice>
              <mc:Fallback>
                <p:oleObj name="Equation" r:id="rId7" imgW="1117440" imgH="393480" progId="Equation.DSMT4">
                  <p:embed/>
                  <p:pic>
                    <p:nvPicPr>
                      <p:cNvPr id="0" name="Object 6"/>
                      <p:cNvPicPr>
                        <a:picLocks noChangeAspect="1" noChangeArrowheads="1"/>
                      </p:cNvPicPr>
                      <p:nvPr/>
                    </p:nvPicPr>
                    <p:blipFill>
                      <a:blip r:embed="rId8"/>
                      <a:srcRect/>
                      <a:stretch>
                        <a:fillRect/>
                      </a:stretch>
                    </p:blipFill>
                    <p:spPr bwMode="auto">
                      <a:xfrm>
                        <a:off x="5220072" y="3005423"/>
                        <a:ext cx="2088232" cy="735700"/>
                      </a:xfrm>
                      <a:prstGeom prst="rect">
                        <a:avLst/>
                      </a:prstGeom>
                      <a:noFill/>
                      <a:ln>
                        <a:noFill/>
                      </a:ln>
                      <a:effectLst/>
                    </p:spPr>
                  </p:pic>
                </p:oleObj>
              </mc:Fallback>
            </mc:AlternateContent>
          </a:graphicData>
        </a:graphic>
      </p:graphicFrame>
      <p:sp>
        <p:nvSpPr>
          <p:cNvPr id="3" name="TextBox 2"/>
          <p:cNvSpPr txBox="1"/>
          <p:nvPr/>
        </p:nvSpPr>
        <p:spPr>
          <a:xfrm>
            <a:off x="4256092" y="3149439"/>
            <a:ext cx="958917" cy="495585"/>
          </a:xfrm>
          <a:prstGeom prst="rect">
            <a:avLst/>
          </a:prstGeom>
          <a:noFill/>
        </p:spPr>
        <p:txBody>
          <a:bodyPr wrap="none" rtlCol="0">
            <a:spAutoFit/>
          </a:bodyPr>
          <a:lstStyle/>
          <a:p>
            <a:pPr>
              <a:lnSpc>
                <a:spcPct val="150000"/>
              </a:lnSpc>
            </a:pPr>
            <a:r>
              <a:rPr lang="zh-CN" altLang="en-US" sz="2000" b="1" dirty="0">
                <a:solidFill>
                  <a:schemeClr val="tx2"/>
                </a:solidFill>
              </a:rPr>
              <a:t>其中：</a:t>
            </a:r>
          </a:p>
        </p:txBody>
      </p:sp>
      <p:sp>
        <p:nvSpPr>
          <p:cNvPr id="10" name="Text Box 4"/>
          <p:cNvSpPr txBox="1">
            <a:spLocks noChangeArrowheads="1"/>
          </p:cNvSpPr>
          <p:nvPr/>
        </p:nvSpPr>
        <p:spPr bwMode="auto">
          <a:xfrm>
            <a:off x="250825" y="3988383"/>
            <a:ext cx="5976937"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50000"/>
              </a:lnSpc>
              <a:spcBef>
                <a:spcPct val="0"/>
              </a:spcBef>
              <a:buFontTx/>
              <a:buNone/>
            </a:pPr>
            <a:r>
              <a:rPr lang="zh-CN" altLang="en-US" sz="2000" b="1" dirty="0">
                <a:solidFill>
                  <a:schemeClr val="tx2"/>
                </a:solidFill>
                <a:latin typeface="+mn-lt"/>
                <a:ea typeface="+mn-ea"/>
              </a:rPr>
              <a:t>单缝衍射花样中央亮纹的坐标范围：</a:t>
            </a:r>
          </a:p>
        </p:txBody>
      </p:sp>
      <p:graphicFrame>
        <p:nvGraphicFramePr>
          <p:cNvPr id="11" name="Object 7"/>
          <p:cNvGraphicFramePr>
            <a:graphicFrameLocks noChangeAspect="1"/>
          </p:cNvGraphicFramePr>
          <p:nvPr>
            <p:extLst>
              <p:ext uri="{D42A27DB-BD31-4B8C-83A1-F6EECF244321}">
                <p14:modId xmlns:p14="http://schemas.microsoft.com/office/powerpoint/2010/main" val="3815084226"/>
              </p:ext>
            </p:extLst>
          </p:nvPr>
        </p:nvGraphicFramePr>
        <p:xfrm>
          <a:off x="5135563" y="3964769"/>
          <a:ext cx="1679575" cy="503238"/>
        </p:xfrm>
        <a:graphic>
          <a:graphicData uri="http://schemas.openxmlformats.org/presentationml/2006/ole">
            <mc:AlternateContent xmlns:mc="http://schemas.openxmlformats.org/markup-compatibility/2006">
              <mc:Choice xmlns:v="urn:schemas-microsoft-com:vml" Requires="v">
                <p:oleObj spid="_x0000_s97655" name="Equation" r:id="rId9" imgW="761760" imgH="228600" progId="Equation.DSMT4">
                  <p:embed/>
                </p:oleObj>
              </mc:Choice>
              <mc:Fallback>
                <p:oleObj name="Equation" r:id="rId9" imgW="761760" imgH="228600" progId="Equation.DSMT4">
                  <p:embed/>
                  <p:pic>
                    <p:nvPicPr>
                      <p:cNvPr id="0" name=""/>
                      <p:cNvPicPr>
                        <a:picLocks noChangeAspect="1" noChangeArrowheads="1"/>
                      </p:cNvPicPr>
                      <p:nvPr/>
                    </p:nvPicPr>
                    <p:blipFill>
                      <a:blip r:embed="rId10"/>
                      <a:srcRect/>
                      <a:stretch>
                        <a:fillRect/>
                      </a:stretch>
                    </p:blipFill>
                    <p:spPr bwMode="auto">
                      <a:xfrm>
                        <a:off x="5135563" y="3964769"/>
                        <a:ext cx="16795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8"/>
          <p:cNvSpPr txBox="1">
            <a:spLocks noChangeArrowheads="1"/>
          </p:cNvSpPr>
          <p:nvPr/>
        </p:nvSpPr>
        <p:spPr bwMode="auto">
          <a:xfrm>
            <a:off x="250825" y="4517591"/>
            <a:ext cx="8534399"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lang="zh-CN" altLang="en-US" sz="2000" b="1" dirty="0">
                <a:solidFill>
                  <a:schemeClr val="tx2"/>
                </a:solidFill>
                <a:latin typeface="+mn-lt"/>
                <a:ea typeface="+mn-ea"/>
              </a:rPr>
              <a:t>中央亮纹的宽度是其他次极大亮纹宽度的两倍。</a:t>
            </a:r>
          </a:p>
        </p:txBody>
      </p:sp>
      <p:graphicFrame>
        <p:nvGraphicFramePr>
          <p:cNvPr id="13" name="Object 9"/>
          <p:cNvGraphicFramePr>
            <a:graphicFrameLocks noChangeAspect="1"/>
          </p:cNvGraphicFramePr>
          <p:nvPr>
            <p:extLst>
              <p:ext uri="{D42A27DB-BD31-4B8C-83A1-F6EECF244321}">
                <p14:modId xmlns:p14="http://schemas.microsoft.com/office/powerpoint/2010/main" val="811638593"/>
              </p:ext>
            </p:extLst>
          </p:nvPr>
        </p:nvGraphicFramePr>
        <p:xfrm>
          <a:off x="3067819" y="5205065"/>
          <a:ext cx="1000125" cy="384175"/>
        </p:xfrm>
        <a:graphic>
          <a:graphicData uri="http://schemas.openxmlformats.org/presentationml/2006/ole">
            <mc:AlternateContent xmlns:mc="http://schemas.openxmlformats.org/markup-compatibility/2006">
              <mc:Choice xmlns:v="urn:schemas-microsoft-com:vml" Requires="v">
                <p:oleObj spid="_x0000_s97656" name="Equation" r:id="rId11" imgW="596880" imgH="203040" progId="Equation.DSMT4">
                  <p:embed/>
                </p:oleObj>
              </mc:Choice>
              <mc:Fallback>
                <p:oleObj name="Equation" r:id="rId11" imgW="596880" imgH="203040" progId="Equation.DSMT4">
                  <p:embed/>
                  <p:pic>
                    <p:nvPicPr>
                      <p:cNvPr id="0" name=""/>
                      <p:cNvPicPr>
                        <a:picLocks noChangeAspect="1" noChangeArrowheads="1"/>
                      </p:cNvPicPr>
                      <p:nvPr/>
                    </p:nvPicPr>
                    <p:blipFill>
                      <a:blip r:embed="rId12"/>
                      <a:srcRect/>
                      <a:stretch>
                        <a:fillRect/>
                      </a:stretch>
                    </p:blipFill>
                    <p:spPr bwMode="auto">
                      <a:xfrm>
                        <a:off x="3067819" y="5205065"/>
                        <a:ext cx="10001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0"/>
          <p:cNvSpPr txBox="1">
            <a:spLocks noChangeArrowheads="1"/>
          </p:cNvSpPr>
          <p:nvPr/>
        </p:nvSpPr>
        <p:spPr bwMode="auto">
          <a:xfrm>
            <a:off x="250826" y="5093655"/>
            <a:ext cx="8534398"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lnSpc>
                <a:spcPct val="150000"/>
              </a:lnSpc>
              <a:spcBef>
                <a:spcPct val="0"/>
              </a:spcBef>
              <a:buFontTx/>
              <a:buNone/>
            </a:pPr>
            <a:r>
              <a:rPr lang="zh-CN" altLang="en-US" sz="2000" b="1" dirty="0">
                <a:solidFill>
                  <a:schemeClr val="tx2"/>
                </a:solidFill>
                <a:latin typeface="+mn-lt"/>
                <a:ea typeface="+mn-ea"/>
              </a:rPr>
              <a:t>相邻暗条纹间距为：</a:t>
            </a:r>
          </a:p>
        </p:txBody>
      </p:sp>
    </p:spTree>
    <p:extLst>
      <p:ext uri="{BB962C8B-B14F-4D97-AF65-F5344CB8AC3E}">
        <p14:creationId xmlns:p14="http://schemas.microsoft.com/office/powerpoint/2010/main" val="266689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992938" cy="719137"/>
          </a:xfrm>
        </p:spPr>
        <p:txBody>
          <a:bodyPr/>
          <a:lstStyle/>
          <a:p>
            <a:r>
              <a:rPr lang="zh-CN" altLang="en-US" sz="3600" dirty="0">
                <a:latin typeface="黑体" pitchFamily="2" charset="-122"/>
                <a:ea typeface="黑体" pitchFamily="2" charset="-122"/>
              </a:rPr>
              <a:t>单缝的夫琅禾费衍射</a:t>
            </a:r>
            <a:r>
              <a:rPr lang="en-US" altLang="zh-CN" sz="3600" dirty="0">
                <a:latin typeface="黑体" pitchFamily="2" charset="-122"/>
                <a:ea typeface="黑体" pitchFamily="2" charset="-122"/>
              </a:rPr>
              <a:t>—</a:t>
            </a:r>
            <a:r>
              <a:rPr lang="zh-CN" altLang="en-US" sz="3600" dirty="0">
                <a:latin typeface="黑体" pitchFamily="2" charset="-122"/>
                <a:ea typeface="黑体" pitchFamily="2" charset="-122"/>
              </a:rPr>
              <a:t>暗纹分析</a:t>
            </a:r>
            <a:endParaRPr lang="en-US" altLang="zh-CN" sz="36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9</a:t>
            </a:fld>
            <a:endParaRPr lang="en-US" altLang="zh-CN" dirty="0"/>
          </a:p>
        </p:txBody>
      </p:sp>
      <p:graphicFrame>
        <p:nvGraphicFramePr>
          <p:cNvPr id="15" name="对象 14"/>
          <p:cNvGraphicFramePr>
            <a:graphicFrameLocks noChangeAspect="1"/>
          </p:cNvGraphicFramePr>
          <p:nvPr>
            <p:extLst>
              <p:ext uri="{D42A27DB-BD31-4B8C-83A1-F6EECF244321}">
                <p14:modId xmlns:p14="http://schemas.microsoft.com/office/powerpoint/2010/main" val="2317873100"/>
              </p:ext>
            </p:extLst>
          </p:nvPr>
        </p:nvGraphicFramePr>
        <p:xfrm>
          <a:off x="3695346" y="4444804"/>
          <a:ext cx="1354138" cy="331787"/>
        </p:xfrm>
        <a:graphic>
          <a:graphicData uri="http://schemas.openxmlformats.org/presentationml/2006/ole">
            <mc:AlternateContent xmlns:mc="http://schemas.openxmlformats.org/markup-compatibility/2006">
              <mc:Choice xmlns:v="urn:schemas-microsoft-com:vml" Requires="v">
                <p:oleObj spid="_x0000_s61854" name="Equation" r:id="rId4" imgW="723600" imgH="177480" progId="Equation.DSMT4">
                  <p:embed/>
                </p:oleObj>
              </mc:Choice>
              <mc:Fallback>
                <p:oleObj name="Equation" r:id="rId4" imgW="723600" imgH="177480" progId="Equation.DSMT4">
                  <p:embed/>
                  <p:pic>
                    <p:nvPicPr>
                      <p:cNvPr id="0" name="对象 1"/>
                      <p:cNvPicPr>
                        <a:picLocks noChangeAspect="1" noChangeArrowheads="1"/>
                      </p:cNvPicPr>
                      <p:nvPr/>
                    </p:nvPicPr>
                    <p:blipFill>
                      <a:blip r:embed="rId5"/>
                      <a:srcRect/>
                      <a:stretch>
                        <a:fillRect/>
                      </a:stretch>
                    </p:blipFill>
                    <p:spPr bwMode="auto">
                      <a:xfrm>
                        <a:off x="3695346" y="4444804"/>
                        <a:ext cx="135413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389632" y="4444804"/>
            <a:ext cx="3023585" cy="400110"/>
          </a:xfrm>
          <a:prstGeom prst="rect">
            <a:avLst/>
          </a:prstGeom>
          <a:noFill/>
        </p:spPr>
        <p:txBody>
          <a:bodyPr wrap="none" rtlCol="0">
            <a:spAutoFit/>
          </a:bodyPr>
          <a:lstStyle/>
          <a:p>
            <a:pPr algn="just"/>
            <a:r>
              <a:rPr lang="zh-CN" altLang="en-US" sz="2000" b="1" dirty="0">
                <a:solidFill>
                  <a:schemeClr val="tx2"/>
                </a:solidFill>
              </a:rPr>
              <a:t>衍射图样的暗纹条件是：</a:t>
            </a:r>
          </a:p>
        </p:txBody>
      </p:sp>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3808" y="1196752"/>
            <a:ext cx="3240360" cy="2956924"/>
          </a:xfrm>
          <a:prstGeom prst="rect">
            <a:avLst/>
          </a:prstGeom>
        </p:spPr>
      </p:pic>
      <p:sp>
        <p:nvSpPr>
          <p:cNvPr id="22" name="TextBox 21"/>
          <p:cNvSpPr txBox="1"/>
          <p:nvPr/>
        </p:nvSpPr>
        <p:spPr>
          <a:xfrm>
            <a:off x="363984" y="5063259"/>
            <a:ext cx="2765501" cy="400110"/>
          </a:xfrm>
          <a:prstGeom prst="rect">
            <a:avLst/>
          </a:prstGeom>
          <a:noFill/>
        </p:spPr>
        <p:txBody>
          <a:bodyPr wrap="none" rtlCol="0">
            <a:spAutoFit/>
          </a:bodyPr>
          <a:lstStyle>
            <a:defPPr>
              <a:defRPr lang="zh-CN"/>
            </a:defPPr>
            <a:lvl1pPr algn="just">
              <a:defRPr sz="2400" b="1">
                <a:solidFill>
                  <a:schemeClr val="tx2"/>
                </a:solidFill>
              </a:defRPr>
            </a:lvl1pPr>
          </a:lstStyle>
          <a:p>
            <a:r>
              <a:rPr lang="zh-CN" altLang="en-US" sz="2000" dirty="0"/>
              <a:t>考察第一个暗纹位置：</a:t>
            </a:r>
          </a:p>
        </p:txBody>
      </p:sp>
      <p:graphicFrame>
        <p:nvGraphicFramePr>
          <p:cNvPr id="23" name="对象 22"/>
          <p:cNvGraphicFramePr>
            <a:graphicFrameLocks noChangeAspect="1"/>
          </p:cNvGraphicFramePr>
          <p:nvPr>
            <p:extLst>
              <p:ext uri="{D42A27DB-BD31-4B8C-83A1-F6EECF244321}">
                <p14:modId xmlns:p14="http://schemas.microsoft.com/office/powerpoint/2010/main" val="2429760806"/>
              </p:ext>
            </p:extLst>
          </p:nvPr>
        </p:nvGraphicFramePr>
        <p:xfrm>
          <a:off x="3305026" y="4933928"/>
          <a:ext cx="2851150" cy="735012"/>
        </p:xfrm>
        <a:graphic>
          <a:graphicData uri="http://schemas.openxmlformats.org/presentationml/2006/ole">
            <mc:AlternateContent xmlns:mc="http://schemas.openxmlformats.org/markup-compatibility/2006">
              <mc:Choice xmlns:v="urn:schemas-microsoft-com:vml" Requires="v">
                <p:oleObj spid="_x0000_s61855" name="Equation" r:id="rId7" imgW="1523880" imgH="393480" progId="Equation.DSMT4">
                  <p:embed/>
                </p:oleObj>
              </mc:Choice>
              <mc:Fallback>
                <p:oleObj name="Equation" r:id="rId7" imgW="1523880" imgH="393480" progId="Equation.DSMT4">
                  <p:embed/>
                  <p:pic>
                    <p:nvPicPr>
                      <p:cNvPr id="0" name="对象 14"/>
                      <p:cNvPicPr>
                        <a:picLocks noChangeAspect="1" noChangeArrowheads="1"/>
                      </p:cNvPicPr>
                      <p:nvPr/>
                    </p:nvPicPr>
                    <p:blipFill>
                      <a:blip r:embed="rId8"/>
                      <a:srcRect/>
                      <a:stretch>
                        <a:fillRect/>
                      </a:stretch>
                    </p:blipFill>
                    <p:spPr bwMode="auto">
                      <a:xfrm>
                        <a:off x="3305026" y="4933928"/>
                        <a:ext cx="285115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4" name="TextBox 23"/>
              <p:cNvSpPr txBox="1"/>
              <p:nvPr/>
            </p:nvSpPr>
            <p:spPr>
              <a:xfrm>
                <a:off x="389632" y="5745450"/>
                <a:ext cx="8358832" cy="707886"/>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2000" dirty="0"/>
                  <a:t>相当于把单缝</a:t>
                </a:r>
                <a:r>
                  <a:rPr lang="en-US" altLang="zh-CN" sz="2000" dirty="0">
                    <a:cs typeface="Times New Roman" panose="02020603050405020304" pitchFamily="18" charset="0"/>
                  </a:rPr>
                  <a:t>2</a:t>
                </a:r>
                <a:r>
                  <a:rPr lang="zh-CN" altLang="en-US" sz="2000" dirty="0"/>
                  <a:t>等分，两部分中对应点</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𝑄</m:t>
                        </m:r>
                      </m:e>
                      <m:sub>
                        <m:r>
                          <a:rPr lang="en-US" altLang="zh-CN" sz="2000">
                            <a:latin typeface="Cambria Math" panose="02040503050406030204" pitchFamily="18" charset="0"/>
                          </a:rPr>
                          <m:t>1</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dirty="0">
                            <a:latin typeface="Cambria Math" panose="02040503050406030204" pitchFamily="18" charset="0"/>
                          </a:rPr>
                          <m:t>𝑄</m:t>
                        </m:r>
                      </m:e>
                      <m:sub>
                        <m:r>
                          <a:rPr lang="en-US" altLang="zh-CN" sz="2000" dirty="0">
                            <a:latin typeface="Cambria Math" panose="02040503050406030204" pitchFamily="18" charset="0"/>
                          </a:rPr>
                          <m:t>1</m:t>
                        </m:r>
                      </m:sub>
                    </m:sSub>
                    <m:r>
                      <a:rPr lang="en-US" altLang="zh-CN" sz="2000" dirty="0">
                        <a:latin typeface="Cambria Math" panose="02040503050406030204" pitchFamily="18" charset="0"/>
                      </a:rPr>
                      <m:t>′</m:t>
                    </m:r>
                  </m:oMath>
                </a14:m>
                <a:r>
                  <a:rPr lang="zh-CN" altLang="en-US" sz="2000" dirty="0"/>
                  <a:t>产生的子波，在观察屏上</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𝑃</m:t>
                        </m:r>
                      </m:e>
                      <m:sub>
                        <m:r>
                          <a:rPr lang="en-US" altLang="zh-CN" sz="2000">
                            <a:latin typeface="Cambria Math" panose="02040503050406030204" pitchFamily="18" charset="0"/>
                          </a:rPr>
                          <m:t>1</m:t>
                        </m:r>
                      </m:sub>
                    </m:sSub>
                  </m:oMath>
                </a14:m>
                <a:r>
                  <a:rPr lang="zh-CN" altLang="en-US" sz="2000" dirty="0"/>
                  <a:t>点的光程差为</a:t>
                </a:r>
                <a14:m>
                  <m:oMath xmlns:m="http://schemas.openxmlformats.org/officeDocument/2006/math">
                    <m:r>
                      <a:rPr lang="zh-CN" altLang="en-US" sz="2000">
                        <a:latin typeface="Cambria Math" panose="02040503050406030204" pitchFamily="18" charset="0"/>
                      </a:rPr>
                      <m:t>𝜆</m:t>
                    </m:r>
                    <m:r>
                      <a:rPr lang="en-US" altLang="zh-CN" sz="2000">
                        <a:latin typeface="Cambria Math" panose="02040503050406030204" pitchFamily="18" charset="0"/>
                      </a:rPr>
                      <m:t>/2</m:t>
                    </m:r>
                  </m:oMath>
                </a14:m>
                <a:r>
                  <a:rPr lang="zh-CN" altLang="en-US" sz="2000" dirty="0"/>
                  <a:t>，相干相消。</a:t>
                </a:r>
              </a:p>
            </p:txBody>
          </p:sp>
        </mc:Choice>
        <mc:Fallback xmlns="">
          <p:sp>
            <p:nvSpPr>
              <p:cNvPr id="24" name="TextBox 23"/>
              <p:cNvSpPr txBox="1">
                <a:spLocks noRot="1" noChangeAspect="1" noMove="1" noResize="1" noEditPoints="1" noAdjustHandles="1" noChangeArrowheads="1" noChangeShapeType="1" noTextEdit="1"/>
              </p:cNvSpPr>
              <p:nvPr/>
            </p:nvSpPr>
            <p:spPr>
              <a:xfrm>
                <a:off x="389632" y="5745450"/>
                <a:ext cx="8358832" cy="707886"/>
              </a:xfrm>
              <a:prstGeom prst="rect">
                <a:avLst/>
              </a:prstGeom>
              <a:blipFill>
                <a:blip r:embed="rId9"/>
                <a:stretch>
                  <a:fillRect l="-802" t="-5983" b="-119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349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4" grpId="0"/>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19997</TotalTime>
  <Words>2992</Words>
  <Application>Microsoft Office PowerPoint</Application>
  <PresentationFormat>全屏显示(4:3)</PresentationFormat>
  <Paragraphs>276</Paragraphs>
  <Slides>42</Slides>
  <Notes>40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2" baseType="lpstr">
      <vt:lpstr>黑体</vt:lpstr>
      <vt:lpstr>宋体</vt:lpstr>
      <vt:lpstr>Arial</vt:lpstr>
      <vt:lpstr>Calibri</vt:lpstr>
      <vt:lpstr>Cambria Math</vt:lpstr>
      <vt:lpstr>Times New Roman</vt:lpstr>
      <vt:lpstr>Verdana</vt:lpstr>
      <vt:lpstr>Wingdings</vt:lpstr>
      <vt:lpstr>Yang01</vt:lpstr>
      <vt:lpstr>Equation</vt:lpstr>
      <vt:lpstr>PowerPoint 演示文稿</vt:lpstr>
      <vt:lpstr>5.2 夫琅禾费衍射</vt:lpstr>
      <vt:lpstr>矩孔的夫琅禾费衍射</vt:lpstr>
      <vt:lpstr>矩孔的夫琅禾费衍射</vt:lpstr>
      <vt:lpstr>矩孔的夫琅禾费衍射</vt:lpstr>
      <vt:lpstr>矩孔的夫琅禾费衍射</vt:lpstr>
      <vt:lpstr>矩孔的夫琅禾费衍射</vt:lpstr>
      <vt:lpstr>单缝的夫琅禾费衍射</vt:lpstr>
      <vt:lpstr>单缝的夫琅禾费衍射—暗纹分析</vt:lpstr>
      <vt:lpstr>单缝的夫琅禾费衍射—暗纹分析</vt:lpstr>
      <vt:lpstr>单缝的夫琅禾费衍射—平行光斜入射</vt:lpstr>
      <vt:lpstr>单缝的夫琅禾费衍射—平行光斜入射</vt:lpstr>
      <vt:lpstr>圆孔的夫琅禾费衍射</vt:lpstr>
      <vt:lpstr>圆孔的夫琅禾费衍射</vt:lpstr>
      <vt:lpstr>圆孔的夫琅禾费衍射</vt:lpstr>
      <vt:lpstr>圆孔的夫琅禾费衍射</vt:lpstr>
      <vt:lpstr>圆孔的夫琅禾费衍射</vt:lpstr>
      <vt:lpstr>5.2 夫琅禾费衍射</vt:lpstr>
      <vt:lpstr>杨氏干涉实验回顾</vt:lpstr>
      <vt:lpstr>干涉与衍射</vt:lpstr>
      <vt:lpstr>双缝衍射</vt:lpstr>
      <vt:lpstr>双缝衍射</vt:lpstr>
      <vt:lpstr>双缝衍射</vt:lpstr>
      <vt:lpstr>双缝干涉的应用—瑞利干涉仪</vt:lpstr>
      <vt:lpstr>5.2 夫琅禾费衍射</vt:lpstr>
      <vt:lpstr>光学成像系统的衍射和分辨本领</vt:lpstr>
      <vt:lpstr>成像系统的衍射现象</vt:lpstr>
      <vt:lpstr>在像面观察的夫琅禾费衍射</vt:lpstr>
      <vt:lpstr>在像面观察的夫琅禾费衍射</vt:lpstr>
      <vt:lpstr>成像系统的分辨本领</vt:lpstr>
      <vt:lpstr>瑞利判据—圆形光阑</vt:lpstr>
      <vt:lpstr>瑞利判据—缝形光阑</vt:lpstr>
      <vt:lpstr>望远镜的分辨本领</vt:lpstr>
      <vt:lpstr>照相物镜的分辨本领</vt:lpstr>
      <vt:lpstr>照相物镜的分辨本领</vt:lpstr>
      <vt:lpstr>显微镜的分辨本领</vt:lpstr>
      <vt:lpstr>显微镜的分辨本领</vt:lpstr>
      <vt:lpstr>显微镜的分辨本领</vt:lpstr>
      <vt:lpstr>棱镜光谱仪的色分辨本领</vt:lpstr>
      <vt:lpstr>棱镜光谱仪的色分辨本领</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1169</cp:revision>
  <dcterms:created xsi:type="dcterms:W3CDTF">2013-11-04T02:33:41Z</dcterms:created>
  <dcterms:modified xsi:type="dcterms:W3CDTF">2022-10-28T00:39:09Z</dcterms:modified>
</cp:coreProperties>
</file>