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handoutMasterIdLst>
    <p:handoutMasterId r:id="rId45"/>
  </p:handoutMasterIdLst>
  <p:sldIdLst>
    <p:sldId id="256" r:id="rId2"/>
    <p:sldId id="624" r:id="rId3"/>
    <p:sldId id="625" r:id="rId4"/>
    <p:sldId id="626" r:id="rId5"/>
    <p:sldId id="627" r:id="rId6"/>
    <p:sldId id="628" r:id="rId7"/>
    <p:sldId id="629" r:id="rId8"/>
    <p:sldId id="630" r:id="rId9"/>
    <p:sldId id="631" r:id="rId10"/>
    <p:sldId id="632" r:id="rId11"/>
    <p:sldId id="647" r:id="rId12"/>
    <p:sldId id="559" r:id="rId13"/>
    <p:sldId id="575" r:id="rId14"/>
    <p:sldId id="576" r:id="rId15"/>
    <p:sldId id="560" r:id="rId16"/>
    <p:sldId id="577" r:id="rId17"/>
    <p:sldId id="570" r:id="rId18"/>
    <p:sldId id="578" r:id="rId19"/>
    <p:sldId id="571" r:id="rId20"/>
    <p:sldId id="572" r:id="rId21"/>
    <p:sldId id="579" r:id="rId22"/>
    <p:sldId id="590" r:id="rId23"/>
    <p:sldId id="586" r:id="rId24"/>
    <p:sldId id="591" r:id="rId25"/>
    <p:sldId id="587" r:id="rId26"/>
    <p:sldId id="589" r:id="rId27"/>
    <p:sldId id="593" r:id="rId28"/>
    <p:sldId id="639" r:id="rId29"/>
    <p:sldId id="640" r:id="rId30"/>
    <p:sldId id="641" r:id="rId31"/>
    <p:sldId id="642" r:id="rId32"/>
    <p:sldId id="649" r:id="rId33"/>
    <p:sldId id="650" r:id="rId34"/>
    <p:sldId id="651" r:id="rId35"/>
    <p:sldId id="652" r:id="rId36"/>
    <p:sldId id="648" r:id="rId37"/>
    <p:sldId id="643" r:id="rId38"/>
    <p:sldId id="644" r:id="rId39"/>
    <p:sldId id="645" r:id="rId40"/>
    <p:sldId id="646" r:id="rId41"/>
    <p:sldId id="638" r:id="rId42"/>
    <p:sldId id="25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081" autoAdjust="0"/>
  </p:normalViewPr>
  <p:slideViewPr>
    <p:cSldViewPr>
      <p:cViewPr varScale="1">
        <p:scale>
          <a:sx n="84" d="100"/>
          <a:sy n="84" d="100"/>
        </p:scale>
        <p:origin x="86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7.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emf"/><Relationship Id="rId5" Type="http://schemas.openxmlformats.org/officeDocument/2006/relationships/image" Target="../media/image83.wmf"/><Relationship Id="rId4"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pPr/>
              <a:t>2022/11/6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pPr/>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pPr/>
              <a:t>2022/11/6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pPr/>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11</a:t>
            </a:fld>
            <a:endParaRPr lang="en-US" altLang="zh-CN"/>
          </a:p>
        </p:txBody>
      </p:sp>
    </p:spTree>
    <p:extLst>
      <p:ext uri="{BB962C8B-B14F-4D97-AF65-F5344CB8AC3E}">
        <p14:creationId xmlns:p14="http://schemas.microsoft.com/office/powerpoint/2010/main" val="384691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32</a:t>
            </a:fld>
            <a:endParaRPr lang="en-US" altLang="zh-CN"/>
          </a:p>
        </p:txBody>
      </p:sp>
    </p:spTree>
    <p:extLst>
      <p:ext uri="{BB962C8B-B14F-4D97-AF65-F5344CB8AC3E}">
        <p14:creationId xmlns:p14="http://schemas.microsoft.com/office/powerpoint/2010/main" val="219464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33</a:t>
            </a:fld>
            <a:endParaRPr lang="en-US" altLang="zh-CN"/>
          </a:p>
        </p:txBody>
      </p:sp>
    </p:spTree>
    <p:extLst>
      <p:ext uri="{BB962C8B-B14F-4D97-AF65-F5344CB8AC3E}">
        <p14:creationId xmlns:p14="http://schemas.microsoft.com/office/powerpoint/2010/main" val="2492562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34</a:t>
            </a:fld>
            <a:endParaRPr lang="en-US" altLang="zh-CN"/>
          </a:p>
        </p:txBody>
      </p:sp>
    </p:spTree>
    <p:extLst>
      <p:ext uri="{BB962C8B-B14F-4D97-AF65-F5344CB8AC3E}">
        <p14:creationId xmlns:p14="http://schemas.microsoft.com/office/powerpoint/2010/main" val="296764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35</a:t>
            </a:fld>
            <a:endParaRPr lang="en-US" altLang="zh-CN"/>
          </a:p>
        </p:txBody>
      </p:sp>
    </p:spTree>
    <p:extLst>
      <p:ext uri="{BB962C8B-B14F-4D97-AF65-F5344CB8AC3E}">
        <p14:creationId xmlns:p14="http://schemas.microsoft.com/office/powerpoint/2010/main" val="1483288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36</a:t>
            </a:fld>
            <a:endParaRPr lang="en-US" altLang="zh-CN"/>
          </a:p>
        </p:txBody>
      </p:sp>
    </p:spTree>
    <p:extLst>
      <p:ext uri="{BB962C8B-B14F-4D97-AF65-F5344CB8AC3E}">
        <p14:creationId xmlns:p14="http://schemas.microsoft.com/office/powerpoint/2010/main" val="4124171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77115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35025"/>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pPr/>
              <a:t>‹#›</a:t>
            </a:fld>
            <a:endParaRPr lang="zh-CN" altLang="en-US"/>
          </a:p>
        </p:txBody>
      </p:sp>
    </p:spTree>
    <p:extLst>
      <p:ext uri="{BB962C8B-B14F-4D97-AF65-F5344CB8AC3E}">
        <p14:creationId xmlns:p14="http://schemas.microsoft.com/office/powerpoint/2010/main" val="336426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53670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48809933"/>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jpeg"/><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3.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png"/><Relationship Id="rId5" Type="http://schemas.openxmlformats.org/officeDocument/2006/relationships/image" Target="../media/image34.gif"/><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7.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tiff"/><Relationship Id="rId4" Type="http://schemas.openxmlformats.org/officeDocument/2006/relationships/image" Target="../media/image43.tiff"/></Relationships>
</file>

<file path=ppt/slides/_rels/slide2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2.jpeg"/><Relationship Id="rId3" Type="http://schemas.openxmlformats.org/officeDocument/2006/relationships/notesSlide" Target="../notesSlides/notesSlide23.xml"/><Relationship Id="rId7" Type="http://schemas.openxmlformats.org/officeDocument/2006/relationships/oleObject" Target="../embeddings/oleObject32.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image" Target="../media/image51.wmf"/><Relationship Id="rId10" Type="http://schemas.openxmlformats.org/officeDocument/2006/relationships/image" Target="../media/image49.wmf"/><Relationship Id="rId4" Type="http://schemas.openxmlformats.org/officeDocument/2006/relationships/image" Target="../media/image46.jpeg"/><Relationship Id="rId9" Type="http://schemas.openxmlformats.org/officeDocument/2006/relationships/oleObject" Target="../embeddings/oleObject33.bin"/><Relationship Id="rId14"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36.bin"/><Relationship Id="rId4" Type="http://schemas.openxmlformats.org/officeDocument/2006/relationships/image" Target="../media/image52.jpe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6.wmf"/><Relationship Id="rId3" Type="http://schemas.openxmlformats.org/officeDocument/2006/relationships/notesSlide" Target="../notesSlides/notesSlide25.xml"/><Relationship Id="rId7" Type="http://schemas.openxmlformats.org/officeDocument/2006/relationships/image" Target="../media/image46.jpeg"/><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3.png"/><Relationship Id="rId11" Type="http://schemas.openxmlformats.org/officeDocument/2006/relationships/image" Target="../media/image11.wmf"/><Relationship Id="rId5" Type="http://schemas.openxmlformats.org/officeDocument/2006/relationships/image" Target="../media/image54.wmf"/><Relationship Id="rId15" Type="http://schemas.openxmlformats.org/officeDocument/2006/relationships/image" Target="../media/image57.wmf"/><Relationship Id="rId10" Type="http://schemas.openxmlformats.org/officeDocument/2006/relationships/oleObject" Target="../embeddings/oleObject39.bin"/><Relationship Id="rId4" Type="http://schemas.openxmlformats.org/officeDocument/2006/relationships/oleObject" Target="../embeddings/oleObject37.bin"/><Relationship Id="rId9" Type="http://schemas.openxmlformats.org/officeDocument/2006/relationships/image" Target="../media/image55.wmf"/><Relationship Id="rId1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notesSlide" Target="../notesSlides/notesSlide26.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3.bin"/><Relationship Id="rId5" Type="http://schemas.openxmlformats.org/officeDocument/2006/relationships/image" Target="../media/image11.wmf"/><Relationship Id="rId4" Type="http://schemas.openxmlformats.org/officeDocument/2006/relationships/oleObject" Target="../embeddings/oleObject42.bin"/><Relationship Id="rId9" Type="http://schemas.openxmlformats.org/officeDocument/2006/relationships/image" Target="../media/image6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44.bin"/><Relationship Id="rId4" Type="http://schemas.openxmlformats.org/officeDocument/2006/relationships/image" Target="../media/image62.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tiff"/><Relationship Id="rId5" Type="http://schemas.openxmlformats.org/officeDocument/2006/relationships/image" Target="../media/image63.wmf"/><Relationship Id="rId4"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6.tiff"/><Relationship Id="rId5" Type="http://schemas.openxmlformats.org/officeDocument/2006/relationships/image" Target="../media/image65.wmf"/><Relationship Id="rId4"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notesSlide" Target="../notesSlides/notesSlide30.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7.bin"/><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notesSlide" Target="../notesSlides/notesSlide31.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1.wmf"/><Relationship Id="rId5" Type="http://schemas.openxmlformats.org/officeDocument/2006/relationships/oleObject" Target="../embeddings/oleObject48.bin"/><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77.wmf"/><Relationship Id="rId3" Type="http://schemas.openxmlformats.org/officeDocument/2006/relationships/notesSlide" Target="../notesSlides/notesSlide32.xml"/><Relationship Id="rId7" Type="http://schemas.openxmlformats.org/officeDocument/2006/relationships/image" Target="../media/image74.w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0.bin"/><Relationship Id="rId11" Type="http://schemas.openxmlformats.org/officeDocument/2006/relationships/image" Target="../media/image76.wmf"/><Relationship Id="rId5" Type="http://schemas.openxmlformats.org/officeDocument/2006/relationships/image" Target="../media/image780.png"/><Relationship Id="rId10" Type="http://schemas.openxmlformats.org/officeDocument/2006/relationships/oleObject" Target="../embeddings/oleObject52.bin"/><Relationship Id="rId4" Type="http://schemas.openxmlformats.org/officeDocument/2006/relationships/image" Target="../media/image78.png"/><Relationship Id="rId9" Type="http://schemas.openxmlformats.org/officeDocument/2006/relationships/image" Target="../media/image75.wmf"/></Relationships>
</file>

<file path=ppt/slides/_rels/slide34.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58.bin"/><Relationship Id="rId3" Type="http://schemas.openxmlformats.org/officeDocument/2006/relationships/notesSlide" Target="../notesSlides/notesSlide33.xml"/><Relationship Id="rId7" Type="http://schemas.openxmlformats.org/officeDocument/2006/relationships/oleObject" Target="../embeddings/oleObject55.bin"/><Relationship Id="rId12" Type="http://schemas.openxmlformats.org/officeDocument/2006/relationships/image" Target="../media/image82.wmf"/><Relationship Id="rId2" Type="http://schemas.openxmlformats.org/officeDocument/2006/relationships/slideLayout" Target="../slideLayouts/slideLayout2.xml"/><Relationship Id="rId16" Type="http://schemas.openxmlformats.org/officeDocument/2006/relationships/image" Target="../media/image84.emf"/><Relationship Id="rId1" Type="http://schemas.openxmlformats.org/officeDocument/2006/relationships/vmlDrawing" Target="../drawings/vmlDrawing26.vml"/><Relationship Id="rId6" Type="http://schemas.openxmlformats.org/officeDocument/2006/relationships/image" Target="../media/image79.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81.wmf"/><Relationship Id="rId4" Type="http://schemas.openxmlformats.org/officeDocument/2006/relationships/image" Target="../media/image78.png"/><Relationship Id="rId9" Type="http://schemas.openxmlformats.org/officeDocument/2006/relationships/oleObject" Target="../embeddings/oleObject56.bin"/><Relationship Id="rId14" Type="http://schemas.openxmlformats.org/officeDocument/2006/relationships/image" Target="../media/image83.wmf"/></Relationships>
</file>

<file path=ppt/slides/_rels/slide35.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64.bin"/><Relationship Id="rId3" Type="http://schemas.openxmlformats.org/officeDocument/2006/relationships/notesSlide" Target="../notesSlides/notesSlide34.xml"/><Relationship Id="rId7" Type="http://schemas.openxmlformats.org/officeDocument/2006/relationships/oleObject" Target="../embeddings/oleObject61.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27.vml"/><Relationship Id="rId6" Type="http://schemas.openxmlformats.org/officeDocument/2006/relationships/image" Target="../media/image85.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87.wmf"/><Relationship Id="rId4" Type="http://schemas.openxmlformats.org/officeDocument/2006/relationships/image" Target="../media/image78.png"/><Relationship Id="rId9" Type="http://schemas.openxmlformats.org/officeDocument/2006/relationships/oleObject" Target="../embeddings/oleObject62.bin"/><Relationship Id="rId14" Type="http://schemas.openxmlformats.org/officeDocument/2006/relationships/image" Target="../media/image89.wmf"/></Relationships>
</file>

<file path=ppt/slides/_rels/slide36.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35.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4.tiff"/><Relationship Id="rId5" Type="http://schemas.openxmlformats.org/officeDocument/2006/relationships/image" Target="../media/image91.wmf"/><Relationship Id="rId10" Type="http://schemas.openxmlformats.org/officeDocument/2006/relationships/image" Target="../media/image93.wmf"/><Relationship Id="rId4" Type="http://schemas.openxmlformats.org/officeDocument/2006/relationships/oleObject" Target="../embeddings/oleObject66.bin"/><Relationship Id="rId9" Type="http://schemas.openxmlformats.org/officeDocument/2006/relationships/oleObject" Target="../embeddings/oleObject6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36.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0.bin"/><Relationship Id="rId5" Type="http://schemas.openxmlformats.org/officeDocument/2006/relationships/image" Target="../media/image95.wmf"/><Relationship Id="rId4" Type="http://schemas.openxmlformats.org/officeDocument/2006/relationships/oleObject" Target="../embeddings/oleObject69.bin"/><Relationship Id="rId9" Type="http://schemas.openxmlformats.org/officeDocument/2006/relationships/image" Target="../media/image97.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2.bin"/><Relationship Id="rId5" Type="http://schemas.openxmlformats.org/officeDocument/2006/relationships/image" Target="../media/image100.tiff"/><Relationship Id="rId4" Type="http://schemas.openxmlformats.org/officeDocument/2006/relationships/image" Target="../media/image99.tiff"/></Relationships>
</file>

<file path=ppt/slides/_rels/slide39.xml.rels><?xml version="1.0" encoding="UTF-8" standalone="yes"?>
<Relationships xmlns="http://schemas.openxmlformats.org/package/2006/relationships"><Relationship Id="rId8" Type="http://schemas.openxmlformats.org/officeDocument/2006/relationships/image" Target="../media/image103.tiff"/><Relationship Id="rId3" Type="http://schemas.openxmlformats.org/officeDocument/2006/relationships/notesSlide" Target="../notesSlides/notesSlide38.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4.bin"/><Relationship Id="rId5" Type="http://schemas.openxmlformats.org/officeDocument/2006/relationships/image" Target="../media/image101.wmf"/><Relationship Id="rId4" Type="http://schemas.openxmlformats.org/officeDocument/2006/relationships/oleObject" Target="../embeddings/oleObject73.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tif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4.wmf"/><Relationship Id="rId5" Type="http://schemas.openxmlformats.org/officeDocument/2006/relationships/oleObject" Target="../embeddings/oleObject75.bin"/><Relationship Id="rId4" Type="http://schemas.openxmlformats.org/officeDocument/2006/relationships/image" Target="../media/image105.tif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5.wmf"/><Relationship Id="rId10" Type="http://schemas.openxmlformats.org/officeDocument/2006/relationships/image" Target="../media/image370.png"/><Relationship Id="rId4" Type="http://schemas.openxmlformats.org/officeDocument/2006/relationships/oleObject" Target="../embeddings/oleObject8.bin"/><Relationship Id="rId9" Type="http://schemas.openxmlformats.org/officeDocument/2006/relationships/image" Target="../media/image17.tif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7.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3.wmf"/><Relationship Id="rId4" Type="http://schemas.openxmlformats.org/officeDocument/2006/relationships/oleObject" Target="../embeddings/oleObject17.bin"/><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7"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第五章 光的衍射</a:t>
            </a:r>
            <a:endParaRPr lang="zh-CN" altLang="en-US" sz="4400" kern="0" dirty="0">
              <a:ea typeface="宋体" pitchFamily="2" charset="-122"/>
            </a:endParaRPr>
          </a:p>
        </p:txBody>
      </p:sp>
    </p:spTree>
    <p:extLst>
      <p:ext uri="{BB962C8B-B14F-4D97-AF65-F5344CB8AC3E}">
        <p14:creationId xmlns:p14="http://schemas.microsoft.com/office/powerpoint/2010/main" val="30113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8064946"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缺级现象</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10</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656666"/>
            <a:ext cx="7632848" cy="429261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347772" y="5991671"/>
                <a:ext cx="2376356" cy="400110"/>
              </a:xfrm>
              <a:prstGeom prst="rect">
                <a:avLst/>
              </a:prstGeom>
              <a:noFill/>
            </p:spPr>
            <p:txBody>
              <a:bodyPr wrap="none" rtlCol="0">
                <a:spAutoFit/>
              </a:bodyPr>
              <a:lstStyle/>
              <a:p>
                <a14:m>
                  <m:oMath xmlns:m="http://schemas.openxmlformats.org/officeDocument/2006/math">
                    <m:r>
                      <a:rPr lang="en-US" altLang="zh-CN" sz="2000" b="1" i="1" smtClean="0">
                        <a:solidFill>
                          <a:schemeClr val="tx2"/>
                        </a:solidFill>
                        <a:latin typeface="Cambria Math"/>
                      </a:rPr>
                      <m:t>𝒎</m:t>
                    </m:r>
                    <m:r>
                      <a:rPr lang="en-US" altLang="zh-CN" sz="2000" b="1" i="1" smtClean="0">
                        <a:solidFill>
                          <a:schemeClr val="tx2"/>
                        </a:solidFill>
                        <a:latin typeface="Cambria Math"/>
                      </a:rPr>
                      <m:t>=±</m:t>
                    </m:r>
                    <m:r>
                      <a:rPr lang="en-US" altLang="zh-CN" sz="2000" b="1" i="1" smtClean="0">
                        <a:solidFill>
                          <a:schemeClr val="tx2"/>
                        </a:solidFill>
                        <a:latin typeface="Cambria Math"/>
                        <a:ea typeface="Cambria Math"/>
                      </a:rPr>
                      <m:t>𝟑</m:t>
                    </m:r>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𝟔</m:t>
                    </m:r>
                    <m:r>
                      <a:rPr lang="en-US" altLang="zh-CN" sz="2000" b="1" i="1" smtClean="0">
                        <a:solidFill>
                          <a:schemeClr val="tx2"/>
                        </a:solidFill>
                        <a:latin typeface="Cambria Math"/>
                        <a:ea typeface="Cambria Math"/>
                      </a:rPr>
                      <m:t>,⋯</m:t>
                    </m:r>
                  </m:oMath>
                </a14:m>
                <a:r>
                  <a:rPr lang="zh-CN" altLang="en-US" sz="2000" b="1" dirty="0">
                    <a:solidFill>
                      <a:schemeClr val="tx2"/>
                    </a:solidFill>
                  </a:rPr>
                  <a:t>缺级</a:t>
                </a:r>
              </a:p>
            </p:txBody>
          </p:sp>
        </mc:Choice>
        <mc:Fallback xmlns="">
          <p:sp>
            <p:nvSpPr>
              <p:cNvPr id="10" name="TextBox 9"/>
              <p:cNvSpPr txBox="1">
                <a:spLocks noRot="1" noChangeAspect="1" noMove="1" noResize="1" noEditPoints="1" noAdjustHandles="1" noChangeArrowheads="1" noChangeShapeType="1" noTextEdit="1"/>
              </p:cNvSpPr>
              <p:nvPr/>
            </p:nvSpPr>
            <p:spPr>
              <a:xfrm>
                <a:off x="3347772" y="5991671"/>
                <a:ext cx="2376356" cy="400110"/>
              </a:xfrm>
              <a:prstGeom prst="rect">
                <a:avLst/>
              </a:prstGeom>
              <a:blipFill>
                <a:blip r:embed="rId4"/>
                <a:stretch>
                  <a:fillRect t="-12121" r="-2308"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21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5.3 </a:t>
            </a:r>
            <a:r>
              <a:rPr lang="zh-CN" altLang="en-US" dirty="0">
                <a:latin typeface="黑体" pitchFamily="2" charset="-122"/>
                <a:ea typeface="黑体" pitchFamily="2" charset="-122"/>
              </a:rPr>
              <a:t>多缝衍射和光栅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11</a:t>
            </a:fld>
            <a:endParaRPr lang="en-US" altLang="zh-CN" dirty="0"/>
          </a:p>
        </p:txBody>
      </p:sp>
      <p:sp>
        <p:nvSpPr>
          <p:cNvPr id="6" name="TextBox 10"/>
          <p:cNvSpPr txBox="1">
            <a:spLocks noChangeArrowheads="1"/>
          </p:cNvSpPr>
          <p:nvPr/>
        </p:nvSpPr>
        <p:spPr bwMode="auto">
          <a:xfrm>
            <a:off x="2195736" y="2996952"/>
            <a:ext cx="5256584"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rgbClr val="2E03CD"/>
                </a:solidFill>
                <a:latin typeface="+mn-ea"/>
                <a:cs typeface="Times New Roman" pitchFamily="18" charset="0"/>
              </a:rPr>
              <a:t>5.3.1 </a:t>
            </a:r>
            <a:r>
              <a:rPr lang="zh-CN" altLang="en-US" b="1" dirty="0">
                <a:solidFill>
                  <a:srgbClr val="2E03CD"/>
                </a:solidFill>
                <a:latin typeface="+mn-ea"/>
                <a:cs typeface="Times New Roman" pitchFamily="18" charset="0"/>
              </a:rPr>
              <a:t>多缝夫琅禾费衍射</a:t>
            </a:r>
            <a:endParaRPr lang="en-US" altLang="zh-CN" b="1" dirty="0">
              <a:solidFill>
                <a:srgbClr val="2E03CD"/>
              </a:solidFill>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5.3.2 </a:t>
            </a:r>
            <a:r>
              <a:rPr lang="zh-CN" altLang="en-US" b="1" dirty="0">
                <a:solidFill>
                  <a:srgbClr val="FF0000"/>
                </a:solidFill>
                <a:latin typeface="+mn-ea"/>
                <a:cs typeface="Times New Roman" pitchFamily="18" charset="0"/>
              </a:rPr>
              <a:t>衍射光栅</a:t>
            </a:r>
            <a:endParaRPr lang="en-US" altLang="zh-CN" b="1" dirty="0">
              <a:solidFill>
                <a:srgbClr val="FF0000"/>
              </a:solidFill>
              <a:latin typeface="+mn-ea"/>
              <a:cs typeface="Times New Roman" pitchFamily="18" charset="0"/>
            </a:endParaRPr>
          </a:p>
        </p:txBody>
      </p:sp>
    </p:spTree>
    <p:extLst>
      <p:ext uri="{BB962C8B-B14F-4D97-AF65-F5344CB8AC3E}">
        <p14:creationId xmlns:p14="http://schemas.microsoft.com/office/powerpoint/2010/main" val="363036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50" fill="hold"/>
                                        <p:tgtEl>
                                          <p:spTgt spid="6">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5.3.1 </a:t>
            </a:r>
            <a:r>
              <a:rPr lang="zh-CN" altLang="en-US" dirty="0">
                <a:latin typeface="黑体" pitchFamily="2" charset="-122"/>
                <a:ea typeface="黑体" pitchFamily="2" charset="-122"/>
              </a:rPr>
              <a:t>衍射光栅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12</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738" y="4154760"/>
            <a:ext cx="3333750" cy="25146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4154760"/>
            <a:ext cx="5362669" cy="2511987"/>
          </a:xfrm>
          <a:prstGeom prst="rect">
            <a:avLst/>
          </a:prstGeom>
        </p:spPr>
      </p:pic>
      <p:sp>
        <p:nvSpPr>
          <p:cNvPr id="6" name="Text Box 2"/>
          <p:cNvSpPr txBox="1">
            <a:spLocks noChangeArrowheads="1"/>
          </p:cNvSpPr>
          <p:nvPr/>
        </p:nvSpPr>
        <p:spPr bwMode="auto">
          <a:xfrm>
            <a:off x="143508" y="1476413"/>
            <a:ext cx="8856984" cy="188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spcBef>
                <a:spcPct val="20000"/>
              </a:spcBef>
              <a:buChar char="•"/>
              <a:defRPr sz="3200">
                <a:solidFill>
                  <a:schemeClr val="tx1"/>
                </a:solidFill>
                <a:latin typeface="Arial" charset="0"/>
                <a:ea typeface="宋体" charset="-122"/>
              </a:defRPr>
            </a:lvl1pPr>
            <a:lvl2pPr marL="1066800" indent="-609600" eaLnBrk="0" hangingPunct="0">
              <a:spcBef>
                <a:spcPct val="20000"/>
              </a:spcBef>
              <a:buChar char="–"/>
              <a:defRPr sz="2800">
                <a:solidFill>
                  <a:schemeClr val="tx1"/>
                </a:solidFill>
                <a:latin typeface="Arial" charset="0"/>
                <a:ea typeface="宋体" charset="-122"/>
              </a:defRPr>
            </a:lvl2pPr>
            <a:lvl3pPr marL="1524000" indent="-609600" eaLnBrk="0" hangingPunct="0">
              <a:spcBef>
                <a:spcPct val="20000"/>
              </a:spcBef>
              <a:buChar char="•"/>
              <a:defRPr sz="2400">
                <a:solidFill>
                  <a:schemeClr val="tx1"/>
                </a:solidFill>
                <a:latin typeface="Arial" charset="0"/>
                <a:ea typeface="宋体" charset="-122"/>
              </a:defRPr>
            </a:lvl3pPr>
            <a:lvl4pPr marL="1981200" indent="-609600" eaLnBrk="0" hangingPunct="0">
              <a:spcBef>
                <a:spcPct val="20000"/>
              </a:spcBef>
              <a:buChar char="–"/>
              <a:defRPr sz="2000">
                <a:solidFill>
                  <a:schemeClr val="tx1"/>
                </a:solidFill>
                <a:latin typeface="Arial" charset="0"/>
                <a:ea typeface="宋体" charset="-122"/>
              </a:defRPr>
            </a:lvl4pPr>
            <a:lvl5pPr marL="2438400" indent="-609600" eaLnBrk="0" hangingPunct="0">
              <a:spcBef>
                <a:spcPct val="20000"/>
              </a:spcBef>
              <a:buChar char="»"/>
              <a:defRPr sz="2000">
                <a:solidFill>
                  <a:schemeClr val="tx1"/>
                </a:solidFill>
                <a:latin typeface="Arial" charset="0"/>
                <a:ea typeface="宋体" charset="-122"/>
              </a:defRPr>
            </a:lvl5pPr>
            <a:lvl6pPr marL="2895600" indent="-609600" eaLnBrk="0" fontAlgn="base" hangingPunct="0">
              <a:spcBef>
                <a:spcPct val="20000"/>
              </a:spcBef>
              <a:spcAft>
                <a:spcPct val="0"/>
              </a:spcAft>
              <a:buChar char="»"/>
              <a:defRPr sz="2000">
                <a:solidFill>
                  <a:schemeClr val="tx1"/>
                </a:solidFill>
                <a:latin typeface="Arial" charset="0"/>
                <a:ea typeface="宋体" charset="-122"/>
              </a:defRPr>
            </a:lvl6pPr>
            <a:lvl7pPr marL="3352800" indent="-609600" eaLnBrk="0" fontAlgn="base" hangingPunct="0">
              <a:spcBef>
                <a:spcPct val="20000"/>
              </a:spcBef>
              <a:spcAft>
                <a:spcPct val="0"/>
              </a:spcAft>
              <a:buChar char="»"/>
              <a:defRPr sz="2000">
                <a:solidFill>
                  <a:schemeClr val="tx1"/>
                </a:solidFill>
                <a:latin typeface="Arial" charset="0"/>
                <a:ea typeface="宋体" charset="-122"/>
              </a:defRPr>
            </a:lvl7pPr>
            <a:lvl8pPr marL="3810000" indent="-609600" eaLnBrk="0" fontAlgn="base" hangingPunct="0">
              <a:spcBef>
                <a:spcPct val="20000"/>
              </a:spcBef>
              <a:spcAft>
                <a:spcPct val="0"/>
              </a:spcAft>
              <a:buChar char="»"/>
              <a:defRPr sz="2000">
                <a:solidFill>
                  <a:schemeClr val="tx1"/>
                </a:solidFill>
                <a:latin typeface="Arial" charset="0"/>
                <a:ea typeface="宋体" charset="-122"/>
              </a:defRPr>
            </a:lvl8pPr>
            <a:lvl9pPr marL="4267200" indent="-609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Clr>
                <a:schemeClr val="tx2"/>
              </a:buClr>
              <a:buFont typeface="Wingdings" pitchFamily="2" charset="2"/>
              <a:buChar char="Ø"/>
            </a:pPr>
            <a:r>
              <a:rPr kumimoji="1" lang="zh-CN" altLang="en-US" sz="2000" b="1" dirty="0">
                <a:solidFill>
                  <a:schemeClr val="tx2"/>
                </a:solidFill>
                <a:latin typeface="+mn-lt"/>
                <a:ea typeface="+mn-ea"/>
              </a:rPr>
              <a:t>光栅是一种精细加工的光学元件。光栅上有着大量平行、等宽、等距的狭缝，其主要作用是通过衍射将不同波长的光分开为不同衍射角度。</a:t>
            </a:r>
            <a:endParaRPr kumimoji="1" lang="en-US" altLang="zh-CN" sz="2000" b="1" dirty="0">
              <a:solidFill>
                <a:schemeClr val="tx2"/>
              </a:solidFill>
              <a:latin typeface="+mn-lt"/>
              <a:ea typeface="+mn-ea"/>
            </a:endParaRPr>
          </a:p>
          <a:p>
            <a:pPr algn="just" eaLnBrk="1" hangingPunct="1">
              <a:lnSpc>
                <a:spcPct val="150000"/>
              </a:lnSpc>
              <a:spcBef>
                <a:spcPct val="0"/>
              </a:spcBef>
              <a:buClr>
                <a:schemeClr val="tx2"/>
              </a:buClr>
              <a:buFont typeface="Wingdings" pitchFamily="2" charset="2"/>
              <a:buChar char="Ø"/>
            </a:pPr>
            <a:r>
              <a:rPr kumimoji="1" lang="zh-CN" altLang="en-US" sz="2000" b="1" dirty="0">
                <a:solidFill>
                  <a:schemeClr val="tx2"/>
                </a:solidFill>
                <a:latin typeface="+mn-lt"/>
                <a:ea typeface="+mn-ea"/>
              </a:rPr>
              <a:t>光栅能够获得比棱镜大得多的色散，在光谱分析领域有着重要的应用。</a:t>
            </a:r>
            <a:endParaRPr kumimoji="1" lang="en-US" altLang="zh-CN" sz="2000" b="1" dirty="0">
              <a:solidFill>
                <a:schemeClr val="tx2"/>
              </a:solidFill>
              <a:latin typeface="+mn-lt"/>
              <a:ea typeface="+mn-ea"/>
            </a:endParaRPr>
          </a:p>
          <a:p>
            <a:pPr algn="just" eaLnBrk="1" hangingPunct="1">
              <a:lnSpc>
                <a:spcPct val="150000"/>
              </a:lnSpc>
              <a:spcBef>
                <a:spcPct val="0"/>
              </a:spcBef>
              <a:buClr>
                <a:schemeClr val="tx2"/>
              </a:buClr>
              <a:buFont typeface="Wingdings" pitchFamily="2" charset="2"/>
              <a:buChar char="Ø"/>
            </a:pPr>
            <a:r>
              <a:rPr lang="zh-CN" altLang="en-US" sz="2000" b="1" dirty="0">
                <a:solidFill>
                  <a:schemeClr val="tx2"/>
                </a:solidFill>
                <a:latin typeface="+mn-lt"/>
                <a:ea typeface="+mn-ea"/>
              </a:rPr>
              <a:t>光栅分为透射式和反射式，此处主要研究的是透射式平面衍射光栅。</a:t>
            </a:r>
          </a:p>
        </p:txBody>
      </p:sp>
    </p:spTree>
    <p:extLst>
      <p:ext uri="{BB962C8B-B14F-4D97-AF65-F5344CB8AC3E}">
        <p14:creationId xmlns:p14="http://schemas.microsoft.com/office/powerpoint/2010/main" val="251703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光栅方程</a:t>
            </a:r>
            <a:r>
              <a:rPr lang="en-US" altLang="zh-CN" dirty="0">
                <a:latin typeface="黑体" pitchFamily="2" charset="-122"/>
                <a:ea typeface="黑体" pitchFamily="2" charset="-122"/>
              </a:rPr>
              <a:t>—</a:t>
            </a:r>
            <a:r>
              <a:rPr lang="zh-CN" altLang="en-US" dirty="0">
                <a:latin typeface="黑体" pitchFamily="2" charset="-122"/>
                <a:ea typeface="黑体" pitchFamily="2" charset="-122"/>
              </a:rPr>
              <a:t>正入射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13</a:t>
            </a:fld>
            <a:endParaRPr lang="en-US" altLang="zh-CN" dirty="0"/>
          </a:p>
        </p:txBody>
      </p:sp>
      <p:sp>
        <p:nvSpPr>
          <p:cNvPr id="17" name="Text Box 3"/>
          <p:cNvSpPr txBox="1">
            <a:spLocks noChangeArrowheads="1"/>
          </p:cNvSpPr>
          <p:nvPr/>
        </p:nvSpPr>
        <p:spPr bwMode="auto">
          <a:xfrm>
            <a:off x="250825" y="1124744"/>
            <a:ext cx="8702675"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rgbClr val="2E03CD"/>
                </a:solidFill>
                <a:latin typeface="+mn-lt"/>
                <a:ea typeface="+mn-ea"/>
              </a:rPr>
              <a:t>光栅方程意义：</a:t>
            </a:r>
            <a:r>
              <a:rPr kumimoji="1" lang="zh-CN" altLang="en-US" sz="2000" b="1" dirty="0">
                <a:solidFill>
                  <a:schemeClr val="tx2"/>
                </a:solidFill>
                <a:latin typeface="+mn-lt"/>
                <a:ea typeface="+mn-ea"/>
              </a:rPr>
              <a:t>给定由光栅的多缝衍射形成的衍射图样中主极大亮线（光谱线）的形成条件。</a:t>
            </a:r>
          </a:p>
          <a:p>
            <a:pPr algn="just" eaLnBrk="1" hangingPunct="1">
              <a:lnSpc>
                <a:spcPct val="150000"/>
              </a:lnSpc>
              <a:spcBef>
                <a:spcPct val="0"/>
              </a:spcBef>
              <a:buFontTx/>
              <a:buNone/>
            </a:pPr>
            <a:r>
              <a:rPr kumimoji="1" lang="zh-CN" altLang="en-US" sz="2000" b="1" dirty="0">
                <a:solidFill>
                  <a:srgbClr val="2E03CD"/>
                </a:solidFill>
                <a:latin typeface="+mn-lt"/>
                <a:ea typeface="+mn-ea"/>
              </a:rPr>
              <a:t>光栅方程的实质：</a:t>
            </a:r>
            <a:r>
              <a:rPr kumimoji="1" lang="zh-CN" altLang="en-US" sz="2000" b="1" dirty="0">
                <a:solidFill>
                  <a:schemeClr val="tx2"/>
                </a:solidFill>
                <a:latin typeface="+mn-lt"/>
                <a:ea typeface="+mn-ea"/>
              </a:rPr>
              <a:t>由光程差</a:t>
            </a:r>
            <a:r>
              <a:rPr kumimoji="1" lang="zh-CN" altLang="en-US" sz="2000" b="1" i="1" dirty="0">
                <a:solidFill>
                  <a:schemeClr val="tx2"/>
                </a:solidFill>
                <a:latin typeface="+mn-lt"/>
                <a:ea typeface="+mn-ea"/>
                <a:cs typeface="Times New Roman" panose="02020603050405020304" pitchFamily="18" charset="0"/>
                <a:sym typeface="Symbol" pitchFamily="18" charset="2"/>
              </a:rPr>
              <a:t></a:t>
            </a:r>
            <a:r>
              <a:rPr kumimoji="1" lang="zh-CN" altLang="en-US" sz="2000" b="1" dirty="0">
                <a:solidFill>
                  <a:schemeClr val="tx2"/>
                </a:solidFill>
                <a:latin typeface="+mn-lt"/>
                <a:ea typeface="+mn-ea"/>
                <a:sym typeface="Symbol" pitchFamily="18" charset="2"/>
              </a:rPr>
              <a:t>决定的干涉加强条件。</a:t>
            </a:r>
            <a:endParaRPr kumimoji="1" lang="en-US" altLang="zh-CN" sz="2000" b="1" dirty="0">
              <a:solidFill>
                <a:schemeClr val="tx2"/>
              </a:solidFill>
              <a:latin typeface="+mn-lt"/>
              <a:ea typeface="+mn-ea"/>
              <a:sym typeface="Symbol" pitchFamily="18" charset="2"/>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3627191862"/>
              </p:ext>
            </p:extLst>
          </p:nvPr>
        </p:nvGraphicFramePr>
        <p:xfrm>
          <a:off x="1166168" y="2529656"/>
          <a:ext cx="4125912" cy="395288"/>
        </p:xfrm>
        <a:graphic>
          <a:graphicData uri="http://schemas.openxmlformats.org/presentationml/2006/ole">
            <mc:AlternateContent xmlns:mc="http://schemas.openxmlformats.org/markup-compatibility/2006">
              <mc:Choice xmlns:v="urn:schemas-microsoft-com:vml" Requires="v">
                <p:oleObj spid="_x0000_s120888" name="Equation" r:id="rId4" imgW="2158920" imgH="203040" progId="Equation.DSMT4">
                  <p:embed/>
                </p:oleObj>
              </mc:Choice>
              <mc:Fallback>
                <p:oleObj name="Equation" r:id="rId4" imgW="2158920" imgH="203040" progId="Equation.DSMT4">
                  <p:embed/>
                  <p:pic>
                    <p:nvPicPr>
                      <p:cNvPr id="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168" y="2529656"/>
                        <a:ext cx="4125912"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5"/>
          <p:cNvSpPr txBox="1">
            <a:spLocks noChangeArrowheads="1"/>
          </p:cNvSpPr>
          <p:nvPr/>
        </p:nvSpPr>
        <p:spPr bwMode="auto">
          <a:xfrm>
            <a:off x="250825" y="2852936"/>
            <a:ext cx="6227493"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对于</a:t>
            </a:r>
            <a:r>
              <a:rPr kumimoji="1" lang="zh-CN" altLang="en-US" sz="2000" b="1" dirty="0">
                <a:solidFill>
                  <a:srgbClr val="2E03CD"/>
                </a:solidFill>
                <a:latin typeface="+mn-lt"/>
                <a:ea typeface="+mn-ea"/>
              </a:rPr>
              <a:t>光栅常数</a:t>
            </a:r>
            <a:r>
              <a:rPr kumimoji="1" lang="en-US" altLang="zh-CN" sz="2000" b="1" i="1" dirty="0">
                <a:solidFill>
                  <a:srgbClr val="2E03CD"/>
                </a:solidFill>
                <a:latin typeface="+mn-lt"/>
                <a:ea typeface="+mn-ea"/>
              </a:rPr>
              <a:t>d</a:t>
            </a:r>
            <a:r>
              <a:rPr kumimoji="1" lang="zh-CN" altLang="en-US" sz="2000" b="1" dirty="0">
                <a:solidFill>
                  <a:schemeClr val="tx2"/>
                </a:solidFill>
                <a:latin typeface="+mn-lt"/>
                <a:ea typeface="+mn-ea"/>
              </a:rPr>
              <a:t>一定的光栅，不同波长光波的同级光谱线对应的衍射角</a:t>
            </a:r>
            <a:r>
              <a:rPr kumimoji="1" lang="el-GR" altLang="zh-CN" sz="2000" b="1" i="1" dirty="0">
                <a:solidFill>
                  <a:schemeClr val="tx2"/>
                </a:solidFill>
                <a:latin typeface="+mn-lt"/>
                <a:ea typeface="+mn-ea"/>
              </a:rPr>
              <a:t>θ</a:t>
            </a:r>
            <a:r>
              <a:rPr kumimoji="1" lang="zh-CN" altLang="en-US" sz="2000" b="1" dirty="0">
                <a:solidFill>
                  <a:schemeClr val="tx2"/>
                </a:solidFill>
                <a:latin typeface="+mn-lt"/>
                <a:ea typeface="+mn-ea"/>
              </a:rPr>
              <a:t>不同，因此不同波长的光在空间位置上会分开，这就是光栅的分光原理。</a:t>
            </a:r>
          </a:p>
        </p:txBody>
      </p:sp>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8318" y="2831136"/>
            <a:ext cx="2378487" cy="3910232"/>
          </a:xfrm>
          <a:prstGeom prst="rect">
            <a:avLst/>
          </a:prstGeom>
        </p:spPr>
      </p:pic>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5696" y="4517549"/>
            <a:ext cx="4105151" cy="2223819"/>
          </a:xfrm>
          <a:prstGeom prst="rect">
            <a:avLst/>
          </a:prstGeom>
        </p:spPr>
      </p:pic>
    </p:spTree>
    <p:extLst>
      <p:ext uri="{BB962C8B-B14F-4D97-AF65-F5344CB8AC3E}">
        <p14:creationId xmlns:p14="http://schemas.microsoft.com/office/powerpoint/2010/main" val="117476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3933056"/>
            <a:ext cx="2664296" cy="2824154"/>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3933056"/>
            <a:ext cx="3105440" cy="2596699"/>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光栅方程</a:t>
            </a:r>
            <a:r>
              <a:rPr lang="en-US" altLang="zh-CN" dirty="0">
                <a:latin typeface="黑体" pitchFamily="2" charset="-122"/>
                <a:ea typeface="黑体" pitchFamily="2" charset="-122"/>
              </a:rPr>
              <a:t>—</a:t>
            </a:r>
            <a:r>
              <a:rPr lang="zh-CN" altLang="en-US" dirty="0">
                <a:latin typeface="黑体" pitchFamily="2" charset="-122"/>
                <a:ea typeface="黑体" pitchFamily="2" charset="-122"/>
              </a:rPr>
              <a:t>斜入射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14</a:t>
            </a:fld>
            <a:endParaRPr lang="en-US" altLang="zh-CN" dirty="0"/>
          </a:p>
        </p:txBody>
      </p:sp>
      <mc:AlternateContent xmlns:mc="http://schemas.openxmlformats.org/markup-compatibility/2006" xmlns:a14="http://schemas.microsoft.com/office/drawing/2010/main">
        <mc:Choice Requires="a14">
          <p:sp>
            <p:nvSpPr>
              <p:cNvPr id="14" name="矩形 13"/>
              <p:cNvSpPr/>
              <p:nvPr/>
            </p:nvSpPr>
            <p:spPr>
              <a:xfrm>
                <a:off x="251520" y="1290005"/>
                <a:ext cx="8640960" cy="14189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rPr>
                  <a:t>当平行光倾斜入射时，可以根据光栅方程的实质进行修正。</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设平行光的入射角为</a:t>
                </a:r>
                <a:r>
                  <a:rPr lang="en-US" altLang="zh-CN" sz="2000" b="1" i="1" dirty="0" err="1">
                    <a:solidFill>
                      <a:schemeClr val="tx2"/>
                    </a:solidFill>
                    <a:latin typeface="Times New Roman" panose="02020603050405020304" pitchFamily="18" charset="0"/>
                    <a:cs typeface="Times New Roman" panose="02020603050405020304" pitchFamily="18" charset="0"/>
                  </a:rPr>
                  <a:t>i</a:t>
                </a:r>
                <a:r>
                  <a:rPr lang="zh-CN" altLang="en-US" sz="2000" b="1" dirty="0">
                    <a:solidFill>
                      <a:schemeClr val="tx2"/>
                    </a:solidFill>
                  </a:rPr>
                  <a:t>，光栅方程修正如下，其中</a:t>
                </a:r>
                <a14:m>
                  <m:oMath xmlns:m="http://schemas.openxmlformats.org/officeDocument/2006/math">
                    <m:r>
                      <a:rPr lang="en-US" altLang="zh-CN" sz="2000" b="1" i="1" smtClean="0">
                        <a:solidFill>
                          <a:schemeClr val="tx2"/>
                        </a:solidFill>
                        <a:latin typeface="Cambria Math"/>
                      </a:rPr>
                      <m:t>𝒅</m:t>
                    </m:r>
                    <m:func>
                      <m:funcPr>
                        <m:ctrlPr>
                          <a:rPr lang="en-US" altLang="zh-CN" sz="2000" b="1" i="1" smtClean="0">
                            <a:solidFill>
                              <a:schemeClr val="tx2"/>
                            </a:solidFill>
                            <a:latin typeface="Cambria Math" panose="02040503050406030204" pitchFamily="18" charset="0"/>
                          </a:rPr>
                        </m:ctrlPr>
                      </m:funcPr>
                      <m:fName>
                        <m:r>
                          <m:rPr>
                            <m:sty m:val="p"/>
                          </m:rPr>
                          <a:rPr lang="en-US" altLang="zh-CN" sz="2000" b="0" i="0" smtClean="0">
                            <a:solidFill>
                              <a:schemeClr val="tx2"/>
                            </a:solidFill>
                            <a:latin typeface="Cambria Math"/>
                          </a:rPr>
                          <m:t>sin</m:t>
                        </m:r>
                      </m:fName>
                      <m:e>
                        <m:r>
                          <a:rPr lang="en-US" altLang="zh-CN" sz="2000" b="1" i="1" smtClean="0">
                            <a:solidFill>
                              <a:schemeClr val="tx2"/>
                            </a:solidFill>
                            <a:latin typeface="Cambria Math"/>
                          </a:rPr>
                          <m:t>𝒊</m:t>
                        </m:r>
                      </m:e>
                    </m:func>
                  </m:oMath>
                </a14:m>
                <a:r>
                  <a:rPr lang="zh-CN" altLang="en-US" sz="2000" b="1" dirty="0">
                    <a:solidFill>
                      <a:schemeClr val="tx2"/>
                    </a:solidFill>
                  </a:rPr>
                  <a:t>表示入射光栅之前的光程差。</a:t>
                </a:r>
              </a:p>
            </p:txBody>
          </p:sp>
        </mc:Choice>
        <mc:Fallback xmlns="">
          <p:sp>
            <p:nvSpPr>
              <p:cNvPr id="14" name="矩形 13"/>
              <p:cNvSpPr>
                <a:spLocks noRot="1" noChangeAspect="1" noMove="1" noResize="1" noEditPoints="1" noAdjustHandles="1" noChangeArrowheads="1" noChangeShapeType="1" noTextEdit="1"/>
              </p:cNvSpPr>
              <p:nvPr/>
            </p:nvSpPr>
            <p:spPr>
              <a:xfrm>
                <a:off x="251520" y="1290005"/>
                <a:ext cx="8640960" cy="1418915"/>
              </a:xfrm>
              <a:prstGeom prst="rect">
                <a:avLst/>
              </a:prstGeom>
              <a:blipFill>
                <a:blip r:embed="rId6"/>
                <a:stretch>
                  <a:fillRect l="-635" r="-705" b="-6034"/>
                </a:stretch>
              </a:blipFill>
            </p:spPr>
            <p:txBody>
              <a:bodyPr/>
              <a:lstStyle/>
              <a:p>
                <a:r>
                  <a:rPr lang="zh-CN" altLang="en-US">
                    <a:noFill/>
                  </a:rPr>
                  <a:t> </a:t>
                </a:r>
              </a:p>
            </p:txBody>
          </p:sp>
        </mc:Fallback>
      </mc:AlternateContent>
      <p:graphicFrame>
        <p:nvGraphicFramePr>
          <p:cNvPr id="15" name="对象 14"/>
          <p:cNvGraphicFramePr>
            <a:graphicFrameLocks noChangeAspect="1"/>
          </p:cNvGraphicFramePr>
          <p:nvPr>
            <p:extLst>
              <p:ext uri="{D42A27DB-BD31-4B8C-83A1-F6EECF244321}">
                <p14:modId xmlns:p14="http://schemas.microsoft.com/office/powerpoint/2010/main" val="3603431887"/>
              </p:ext>
            </p:extLst>
          </p:nvPr>
        </p:nvGraphicFramePr>
        <p:xfrm>
          <a:off x="683568" y="2924175"/>
          <a:ext cx="4968552" cy="522107"/>
        </p:xfrm>
        <a:graphic>
          <a:graphicData uri="http://schemas.openxmlformats.org/presentationml/2006/ole">
            <mc:AlternateContent xmlns:mc="http://schemas.openxmlformats.org/markup-compatibility/2006">
              <mc:Choice xmlns:v="urn:schemas-microsoft-com:vml" Requires="v">
                <p:oleObj spid="_x0000_s121912" name="Equation" r:id="rId7" imgW="2438280" imgH="253800" progId="Equation.DSMT4">
                  <p:embed/>
                </p:oleObj>
              </mc:Choice>
              <mc:Fallback>
                <p:oleObj name="Equation" r:id="rId7" imgW="2438280" imgH="253800" progId="Equation.DSMT4">
                  <p:embed/>
                  <p:pic>
                    <p:nvPicPr>
                      <p:cNvPr id="15" name="对象 14"/>
                      <p:cNvPicPr>
                        <a:picLocks noChangeAspect="1" noChangeArrowheads="1"/>
                      </p:cNvPicPr>
                      <p:nvPr/>
                    </p:nvPicPr>
                    <p:blipFill>
                      <a:blip r:embed="rId8"/>
                      <a:srcRect/>
                      <a:stretch>
                        <a:fillRect/>
                      </a:stretch>
                    </p:blipFill>
                    <p:spPr bwMode="auto">
                      <a:xfrm>
                        <a:off x="683568" y="2924175"/>
                        <a:ext cx="4968552" cy="522107"/>
                      </a:xfrm>
                      <a:prstGeom prst="rect">
                        <a:avLst/>
                      </a:prstGeom>
                      <a:noFill/>
                    </p:spPr>
                  </p:pic>
                </p:oleObj>
              </mc:Fallback>
            </mc:AlternateContent>
          </a:graphicData>
        </a:graphic>
      </p:graphicFrame>
      <p:sp>
        <p:nvSpPr>
          <p:cNvPr id="16" name="Text Box 3"/>
          <p:cNvSpPr txBox="1">
            <a:spLocks noChangeArrowheads="1"/>
          </p:cNvSpPr>
          <p:nvPr/>
        </p:nvSpPr>
        <p:spPr bwMode="auto">
          <a:xfrm>
            <a:off x="5868144" y="2852936"/>
            <a:ext cx="3024336" cy="28039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zh-CN"/>
            </a:defPPr>
            <a:lvl1pPr marL="342900" indent="-342900" algn="just">
              <a:lnSpc>
                <a:spcPct val="130000"/>
              </a:lnSpc>
              <a:buFont typeface="Wingdings" panose="05000000000000000000" pitchFamily="2" charset="2"/>
              <a:buChar char="Ø"/>
              <a:defRPr sz="2400" b="1">
                <a:solidFill>
                  <a:schemeClr val="tx2"/>
                </a:solidFill>
              </a:defRPr>
            </a:lvl1pPr>
          </a:lstStyle>
          <a:p>
            <a:pPr>
              <a:lnSpc>
                <a:spcPct val="150000"/>
              </a:lnSpc>
              <a:buFont typeface="Wingdings" pitchFamily="2" charset="2"/>
              <a:buChar char="ü"/>
            </a:pPr>
            <a:r>
              <a:rPr lang="zh-CN" altLang="en-US" sz="2000" dirty="0"/>
              <a:t>当入射光和衍射光位于光栅平面法线的同侧时，取正号；</a:t>
            </a:r>
            <a:endParaRPr lang="en-US" altLang="zh-CN" sz="2000" dirty="0"/>
          </a:p>
          <a:p>
            <a:pPr>
              <a:lnSpc>
                <a:spcPct val="150000"/>
              </a:lnSpc>
              <a:buFont typeface="Wingdings" pitchFamily="2" charset="2"/>
              <a:buChar char="ü"/>
            </a:pPr>
            <a:r>
              <a:rPr lang="zh-CN" altLang="en-US" sz="2000" dirty="0"/>
              <a:t>当入射光和衍射光位于光栅平面法线的异侧时，取负号。</a:t>
            </a:r>
            <a:endParaRPr lang="zh-CN" altLang="en-US" sz="2000" dirty="0">
              <a:sym typeface="Symbol" pitchFamily="18" charset="2"/>
            </a:endParaRPr>
          </a:p>
        </p:txBody>
      </p:sp>
    </p:spTree>
    <p:extLst>
      <p:ext uri="{BB962C8B-B14F-4D97-AF65-F5344CB8AC3E}">
        <p14:creationId xmlns:p14="http://schemas.microsoft.com/office/powerpoint/2010/main" val="188338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光栅的色散本领</a:t>
            </a:r>
            <a:r>
              <a:rPr lang="en-US" altLang="zh-CN" dirty="0">
                <a:latin typeface="黑体" pitchFamily="2" charset="-122"/>
                <a:ea typeface="黑体" pitchFamily="2" charset="-122"/>
              </a:rPr>
              <a:t>—</a:t>
            </a:r>
            <a:r>
              <a:rPr lang="zh-CN" altLang="en-US" dirty="0">
                <a:latin typeface="黑体" pitchFamily="2" charset="-122"/>
                <a:ea typeface="黑体" pitchFamily="2" charset="-122"/>
              </a:rPr>
              <a:t>角色散</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15</a:t>
            </a:fld>
            <a:endParaRPr lang="en-US" altLang="zh-CN" dirty="0"/>
          </a:p>
        </p:txBody>
      </p:sp>
      <p:sp>
        <p:nvSpPr>
          <p:cNvPr id="10" name="Rectangle 3"/>
          <p:cNvSpPr>
            <a:spLocks noChangeArrowheads="1"/>
          </p:cNvSpPr>
          <p:nvPr/>
        </p:nvSpPr>
        <p:spPr bwMode="auto">
          <a:xfrm>
            <a:off x="271463" y="2348880"/>
            <a:ext cx="8569325" cy="96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rgbClr val="2E03CD"/>
                </a:solidFill>
                <a:latin typeface="+mn-lt"/>
                <a:ea typeface="+mn-ea"/>
              </a:rPr>
              <a:t>角色散</a:t>
            </a:r>
            <a:r>
              <a:rPr kumimoji="1" lang="en-US" altLang="zh-CN" sz="2000" b="1" dirty="0">
                <a:solidFill>
                  <a:schemeClr val="tx2"/>
                </a:solidFill>
                <a:latin typeface="+mn-lt"/>
                <a:ea typeface="+mn-ea"/>
              </a:rPr>
              <a:t>——</a:t>
            </a:r>
            <a:r>
              <a:rPr kumimoji="1" lang="zh-CN" altLang="en-US" sz="2000" b="1" dirty="0">
                <a:solidFill>
                  <a:schemeClr val="tx2"/>
                </a:solidFill>
                <a:latin typeface="+mn-lt"/>
                <a:ea typeface="+mn-ea"/>
              </a:rPr>
              <a:t>光栅的角色散指波长差为单位波长的两条光谱线之间的角距离。</a:t>
            </a:r>
            <a:endParaRPr kumimoji="1" lang="en-US" altLang="zh-CN" sz="2000" b="1" dirty="0">
              <a:solidFill>
                <a:schemeClr val="tx2"/>
              </a:solidFill>
              <a:latin typeface="+mn-lt"/>
              <a:ea typeface="+mn-ea"/>
            </a:endParaRPr>
          </a:p>
          <a:p>
            <a:pPr algn="just" eaLnBrk="1" hangingPunct="1">
              <a:lnSpc>
                <a:spcPct val="150000"/>
              </a:lnSpc>
              <a:spcBef>
                <a:spcPct val="0"/>
              </a:spcBef>
              <a:buNone/>
            </a:pPr>
            <a:r>
              <a:rPr kumimoji="1" lang="zh-CN" altLang="en-US" sz="2000" b="1" dirty="0">
                <a:solidFill>
                  <a:schemeClr val="tx2"/>
                </a:solidFill>
                <a:latin typeface="+mn-lt"/>
                <a:ea typeface="+mn-ea"/>
              </a:rPr>
              <a:t>由光栅方程取微分得到角色散：</a:t>
            </a:r>
          </a:p>
        </p:txBody>
      </p:sp>
      <p:sp>
        <p:nvSpPr>
          <p:cNvPr id="11" name="Rectangle 4"/>
          <p:cNvSpPr>
            <a:spLocks noChangeArrowheads="1"/>
          </p:cNvSpPr>
          <p:nvPr/>
        </p:nvSpPr>
        <p:spPr bwMode="auto">
          <a:xfrm>
            <a:off x="271463" y="1196752"/>
            <a:ext cx="8569325"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rgbClr val="2E03CD"/>
                </a:solidFill>
                <a:latin typeface="+mn-lt"/>
                <a:ea typeface="+mn-ea"/>
              </a:rPr>
              <a:t>色散本领</a:t>
            </a:r>
            <a:r>
              <a:rPr kumimoji="1" lang="zh-CN" altLang="en-US" sz="2000" b="1" dirty="0">
                <a:solidFill>
                  <a:schemeClr val="tx2"/>
                </a:solidFill>
                <a:latin typeface="+mn-lt"/>
                <a:ea typeface="+mn-ea"/>
              </a:rPr>
              <a:t>是指光栅对不同波长的同级主极大光谱线分开的程度， 通常用</a:t>
            </a:r>
            <a:r>
              <a:rPr kumimoji="1" lang="zh-CN" altLang="en-US" sz="2000" b="1" dirty="0">
                <a:solidFill>
                  <a:srgbClr val="2E03CD"/>
                </a:solidFill>
                <a:latin typeface="+mn-lt"/>
                <a:ea typeface="+mn-ea"/>
              </a:rPr>
              <a:t>角色散</a:t>
            </a:r>
            <a:r>
              <a:rPr kumimoji="1" lang="zh-CN" altLang="en-US" sz="2000" b="1" dirty="0">
                <a:solidFill>
                  <a:schemeClr val="tx2"/>
                </a:solidFill>
                <a:latin typeface="+mn-lt"/>
                <a:ea typeface="+mn-ea"/>
              </a:rPr>
              <a:t>和</a:t>
            </a:r>
            <a:r>
              <a:rPr kumimoji="1" lang="zh-CN" altLang="en-US" sz="2000" b="1" dirty="0">
                <a:solidFill>
                  <a:srgbClr val="2E03CD"/>
                </a:solidFill>
                <a:latin typeface="+mn-lt"/>
                <a:ea typeface="+mn-ea"/>
              </a:rPr>
              <a:t>线色散</a:t>
            </a:r>
            <a:r>
              <a:rPr kumimoji="1" lang="zh-CN" altLang="en-US" sz="2000" b="1" dirty="0">
                <a:solidFill>
                  <a:schemeClr val="tx2"/>
                </a:solidFill>
                <a:latin typeface="+mn-lt"/>
                <a:ea typeface="+mn-ea"/>
              </a:rPr>
              <a:t>表示。</a:t>
            </a:r>
          </a:p>
        </p:txBody>
      </p:sp>
      <p:graphicFrame>
        <p:nvGraphicFramePr>
          <p:cNvPr id="15" name="Object 8"/>
          <p:cNvGraphicFramePr>
            <a:graphicFrameLocks noChangeAspect="1"/>
          </p:cNvGraphicFramePr>
          <p:nvPr>
            <p:extLst>
              <p:ext uri="{D42A27DB-BD31-4B8C-83A1-F6EECF244321}">
                <p14:modId xmlns:p14="http://schemas.microsoft.com/office/powerpoint/2010/main" val="588218442"/>
              </p:ext>
            </p:extLst>
          </p:nvPr>
        </p:nvGraphicFramePr>
        <p:xfrm>
          <a:off x="4067944" y="3224592"/>
          <a:ext cx="2570162" cy="877888"/>
        </p:xfrm>
        <a:graphic>
          <a:graphicData uri="http://schemas.openxmlformats.org/presentationml/2006/ole">
            <mc:AlternateContent xmlns:mc="http://schemas.openxmlformats.org/markup-compatibility/2006">
              <mc:Choice xmlns:v="urn:schemas-microsoft-com:vml" Requires="v">
                <p:oleObj spid="_x0000_s122936" name="Equation" r:id="rId4" imgW="1155600" imgH="393480" progId="Equation.DSMT4">
                  <p:embed/>
                </p:oleObj>
              </mc:Choice>
              <mc:Fallback>
                <p:oleObj name="Equation" r:id="rId4" imgW="1155600" imgH="393480" progId="Equation.DSMT4">
                  <p:embed/>
                  <p:pic>
                    <p:nvPicPr>
                      <p:cNvPr id="1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224592"/>
                        <a:ext cx="2570162"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71463" y="4365104"/>
            <a:ext cx="8569325" cy="1880579"/>
          </a:xfrm>
          <a:prstGeom prst="rect">
            <a:avLst/>
          </a:prstGeom>
        </p:spPr>
        <p:txBody>
          <a:bodyPr wrap="square">
            <a:spAutoFit/>
          </a:bodyPr>
          <a:lstStyle/>
          <a:p>
            <a:pPr algn="just">
              <a:lnSpc>
                <a:spcPct val="150000"/>
              </a:lnSpc>
            </a:pPr>
            <a:r>
              <a:rPr lang="zh-CN" altLang="en-US" sz="2000" b="1" dirty="0">
                <a:solidFill>
                  <a:schemeClr val="tx2"/>
                </a:solidFill>
              </a:rPr>
              <a:t>角色散越大，表示不同波长的光被分得越开：</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与光谱级次</a:t>
            </a:r>
            <a:r>
              <a:rPr lang="en-US" altLang="zh-CN" sz="2000" b="1" i="1" dirty="0">
                <a:solidFill>
                  <a:schemeClr val="tx2"/>
                </a:solidFill>
                <a:cs typeface="Times New Roman" panose="02020603050405020304" pitchFamily="18" charset="0"/>
              </a:rPr>
              <a:t>m</a:t>
            </a:r>
            <a:r>
              <a:rPr lang="zh-CN" altLang="en-US" sz="2000" b="1" dirty="0">
                <a:solidFill>
                  <a:schemeClr val="tx2"/>
                </a:solidFill>
              </a:rPr>
              <a:t>成正比，级次愈高，角色散就愈大；</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与光栅刻痕密度</a:t>
            </a:r>
            <a:r>
              <a:rPr lang="en-US" altLang="zh-CN" sz="2000" b="1" dirty="0">
                <a:solidFill>
                  <a:schemeClr val="tx2"/>
                </a:solidFill>
              </a:rPr>
              <a:t>1/</a:t>
            </a:r>
            <a:r>
              <a:rPr lang="en-US" altLang="zh-CN" sz="2000" b="1" i="1" dirty="0">
                <a:solidFill>
                  <a:schemeClr val="tx2"/>
                </a:solidFill>
                <a:cs typeface="Times New Roman" panose="02020603050405020304" pitchFamily="18" charset="0"/>
              </a:rPr>
              <a:t>d</a:t>
            </a:r>
            <a:r>
              <a:rPr lang="zh-CN" altLang="en-US" sz="2000" b="1" dirty="0">
                <a:solidFill>
                  <a:schemeClr val="tx2"/>
                </a:solidFill>
              </a:rPr>
              <a:t>成正比，刻痕密度越大（光栅常数</a:t>
            </a:r>
            <a:r>
              <a:rPr lang="en-US" altLang="zh-CN" sz="2000" b="1" i="1" dirty="0">
                <a:solidFill>
                  <a:schemeClr val="tx2"/>
                </a:solidFill>
                <a:cs typeface="Times New Roman" panose="02020603050405020304" pitchFamily="18" charset="0"/>
              </a:rPr>
              <a:t>d</a:t>
            </a:r>
            <a:r>
              <a:rPr lang="zh-CN" altLang="en-US" sz="2000" b="1" dirty="0">
                <a:solidFill>
                  <a:schemeClr val="tx2"/>
                </a:solidFill>
              </a:rPr>
              <a:t>越小），角色散就越大。 </a:t>
            </a:r>
          </a:p>
        </p:txBody>
      </p:sp>
    </p:spTree>
    <p:extLst>
      <p:ext uri="{BB962C8B-B14F-4D97-AF65-F5344CB8AC3E}">
        <p14:creationId xmlns:p14="http://schemas.microsoft.com/office/powerpoint/2010/main" val="339456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光栅的色散本领</a:t>
            </a:r>
            <a:r>
              <a:rPr lang="en-US" altLang="zh-CN" dirty="0">
                <a:latin typeface="黑体" pitchFamily="2" charset="-122"/>
                <a:ea typeface="黑体" pitchFamily="2" charset="-122"/>
              </a:rPr>
              <a:t>—</a:t>
            </a:r>
            <a:r>
              <a:rPr lang="zh-CN" altLang="en-US" dirty="0">
                <a:latin typeface="黑体" pitchFamily="2" charset="-122"/>
                <a:ea typeface="黑体" pitchFamily="2" charset="-122"/>
              </a:rPr>
              <a:t>线色散</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16</a:t>
            </a:fld>
            <a:endParaRPr lang="en-US" altLang="zh-CN" dirty="0"/>
          </a:p>
        </p:txBody>
      </p:sp>
      <p:sp>
        <p:nvSpPr>
          <p:cNvPr id="12" name="Rectangle 3"/>
          <p:cNvSpPr>
            <a:spLocks noChangeArrowheads="1"/>
          </p:cNvSpPr>
          <p:nvPr/>
        </p:nvSpPr>
        <p:spPr bwMode="auto">
          <a:xfrm>
            <a:off x="342900" y="1358166"/>
            <a:ext cx="8497888" cy="142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rgbClr val="2E03CD"/>
                </a:solidFill>
                <a:latin typeface="+mn-lt"/>
                <a:ea typeface="+mn-ea"/>
              </a:rPr>
              <a:t>线色散</a:t>
            </a:r>
            <a:r>
              <a:rPr kumimoji="1" lang="en-US" altLang="zh-CN" sz="2000" b="1" dirty="0">
                <a:solidFill>
                  <a:schemeClr val="tx2"/>
                </a:solidFill>
                <a:latin typeface="+mn-lt"/>
                <a:ea typeface="+mn-ea"/>
              </a:rPr>
              <a:t>——</a:t>
            </a:r>
            <a:r>
              <a:rPr kumimoji="1" lang="zh-CN" altLang="en-US" sz="2000" b="1" dirty="0">
                <a:solidFill>
                  <a:schemeClr val="tx2"/>
                </a:solidFill>
                <a:latin typeface="+mn-lt"/>
                <a:ea typeface="+mn-ea"/>
              </a:rPr>
              <a:t>光栅的线色散指在聚焦物镜的焦平面上，波长差为单位波长的两条光谱线之间分开的距离。</a:t>
            </a:r>
            <a:endParaRPr kumimoji="1" lang="en-US" altLang="zh-CN" sz="2000" b="1" dirty="0">
              <a:solidFill>
                <a:schemeClr val="tx2"/>
              </a:solidFill>
              <a:latin typeface="+mn-lt"/>
              <a:ea typeface="+mn-ea"/>
            </a:endParaRPr>
          </a:p>
          <a:p>
            <a:pPr algn="just" eaLnBrk="1" hangingPunct="1">
              <a:lnSpc>
                <a:spcPct val="150000"/>
              </a:lnSpc>
              <a:spcBef>
                <a:spcPct val="0"/>
              </a:spcBef>
              <a:buNone/>
            </a:pPr>
            <a:r>
              <a:rPr kumimoji="1" lang="zh-CN" altLang="en-US" sz="2000" b="1" dirty="0">
                <a:solidFill>
                  <a:schemeClr val="tx2"/>
                </a:solidFill>
                <a:latin typeface="+mn-lt"/>
                <a:ea typeface="+mn-ea"/>
              </a:rPr>
              <a:t>由光栅方程取微分得到线色散：</a:t>
            </a:r>
          </a:p>
        </p:txBody>
      </p:sp>
      <p:graphicFrame>
        <p:nvGraphicFramePr>
          <p:cNvPr id="3" name="对象 2"/>
          <p:cNvGraphicFramePr>
            <a:graphicFrameLocks noChangeAspect="1"/>
          </p:cNvGraphicFramePr>
          <p:nvPr>
            <p:extLst>
              <p:ext uri="{D42A27DB-BD31-4B8C-83A1-F6EECF244321}">
                <p14:modId xmlns:p14="http://schemas.microsoft.com/office/powerpoint/2010/main" val="91548284"/>
              </p:ext>
            </p:extLst>
          </p:nvPr>
        </p:nvGraphicFramePr>
        <p:xfrm>
          <a:off x="2474913" y="2996952"/>
          <a:ext cx="4194175" cy="922337"/>
        </p:xfrm>
        <a:graphic>
          <a:graphicData uri="http://schemas.openxmlformats.org/presentationml/2006/ole">
            <mc:AlternateContent xmlns:mc="http://schemas.openxmlformats.org/markup-compatibility/2006">
              <mc:Choice xmlns:v="urn:schemas-microsoft-com:vml" Requires="v">
                <p:oleObj spid="_x0000_s123960" name="公式" r:id="rId4" imgW="1790700" imgH="393700" progId="Equation.3">
                  <p:embed/>
                </p:oleObj>
              </mc:Choice>
              <mc:Fallback>
                <p:oleObj name="公式" r:id="rId4" imgW="1790700" imgH="393700" progId="Equation.3">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913" y="2996952"/>
                        <a:ext cx="4194175"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7"/>
          <p:cNvSpPr txBox="1">
            <a:spLocks noChangeArrowheads="1"/>
          </p:cNvSpPr>
          <p:nvPr/>
        </p:nvSpPr>
        <p:spPr bwMode="auto">
          <a:xfrm>
            <a:off x="342899" y="4216439"/>
            <a:ext cx="8497889" cy="203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其中</a:t>
            </a:r>
            <a:r>
              <a:rPr kumimoji="1" lang="en-US" altLang="zh-CN" sz="2000" b="1" i="1" dirty="0">
                <a:solidFill>
                  <a:schemeClr val="tx2"/>
                </a:solidFill>
                <a:latin typeface="+mn-lt"/>
                <a:ea typeface="+mn-ea"/>
              </a:rPr>
              <a:t>f</a:t>
            </a:r>
            <a:r>
              <a:rPr kumimoji="1" lang="zh-CN" altLang="en-US" sz="2000" b="1" dirty="0">
                <a:solidFill>
                  <a:schemeClr val="tx2"/>
                </a:solidFill>
                <a:latin typeface="+mn-lt"/>
                <a:ea typeface="+mn-ea"/>
              </a:rPr>
              <a:t>为物镜的焦距。为了使不同波长的光分得开一些，一般都采用长焦距物镜。 </a:t>
            </a:r>
            <a:endParaRPr kumimoji="1" lang="en-US" altLang="zh-CN" sz="2000" b="1" dirty="0">
              <a:solidFill>
                <a:schemeClr val="tx2"/>
              </a:solidFill>
              <a:latin typeface="+mn-lt"/>
              <a:ea typeface="+mn-ea"/>
            </a:endParaRPr>
          </a:p>
          <a:p>
            <a:pPr algn="just" eaLnBrk="1" hangingPunct="1">
              <a:lnSpc>
                <a:spcPct val="150000"/>
              </a:lnSpc>
              <a:spcBef>
                <a:spcPct val="50000"/>
              </a:spcBef>
              <a:buNone/>
            </a:pPr>
            <a:r>
              <a:rPr kumimoji="1" lang="zh-CN" altLang="en-US" sz="2000" b="1" dirty="0">
                <a:solidFill>
                  <a:schemeClr val="tx2"/>
                </a:solidFill>
                <a:latin typeface="+mn-lt"/>
                <a:ea typeface="+mn-ea"/>
              </a:rPr>
              <a:t>由于实用衍射光栅的光栅常数</a:t>
            </a:r>
            <a:r>
              <a:rPr kumimoji="1" lang="en-US" altLang="zh-CN" sz="2000" b="1" i="1" dirty="0">
                <a:solidFill>
                  <a:schemeClr val="tx2"/>
                </a:solidFill>
                <a:latin typeface="+mn-lt"/>
                <a:ea typeface="+mn-ea"/>
              </a:rPr>
              <a:t>d</a:t>
            </a:r>
            <a:r>
              <a:rPr kumimoji="1" lang="zh-CN" altLang="en-US" sz="2000" b="1" dirty="0">
                <a:solidFill>
                  <a:schemeClr val="tx2"/>
                </a:solidFill>
                <a:latin typeface="+mn-lt"/>
                <a:ea typeface="+mn-ea"/>
              </a:rPr>
              <a:t>通常都很小，亦即光栅的刻痕密度</a:t>
            </a:r>
            <a:r>
              <a:rPr kumimoji="1" lang="en-US" altLang="zh-CN" sz="2000" b="1" dirty="0">
                <a:solidFill>
                  <a:schemeClr val="tx2"/>
                </a:solidFill>
                <a:latin typeface="+mn-lt"/>
                <a:ea typeface="+mn-ea"/>
              </a:rPr>
              <a:t>1/</a:t>
            </a:r>
            <a:r>
              <a:rPr kumimoji="1" lang="en-US" altLang="zh-CN" sz="2000" b="1" i="1" dirty="0">
                <a:solidFill>
                  <a:schemeClr val="tx2"/>
                </a:solidFill>
                <a:latin typeface="+mn-lt"/>
                <a:ea typeface="+mn-ea"/>
              </a:rPr>
              <a:t>d</a:t>
            </a:r>
            <a:r>
              <a:rPr kumimoji="1" lang="zh-CN" altLang="en-US" sz="2000" b="1" dirty="0">
                <a:solidFill>
                  <a:schemeClr val="tx2"/>
                </a:solidFill>
                <a:latin typeface="+mn-lt"/>
                <a:ea typeface="+mn-ea"/>
              </a:rPr>
              <a:t>很大，所以光栅光谱仪的色散本领很大。</a:t>
            </a:r>
          </a:p>
        </p:txBody>
      </p:sp>
    </p:spTree>
    <p:extLst>
      <p:ext uri="{BB962C8B-B14F-4D97-AF65-F5344CB8AC3E}">
        <p14:creationId xmlns:p14="http://schemas.microsoft.com/office/powerpoint/2010/main" val="294224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光栅的色分辨本领</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17</a:t>
            </a:fld>
            <a:endParaRPr lang="en-US" altLang="zh-CN" dirty="0"/>
          </a:p>
        </p:txBody>
      </p:sp>
      <p:sp>
        <p:nvSpPr>
          <p:cNvPr id="6" name="Rectangle 3"/>
          <p:cNvSpPr>
            <a:spLocks noChangeArrowheads="1"/>
          </p:cNvSpPr>
          <p:nvPr/>
        </p:nvSpPr>
        <p:spPr bwMode="auto">
          <a:xfrm>
            <a:off x="359569" y="1916832"/>
            <a:ext cx="8424862" cy="280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kumimoji="1" lang="zh-CN" altLang="en-US" sz="2000" b="1" dirty="0">
                <a:solidFill>
                  <a:srgbClr val="2E03CD"/>
                </a:solidFill>
                <a:latin typeface="+mn-lt"/>
                <a:ea typeface="+mn-ea"/>
              </a:rPr>
              <a:t>色散本领</a:t>
            </a:r>
            <a:r>
              <a:rPr kumimoji="1" lang="zh-CN" altLang="en-US" sz="2000" b="1" dirty="0">
                <a:solidFill>
                  <a:schemeClr val="tx2"/>
                </a:solidFill>
                <a:latin typeface="+mn-lt"/>
                <a:ea typeface="+mn-ea"/>
              </a:rPr>
              <a:t>表示了不同波长的两个衍射主极大分开的程度。</a:t>
            </a:r>
          </a:p>
          <a:p>
            <a:pPr algn="just" eaLnBrk="1" hangingPunct="1">
              <a:lnSpc>
                <a:spcPct val="150000"/>
              </a:lnSpc>
              <a:spcBef>
                <a:spcPct val="0"/>
              </a:spcBef>
              <a:buFontTx/>
              <a:buNone/>
            </a:pPr>
            <a:br>
              <a:rPr kumimoji="1" lang="zh-CN" altLang="en-US" sz="2000" b="1" dirty="0">
                <a:solidFill>
                  <a:schemeClr val="tx2"/>
                </a:solidFill>
                <a:latin typeface="+mn-lt"/>
                <a:ea typeface="+mn-ea"/>
              </a:rPr>
            </a:br>
            <a:r>
              <a:rPr kumimoji="1" lang="zh-CN" altLang="en-US" sz="2000" b="1" dirty="0">
                <a:solidFill>
                  <a:schemeClr val="tx2"/>
                </a:solidFill>
                <a:latin typeface="+mn-lt"/>
                <a:ea typeface="+mn-ea"/>
              </a:rPr>
              <a:t>由于衍射，每一条谱线都具有一定宽度。当两谱线靠得较近时，尽管主极大分开了，它们还可能因彼此部分重叠而分辨不出是两条谱线。</a:t>
            </a:r>
          </a:p>
          <a:p>
            <a:pPr algn="just" eaLnBrk="1" hangingPunct="1">
              <a:lnSpc>
                <a:spcPct val="150000"/>
              </a:lnSpc>
              <a:spcBef>
                <a:spcPct val="0"/>
              </a:spcBef>
              <a:buFontTx/>
              <a:buNone/>
            </a:pPr>
            <a:endParaRPr kumimoji="1" lang="zh-CN" altLang="en-US" sz="2000" b="1" dirty="0">
              <a:solidFill>
                <a:schemeClr val="tx2"/>
              </a:solidFill>
              <a:latin typeface="+mn-lt"/>
              <a:ea typeface="+mn-ea"/>
            </a:endParaRPr>
          </a:p>
          <a:p>
            <a:pPr algn="just" eaLnBrk="1" hangingPunct="1">
              <a:lnSpc>
                <a:spcPct val="150000"/>
              </a:lnSpc>
              <a:spcBef>
                <a:spcPct val="0"/>
              </a:spcBef>
              <a:buFontTx/>
              <a:buNone/>
            </a:pPr>
            <a:r>
              <a:rPr kumimoji="1" lang="zh-CN" altLang="en-US" sz="2000" b="1" dirty="0">
                <a:solidFill>
                  <a:srgbClr val="2E03CD"/>
                </a:solidFill>
                <a:latin typeface="+mn-lt"/>
                <a:ea typeface="+mn-ea"/>
              </a:rPr>
              <a:t>分辨本领</a:t>
            </a:r>
            <a:r>
              <a:rPr kumimoji="1" lang="zh-CN" altLang="en-US" sz="2000" b="1" dirty="0">
                <a:solidFill>
                  <a:schemeClr val="tx2"/>
                </a:solidFill>
                <a:latin typeface="+mn-lt"/>
                <a:ea typeface="+mn-ea"/>
              </a:rPr>
              <a:t>是表征光谱仪分辨开两条波长相差很小的谱线能力的参量。</a:t>
            </a:r>
          </a:p>
        </p:txBody>
      </p:sp>
    </p:spTree>
    <p:extLst>
      <p:ext uri="{BB962C8B-B14F-4D97-AF65-F5344CB8AC3E}">
        <p14:creationId xmlns:p14="http://schemas.microsoft.com/office/powerpoint/2010/main" val="416383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光栅的色分辨本领</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18</a:t>
            </a:fld>
            <a:endParaRPr lang="en-US" altLang="zh-CN" dirty="0"/>
          </a:p>
        </p:txBody>
      </p:sp>
      <p:sp>
        <p:nvSpPr>
          <p:cNvPr id="7" name="Rectangle 5"/>
          <p:cNvSpPr>
            <a:spLocks noChangeArrowheads="1"/>
          </p:cNvSpPr>
          <p:nvPr/>
        </p:nvSpPr>
        <p:spPr bwMode="auto">
          <a:xfrm>
            <a:off x="179512" y="1311419"/>
            <a:ext cx="8784976" cy="125348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0"/>
              </a:spcBef>
              <a:buFontTx/>
              <a:buNone/>
            </a:pPr>
            <a:r>
              <a:rPr kumimoji="1" lang="zh-CN" altLang="en-US" sz="2000" b="1" dirty="0">
                <a:solidFill>
                  <a:srgbClr val="000000"/>
                </a:solidFill>
                <a:latin typeface="+mn-lt"/>
                <a:ea typeface="+mn-ea"/>
              </a:rPr>
              <a:t>根据瑞利判据，当</a:t>
            </a:r>
            <a:r>
              <a:rPr kumimoji="1" lang="en-US" altLang="zh-CN" sz="2000" b="1" i="1" dirty="0" err="1">
                <a:solidFill>
                  <a:srgbClr val="000000"/>
                </a:solidFill>
                <a:latin typeface="+mn-lt"/>
                <a:ea typeface="+mn-ea"/>
              </a:rPr>
              <a:t>λ</a:t>
            </a:r>
            <a:r>
              <a:rPr kumimoji="1" lang="en-US" altLang="zh-CN" sz="2000" b="1" dirty="0" err="1">
                <a:solidFill>
                  <a:srgbClr val="000000"/>
                </a:solidFill>
                <a:latin typeface="+mn-lt"/>
                <a:ea typeface="+mn-ea"/>
              </a:rPr>
              <a:t>+Δ</a:t>
            </a:r>
            <a:r>
              <a:rPr kumimoji="1" lang="en-US" altLang="zh-CN" sz="2000" b="1" i="1" dirty="0" err="1">
                <a:solidFill>
                  <a:srgbClr val="000000"/>
                </a:solidFill>
                <a:latin typeface="+mn-lt"/>
                <a:ea typeface="+mn-ea"/>
              </a:rPr>
              <a:t>λ</a:t>
            </a:r>
            <a:r>
              <a:rPr kumimoji="1" lang="zh-CN" altLang="en-US" sz="2000" b="1" dirty="0">
                <a:solidFill>
                  <a:srgbClr val="000000"/>
                </a:solidFill>
                <a:latin typeface="+mn-lt"/>
                <a:ea typeface="+mn-ea"/>
              </a:rPr>
              <a:t>的第</a:t>
            </a:r>
            <a:r>
              <a:rPr kumimoji="1" lang="en-US" altLang="zh-CN" sz="2000" b="1" i="1" dirty="0">
                <a:solidFill>
                  <a:srgbClr val="000000"/>
                </a:solidFill>
                <a:latin typeface="+mn-lt"/>
                <a:ea typeface="+mn-ea"/>
              </a:rPr>
              <a:t>m</a:t>
            </a:r>
            <a:r>
              <a:rPr kumimoji="1" lang="zh-CN" altLang="en-US" sz="2000" b="1" dirty="0">
                <a:solidFill>
                  <a:srgbClr val="000000"/>
                </a:solidFill>
                <a:latin typeface="+mn-lt"/>
                <a:ea typeface="+mn-ea"/>
              </a:rPr>
              <a:t>级主极大刚好落在</a:t>
            </a:r>
            <a:r>
              <a:rPr kumimoji="1" lang="en-US" altLang="zh-CN" sz="2000" b="1" i="1" dirty="0">
                <a:solidFill>
                  <a:srgbClr val="000000"/>
                </a:solidFill>
                <a:latin typeface="+mn-lt"/>
                <a:ea typeface="+mn-ea"/>
              </a:rPr>
              <a:t>λ</a:t>
            </a:r>
            <a:r>
              <a:rPr kumimoji="1" lang="zh-CN" altLang="en-US" sz="2000" b="1" dirty="0">
                <a:solidFill>
                  <a:srgbClr val="000000"/>
                </a:solidFill>
                <a:latin typeface="+mn-lt"/>
                <a:ea typeface="+mn-ea"/>
              </a:rPr>
              <a:t>的第</a:t>
            </a:r>
            <a:r>
              <a:rPr kumimoji="1" lang="en-US" altLang="zh-CN" sz="2000" b="1" i="1" dirty="0">
                <a:solidFill>
                  <a:srgbClr val="000000"/>
                </a:solidFill>
                <a:latin typeface="+mn-lt"/>
                <a:ea typeface="+mn-ea"/>
              </a:rPr>
              <a:t>m</a:t>
            </a:r>
            <a:r>
              <a:rPr kumimoji="1" lang="zh-CN" altLang="en-US" sz="2000" b="1" dirty="0">
                <a:solidFill>
                  <a:srgbClr val="000000"/>
                </a:solidFill>
                <a:latin typeface="+mn-lt"/>
                <a:ea typeface="+mn-ea"/>
              </a:rPr>
              <a:t>级主极大旁的第一极小值处时，这两条谱线恰好可以分辨开。如果光栅所能分辨的最小波长差为</a:t>
            </a:r>
            <a:r>
              <a:rPr kumimoji="1" lang="en-US" altLang="zh-CN" sz="2000" b="1" dirty="0" err="1">
                <a:solidFill>
                  <a:srgbClr val="000000"/>
                </a:solidFill>
                <a:latin typeface="+mn-lt"/>
                <a:ea typeface="+mn-ea"/>
              </a:rPr>
              <a:t>Δ</a:t>
            </a:r>
            <a:r>
              <a:rPr kumimoji="1" lang="en-US" altLang="zh-CN" sz="2000" b="1" i="1" dirty="0" err="1">
                <a:solidFill>
                  <a:srgbClr val="000000"/>
                </a:solidFill>
                <a:latin typeface="+mn-lt"/>
                <a:ea typeface="+mn-ea"/>
              </a:rPr>
              <a:t>λ</a:t>
            </a:r>
            <a:r>
              <a:rPr kumimoji="1" lang="zh-CN" altLang="en-US" sz="2000" b="1" dirty="0">
                <a:solidFill>
                  <a:srgbClr val="000000"/>
                </a:solidFill>
                <a:latin typeface="+mn-lt"/>
                <a:ea typeface="+mn-ea"/>
              </a:rPr>
              <a:t>，则分辨本领定义为：</a:t>
            </a:r>
          </a:p>
        </p:txBody>
      </p:sp>
      <p:graphicFrame>
        <p:nvGraphicFramePr>
          <p:cNvPr id="8" name="Object 6"/>
          <p:cNvGraphicFramePr>
            <a:graphicFrameLocks noChangeAspect="1"/>
          </p:cNvGraphicFramePr>
          <p:nvPr>
            <p:extLst>
              <p:ext uri="{D42A27DB-BD31-4B8C-83A1-F6EECF244321}">
                <p14:modId xmlns:p14="http://schemas.microsoft.com/office/powerpoint/2010/main" val="2125562998"/>
              </p:ext>
            </p:extLst>
          </p:nvPr>
        </p:nvGraphicFramePr>
        <p:xfrm>
          <a:off x="4023792" y="2601121"/>
          <a:ext cx="1096417" cy="827879"/>
        </p:xfrm>
        <a:graphic>
          <a:graphicData uri="http://schemas.openxmlformats.org/presentationml/2006/ole">
            <mc:AlternateContent xmlns:mc="http://schemas.openxmlformats.org/markup-compatibility/2006">
              <mc:Choice xmlns:v="urn:schemas-microsoft-com:vml" Requires="v">
                <p:oleObj spid="_x0000_s125146" name="公式" r:id="rId4" imgW="520474" imgH="393529" progId="Equation.3">
                  <p:embed/>
                </p:oleObj>
              </mc:Choice>
              <mc:Fallback>
                <p:oleObj name="公式" r:id="rId4" imgW="520474" imgH="393529" progId="Equation.3">
                  <p:embed/>
                  <p:pic>
                    <p:nvPicPr>
                      <p:cNvPr id="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792" y="2601121"/>
                        <a:ext cx="1096417" cy="827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179512" y="3429000"/>
            <a:ext cx="8784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zh-CN" altLang="en-US" sz="2000" b="1" dirty="0">
                <a:solidFill>
                  <a:schemeClr val="tx2"/>
                </a:solidFill>
                <a:latin typeface="+mn-lt"/>
                <a:ea typeface="+mn-ea"/>
              </a:rPr>
              <a:t>根据光栅的角色散式，与角距离</a:t>
            </a:r>
            <a:r>
              <a:rPr kumimoji="1" lang="en-US" altLang="zh-CN" sz="2000" b="1" dirty="0" err="1">
                <a:solidFill>
                  <a:schemeClr val="tx2"/>
                </a:solidFill>
                <a:latin typeface="+mn-lt"/>
                <a:ea typeface="+mn-ea"/>
              </a:rPr>
              <a:t>Δ</a:t>
            </a:r>
            <a:r>
              <a:rPr kumimoji="1" lang="en-US" altLang="zh-CN" sz="2000" b="1" i="1" dirty="0" err="1">
                <a:solidFill>
                  <a:schemeClr val="tx2"/>
                </a:solidFill>
                <a:latin typeface="+mn-lt"/>
                <a:ea typeface="+mn-ea"/>
              </a:rPr>
              <a:t>θ</a:t>
            </a:r>
            <a:r>
              <a:rPr kumimoji="1" lang="zh-CN" altLang="en-US" sz="2000" b="1" dirty="0">
                <a:solidFill>
                  <a:schemeClr val="tx2"/>
                </a:solidFill>
                <a:latin typeface="+mn-lt"/>
                <a:ea typeface="+mn-ea"/>
              </a:rPr>
              <a:t>对应的</a:t>
            </a:r>
            <a:r>
              <a:rPr kumimoji="1" lang="en-US" altLang="zh-CN" sz="2000" b="1" dirty="0" err="1">
                <a:solidFill>
                  <a:schemeClr val="tx2"/>
                </a:solidFill>
                <a:latin typeface="+mn-lt"/>
                <a:ea typeface="+mn-ea"/>
              </a:rPr>
              <a:t>Δλ</a:t>
            </a:r>
            <a:r>
              <a:rPr kumimoji="1" lang="zh-CN" altLang="en-US" sz="2000" b="1" dirty="0">
                <a:solidFill>
                  <a:schemeClr val="tx2"/>
                </a:solidFill>
                <a:latin typeface="+mn-lt"/>
                <a:ea typeface="+mn-ea"/>
              </a:rPr>
              <a:t>为： </a:t>
            </a:r>
          </a:p>
        </p:txBody>
      </p:sp>
      <p:graphicFrame>
        <p:nvGraphicFramePr>
          <p:cNvPr id="11" name="Object 8"/>
          <p:cNvGraphicFramePr>
            <a:graphicFrameLocks noChangeAspect="1"/>
          </p:cNvGraphicFramePr>
          <p:nvPr>
            <p:extLst>
              <p:ext uri="{D42A27DB-BD31-4B8C-83A1-F6EECF244321}">
                <p14:modId xmlns:p14="http://schemas.microsoft.com/office/powerpoint/2010/main" val="157243674"/>
              </p:ext>
            </p:extLst>
          </p:nvPr>
        </p:nvGraphicFramePr>
        <p:xfrm>
          <a:off x="2950320" y="3933056"/>
          <a:ext cx="3243360" cy="792088"/>
        </p:xfrm>
        <a:graphic>
          <a:graphicData uri="http://schemas.openxmlformats.org/presentationml/2006/ole">
            <mc:AlternateContent xmlns:mc="http://schemas.openxmlformats.org/markup-compatibility/2006">
              <mc:Choice xmlns:v="urn:schemas-microsoft-com:vml" Requires="v">
                <p:oleObj spid="_x0000_s125147" name="公式" r:id="rId6" imgW="1612900" imgH="393700" progId="Equation.3">
                  <p:embed/>
                </p:oleObj>
              </mc:Choice>
              <mc:Fallback>
                <p:oleObj name="公式" r:id="rId6" imgW="1612900" imgH="393700" progId="Equation.3">
                  <p:embed/>
                  <p:pic>
                    <p:nvPicPr>
                      <p:cNvPr id="11"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0320" y="3933056"/>
                        <a:ext cx="3243360"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4"/>
          <p:cNvSpPr>
            <a:spLocks noChangeArrowheads="1"/>
          </p:cNvSpPr>
          <p:nvPr/>
        </p:nvSpPr>
        <p:spPr bwMode="auto">
          <a:xfrm>
            <a:off x="179512" y="4695527"/>
            <a:ext cx="8784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000" b="1" dirty="0">
                <a:solidFill>
                  <a:schemeClr val="tx2"/>
                </a:solidFill>
                <a:latin typeface="+mn-lt"/>
                <a:ea typeface="+mn-ea"/>
              </a:rPr>
              <a:t>根据多缝衍射分析结果，主极大与最近暗纹之间的角距离</a:t>
            </a:r>
            <a:r>
              <a:rPr lang="en-US" altLang="zh-CN" sz="2000" b="1" dirty="0" err="1">
                <a:solidFill>
                  <a:schemeClr val="tx2"/>
                </a:solidFill>
                <a:latin typeface="+mn-lt"/>
                <a:ea typeface="+mn-ea"/>
              </a:rPr>
              <a:t>Δθ</a:t>
            </a:r>
            <a:r>
              <a:rPr lang="zh-CN" altLang="en-US" sz="2000" b="1" dirty="0">
                <a:solidFill>
                  <a:schemeClr val="tx2"/>
                </a:solidFill>
                <a:latin typeface="+mn-lt"/>
                <a:ea typeface="+mn-ea"/>
              </a:rPr>
              <a:t>为： </a:t>
            </a:r>
          </a:p>
        </p:txBody>
      </p:sp>
      <p:graphicFrame>
        <p:nvGraphicFramePr>
          <p:cNvPr id="13" name="Object 5"/>
          <p:cNvGraphicFramePr>
            <a:graphicFrameLocks noChangeAspect="1"/>
          </p:cNvGraphicFramePr>
          <p:nvPr>
            <p:extLst>
              <p:ext uri="{D42A27DB-BD31-4B8C-83A1-F6EECF244321}">
                <p14:modId xmlns:p14="http://schemas.microsoft.com/office/powerpoint/2010/main" val="604788659"/>
              </p:ext>
            </p:extLst>
          </p:nvPr>
        </p:nvGraphicFramePr>
        <p:xfrm>
          <a:off x="3620840" y="5162464"/>
          <a:ext cx="1902321" cy="786816"/>
        </p:xfrm>
        <a:graphic>
          <a:graphicData uri="http://schemas.openxmlformats.org/presentationml/2006/ole">
            <mc:AlternateContent xmlns:mc="http://schemas.openxmlformats.org/markup-compatibility/2006">
              <mc:Choice xmlns:v="urn:schemas-microsoft-com:vml" Requires="v">
                <p:oleObj spid="_x0000_s125148" name="Equation" r:id="rId8" imgW="952087" imgH="393529" progId="Equation.3">
                  <p:embed/>
                </p:oleObj>
              </mc:Choice>
              <mc:Fallback>
                <p:oleObj name="Equation" r:id="rId8" imgW="952087" imgH="393529" progId="Equation.3">
                  <p:embed/>
                  <p:pic>
                    <p:nvPicPr>
                      <p:cNvPr id="1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0840" y="5162464"/>
                        <a:ext cx="1902321" cy="786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6"/>
          <p:cNvSpPr txBox="1">
            <a:spLocks noChangeArrowheads="1"/>
          </p:cNvSpPr>
          <p:nvPr/>
        </p:nvSpPr>
        <p:spPr bwMode="auto">
          <a:xfrm>
            <a:off x="179512" y="6135687"/>
            <a:ext cx="37367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zh-CN" altLang="en-US" sz="2000" b="1" dirty="0">
                <a:solidFill>
                  <a:schemeClr val="tx2"/>
                </a:solidFill>
                <a:latin typeface="+mn-lt"/>
                <a:ea typeface="+mn-ea"/>
              </a:rPr>
              <a:t>得到光栅的</a:t>
            </a:r>
            <a:r>
              <a:rPr kumimoji="1" lang="zh-CN" altLang="en-US" sz="2000" b="1" dirty="0">
                <a:solidFill>
                  <a:srgbClr val="2E03CD"/>
                </a:solidFill>
                <a:latin typeface="+mn-lt"/>
                <a:ea typeface="+mn-ea"/>
              </a:rPr>
              <a:t>分辨本领</a:t>
            </a:r>
            <a:r>
              <a:rPr kumimoji="1" lang="zh-CN" altLang="en-US" sz="2000" b="1" dirty="0">
                <a:solidFill>
                  <a:schemeClr val="tx2"/>
                </a:solidFill>
                <a:latin typeface="+mn-lt"/>
                <a:ea typeface="+mn-ea"/>
              </a:rPr>
              <a:t>为： </a:t>
            </a:r>
          </a:p>
        </p:txBody>
      </p:sp>
      <p:graphicFrame>
        <p:nvGraphicFramePr>
          <p:cNvPr id="15" name="Object 7"/>
          <p:cNvGraphicFramePr>
            <a:graphicFrameLocks noChangeAspect="1"/>
          </p:cNvGraphicFramePr>
          <p:nvPr>
            <p:extLst>
              <p:ext uri="{D42A27DB-BD31-4B8C-83A1-F6EECF244321}">
                <p14:modId xmlns:p14="http://schemas.microsoft.com/office/powerpoint/2010/main" val="480808293"/>
              </p:ext>
            </p:extLst>
          </p:nvPr>
        </p:nvGraphicFramePr>
        <p:xfrm>
          <a:off x="4033044" y="6186041"/>
          <a:ext cx="1077913" cy="358775"/>
        </p:xfrm>
        <a:graphic>
          <a:graphicData uri="http://schemas.openxmlformats.org/presentationml/2006/ole">
            <mc:AlternateContent xmlns:mc="http://schemas.openxmlformats.org/markup-compatibility/2006">
              <mc:Choice xmlns:v="urn:schemas-microsoft-com:vml" Requires="v">
                <p:oleObj spid="_x0000_s125149" name="Equation" r:id="rId10" imgW="533160" imgH="177480" progId="Equation.DSMT4">
                  <p:embed/>
                </p:oleObj>
              </mc:Choice>
              <mc:Fallback>
                <p:oleObj name="Equation" r:id="rId10" imgW="533160" imgH="177480" progId="Equation.DSMT4">
                  <p:embed/>
                  <p:pic>
                    <p:nvPicPr>
                      <p:cNvPr id="1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3044" y="6186041"/>
                        <a:ext cx="10779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507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光栅的色分辨本领</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19</a:t>
            </a:fld>
            <a:endParaRPr lang="en-US" altLang="zh-CN" dirty="0"/>
          </a:p>
        </p:txBody>
      </p:sp>
      <p:graphicFrame>
        <p:nvGraphicFramePr>
          <p:cNvPr id="2" name="对象 1"/>
          <p:cNvGraphicFramePr>
            <a:graphicFrameLocks noChangeAspect="1"/>
          </p:cNvGraphicFramePr>
          <p:nvPr/>
        </p:nvGraphicFramePr>
        <p:xfrm>
          <a:off x="3726855" y="1628800"/>
          <a:ext cx="1690291" cy="562601"/>
        </p:xfrm>
        <a:graphic>
          <a:graphicData uri="http://schemas.openxmlformats.org/presentationml/2006/ole">
            <mc:AlternateContent xmlns:mc="http://schemas.openxmlformats.org/markup-compatibility/2006">
              <mc:Choice xmlns:v="urn:schemas-microsoft-com:vml" Requires="v">
                <p:oleObj spid="_x0000_s126008" name="Equation" r:id="rId4" imgW="533160" imgH="177480" progId="Equation.DSMT4">
                  <p:embed/>
                </p:oleObj>
              </mc:Choice>
              <mc:Fallback>
                <p:oleObj name="Equation" r:id="rId4" imgW="533160" imgH="177480" progId="Equation.DSMT4">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855" y="1628800"/>
                        <a:ext cx="1690291" cy="562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9"/>
          <p:cNvSpPr txBox="1">
            <a:spLocks noChangeArrowheads="1"/>
          </p:cNvSpPr>
          <p:nvPr/>
        </p:nvSpPr>
        <p:spPr bwMode="auto">
          <a:xfrm>
            <a:off x="179388" y="2492896"/>
            <a:ext cx="8534400" cy="311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式中，</a:t>
            </a:r>
            <a:r>
              <a:rPr kumimoji="1" lang="en-US" altLang="zh-CN" sz="2000" b="1" i="1" dirty="0">
                <a:solidFill>
                  <a:schemeClr val="tx2"/>
                </a:solidFill>
                <a:latin typeface="+mn-lt"/>
                <a:ea typeface="+mn-ea"/>
              </a:rPr>
              <a:t>m</a:t>
            </a:r>
            <a:r>
              <a:rPr kumimoji="1" lang="zh-CN" altLang="en-US" sz="2000" b="1" dirty="0">
                <a:solidFill>
                  <a:schemeClr val="tx2"/>
                </a:solidFill>
                <a:latin typeface="+mn-lt"/>
                <a:ea typeface="+mn-ea"/>
              </a:rPr>
              <a:t>是光谱级次；</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是光栅的总刻痕数。该式说明，光栅分辨本领与光栅常数无关，只与</a:t>
            </a:r>
            <a:r>
              <a:rPr kumimoji="1" lang="en-US" altLang="zh-CN" sz="2000" b="1" i="1" dirty="0">
                <a:solidFill>
                  <a:schemeClr val="tx2"/>
                </a:solidFill>
                <a:latin typeface="+mn-lt"/>
                <a:ea typeface="+mn-ea"/>
              </a:rPr>
              <a:t>m</a:t>
            </a:r>
            <a:r>
              <a:rPr kumimoji="1" lang="zh-CN" altLang="en-US" sz="2000" b="1" dirty="0">
                <a:solidFill>
                  <a:schemeClr val="tx2"/>
                </a:solidFill>
                <a:latin typeface="+mn-lt"/>
                <a:ea typeface="+mn-ea"/>
              </a:rPr>
              <a:t>和</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有关。 </a:t>
            </a:r>
            <a:endParaRPr kumimoji="1" lang="en-US" altLang="zh-CN" sz="2000" b="1" dirty="0">
              <a:solidFill>
                <a:schemeClr val="tx2"/>
              </a:solidFill>
              <a:latin typeface="+mn-lt"/>
              <a:ea typeface="+mn-ea"/>
            </a:endParaRPr>
          </a:p>
          <a:p>
            <a:pPr marL="342900" indent="-342900" algn="just" eaLnBrk="1" hangingPunct="1">
              <a:lnSpc>
                <a:spcPct val="150000"/>
              </a:lnSpc>
              <a:spcBef>
                <a:spcPct val="50000"/>
              </a:spcBef>
              <a:buFont typeface="Wingdings" panose="05000000000000000000" pitchFamily="2" charset="2"/>
              <a:buChar char="Ø"/>
            </a:pPr>
            <a:r>
              <a:rPr kumimoji="1" lang="zh-CN" altLang="en-US" sz="2000" b="1" dirty="0">
                <a:solidFill>
                  <a:schemeClr val="tx2"/>
                </a:solidFill>
                <a:latin typeface="+mn-lt"/>
                <a:ea typeface="+mn-ea"/>
              </a:rPr>
              <a:t>通常光栅所使用的光谱级次并不高（</a:t>
            </a:r>
            <a:r>
              <a:rPr kumimoji="1" lang="en-US" altLang="zh-CN" sz="2000" b="1" i="1" dirty="0">
                <a:solidFill>
                  <a:schemeClr val="tx2"/>
                </a:solidFill>
                <a:latin typeface="+mn-lt"/>
                <a:ea typeface="+mn-ea"/>
              </a:rPr>
              <a:t>m</a:t>
            </a:r>
            <a:r>
              <a:rPr kumimoji="1" lang="en-US" altLang="zh-CN" sz="2000" b="1" dirty="0">
                <a:solidFill>
                  <a:schemeClr val="tx2"/>
                </a:solidFill>
                <a:latin typeface="+mn-lt"/>
                <a:ea typeface="+mn-ea"/>
              </a:rPr>
              <a:t>=1</a:t>
            </a:r>
            <a:r>
              <a:rPr kumimoji="1" lang="zh-CN" altLang="en-US" sz="2000" b="1" dirty="0">
                <a:solidFill>
                  <a:schemeClr val="tx2"/>
                </a:solidFill>
                <a:latin typeface="+mn-lt"/>
                <a:ea typeface="+mn-ea"/>
              </a:rPr>
              <a:t>～</a:t>
            </a:r>
            <a:r>
              <a:rPr kumimoji="1" lang="en-US" altLang="zh-CN" sz="2000" b="1" dirty="0">
                <a:solidFill>
                  <a:schemeClr val="tx2"/>
                </a:solidFill>
                <a:latin typeface="+mn-lt"/>
                <a:ea typeface="+mn-ea"/>
              </a:rPr>
              <a:t>3</a:t>
            </a:r>
            <a:r>
              <a:rPr kumimoji="1" lang="zh-CN" altLang="en-US" sz="2000" b="1" dirty="0">
                <a:solidFill>
                  <a:schemeClr val="tx2"/>
                </a:solidFill>
                <a:latin typeface="+mn-lt"/>
                <a:ea typeface="+mn-ea"/>
              </a:rPr>
              <a:t>），但是光栅的刻痕数很大，所以光栅光谱仪的分辨本领仍然很高。</a:t>
            </a:r>
            <a:endParaRPr kumimoji="1" lang="en-US" altLang="zh-CN" sz="2000" b="1" dirty="0">
              <a:solidFill>
                <a:schemeClr val="tx2"/>
              </a:solidFill>
              <a:latin typeface="+mn-lt"/>
              <a:ea typeface="+mn-ea"/>
            </a:endParaRPr>
          </a:p>
          <a:p>
            <a:pPr marL="342900" indent="-342900" algn="just" eaLnBrk="1" hangingPunct="1">
              <a:lnSpc>
                <a:spcPct val="150000"/>
              </a:lnSpc>
              <a:spcBef>
                <a:spcPct val="50000"/>
              </a:spcBef>
              <a:buFont typeface="Wingdings" panose="05000000000000000000" pitchFamily="2" charset="2"/>
              <a:buChar char="Ø"/>
            </a:pPr>
            <a:r>
              <a:rPr kumimoji="1" lang="zh-CN" altLang="en-US" sz="2000" b="1" dirty="0">
                <a:solidFill>
                  <a:srgbClr val="2E03CD"/>
                </a:solidFill>
                <a:latin typeface="+mn-lt"/>
                <a:ea typeface="+mn-ea"/>
              </a:rPr>
              <a:t>当入射光束的宽度没有完全覆盖光栅孔径时，实际获得的色分辨本领，取决于被光束覆盖的刻线数量。</a:t>
            </a:r>
          </a:p>
        </p:txBody>
      </p:sp>
    </p:spTree>
    <p:extLst>
      <p:ext uri="{BB962C8B-B14F-4D97-AF65-F5344CB8AC3E}">
        <p14:creationId xmlns:p14="http://schemas.microsoft.com/office/powerpoint/2010/main" val="894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5.3 </a:t>
            </a:r>
            <a:r>
              <a:rPr lang="zh-CN" altLang="en-US" dirty="0">
                <a:latin typeface="黑体" pitchFamily="2" charset="-122"/>
                <a:ea typeface="黑体" pitchFamily="2" charset="-122"/>
              </a:rPr>
              <a:t>多缝衍射和光栅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a:t>
            </a:fld>
            <a:endParaRPr lang="en-US" altLang="zh-CN" dirty="0"/>
          </a:p>
        </p:txBody>
      </p:sp>
      <p:sp>
        <p:nvSpPr>
          <p:cNvPr id="6" name="TextBox 10"/>
          <p:cNvSpPr txBox="1">
            <a:spLocks noChangeArrowheads="1"/>
          </p:cNvSpPr>
          <p:nvPr/>
        </p:nvSpPr>
        <p:spPr bwMode="auto">
          <a:xfrm>
            <a:off x="2195736" y="2996952"/>
            <a:ext cx="5256584"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5.3.1 </a:t>
            </a:r>
            <a:r>
              <a:rPr lang="zh-CN" altLang="en-US" b="1" dirty="0">
                <a:solidFill>
                  <a:srgbClr val="FF0000"/>
                </a:solidFill>
                <a:latin typeface="+mn-ea"/>
                <a:cs typeface="Times New Roman" pitchFamily="18" charset="0"/>
              </a:rPr>
              <a:t>多缝夫琅禾费衍射</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5.3.2 </a:t>
            </a:r>
            <a:r>
              <a:rPr lang="zh-CN" altLang="en-US" b="1" dirty="0">
                <a:solidFill>
                  <a:schemeClr val="tx2"/>
                </a:solidFill>
                <a:latin typeface="+mn-ea"/>
                <a:cs typeface="Times New Roman" pitchFamily="18" charset="0"/>
              </a:rPr>
              <a:t>衍射光栅</a:t>
            </a:r>
            <a:endParaRPr lang="en-US" altLang="zh-CN" b="1" dirty="0">
              <a:solidFill>
                <a:schemeClr val="tx2"/>
              </a:solidFill>
              <a:latin typeface="+mn-ea"/>
              <a:cs typeface="Times New Roman" pitchFamily="18" charset="0"/>
            </a:endParaRPr>
          </a:p>
        </p:txBody>
      </p:sp>
    </p:spTree>
    <p:extLst>
      <p:ext uri="{BB962C8B-B14F-4D97-AF65-F5344CB8AC3E}">
        <p14:creationId xmlns:p14="http://schemas.microsoft.com/office/powerpoint/2010/main" val="19426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50" fill="hold"/>
                                        <p:tgtEl>
                                          <p:spTgt spid="6">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光栅的自由光谱范围</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20</a:t>
            </a:fld>
            <a:endParaRPr lang="en-US" altLang="zh-CN" dirty="0"/>
          </a:p>
        </p:txBody>
      </p:sp>
      <p:graphicFrame>
        <p:nvGraphicFramePr>
          <p:cNvPr id="10" name="Object 6"/>
          <p:cNvGraphicFramePr>
            <a:graphicFrameLocks noChangeAspect="1"/>
          </p:cNvGraphicFramePr>
          <p:nvPr/>
        </p:nvGraphicFramePr>
        <p:xfrm>
          <a:off x="2954338" y="5949280"/>
          <a:ext cx="3235325" cy="484187"/>
        </p:xfrm>
        <a:graphic>
          <a:graphicData uri="http://schemas.openxmlformats.org/presentationml/2006/ole">
            <mc:AlternateContent xmlns:mc="http://schemas.openxmlformats.org/markup-compatibility/2006">
              <mc:Choice xmlns:v="urn:schemas-microsoft-com:vml" Requires="v">
                <p:oleObj spid="_x0000_s127032" name="Equation" r:id="rId4" imgW="1358310" imgH="203112" progId="Equation.3">
                  <p:embed/>
                </p:oleObj>
              </mc:Choice>
              <mc:Fallback>
                <p:oleObj name="Equation" r:id="rId4" imgW="1358310" imgH="203112" progId="Equation.3">
                  <p:embed/>
                  <p:pic>
                    <p:nvPicPr>
                      <p:cNvPr id="1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4338" y="5949280"/>
                        <a:ext cx="3235325"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95536" y="1368668"/>
            <a:ext cx="8352928" cy="3727239"/>
          </a:xfrm>
          <a:prstGeom prst="rect">
            <a:avLst/>
          </a:prstGeom>
        </p:spPr>
        <p:txBody>
          <a:bodyPr wrap="square">
            <a:spAutoFit/>
          </a:bodyPr>
          <a:lstStyle/>
          <a:p>
            <a:pPr marL="342900" indent="-342900" algn="just">
              <a:lnSpc>
                <a:spcPct val="150000"/>
              </a:lnSpc>
              <a:spcBef>
                <a:spcPts val="1200"/>
              </a:spcBef>
              <a:buFont typeface="Wingdings" panose="05000000000000000000" pitchFamily="2" charset="2"/>
              <a:buChar char="Ø"/>
            </a:pPr>
            <a:r>
              <a:rPr lang="zh-CN" altLang="en-US" sz="2000" b="1" dirty="0">
                <a:solidFill>
                  <a:schemeClr val="tx2"/>
                </a:solidFill>
              </a:rPr>
              <a:t>由于光栅的分光特性，不同波长的光的同级谱线在光谱图上的位置不同，形成一定宽度的谱带。</a:t>
            </a:r>
            <a:endParaRPr lang="en-US" altLang="zh-CN" sz="2000" b="1" dirty="0">
              <a:solidFill>
                <a:schemeClr val="tx2"/>
              </a:solidFill>
            </a:endParaRPr>
          </a:p>
          <a:p>
            <a:pPr marL="342900" indent="-342900" algn="just">
              <a:lnSpc>
                <a:spcPct val="150000"/>
              </a:lnSpc>
              <a:spcBef>
                <a:spcPts val="1200"/>
              </a:spcBef>
              <a:buFont typeface="Wingdings" panose="05000000000000000000" pitchFamily="2" charset="2"/>
              <a:buChar char="Ø"/>
            </a:pPr>
            <a:r>
              <a:rPr lang="zh-CN" altLang="en-US" sz="2000" b="1" dirty="0">
                <a:solidFill>
                  <a:schemeClr val="tx2"/>
                </a:solidFill>
              </a:rPr>
              <a:t>可以推断，当谱线级数增大时，较低级数的长波谱线将和较高级数的短波谱线在空间位置上发生重叠，这将会使光谱图变得难以辨认。</a:t>
            </a:r>
          </a:p>
          <a:p>
            <a:pPr marL="342900" indent="-342900" algn="just">
              <a:lnSpc>
                <a:spcPct val="150000"/>
              </a:lnSpc>
              <a:spcBef>
                <a:spcPts val="1200"/>
              </a:spcBef>
              <a:buFont typeface="Wingdings" panose="05000000000000000000" pitchFamily="2" charset="2"/>
              <a:buChar char="Ø"/>
            </a:pPr>
            <a:r>
              <a:rPr lang="zh-CN" altLang="en-US" sz="2000" b="1" dirty="0">
                <a:solidFill>
                  <a:schemeClr val="tx2"/>
                </a:solidFill>
              </a:rPr>
              <a:t>因此有必要讨论光谱的不重叠区，即自由光谱范围。光谱仪的自由光谱范围（或称为色散范围）是指它的光谱不重叠区的谱带宽度。</a:t>
            </a:r>
          </a:p>
          <a:p>
            <a:pPr marL="342900" indent="-342900" algn="just">
              <a:lnSpc>
                <a:spcPct val="150000"/>
              </a:lnSpc>
              <a:spcBef>
                <a:spcPts val="1200"/>
              </a:spcBef>
              <a:buFont typeface="Wingdings" panose="05000000000000000000" pitchFamily="2" charset="2"/>
              <a:buChar char="Ø"/>
            </a:pPr>
            <a:r>
              <a:rPr lang="zh-CN" altLang="en-US" sz="2000" b="1" dirty="0">
                <a:solidFill>
                  <a:schemeClr val="tx2"/>
                </a:solidFill>
              </a:rPr>
              <a:t>根据光栅方程，光谱不重叠区</a:t>
            </a:r>
            <a:r>
              <a:rPr lang="en-US" altLang="zh-CN" sz="2000" b="1" dirty="0" err="1">
                <a:solidFill>
                  <a:schemeClr val="tx2"/>
                </a:solidFill>
                <a:latin typeface="Times New Roman" panose="02020603050405020304" pitchFamily="18" charset="0"/>
                <a:cs typeface="Times New Roman" panose="02020603050405020304" pitchFamily="18" charset="0"/>
              </a:rPr>
              <a:t>Δλ</a:t>
            </a:r>
            <a:r>
              <a:rPr lang="zh-CN" altLang="en-US" sz="2000" b="1" dirty="0">
                <a:solidFill>
                  <a:schemeClr val="tx2"/>
                </a:solidFill>
              </a:rPr>
              <a:t>应满足： </a:t>
            </a:r>
          </a:p>
        </p:txBody>
      </p:sp>
    </p:spTree>
    <p:extLst>
      <p:ext uri="{BB962C8B-B14F-4D97-AF65-F5344CB8AC3E}">
        <p14:creationId xmlns:p14="http://schemas.microsoft.com/office/powerpoint/2010/main" val="326540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光栅的自由光谱范围</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21</a:t>
            </a:fld>
            <a:endParaRPr lang="en-US" altLang="zh-CN" dirty="0"/>
          </a:p>
        </p:txBody>
      </p:sp>
      <p:graphicFrame>
        <p:nvGraphicFramePr>
          <p:cNvPr id="3" name="对象 2"/>
          <p:cNvGraphicFramePr>
            <a:graphicFrameLocks noChangeAspect="1"/>
          </p:cNvGraphicFramePr>
          <p:nvPr/>
        </p:nvGraphicFramePr>
        <p:xfrm>
          <a:off x="3708400" y="1564209"/>
          <a:ext cx="1257300" cy="928687"/>
        </p:xfrm>
        <a:graphic>
          <a:graphicData uri="http://schemas.openxmlformats.org/presentationml/2006/ole">
            <mc:AlternateContent xmlns:mc="http://schemas.openxmlformats.org/markup-compatibility/2006">
              <mc:Choice xmlns:v="urn:schemas-microsoft-com:vml" Requires="v">
                <p:oleObj spid="_x0000_s128056" name="Equation" r:id="rId4" imgW="533169" imgH="393529" progId="Equation.3">
                  <p:embed/>
                </p:oleObj>
              </mc:Choice>
              <mc:Fallback>
                <p:oleObj name="Equation" r:id="rId4" imgW="533169" imgH="393529" progId="Equation.3">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564209"/>
                        <a:ext cx="12573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683568" y="2842686"/>
            <a:ext cx="7776864" cy="2496133"/>
          </a:xfrm>
          <a:prstGeom prst="rect">
            <a:avLst/>
          </a:prstGeom>
        </p:spPr>
        <p:txBody>
          <a:bodyPr wrap="square">
            <a:spAutoFit/>
          </a:bodyPr>
          <a:lstStyle/>
          <a:p>
            <a:pPr algn="just">
              <a:lnSpc>
                <a:spcPct val="150000"/>
              </a:lnSpc>
              <a:spcBef>
                <a:spcPct val="50000"/>
              </a:spcBef>
            </a:pPr>
            <a:r>
              <a:rPr kumimoji="1" lang="zh-CN" altLang="en-US" sz="2000" b="1" dirty="0">
                <a:solidFill>
                  <a:srgbClr val="2E03CD"/>
                </a:solidFill>
              </a:rPr>
              <a:t>物理意义：</a:t>
            </a:r>
            <a:r>
              <a:rPr kumimoji="1" lang="zh-CN" altLang="en-US" sz="2000" b="1" dirty="0">
                <a:solidFill>
                  <a:schemeClr val="tx2"/>
                </a:solidFill>
              </a:rPr>
              <a:t>波长为</a:t>
            </a:r>
            <a:r>
              <a:rPr kumimoji="1" lang="en-US" altLang="zh-CN" sz="2000" b="1" dirty="0">
                <a:solidFill>
                  <a:schemeClr val="tx2"/>
                </a:solidFill>
              </a:rPr>
              <a:t>λ</a:t>
            </a:r>
            <a:r>
              <a:rPr kumimoji="1" lang="zh-CN" altLang="en-US" sz="2000" b="1" dirty="0">
                <a:solidFill>
                  <a:schemeClr val="tx2"/>
                </a:solidFill>
              </a:rPr>
              <a:t>的入射光的第</a:t>
            </a:r>
            <a:r>
              <a:rPr kumimoji="1" lang="en-US" altLang="zh-CN" sz="2000" b="1" i="1" dirty="0">
                <a:solidFill>
                  <a:schemeClr val="tx2"/>
                </a:solidFill>
              </a:rPr>
              <a:t>m</a:t>
            </a:r>
            <a:r>
              <a:rPr kumimoji="1" lang="zh-CN" altLang="en-US" sz="2000" b="1" dirty="0">
                <a:solidFill>
                  <a:schemeClr val="tx2"/>
                </a:solidFill>
              </a:rPr>
              <a:t>级衍射谱带，只要入射光的谱线宽度小于</a:t>
            </a:r>
            <a:r>
              <a:rPr kumimoji="1" lang="en-US" altLang="zh-CN" sz="2000" b="1" dirty="0" err="1">
                <a:solidFill>
                  <a:schemeClr val="tx2"/>
                </a:solidFill>
              </a:rPr>
              <a:t>Δ</a:t>
            </a:r>
            <a:r>
              <a:rPr kumimoji="1" lang="en-US" altLang="zh-CN" sz="2000" b="1" i="1" dirty="0" err="1">
                <a:solidFill>
                  <a:schemeClr val="tx2"/>
                </a:solidFill>
              </a:rPr>
              <a:t>λ</a:t>
            </a:r>
            <a:r>
              <a:rPr kumimoji="1" lang="en-US" altLang="zh-CN" sz="2000" b="1" dirty="0">
                <a:solidFill>
                  <a:schemeClr val="tx2"/>
                </a:solidFill>
              </a:rPr>
              <a:t>=λ/</a:t>
            </a:r>
            <a:r>
              <a:rPr kumimoji="1" lang="en-US" altLang="zh-CN" sz="2000" b="1" i="1" dirty="0">
                <a:solidFill>
                  <a:schemeClr val="tx2"/>
                </a:solidFill>
              </a:rPr>
              <a:t>m</a:t>
            </a:r>
            <a:r>
              <a:rPr kumimoji="1" lang="zh-CN" altLang="en-US" sz="2000" b="1" dirty="0">
                <a:solidFill>
                  <a:schemeClr val="tx2"/>
                </a:solidFill>
              </a:rPr>
              <a:t>，就不会发生与</a:t>
            </a:r>
            <a:r>
              <a:rPr kumimoji="1" lang="en-US" altLang="zh-CN" sz="2000" b="1" i="1" dirty="0">
                <a:solidFill>
                  <a:schemeClr val="tx2"/>
                </a:solidFill>
              </a:rPr>
              <a:t>λ</a:t>
            </a:r>
            <a:r>
              <a:rPr kumimoji="1" lang="zh-CN" altLang="en-US" sz="2000" b="1" dirty="0">
                <a:solidFill>
                  <a:schemeClr val="tx2"/>
                </a:solidFill>
              </a:rPr>
              <a:t>的</a:t>
            </a:r>
            <a:r>
              <a:rPr kumimoji="1" lang="en-US" altLang="zh-CN" sz="2000" b="1" dirty="0">
                <a:solidFill>
                  <a:schemeClr val="tx2"/>
                </a:solidFill>
              </a:rPr>
              <a:t>(</a:t>
            </a:r>
            <a:r>
              <a:rPr kumimoji="1" lang="en-US" altLang="zh-CN" sz="2000" b="1" i="1" dirty="0">
                <a:solidFill>
                  <a:schemeClr val="tx2"/>
                </a:solidFill>
              </a:rPr>
              <a:t>m</a:t>
            </a:r>
            <a:r>
              <a:rPr kumimoji="1" lang="en-US" altLang="zh-CN" sz="2000" b="1" dirty="0">
                <a:solidFill>
                  <a:schemeClr val="tx2"/>
                </a:solidFill>
              </a:rPr>
              <a:t>-1)</a:t>
            </a:r>
            <a:r>
              <a:rPr kumimoji="1" lang="zh-CN" altLang="en-US" sz="2000" b="1" dirty="0">
                <a:solidFill>
                  <a:schemeClr val="tx2"/>
                </a:solidFill>
              </a:rPr>
              <a:t>或</a:t>
            </a:r>
            <a:r>
              <a:rPr kumimoji="1" lang="en-US" altLang="zh-CN" sz="2000" b="1" dirty="0">
                <a:solidFill>
                  <a:schemeClr val="tx2"/>
                </a:solidFill>
              </a:rPr>
              <a:t>(</a:t>
            </a:r>
            <a:r>
              <a:rPr kumimoji="1" lang="en-US" altLang="zh-CN" sz="2000" b="1" i="1" dirty="0">
                <a:solidFill>
                  <a:schemeClr val="tx2"/>
                </a:solidFill>
              </a:rPr>
              <a:t>m</a:t>
            </a:r>
            <a:r>
              <a:rPr kumimoji="1" lang="en-US" altLang="zh-CN" sz="2000" b="1" dirty="0">
                <a:solidFill>
                  <a:schemeClr val="tx2"/>
                </a:solidFill>
              </a:rPr>
              <a:t>+1)</a:t>
            </a:r>
            <a:r>
              <a:rPr kumimoji="1" lang="zh-CN" altLang="en-US" sz="2000" b="1" dirty="0">
                <a:solidFill>
                  <a:schemeClr val="tx2"/>
                </a:solidFill>
              </a:rPr>
              <a:t>级衍射谱带重叠的现象。 </a:t>
            </a:r>
            <a:endParaRPr kumimoji="1" lang="en-US" altLang="zh-CN" sz="2000" b="1" dirty="0">
              <a:solidFill>
                <a:schemeClr val="tx2"/>
              </a:solidFill>
            </a:endParaRPr>
          </a:p>
          <a:p>
            <a:pPr algn="just">
              <a:lnSpc>
                <a:spcPct val="150000"/>
              </a:lnSpc>
              <a:spcBef>
                <a:spcPct val="50000"/>
              </a:spcBef>
            </a:pPr>
            <a:r>
              <a:rPr kumimoji="1" lang="zh-CN" altLang="en-US" sz="2000" b="1" dirty="0">
                <a:solidFill>
                  <a:schemeClr val="tx2"/>
                </a:solidFill>
              </a:rPr>
              <a:t>由于光栅都是在低级次下使用，故其自由光谱范围很大， 在可见光范围内为几百</a:t>
            </a:r>
            <a:r>
              <a:rPr kumimoji="1" lang="en-US" altLang="zh-CN" sz="2000" b="1" dirty="0">
                <a:solidFill>
                  <a:schemeClr val="tx2"/>
                </a:solidFill>
              </a:rPr>
              <a:t>nm</a:t>
            </a:r>
            <a:r>
              <a:rPr kumimoji="1" lang="zh-CN" altLang="en-US" sz="2000" b="1" dirty="0">
                <a:solidFill>
                  <a:schemeClr val="tx2"/>
                </a:solidFill>
              </a:rPr>
              <a:t>，所以它可在宽阔的光谱区内使用。</a:t>
            </a:r>
          </a:p>
        </p:txBody>
      </p:sp>
    </p:spTree>
    <p:extLst>
      <p:ext uri="{BB962C8B-B14F-4D97-AF65-F5344CB8AC3E}">
        <p14:creationId xmlns:p14="http://schemas.microsoft.com/office/powerpoint/2010/main" val="418119332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平面光栅的衍射效率问题</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22</a:t>
            </a:fld>
            <a:endParaRPr lang="en-US" altLang="zh-CN" dirty="0"/>
          </a:p>
        </p:txBody>
      </p:sp>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323850" y="1052736"/>
                <a:ext cx="8496300" cy="4615944"/>
              </a:xfrm>
              <a:prstGeom prst="rect">
                <a:avLst/>
              </a:prstGeom>
            </p:spPr>
            <p:txBody>
              <a:bodyPr wrap="square">
                <a:spAutoFit/>
              </a:bodyPr>
              <a:lstStyle/>
              <a:p>
                <a:pPr marL="342900" indent="-342900" algn="just">
                  <a:lnSpc>
                    <a:spcPct val="135000"/>
                  </a:lnSpc>
                  <a:buFont typeface="Wingdings" pitchFamily="2" charset="2"/>
                  <a:buChar char="Ø"/>
                </a:pPr>
                <a:r>
                  <a:rPr kumimoji="1" lang="zh-CN" altLang="en-US" sz="2000" b="1" dirty="0">
                    <a:solidFill>
                      <a:schemeClr val="tx2"/>
                    </a:solidFill>
                  </a:rPr>
                  <a:t>平面光栅的零级主极大占有大部分的光能量（衍射效率高），但是对应的色分辨本领却为零。而其他有用的衍射级次，往往因能量太小（衍射效率低）而影响使用。</a:t>
                </a:r>
                <a:endParaRPr kumimoji="1" lang="en-US" altLang="zh-CN" sz="2000" b="1" dirty="0">
                  <a:solidFill>
                    <a:schemeClr val="tx2"/>
                  </a:solidFill>
                </a:endParaRPr>
              </a:p>
              <a:p>
                <a:pPr marL="342900" indent="-342900" algn="just">
                  <a:lnSpc>
                    <a:spcPct val="135000"/>
                  </a:lnSpc>
                  <a:buFont typeface="Wingdings" pitchFamily="2" charset="2"/>
                  <a:buChar char="Ø"/>
                </a:pPr>
                <a:r>
                  <a:rPr kumimoji="1" lang="zh-CN" altLang="en-US" sz="2000" b="1" dirty="0">
                    <a:solidFill>
                      <a:schemeClr val="tx2"/>
                    </a:solidFill>
                  </a:rPr>
                  <a:t>考察衍射主极大方向，光程差公式中的入射角</a:t>
                </a:r>
                <a:r>
                  <a:rPr kumimoji="1" lang="en-US" altLang="zh-CN" sz="2000" b="1" i="1" dirty="0" err="1">
                    <a:solidFill>
                      <a:schemeClr val="tx2"/>
                    </a:solidFill>
                  </a:rPr>
                  <a:t>i</a:t>
                </a:r>
                <a:r>
                  <a:rPr kumimoji="1" lang="zh-CN" altLang="en-US" sz="2000" b="1" dirty="0">
                    <a:solidFill>
                      <a:schemeClr val="tx2"/>
                    </a:solidFill>
                  </a:rPr>
                  <a:t>和衍射角</a:t>
                </a:r>
                <a:r>
                  <a:rPr kumimoji="1" lang="el-GR" altLang="zh-CN" sz="2000" b="1" i="1" dirty="0">
                    <a:solidFill>
                      <a:schemeClr val="tx2"/>
                    </a:solidFill>
                  </a:rPr>
                  <a:t>θ</a:t>
                </a:r>
                <a:r>
                  <a:rPr kumimoji="1" lang="zh-CN" altLang="en-US" sz="2000" b="1" dirty="0">
                    <a:solidFill>
                      <a:schemeClr val="tx2"/>
                    </a:solidFill>
                  </a:rPr>
                  <a:t>，均以狭缝面的法线为参考。    </a:t>
                </a:r>
                <a14:m>
                  <m:oMath xmlns:m="http://schemas.openxmlformats.org/officeDocument/2006/math">
                    <m:sSub>
                      <m:sSubPr>
                        <m:ctrlPr>
                          <a:rPr kumimoji="1" lang="en-US" altLang="zh-CN" sz="2000" b="1" i="1">
                            <a:solidFill>
                              <a:schemeClr val="tx2"/>
                            </a:solidFill>
                            <a:latin typeface="Cambria Math" panose="02040503050406030204" pitchFamily="18" charset="0"/>
                          </a:rPr>
                        </m:ctrlPr>
                      </m:sSubPr>
                      <m:e>
                        <m:r>
                          <a:rPr kumimoji="1" lang="en-US" altLang="zh-CN" sz="2000" b="0" i="1">
                            <a:solidFill>
                              <a:schemeClr val="tx2"/>
                            </a:solidFill>
                            <a:latin typeface="Cambria Math" panose="02040503050406030204" pitchFamily="18" charset="0"/>
                          </a:rPr>
                          <m:t>𝐷</m:t>
                        </m:r>
                      </m:e>
                      <m:sub>
                        <m:r>
                          <m:rPr>
                            <m:sty m:val="p"/>
                          </m:rPr>
                          <a:rPr kumimoji="1" lang="en-US" altLang="zh-CN" sz="2000" b="0" i="0" smtClean="0">
                            <a:solidFill>
                              <a:schemeClr val="tx2"/>
                            </a:solidFill>
                            <a:latin typeface="Cambria Math" panose="02040503050406030204" pitchFamily="18" charset="0"/>
                          </a:rPr>
                          <m:t>s</m:t>
                        </m:r>
                      </m:sub>
                    </m:sSub>
                    <m:r>
                      <a:rPr kumimoji="1" lang="en-US" altLang="zh-CN" sz="2000" b="1">
                        <a:solidFill>
                          <a:schemeClr val="tx2"/>
                        </a:solidFill>
                        <a:latin typeface="Cambria Math" panose="02040503050406030204" pitchFamily="18" charset="0"/>
                      </a:rPr>
                      <m:t>=(</m:t>
                    </m:r>
                    <m:r>
                      <a:rPr kumimoji="1" lang="en-US" altLang="zh-CN" sz="2000" b="0" i="1">
                        <a:solidFill>
                          <a:schemeClr val="tx2"/>
                        </a:solidFill>
                        <a:latin typeface="Cambria Math" panose="02040503050406030204" pitchFamily="18" charset="0"/>
                      </a:rPr>
                      <m:t>𝑎</m:t>
                    </m:r>
                    <m:r>
                      <a:rPr kumimoji="1" lang="en-US" altLang="zh-CN" sz="2000" b="1">
                        <a:solidFill>
                          <a:schemeClr val="tx2"/>
                        </a:solidFill>
                        <a:latin typeface="Cambria Math" panose="02040503050406030204" pitchFamily="18" charset="0"/>
                      </a:rPr>
                      <m:t>/</m:t>
                    </m:r>
                    <m:r>
                      <a:rPr kumimoji="1" lang="en-US" altLang="zh-CN" sz="2000" b="0" i="1">
                        <a:solidFill>
                          <a:schemeClr val="tx2"/>
                        </a:solidFill>
                        <a:latin typeface="Cambria Math" panose="02040503050406030204" pitchFamily="18" charset="0"/>
                      </a:rPr>
                      <m:t>2</m:t>
                    </m:r>
                    <m:r>
                      <a:rPr kumimoji="1" lang="en-US" altLang="zh-CN" sz="2000" b="1">
                        <a:solidFill>
                          <a:schemeClr val="tx2"/>
                        </a:solidFill>
                        <a:latin typeface="Cambria Math" panose="02040503050406030204" pitchFamily="18" charset="0"/>
                      </a:rPr>
                      <m:t>)</m:t>
                    </m:r>
                    <m:d>
                      <m:dPr>
                        <m:ctrlPr>
                          <a:rPr kumimoji="1" lang="en-US" altLang="zh-CN" sz="2000" b="1" i="1">
                            <a:solidFill>
                              <a:schemeClr val="tx2"/>
                            </a:solidFill>
                            <a:latin typeface="Cambria Math" panose="02040503050406030204" pitchFamily="18" charset="0"/>
                          </a:rPr>
                        </m:ctrlPr>
                      </m:dPr>
                      <m:e>
                        <m:func>
                          <m:funcPr>
                            <m:ctrlPr>
                              <a:rPr kumimoji="1" lang="en-US" altLang="zh-CN" sz="2000" b="1" i="1">
                                <a:solidFill>
                                  <a:schemeClr val="tx2"/>
                                </a:solidFill>
                                <a:latin typeface="Cambria Math" panose="02040503050406030204" pitchFamily="18" charset="0"/>
                              </a:rPr>
                            </m:ctrlPr>
                          </m:funcPr>
                          <m:fName>
                            <m:r>
                              <m:rPr>
                                <m:sty m:val="p"/>
                              </m:rPr>
                              <a:rPr kumimoji="1" lang="en-US" altLang="zh-CN" sz="2000" b="1">
                                <a:solidFill>
                                  <a:schemeClr val="tx2"/>
                                </a:solidFill>
                                <a:latin typeface="Cambria Math" panose="02040503050406030204" pitchFamily="18" charset="0"/>
                              </a:rPr>
                              <m:t>sin</m:t>
                            </m:r>
                          </m:fName>
                          <m:e>
                            <m:sSub>
                              <m:sSubPr>
                                <m:ctrlPr>
                                  <a:rPr kumimoji="1" lang="en-US" altLang="zh-CN" sz="2000" b="1" i="1">
                                    <a:solidFill>
                                      <a:schemeClr val="tx2"/>
                                    </a:solidFill>
                                    <a:latin typeface="Cambria Math" panose="02040503050406030204" pitchFamily="18" charset="0"/>
                                  </a:rPr>
                                </m:ctrlPr>
                              </m:sSubPr>
                              <m:e>
                                <m:r>
                                  <a:rPr kumimoji="1" lang="en-US" altLang="zh-CN" sz="2000" b="1">
                                    <a:solidFill>
                                      <a:schemeClr val="tx2"/>
                                    </a:solidFill>
                                    <a:latin typeface="Cambria Math" panose="02040503050406030204" pitchFamily="18" charset="0"/>
                                  </a:rPr>
                                  <m:t>𝑖</m:t>
                                </m:r>
                              </m:e>
                              <m:sub>
                                <m:r>
                                  <a:rPr kumimoji="1" lang="en-US" altLang="zh-CN" sz="2000" b="0" i="1" smtClean="0">
                                    <a:solidFill>
                                      <a:schemeClr val="tx2"/>
                                    </a:solidFill>
                                    <a:latin typeface="Cambria Math" panose="02040503050406030204" pitchFamily="18" charset="0"/>
                                  </a:rPr>
                                  <m:t>𝑠</m:t>
                                </m:r>
                              </m:sub>
                            </m:sSub>
                          </m:e>
                        </m:func>
                        <m:r>
                          <a:rPr kumimoji="1" lang="en-US" altLang="zh-CN" sz="2000" b="1">
                            <a:solidFill>
                              <a:schemeClr val="tx2"/>
                            </a:solidFill>
                            <a:latin typeface="Cambria Math" panose="02040503050406030204" pitchFamily="18" charset="0"/>
                          </a:rPr>
                          <m:t>±</m:t>
                        </m:r>
                        <m:func>
                          <m:funcPr>
                            <m:ctrlPr>
                              <a:rPr kumimoji="1" lang="en-US" altLang="zh-CN" sz="2000" b="1" i="1">
                                <a:solidFill>
                                  <a:schemeClr val="tx2"/>
                                </a:solidFill>
                                <a:latin typeface="Cambria Math" panose="02040503050406030204" pitchFamily="18" charset="0"/>
                              </a:rPr>
                            </m:ctrlPr>
                          </m:funcPr>
                          <m:fName>
                            <m:r>
                              <m:rPr>
                                <m:sty m:val="p"/>
                              </m:rPr>
                              <a:rPr kumimoji="1" lang="en-US" altLang="zh-CN" sz="2000" b="1">
                                <a:solidFill>
                                  <a:schemeClr val="tx2"/>
                                </a:solidFill>
                                <a:latin typeface="Cambria Math" panose="02040503050406030204" pitchFamily="18" charset="0"/>
                              </a:rPr>
                              <m:t>sin</m:t>
                            </m:r>
                          </m:fName>
                          <m:e>
                            <m:sSub>
                              <m:sSubPr>
                                <m:ctrlPr>
                                  <a:rPr kumimoji="1" lang="en-US" altLang="zh-CN" sz="2000" b="1" i="1">
                                    <a:solidFill>
                                      <a:schemeClr val="tx2"/>
                                    </a:solidFill>
                                    <a:latin typeface="Cambria Math" panose="02040503050406030204" pitchFamily="18" charset="0"/>
                                  </a:rPr>
                                </m:ctrlPr>
                              </m:sSubPr>
                              <m:e>
                                <m:r>
                                  <a:rPr kumimoji="1" lang="zh-CN" altLang="en-US" sz="2000" b="1">
                                    <a:solidFill>
                                      <a:schemeClr val="tx2"/>
                                    </a:solidFill>
                                    <a:latin typeface="Cambria Math" panose="02040503050406030204" pitchFamily="18" charset="0"/>
                                  </a:rPr>
                                  <m:t>𝜃</m:t>
                                </m:r>
                              </m:e>
                              <m:sub>
                                <m:r>
                                  <a:rPr kumimoji="1" lang="en-US" altLang="zh-CN" sz="2000" b="0" i="1" smtClean="0">
                                    <a:solidFill>
                                      <a:schemeClr val="tx2"/>
                                    </a:solidFill>
                                    <a:latin typeface="Cambria Math" panose="02040503050406030204" pitchFamily="18" charset="0"/>
                                  </a:rPr>
                                  <m:t>𝑠</m:t>
                                </m:r>
                              </m:sub>
                            </m:sSub>
                          </m:e>
                        </m:func>
                      </m:e>
                    </m:d>
                  </m:oMath>
                </a14:m>
                <a:endParaRPr kumimoji="1" lang="zh-CN" altLang="en-US" sz="2000" b="1" dirty="0">
                  <a:solidFill>
                    <a:schemeClr val="tx2"/>
                  </a:solidFill>
                </a:endParaRPr>
              </a:p>
              <a:p>
                <a:pPr marL="342900" indent="-342900" algn="just">
                  <a:lnSpc>
                    <a:spcPct val="135000"/>
                  </a:lnSpc>
                  <a:buFont typeface="Wingdings" pitchFamily="2" charset="2"/>
                  <a:buChar char="Ø"/>
                </a:pPr>
                <a:r>
                  <a:rPr kumimoji="1" lang="zh-CN" altLang="en-US" sz="2000" b="1" dirty="0">
                    <a:solidFill>
                      <a:schemeClr val="tx2"/>
                    </a:solidFill>
                  </a:rPr>
                  <a:t>考察干涉主极大方向，光程差中的入射角</a:t>
                </a:r>
                <a:r>
                  <a:rPr kumimoji="1" lang="en-US" altLang="zh-CN" sz="2000" b="1" i="1" dirty="0" err="1">
                    <a:solidFill>
                      <a:schemeClr val="tx2"/>
                    </a:solidFill>
                  </a:rPr>
                  <a:t>i</a:t>
                </a:r>
                <a:r>
                  <a:rPr kumimoji="1" lang="zh-CN" altLang="en-US" sz="2000" b="1" dirty="0">
                    <a:solidFill>
                      <a:schemeClr val="tx2"/>
                    </a:solidFill>
                  </a:rPr>
                  <a:t>和衍射角</a:t>
                </a:r>
                <a:r>
                  <a:rPr kumimoji="1" lang="el-GR" altLang="zh-CN" sz="2000" b="1" i="1" dirty="0">
                    <a:solidFill>
                      <a:schemeClr val="tx2"/>
                    </a:solidFill>
                  </a:rPr>
                  <a:t>θ</a:t>
                </a:r>
                <a:r>
                  <a:rPr kumimoji="1" lang="zh-CN" altLang="en-US" sz="2000" b="1" dirty="0">
                    <a:solidFill>
                      <a:schemeClr val="tx2"/>
                    </a:solidFill>
                  </a:rPr>
                  <a:t>，均以光栅面的法线为参考。</a:t>
                </a:r>
                <a:r>
                  <a:rPr kumimoji="1" lang="en-US" altLang="zh-CN" sz="2000" b="1" dirty="0">
                    <a:solidFill>
                      <a:schemeClr val="tx2"/>
                    </a:solidFill>
                  </a:rPr>
                  <a:t>             </a:t>
                </a:r>
                <a14:m>
                  <m:oMath xmlns:m="http://schemas.openxmlformats.org/officeDocument/2006/math">
                    <m:sSub>
                      <m:sSubPr>
                        <m:ctrlPr>
                          <a:rPr kumimoji="1" lang="en-US" altLang="zh-CN" sz="2000" b="1" i="1">
                            <a:solidFill>
                              <a:schemeClr val="tx2"/>
                            </a:solidFill>
                            <a:latin typeface="Cambria Math" panose="02040503050406030204" pitchFamily="18" charset="0"/>
                          </a:rPr>
                        </m:ctrlPr>
                      </m:sSubPr>
                      <m:e>
                        <m:r>
                          <a:rPr kumimoji="1" lang="en-US" altLang="zh-CN" sz="2000" b="0" i="1">
                            <a:solidFill>
                              <a:schemeClr val="tx2"/>
                            </a:solidFill>
                            <a:latin typeface="Cambria Math" panose="02040503050406030204" pitchFamily="18" charset="0"/>
                          </a:rPr>
                          <m:t>𝐷</m:t>
                        </m:r>
                      </m:e>
                      <m:sub>
                        <m:r>
                          <a:rPr kumimoji="1" lang="en-US" altLang="zh-CN" sz="2000" b="0" i="1" smtClean="0">
                            <a:solidFill>
                              <a:schemeClr val="tx2"/>
                            </a:solidFill>
                            <a:latin typeface="Cambria Math" panose="02040503050406030204" pitchFamily="18" charset="0"/>
                          </a:rPr>
                          <m:t>𝑚</m:t>
                        </m:r>
                      </m:sub>
                    </m:sSub>
                    <m:r>
                      <a:rPr kumimoji="1" lang="en-US" altLang="zh-CN" sz="2000" b="1">
                        <a:solidFill>
                          <a:schemeClr val="tx2"/>
                        </a:solidFill>
                        <a:latin typeface="Cambria Math" panose="02040503050406030204" pitchFamily="18" charset="0"/>
                      </a:rPr>
                      <m:t>=</m:t>
                    </m:r>
                    <m:r>
                      <a:rPr kumimoji="1" lang="en-US" altLang="zh-CN" sz="2000" b="0" i="1">
                        <a:solidFill>
                          <a:schemeClr val="tx2"/>
                        </a:solidFill>
                        <a:latin typeface="Cambria Math" panose="02040503050406030204" pitchFamily="18" charset="0"/>
                      </a:rPr>
                      <m:t>𝑑</m:t>
                    </m:r>
                    <m:r>
                      <a:rPr kumimoji="1" lang="en-US" altLang="zh-CN" sz="2000" b="1">
                        <a:solidFill>
                          <a:schemeClr val="tx2"/>
                        </a:solidFill>
                        <a:latin typeface="Cambria Math" panose="02040503050406030204" pitchFamily="18" charset="0"/>
                      </a:rPr>
                      <m:t>(</m:t>
                    </m:r>
                    <m:func>
                      <m:funcPr>
                        <m:ctrlPr>
                          <a:rPr kumimoji="1" lang="en-US" altLang="zh-CN" sz="2000" b="1" i="1">
                            <a:solidFill>
                              <a:schemeClr val="tx2"/>
                            </a:solidFill>
                            <a:latin typeface="Cambria Math" panose="02040503050406030204" pitchFamily="18" charset="0"/>
                          </a:rPr>
                        </m:ctrlPr>
                      </m:funcPr>
                      <m:fName>
                        <m:r>
                          <m:rPr>
                            <m:sty m:val="p"/>
                          </m:rPr>
                          <a:rPr kumimoji="1" lang="en-US" altLang="zh-CN" sz="2000" b="1">
                            <a:solidFill>
                              <a:schemeClr val="tx2"/>
                            </a:solidFill>
                            <a:latin typeface="Cambria Math" panose="02040503050406030204" pitchFamily="18" charset="0"/>
                          </a:rPr>
                          <m:t>sin</m:t>
                        </m:r>
                      </m:fName>
                      <m:e>
                        <m:sSub>
                          <m:sSubPr>
                            <m:ctrlPr>
                              <a:rPr kumimoji="1" lang="en-US" altLang="zh-CN" sz="2000" b="1" i="1">
                                <a:solidFill>
                                  <a:schemeClr val="tx2"/>
                                </a:solidFill>
                                <a:latin typeface="Cambria Math" panose="02040503050406030204" pitchFamily="18" charset="0"/>
                              </a:rPr>
                            </m:ctrlPr>
                          </m:sSubPr>
                          <m:e>
                            <m:r>
                              <a:rPr kumimoji="1" lang="en-US" altLang="zh-CN" sz="2000" b="1">
                                <a:solidFill>
                                  <a:schemeClr val="tx2"/>
                                </a:solidFill>
                                <a:latin typeface="Cambria Math" panose="02040503050406030204" pitchFamily="18" charset="0"/>
                              </a:rPr>
                              <m:t>𝑖</m:t>
                            </m:r>
                          </m:e>
                          <m:sub>
                            <m:r>
                              <a:rPr kumimoji="1" lang="en-US" altLang="zh-CN" sz="2000" b="0" i="1" smtClean="0">
                                <a:solidFill>
                                  <a:schemeClr val="tx2"/>
                                </a:solidFill>
                                <a:latin typeface="Cambria Math" panose="02040503050406030204" pitchFamily="18" charset="0"/>
                              </a:rPr>
                              <m:t>𝑚</m:t>
                            </m:r>
                          </m:sub>
                        </m:sSub>
                      </m:e>
                    </m:func>
                    <m:r>
                      <a:rPr kumimoji="1" lang="en-US" altLang="zh-CN" sz="2000" b="1">
                        <a:solidFill>
                          <a:schemeClr val="tx2"/>
                        </a:solidFill>
                        <a:latin typeface="Cambria Math" panose="02040503050406030204" pitchFamily="18" charset="0"/>
                      </a:rPr>
                      <m:t>±</m:t>
                    </m:r>
                    <m:func>
                      <m:funcPr>
                        <m:ctrlPr>
                          <a:rPr kumimoji="1" lang="en-US" altLang="zh-CN" sz="2000" b="1" i="1">
                            <a:solidFill>
                              <a:schemeClr val="tx2"/>
                            </a:solidFill>
                            <a:latin typeface="Cambria Math" panose="02040503050406030204" pitchFamily="18" charset="0"/>
                          </a:rPr>
                        </m:ctrlPr>
                      </m:funcPr>
                      <m:fName>
                        <m:r>
                          <m:rPr>
                            <m:sty m:val="p"/>
                          </m:rPr>
                          <a:rPr kumimoji="1" lang="en-US" altLang="zh-CN" sz="2000" b="1">
                            <a:solidFill>
                              <a:schemeClr val="tx2"/>
                            </a:solidFill>
                            <a:latin typeface="Cambria Math" panose="02040503050406030204" pitchFamily="18" charset="0"/>
                          </a:rPr>
                          <m:t>sin</m:t>
                        </m:r>
                      </m:fName>
                      <m:e>
                        <m:sSub>
                          <m:sSubPr>
                            <m:ctrlPr>
                              <a:rPr kumimoji="1" lang="en-US" altLang="zh-CN" sz="2000" b="1" i="1">
                                <a:solidFill>
                                  <a:schemeClr val="tx2"/>
                                </a:solidFill>
                                <a:latin typeface="Cambria Math" panose="02040503050406030204" pitchFamily="18" charset="0"/>
                              </a:rPr>
                            </m:ctrlPr>
                          </m:sSubPr>
                          <m:e>
                            <m:r>
                              <a:rPr kumimoji="1" lang="zh-CN" altLang="en-US" sz="2000" b="1">
                                <a:solidFill>
                                  <a:schemeClr val="tx2"/>
                                </a:solidFill>
                                <a:latin typeface="Cambria Math" panose="02040503050406030204" pitchFamily="18" charset="0"/>
                              </a:rPr>
                              <m:t>𝜃</m:t>
                            </m:r>
                          </m:e>
                          <m:sub>
                            <m:r>
                              <a:rPr kumimoji="1" lang="en-US" altLang="zh-CN" sz="2000" b="0" i="1" smtClean="0">
                                <a:solidFill>
                                  <a:schemeClr val="tx2"/>
                                </a:solidFill>
                                <a:latin typeface="Cambria Math" panose="02040503050406030204" pitchFamily="18" charset="0"/>
                              </a:rPr>
                              <m:t>𝑚</m:t>
                            </m:r>
                          </m:sub>
                        </m:sSub>
                      </m:e>
                    </m:func>
                    <m:r>
                      <a:rPr kumimoji="1" lang="en-US" altLang="zh-CN" sz="2000" b="1">
                        <a:solidFill>
                          <a:schemeClr val="tx2"/>
                        </a:solidFill>
                        <a:latin typeface="Cambria Math" panose="02040503050406030204" pitchFamily="18" charset="0"/>
                      </a:rPr>
                      <m:t>)</m:t>
                    </m:r>
                  </m:oMath>
                </a14:m>
                <a:endParaRPr kumimoji="1" lang="en-US" altLang="zh-CN" sz="2000" b="1" dirty="0">
                  <a:solidFill>
                    <a:schemeClr val="tx2"/>
                  </a:solidFill>
                </a:endParaRPr>
              </a:p>
              <a:p>
                <a:pPr marL="342900" indent="-342900" algn="just">
                  <a:lnSpc>
                    <a:spcPct val="135000"/>
                  </a:lnSpc>
                  <a:buFont typeface="Wingdings" pitchFamily="2" charset="2"/>
                  <a:buChar char="Ø"/>
                </a:pPr>
                <a:r>
                  <a:rPr kumimoji="1" lang="zh-CN" altLang="en-US" sz="2000" b="1" dirty="0">
                    <a:solidFill>
                      <a:schemeClr val="tx2"/>
                    </a:solidFill>
                  </a:rPr>
                  <a:t>在平面光栅中，狭缝面与光栅面重合，</a:t>
                </a:r>
                <a14:m>
                  <m:oMath xmlns:m="http://schemas.openxmlformats.org/officeDocument/2006/math">
                    <m:sSub>
                      <m:sSubPr>
                        <m:ctrlPr>
                          <a:rPr kumimoji="1" lang="en-US" altLang="zh-CN" sz="2000" b="1" i="1">
                            <a:solidFill>
                              <a:schemeClr val="tx2"/>
                            </a:solidFill>
                            <a:latin typeface="Cambria Math" panose="02040503050406030204" pitchFamily="18" charset="0"/>
                          </a:rPr>
                        </m:ctrlPr>
                      </m:sSubPr>
                      <m:e>
                        <m:r>
                          <a:rPr kumimoji="1" lang="en-US" altLang="zh-CN" sz="2000" b="1">
                            <a:solidFill>
                              <a:schemeClr val="tx2"/>
                            </a:solidFill>
                            <a:latin typeface="Cambria Math" panose="02040503050406030204" pitchFamily="18" charset="0"/>
                          </a:rPr>
                          <m:t>𝒊</m:t>
                        </m:r>
                      </m:e>
                      <m:sub>
                        <m:r>
                          <a:rPr kumimoji="1" lang="en-US" altLang="zh-CN" sz="2000" b="1" i="1" smtClean="0">
                            <a:solidFill>
                              <a:schemeClr val="tx2"/>
                            </a:solidFill>
                            <a:latin typeface="Cambria Math" panose="02040503050406030204" pitchFamily="18" charset="0"/>
                          </a:rPr>
                          <m:t>𝒔</m:t>
                        </m:r>
                      </m:sub>
                    </m:sSub>
                    <m:r>
                      <a:rPr kumimoji="1" lang="en-US" altLang="zh-CN" sz="2000" b="1" i="1">
                        <a:solidFill>
                          <a:schemeClr val="tx2"/>
                        </a:solidFill>
                        <a:latin typeface="Cambria Math" panose="02040503050406030204" pitchFamily="18" charset="0"/>
                      </a:rPr>
                      <m:t>=</m:t>
                    </m:r>
                    <m:sSub>
                      <m:sSubPr>
                        <m:ctrlPr>
                          <a:rPr kumimoji="1" lang="en-US" altLang="zh-CN" sz="2000" b="1" i="1">
                            <a:solidFill>
                              <a:schemeClr val="tx2"/>
                            </a:solidFill>
                            <a:latin typeface="Cambria Math" panose="02040503050406030204" pitchFamily="18" charset="0"/>
                          </a:rPr>
                        </m:ctrlPr>
                      </m:sSubPr>
                      <m:e>
                        <m:r>
                          <a:rPr kumimoji="1" lang="en-US" altLang="zh-CN" sz="2000" b="1">
                            <a:solidFill>
                              <a:schemeClr val="tx2"/>
                            </a:solidFill>
                            <a:latin typeface="Cambria Math" panose="02040503050406030204" pitchFamily="18" charset="0"/>
                          </a:rPr>
                          <m:t>𝒊</m:t>
                        </m:r>
                      </m:e>
                      <m:sub>
                        <m:r>
                          <a:rPr kumimoji="1" lang="en-US" altLang="zh-CN" sz="2000" b="1" i="1" smtClean="0">
                            <a:solidFill>
                              <a:schemeClr val="tx2"/>
                            </a:solidFill>
                            <a:latin typeface="Cambria Math" panose="02040503050406030204" pitchFamily="18" charset="0"/>
                          </a:rPr>
                          <m:t>𝒎</m:t>
                        </m:r>
                      </m:sub>
                    </m:sSub>
                    <m:r>
                      <a:rPr kumimoji="1" lang="zh-CN" altLang="en-US" sz="2000" b="1">
                        <a:solidFill>
                          <a:schemeClr val="tx2"/>
                        </a:solidFill>
                        <a:latin typeface="Cambria Math" panose="02040503050406030204" pitchFamily="18" charset="0"/>
                      </a:rPr>
                      <m:t>、</m:t>
                    </m:r>
                    <m:sSub>
                      <m:sSubPr>
                        <m:ctrlPr>
                          <a:rPr kumimoji="1" lang="en-US" altLang="zh-CN" sz="2000" b="1" i="1">
                            <a:solidFill>
                              <a:schemeClr val="tx2"/>
                            </a:solidFill>
                            <a:latin typeface="Cambria Math" panose="02040503050406030204" pitchFamily="18" charset="0"/>
                          </a:rPr>
                        </m:ctrlPr>
                      </m:sSubPr>
                      <m:e>
                        <m:r>
                          <a:rPr kumimoji="1" lang="zh-CN" altLang="en-US" sz="2000" b="1">
                            <a:solidFill>
                              <a:schemeClr val="tx2"/>
                            </a:solidFill>
                            <a:latin typeface="Cambria Math" panose="02040503050406030204" pitchFamily="18" charset="0"/>
                          </a:rPr>
                          <m:t>𝜽</m:t>
                        </m:r>
                      </m:e>
                      <m:sub>
                        <m:r>
                          <a:rPr kumimoji="1" lang="en-US" altLang="zh-CN" sz="2000" b="1" i="1" smtClean="0">
                            <a:solidFill>
                              <a:schemeClr val="tx2"/>
                            </a:solidFill>
                            <a:latin typeface="Cambria Math" panose="02040503050406030204" pitchFamily="18" charset="0"/>
                          </a:rPr>
                          <m:t>𝒔</m:t>
                        </m:r>
                      </m:sub>
                    </m:sSub>
                    <m:r>
                      <a:rPr kumimoji="1" lang="en-US" altLang="zh-CN" sz="2000" b="1" i="1">
                        <a:solidFill>
                          <a:schemeClr val="tx2"/>
                        </a:solidFill>
                        <a:latin typeface="Cambria Math" panose="02040503050406030204" pitchFamily="18" charset="0"/>
                      </a:rPr>
                      <m:t>=</m:t>
                    </m:r>
                    <m:sSub>
                      <m:sSubPr>
                        <m:ctrlPr>
                          <a:rPr kumimoji="1" lang="en-US" altLang="zh-CN" sz="2000" b="1" i="1">
                            <a:solidFill>
                              <a:schemeClr val="tx2"/>
                            </a:solidFill>
                            <a:latin typeface="Cambria Math" panose="02040503050406030204" pitchFamily="18" charset="0"/>
                          </a:rPr>
                        </m:ctrlPr>
                      </m:sSubPr>
                      <m:e>
                        <m:r>
                          <a:rPr kumimoji="1" lang="zh-CN" altLang="en-US" sz="2000" b="1">
                            <a:solidFill>
                              <a:schemeClr val="tx2"/>
                            </a:solidFill>
                            <a:latin typeface="Cambria Math" panose="02040503050406030204" pitchFamily="18" charset="0"/>
                          </a:rPr>
                          <m:t>𝜽</m:t>
                        </m:r>
                      </m:e>
                      <m:sub>
                        <m:r>
                          <a:rPr kumimoji="1" lang="en-US" altLang="zh-CN" sz="2000" b="1" i="1" smtClean="0">
                            <a:solidFill>
                              <a:schemeClr val="tx2"/>
                            </a:solidFill>
                            <a:latin typeface="Cambria Math" panose="02040503050406030204" pitchFamily="18" charset="0"/>
                          </a:rPr>
                          <m:t>𝒎</m:t>
                        </m:r>
                      </m:sub>
                    </m:sSub>
                  </m:oMath>
                </a14:m>
                <a:r>
                  <a:rPr kumimoji="1" lang="zh-CN" altLang="en-US" sz="2000" b="1" dirty="0">
                    <a:solidFill>
                      <a:schemeClr val="tx2"/>
                    </a:solidFill>
                  </a:rPr>
                  <a:t>，单缝衍射主极大和干涉零级主极大由同一衍射角决定。</a:t>
                </a:r>
                <a:endParaRPr kumimoji="1" lang="en-US" altLang="zh-CN" sz="2000" b="1" dirty="0">
                  <a:solidFill>
                    <a:schemeClr val="tx2"/>
                  </a:solidFill>
                </a:endParaRPr>
              </a:p>
              <a:p>
                <a:pPr marL="342900" indent="-342900" algn="just">
                  <a:lnSpc>
                    <a:spcPct val="135000"/>
                  </a:lnSpc>
                  <a:buFont typeface="Wingdings" pitchFamily="2" charset="2"/>
                  <a:buChar char="Ø"/>
                </a:pPr>
                <a:r>
                  <a:rPr kumimoji="1" lang="zh-CN" altLang="en-US" sz="2000" b="1" dirty="0">
                    <a:solidFill>
                      <a:srgbClr val="FF0000"/>
                    </a:solidFill>
                  </a:rPr>
                  <a:t>如何在非零衍射级次上获得高衍射效率？</a:t>
                </a:r>
                <a:endParaRPr kumimoji="1" lang="en-US" altLang="zh-CN" sz="2000" b="1" dirty="0">
                  <a:solidFill>
                    <a:srgbClr val="FF0000"/>
                  </a:solidFill>
                </a:endParaRPr>
              </a:p>
              <a:p>
                <a:pPr algn="just">
                  <a:lnSpc>
                    <a:spcPct val="135000"/>
                  </a:lnSpc>
                </a:pPr>
                <a:r>
                  <a:rPr kumimoji="1" lang="en-US" altLang="zh-CN" sz="2000" b="1" dirty="0">
                    <a:solidFill>
                      <a:srgbClr val="FF0000"/>
                    </a:solidFill>
                  </a:rPr>
                  <a:t>      1</a:t>
                </a:r>
                <a:r>
                  <a:rPr kumimoji="1" lang="zh-CN" altLang="en-US" sz="2000" b="1" dirty="0">
                    <a:solidFill>
                      <a:srgbClr val="FF0000"/>
                    </a:solidFill>
                  </a:rPr>
                  <a:t>）转动狭缝面，即闪耀光栅；               </a:t>
                </a:r>
                <a:r>
                  <a:rPr kumimoji="1" lang="en-US" altLang="zh-CN" sz="2000" b="1" dirty="0">
                    <a:solidFill>
                      <a:srgbClr val="FF0000"/>
                    </a:solidFill>
                  </a:rPr>
                  <a:t>2</a:t>
                </a:r>
                <a:r>
                  <a:rPr kumimoji="1" lang="zh-CN" altLang="en-US" sz="2000" b="1" dirty="0">
                    <a:solidFill>
                      <a:srgbClr val="FF0000"/>
                    </a:solidFill>
                  </a:rPr>
                  <a:t>）转动光栅面，即阶梯光栅。</a:t>
                </a:r>
                <a:endParaRPr kumimoji="1" lang="en-US" altLang="zh-CN" sz="2000" b="1" dirty="0">
                  <a:solidFill>
                    <a:srgbClr val="FF0000"/>
                  </a:solidFill>
                </a:endParaRPr>
              </a:p>
            </p:txBody>
          </p:sp>
        </mc:Choice>
        <mc:Fallback xmlns="">
          <p:sp>
            <p:nvSpPr>
              <p:cNvPr id="6" name="Rectangle 3"/>
              <p:cNvSpPr>
                <a:spLocks noRot="1" noChangeAspect="1" noMove="1" noResize="1" noEditPoints="1" noAdjustHandles="1" noChangeArrowheads="1" noChangeShapeType="1" noTextEdit="1"/>
              </p:cNvSpPr>
              <p:nvPr/>
            </p:nvSpPr>
            <p:spPr bwMode="auto">
              <a:xfrm>
                <a:off x="323850" y="1052736"/>
                <a:ext cx="8496300" cy="4615944"/>
              </a:xfrm>
              <a:prstGeom prst="rect">
                <a:avLst/>
              </a:prstGeom>
              <a:blipFill>
                <a:blip r:embed="rId3"/>
                <a:stretch>
                  <a:fillRect l="-646" r="-789" b="-1585"/>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5619975"/>
            <a:ext cx="2088232" cy="1144652"/>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144" y="5619975"/>
            <a:ext cx="1998701" cy="1144652"/>
          </a:xfrm>
          <a:prstGeom prst="rect">
            <a:avLst/>
          </a:prstGeom>
        </p:spPr>
      </p:pic>
    </p:spTree>
    <p:extLst>
      <p:ext uri="{BB962C8B-B14F-4D97-AF65-F5344CB8AC3E}">
        <p14:creationId xmlns:p14="http://schemas.microsoft.com/office/powerpoint/2010/main" val="44076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783" y="1340768"/>
            <a:ext cx="2500407" cy="2016224"/>
          </a:xfrm>
          <a:prstGeom prst="rect">
            <a:avLst/>
          </a:prstGeom>
        </p:spPr>
      </p:pic>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5.3.2 </a:t>
            </a:r>
            <a:r>
              <a:rPr lang="zh-CN" altLang="en-US" dirty="0">
                <a:latin typeface="黑体" pitchFamily="2" charset="-122"/>
                <a:ea typeface="黑体" pitchFamily="2" charset="-122"/>
              </a:rPr>
              <a:t>闪耀光栅的设计思想</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23</a:t>
            </a:fld>
            <a:endParaRPr lang="en-US" altLang="zh-CN" dirty="0"/>
          </a:p>
        </p:txBody>
      </p:sp>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179513" y="1196752"/>
                <a:ext cx="6120679" cy="5518177"/>
              </a:xfrm>
              <a:prstGeom prst="rect">
                <a:avLst/>
              </a:prstGeom>
            </p:spPr>
            <p:txBody>
              <a:bodyPr wrap="square">
                <a:spAutoFit/>
              </a:bodyPr>
              <a:lstStyle/>
              <a:p>
                <a:pPr marL="342900" indent="-342900" algn="just">
                  <a:lnSpc>
                    <a:spcPct val="150000"/>
                  </a:lnSpc>
                  <a:buFont typeface="Wingdings" pitchFamily="2" charset="2"/>
                  <a:buChar char="Ø"/>
                </a:pPr>
                <a:r>
                  <a:rPr kumimoji="1" lang="zh-CN" altLang="en-US" b="1" dirty="0">
                    <a:solidFill>
                      <a:srgbClr val="2E03CD"/>
                    </a:solidFill>
                  </a:rPr>
                  <a:t>闪耀光栅</a:t>
                </a:r>
                <a:r>
                  <a:rPr kumimoji="1" lang="zh-CN" altLang="en-US" b="1" dirty="0">
                    <a:solidFill>
                      <a:schemeClr val="tx2"/>
                    </a:solidFill>
                  </a:rPr>
                  <a:t>又叫炫耀光栅、定向光栅，其设计思想是：转动狭缝面，将单缝衍射主极大偏离零级干涉主极大，指向某个非零级干涉主极大，提高其衍射效率。</a:t>
                </a:r>
                <a:endParaRPr kumimoji="1" lang="en-US" altLang="zh-CN" b="1" dirty="0">
                  <a:solidFill>
                    <a:schemeClr val="tx2"/>
                  </a:solidFill>
                </a:endParaRPr>
              </a:p>
              <a:p>
                <a:pPr marL="342900" indent="-342900" algn="just">
                  <a:lnSpc>
                    <a:spcPct val="150000"/>
                  </a:lnSpc>
                  <a:buFont typeface="Wingdings" pitchFamily="2" charset="2"/>
                  <a:buChar char="Ø"/>
                </a:pPr>
                <a:r>
                  <a:rPr kumimoji="1" lang="zh-CN" altLang="en-US" b="1" dirty="0">
                    <a:solidFill>
                      <a:schemeClr val="tx2"/>
                    </a:solidFill>
                  </a:rPr>
                  <a:t>如图平面光栅中，</a:t>
                </a:r>
                <a:r>
                  <a:rPr kumimoji="1" lang="en-US" altLang="zh-CN" b="1" i="1" dirty="0">
                    <a:solidFill>
                      <a:schemeClr val="tx2"/>
                    </a:solidFill>
                  </a:rPr>
                  <a:t>n</a:t>
                </a:r>
                <a:r>
                  <a:rPr kumimoji="1" lang="zh-CN" altLang="en-US" b="1" dirty="0">
                    <a:solidFill>
                      <a:schemeClr val="tx2"/>
                    </a:solidFill>
                  </a:rPr>
                  <a:t>为槽面和光栅面的法线，</a:t>
                </a:r>
                <a:r>
                  <a:rPr kumimoji="1" lang="en-US" altLang="zh-CN" b="1" i="1" dirty="0">
                    <a:solidFill>
                      <a:schemeClr val="tx2"/>
                    </a:solidFill>
                  </a:rPr>
                  <a:t>A</a:t>
                </a:r>
                <a:r>
                  <a:rPr kumimoji="1" lang="zh-CN" altLang="en-US" b="1" dirty="0">
                    <a:solidFill>
                      <a:schemeClr val="tx2"/>
                    </a:solidFill>
                  </a:rPr>
                  <a:t>为入射光，</a:t>
                </a:r>
                <a:r>
                  <a:rPr kumimoji="1" lang="en-US" altLang="zh-CN" b="1" i="1" dirty="0">
                    <a:solidFill>
                      <a:schemeClr val="tx2"/>
                    </a:solidFill>
                  </a:rPr>
                  <a:t>B</a:t>
                </a:r>
                <a:r>
                  <a:rPr kumimoji="1" lang="zh-CN" altLang="en-US" b="1" dirty="0">
                    <a:solidFill>
                      <a:schemeClr val="tx2"/>
                    </a:solidFill>
                  </a:rPr>
                  <a:t>为入射光在槽面上的反射光即单槽的衍射主极大方向，同时也是零级干涉主极大方向，</a:t>
                </a:r>
                <a:r>
                  <a:rPr kumimoji="1" lang="en-US" altLang="zh-CN" b="1" i="1" dirty="0">
                    <a:solidFill>
                      <a:schemeClr val="tx2"/>
                    </a:solidFill>
                  </a:rPr>
                  <a:t>C</a:t>
                </a:r>
                <a:r>
                  <a:rPr kumimoji="1" lang="zh-CN" altLang="en-US" b="1" dirty="0">
                    <a:solidFill>
                      <a:schemeClr val="tx2"/>
                    </a:solidFill>
                  </a:rPr>
                  <a:t>为</a:t>
                </a:r>
                <a:r>
                  <a:rPr kumimoji="1" lang="en-US" altLang="zh-CN" b="1" i="1" dirty="0">
                    <a:solidFill>
                      <a:schemeClr val="tx2"/>
                    </a:solidFill>
                  </a:rPr>
                  <a:t>m</a:t>
                </a:r>
                <a:r>
                  <a:rPr kumimoji="1" lang="zh-CN" altLang="en-US" b="1" dirty="0">
                    <a:solidFill>
                      <a:schemeClr val="tx2"/>
                    </a:solidFill>
                  </a:rPr>
                  <a:t>级干涉主极大方向。</a:t>
                </a:r>
                <a:endParaRPr kumimoji="1" lang="en-US" altLang="zh-CN" b="1" dirty="0">
                  <a:solidFill>
                    <a:schemeClr val="tx2"/>
                  </a:solidFill>
                </a:endParaRPr>
              </a:p>
              <a:p>
                <a:pPr marL="342900" indent="-342900" algn="just">
                  <a:lnSpc>
                    <a:spcPct val="150000"/>
                  </a:lnSpc>
                  <a:buFont typeface="Wingdings" pitchFamily="2" charset="2"/>
                  <a:buChar char="Ø"/>
                </a:pPr>
                <a:r>
                  <a:rPr kumimoji="1" lang="zh-CN" altLang="en-US" b="1" dirty="0">
                    <a:solidFill>
                      <a:schemeClr val="tx2"/>
                    </a:solidFill>
                  </a:rPr>
                  <a:t>如图闪耀光栅中，</a:t>
                </a:r>
                <a14:m>
                  <m:oMath xmlns:m="http://schemas.openxmlformats.org/officeDocument/2006/math">
                    <m:r>
                      <a:rPr kumimoji="1" lang="zh-CN" altLang="en-US" b="1" i="1">
                        <a:solidFill>
                          <a:schemeClr val="tx2"/>
                        </a:solidFill>
                        <a:latin typeface="Cambria Math" panose="02040503050406030204" pitchFamily="18" charset="0"/>
                      </a:rPr>
                      <m:t>𝜸</m:t>
                    </m:r>
                  </m:oMath>
                </a14:m>
                <a:r>
                  <a:rPr kumimoji="1" lang="zh-CN" altLang="en-US" b="1" dirty="0">
                    <a:solidFill>
                      <a:schemeClr val="tx2"/>
                    </a:solidFill>
                  </a:rPr>
                  <a:t>为槽面与光栅面的夹角即</a:t>
                </a:r>
                <a:r>
                  <a:rPr kumimoji="1" lang="zh-CN" altLang="en-US" b="1" dirty="0">
                    <a:solidFill>
                      <a:srgbClr val="2E03CD"/>
                    </a:solidFill>
                  </a:rPr>
                  <a:t>闪耀角</a:t>
                </a:r>
                <a:r>
                  <a:rPr kumimoji="1" lang="zh-CN" altLang="en-US" b="1" dirty="0">
                    <a:solidFill>
                      <a:schemeClr val="tx2"/>
                    </a:solidFill>
                  </a:rPr>
                  <a:t>，</a:t>
                </a:r>
                <a14:m>
                  <m:oMath xmlns:m="http://schemas.openxmlformats.org/officeDocument/2006/math">
                    <m:sSub>
                      <m:sSubPr>
                        <m:ctrlPr>
                          <a:rPr kumimoji="1" lang="en-US" altLang="zh-CN" b="1" i="1" dirty="0">
                            <a:solidFill>
                              <a:schemeClr val="tx2"/>
                            </a:solidFill>
                            <a:latin typeface="Cambria Math" panose="02040503050406030204" pitchFamily="18" charset="0"/>
                          </a:rPr>
                        </m:ctrlPr>
                      </m:sSubPr>
                      <m:e>
                        <m:r>
                          <a:rPr kumimoji="1" lang="en-US" altLang="zh-CN" b="1" i="1" dirty="0">
                            <a:solidFill>
                              <a:schemeClr val="tx2"/>
                            </a:solidFill>
                            <a:latin typeface="Cambria Math" panose="02040503050406030204" pitchFamily="18" charset="0"/>
                          </a:rPr>
                          <m:t>𝒏</m:t>
                        </m:r>
                      </m:e>
                      <m:sub>
                        <m:r>
                          <a:rPr kumimoji="1" lang="en-US" altLang="zh-CN" b="1" i="1" dirty="0">
                            <a:solidFill>
                              <a:schemeClr val="tx2"/>
                            </a:solidFill>
                            <a:latin typeface="Cambria Math" panose="02040503050406030204" pitchFamily="18" charset="0"/>
                          </a:rPr>
                          <m:t>𝟎</m:t>
                        </m:r>
                      </m:sub>
                    </m:sSub>
                    <m:r>
                      <a:rPr kumimoji="1" lang="zh-CN" altLang="en-US" b="1" i="1" dirty="0">
                        <a:solidFill>
                          <a:schemeClr val="tx2"/>
                        </a:solidFill>
                        <a:latin typeface="Cambria Math" panose="02040503050406030204" pitchFamily="18" charset="0"/>
                      </a:rPr>
                      <m:t>、</m:t>
                    </m:r>
                    <m:sSub>
                      <m:sSubPr>
                        <m:ctrlPr>
                          <a:rPr kumimoji="1" lang="en-US" altLang="zh-CN" b="1" i="1" dirty="0">
                            <a:solidFill>
                              <a:schemeClr val="tx2"/>
                            </a:solidFill>
                            <a:latin typeface="Cambria Math" panose="02040503050406030204" pitchFamily="18" charset="0"/>
                          </a:rPr>
                        </m:ctrlPr>
                      </m:sSubPr>
                      <m:e>
                        <m:r>
                          <a:rPr kumimoji="1" lang="en-US" altLang="zh-CN" b="1" i="1" dirty="0">
                            <a:solidFill>
                              <a:schemeClr val="tx2"/>
                            </a:solidFill>
                            <a:latin typeface="Cambria Math" panose="02040503050406030204" pitchFamily="18" charset="0"/>
                          </a:rPr>
                          <m:t>𝒏</m:t>
                        </m:r>
                      </m:e>
                      <m:sub>
                        <m:r>
                          <a:rPr kumimoji="1" lang="en-US" altLang="zh-CN" b="1" i="1" dirty="0">
                            <a:solidFill>
                              <a:schemeClr val="tx2"/>
                            </a:solidFill>
                            <a:latin typeface="Cambria Math" panose="02040503050406030204" pitchFamily="18" charset="0"/>
                          </a:rPr>
                          <m:t>𝟏</m:t>
                        </m:r>
                      </m:sub>
                    </m:sSub>
                  </m:oMath>
                </a14:m>
                <a:r>
                  <a:rPr kumimoji="1" lang="zh-CN" altLang="en-US" b="1" dirty="0">
                    <a:solidFill>
                      <a:schemeClr val="tx2"/>
                    </a:solidFill>
                  </a:rPr>
                  <a:t>分别为槽面和光栅面的法线，</a:t>
                </a:r>
                <a:r>
                  <a:rPr kumimoji="1" lang="en-US" altLang="zh-CN" b="1" i="1" dirty="0">
                    <a:solidFill>
                      <a:schemeClr val="tx2"/>
                    </a:solidFill>
                  </a:rPr>
                  <a:t>A</a:t>
                </a:r>
                <a:r>
                  <a:rPr kumimoji="1" lang="zh-CN" altLang="en-US" b="1" dirty="0">
                    <a:solidFill>
                      <a:schemeClr val="tx2"/>
                    </a:solidFill>
                  </a:rPr>
                  <a:t>为入射光，</a:t>
                </a:r>
                <a:r>
                  <a:rPr kumimoji="1" lang="en-US" altLang="zh-CN" b="1" i="1" dirty="0">
                    <a:solidFill>
                      <a:schemeClr val="tx2"/>
                    </a:solidFill>
                  </a:rPr>
                  <a:t>B</a:t>
                </a:r>
                <a:r>
                  <a:rPr kumimoji="1" lang="zh-CN" altLang="en-US" b="1" dirty="0">
                    <a:solidFill>
                      <a:schemeClr val="tx2"/>
                    </a:solidFill>
                  </a:rPr>
                  <a:t>为入射光在槽面上的反射光即单槽衍射主极大方向，</a:t>
                </a:r>
                <a:r>
                  <a:rPr kumimoji="1" lang="en-US" altLang="zh-CN" b="1" i="1" dirty="0">
                    <a:solidFill>
                      <a:schemeClr val="tx2"/>
                    </a:solidFill>
                  </a:rPr>
                  <a:t>D</a:t>
                </a:r>
                <a:r>
                  <a:rPr kumimoji="1" lang="zh-CN" altLang="en-US" b="1" dirty="0">
                    <a:solidFill>
                      <a:schemeClr val="tx2"/>
                    </a:solidFill>
                  </a:rPr>
                  <a:t>为零级干涉主极大方向，</a:t>
                </a:r>
                <a:r>
                  <a:rPr kumimoji="1" lang="en-US" altLang="zh-CN" b="1" dirty="0">
                    <a:solidFill>
                      <a:schemeClr val="tx2"/>
                    </a:solidFill>
                  </a:rPr>
                  <a:t>C</a:t>
                </a:r>
                <a:r>
                  <a:rPr kumimoji="1" lang="zh-CN" altLang="en-US" b="1" dirty="0">
                    <a:solidFill>
                      <a:schemeClr val="tx2"/>
                    </a:solidFill>
                  </a:rPr>
                  <a:t>为</a:t>
                </a:r>
                <a:r>
                  <a:rPr kumimoji="1" lang="en-US" altLang="zh-CN" b="1" i="1" dirty="0">
                    <a:solidFill>
                      <a:schemeClr val="tx2"/>
                    </a:solidFill>
                  </a:rPr>
                  <a:t>m</a:t>
                </a:r>
                <a:r>
                  <a:rPr kumimoji="1" lang="zh-CN" altLang="en-US" b="1" dirty="0">
                    <a:solidFill>
                      <a:schemeClr val="tx2"/>
                    </a:solidFill>
                  </a:rPr>
                  <a:t>级干涉主极大方向。</a:t>
                </a:r>
                <a:endParaRPr kumimoji="1" lang="en-US" altLang="zh-CN" b="1" dirty="0">
                  <a:solidFill>
                    <a:schemeClr val="tx2"/>
                  </a:solidFill>
                </a:endParaRPr>
              </a:p>
              <a:p>
                <a:pPr algn="just">
                  <a:lnSpc>
                    <a:spcPct val="150000"/>
                  </a:lnSpc>
                  <a:spcBef>
                    <a:spcPts val="600"/>
                  </a:spcBef>
                </a:pPr>
                <a:r>
                  <a:rPr kumimoji="1" lang="zh-CN" altLang="en-US" b="1" dirty="0">
                    <a:solidFill>
                      <a:srgbClr val="FF0000"/>
                    </a:solidFill>
                  </a:rPr>
                  <a:t>闪耀光栅的设计目标，就是让衍射主极大</a:t>
                </a:r>
                <a:r>
                  <a:rPr kumimoji="1" lang="en-US" altLang="zh-CN" b="1" dirty="0">
                    <a:solidFill>
                      <a:srgbClr val="FF0000"/>
                    </a:solidFill>
                  </a:rPr>
                  <a:t>B</a:t>
                </a:r>
                <a:r>
                  <a:rPr kumimoji="1" lang="zh-CN" altLang="en-US" b="1" dirty="0">
                    <a:solidFill>
                      <a:srgbClr val="FF0000"/>
                    </a:solidFill>
                  </a:rPr>
                  <a:t>指向</a:t>
                </a:r>
                <a:r>
                  <a:rPr kumimoji="1" lang="en-US" altLang="zh-CN" b="1" i="1" dirty="0">
                    <a:solidFill>
                      <a:srgbClr val="FF0000"/>
                    </a:solidFill>
                  </a:rPr>
                  <a:t>m</a:t>
                </a:r>
                <a:r>
                  <a:rPr kumimoji="1" lang="zh-CN" altLang="en-US" b="1" dirty="0">
                    <a:solidFill>
                      <a:srgbClr val="FF0000"/>
                    </a:solidFill>
                  </a:rPr>
                  <a:t>级干涉主极大</a:t>
                </a:r>
                <a:r>
                  <a:rPr kumimoji="1" lang="en-US" altLang="zh-CN" b="1" dirty="0">
                    <a:solidFill>
                      <a:srgbClr val="FF0000"/>
                    </a:solidFill>
                  </a:rPr>
                  <a:t>C</a:t>
                </a:r>
                <a:r>
                  <a:rPr kumimoji="1" lang="zh-CN" altLang="en-US" b="1" dirty="0">
                    <a:solidFill>
                      <a:srgbClr val="FF0000"/>
                    </a:solidFill>
                  </a:rPr>
                  <a:t>，从而让</a:t>
                </a:r>
                <a:r>
                  <a:rPr kumimoji="1" lang="en-US" altLang="zh-CN" b="1" i="1" dirty="0">
                    <a:solidFill>
                      <a:srgbClr val="FF0000"/>
                    </a:solidFill>
                  </a:rPr>
                  <a:t>m</a:t>
                </a:r>
                <a:r>
                  <a:rPr kumimoji="1" lang="zh-CN" altLang="en-US" b="1" dirty="0">
                    <a:solidFill>
                      <a:srgbClr val="FF0000"/>
                    </a:solidFill>
                  </a:rPr>
                  <a:t>级衍射光获得最高的衍射效率。</a:t>
                </a:r>
              </a:p>
            </p:txBody>
          </p:sp>
        </mc:Choice>
        <mc:Fallback xmlns="">
          <p:sp>
            <p:nvSpPr>
              <p:cNvPr id="6" name="Rectangle 3"/>
              <p:cNvSpPr>
                <a:spLocks noRot="1" noChangeAspect="1" noMove="1" noResize="1" noEditPoints="1" noAdjustHandles="1" noChangeArrowheads="1" noChangeShapeType="1" noTextEdit="1"/>
              </p:cNvSpPr>
              <p:nvPr/>
            </p:nvSpPr>
            <p:spPr bwMode="auto">
              <a:xfrm>
                <a:off x="179513" y="1196752"/>
                <a:ext cx="6120679" cy="5518177"/>
              </a:xfrm>
              <a:prstGeom prst="rect">
                <a:avLst/>
              </a:prstGeom>
              <a:blipFill>
                <a:blip r:embed="rId4"/>
                <a:stretch>
                  <a:fillRect l="-797" r="-4582" b="-773"/>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4072086"/>
            <a:ext cx="2466975" cy="2381250"/>
          </a:xfrm>
          <a:prstGeom prst="rect">
            <a:avLst/>
          </a:prstGeom>
        </p:spPr>
      </p:pic>
    </p:spTree>
    <p:extLst>
      <p:ext uri="{BB962C8B-B14F-4D97-AF65-F5344CB8AC3E}">
        <p14:creationId xmlns:p14="http://schemas.microsoft.com/office/powerpoint/2010/main" val="298790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闪耀光栅的工作原理</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24</a:t>
            </a:fld>
            <a:endParaRPr lang="en-US" altLang="zh-CN"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1340768"/>
            <a:ext cx="2466975" cy="2381250"/>
          </a:xfrm>
          <a:prstGeom prst="rect">
            <a:avLst/>
          </a:prstGeom>
        </p:spPr>
      </p:pic>
      <p:graphicFrame>
        <p:nvGraphicFramePr>
          <p:cNvPr id="15" name="对象 14"/>
          <p:cNvGraphicFramePr>
            <a:graphicFrameLocks noChangeAspect="1"/>
          </p:cNvGraphicFramePr>
          <p:nvPr>
            <p:extLst>
              <p:ext uri="{D42A27DB-BD31-4B8C-83A1-F6EECF244321}">
                <p14:modId xmlns:p14="http://schemas.microsoft.com/office/powerpoint/2010/main" val="3212978356"/>
              </p:ext>
            </p:extLst>
          </p:nvPr>
        </p:nvGraphicFramePr>
        <p:xfrm>
          <a:off x="1187624" y="3214613"/>
          <a:ext cx="2593975" cy="484188"/>
        </p:xfrm>
        <a:graphic>
          <a:graphicData uri="http://schemas.openxmlformats.org/presentationml/2006/ole">
            <mc:AlternateContent xmlns:mc="http://schemas.openxmlformats.org/markup-compatibility/2006">
              <mc:Choice xmlns:v="urn:schemas-microsoft-com:vml" Requires="v">
                <p:oleObj spid="_x0000_s129296" name="Equation" r:id="rId5" imgW="1091880" imgH="203040" progId="Equation.DSMT4">
                  <p:embed/>
                </p:oleObj>
              </mc:Choice>
              <mc:Fallback>
                <p:oleObj name="Equation" r:id="rId5" imgW="1091880" imgH="203040" progId="Equation.DSMT4">
                  <p:embed/>
                  <p:pic>
                    <p:nvPicPr>
                      <p:cNvPr id="15"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214613"/>
                        <a:ext cx="25939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217989499"/>
              </p:ext>
            </p:extLst>
          </p:nvPr>
        </p:nvGraphicFramePr>
        <p:xfrm>
          <a:off x="910382" y="1772816"/>
          <a:ext cx="2406650" cy="485775"/>
        </p:xfrm>
        <a:graphic>
          <a:graphicData uri="http://schemas.openxmlformats.org/presentationml/2006/ole">
            <mc:AlternateContent xmlns:mc="http://schemas.openxmlformats.org/markup-compatibility/2006">
              <mc:Choice xmlns:v="urn:schemas-microsoft-com:vml" Requires="v">
                <p:oleObj spid="_x0000_s129297" name="Equation" r:id="rId7" imgW="1269720" imgH="253800" progId="Equation.DSMT4">
                  <p:embed/>
                </p:oleObj>
              </mc:Choice>
              <mc:Fallback>
                <p:oleObj name="Equation" r:id="rId7" imgW="1269720" imgH="253800" progId="Equation.DSMT4">
                  <p:embed/>
                  <p:pic>
                    <p:nvPicPr>
                      <p:cNvPr id="16"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0382" y="1772816"/>
                        <a:ext cx="24066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右箭头 16"/>
          <p:cNvSpPr/>
          <p:nvPr/>
        </p:nvSpPr>
        <p:spPr>
          <a:xfrm>
            <a:off x="364704" y="2646155"/>
            <a:ext cx="432048" cy="155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18" name="对象 17"/>
          <p:cNvGraphicFramePr>
            <a:graphicFrameLocks noChangeAspect="1"/>
          </p:cNvGraphicFramePr>
          <p:nvPr>
            <p:extLst>
              <p:ext uri="{D42A27DB-BD31-4B8C-83A1-F6EECF244321}">
                <p14:modId xmlns:p14="http://schemas.microsoft.com/office/powerpoint/2010/main" val="2476256693"/>
              </p:ext>
            </p:extLst>
          </p:nvPr>
        </p:nvGraphicFramePr>
        <p:xfrm>
          <a:off x="868761" y="3844599"/>
          <a:ext cx="2448271" cy="430216"/>
        </p:xfrm>
        <a:graphic>
          <a:graphicData uri="http://schemas.openxmlformats.org/presentationml/2006/ole">
            <mc:AlternateContent xmlns:mc="http://schemas.openxmlformats.org/markup-compatibility/2006">
              <mc:Choice xmlns:v="urn:schemas-microsoft-com:vml" Requires="v">
                <p:oleObj spid="_x0000_s129298" name="Equation" r:id="rId9" imgW="1155600" imgH="203040" progId="Equation.DSMT4">
                  <p:embed/>
                </p:oleObj>
              </mc:Choice>
              <mc:Fallback>
                <p:oleObj name="Equation" r:id="rId9" imgW="1155600" imgH="203040" progId="Equation.DSMT4">
                  <p:embed/>
                  <p:pic>
                    <p:nvPicPr>
                      <p:cNvPr id="18" name="对象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761" y="3844599"/>
                        <a:ext cx="2448271" cy="430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右箭头 18"/>
          <p:cNvSpPr/>
          <p:nvPr/>
        </p:nvSpPr>
        <p:spPr>
          <a:xfrm>
            <a:off x="364704" y="3977348"/>
            <a:ext cx="432048" cy="155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19"/>
          <p:cNvSpPr txBox="1"/>
          <p:nvPr/>
        </p:nvSpPr>
        <p:spPr>
          <a:xfrm>
            <a:off x="192812" y="3237086"/>
            <a:ext cx="958917" cy="400110"/>
          </a:xfrm>
          <a:prstGeom prst="rect">
            <a:avLst/>
          </a:prstGeom>
          <a:noFill/>
        </p:spPr>
        <p:txBody>
          <a:bodyPr wrap="none" rtlCol="0">
            <a:spAutoFit/>
          </a:bodyPr>
          <a:lstStyle/>
          <a:p>
            <a:r>
              <a:rPr lang="zh-CN" altLang="en-US" sz="2000" b="1" dirty="0">
                <a:solidFill>
                  <a:schemeClr val="tx2"/>
                </a:solidFill>
              </a:rPr>
              <a:t>考虑：</a:t>
            </a:r>
          </a:p>
        </p:txBody>
      </p:sp>
      <p:sp>
        <p:nvSpPr>
          <p:cNvPr id="22" name="矩形 21"/>
          <p:cNvSpPr/>
          <p:nvPr/>
        </p:nvSpPr>
        <p:spPr>
          <a:xfrm>
            <a:off x="192811" y="4398203"/>
            <a:ext cx="8790379" cy="707886"/>
          </a:xfrm>
          <a:prstGeom prst="rect">
            <a:avLst/>
          </a:prstGeom>
        </p:spPr>
        <p:txBody>
          <a:bodyPr wrap="square">
            <a:spAutoFit/>
          </a:bodyPr>
          <a:lstStyle/>
          <a:p>
            <a:pPr algn="just">
              <a:spcBef>
                <a:spcPct val="0"/>
              </a:spcBef>
            </a:pPr>
            <a:r>
              <a:rPr lang="zh-CN" altLang="en-US" sz="2000" b="1" dirty="0">
                <a:solidFill>
                  <a:schemeClr val="tx2"/>
                </a:solidFill>
              </a:rPr>
              <a:t>此时的</a:t>
            </a:r>
            <a:r>
              <a:rPr lang="en-US" altLang="zh-CN" sz="2000" b="1" dirty="0">
                <a:solidFill>
                  <a:schemeClr val="tx2"/>
                </a:solidFill>
              </a:rPr>
              <a:t>B</a:t>
            </a:r>
            <a:r>
              <a:rPr lang="zh-CN" altLang="en-US" sz="2000" b="1" dirty="0">
                <a:solidFill>
                  <a:schemeClr val="tx2"/>
                </a:solidFill>
              </a:rPr>
              <a:t>方向光很强，就如同物体光滑表面反射的耀眼的光一样， 所以称该光栅为</a:t>
            </a:r>
            <a:r>
              <a:rPr lang="zh-CN" altLang="en-US" sz="2000" b="1" dirty="0">
                <a:solidFill>
                  <a:srgbClr val="2E03CD"/>
                </a:solidFill>
              </a:rPr>
              <a:t>闪耀光栅</a:t>
            </a:r>
            <a:r>
              <a:rPr lang="zh-CN" altLang="en-US" sz="2000" b="1" dirty="0">
                <a:solidFill>
                  <a:schemeClr val="tx2"/>
                </a:solidFill>
              </a:rPr>
              <a:t>。 </a:t>
            </a:r>
          </a:p>
        </p:txBody>
      </p:sp>
      <p:graphicFrame>
        <p:nvGraphicFramePr>
          <p:cNvPr id="25" name="对象 24"/>
          <p:cNvGraphicFramePr>
            <a:graphicFrameLocks noChangeAspect="1"/>
          </p:cNvGraphicFramePr>
          <p:nvPr>
            <p:extLst>
              <p:ext uri="{D42A27DB-BD31-4B8C-83A1-F6EECF244321}">
                <p14:modId xmlns:p14="http://schemas.microsoft.com/office/powerpoint/2010/main" val="836338369"/>
              </p:ext>
            </p:extLst>
          </p:nvPr>
        </p:nvGraphicFramePr>
        <p:xfrm>
          <a:off x="5651836" y="5301208"/>
          <a:ext cx="1882775" cy="484188"/>
        </p:xfrm>
        <a:graphic>
          <a:graphicData uri="http://schemas.openxmlformats.org/presentationml/2006/ole">
            <mc:AlternateContent xmlns:mc="http://schemas.openxmlformats.org/markup-compatibility/2006">
              <mc:Choice xmlns:v="urn:schemas-microsoft-com:vml" Requires="v">
                <p:oleObj spid="_x0000_s129299" name="Equation" r:id="rId11" imgW="888840" imgH="228600" progId="Equation.DSMT4">
                  <p:embed/>
                </p:oleObj>
              </mc:Choice>
              <mc:Fallback>
                <p:oleObj name="Equation" r:id="rId11" imgW="888840" imgH="228600" progId="Equation.DSMT4">
                  <p:embed/>
                  <p:pic>
                    <p:nvPicPr>
                      <p:cNvPr id="25" name="对象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836" y="5301208"/>
                        <a:ext cx="18827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
          <p:cNvSpPr txBox="1">
            <a:spLocks noChangeArrowheads="1"/>
          </p:cNvSpPr>
          <p:nvPr/>
        </p:nvSpPr>
        <p:spPr bwMode="auto">
          <a:xfrm>
            <a:off x="192811" y="5834647"/>
            <a:ext cx="8790380" cy="79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20000"/>
              </a:lnSpc>
              <a:spcBef>
                <a:spcPct val="50000"/>
              </a:spcBef>
              <a:buFontTx/>
              <a:buNone/>
            </a:pPr>
            <a:r>
              <a:rPr kumimoji="1" lang="zh-CN" altLang="en-US" sz="2000" b="1" dirty="0">
                <a:solidFill>
                  <a:schemeClr val="tx2"/>
                </a:solidFill>
                <a:latin typeface="+mn-lt"/>
                <a:ea typeface="+mn-ea"/>
              </a:rPr>
              <a:t>该式称</a:t>
            </a:r>
            <a:r>
              <a:rPr kumimoji="1" lang="zh-CN" altLang="en-US" sz="2000" b="1" dirty="0">
                <a:solidFill>
                  <a:srgbClr val="FF0000"/>
                </a:solidFill>
                <a:latin typeface="+mn-lt"/>
                <a:ea typeface="+mn-ea"/>
              </a:rPr>
              <a:t>为主闪耀条件</a:t>
            </a:r>
            <a:r>
              <a:rPr kumimoji="1" lang="zh-CN" altLang="en-US" sz="2000" b="1" dirty="0">
                <a:solidFill>
                  <a:schemeClr val="tx2"/>
                </a:solidFill>
                <a:latin typeface="+mn-lt"/>
                <a:ea typeface="+mn-ea"/>
              </a:rPr>
              <a:t>，波长</a:t>
            </a:r>
            <a:r>
              <a:rPr kumimoji="1" lang="en-US" altLang="zh-CN" sz="2000" b="1" i="1" dirty="0" err="1">
                <a:solidFill>
                  <a:schemeClr val="tx2"/>
                </a:solidFill>
                <a:latin typeface="+mn-lt"/>
                <a:ea typeface="+mn-ea"/>
              </a:rPr>
              <a:t>λ</a:t>
            </a:r>
            <a:r>
              <a:rPr kumimoji="1" lang="en-US" altLang="zh-CN" sz="2000" b="1" i="1" baseline="-25000" dirty="0" err="1">
                <a:solidFill>
                  <a:schemeClr val="tx2"/>
                </a:solidFill>
                <a:latin typeface="+mn-lt"/>
                <a:ea typeface="+mn-ea"/>
              </a:rPr>
              <a:t>B</a:t>
            </a:r>
            <a:r>
              <a:rPr kumimoji="1" lang="zh-CN" altLang="en-US" sz="2000" b="1" dirty="0">
                <a:solidFill>
                  <a:schemeClr val="tx2"/>
                </a:solidFill>
                <a:latin typeface="+mn-lt"/>
                <a:ea typeface="+mn-ea"/>
              </a:rPr>
              <a:t>称为该光栅的</a:t>
            </a:r>
            <a:r>
              <a:rPr kumimoji="1" lang="zh-CN" altLang="en-US" sz="2000" b="1" dirty="0">
                <a:solidFill>
                  <a:srgbClr val="FF0000"/>
                </a:solidFill>
                <a:latin typeface="+mn-lt"/>
                <a:ea typeface="+mn-ea"/>
              </a:rPr>
              <a:t>闪耀波长</a:t>
            </a:r>
            <a:r>
              <a:rPr kumimoji="1" lang="zh-CN" altLang="en-US" sz="2000" b="1" dirty="0">
                <a:solidFill>
                  <a:schemeClr val="tx2"/>
                </a:solidFill>
                <a:latin typeface="+mn-lt"/>
                <a:ea typeface="+mn-ea"/>
              </a:rPr>
              <a:t>，</a:t>
            </a:r>
            <a:r>
              <a:rPr kumimoji="1" lang="en-US" altLang="zh-CN" sz="2000" b="1" i="1" dirty="0">
                <a:solidFill>
                  <a:schemeClr val="tx2"/>
                </a:solidFill>
                <a:latin typeface="+mn-lt"/>
                <a:ea typeface="+mn-ea"/>
              </a:rPr>
              <a:t>m</a:t>
            </a:r>
            <a:r>
              <a:rPr kumimoji="1" lang="zh-CN" altLang="en-US" sz="2000" b="1" dirty="0">
                <a:solidFill>
                  <a:schemeClr val="tx2"/>
                </a:solidFill>
                <a:latin typeface="+mn-lt"/>
                <a:ea typeface="+mn-ea"/>
              </a:rPr>
              <a:t>是相应的闪耀级次，这时的闪耀方向即为光栅的闪耀角</a:t>
            </a:r>
            <a:r>
              <a:rPr kumimoji="1" lang="el-GR" altLang="zh-CN" sz="2000" b="1" i="1" dirty="0">
                <a:solidFill>
                  <a:schemeClr val="tx2"/>
                </a:solidFill>
                <a:latin typeface="+mn-lt"/>
                <a:ea typeface="+mn-ea"/>
                <a:cs typeface="Times New Roman"/>
              </a:rPr>
              <a:t>γ</a:t>
            </a:r>
            <a:r>
              <a:rPr kumimoji="1" lang="zh-CN" altLang="en-US" sz="2000" b="1" dirty="0">
                <a:solidFill>
                  <a:schemeClr val="tx2"/>
                </a:solidFill>
                <a:latin typeface="+mn-lt"/>
                <a:ea typeface="+mn-ea"/>
              </a:rPr>
              <a:t>的方向。</a:t>
            </a:r>
          </a:p>
        </p:txBody>
      </p:sp>
      <p:cxnSp>
        <p:nvCxnSpPr>
          <p:cNvPr id="27" name="直接连接符 26"/>
          <p:cNvCxnSpPr/>
          <p:nvPr/>
        </p:nvCxnSpPr>
        <p:spPr>
          <a:xfrm>
            <a:off x="5729128" y="5729774"/>
            <a:ext cx="1728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2811" y="5301208"/>
            <a:ext cx="6400413" cy="400110"/>
          </a:xfrm>
          <a:prstGeom prst="rect">
            <a:avLst/>
          </a:prstGeom>
          <a:noFill/>
        </p:spPr>
        <p:txBody>
          <a:bodyPr wrap="square" rtlCol="0">
            <a:spAutoFit/>
          </a:bodyPr>
          <a:lstStyle/>
          <a:p>
            <a:r>
              <a:rPr lang="zh-CN" altLang="en-US" sz="2000" b="1" dirty="0">
                <a:solidFill>
                  <a:schemeClr val="tx2"/>
                </a:solidFill>
              </a:rPr>
              <a:t>当入射光垂直于槽面时，</a:t>
            </a:r>
            <a:r>
              <a:rPr lang="el-GR" altLang="zh-CN" sz="2000" b="1" i="1" dirty="0">
                <a:solidFill>
                  <a:schemeClr val="tx2"/>
                </a:solidFill>
                <a:cs typeface="Times New Roman" pitchFamily="18" charset="0"/>
              </a:rPr>
              <a:t>φ</a:t>
            </a:r>
            <a:r>
              <a:rPr lang="en-US" altLang="zh-CN" sz="2000" b="1" dirty="0">
                <a:solidFill>
                  <a:schemeClr val="tx2"/>
                </a:solidFill>
                <a:cs typeface="Times New Roman" pitchFamily="18" charset="0"/>
              </a:rPr>
              <a:t>=0</a:t>
            </a:r>
            <a:r>
              <a:rPr lang="zh-CN" altLang="en-US" sz="2000" b="1" dirty="0">
                <a:solidFill>
                  <a:schemeClr val="tx2"/>
                </a:solidFill>
              </a:rPr>
              <a:t>，得到：</a:t>
            </a:r>
          </a:p>
        </p:txBody>
      </p:sp>
      <p:cxnSp>
        <p:nvCxnSpPr>
          <p:cNvPr id="29" name="直接连接符 28"/>
          <p:cNvCxnSpPr/>
          <p:nvPr/>
        </p:nvCxnSpPr>
        <p:spPr>
          <a:xfrm>
            <a:off x="926447" y="4221088"/>
            <a:ext cx="24214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23928" y="1340768"/>
            <a:ext cx="2466975" cy="2381250"/>
          </a:xfrm>
          <a:prstGeom prst="rect">
            <a:avLst/>
          </a:prstGeom>
        </p:spPr>
      </p:pic>
      <p:sp>
        <p:nvSpPr>
          <p:cNvPr id="21" name="TextBox 20"/>
          <p:cNvSpPr txBox="1"/>
          <p:nvPr/>
        </p:nvSpPr>
        <p:spPr>
          <a:xfrm>
            <a:off x="192812" y="1239143"/>
            <a:ext cx="4652236" cy="400110"/>
          </a:xfrm>
          <a:prstGeom prst="rect">
            <a:avLst/>
          </a:prstGeom>
          <a:noFill/>
        </p:spPr>
        <p:txBody>
          <a:bodyPr wrap="square" rtlCol="0">
            <a:spAutoFit/>
          </a:bodyPr>
          <a:lstStyle/>
          <a:p>
            <a:pPr algn="just"/>
            <a:r>
              <a:rPr lang="zh-CN" altLang="en-US" sz="2000" b="1" dirty="0">
                <a:solidFill>
                  <a:schemeClr val="tx2"/>
                </a:solidFill>
              </a:rPr>
              <a:t>当方向</a:t>
            </a:r>
            <a:r>
              <a:rPr lang="en-US" altLang="zh-CN" sz="2000" b="1" dirty="0">
                <a:solidFill>
                  <a:schemeClr val="tx2"/>
                </a:solidFill>
              </a:rPr>
              <a:t>C</a:t>
            </a:r>
            <a:r>
              <a:rPr lang="zh-CN" altLang="en-US" sz="2000" b="1" dirty="0">
                <a:solidFill>
                  <a:schemeClr val="tx2"/>
                </a:solidFill>
              </a:rPr>
              <a:t>与</a:t>
            </a:r>
            <a:r>
              <a:rPr lang="en-US" altLang="zh-CN" sz="2000" b="1" dirty="0">
                <a:solidFill>
                  <a:schemeClr val="tx2"/>
                </a:solidFill>
              </a:rPr>
              <a:t>B</a:t>
            </a:r>
            <a:r>
              <a:rPr lang="zh-CN" altLang="en-US" sz="2000" b="1" dirty="0">
                <a:solidFill>
                  <a:schemeClr val="tx2"/>
                </a:solidFill>
              </a:rPr>
              <a:t>重合时，光栅方程：</a:t>
            </a:r>
          </a:p>
        </p:txBody>
      </p:sp>
      <p:graphicFrame>
        <p:nvGraphicFramePr>
          <p:cNvPr id="14" name="对象 13"/>
          <p:cNvGraphicFramePr>
            <a:graphicFrameLocks noChangeAspect="1"/>
          </p:cNvGraphicFramePr>
          <p:nvPr>
            <p:extLst>
              <p:ext uri="{D42A27DB-BD31-4B8C-83A1-F6EECF244321}">
                <p14:modId xmlns:p14="http://schemas.microsoft.com/office/powerpoint/2010/main" val="3435151557"/>
              </p:ext>
            </p:extLst>
          </p:nvPr>
        </p:nvGraphicFramePr>
        <p:xfrm>
          <a:off x="868760" y="2321417"/>
          <a:ext cx="3312368" cy="828794"/>
        </p:xfrm>
        <a:graphic>
          <a:graphicData uri="http://schemas.openxmlformats.org/presentationml/2006/ole">
            <mc:AlternateContent xmlns:mc="http://schemas.openxmlformats.org/markup-compatibility/2006">
              <mc:Choice xmlns:v="urn:schemas-microsoft-com:vml" Requires="v">
                <p:oleObj spid="_x0000_s129300" name="Equation" r:id="rId14" imgW="1574640" imgH="393480" progId="Equation.DSMT4">
                  <p:embed/>
                </p:oleObj>
              </mc:Choice>
              <mc:Fallback>
                <p:oleObj name="Equation" r:id="rId14" imgW="1574640" imgH="393480" progId="Equation.DSMT4">
                  <p:embed/>
                  <p:pic>
                    <p:nvPicPr>
                      <p:cNvPr id="14" name="对象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8760" y="2321417"/>
                        <a:ext cx="3312368" cy="828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963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1000"/>
                            </p:stCondLst>
                            <p:childTnLst>
                              <p:par>
                                <p:cTn id="40" presetID="16" presetClass="entr" presetSubtype="21"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par>
                          <p:cTn id="57" fill="hold">
                            <p:stCondLst>
                              <p:cond delay="1000"/>
                            </p:stCondLst>
                            <p:childTnLst>
                              <p:par>
                                <p:cTn id="58" presetID="16" presetClass="entr" presetSubtype="21"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inVertical)">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2" grpId="0"/>
      <p:bldP spid="26" grpId="0"/>
      <p:bldP spid="28"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677" y="1196752"/>
            <a:ext cx="3207812" cy="3096344"/>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闪耀光栅的工作原理</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25</a:t>
            </a:fld>
            <a:endParaRPr lang="en-US" altLang="zh-CN" dirty="0"/>
          </a:p>
        </p:txBody>
      </p:sp>
      <p:sp>
        <p:nvSpPr>
          <p:cNvPr id="23" name="Text Box 3"/>
          <p:cNvSpPr txBox="1">
            <a:spLocks noChangeArrowheads="1"/>
          </p:cNvSpPr>
          <p:nvPr/>
        </p:nvSpPr>
        <p:spPr bwMode="auto">
          <a:xfrm>
            <a:off x="118493" y="1196752"/>
            <a:ext cx="5389611"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如果一块闪耀光栅对波长</a:t>
            </a:r>
            <a:r>
              <a:rPr kumimoji="1" lang="en-US" altLang="zh-CN" sz="2000" b="1" i="1" dirty="0" err="1">
                <a:solidFill>
                  <a:schemeClr val="tx2"/>
                </a:solidFill>
                <a:latin typeface="+mn-lt"/>
                <a:ea typeface="+mn-ea"/>
              </a:rPr>
              <a:t>λ</a:t>
            </a:r>
            <a:r>
              <a:rPr kumimoji="1" lang="en-US" altLang="zh-CN" sz="2000" b="1" i="1" baseline="-25000" dirty="0" err="1">
                <a:solidFill>
                  <a:schemeClr val="tx2"/>
                </a:solidFill>
                <a:latin typeface="+mn-lt"/>
                <a:ea typeface="+mn-ea"/>
              </a:rPr>
              <a:t>B</a:t>
            </a:r>
            <a:r>
              <a:rPr kumimoji="1" lang="zh-CN" altLang="en-US" sz="2000" b="1" dirty="0">
                <a:solidFill>
                  <a:schemeClr val="tx2"/>
                </a:solidFill>
                <a:latin typeface="+mn-lt"/>
                <a:ea typeface="+mn-ea"/>
              </a:rPr>
              <a:t>的</a:t>
            </a:r>
            <a:r>
              <a:rPr kumimoji="1" lang="zh-CN" altLang="en-US" sz="2000" b="1" dirty="0">
                <a:solidFill>
                  <a:srgbClr val="FF3300"/>
                </a:solidFill>
                <a:latin typeface="+mn-lt"/>
                <a:ea typeface="+mn-ea"/>
              </a:rPr>
              <a:t>一级</a:t>
            </a:r>
            <a:r>
              <a:rPr kumimoji="1" lang="zh-CN" altLang="en-US" sz="2000" b="1" dirty="0">
                <a:solidFill>
                  <a:schemeClr val="tx2"/>
                </a:solidFill>
                <a:latin typeface="+mn-lt"/>
                <a:ea typeface="+mn-ea"/>
              </a:rPr>
              <a:t>光谱闪耀，得到： </a:t>
            </a:r>
          </a:p>
        </p:txBody>
      </p:sp>
      <p:graphicFrame>
        <p:nvGraphicFramePr>
          <p:cNvPr id="24" name="Object 4"/>
          <p:cNvGraphicFramePr>
            <a:graphicFrameLocks noChangeAspect="1"/>
          </p:cNvGraphicFramePr>
          <p:nvPr>
            <p:extLst>
              <p:ext uri="{D42A27DB-BD31-4B8C-83A1-F6EECF244321}">
                <p14:modId xmlns:p14="http://schemas.microsoft.com/office/powerpoint/2010/main" val="1741719255"/>
              </p:ext>
            </p:extLst>
          </p:nvPr>
        </p:nvGraphicFramePr>
        <p:xfrm>
          <a:off x="2197175" y="2204864"/>
          <a:ext cx="1582737" cy="460375"/>
        </p:xfrm>
        <a:graphic>
          <a:graphicData uri="http://schemas.openxmlformats.org/presentationml/2006/ole">
            <mc:AlternateContent xmlns:mc="http://schemas.openxmlformats.org/markup-compatibility/2006">
              <mc:Choice xmlns:v="urn:schemas-microsoft-com:vml" Requires="v">
                <p:oleObj spid="_x0000_s130104" name="Equation" r:id="rId5" imgW="787320" imgH="228600" progId="Equation.DSMT4">
                  <p:embed/>
                </p:oleObj>
              </mc:Choice>
              <mc:Fallback>
                <p:oleObj name="Equation" r:id="rId5" imgW="787320" imgH="228600" progId="Equation.DSMT4">
                  <p:embed/>
                  <p:pic>
                    <p:nvPicPr>
                      <p:cNvPr id="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75" y="2204864"/>
                        <a:ext cx="158273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2"/>
          <p:cNvSpPr>
            <a:spLocks noChangeArrowheads="1"/>
          </p:cNvSpPr>
          <p:nvPr/>
        </p:nvSpPr>
        <p:spPr bwMode="auto">
          <a:xfrm>
            <a:off x="118493" y="2708920"/>
            <a:ext cx="5389611"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None/>
            </a:pPr>
            <a:r>
              <a:rPr kumimoji="1" lang="en-US" altLang="zh-CN" sz="2000" b="1" i="1" dirty="0">
                <a:solidFill>
                  <a:schemeClr val="tx2"/>
                </a:solidFill>
                <a:latin typeface="+mn-lt"/>
                <a:ea typeface="+mn-ea"/>
              </a:rPr>
              <a:t>λ</a:t>
            </a:r>
            <a:r>
              <a:rPr kumimoji="1" lang="en-US" altLang="zh-CN" sz="2000" b="1" i="1" baseline="-25000" dirty="0">
                <a:solidFill>
                  <a:schemeClr val="tx2"/>
                </a:solidFill>
                <a:latin typeface="+mn-lt"/>
                <a:ea typeface="+mn-ea"/>
              </a:rPr>
              <a:t>B</a:t>
            </a:r>
            <a:r>
              <a:rPr kumimoji="1" lang="zh-CN" altLang="en-US" sz="2000" b="1" dirty="0">
                <a:solidFill>
                  <a:schemeClr val="tx2"/>
                </a:solidFill>
                <a:latin typeface="+mn-lt"/>
                <a:ea typeface="+mn-ea"/>
              </a:rPr>
              <a:t>称为</a:t>
            </a:r>
            <a:r>
              <a:rPr kumimoji="1" lang="zh-CN" altLang="en-US" sz="2000" b="1" dirty="0">
                <a:solidFill>
                  <a:srgbClr val="FF0000"/>
                </a:solidFill>
                <a:latin typeface="+mn-lt"/>
                <a:ea typeface="+mn-ea"/>
              </a:rPr>
              <a:t>一级闪耀波长</a:t>
            </a:r>
            <a:r>
              <a:rPr kumimoji="1" lang="zh-CN" altLang="en-US" sz="2000" b="1" dirty="0">
                <a:solidFill>
                  <a:schemeClr val="tx2"/>
                </a:solidFill>
                <a:latin typeface="+mn-lt"/>
                <a:ea typeface="+mn-ea"/>
              </a:rPr>
              <a:t>。上式还可以看出，对</a:t>
            </a:r>
            <a:r>
              <a:rPr kumimoji="1" lang="en-US" altLang="zh-CN" sz="2000" b="1" i="1" dirty="0">
                <a:solidFill>
                  <a:schemeClr val="tx2"/>
                </a:solidFill>
                <a:latin typeface="+mn-lt"/>
                <a:ea typeface="+mn-ea"/>
              </a:rPr>
              <a:t>λ</a:t>
            </a:r>
            <a:r>
              <a:rPr kumimoji="1" lang="en-US" altLang="zh-CN" sz="2000" b="1" i="1" baseline="-25000" dirty="0">
                <a:solidFill>
                  <a:schemeClr val="tx2"/>
                </a:solidFill>
                <a:latin typeface="+mn-lt"/>
                <a:ea typeface="+mn-ea"/>
              </a:rPr>
              <a:t>B</a:t>
            </a:r>
            <a:r>
              <a:rPr kumimoji="1" lang="zh-CN" altLang="en-US" sz="2000" b="1" dirty="0">
                <a:solidFill>
                  <a:schemeClr val="tx2"/>
                </a:solidFill>
                <a:latin typeface="+mn-lt"/>
                <a:ea typeface="+mn-ea"/>
              </a:rPr>
              <a:t>的一级光谱闪耀的光栅，也分别对</a:t>
            </a:r>
            <a:r>
              <a:rPr kumimoji="1" lang="en-US" altLang="zh-CN" sz="2000" b="1" i="1" dirty="0">
                <a:solidFill>
                  <a:schemeClr val="tx2"/>
                </a:solidFill>
                <a:latin typeface="+mn-lt"/>
                <a:ea typeface="+mn-ea"/>
              </a:rPr>
              <a:t>λ</a:t>
            </a:r>
            <a:r>
              <a:rPr kumimoji="1" lang="en-US" altLang="zh-CN" sz="2000" b="1" i="1" baseline="-25000" dirty="0">
                <a:solidFill>
                  <a:schemeClr val="tx2"/>
                </a:solidFill>
                <a:latin typeface="+mn-lt"/>
                <a:ea typeface="+mn-ea"/>
              </a:rPr>
              <a:t>B</a:t>
            </a: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a:t>
            </a:r>
            <a:r>
              <a:rPr kumimoji="1" lang="en-US" altLang="zh-CN" sz="2000" b="1" i="1" dirty="0">
                <a:solidFill>
                  <a:schemeClr val="tx2"/>
                </a:solidFill>
                <a:latin typeface="+mn-lt"/>
                <a:ea typeface="+mn-ea"/>
              </a:rPr>
              <a:t>λ</a:t>
            </a:r>
            <a:r>
              <a:rPr kumimoji="1" lang="en-US" altLang="zh-CN" sz="2000" b="1" i="1" baseline="-25000" dirty="0">
                <a:solidFill>
                  <a:schemeClr val="tx2"/>
                </a:solidFill>
                <a:latin typeface="+mn-lt"/>
                <a:ea typeface="+mn-ea"/>
              </a:rPr>
              <a:t>B</a:t>
            </a:r>
            <a:r>
              <a:rPr kumimoji="1" lang="en-US" altLang="zh-CN" sz="2000" b="1" dirty="0">
                <a:solidFill>
                  <a:schemeClr val="tx2"/>
                </a:solidFill>
                <a:latin typeface="+mn-lt"/>
                <a:ea typeface="+mn-ea"/>
              </a:rPr>
              <a:t>/3</a:t>
            </a:r>
            <a:r>
              <a:rPr kumimoji="1" lang="zh-CN" altLang="en-US" sz="2000" b="1" dirty="0">
                <a:solidFill>
                  <a:schemeClr val="tx2"/>
                </a:solidFill>
                <a:latin typeface="+mn-lt"/>
                <a:ea typeface="+mn-ea"/>
              </a:rPr>
              <a:t>、</a:t>
            </a:r>
            <a:r>
              <a:rPr kumimoji="1" lang="en-US" altLang="zh-CN" sz="2000" b="1" dirty="0">
                <a:solidFill>
                  <a:schemeClr val="tx2"/>
                </a:solidFill>
                <a:latin typeface="+mn-lt"/>
                <a:ea typeface="+mn-ea"/>
                <a:cs typeface="Times New Roman"/>
              </a:rPr>
              <a:t>···</a:t>
            </a:r>
            <a:r>
              <a:rPr kumimoji="1" lang="zh-CN" altLang="en-US" sz="2000" b="1" dirty="0">
                <a:solidFill>
                  <a:schemeClr val="tx2"/>
                </a:solidFill>
                <a:latin typeface="+mn-lt"/>
                <a:ea typeface="+mn-ea"/>
              </a:rPr>
              <a:t>的二级、 三级、 </a:t>
            </a:r>
            <a:r>
              <a:rPr kumimoji="1" lang="en-US" altLang="zh-CN" sz="2000" b="1" dirty="0">
                <a:solidFill>
                  <a:schemeClr val="tx2"/>
                </a:solidFill>
                <a:latin typeface="+mn-lt"/>
                <a:ea typeface="+mn-ea"/>
                <a:cs typeface="Times New Roman"/>
              </a:rPr>
              <a:t>···</a:t>
            </a:r>
            <a:r>
              <a:rPr kumimoji="1" lang="zh-CN" altLang="en-US" sz="2000" b="1" dirty="0">
                <a:solidFill>
                  <a:schemeClr val="tx2"/>
                </a:solidFill>
                <a:latin typeface="+mn-lt"/>
                <a:ea typeface="+mn-ea"/>
              </a:rPr>
              <a:t>光谱闪耀。</a:t>
            </a:r>
          </a:p>
        </p:txBody>
      </p:sp>
      <p:sp>
        <p:nvSpPr>
          <p:cNvPr id="36" name="Rectangle 5"/>
          <p:cNvSpPr>
            <a:spLocks noChangeArrowheads="1"/>
          </p:cNvSpPr>
          <p:nvPr/>
        </p:nvSpPr>
        <p:spPr bwMode="auto">
          <a:xfrm>
            <a:off x="118493" y="4725144"/>
            <a:ext cx="8845995"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lang="zh-CN" altLang="en-US" sz="2000" b="1" dirty="0">
                <a:solidFill>
                  <a:schemeClr val="tx2"/>
                </a:solidFill>
                <a:latin typeface="+mn-lt"/>
                <a:ea typeface="+mn-ea"/>
              </a:rPr>
              <a:t>尽管严格说来闪耀光栅在同一级光谱中只对闪耀波长产生极大的光强，而对其它波长则不能，但由于单槽衍射的中央主极大到极小有一定的宽度，所以闪耀波长附近一定波长范围内的谱线也会得到相当程度的闪耀。</a:t>
            </a:r>
          </a:p>
        </p:txBody>
      </p:sp>
    </p:spTree>
    <p:extLst>
      <p:ext uri="{BB962C8B-B14F-4D97-AF65-F5344CB8AC3E}">
        <p14:creationId xmlns:p14="http://schemas.microsoft.com/office/powerpoint/2010/main" val="1655591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闪耀光栅的衍射效率</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26</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804873788"/>
              </p:ext>
            </p:extLst>
          </p:nvPr>
        </p:nvGraphicFramePr>
        <p:xfrm>
          <a:off x="107504" y="2276872"/>
          <a:ext cx="3603625" cy="1130300"/>
        </p:xfrm>
        <a:graphic>
          <a:graphicData uri="http://schemas.openxmlformats.org/presentationml/2006/ole">
            <mc:AlternateContent xmlns:mc="http://schemas.openxmlformats.org/markup-compatibility/2006">
              <mc:Choice xmlns:v="urn:schemas-microsoft-com:vml" Requires="v">
                <p:oleObj spid="_x0000_s131344" name="Equation" r:id="rId4" imgW="1701720" imgH="533160" progId="Equation.DSMT4">
                  <p:embed/>
                </p:oleObj>
              </mc:Choice>
              <mc:Fallback>
                <p:oleObj name="Equation" r:id="rId4" imgW="1701720" imgH="53316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2276872"/>
                        <a:ext cx="36036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35496" y="1196752"/>
                <a:ext cx="6379021" cy="822597"/>
              </a:xfrm>
              <a:prstGeom prst="rect">
                <a:avLst/>
              </a:prstGeom>
              <a:noFill/>
            </p:spPr>
            <p:txBody>
              <a:bodyPr wrap="square" rtlCol="0">
                <a:spAutoFit/>
              </a:bodyPr>
              <a:lstStyle/>
              <a:p>
                <a:pPr algn="just">
                  <a:lnSpc>
                    <a:spcPct val="125000"/>
                  </a:lnSpc>
                </a:pPr>
                <a:r>
                  <a:rPr lang="zh-CN" altLang="en-US" sz="2000" b="1" dirty="0">
                    <a:solidFill>
                      <a:schemeClr val="tx2"/>
                    </a:solidFill>
                  </a:rPr>
                  <a:t>统一以光栅面法线</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𝒏</m:t>
                        </m:r>
                      </m:e>
                      <m:sub>
                        <m:r>
                          <a:rPr lang="en-US" altLang="zh-CN" sz="2000" b="1" i="1" smtClean="0">
                            <a:solidFill>
                              <a:schemeClr val="tx2"/>
                            </a:solidFill>
                            <a:latin typeface="Cambria Math"/>
                          </a:rPr>
                          <m:t>𝟏</m:t>
                        </m:r>
                      </m:sub>
                    </m:sSub>
                  </m:oMath>
                </a14:m>
                <a:r>
                  <a:rPr lang="zh-CN" altLang="en-US" sz="2000" b="1" dirty="0">
                    <a:solidFill>
                      <a:schemeClr val="tx2"/>
                    </a:solidFill>
                  </a:rPr>
                  <a:t>为参考，考察决定单缝衍射主极大和多缝干涉主极大的光程差公式：</a:t>
                </a:r>
              </a:p>
            </p:txBody>
          </p:sp>
        </mc:Choice>
        <mc:Fallback xmlns="">
          <p:sp>
            <p:nvSpPr>
              <p:cNvPr id="7" name="TextBox 6"/>
              <p:cNvSpPr txBox="1">
                <a:spLocks noRot="1" noChangeAspect="1" noMove="1" noResize="1" noEditPoints="1" noAdjustHandles="1" noChangeArrowheads="1" noChangeShapeType="1" noTextEdit="1"/>
              </p:cNvSpPr>
              <p:nvPr/>
            </p:nvSpPr>
            <p:spPr>
              <a:xfrm>
                <a:off x="35496" y="1196752"/>
                <a:ext cx="6379021" cy="822597"/>
              </a:xfrm>
              <a:prstGeom prst="rect">
                <a:avLst/>
              </a:prstGeom>
              <a:blipFill>
                <a:blip r:embed="rId6"/>
                <a:stretch>
                  <a:fillRect l="-1052" t="-741" r="-956" b="-10370"/>
                </a:stretch>
              </a:blipFill>
            </p:spPr>
            <p:txBody>
              <a:bodyPr/>
              <a:lstStyle/>
              <a:p>
                <a:r>
                  <a:rPr lang="zh-CN" altLang="en-US">
                    <a:noFill/>
                  </a:rPr>
                  <a:t> </a:t>
                </a:r>
              </a:p>
            </p:txBody>
          </p:sp>
        </mc:Fallback>
      </mc:AlternateContent>
      <p:pic>
        <p:nvPicPr>
          <p:cNvPr id="38" name="图片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6216" y="1340768"/>
            <a:ext cx="2466975" cy="2381250"/>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877713112"/>
              </p:ext>
            </p:extLst>
          </p:nvPr>
        </p:nvGraphicFramePr>
        <p:xfrm>
          <a:off x="3907979" y="2334642"/>
          <a:ext cx="2600325" cy="1022350"/>
        </p:xfrm>
        <a:graphic>
          <a:graphicData uri="http://schemas.openxmlformats.org/presentationml/2006/ole">
            <mc:AlternateContent xmlns:mc="http://schemas.openxmlformats.org/markup-compatibility/2006">
              <mc:Choice xmlns:v="urn:schemas-microsoft-com:vml" Requires="v">
                <p:oleObj spid="_x0000_s131345" name="Equation" r:id="rId8" imgW="1231560" imgH="482400" progId="Equation.DSMT4">
                  <p:embed/>
                </p:oleObj>
              </mc:Choice>
              <mc:Fallback>
                <p:oleObj name="Equation" r:id="rId8" imgW="1231560" imgH="482400" progId="Equation.DSMT4">
                  <p:embed/>
                  <p:pic>
                    <p:nvPicPr>
                      <p:cNvPr id="13" name="对象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7979" y="2334642"/>
                        <a:ext cx="260032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195351305"/>
              </p:ext>
            </p:extLst>
          </p:nvPr>
        </p:nvGraphicFramePr>
        <p:xfrm>
          <a:off x="2328764" y="3553122"/>
          <a:ext cx="2592388" cy="1316038"/>
        </p:xfrm>
        <a:graphic>
          <a:graphicData uri="http://schemas.openxmlformats.org/presentationml/2006/ole">
            <mc:AlternateContent xmlns:mc="http://schemas.openxmlformats.org/markup-compatibility/2006">
              <mc:Choice xmlns:v="urn:schemas-microsoft-com:vml" Requires="v">
                <p:oleObj spid="_x0000_s131346" name="公式" r:id="rId10" imgW="1600200" imgH="812800" progId="Equation.3">
                  <p:embed/>
                </p:oleObj>
              </mc:Choice>
              <mc:Fallback>
                <p:oleObj name="公式" r:id="rId10" imgW="1600200" imgH="812800" progId="Equation.3">
                  <p:embed/>
                  <p:pic>
                    <p:nvPicPr>
                      <p:cNvPr id="17" name="对象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8764" y="3553122"/>
                        <a:ext cx="2592388"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35496" y="3975447"/>
            <a:ext cx="1991251" cy="400110"/>
          </a:xfrm>
          <a:prstGeom prst="rect">
            <a:avLst/>
          </a:prstGeom>
          <a:noFill/>
        </p:spPr>
        <p:txBody>
          <a:bodyPr wrap="none" rtlCol="0">
            <a:spAutoFit/>
          </a:bodyPr>
          <a:lstStyle/>
          <a:p>
            <a:r>
              <a:rPr lang="zh-CN" altLang="en-US" sz="2000" b="1" dirty="0">
                <a:solidFill>
                  <a:schemeClr val="tx2"/>
                </a:solidFill>
              </a:rPr>
              <a:t>多缝衍射图样：</a:t>
            </a:r>
          </a:p>
        </p:txBody>
      </p:sp>
      <p:graphicFrame>
        <p:nvGraphicFramePr>
          <p:cNvPr id="39" name="对象 38"/>
          <p:cNvGraphicFramePr>
            <a:graphicFrameLocks noChangeAspect="1"/>
          </p:cNvGraphicFramePr>
          <p:nvPr>
            <p:extLst>
              <p:ext uri="{D42A27DB-BD31-4B8C-83A1-F6EECF244321}">
                <p14:modId xmlns:p14="http://schemas.microsoft.com/office/powerpoint/2010/main" val="2103492708"/>
              </p:ext>
            </p:extLst>
          </p:nvPr>
        </p:nvGraphicFramePr>
        <p:xfrm>
          <a:off x="107950" y="4797425"/>
          <a:ext cx="4248150" cy="1511300"/>
        </p:xfrm>
        <a:graphic>
          <a:graphicData uri="http://schemas.openxmlformats.org/presentationml/2006/ole">
            <mc:AlternateContent xmlns:mc="http://schemas.openxmlformats.org/markup-compatibility/2006">
              <mc:Choice xmlns:v="urn:schemas-microsoft-com:vml" Requires="v">
                <p:oleObj spid="_x0000_s131347" name="Equation" r:id="rId12" imgW="2361960" imgH="838080" progId="Equation.DSMT4">
                  <p:embed/>
                </p:oleObj>
              </mc:Choice>
              <mc:Fallback>
                <p:oleObj name="Equation" r:id="rId12" imgW="2361960" imgH="838080" progId="Equation.DSMT4">
                  <p:embed/>
                  <p:pic>
                    <p:nvPicPr>
                      <p:cNvPr id="39" name="对象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950" y="4797425"/>
                        <a:ext cx="424815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4283968" y="5301208"/>
            <a:ext cx="1379140" cy="707886"/>
          </a:xfrm>
          <a:prstGeom prst="rect">
            <a:avLst/>
          </a:prstGeom>
          <a:noFill/>
        </p:spPr>
        <p:txBody>
          <a:bodyPr wrap="square" rtlCol="0">
            <a:spAutoFit/>
          </a:bodyPr>
          <a:lstStyle/>
          <a:p>
            <a:pPr algn="just"/>
            <a:r>
              <a:rPr lang="zh-CN" altLang="en-US" sz="2000" b="1" dirty="0">
                <a:solidFill>
                  <a:schemeClr val="tx2"/>
                </a:solidFill>
              </a:rPr>
              <a:t>垂直于槽面入射</a:t>
            </a:r>
            <a:r>
              <a:rPr lang="el-GR" altLang="zh-CN" sz="2000" b="1" i="1" dirty="0">
                <a:solidFill>
                  <a:schemeClr val="tx2"/>
                </a:solidFill>
                <a:latin typeface="Times New Roman" pitchFamily="18" charset="0"/>
                <a:cs typeface="Times New Roman" pitchFamily="18" charset="0"/>
              </a:rPr>
              <a:t>φ</a:t>
            </a:r>
            <a:r>
              <a:rPr lang="en-US" altLang="zh-CN" sz="2000" b="1" dirty="0">
                <a:solidFill>
                  <a:schemeClr val="tx2"/>
                </a:solidFill>
                <a:latin typeface="Times New Roman" pitchFamily="18" charset="0"/>
                <a:cs typeface="Times New Roman" pitchFamily="18" charset="0"/>
              </a:rPr>
              <a:t>=0</a:t>
            </a:r>
            <a:endParaRPr lang="zh-CN" altLang="en-US" sz="2000" b="1" dirty="0">
              <a:solidFill>
                <a:schemeClr val="tx2"/>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70329204"/>
              </p:ext>
            </p:extLst>
          </p:nvPr>
        </p:nvGraphicFramePr>
        <p:xfrm>
          <a:off x="5784850" y="4868863"/>
          <a:ext cx="3313113" cy="1512887"/>
        </p:xfrm>
        <a:graphic>
          <a:graphicData uri="http://schemas.openxmlformats.org/presentationml/2006/ole">
            <mc:AlternateContent xmlns:mc="http://schemas.openxmlformats.org/markup-compatibility/2006">
              <mc:Choice xmlns:v="urn:schemas-microsoft-com:vml" Requires="v">
                <p:oleObj spid="_x0000_s131348" name="Equation" r:id="rId14" imgW="1841400" imgH="838080" progId="Equation.DSMT4">
                  <p:embed/>
                </p:oleObj>
              </mc:Choice>
              <mc:Fallback>
                <p:oleObj name="Equation" r:id="rId14" imgW="1841400" imgH="838080" progId="Equation.DSMT4">
                  <p:embed/>
                  <p:pic>
                    <p:nvPicPr>
                      <p:cNvPr id="2"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84850" y="4868863"/>
                        <a:ext cx="3313113" cy="151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箭头 5"/>
          <p:cNvSpPr/>
          <p:nvPr/>
        </p:nvSpPr>
        <p:spPr>
          <a:xfrm>
            <a:off x="4200972" y="6009094"/>
            <a:ext cx="1595164" cy="1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2672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闪耀光栅的衍射效率</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27</a:t>
            </a:fld>
            <a:endParaRPr lang="en-US" altLang="zh-CN" dirty="0"/>
          </a:p>
        </p:txBody>
      </p:sp>
      <p:graphicFrame>
        <p:nvGraphicFramePr>
          <p:cNvPr id="17" name="对象 16"/>
          <p:cNvGraphicFramePr>
            <a:graphicFrameLocks noChangeAspect="1"/>
          </p:cNvGraphicFramePr>
          <p:nvPr/>
        </p:nvGraphicFramePr>
        <p:xfrm>
          <a:off x="179511" y="1124744"/>
          <a:ext cx="2584711" cy="1312141"/>
        </p:xfrm>
        <a:graphic>
          <a:graphicData uri="http://schemas.openxmlformats.org/presentationml/2006/ole">
            <mc:AlternateContent xmlns:mc="http://schemas.openxmlformats.org/markup-compatibility/2006">
              <mc:Choice xmlns:v="urn:schemas-microsoft-com:vml" Requires="v">
                <p:oleObj spid="_x0000_s132206" name="Equation" r:id="rId4" imgW="1600200" imgH="812800" progId="Equation.DSMT4">
                  <p:embed/>
                </p:oleObj>
              </mc:Choice>
              <mc:Fallback>
                <p:oleObj name="Equation" r:id="rId4" imgW="1600200" imgH="812800" progId="Equation.DSMT4">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1" y="1124744"/>
                        <a:ext cx="2584711" cy="1312141"/>
                      </a:xfrm>
                      <a:prstGeom prst="rect">
                        <a:avLst/>
                      </a:prstGeom>
                      <a:noFill/>
                      <a:ln>
                        <a:noFill/>
                      </a:ln>
                      <a:effectLst/>
                    </p:spPr>
                  </p:pic>
                </p:oleObj>
              </mc:Fallback>
            </mc:AlternateContent>
          </a:graphicData>
        </a:graphic>
      </p:graphicFrame>
      <p:graphicFrame>
        <p:nvGraphicFramePr>
          <p:cNvPr id="2" name="对象 1"/>
          <p:cNvGraphicFramePr>
            <a:graphicFrameLocks noChangeAspect="1"/>
          </p:cNvGraphicFramePr>
          <p:nvPr/>
        </p:nvGraphicFramePr>
        <p:xfrm>
          <a:off x="170629" y="2367815"/>
          <a:ext cx="3275075" cy="1493233"/>
        </p:xfrm>
        <a:graphic>
          <a:graphicData uri="http://schemas.openxmlformats.org/presentationml/2006/ole">
            <mc:AlternateContent xmlns:mc="http://schemas.openxmlformats.org/markup-compatibility/2006">
              <mc:Choice xmlns:v="urn:schemas-microsoft-com:vml" Requires="v">
                <p:oleObj spid="_x0000_s132207" name="Equation" r:id="rId6" imgW="1841400" imgH="838080" progId="Equation.DSMT4">
                  <p:embed/>
                </p:oleObj>
              </mc:Choice>
              <mc:Fallback>
                <p:oleObj name="Equation" r:id="rId6" imgW="1841400" imgH="838080" progId="Equation.DSMT4">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629" y="2367815"/>
                        <a:ext cx="3275075" cy="1493233"/>
                      </a:xfrm>
                      <a:prstGeom prst="rect">
                        <a:avLst/>
                      </a:prstGeom>
                      <a:noFill/>
                    </p:spPr>
                  </p:pic>
                </p:oleObj>
              </mc:Fallback>
            </mc:AlternateContent>
          </a:graphicData>
        </a:graphic>
      </p:graphicFrame>
      <p:sp>
        <p:nvSpPr>
          <p:cNvPr id="21" name="Text Box 5"/>
          <p:cNvSpPr txBox="1">
            <a:spLocks noChangeArrowheads="1"/>
          </p:cNvSpPr>
          <p:nvPr/>
        </p:nvSpPr>
        <p:spPr bwMode="auto">
          <a:xfrm>
            <a:off x="107504" y="3842113"/>
            <a:ext cx="3744416" cy="294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1800" b="1" dirty="0">
                <a:solidFill>
                  <a:schemeClr val="tx2"/>
                </a:solidFill>
                <a:latin typeface="+mn-lt"/>
                <a:ea typeface="+mn-ea"/>
              </a:rPr>
              <a:t>衍射主极大与</a:t>
            </a:r>
            <a:r>
              <a:rPr kumimoji="1" lang="en-US" altLang="zh-CN" sz="1800" b="1" i="1" dirty="0" err="1">
                <a:solidFill>
                  <a:schemeClr val="tx2"/>
                </a:solidFill>
                <a:latin typeface="+mn-lt"/>
                <a:ea typeface="+mn-ea"/>
              </a:rPr>
              <a:t>λ</a:t>
            </a:r>
            <a:r>
              <a:rPr kumimoji="1" lang="en-US" altLang="zh-CN" sz="1800" b="1" i="1" baseline="-25000" dirty="0" err="1">
                <a:solidFill>
                  <a:schemeClr val="tx2"/>
                </a:solidFill>
                <a:latin typeface="+mn-lt"/>
                <a:ea typeface="+mn-ea"/>
              </a:rPr>
              <a:t>B</a:t>
            </a:r>
            <a:r>
              <a:rPr kumimoji="1" lang="zh-CN" altLang="en-US" sz="1800" b="1" dirty="0">
                <a:solidFill>
                  <a:schemeClr val="tx2"/>
                </a:solidFill>
                <a:latin typeface="+mn-lt"/>
                <a:ea typeface="+mn-ea"/>
              </a:rPr>
              <a:t>的一级谱线重合，又因为光栅的单槽宽度近似等于光栅周期，所以</a:t>
            </a:r>
            <a:r>
              <a:rPr kumimoji="1" lang="en-US" altLang="zh-CN" sz="1800" b="1" i="1" dirty="0" err="1">
                <a:solidFill>
                  <a:schemeClr val="tx2"/>
                </a:solidFill>
                <a:latin typeface="+mn-lt"/>
                <a:ea typeface="+mn-ea"/>
              </a:rPr>
              <a:t>λ</a:t>
            </a:r>
            <a:r>
              <a:rPr kumimoji="1" lang="en-US" altLang="zh-CN" sz="1800" b="1" i="1" baseline="-25000" dirty="0" err="1">
                <a:solidFill>
                  <a:schemeClr val="tx2"/>
                </a:solidFill>
                <a:latin typeface="+mn-lt"/>
                <a:ea typeface="+mn-ea"/>
              </a:rPr>
              <a:t>B</a:t>
            </a:r>
            <a:r>
              <a:rPr kumimoji="1" lang="zh-CN" altLang="en-US" sz="1800" b="1" dirty="0">
                <a:solidFill>
                  <a:schemeClr val="tx2"/>
                </a:solidFill>
                <a:latin typeface="+mn-lt"/>
                <a:ea typeface="+mn-ea"/>
              </a:rPr>
              <a:t>的其它级光谱包括零级均成为缺级。因此一级谱线的衍射效率可达</a:t>
            </a:r>
            <a:r>
              <a:rPr kumimoji="1" lang="en-US" altLang="zh-CN" sz="1800" b="1" dirty="0">
                <a:solidFill>
                  <a:schemeClr val="tx2"/>
                </a:solidFill>
                <a:latin typeface="+mn-lt"/>
                <a:ea typeface="+mn-ea"/>
              </a:rPr>
              <a:t>80%</a:t>
            </a:r>
            <a:r>
              <a:rPr kumimoji="1" lang="zh-CN" altLang="en-US" sz="1800" b="1" dirty="0">
                <a:solidFill>
                  <a:schemeClr val="tx2"/>
                </a:solidFill>
                <a:latin typeface="+mn-lt"/>
                <a:ea typeface="+mn-ea"/>
              </a:rPr>
              <a:t>以上。</a:t>
            </a:r>
            <a:endParaRPr kumimoji="1" lang="en-US" altLang="zh-CN" sz="1800" b="1" dirty="0">
              <a:solidFill>
                <a:schemeClr val="tx2"/>
              </a:solidFill>
              <a:latin typeface="+mn-lt"/>
              <a:ea typeface="+mn-ea"/>
            </a:endParaRPr>
          </a:p>
          <a:p>
            <a:pPr algn="just" eaLnBrk="1" hangingPunct="1">
              <a:lnSpc>
                <a:spcPct val="150000"/>
              </a:lnSpc>
              <a:spcBef>
                <a:spcPts val="0"/>
              </a:spcBef>
              <a:buFontTx/>
              <a:buNone/>
            </a:pPr>
            <a:r>
              <a:rPr kumimoji="1" lang="zh-CN" altLang="en-US" sz="1800" b="1" dirty="0">
                <a:solidFill>
                  <a:schemeClr val="tx2"/>
                </a:solidFill>
                <a:latin typeface="+mn-lt"/>
                <a:ea typeface="+mn-ea"/>
              </a:rPr>
              <a:t>当闪耀角</a:t>
            </a:r>
            <a:r>
              <a:rPr kumimoji="1" lang="el-GR" altLang="zh-CN" sz="1800" b="1" i="1" dirty="0">
                <a:solidFill>
                  <a:schemeClr val="tx2"/>
                </a:solidFill>
                <a:latin typeface="+mn-lt"/>
                <a:ea typeface="+mn-ea"/>
                <a:cs typeface="Times New Roman"/>
              </a:rPr>
              <a:t>γ</a:t>
            </a:r>
            <a:r>
              <a:rPr kumimoji="1" lang="zh-CN" altLang="en-US" sz="1800" b="1" dirty="0">
                <a:solidFill>
                  <a:schemeClr val="tx2"/>
                </a:solidFill>
                <a:latin typeface="+mn-lt"/>
                <a:ea typeface="+mn-ea"/>
                <a:cs typeface="Times New Roman"/>
              </a:rPr>
              <a:t>较大时，</a:t>
            </a:r>
            <a:r>
              <a:rPr kumimoji="1" lang="en-US" altLang="zh-CN" sz="1800" b="1" i="1" dirty="0" err="1">
                <a:solidFill>
                  <a:schemeClr val="tx2"/>
                </a:solidFill>
                <a:latin typeface="+mn-lt"/>
                <a:ea typeface="+mn-ea"/>
                <a:cs typeface="Times New Roman"/>
              </a:rPr>
              <a:t>a</a:t>
            </a:r>
            <a:r>
              <a:rPr kumimoji="1" lang="en-US" altLang="zh-CN" sz="1800" b="1" dirty="0" err="1">
                <a:solidFill>
                  <a:schemeClr val="tx2"/>
                </a:solidFill>
                <a:latin typeface="+mn-lt"/>
                <a:ea typeface="+mn-ea"/>
                <a:cs typeface="Times New Roman"/>
              </a:rPr>
              <a:t>/</a:t>
            </a:r>
            <a:r>
              <a:rPr kumimoji="1" lang="en-US" altLang="zh-CN" sz="1800" b="1" i="1" dirty="0" err="1">
                <a:solidFill>
                  <a:schemeClr val="tx2"/>
                </a:solidFill>
                <a:latin typeface="+mn-lt"/>
                <a:ea typeface="+mn-ea"/>
                <a:cs typeface="Times New Roman"/>
              </a:rPr>
              <a:t>d</a:t>
            </a:r>
            <a:r>
              <a:rPr kumimoji="1" lang="zh-CN" altLang="en-US" sz="1800" b="1" dirty="0">
                <a:solidFill>
                  <a:schemeClr val="tx2"/>
                </a:solidFill>
                <a:latin typeface="+mn-lt"/>
                <a:ea typeface="+mn-ea"/>
                <a:cs typeface="Times New Roman"/>
              </a:rPr>
              <a:t>不再接近于</a:t>
            </a:r>
            <a:r>
              <a:rPr kumimoji="1" lang="en-US" altLang="zh-CN" sz="1800" b="1" dirty="0">
                <a:solidFill>
                  <a:schemeClr val="tx2"/>
                </a:solidFill>
                <a:latin typeface="+mn-lt"/>
                <a:ea typeface="+mn-ea"/>
                <a:cs typeface="Times New Roman"/>
              </a:rPr>
              <a:t>1</a:t>
            </a:r>
            <a:r>
              <a:rPr kumimoji="1" lang="zh-CN" altLang="en-US" sz="1800" b="1" dirty="0">
                <a:solidFill>
                  <a:schemeClr val="tx2"/>
                </a:solidFill>
                <a:latin typeface="+mn-lt"/>
                <a:ea typeface="+mn-ea"/>
                <a:cs typeface="Times New Roman"/>
              </a:rPr>
              <a:t>，将会出现其他级次的谱线。</a:t>
            </a:r>
            <a:endParaRPr kumimoji="1" lang="zh-CN" altLang="en-US" sz="1800" b="1" dirty="0">
              <a:solidFill>
                <a:schemeClr val="tx2"/>
              </a:solidFill>
              <a:latin typeface="+mn-lt"/>
              <a:ea typeface="+mn-ea"/>
            </a:endParaRPr>
          </a:p>
        </p:txBody>
      </p:sp>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920" y="4344387"/>
            <a:ext cx="5222687" cy="2396980"/>
          </a:xfrm>
          <a:prstGeom prst="rect">
            <a:avLst/>
          </a:prstGeom>
        </p:spPr>
      </p:pic>
      <p:grpSp>
        <p:nvGrpSpPr>
          <p:cNvPr id="22" name="组合 21"/>
          <p:cNvGrpSpPr/>
          <p:nvPr/>
        </p:nvGrpSpPr>
        <p:grpSpPr>
          <a:xfrm>
            <a:off x="3851920" y="1159246"/>
            <a:ext cx="5222687" cy="2555278"/>
            <a:chOff x="3491880" y="1159246"/>
            <a:chExt cx="5582727" cy="2555278"/>
          </a:xfrm>
        </p:grpSpPr>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1880" y="1159246"/>
              <a:ext cx="5582727" cy="2555278"/>
            </a:xfrm>
            <a:prstGeom prst="rect">
              <a:avLst/>
            </a:prstGeom>
          </p:spPr>
        </p:pic>
        <p:sp>
          <p:nvSpPr>
            <p:cNvPr id="20" name="TextBox 19"/>
            <p:cNvSpPr txBox="1"/>
            <p:nvPr/>
          </p:nvSpPr>
          <p:spPr>
            <a:xfrm>
              <a:off x="6955623" y="1167135"/>
              <a:ext cx="1136851" cy="461665"/>
            </a:xfrm>
            <a:prstGeom prst="rect">
              <a:avLst/>
            </a:prstGeom>
            <a:noFill/>
          </p:spPr>
          <p:txBody>
            <a:bodyPr wrap="non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a</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dirty="0">
                  <a:solidFill>
                    <a:srgbClr val="FF0000"/>
                  </a:solidFill>
                  <a:latin typeface="Times New Roman" panose="02020603050405020304" pitchFamily="18" charset="0"/>
                  <a:cs typeface="Times New Roman" panose="02020603050405020304" pitchFamily="18" charset="0"/>
                </a:rPr>
                <a:t>=0.9</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63735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5.3.3 </a:t>
            </a:r>
            <a:r>
              <a:rPr lang="zh-CN" altLang="en-US" dirty="0">
                <a:latin typeface="黑体" pitchFamily="2" charset="-122"/>
                <a:ea typeface="黑体" pitchFamily="2" charset="-122"/>
              </a:rPr>
              <a:t>透射式阶梯光栅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28</a:t>
            </a:fld>
            <a:endParaRPr lang="en-US" altLang="zh-CN"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31" y="1196752"/>
            <a:ext cx="4411969" cy="2215937"/>
          </a:xfrm>
          <a:prstGeom prst="rect">
            <a:avLst/>
          </a:prstGeom>
        </p:spPr>
      </p:pic>
      <p:graphicFrame>
        <p:nvGraphicFramePr>
          <p:cNvPr id="2" name="对象 1"/>
          <p:cNvGraphicFramePr>
            <a:graphicFrameLocks noChangeAspect="1"/>
          </p:cNvGraphicFramePr>
          <p:nvPr/>
        </p:nvGraphicFramePr>
        <p:xfrm>
          <a:off x="313377" y="3989933"/>
          <a:ext cx="3898583" cy="1245255"/>
        </p:xfrm>
        <a:graphic>
          <a:graphicData uri="http://schemas.openxmlformats.org/presentationml/2006/ole">
            <mc:AlternateContent xmlns:mc="http://schemas.openxmlformats.org/markup-compatibility/2006">
              <mc:Choice xmlns:v="urn:schemas-microsoft-com:vml" Requires="v">
                <p:oleObj spid="_x0000_s133176" name="Equation" r:id="rId5" imgW="2539800" imgH="812520" progId="Equation.DSMT4">
                  <p:embed/>
                </p:oleObj>
              </mc:Choice>
              <mc:Fallback>
                <p:oleObj name="Equation" r:id="rId5" imgW="2539800" imgH="812520" progId="Equation.DSMT4">
                  <p:embed/>
                  <p:pic>
                    <p:nvPicPr>
                      <p:cNvPr id="2" name="对象 1"/>
                      <p:cNvPicPr>
                        <a:picLocks noChangeAspect="1" noChangeArrowheads="1"/>
                      </p:cNvPicPr>
                      <p:nvPr/>
                    </p:nvPicPr>
                    <p:blipFill>
                      <a:blip r:embed="rId6"/>
                      <a:srcRect/>
                      <a:stretch>
                        <a:fillRect/>
                      </a:stretch>
                    </p:blipFill>
                    <p:spPr bwMode="auto">
                      <a:xfrm>
                        <a:off x="313377" y="3989933"/>
                        <a:ext cx="3898583" cy="1245255"/>
                      </a:xfrm>
                      <a:prstGeom prst="rect">
                        <a:avLst/>
                      </a:prstGeom>
                      <a:noFill/>
                      <a:ln>
                        <a:noFill/>
                      </a:ln>
                    </p:spPr>
                  </p:pic>
                </p:oleObj>
              </mc:Fallback>
            </mc:AlternateContent>
          </a:graphicData>
        </a:graphic>
      </p:graphicFrame>
      <p:sp>
        <p:nvSpPr>
          <p:cNvPr id="6" name="TextBox 5"/>
          <p:cNvSpPr txBox="1"/>
          <p:nvPr/>
        </p:nvSpPr>
        <p:spPr>
          <a:xfrm>
            <a:off x="4788024" y="1492568"/>
            <a:ext cx="4176464" cy="1692771"/>
          </a:xfrm>
          <a:prstGeom prst="rect">
            <a:avLst/>
          </a:prstGeom>
          <a:noFill/>
        </p:spPr>
        <p:txBody>
          <a:bodyPr wrap="square" rtlCol="0">
            <a:spAutoFit/>
          </a:bodyPr>
          <a:lstStyle/>
          <a:p>
            <a:pPr algn="just">
              <a:lnSpc>
                <a:spcPct val="130000"/>
              </a:lnSpc>
            </a:pPr>
            <a:r>
              <a:rPr lang="zh-CN" altLang="en-US" sz="2000" b="1" dirty="0">
                <a:solidFill>
                  <a:schemeClr val="tx2"/>
                </a:solidFill>
              </a:rPr>
              <a:t>相对于平面光栅，阶梯光栅的狭缝面保持不动，而光栅面发生偏转，从而将某个非零干涉主极大移至单缝衍射主极大位置。</a:t>
            </a:r>
          </a:p>
        </p:txBody>
      </p:sp>
      <p:sp>
        <p:nvSpPr>
          <p:cNvPr id="8" name="TextBox 7"/>
          <p:cNvSpPr txBox="1"/>
          <p:nvPr/>
        </p:nvSpPr>
        <p:spPr>
          <a:xfrm>
            <a:off x="160032" y="3501008"/>
            <a:ext cx="8804456" cy="400110"/>
          </a:xfrm>
          <a:prstGeom prst="rect">
            <a:avLst/>
          </a:prstGeom>
          <a:noFill/>
        </p:spPr>
        <p:txBody>
          <a:bodyPr wrap="square" rtlCol="0">
            <a:spAutoFit/>
          </a:bodyPr>
          <a:lstStyle/>
          <a:p>
            <a:pPr algn="just"/>
            <a:r>
              <a:rPr lang="zh-CN" altLang="en-US" sz="2000" b="1" dirty="0">
                <a:solidFill>
                  <a:schemeClr val="tx2"/>
                </a:solidFill>
              </a:rPr>
              <a:t>在衍射角</a:t>
            </a:r>
            <a:r>
              <a:rPr lang="el-GR" altLang="zh-CN" sz="2000" b="1" i="1" dirty="0">
                <a:solidFill>
                  <a:schemeClr val="tx2"/>
                </a:solidFill>
                <a:latin typeface="Times New Roman"/>
                <a:cs typeface="Times New Roman"/>
              </a:rPr>
              <a:t>θ</a:t>
            </a:r>
            <a:r>
              <a:rPr lang="zh-CN" altLang="en-US" sz="2000" b="1" dirty="0">
                <a:solidFill>
                  <a:schemeClr val="tx2"/>
                </a:solidFill>
              </a:rPr>
              <a:t>较小的情况下，得到决定单缝衍射因子和多缝干涉因子的光程差：</a:t>
            </a:r>
          </a:p>
        </p:txBody>
      </p:sp>
      <p:sp>
        <p:nvSpPr>
          <p:cNvPr id="10" name="矩形 9"/>
          <p:cNvSpPr/>
          <p:nvPr/>
        </p:nvSpPr>
        <p:spPr>
          <a:xfrm>
            <a:off x="160031" y="5229200"/>
            <a:ext cx="8804457" cy="1569660"/>
          </a:xfrm>
          <a:prstGeom prst="rect">
            <a:avLst/>
          </a:prstGeom>
        </p:spPr>
        <p:txBody>
          <a:bodyPr wrap="square">
            <a:spAutoFit/>
          </a:bodyPr>
          <a:lstStyle/>
          <a:p>
            <a:pPr algn="just">
              <a:lnSpc>
                <a:spcPct val="120000"/>
              </a:lnSpc>
            </a:pPr>
            <a:r>
              <a:rPr lang="zh-CN" altLang="en-US" sz="2000" b="1" dirty="0">
                <a:solidFill>
                  <a:schemeClr val="tx2"/>
                </a:solidFill>
              </a:rPr>
              <a:t>设</a:t>
            </a:r>
            <a:r>
              <a:rPr lang="en-US" altLang="zh-CN" sz="2000" b="1" i="1" dirty="0">
                <a:solidFill>
                  <a:schemeClr val="tx2"/>
                </a:solidFill>
                <a:latin typeface="Times New Roman" pitchFamily="18" charset="0"/>
                <a:cs typeface="Times New Roman" pitchFamily="18" charset="0"/>
              </a:rPr>
              <a:t>t</a:t>
            </a:r>
            <a:r>
              <a:rPr lang="en-US" altLang="zh-CN" sz="2000" b="1" dirty="0">
                <a:solidFill>
                  <a:schemeClr val="tx2"/>
                </a:solidFill>
                <a:latin typeface="Times New Roman" pitchFamily="18" charset="0"/>
                <a:cs typeface="Times New Roman" pitchFamily="18" charset="0"/>
              </a:rPr>
              <a:t>=1mm</a:t>
            </a:r>
            <a:r>
              <a:rPr lang="zh-CN" altLang="en-US"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n</a:t>
            </a:r>
            <a:r>
              <a:rPr lang="en-US" altLang="zh-CN" sz="2000" b="1" dirty="0">
                <a:solidFill>
                  <a:schemeClr val="tx2"/>
                </a:solidFill>
                <a:latin typeface="Times New Roman" pitchFamily="18" charset="0"/>
                <a:cs typeface="Times New Roman" pitchFamily="18" charset="0"/>
              </a:rPr>
              <a:t>=1.5</a:t>
            </a:r>
            <a:r>
              <a:rPr lang="zh-CN" altLang="en-US" sz="2000" b="1" dirty="0">
                <a:solidFill>
                  <a:schemeClr val="tx2"/>
                </a:solidFill>
                <a:latin typeface="Times New Roman" pitchFamily="18" charset="0"/>
                <a:cs typeface="Times New Roman" pitchFamily="18" charset="0"/>
              </a:rPr>
              <a:t>，</a:t>
            </a:r>
            <a:r>
              <a:rPr lang="el-GR" altLang="zh-CN" sz="2000" b="1" dirty="0">
                <a:solidFill>
                  <a:schemeClr val="tx2"/>
                </a:solidFill>
                <a:latin typeface="Times New Roman" pitchFamily="18" charset="0"/>
                <a:cs typeface="Times New Roman" pitchFamily="18" charset="0"/>
              </a:rPr>
              <a:t>λ</a:t>
            </a:r>
            <a:r>
              <a:rPr lang="en-US" altLang="zh-CN" sz="2000" b="1" dirty="0">
                <a:solidFill>
                  <a:schemeClr val="tx2"/>
                </a:solidFill>
                <a:latin typeface="Times New Roman" pitchFamily="18" charset="0"/>
                <a:cs typeface="Times New Roman" pitchFamily="18" charset="0"/>
              </a:rPr>
              <a:t>=500nm</a:t>
            </a:r>
            <a:r>
              <a:rPr lang="zh-CN" altLang="en-US" sz="2000" b="1" dirty="0">
                <a:solidFill>
                  <a:schemeClr val="tx2"/>
                </a:solidFill>
                <a:latin typeface="Times New Roman"/>
                <a:cs typeface="Times New Roman"/>
              </a:rPr>
              <a:t>，阶梯数</a:t>
            </a:r>
            <a:r>
              <a:rPr lang="en-US" altLang="zh-CN" sz="2000" b="1" i="1" dirty="0">
                <a:solidFill>
                  <a:schemeClr val="tx2"/>
                </a:solidFill>
                <a:latin typeface="Times New Roman" pitchFamily="18" charset="0"/>
                <a:cs typeface="Times New Roman" pitchFamily="18" charset="0"/>
              </a:rPr>
              <a:t>N</a:t>
            </a:r>
            <a:r>
              <a:rPr lang="en-US" altLang="zh-CN" sz="2000" b="1" dirty="0">
                <a:solidFill>
                  <a:schemeClr val="tx2"/>
                </a:solidFill>
                <a:latin typeface="Times New Roman"/>
                <a:cs typeface="Times New Roman"/>
              </a:rPr>
              <a:t>=100</a:t>
            </a:r>
            <a:r>
              <a:rPr lang="zh-CN" altLang="en-US" sz="2000" b="1" dirty="0">
                <a:solidFill>
                  <a:schemeClr val="tx2"/>
                </a:solidFill>
                <a:latin typeface="Times New Roman"/>
                <a:cs typeface="Times New Roman"/>
              </a:rPr>
              <a:t>，得到最低衍射级次</a:t>
            </a:r>
            <a:r>
              <a:rPr lang="en-US" altLang="zh-CN" sz="2000" b="1" i="1" dirty="0">
                <a:solidFill>
                  <a:schemeClr val="tx2"/>
                </a:solidFill>
                <a:latin typeface="Times New Roman" pitchFamily="18" charset="0"/>
                <a:cs typeface="Times New Roman" pitchFamily="18" charset="0"/>
              </a:rPr>
              <a:t>m</a:t>
            </a:r>
            <a:r>
              <a:rPr lang="en-US" altLang="zh-CN" sz="2000" b="1" dirty="0">
                <a:solidFill>
                  <a:schemeClr val="tx2"/>
                </a:solidFill>
                <a:latin typeface="Times New Roman"/>
                <a:cs typeface="Times New Roman"/>
              </a:rPr>
              <a:t>=1000</a:t>
            </a:r>
            <a:r>
              <a:rPr lang="zh-CN" altLang="en-US" sz="2000" b="1" dirty="0">
                <a:solidFill>
                  <a:schemeClr val="tx2"/>
                </a:solidFill>
                <a:latin typeface="Times New Roman"/>
                <a:cs typeface="Times New Roman"/>
              </a:rPr>
              <a:t>，分辨本领为</a:t>
            </a:r>
            <a:r>
              <a:rPr lang="en-US" altLang="zh-CN" sz="2000" b="1" i="1" dirty="0">
                <a:solidFill>
                  <a:schemeClr val="tx2"/>
                </a:solidFill>
                <a:latin typeface="Times New Roman" pitchFamily="18" charset="0"/>
                <a:cs typeface="Times New Roman" pitchFamily="18" charset="0"/>
              </a:rPr>
              <a:t>A</a:t>
            </a:r>
            <a:r>
              <a:rPr lang="en-US" altLang="zh-CN" sz="2000" b="1" dirty="0">
                <a:solidFill>
                  <a:schemeClr val="tx2"/>
                </a:solidFill>
                <a:latin typeface="Times New Roman"/>
                <a:cs typeface="Times New Roman"/>
              </a:rPr>
              <a:t>=</a:t>
            </a:r>
            <a:r>
              <a:rPr lang="en-US" altLang="zh-CN" sz="2000" b="1" i="1" dirty="0" err="1">
                <a:solidFill>
                  <a:schemeClr val="tx2"/>
                </a:solidFill>
                <a:latin typeface="Times New Roman" pitchFamily="18" charset="0"/>
                <a:cs typeface="Times New Roman" pitchFamily="18" charset="0"/>
              </a:rPr>
              <a:t>mN</a:t>
            </a:r>
            <a:r>
              <a:rPr lang="en-US" altLang="zh-CN" sz="2000" b="1" dirty="0">
                <a:solidFill>
                  <a:schemeClr val="tx2"/>
                </a:solidFill>
                <a:latin typeface="Times New Roman"/>
                <a:cs typeface="Times New Roman"/>
              </a:rPr>
              <a:t>=10</a:t>
            </a:r>
            <a:r>
              <a:rPr lang="en-US" altLang="zh-CN" sz="2000" b="1" baseline="30000" dirty="0">
                <a:solidFill>
                  <a:schemeClr val="tx2"/>
                </a:solidFill>
                <a:latin typeface="Times New Roman"/>
                <a:cs typeface="Times New Roman"/>
              </a:rPr>
              <a:t>5</a:t>
            </a:r>
            <a:r>
              <a:rPr lang="zh-CN" altLang="en-US" sz="2000" b="1" dirty="0">
                <a:solidFill>
                  <a:schemeClr val="tx2"/>
                </a:solidFill>
                <a:latin typeface="Times New Roman"/>
                <a:cs typeface="Times New Roman"/>
              </a:rPr>
              <a:t>，最小分辨波长</a:t>
            </a:r>
            <a:r>
              <a:rPr lang="en-US" altLang="zh-CN" sz="2000" b="1" dirty="0">
                <a:solidFill>
                  <a:schemeClr val="tx2"/>
                </a:solidFill>
                <a:latin typeface="Times New Roman"/>
                <a:cs typeface="Times New Roman"/>
              </a:rPr>
              <a:t>(</a:t>
            </a:r>
            <a:r>
              <a:rPr lang="el-GR" altLang="zh-CN" sz="2000" b="1" dirty="0">
                <a:solidFill>
                  <a:schemeClr val="tx2"/>
                </a:solidFill>
                <a:latin typeface="Times New Roman"/>
                <a:cs typeface="Times New Roman"/>
              </a:rPr>
              <a:t>Δλ</a:t>
            </a:r>
            <a:r>
              <a:rPr lang="en-US" altLang="zh-CN" sz="2000" b="1" dirty="0">
                <a:solidFill>
                  <a:schemeClr val="tx2"/>
                </a:solidFill>
                <a:latin typeface="Times New Roman"/>
                <a:cs typeface="Times New Roman"/>
              </a:rPr>
              <a:t>)</a:t>
            </a:r>
            <a:r>
              <a:rPr lang="en-US" altLang="zh-CN" sz="2000" b="1" i="1" baseline="-25000" dirty="0">
                <a:solidFill>
                  <a:schemeClr val="tx2"/>
                </a:solidFill>
                <a:latin typeface="Times New Roman" pitchFamily="18" charset="0"/>
                <a:cs typeface="Times New Roman" pitchFamily="18" charset="0"/>
              </a:rPr>
              <a:t>m</a:t>
            </a:r>
            <a:r>
              <a:rPr lang="en-US" altLang="zh-CN" sz="2000" b="1" dirty="0">
                <a:solidFill>
                  <a:schemeClr val="tx2"/>
                </a:solidFill>
                <a:latin typeface="Times New Roman"/>
                <a:cs typeface="Times New Roman"/>
              </a:rPr>
              <a:t>=</a:t>
            </a:r>
            <a:r>
              <a:rPr lang="el-GR" altLang="zh-CN" sz="2000" b="1" dirty="0">
                <a:solidFill>
                  <a:schemeClr val="tx2"/>
                </a:solidFill>
                <a:latin typeface="Times New Roman"/>
                <a:cs typeface="Times New Roman"/>
              </a:rPr>
              <a:t>λ</a:t>
            </a:r>
            <a:r>
              <a:rPr lang="en-US" altLang="zh-CN" sz="2000" b="1" dirty="0">
                <a:solidFill>
                  <a:schemeClr val="tx2"/>
                </a:solidFill>
                <a:latin typeface="Times New Roman"/>
                <a:cs typeface="Times New Roman"/>
              </a:rPr>
              <a:t>/</a:t>
            </a:r>
            <a:r>
              <a:rPr lang="en-US" altLang="zh-CN" sz="2000" b="1" i="1" dirty="0">
                <a:solidFill>
                  <a:schemeClr val="tx2"/>
                </a:solidFill>
                <a:latin typeface="Times New Roman" pitchFamily="18" charset="0"/>
                <a:cs typeface="Times New Roman" pitchFamily="18" charset="0"/>
              </a:rPr>
              <a:t>A</a:t>
            </a:r>
            <a:r>
              <a:rPr lang="en-US" altLang="zh-CN" sz="2000" b="1" dirty="0">
                <a:solidFill>
                  <a:schemeClr val="tx2"/>
                </a:solidFill>
                <a:latin typeface="Times New Roman"/>
                <a:cs typeface="Times New Roman"/>
              </a:rPr>
              <a:t>=0.005nm</a:t>
            </a:r>
            <a:r>
              <a:rPr lang="zh-CN" altLang="en-US" sz="2000" b="1" dirty="0">
                <a:solidFill>
                  <a:schemeClr val="tx2"/>
                </a:solidFill>
                <a:latin typeface="Times New Roman"/>
                <a:cs typeface="Times New Roman"/>
              </a:rPr>
              <a:t>，自由光谱范围</a:t>
            </a:r>
            <a:r>
              <a:rPr lang="el-GR" altLang="zh-CN" sz="2000" b="1" dirty="0">
                <a:solidFill>
                  <a:schemeClr val="tx2"/>
                </a:solidFill>
                <a:latin typeface="Times New Roman"/>
                <a:cs typeface="Times New Roman"/>
              </a:rPr>
              <a:t>λ</a:t>
            </a:r>
            <a:r>
              <a:rPr lang="en-US" altLang="zh-CN" sz="2000" b="1" i="1" baseline="-25000" dirty="0">
                <a:solidFill>
                  <a:schemeClr val="tx2"/>
                </a:solidFill>
                <a:latin typeface="Times New Roman" pitchFamily="18" charset="0"/>
                <a:cs typeface="Times New Roman" pitchFamily="18" charset="0"/>
              </a:rPr>
              <a:t>FSR</a:t>
            </a:r>
            <a:r>
              <a:rPr lang="en-US" altLang="zh-CN" sz="2000" b="1" dirty="0">
                <a:solidFill>
                  <a:schemeClr val="tx2"/>
                </a:solidFill>
                <a:latin typeface="Times New Roman"/>
                <a:cs typeface="Times New Roman"/>
              </a:rPr>
              <a:t>= </a:t>
            </a:r>
            <a:r>
              <a:rPr lang="el-GR" altLang="zh-CN" sz="2000" b="1" dirty="0">
                <a:solidFill>
                  <a:schemeClr val="tx2"/>
                </a:solidFill>
                <a:latin typeface="Times New Roman"/>
                <a:cs typeface="Times New Roman"/>
              </a:rPr>
              <a:t>λ</a:t>
            </a:r>
            <a:r>
              <a:rPr lang="en-US" altLang="zh-CN" sz="2000" b="1" dirty="0">
                <a:solidFill>
                  <a:schemeClr val="tx2"/>
                </a:solidFill>
                <a:latin typeface="Times New Roman"/>
                <a:cs typeface="Times New Roman"/>
              </a:rPr>
              <a:t>/</a:t>
            </a:r>
            <a:r>
              <a:rPr lang="en-US" altLang="zh-CN" sz="2000" b="1" i="1" dirty="0">
                <a:solidFill>
                  <a:schemeClr val="tx2"/>
                </a:solidFill>
                <a:latin typeface="Times New Roman"/>
                <a:cs typeface="Times New Roman"/>
              </a:rPr>
              <a:t>m</a:t>
            </a:r>
            <a:r>
              <a:rPr lang="en-US" altLang="zh-CN" sz="2000" b="1" dirty="0">
                <a:solidFill>
                  <a:schemeClr val="tx2"/>
                </a:solidFill>
                <a:latin typeface="Times New Roman"/>
                <a:cs typeface="Times New Roman"/>
              </a:rPr>
              <a:t>=0.5nm</a:t>
            </a:r>
            <a:r>
              <a:rPr lang="zh-CN" altLang="en-US" sz="2000" b="1" dirty="0">
                <a:solidFill>
                  <a:schemeClr val="tx2"/>
                </a:solidFill>
                <a:latin typeface="Times New Roman"/>
                <a:cs typeface="Times New Roman"/>
              </a:rPr>
              <a:t>。分辨率高而自由光谱范围小，此阶梯光栅适用于分析光谱线的精细结构。</a:t>
            </a:r>
            <a:endParaRPr lang="zh-CN" altLang="en-US" sz="2000" b="1" dirty="0">
              <a:solidFill>
                <a:schemeClr val="tx2"/>
              </a:solidFill>
            </a:endParaRPr>
          </a:p>
        </p:txBody>
      </p:sp>
    </p:spTree>
    <p:extLst>
      <p:ext uri="{BB962C8B-B14F-4D97-AF65-F5344CB8AC3E}">
        <p14:creationId xmlns:p14="http://schemas.microsoft.com/office/powerpoint/2010/main" val="3422486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透射式阶梯光栅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29</a:t>
            </a:fld>
            <a:endParaRPr lang="en-US" altLang="zh-CN" dirty="0"/>
          </a:p>
        </p:txBody>
      </p:sp>
      <p:graphicFrame>
        <p:nvGraphicFramePr>
          <p:cNvPr id="2" name="对象 1"/>
          <p:cNvGraphicFramePr>
            <a:graphicFrameLocks noChangeAspect="1"/>
          </p:cNvGraphicFramePr>
          <p:nvPr/>
        </p:nvGraphicFramePr>
        <p:xfrm>
          <a:off x="3779912" y="3501008"/>
          <a:ext cx="1930400" cy="1012825"/>
        </p:xfrm>
        <a:graphic>
          <a:graphicData uri="http://schemas.openxmlformats.org/presentationml/2006/ole">
            <mc:AlternateContent xmlns:mc="http://schemas.openxmlformats.org/markup-compatibility/2006">
              <mc:Choice xmlns:v="urn:schemas-microsoft-com:vml" Requires="v">
                <p:oleObj spid="_x0000_s134200" name="Equation" r:id="rId4" imgW="1257120" imgH="660240" progId="Equation.DSMT4">
                  <p:embed/>
                </p:oleObj>
              </mc:Choice>
              <mc:Fallback>
                <p:oleObj name="Equation" r:id="rId4" imgW="1257120" imgH="660240" progId="Equation.DSMT4">
                  <p:embed/>
                  <p:pic>
                    <p:nvPicPr>
                      <p:cNvPr id="2" name="对象 1"/>
                      <p:cNvPicPr>
                        <a:picLocks noChangeAspect="1" noChangeArrowheads="1"/>
                      </p:cNvPicPr>
                      <p:nvPr/>
                    </p:nvPicPr>
                    <p:blipFill>
                      <a:blip r:embed="rId5"/>
                      <a:srcRect/>
                      <a:stretch>
                        <a:fillRect/>
                      </a:stretch>
                    </p:blipFill>
                    <p:spPr bwMode="auto">
                      <a:xfrm>
                        <a:off x="3779912" y="3501008"/>
                        <a:ext cx="1930400" cy="1012825"/>
                      </a:xfrm>
                      <a:prstGeom prst="rect">
                        <a:avLst/>
                      </a:prstGeom>
                      <a:noFill/>
                      <a:ln>
                        <a:noFill/>
                      </a:ln>
                    </p:spPr>
                  </p:pic>
                </p:oleObj>
              </mc:Fallback>
            </mc:AlternateContent>
          </a:graphicData>
        </a:graphic>
      </p:graphicFrame>
      <p:sp>
        <p:nvSpPr>
          <p:cNvPr id="8" name="TextBox 7"/>
          <p:cNvSpPr txBox="1"/>
          <p:nvPr/>
        </p:nvSpPr>
        <p:spPr>
          <a:xfrm>
            <a:off x="160032" y="4581128"/>
            <a:ext cx="8804456" cy="1938992"/>
          </a:xfrm>
          <a:prstGeom prst="rect">
            <a:avLst/>
          </a:prstGeom>
          <a:noFill/>
        </p:spPr>
        <p:txBody>
          <a:bodyPr wrap="square" rtlCol="0">
            <a:spAutoFit/>
          </a:bodyPr>
          <a:lstStyle/>
          <a:p>
            <a:pPr marL="342900" indent="-342900" algn="just">
              <a:lnSpc>
                <a:spcPct val="150000"/>
              </a:lnSpc>
              <a:buFont typeface="Wingdings" pitchFamily="2" charset="2"/>
              <a:buChar char="Ø"/>
            </a:pPr>
            <a:r>
              <a:rPr lang="zh-CN" altLang="en-US" sz="2000" b="1" dirty="0">
                <a:solidFill>
                  <a:schemeClr val="tx2"/>
                </a:solidFill>
              </a:rPr>
              <a:t>由于</a:t>
            </a:r>
            <a:r>
              <a:rPr lang="en-US" altLang="zh-CN" sz="2000" b="1" i="1" dirty="0">
                <a:solidFill>
                  <a:schemeClr val="tx2"/>
                </a:solidFill>
                <a:latin typeface="Times New Roman" pitchFamily="18" charset="0"/>
                <a:cs typeface="Times New Roman" pitchFamily="18" charset="0"/>
              </a:rPr>
              <a:t>a</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d</a:t>
            </a:r>
            <a:r>
              <a:rPr lang="zh-CN" altLang="en-US" sz="2000" b="1" dirty="0">
                <a:solidFill>
                  <a:schemeClr val="tx2"/>
                </a:solidFill>
              </a:rPr>
              <a:t>，单缝衍射的中央主极大宽度为</a:t>
            </a:r>
            <a:r>
              <a:rPr lang="en-US" altLang="zh-CN" sz="2000" b="1" dirty="0">
                <a:solidFill>
                  <a:schemeClr val="tx2"/>
                </a:solidFill>
                <a:latin typeface="Times New Roman" pitchFamily="18" charset="0"/>
                <a:cs typeface="Times New Roman" pitchFamily="18" charset="0"/>
              </a:rPr>
              <a:t>2</a:t>
            </a:r>
            <a:r>
              <a:rPr lang="el-GR" altLang="zh-CN" sz="2000" b="1" dirty="0">
                <a:solidFill>
                  <a:schemeClr val="tx2"/>
                </a:solidFill>
                <a:latin typeface="Times New Roman"/>
                <a:cs typeface="Times New Roman"/>
              </a:rPr>
              <a:t>λ</a:t>
            </a:r>
            <a:r>
              <a:rPr lang="en-US" altLang="zh-CN" sz="2000" b="1" dirty="0">
                <a:solidFill>
                  <a:schemeClr val="tx2"/>
                </a:solidFill>
                <a:latin typeface="Times New Roman"/>
                <a:cs typeface="Times New Roman"/>
              </a:rPr>
              <a:t>/</a:t>
            </a:r>
            <a:r>
              <a:rPr lang="en-US" altLang="zh-CN" sz="2000" b="1" i="1" dirty="0">
                <a:solidFill>
                  <a:schemeClr val="tx2"/>
                </a:solidFill>
                <a:latin typeface="Times New Roman"/>
                <a:cs typeface="Times New Roman"/>
              </a:rPr>
              <a:t>d</a:t>
            </a:r>
            <a:r>
              <a:rPr lang="zh-CN" altLang="en-US" sz="2000" b="1" dirty="0">
                <a:solidFill>
                  <a:schemeClr val="tx2"/>
                </a:solidFill>
                <a:latin typeface="Times New Roman"/>
                <a:cs typeface="Times New Roman"/>
              </a:rPr>
              <a:t>，而多缝干涉的主极大间距为</a:t>
            </a:r>
            <a:r>
              <a:rPr lang="en-US" altLang="zh-CN" sz="2000" b="1" dirty="0">
                <a:solidFill>
                  <a:schemeClr val="tx2"/>
                </a:solidFill>
                <a:latin typeface="Times New Roman"/>
                <a:cs typeface="Times New Roman"/>
              </a:rPr>
              <a:t>λ/</a:t>
            </a:r>
            <a:r>
              <a:rPr lang="en-US" altLang="zh-CN" sz="2000" b="1" i="1" dirty="0">
                <a:solidFill>
                  <a:schemeClr val="tx2"/>
                </a:solidFill>
                <a:latin typeface="Times New Roman"/>
                <a:cs typeface="Times New Roman"/>
              </a:rPr>
              <a:t>d</a:t>
            </a:r>
            <a:r>
              <a:rPr lang="zh-CN" altLang="en-US" sz="2000" b="1" dirty="0">
                <a:solidFill>
                  <a:schemeClr val="tx2"/>
                </a:solidFill>
                <a:latin typeface="Times New Roman"/>
                <a:cs typeface="Times New Roman"/>
              </a:rPr>
              <a:t>。在衍射中央主极大的轮廓中，只允许存在</a:t>
            </a:r>
            <a:r>
              <a:rPr lang="en-US" altLang="zh-CN" sz="2000" b="1" dirty="0">
                <a:solidFill>
                  <a:schemeClr val="tx2"/>
                </a:solidFill>
                <a:latin typeface="Times New Roman"/>
                <a:cs typeface="Times New Roman"/>
              </a:rPr>
              <a:t>1-2</a:t>
            </a:r>
            <a:r>
              <a:rPr lang="zh-CN" altLang="en-US" sz="2000" b="1" dirty="0">
                <a:solidFill>
                  <a:schemeClr val="tx2"/>
                </a:solidFill>
                <a:latin typeface="Times New Roman"/>
                <a:cs typeface="Times New Roman"/>
              </a:rPr>
              <a:t>个干涉主极大。</a:t>
            </a:r>
            <a:endParaRPr lang="en-US" altLang="zh-CN" sz="2000" b="1" dirty="0">
              <a:solidFill>
                <a:schemeClr val="tx2"/>
              </a:solidFill>
              <a:latin typeface="Times New Roman"/>
              <a:cs typeface="Times New Roman"/>
            </a:endParaRPr>
          </a:p>
          <a:p>
            <a:pPr marL="342900" indent="-342900" algn="just">
              <a:lnSpc>
                <a:spcPct val="150000"/>
              </a:lnSpc>
              <a:buFont typeface="Wingdings" pitchFamily="2" charset="2"/>
              <a:buChar char="Ø"/>
            </a:pPr>
            <a:r>
              <a:rPr lang="zh-CN" altLang="en-US" sz="2000" b="1" dirty="0">
                <a:solidFill>
                  <a:schemeClr val="tx2"/>
                </a:solidFill>
                <a:latin typeface="Times New Roman"/>
                <a:cs typeface="Times New Roman"/>
              </a:rPr>
              <a:t>考察第二式，如果因厚度</a:t>
            </a:r>
            <a:r>
              <a:rPr lang="en-US" altLang="zh-CN" sz="2000" b="1" i="1" dirty="0">
                <a:solidFill>
                  <a:schemeClr val="tx2"/>
                </a:solidFill>
                <a:latin typeface="Times New Roman"/>
                <a:cs typeface="Times New Roman"/>
              </a:rPr>
              <a:t>t</a:t>
            </a:r>
            <a:r>
              <a:rPr lang="zh-CN" altLang="en-US" sz="2000" b="1" dirty="0">
                <a:solidFill>
                  <a:schemeClr val="tx2"/>
                </a:solidFill>
                <a:latin typeface="Times New Roman"/>
                <a:cs typeface="Times New Roman"/>
              </a:rPr>
              <a:t>的加工误差，</a:t>
            </a:r>
            <a:r>
              <a:rPr lang="en-US" altLang="zh-CN" sz="2000" b="1" dirty="0">
                <a:solidFill>
                  <a:schemeClr val="tx2"/>
                </a:solidFill>
                <a:latin typeface="Times New Roman"/>
                <a:cs typeface="Times New Roman"/>
              </a:rPr>
              <a:t>(</a:t>
            </a:r>
            <a:r>
              <a:rPr lang="en-US" altLang="zh-CN" sz="2000" b="1" i="1" dirty="0">
                <a:solidFill>
                  <a:schemeClr val="tx2"/>
                </a:solidFill>
                <a:latin typeface="Times New Roman"/>
                <a:cs typeface="Times New Roman"/>
              </a:rPr>
              <a:t>n</a:t>
            </a:r>
            <a:r>
              <a:rPr lang="en-US" altLang="zh-CN" sz="2000" b="1" dirty="0">
                <a:solidFill>
                  <a:schemeClr val="tx2"/>
                </a:solidFill>
                <a:latin typeface="Times New Roman"/>
                <a:cs typeface="Times New Roman"/>
              </a:rPr>
              <a:t>-1)</a:t>
            </a:r>
            <a:r>
              <a:rPr lang="en-US" altLang="zh-CN" sz="2000" b="1" i="1" dirty="0">
                <a:solidFill>
                  <a:schemeClr val="tx2"/>
                </a:solidFill>
                <a:latin typeface="Times New Roman"/>
                <a:cs typeface="Times New Roman"/>
              </a:rPr>
              <a:t>t</a:t>
            </a:r>
            <a:r>
              <a:rPr lang="zh-CN" altLang="en-US" sz="2000" b="1" dirty="0">
                <a:solidFill>
                  <a:schemeClr val="tx2"/>
                </a:solidFill>
                <a:latin typeface="Times New Roman"/>
                <a:cs typeface="Times New Roman"/>
              </a:rPr>
              <a:t>≠</a:t>
            </a:r>
            <a:r>
              <a:rPr lang="en-US" altLang="zh-CN" sz="2000" b="1" i="1" dirty="0" err="1">
                <a:solidFill>
                  <a:schemeClr val="tx2"/>
                </a:solidFill>
                <a:latin typeface="Times New Roman"/>
                <a:cs typeface="Times New Roman"/>
              </a:rPr>
              <a:t>m</a:t>
            </a:r>
            <a:r>
              <a:rPr lang="en-US" altLang="zh-CN" sz="2000" b="1" dirty="0" err="1">
                <a:solidFill>
                  <a:schemeClr val="tx2"/>
                </a:solidFill>
                <a:latin typeface="Times New Roman"/>
                <a:cs typeface="Times New Roman"/>
              </a:rPr>
              <a:t>λ</a:t>
            </a:r>
            <a:r>
              <a:rPr lang="zh-CN" altLang="en-US" sz="2000" b="1" dirty="0">
                <a:solidFill>
                  <a:schemeClr val="tx2"/>
                </a:solidFill>
                <a:latin typeface="Times New Roman"/>
                <a:cs typeface="Times New Roman"/>
              </a:rPr>
              <a:t>，所有干涉主极大都不能与衍射主极大重合，损失衍射效率。</a:t>
            </a:r>
            <a:endParaRPr lang="zh-CN" altLang="en-US" sz="2000" b="1" dirty="0">
              <a:solidFill>
                <a:schemeClr val="tx2"/>
              </a:solidFill>
            </a:endParaRPr>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1640" y="1268760"/>
            <a:ext cx="6638605" cy="1944216"/>
          </a:xfrm>
          <a:prstGeom prst="rect">
            <a:avLst/>
          </a:prstGeom>
        </p:spPr>
      </p:pic>
    </p:spTree>
    <p:extLst>
      <p:ext uri="{BB962C8B-B14F-4D97-AF65-F5344CB8AC3E}">
        <p14:creationId xmlns:p14="http://schemas.microsoft.com/office/powerpoint/2010/main" val="118152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多缝夫琅禾费衍射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a:t>
            </a:fld>
            <a:endParaRPr lang="en-US" altLang="zh-CN"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614" y="1268760"/>
            <a:ext cx="5686772" cy="3746579"/>
          </a:xfrm>
          <a:prstGeom prst="rect">
            <a:avLst/>
          </a:prstGeom>
        </p:spPr>
      </p:pic>
      <p:sp>
        <p:nvSpPr>
          <p:cNvPr id="13" name="Text Box 8"/>
          <p:cNvSpPr txBox="1">
            <a:spLocks noChangeArrowheads="1"/>
          </p:cNvSpPr>
          <p:nvPr/>
        </p:nvSpPr>
        <p:spPr bwMode="auto">
          <a:xfrm>
            <a:off x="250825" y="5056728"/>
            <a:ext cx="8550275" cy="85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0"/>
              </a:spcBef>
              <a:buNone/>
            </a:pPr>
            <a:r>
              <a:rPr kumimoji="1" lang="zh-CN" altLang="en-US" sz="2000" b="1" dirty="0">
                <a:solidFill>
                  <a:schemeClr val="tx2"/>
                </a:solidFill>
                <a:latin typeface="+mn-lt"/>
                <a:ea typeface="+mn-ea"/>
              </a:rPr>
              <a:t>单个缝在</a:t>
            </a:r>
            <a:r>
              <a:rPr kumimoji="1" lang="en-US" altLang="zh-CN" sz="2000" b="1" i="1" dirty="0">
                <a:solidFill>
                  <a:schemeClr val="tx2"/>
                </a:solidFill>
                <a:latin typeface="+mn-lt"/>
                <a:ea typeface="+mn-ea"/>
              </a:rPr>
              <a:t>P</a:t>
            </a:r>
            <a:r>
              <a:rPr kumimoji="1" lang="zh-CN" altLang="en-US" sz="2000" b="1" dirty="0">
                <a:solidFill>
                  <a:schemeClr val="tx2"/>
                </a:solidFill>
                <a:latin typeface="+mn-lt"/>
                <a:ea typeface="+mn-ea"/>
              </a:rPr>
              <a:t>点产生单缝衍射，多个缝在</a:t>
            </a:r>
            <a:r>
              <a:rPr kumimoji="1" lang="en-US" altLang="zh-CN" sz="2000" b="1" i="1" dirty="0">
                <a:solidFill>
                  <a:schemeClr val="tx2"/>
                </a:solidFill>
                <a:latin typeface="+mn-lt"/>
                <a:ea typeface="+mn-ea"/>
              </a:rPr>
              <a:t>P</a:t>
            </a:r>
            <a:r>
              <a:rPr kumimoji="1" lang="zh-CN" altLang="en-US" sz="2000" b="1" dirty="0">
                <a:solidFill>
                  <a:schemeClr val="tx2"/>
                </a:solidFill>
                <a:latin typeface="+mn-lt"/>
                <a:ea typeface="+mn-ea"/>
              </a:rPr>
              <a:t>点产生的衍射是多个单缝衍射的叠加。各条缝在</a:t>
            </a:r>
            <a:r>
              <a:rPr kumimoji="1" lang="en-US" altLang="zh-CN" sz="2000" b="1" i="1" dirty="0">
                <a:solidFill>
                  <a:schemeClr val="tx2"/>
                </a:solidFill>
                <a:latin typeface="+mn-lt"/>
                <a:ea typeface="+mn-ea"/>
              </a:rPr>
              <a:t>P</a:t>
            </a:r>
            <a:r>
              <a:rPr kumimoji="1" lang="zh-CN" altLang="en-US" sz="2000" b="1" dirty="0">
                <a:solidFill>
                  <a:schemeClr val="tx2"/>
                </a:solidFill>
                <a:latin typeface="+mn-lt"/>
                <a:ea typeface="+mn-ea"/>
              </a:rPr>
              <a:t>点产生的复振幅分别为：</a:t>
            </a:r>
          </a:p>
        </p:txBody>
      </p:sp>
      <p:graphicFrame>
        <p:nvGraphicFramePr>
          <p:cNvPr id="6" name="对象 5"/>
          <p:cNvGraphicFramePr>
            <a:graphicFrameLocks noChangeAspect="1"/>
          </p:cNvGraphicFramePr>
          <p:nvPr>
            <p:extLst>
              <p:ext uri="{D42A27DB-BD31-4B8C-83A1-F6EECF244321}">
                <p14:modId xmlns:p14="http://schemas.microsoft.com/office/powerpoint/2010/main" val="282350936"/>
              </p:ext>
            </p:extLst>
          </p:nvPr>
        </p:nvGraphicFramePr>
        <p:xfrm>
          <a:off x="323528" y="5943873"/>
          <a:ext cx="5678488" cy="725487"/>
        </p:xfrm>
        <a:graphic>
          <a:graphicData uri="http://schemas.openxmlformats.org/presentationml/2006/ole">
            <mc:AlternateContent xmlns:mc="http://schemas.openxmlformats.org/markup-compatibility/2006">
              <mc:Choice xmlns:v="urn:schemas-microsoft-com:vml" Requires="v">
                <p:oleObj spid="_x0000_s107716" name="Equation" r:id="rId5" imgW="3085920" imgH="393480" progId="Equation.DSMT4">
                  <p:embed/>
                </p:oleObj>
              </mc:Choice>
              <mc:Fallback>
                <p:oleObj name="Equation" r:id="rId5" imgW="308592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5943873"/>
                        <a:ext cx="5678488"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79874917"/>
              </p:ext>
            </p:extLst>
          </p:nvPr>
        </p:nvGraphicFramePr>
        <p:xfrm>
          <a:off x="7164288" y="5946477"/>
          <a:ext cx="1512888" cy="650875"/>
        </p:xfrm>
        <a:graphic>
          <a:graphicData uri="http://schemas.openxmlformats.org/presentationml/2006/ole">
            <mc:AlternateContent xmlns:mc="http://schemas.openxmlformats.org/markup-compatibility/2006">
              <mc:Choice xmlns:v="urn:schemas-microsoft-com:vml" Requires="v">
                <p:oleObj spid="_x0000_s107717" name="Equation" r:id="rId7" imgW="914400" imgH="393700" progId="Equation.3">
                  <p:embed/>
                </p:oleObj>
              </mc:Choice>
              <mc:Fallback>
                <p:oleObj name="Equation" r:id="rId7" imgW="9144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5946477"/>
                        <a:ext cx="1512888"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6228184" y="6021288"/>
            <a:ext cx="958917" cy="400110"/>
          </a:xfrm>
          <a:prstGeom prst="rect">
            <a:avLst/>
          </a:prstGeom>
          <a:noFill/>
        </p:spPr>
        <p:txBody>
          <a:bodyPr wrap="none" rtlCol="0">
            <a:spAutoFit/>
          </a:bodyPr>
          <a:lstStyle/>
          <a:p>
            <a:r>
              <a:rPr lang="zh-CN" altLang="en-US" sz="2000" b="1" dirty="0">
                <a:solidFill>
                  <a:schemeClr val="tx2"/>
                </a:solidFill>
              </a:rPr>
              <a:t>其中：</a:t>
            </a:r>
          </a:p>
        </p:txBody>
      </p:sp>
    </p:spTree>
    <p:extLst>
      <p:ext uri="{BB962C8B-B14F-4D97-AF65-F5344CB8AC3E}">
        <p14:creationId xmlns:p14="http://schemas.microsoft.com/office/powerpoint/2010/main" val="305416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反射式阶梯光栅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30</a:t>
            </a:fld>
            <a:endParaRPr lang="en-US" altLang="zh-CN" dirty="0"/>
          </a:p>
        </p:txBody>
      </p:sp>
      <p:graphicFrame>
        <p:nvGraphicFramePr>
          <p:cNvPr id="2" name="对象 1"/>
          <p:cNvGraphicFramePr>
            <a:graphicFrameLocks noChangeAspect="1"/>
          </p:cNvGraphicFramePr>
          <p:nvPr/>
        </p:nvGraphicFramePr>
        <p:xfrm>
          <a:off x="6732240" y="2829117"/>
          <a:ext cx="1809940" cy="383859"/>
        </p:xfrm>
        <a:graphic>
          <a:graphicData uri="http://schemas.openxmlformats.org/presentationml/2006/ole">
            <mc:AlternateContent xmlns:mc="http://schemas.openxmlformats.org/markup-compatibility/2006">
              <mc:Choice xmlns:v="urn:schemas-microsoft-com:vml" Requires="v">
                <p:oleObj spid="_x0000_s135224" name="Equation" r:id="rId4" imgW="838080" imgH="177480" progId="Equation.DSMT4">
                  <p:embed/>
                </p:oleObj>
              </mc:Choice>
              <mc:Fallback>
                <p:oleObj name="Equation" r:id="rId4" imgW="838080" imgH="177480" progId="Equation.DSMT4">
                  <p:embed/>
                  <p:pic>
                    <p:nvPicPr>
                      <p:cNvPr id="2" name="对象 1"/>
                      <p:cNvPicPr>
                        <a:picLocks noChangeAspect="1" noChangeArrowheads="1"/>
                      </p:cNvPicPr>
                      <p:nvPr/>
                    </p:nvPicPr>
                    <p:blipFill>
                      <a:blip r:embed="rId5"/>
                      <a:srcRect/>
                      <a:stretch>
                        <a:fillRect/>
                      </a:stretch>
                    </p:blipFill>
                    <p:spPr bwMode="auto">
                      <a:xfrm>
                        <a:off x="6732240" y="2829117"/>
                        <a:ext cx="1809940" cy="383859"/>
                      </a:xfrm>
                      <a:prstGeom prst="rect">
                        <a:avLst/>
                      </a:prstGeom>
                      <a:noFill/>
                      <a:ln>
                        <a:noFill/>
                      </a:ln>
                    </p:spPr>
                  </p:pic>
                </p:oleObj>
              </mc:Fallback>
            </mc:AlternateContent>
          </a:graphicData>
        </a:graphic>
      </p:graphicFrame>
      <p:sp>
        <p:nvSpPr>
          <p:cNvPr id="8" name="TextBox 7"/>
          <p:cNvSpPr txBox="1"/>
          <p:nvPr/>
        </p:nvSpPr>
        <p:spPr>
          <a:xfrm>
            <a:off x="160032" y="4653136"/>
            <a:ext cx="8804456" cy="1938992"/>
          </a:xfrm>
          <a:prstGeom prst="rect">
            <a:avLst/>
          </a:prstGeom>
          <a:noFill/>
        </p:spPr>
        <p:txBody>
          <a:bodyPr wrap="square" rtlCol="0">
            <a:spAutoFit/>
          </a:bodyPr>
          <a:lstStyle/>
          <a:p>
            <a:pPr algn="just">
              <a:lnSpc>
                <a:spcPct val="150000"/>
              </a:lnSpc>
            </a:pPr>
            <a:r>
              <a:rPr lang="zh-CN" altLang="en-US" sz="2000" b="1" dirty="0">
                <a:solidFill>
                  <a:schemeClr val="tx2"/>
                </a:solidFill>
              </a:rPr>
              <a:t>透射式和反射式阶梯光栅，同样存在如下特点：</a:t>
            </a:r>
            <a:endParaRPr lang="en-US" altLang="zh-CN" sz="2000" b="1" dirty="0">
              <a:solidFill>
                <a:schemeClr val="tx2"/>
              </a:solidFill>
            </a:endParaRPr>
          </a:p>
          <a:p>
            <a:pPr marL="342900" indent="-342900" algn="just">
              <a:lnSpc>
                <a:spcPct val="150000"/>
              </a:lnSpc>
              <a:buFont typeface="Wingdings" pitchFamily="2" charset="2"/>
              <a:buChar char="Ø"/>
            </a:pPr>
            <a:r>
              <a:rPr lang="zh-CN" altLang="en-US" sz="2000" b="1" dirty="0">
                <a:solidFill>
                  <a:schemeClr val="tx2"/>
                </a:solidFill>
              </a:rPr>
              <a:t>波长分辨率高而自由光谱范围小，适用于分析光谱线的精细结构；</a:t>
            </a:r>
            <a:endParaRPr lang="en-US" altLang="zh-CN" sz="2000" b="1" dirty="0">
              <a:solidFill>
                <a:schemeClr val="tx2"/>
              </a:solidFill>
            </a:endParaRPr>
          </a:p>
          <a:p>
            <a:pPr marL="342900" indent="-342900" algn="just">
              <a:lnSpc>
                <a:spcPct val="150000"/>
              </a:lnSpc>
              <a:buFont typeface="Wingdings" pitchFamily="2" charset="2"/>
              <a:buChar char="Ø"/>
            </a:pPr>
            <a:r>
              <a:rPr lang="zh-CN" altLang="en-US" sz="2000" b="1" dirty="0">
                <a:solidFill>
                  <a:schemeClr val="tx2"/>
                </a:solidFill>
              </a:rPr>
              <a:t>厚度</a:t>
            </a:r>
            <a:r>
              <a:rPr lang="en-US" altLang="zh-CN" sz="2000" b="1" i="1" dirty="0">
                <a:solidFill>
                  <a:schemeClr val="tx2"/>
                </a:solidFill>
                <a:latin typeface="Times New Roman" pitchFamily="18" charset="0"/>
                <a:cs typeface="Times New Roman" pitchFamily="18" charset="0"/>
              </a:rPr>
              <a:t>t</a:t>
            </a:r>
            <a:r>
              <a:rPr lang="zh-CN" altLang="en-US" sz="2000" b="1" dirty="0">
                <a:solidFill>
                  <a:schemeClr val="tx2"/>
                </a:solidFill>
              </a:rPr>
              <a:t>的加工误差，可能让所有干涉主极大都不能对准衍射主极大，损失衍射效率。</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43" y="1484784"/>
            <a:ext cx="4392498" cy="2956221"/>
          </a:xfrm>
          <a:prstGeom prst="rect">
            <a:avLst/>
          </a:prstGeom>
        </p:spPr>
      </p:pic>
      <p:sp>
        <p:nvSpPr>
          <p:cNvPr id="10" name="TextBox 9"/>
          <p:cNvSpPr txBox="1"/>
          <p:nvPr/>
        </p:nvSpPr>
        <p:spPr>
          <a:xfrm>
            <a:off x="5133710" y="2685895"/>
            <a:ext cx="1656184" cy="553998"/>
          </a:xfrm>
          <a:prstGeom prst="rect">
            <a:avLst/>
          </a:prstGeom>
          <a:noFill/>
        </p:spPr>
        <p:txBody>
          <a:bodyPr wrap="square" rtlCol="0">
            <a:spAutoFit/>
          </a:bodyPr>
          <a:lstStyle/>
          <a:p>
            <a:pPr algn="just">
              <a:lnSpc>
                <a:spcPct val="150000"/>
              </a:lnSpc>
            </a:pPr>
            <a:r>
              <a:rPr lang="zh-CN" altLang="en-US" sz="2000" b="1" dirty="0">
                <a:solidFill>
                  <a:schemeClr val="tx2"/>
                </a:solidFill>
              </a:rPr>
              <a:t>光栅方程：</a:t>
            </a:r>
          </a:p>
        </p:txBody>
      </p:sp>
    </p:spTree>
    <p:extLst>
      <p:ext uri="{BB962C8B-B14F-4D97-AF65-F5344CB8AC3E}">
        <p14:creationId xmlns:p14="http://schemas.microsoft.com/office/powerpoint/2010/main" val="109257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5.3.4 </a:t>
            </a:r>
            <a:r>
              <a:rPr lang="zh-CN" altLang="en-US" dirty="0">
                <a:latin typeface="黑体" pitchFamily="2" charset="-122"/>
                <a:ea typeface="黑体" pitchFamily="2" charset="-122"/>
              </a:rPr>
              <a:t>凹面光栅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31</a:t>
            </a:fld>
            <a:endParaRPr lang="en-US" altLang="zh-CN" dirty="0"/>
          </a:p>
        </p:txBody>
      </p:sp>
      <p:sp>
        <p:nvSpPr>
          <p:cNvPr id="21" name="Text Box 4">
            <a:extLst>
              <a:ext uri="{FF2B5EF4-FFF2-40B4-BE49-F238E27FC236}">
                <a16:creationId xmlns:a16="http://schemas.microsoft.com/office/drawing/2014/main" id="{243E2949-486F-447A-A4EB-FC853D2DDEDE}"/>
              </a:ext>
            </a:extLst>
          </p:cNvPr>
          <p:cNvSpPr txBox="1">
            <a:spLocks noChangeArrowheads="1"/>
          </p:cNvSpPr>
          <p:nvPr/>
        </p:nvSpPr>
        <p:spPr bwMode="auto">
          <a:xfrm>
            <a:off x="385762" y="1484784"/>
            <a:ext cx="339415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eaLnBrk="0" hangingPunct="0">
              <a:spcBef>
                <a:spcPct val="20000"/>
              </a:spcBef>
              <a:buBlip>
                <a:blip r:embed="rId4"/>
              </a:buBlip>
              <a:defRPr sz="2400" b="1">
                <a:solidFill>
                  <a:schemeClr val="tx1"/>
                </a:solidFill>
                <a:latin typeface="Times New Roman" pitchFamily="18" charset="0"/>
                <a:ea typeface="仿宋_GB2312" charset="-122"/>
              </a:defRPr>
            </a:lvl1pPr>
            <a:lvl2pPr marL="742950" indent="-285750" algn="just" eaLnBrk="0" hangingPunct="0">
              <a:spcBef>
                <a:spcPct val="20000"/>
              </a:spcBef>
              <a:buSzPct val="120000"/>
              <a:buBlip>
                <a:blip r:embed="rId5"/>
              </a:buBlip>
              <a:defRPr sz="2400">
                <a:solidFill>
                  <a:schemeClr val="tx1"/>
                </a:solidFill>
                <a:latin typeface="Times New Roman" pitchFamily="18" charset="0"/>
                <a:ea typeface="仿宋_GB2312" charset="-122"/>
              </a:defRPr>
            </a:lvl2pPr>
            <a:lvl3pPr marL="1143000" indent="-228600" algn="just" eaLnBrk="0" hangingPunct="0">
              <a:spcBef>
                <a:spcPct val="20000"/>
              </a:spcBef>
              <a:buClr>
                <a:schemeClr val="hlink"/>
              </a:buClr>
              <a:buSzPct val="120000"/>
              <a:buFont typeface="Wingdings" pitchFamily="2" charset="2"/>
              <a:buChar char="Ø"/>
              <a:defRPr sz="2400">
                <a:solidFill>
                  <a:schemeClr val="tx1"/>
                </a:solidFill>
                <a:latin typeface="Times New Roman" pitchFamily="18" charset="0"/>
                <a:ea typeface="仿宋_GB2312"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342900" indent="-342900" eaLnBrk="1" hangingPunct="1">
              <a:lnSpc>
                <a:spcPct val="130000"/>
              </a:lnSpc>
              <a:spcBef>
                <a:spcPct val="0"/>
              </a:spcBef>
              <a:buFont typeface="Wingdings" panose="05000000000000000000" pitchFamily="2" charset="2"/>
              <a:buChar char="Ø"/>
              <a:defRPr/>
            </a:pPr>
            <a:r>
              <a:rPr lang="zh-CN" altLang="en-US" sz="2000" dirty="0">
                <a:solidFill>
                  <a:schemeClr val="tx2"/>
                </a:solidFill>
                <a:latin typeface="+mn-lt"/>
                <a:ea typeface="宋体" panose="02010600030101010101" pitchFamily="2" charset="-122"/>
              </a:rPr>
              <a:t>凹面光栅：同时具有衍射和聚焦两种功能。</a:t>
            </a:r>
          </a:p>
          <a:p>
            <a:pPr marL="342900" indent="-342900" eaLnBrk="1" hangingPunct="1">
              <a:lnSpc>
                <a:spcPct val="130000"/>
              </a:lnSpc>
              <a:spcBef>
                <a:spcPct val="0"/>
              </a:spcBef>
              <a:buFont typeface="Wingdings" panose="05000000000000000000" pitchFamily="2" charset="2"/>
              <a:buChar char="Ø"/>
              <a:defRPr/>
            </a:pPr>
            <a:r>
              <a:rPr lang="zh-CN" altLang="en-US" sz="2000" dirty="0">
                <a:solidFill>
                  <a:schemeClr val="tx2"/>
                </a:solidFill>
                <a:latin typeface="+mn-lt"/>
                <a:ea typeface="宋体" panose="02010600030101010101" pitchFamily="2" charset="-122"/>
              </a:rPr>
              <a:t>罗兰圆：其直径为凹面光栅之半。</a:t>
            </a:r>
          </a:p>
          <a:p>
            <a:pPr marL="342900" indent="-342900" eaLnBrk="1" hangingPunct="1">
              <a:lnSpc>
                <a:spcPct val="130000"/>
              </a:lnSpc>
              <a:spcBef>
                <a:spcPct val="0"/>
              </a:spcBef>
              <a:buFont typeface="Wingdings" panose="05000000000000000000" pitchFamily="2" charset="2"/>
              <a:buChar char="Ø"/>
              <a:defRPr/>
            </a:pPr>
            <a:r>
              <a:rPr lang="zh-CN" altLang="en-US" sz="2000" dirty="0">
                <a:solidFill>
                  <a:schemeClr val="tx2"/>
                </a:solidFill>
                <a:latin typeface="+mn-lt"/>
                <a:ea typeface="宋体" panose="02010600030101010101" pitchFamily="2" charset="-122"/>
              </a:rPr>
              <a:t>特性：罗兰圆上任何一点发出的光束，经凹面光栅衍射之后，必定聚焦在罗兰圆上之另一点，衍射角度取决于衍射级次。</a:t>
            </a:r>
            <a:endParaRPr lang="en-US" altLang="zh-CN" sz="2000" dirty="0">
              <a:solidFill>
                <a:schemeClr val="tx2"/>
              </a:solidFill>
              <a:latin typeface="+mn-lt"/>
              <a:ea typeface="宋体" panose="02010600030101010101" pitchFamily="2" charset="-122"/>
            </a:endParaRPr>
          </a:p>
        </p:txBody>
      </p:sp>
      <p:graphicFrame>
        <p:nvGraphicFramePr>
          <p:cNvPr id="23" name="对象 22">
            <a:extLst>
              <a:ext uri="{FF2B5EF4-FFF2-40B4-BE49-F238E27FC236}">
                <a16:creationId xmlns:a16="http://schemas.microsoft.com/office/drawing/2014/main" id="{6EF84519-F753-4606-A842-1320A3CFBD29}"/>
              </a:ext>
            </a:extLst>
          </p:cNvPr>
          <p:cNvGraphicFramePr>
            <a:graphicFrameLocks noChangeAspect="1"/>
          </p:cNvGraphicFramePr>
          <p:nvPr>
            <p:extLst>
              <p:ext uri="{D42A27DB-BD31-4B8C-83A1-F6EECF244321}">
                <p14:modId xmlns:p14="http://schemas.microsoft.com/office/powerpoint/2010/main" val="3009321975"/>
              </p:ext>
            </p:extLst>
          </p:nvPr>
        </p:nvGraphicFramePr>
        <p:xfrm>
          <a:off x="828179" y="5276642"/>
          <a:ext cx="2663701" cy="356824"/>
        </p:xfrm>
        <a:graphic>
          <a:graphicData uri="http://schemas.openxmlformats.org/presentationml/2006/ole">
            <mc:AlternateContent xmlns:mc="http://schemas.openxmlformats.org/markup-compatibility/2006">
              <mc:Choice xmlns:v="urn:schemas-microsoft-com:vml" Requires="v">
                <p:oleObj spid="_x0000_s136263" name="公式" r:id="rId6" imgW="2373870" imgH="317362" progId="Equation.3">
                  <p:embed/>
                </p:oleObj>
              </mc:Choice>
              <mc:Fallback>
                <p:oleObj name="公式" r:id="rId6" imgW="2373870" imgH="317362" progId="Equation.3">
                  <p:embed/>
                  <p:pic>
                    <p:nvPicPr>
                      <p:cNvPr id="3"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179" y="5276642"/>
                        <a:ext cx="2663701" cy="356824"/>
                      </a:xfrm>
                      <a:prstGeom prst="rect">
                        <a:avLst/>
                      </a:prstGeom>
                      <a:noFill/>
                      <a:ln>
                        <a:noFill/>
                      </a:ln>
                      <a:effectLst/>
                    </p:spPr>
                  </p:pic>
                </p:oleObj>
              </mc:Fallback>
            </mc:AlternateContent>
          </a:graphicData>
        </a:graphic>
      </p:graphicFrame>
      <p:pic>
        <p:nvPicPr>
          <p:cNvPr id="4" name="图片 3">
            <a:extLst>
              <a:ext uri="{FF2B5EF4-FFF2-40B4-BE49-F238E27FC236}">
                <a16:creationId xmlns:a16="http://schemas.microsoft.com/office/drawing/2014/main" id="{5CB0265E-3143-4BD3-90D0-73BAB8A5D5AD}"/>
              </a:ext>
            </a:extLst>
          </p:cNvPr>
          <p:cNvPicPr>
            <a:picLocks noChangeAspect="1"/>
          </p:cNvPicPr>
          <p:nvPr/>
        </p:nvPicPr>
        <p:blipFill>
          <a:blip r:embed="rId8"/>
          <a:stretch>
            <a:fillRect/>
          </a:stretch>
        </p:blipFill>
        <p:spPr>
          <a:xfrm>
            <a:off x="4095663" y="1484784"/>
            <a:ext cx="4724809" cy="4389500"/>
          </a:xfrm>
          <a:prstGeom prst="rect">
            <a:avLst/>
          </a:prstGeom>
        </p:spPr>
      </p:pic>
      <p:sp>
        <p:nvSpPr>
          <p:cNvPr id="2" name="文本框 1">
            <a:extLst>
              <a:ext uri="{FF2B5EF4-FFF2-40B4-BE49-F238E27FC236}">
                <a16:creationId xmlns:a16="http://schemas.microsoft.com/office/drawing/2014/main" id="{BA86677C-874D-42E3-92AC-04BA13BB4967}"/>
              </a:ext>
            </a:extLst>
          </p:cNvPr>
          <p:cNvSpPr txBox="1"/>
          <p:nvPr/>
        </p:nvSpPr>
        <p:spPr>
          <a:xfrm>
            <a:off x="4177036" y="6154711"/>
            <a:ext cx="1475084" cy="400110"/>
          </a:xfrm>
          <a:prstGeom prst="rect">
            <a:avLst/>
          </a:prstGeom>
          <a:noFill/>
        </p:spPr>
        <p:txBody>
          <a:bodyPr wrap="none" rtlCol="0">
            <a:spAutoFit/>
          </a:bodyPr>
          <a:lstStyle/>
          <a:p>
            <a:r>
              <a:rPr lang="zh-CN" altLang="en-US" sz="2000" b="1" dirty="0">
                <a:solidFill>
                  <a:srgbClr val="FF0000"/>
                </a:solidFill>
              </a:rPr>
              <a:t>证明如下：</a:t>
            </a:r>
          </a:p>
        </p:txBody>
      </p:sp>
    </p:spTree>
    <p:extLst>
      <p:ext uri="{BB962C8B-B14F-4D97-AF65-F5344CB8AC3E}">
        <p14:creationId xmlns:p14="http://schemas.microsoft.com/office/powerpoint/2010/main" val="42618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Effect transition="in" filter="wipe(left)">
                                      <p:cBhvr>
                                        <p:cTn id="19" dur="500"/>
                                        <p:tgtEl>
                                          <p:spTgt spid="2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wipe(left)">
                                      <p:cBhvr>
                                        <p:cTn id="24" dur="500"/>
                                        <p:tgtEl>
                                          <p:spTgt spid="21">
                                            <p:txEl>
                                              <p:pRg st="2" end="2"/>
                                            </p:txEl>
                                          </p:spTgt>
                                        </p:tgtEl>
                                      </p:cBhvr>
                                    </p:animEffect>
                                  </p:childTnLst>
                                </p:cTn>
                              </p:par>
                            </p:childTnLst>
                          </p:cTn>
                        </p:par>
                        <p:par>
                          <p:cTn id="25" fill="hold">
                            <p:stCondLst>
                              <p:cond delay="500"/>
                            </p:stCondLst>
                            <p:childTnLst>
                              <p:par>
                                <p:cTn id="26" presetID="5" presetClass="entr" presetSubtype="1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arn(inVertical)">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广义光栅效应</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32</a:t>
            </a:fld>
            <a:endParaRPr lang="en-US" altLang="zh-CN" dirty="0"/>
          </a:p>
        </p:txBody>
      </p:sp>
      <p:pic>
        <p:nvPicPr>
          <p:cNvPr id="2" name="图片 1">
            <a:extLst>
              <a:ext uri="{FF2B5EF4-FFF2-40B4-BE49-F238E27FC236}">
                <a16:creationId xmlns:a16="http://schemas.microsoft.com/office/drawing/2014/main" id="{EA9585C0-2E54-4030-AA8D-ED06984EFDD4}"/>
              </a:ext>
            </a:extLst>
          </p:cNvPr>
          <p:cNvPicPr>
            <a:picLocks noChangeAspect="1"/>
          </p:cNvPicPr>
          <p:nvPr/>
        </p:nvPicPr>
        <p:blipFill>
          <a:blip r:embed="rId4"/>
          <a:stretch>
            <a:fillRect/>
          </a:stretch>
        </p:blipFill>
        <p:spPr>
          <a:xfrm>
            <a:off x="4427984" y="1257976"/>
            <a:ext cx="4633362" cy="3414056"/>
          </a:xfrm>
          <a:prstGeom prst="rect">
            <a:avLst/>
          </a:prstGeom>
        </p:spPr>
      </p:pic>
      <p:sp>
        <p:nvSpPr>
          <p:cNvPr id="6" name="文本框 5">
            <a:extLst>
              <a:ext uri="{FF2B5EF4-FFF2-40B4-BE49-F238E27FC236}">
                <a16:creationId xmlns:a16="http://schemas.microsoft.com/office/drawing/2014/main" id="{011047DA-C466-4E4C-82D6-EE2C10756A28}"/>
              </a:ext>
            </a:extLst>
          </p:cNvPr>
          <p:cNvSpPr txBox="1"/>
          <p:nvPr/>
        </p:nvSpPr>
        <p:spPr>
          <a:xfrm>
            <a:off x="179512" y="1196752"/>
            <a:ext cx="4176464" cy="8707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t>假设空间存在一系列点</a:t>
            </a:r>
            <a:r>
              <a:rPr lang="en-US" altLang="zh-CN" b="1" i="1" dirty="0"/>
              <a:t>G</a:t>
            </a:r>
            <a:r>
              <a:rPr lang="en-US" altLang="zh-CN" b="1" baseline="-25000" dirty="0"/>
              <a:t>1</a:t>
            </a:r>
            <a:r>
              <a:rPr lang="zh-CN" altLang="en-US" b="1" dirty="0"/>
              <a:t>、</a:t>
            </a:r>
            <a:r>
              <a:rPr lang="en-US" altLang="zh-CN" b="1" i="1" dirty="0"/>
              <a:t>G</a:t>
            </a:r>
            <a:r>
              <a:rPr lang="en-US" altLang="zh-CN" b="1" baseline="-25000" dirty="0"/>
              <a:t>2</a:t>
            </a:r>
            <a:r>
              <a:rPr lang="zh-CN" altLang="en-US" b="1" dirty="0"/>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i="1" dirty="0"/>
              <a:t>G</a:t>
            </a:r>
            <a:r>
              <a:rPr lang="en-US" altLang="zh-CN" b="1" i="1" baseline="-25000" dirty="0"/>
              <a:t>N</a:t>
            </a:r>
            <a:r>
              <a:rPr lang="zh-CN" altLang="en-US" b="1" dirty="0">
                <a:latin typeface="Times New Roman" panose="02020603050405020304" pitchFamily="18" charset="0"/>
                <a:cs typeface="Times New Roman" panose="02020603050405020304" pitchFamily="18" charset="0"/>
              </a:rPr>
              <a:t>，它们对成对点</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满足：</a:t>
            </a:r>
            <a:endParaRPr lang="zh-CN" altLang="en-US" b="1" dirty="0"/>
          </a:p>
        </p:txBody>
      </p:sp>
      <p:graphicFrame>
        <p:nvGraphicFramePr>
          <p:cNvPr id="7" name="对象 6">
            <a:extLst>
              <a:ext uri="{FF2B5EF4-FFF2-40B4-BE49-F238E27FC236}">
                <a16:creationId xmlns:a16="http://schemas.microsoft.com/office/drawing/2014/main" id="{501C5C91-459E-47BC-B53E-BBBBEFB1799A}"/>
              </a:ext>
            </a:extLst>
          </p:cNvPr>
          <p:cNvGraphicFramePr>
            <a:graphicFrameLocks noChangeAspect="1"/>
          </p:cNvGraphicFramePr>
          <p:nvPr>
            <p:extLst>
              <p:ext uri="{D42A27DB-BD31-4B8C-83A1-F6EECF244321}">
                <p14:modId xmlns:p14="http://schemas.microsoft.com/office/powerpoint/2010/main" val="1423082158"/>
              </p:ext>
            </p:extLst>
          </p:nvPr>
        </p:nvGraphicFramePr>
        <p:xfrm>
          <a:off x="5327650" y="2785616"/>
          <a:ext cx="114300" cy="177800"/>
        </p:xfrm>
        <a:graphic>
          <a:graphicData uri="http://schemas.openxmlformats.org/presentationml/2006/ole">
            <mc:AlternateContent xmlns:mc="http://schemas.openxmlformats.org/markup-compatibility/2006">
              <mc:Choice xmlns:v="urn:schemas-microsoft-com:vml" Requires="v">
                <p:oleObj spid="_x0000_s142423"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5327650" y="2785616"/>
                        <a:ext cx="114300" cy="1778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AA2739F8-3B7E-4156-9F0A-38B9E6FA6E74}"/>
              </a:ext>
            </a:extLst>
          </p:cNvPr>
          <p:cNvGraphicFramePr>
            <a:graphicFrameLocks noChangeAspect="1"/>
          </p:cNvGraphicFramePr>
          <p:nvPr>
            <p:extLst>
              <p:ext uri="{D42A27DB-BD31-4B8C-83A1-F6EECF244321}">
                <p14:modId xmlns:p14="http://schemas.microsoft.com/office/powerpoint/2010/main" val="2845744611"/>
              </p:ext>
            </p:extLst>
          </p:nvPr>
        </p:nvGraphicFramePr>
        <p:xfrm>
          <a:off x="1062038" y="2133154"/>
          <a:ext cx="2273300" cy="334962"/>
        </p:xfrm>
        <a:graphic>
          <a:graphicData uri="http://schemas.openxmlformats.org/presentationml/2006/ole">
            <mc:AlternateContent xmlns:mc="http://schemas.openxmlformats.org/markup-compatibility/2006">
              <mc:Choice xmlns:v="urn:schemas-microsoft-com:vml" Requires="v">
                <p:oleObj spid="_x0000_s142424" name="Equation" r:id="rId7" imgW="1549080" imgH="228600" progId="Equation.DSMT4">
                  <p:embed/>
                </p:oleObj>
              </mc:Choice>
              <mc:Fallback>
                <p:oleObj name="Equation" r:id="rId7" imgW="1549080" imgH="228600" progId="Equation.DSMT4">
                  <p:embed/>
                  <p:pic>
                    <p:nvPicPr>
                      <p:cNvPr id="0" name=""/>
                      <p:cNvPicPr/>
                      <p:nvPr/>
                    </p:nvPicPr>
                    <p:blipFill>
                      <a:blip r:embed="rId8"/>
                      <a:stretch>
                        <a:fillRect/>
                      </a:stretch>
                    </p:blipFill>
                    <p:spPr>
                      <a:xfrm>
                        <a:off x="1062038" y="2133154"/>
                        <a:ext cx="2273300" cy="334962"/>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19BB6C0E-DCF4-436C-90B0-DB5D8EA005C0}"/>
              </a:ext>
            </a:extLst>
          </p:cNvPr>
          <p:cNvSpPr txBox="1"/>
          <p:nvPr/>
        </p:nvSpPr>
        <p:spPr>
          <a:xfrm>
            <a:off x="179512" y="2420888"/>
            <a:ext cx="4176464" cy="2532745"/>
          </a:xfrm>
          <a:prstGeom prst="rect">
            <a:avLst/>
          </a:prstGeom>
          <a:noFill/>
        </p:spPr>
        <p:txBody>
          <a:bodyPr wrap="square">
            <a:spAutoFit/>
          </a:bodyPr>
          <a:lstStyle/>
          <a:p>
            <a:pPr marL="288000" lvl="1" algn="just">
              <a:lnSpc>
                <a:spcPct val="150000"/>
              </a:lnSpc>
            </a:pPr>
            <a:r>
              <a:rPr lang="zh-CN" altLang="en-US" b="1" dirty="0"/>
              <a:t>则称这组点</a:t>
            </a:r>
            <a:r>
              <a:rPr lang="en-US" altLang="zh-CN" b="1" i="1" dirty="0"/>
              <a:t>G</a:t>
            </a:r>
            <a:r>
              <a:rPr lang="en-US" altLang="zh-CN" b="1" baseline="-25000" dirty="0"/>
              <a:t>1</a:t>
            </a:r>
            <a:r>
              <a:rPr lang="zh-CN" altLang="en-US" b="1" dirty="0"/>
              <a:t>、</a:t>
            </a:r>
            <a:r>
              <a:rPr lang="en-US" altLang="zh-CN" b="1" i="1" dirty="0"/>
              <a:t>G</a:t>
            </a:r>
            <a:r>
              <a:rPr lang="en-US" altLang="zh-CN" b="1" baseline="-25000" dirty="0"/>
              <a:t>2</a:t>
            </a:r>
            <a:r>
              <a:rPr lang="zh-CN" altLang="en-US" b="1" dirty="0"/>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i="1" dirty="0"/>
              <a:t>G</a:t>
            </a:r>
            <a:r>
              <a:rPr lang="en-US" altLang="zh-CN" b="1" i="1" baseline="-25000" dirty="0"/>
              <a:t>N</a:t>
            </a:r>
            <a:r>
              <a:rPr lang="zh-CN" altLang="en-US" b="1" dirty="0">
                <a:latin typeface="Times New Roman" panose="02020603050405020304" pitchFamily="18" charset="0"/>
                <a:cs typeface="Times New Roman" panose="02020603050405020304" pitchFamily="18" charset="0"/>
              </a:rPr>
              <a:t>具有光栅效应。</a:t>
            </a:r>
            <a:endParaRPr lang="en-US" altLang="zh-CN"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假设</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为点源，</a:t>
            </a:r>
            <a:r>
              <a:rPr lang="en-US" altLang="zh-CN" b="1" i="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为观察点，</a:t>
            </a:r>
            <a:r>
              <a:rPr lang="en-US" altLang="zh-CN" b="1" i="1" dirty="0"/>
              <a:t> G</a:t>
            </a:r>
            <a:r>
              <a:rPr lang="en-US" altLang="zh-CN" b="1" baseline="-25000" dirty="0"/>
              <a:t>1</a:t>
            </a:r>
            <a:r>
              <a:rPr lang="zh-CN" altLang="en-US" b="1" dirty="0"/>
              <a:t>、</a:t>
            </a:r>
            <a:r>
              <a:rPr lang="en-US" altLang="zh-CN" b="1" i="1" dirty="0"/>
              <a:t>G</a:t>
            </a:r>
            <a:r>
              <a:rPr lang="en-US" altLang="zh-CN" b="1" baseline="-25000" dirty="0"/>
              <a:t>2</a:t>
            </a:r>
            <a:r>
              <a:rPr lang="zh-CN" altLang="en-US" b="1" dirty="0"/>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i="1" dirty="0"/>
              <a:t>G</a:t>
            </a:r>
            <a:r>
              <a:rPr lang="en-US" altLang="zh-CN" b="1" i="1" baseline="-25000" dirty="0"/>
              <a:t>N</a:t>
            </a:r>
            <a:r>
              <a:rPr lang="zh-CN" altLang="en-US" b="1" dirty="0">
                <a:latin typeface="Times New Roman" panose="02020603050405020304" pitchFamily="18" charset="0"/>
                <a:cs typeface="Times New Roman" panose="02020603050405020304" pitchFamily="18" charset="0"/>
              </a:rPr>
              <a:t>为狭缝阵列，则点源</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发出，经相邻狭缝到达</a:t>
            </a:r>
            <a:r>
              <a:rPr lang="en-US" altLang="zh-CN" b="1" i="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点的两支光波的光程差为常数。</a:t>
            </a:r>
            <a:endParaRPr lang="zh-CN" altLang="en-US" dirty="0"/>
          </a:p>
        </p:txBody>
      </p:sp>
      <p:sp>
        <p:nvSpPr>
          <p:cNvPr id="11" name="文本框 10">
            <a:extLst>
              <a:ext uri="{FF2B5EF4-FFF2-40B4-BE49-F238E27FC236}">
                <a16:creationId xmlns:a16="http://schemas.microsoft.com/office/drawing/2014/main" id="{684B0AD6-8AE4-42FC-B6C3-F413490A7499}"/>
              </a:ext>
            </a:extLst>
          </p:cNvPr>
          <p:cNvSpPr txBox="1"/>
          <p:nvPr/>
        </p:nvSpPr>
        <p:spPr>
          <a:xfrm>
            <a:off x="179512" y="4892783"/>
            <a:ext cx="8881834" cy="17017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t>如果相位差 </a:t>
            </a:r>
            <a:r>
              <a:rPr lang="el-GR" altLang="zh-CN" b="1" i="1" dirty="0">
                <a:latin typeface="Times New Roman" panose="02020603050405020304" pitchFamily="18" charset="0"/>
                <a:cs typeface="Times New Roman" panose="02020603050405020304" pitchFamily="18" charset="0"/>
              </a:rPr>
              <a:t>δ</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k</a:t>
            </a:r>
            <a:r>
              <a:rPr lang="el-GR" altLang="zh-CN" b="1" dirty="0">
                <a:latin typeface="Times New Roman" panose="02020603050405020304" pitchFamily="18" charset="0"/>
                <a:cs typeface="Times New Roman" panose="02020603050405020304" pitchFamily="18" charset="0"/>
              </a:rPr>
              <a:t>Δ</a:t>
            </a:r>
            <a:r>
              <a:rPr lang="en-US" altLang="zh-CN" b="1"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m</a:t>
            </a:r>
            <a:r>
              <a:rPr lang="el-GR" altLang="zh-CN" b="1" dirty="0">
                <a:latin typeface="Times New Roman" panose="02020603050405020304" pitchFamily="18" charset="0"/>
                <a:cs typeface="Times New Roman" panose="02020603050405020304" pitchFamily="18" charset="0"/>
              </a:rPr>
              <a:t>π</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=0,1,2,···</a:t>
            </a:r>
            <a:r>
              <a:rPr lang="en-US" altLang="zh-CN" b="1" dirty="0"/>
              <a:t>)</a:t>
            </a:r>
            <a:r>
              <a:rPr lang="zh-CN" altLang="en-US" b="1" dirty="0"/>
              <a:t>，则</a:t>
            </a:r>
            <a:r>
              <a:rPr lang="en-US" altLang="zh-CN" b="1" i="1" dirty="0"/>
              <a:t>P</a:t>
            </a:r>
            <a:r>
              <a:rPr lang="zh-CN" altLang="en-US" b="1" dirty="0"/>
              <a:t>点为衍射光强极大值；</a:t>
            </a:r>
            <a:endParaRPr lang="en-US" altLang="zh-CN" b="1" dirty="0"/>
          </a:p>
          <a:p>
            <a:pPr marL="288000" lvl="1" algn="just">
              <a:lnSpc>
                <a:spcPct val="150000"/>
              </a:lnSpc>
            </a:pPr>
            <a:r>
              <a:rPr lang="zh-CN" altLang="en-US" b="1" dirty="0"/>
              <a:t>如果相位差</a:t>
            </a:r>
            <a:r>
              <a:rPr lang="el-GR" altLang="zh-CN" b="1" i="1" dirty="0">
                <a:latin typeface="Times New Roman" panose="02020603050405020304" pitchFamily="18" charset="0"/>
                <a:cs typeface="Times New Roman" panose="02020603050405020304" pitchFamily="18" charset="0"/>
              </a:rPr>
              <a:t>δ</a:t>
            </a:r>
            <a:r>
              <a:rPr lang="en-US" altLang="zh-CN" b="1"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m</a:t>
            </a:r>
            <a:r>
              <a:rPr lang="el-GR" altLang="zh-CN" b="1" dirty="0">
                <a:latin typeface="Times New Roman" panose="02020603050405020304" pitchFamily="18" charset="0"/>
                <a:cs typeface="Times New Roman" panose="02020603050405020304" pitchFamily="18" charset="0"/>
              </a:rPr>
              <a:t>π</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=1,2,3,···,</a:t>
            </a:r>
            <a:r>
              <a:rPr lang="zh-CN" altLang="en-US" b="1" dirty="0">
                <a:latin typeface="Times New Roman" panose="02020603050405020304" pitchFamily="18" charset="0"/>
                <a:cs typeface="Times New Roman" panose="02020603050405020304" pitchFamily="18" charset="0"/>
              </a:rPr>
              <a:t>且</a:t>
            </a:r>
            <a:r>
              <a:rPr lang="en-US" altLang="zh-CN" b="1" dirty="0">
                <a:latin typeface="Times New Roman" panose="02020603050405020304" pitchFamily="18" charset="0"/>
                <a:cs typeface="Times New Roman" panose="02020603050405020304" pitchFamily="18" charset="0"/>
              </a:rPr>
              <a:t>m</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,3</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为光栅总刻痕数</a:t>
            </a:r>
            <a:r>
              <a:rPr lang="en-US" altLang="zh-CN" b="1" dirty="0"/>
              <a:t>)</a:t>
            </a:r>
            <a:r>
              <a:rPr lang="zh-CN" altLang="en-US" b="1" dirty="0"/>
              <a:t>，则</a:t>
            </a:r>
            <a:r>
              <a:rPr lang="en-US" altLang="zh-CN" b="1" i="1" dirty="0"/>
              <a:t>P</a:t>
            </a:r>
            <a:r>
              <a:rPr lang="zh-CN" altLang="en-US" b="1" dirty="0"/>
              <a:t>点为衍射光强极小值；</a:t>
            </a:r>
            <a:endParaRPr lang="en-US" altLang="zh-CN" b="1" dirty="0"/>
          </a:p>
          <a:p>
            <a:pPr marL="288000" lvl="1" algn="just">
              <a:lnSpc>
                <a:spcPct val="150000"/>
              </a:lnSpc>
            </a:pPr>
            <a:r>
              <a:rPr lang="zh-CN" altLang="en-US" b="1" dirty="0"/>
              <a:t>如果</a:t>
            </a:r>
            <a:r>
              <a:rPr lang="el-GR" altLang="zh-CN" b="1" i="1" dirty="0">
                <a:latin typeface="Times New Roman" panose="02020603050405020304" pitchFamily="18" charset="0"/>
                <a:cs typeface="Times New Roman" panose="02020603050405020304" pitchFamily="18" charset="0"/>
              </a:rPr>
              <a:t>δ</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m</a:t>
            </a:r>
            <a:r>
              <a:rPr lang="el-GR" altLang="zh-CN" b="1" dirty="0">
                <a:latin typeface="Times New Roman" panose="02020603050405020304" pitchFamily="18" charset="0"/>
                <a:cs typeface="Times New Roman" panose="02020603050405020304" pitchFamily="18" charset="0"/>
              </a:rPr>
              <a:t>π</a:t>
            </a:r>
            <a:r>
              <a:rPr lang="zh-CN" altLang="en-US" b="1" dirty="0">
                <a:latin typeface="Times New Roman" panose="02020603050405020304" pitchFamily="18" charset="0"/>
                <a:cs typeface="Times New Roman" panose="02020603050405020304" pitchFamily="18" charset="0"/>
              </a:rPr>
              <a:t>且</a:t>
            </a:r>
            <a:r>
              <a:rPr lang="el-GR" altLang="zh-CN" b="1" i="1" dirty="0">
                <a:latin typeface="Times New Roman" panose="02020603050405020304" pitchFamily="18" charset="0"/>
                <a:cs typeface="Times New Roman" panose="02020603050405020304" pitchFamily="18" charset="0"/>
              </a:rPr>
              <a:t>δ</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m</a:t>
            </a:r>
            <a:r>
              <a:rPr lang="el-GR" altLang="zh-CN" b="1" dirty="0">
                <a:latin typeface="Times New Roman" panose="02020603050405020304" pitchFamily="18" charset="0"/>
                <a:cs typeface="Times New Roman" panose="02020603050405020304" pitchFamily="18" charset="0"/>
              </a:rPr>
              <a:t>π</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，则</a:t>
            </a:r>
            <a:r>
              <a:rPr lang="en-US" altLang="zh-CN" b="1" i="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点光强为与之对应的介于极大与极小之间的某个确定值。</a:t>
            </a:r>
            <a:endParaRPr lang="zh-CN" altLang="en-US" b="1" dirty="0"/>
          </a:p>
        </p:txBody>
      </p:sp>
    </p:spTree>
    <p:extLst>
      <p:ext uri="{BB962C8B-B14F-4D97-AF65-F5344CB8AC3E}">
        <p14:creationId xmlns:p14="http://schemas.microsoft.com/office/powerpoint/2010/main" val="20723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50560B5-6A7D-4760-B77B-0E9A8AAB5391}"/>
              </a:ext>
            </a:extLst>
          </p:cNvPr>
          <p:cNvPicPr>
            <a:picLocks noChangeAspect="1"/>
          </p:cNvPicPr>
          <p:nvPr/>
        </p:nvPicPr>
        <p:blipFill>
          <a:blip r:embed="rId4"/>
          <a:stretch>
            <a:fillRect/>
          </a:stretch>
        </p:blipFill>
        <p:spPr>
          <a:xfrm>
            <a:off x="107504" y="1124744"/>
            <a:ext cx="4032449" cy="3710106"/>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凹面光栅衍射方程</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33</a:t>
            </a:fld>
            <a:endParaRPr lang="en-US" altLang="zh-CN"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58EEE11-7D6B-4680-A782-D4868E8B6F9B}"/>
                  </a:ext>
                </a:extLst>
              </p:cNvPr>
              <p:cNvSpPr txBox="1"/>
              <p:nvPr/>
            </p:nvSpPr>
            <p:spPr>
              <a:xfrm>
                <a:off x="4190159" y="1124744"/>
                <a:ext cx="4864609" cy="958404"/>
              </a:xfrm>
              <a:prstGeom prst="rect">
                <a:avLst/>
              </a:prstGeom>
              <a:noFill/>
            </p:spPr>
            <p:txBody>
              <a:bodyPr wrap="square" rtlCol="0">
                <a:spAutoFit/>
              </a:bodyPr>
              <a:lstStyle/>
              <a:p>
                <a:pPr algn="just">
                  <a:lnSpc>
                    <a:spcPct val="150000"/>
                  </a:lnSpc>
                </a:pPr>
                <a:r>
                  <a:rPr lang="zh-CN" altLang="en-US" b="1" dirty="0"/>
                  <a:t>光栅上任一点坐标</a:t>
                </a:r>
                <a:r>
                  <a:rPr lang="en-US" altLang="zh-CN" b="1" i="1" dirty="0"/>
                  <a:t>M</a:t>
                </a:r>
                <a:r>
                  <a:rPr lang="en-US" altLang="zh-CN" b="1" dirty="0"/>
                  <a:t>(</a:t>
                </a:r>
                <a14:m>
                  <m:oMath xmlns:m="http://schemas.openxmlformats.org/officeDocument/2006/math">
                    <m:r>
                      <a:rPr lang="en-US" altLang="zh-CN" b="1" i="1" smtClean="0">
                        <a:latin typeface="Cambria Math" panose="02040503050406030204" pitchFamily="18" charset="0"/>
                      </a:rPr>
                      <m:t>𝑹</m:t>
                    </m:r>
                    <m:r>
                      <a:rPr lang="en-US" altLang="zh-CN" b="1" i="1" smtClean="0">
                        <a:latin typeface="Cambria Math" panose="02040503050406030204" pitchFamily="18" charset="0"/>
                      </a:rPr>
                      <m:t>−</m:t>
                    </m:r>
                    <m:rad>
                      <m:radPr>
                        <m:degHide m:val="on"/>
                        <m:ctrlPr>
                          <a:rPr lang="en-US" altLang="zh-CN" b="1" i="1" smtClean="0">
                            <a:latin typeface="Cambria Math" panose="02040503050406030204" pitchFamily="18" charset="0"/>
                            <a:ea typeface="Cambria Math" panose="02040503050406030204" pitchFamily="18" charset="0"/>
                          </a:rPr>
                        </m:ctrlPr>
                      </m:radPr>
                      <m:deg/>
                      <m:e>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𝒚</m:t>
                            </m:r>
                          </m:e>
                          <m:sup>
                            <m:r>
                              <a:rPr lang="en-US" altLang="zh-CN" b="1" i="1" smtClean="0">
                                <a:latin typeface="Cambria Math" panose="02040503050406030204" pitchFamily="18" charset="0"/>
                                <a:ea typeface="Cambria Math" panose="02040503050406030204" pitchFamily="18" charset="0"/>
                              </a:rPr>
                              <m:t>𝟐</m:t>
                            </m:r>
                          </m:sup>
                        </m:sSup>
                      </m:e>
                    </m:ra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oMath>
                </a14:m>
                <a:r>
                  <a:rPr lang="en-US" altLang="zh-CN" b="1" dirty="0"/>
                  <a:t>)</a:t>
                </a:r>
                <a:r>
                  <a:rPr lang="zh-CN" altLang="en-US" b="1" dirty="0"/>
                  <a:t>，</a:t>
                </a:r>
                <a:r>
                  <a:rPr lang="en-US" altLang="zh-CN" b="1" i="1" dirty="0"/>
                  <a:t>S</a:t>
                </a:r>
                <a:r>
                  <a:rPr lang="zh-CN" altLang="en-US" b="1" dirty="0"/>
                  <a:t>、</a:t>
                </a:r>
                <a:r>
                  <a:rPr lang="en-US" altLang="zh-CN" b="1" i="1" dirty="0"/>
                  <a:t>P</a:t>
                </a:r>
                <a:r>
                  <a:rPr lang="zh-CN" altLang="en-US" b="1" dirty="0"/>
                  <a:t>两点坐标如图。</a:t>
                </a:r>
              </a:p>
            </p:txBody>
          </p:sp>
        </mc:Choice>
        <mc:Fallback xmlns="">
          <p:sp>
            <p:nvSpPr>
              <p:cNvPr id="4" name="文本框 3">
                <a:extLst>
                  <a:ext uri="{FF2B5EF4-FFF2-40B4-BE49-F238E27FC236}">
                    <a16:creationId xmlns:a16="http://schemas.microsoft.com/office/drawing/2014/main" id="{958EEE11-7D6B-4680-A782-D4868E8B6F9B}"/>
                  </a:ext>
                </a:extLst>
              </p:cNvPr>
              <p:cNvSpPr txBox="1">
                <a:spLocks noRot="1" noChangeAspect="1" noMove="1" noResize="1" noEditPoints="1" noAdjustHandles="1" noChangeArrowheads="1" noChangeShapeType="1" noTextEdit="1"/>
              </p:cNvSpPr>
              <p:nvPr/>
            </p:nvSpPr>
            <p:spPr>
              <a:xfrm>
                <a:off x="4190159" y="1124744"/>
                <a:ext cx="4864609" cy="958404"/>
              </a:xfrm>
              <a:prstGeom prst="rect">
                <a:avLst/>
              </a:prstGeom>
              <a:blipFill>
                <a:blip r:embed="rId5"/>
                <a:stretch>
                  <a:fillRect l="-1003" r="-1128" b="-7643"/>
                </a:stretch>
              </a:blipFill>
            </p:spPr>
            <p:txBody>
              <a:bodyPr/>
              <a:lstStyle/>
              <a:p>
                <a:r>
                  <a:rPr lang="zh-CN" altLang="en-US">
                    <a:noFill/>
                  </a:rPr>
                  <a:t> </a:t>
                </a:r>
              </a:p>
            </p:txBody>
          </p:sp>
        </mc:Fallback>
      </mc:AlternateContent>
      <p:graphicFrame>
        <p:nvGraphicFramePr>
          <p:cNvPr id="7" name="对象 6">
            <a:extLst>
              <a:ext uri="{FF2B5EF4-FFF2-40B4-BE49-F238E27FC236}">
                <a16:creationId xmlns:a16="http://schemas.microsoft.com/office/drawing/2014/main" id="{412F5ECE-10ED-468F-B298-0914666E7AAA}"/>
              </a:ext>
            </a:extLst>
          </p:cNvPr>
          <p:cNvGraphicFramePr>
            <a:graphicFrameLocks noChangeAspect="1"/>
          </p:cNvGraphicFramePr>
          <p:nvPr>
            <p:extLst>
              <p:ext uri="{D42A27DB-BD31-4B8C-83A1-F6EECF244321}">
                <p14:modId xmlns:p14="http://schemas.microsoft.com/office/powerpoint/2010/main" val="3884556381"/>
              </p:ext>
            </p:extLst>
          </p:nvPr>
        </p:nvGraphicFramePr>
        <p:xfrm>
          <a:off x="4276725" y="2203450"/>
          <a:ext cx="4787900" cy="1176338"/>
        </p:xfrm>
        <a:graphic>
          <a:graphicData uri="http://schemas.openxmlformats.org/presentationml/2006/ole">
            <mc:AlternateContent xmlns:mc="http://schemas.openxmlformats.org/markup-compatibility/2006">
              <mc:Choice xmlns:v="urn:schemas-microsoft-com:vml" Requires="v">
                <p:oleObj spid="_x0000_s143490" name="Equation" r:id="rId6" imgW="3720960" imgH="914400" progId="Equation.DSMT4">
                  <p:embed/>
                </p:oleObj>
              </mc:Choice>
              <mc:Fallback>
                <p:oleObj name="Equation" r:id="rId6" imgW="3720960" imgH="914400" progId="Equation.DSMT4">
                  <p:embed/>
                  <p:pic>
                    <p:nvPicPr>
                      <p:cNvPr id="0" name=""/>
                      <p:cNvPicPr/>
                      <p:nvPr/>
                    </p:nvPicPr>
                    <p:blipFill>
                      <a:blip r:embed="rId7"/>
                      <a:stretch>
                        <a:fillRect/>
                      </a:stretch>
                    </p:blipFill>
                    <p:spPr>
                      <a:xfrm>
                        <a:off x="4276725" y="2203450"/>
                        <a:ext cx="4787900" cy="1176338"/>
                      </a:xfrm>
                      <a:prstGeom prst="rect">
                        <a:avLst/>
                      </a:prstGeom>
                    </p:spPr>
                  </p:pic>
                </p:oleObj>
              </mc:Fallback>
            </mc:AlternateContent>
          </a:graphicData>
        </a:graphic>
      </p:graphicFrame>
      <p:grpSp>
        <p:nvGrpSpPr>
          <p:cNvPr id="11" name="组合 10">
            <a:extLst>
              <a:ext uri="{FF2B5EF4-FFF2-40B4-BE49-F238E27FC236}">
                <a16:creationId xmlns:a16="http://schemas.microsoft.com/office/drawing/2014/main" id="{EE0430EB-2787-4787-8A88-8ED58DF7145B}"/>
              </a:ext>
            </a:extLst>
          </p:cNvPr>
          <p:cNvGrpSpPr/>
          <p:nvPr/>
        </p:nvGrpSpPr>
        <p:grpSpPr>
          <a:xfrm>
            <a:off x="4284851" y="3604080"/>
            <a:ext cx="4769918" cy="443300"/>
            <a:chOff x="4284851" y="3604080"/>
            <a:chExt cx="4769918" cy="443300"/>
          </a:xfrm>
        </p:grpSpPr>
        <p:graphicFrame>
          <p:nvGraphicFramePr>
            <p:cNvPr id="8" name="对象 7">
              <a:extLst>
                <a:ext uri="{FF2B5EF4-FFF2-40B4-BE49-F238E27FC236}">
                  <a16:creationId xmlns:a16="http://schemas.microsoft.com/office/drawing/2014/main" id="{F6C4476E-43F1-426C-B460-46FE663AAF0D}"/>
                </a:ext>
              </a:extLst>
            </p:cNvPr>
            <p:cNvGraphicFramePr>
              <a:graphicFrameLocks noChangeAspect="1"/>
            </p:cNvGraphicFramePr>
            <p:nvPr>
              <p:extLst>
                <p:ext uri="{D42A27DB-BD31-4B8C-83A1-F6EECF244321}">
                  <p14:modId xmlns:p14="http://schemas.microsoft.com/office/powerpoint/2010/main" val="3992970561"/>
                </p:ext>
              </p:extLst>
            </p:nvPr>
          </p:nvGraphicFramePr>
          <p:xfrm>
            <a:off x="5004048" y="3604080"/>
            <a:ext cx="1289597" cy="443300"/>
          </p:xfrm>
          <a:graphic>
            <a:graphicData uri="http://schemas.openxmlformats.org/presentationml/2006/ole">
              <mc:AlternateContent xmlns:mc="http://schemas.openxmlformats.org/markup-compatibility/2006">
                <mc:Choice xmlns:v="urn:schemas-microsoft-com:vml" Requires="v">
                  <p:oleObj spid="_x0000_s143491" name="Equation" r:id="rId8" imgW="1218960" imgH="419040" progId="Equation.DSMT4">
                    <p:embed/>
                  </p:oleObj>
                </mc:Choice>
                <mc:Fallback>
                  <p:oleObj name="Equation" r:id="rId8" imgW="1218960" imgH="419040" progId="Equation.DSMT4">
                    <p:embed/>
                    <p:pic>
                      <p:nvPicPr>
                        <p:cNvPr id="0" name=""/>
                        <p:cNvPicPr/>
                        <p:nvPr/>
                      </p:nvPicPr>
                      <p:blipFill>
                        <a:blip r:embed="rId9"/>
                        <a:stretch>
                          <a:fillRect/>
                        </a:stretch>
                      </p:blipFill>
                      <p:spPr>
                        <a:xfrm>
                          <a:off x="5004048" y="3604080"/>
                          <a:ext cx="1289597" cy="4433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C2B6292F-200C-490E-96AA-3CD1A9409236}"/>
                </a:ext>
              </a:extLst>
            </p:cNvPr>
            <p:cNvSpPr txBox="1"/>
            <p:nvPr/>
          </p:nvSpPr>
          <p:spPr>
            <a:xfrm>
              <a:off x="4284851" y="3641064"/>
              <a:ext cx="4769918" cy="369332"/>
            </a:xfrm>
            <a:prstGeom prst="rect">
              <a:avLst/>
            </a:prstGeom>
            <a:noFill/>
          </p:spPr>
          <p:txBody>
            <a:bodyPr wrap="square" rtlCol="0">
              <a:spAutoFit/>
            </a:bodyPr>
            <a:lstStyle/>
            <a:p>
              <a:pPr algn="just"/>
              <a:r>
                <a:rPr lang="en-US" altLang="zh-CN" b="1" i="1" dirty="0"/>
                <a:t>y</a:t>
              </a:r>
              <a:r>
                <a:rPr lang="en-US" altLang="zh-CN" b="1" dirty="0"/>
                <a:t>&lt;&lt;</a:t>
              </a:r>
              <a:r>
                <a:rPr lang="en-US" altLang="zh-CN" b="1" i="1" dirty="0"/>
                <a:t>R</a:t>
              </a:r>
              <a:r>
                <a:rPr lang="zh-CN" altLang="en-US" b="1" dirty="0"/>
                <a:t>，                  （泰勒展开并略去高阶小量）</a:t>
              </a:r>
            </a:p>
          </p:txBody>
        </p:sp>
      </p:grpSp>
      <p:graphicFrame>
        <p:nvGraphicFramePr>
          <p:cNvPr id="12" name="对象 11">
            <a:extLst>
              <a:ext uri="{FF2B5EF4-FFF2-40B4-BE49-F238E27FC236}">
                <a16:creationId xmlns:a16="http://schemas.microsoft.com/office/drawing/2014/main" id="{477BC628-5DBA-443B-AF99-19F2534F38FA}"/>
              </a:ext>
            </a:extLst>
          </p:cNvPr>
          <p:cNvGraphicFramePr>
            <a:graphicFrameLocks noChangeAspect="1"/>
          </p:cNvGraphicFramePr>
          <p:nvPr>
            <p:extLst>
              <p:ext uri="{D42A27DB-BD31-4B8C-83A1-F6EECF244321}">
                <p14:modId xmlns:p14="http://schemas.microsoft.com/office/powerpoint/2010/main" val="2603761769"/>
              </p:ext>
            </p:extLst>
          </p:nvPr>
        </p:nvGraphicFramePr>
        <p:xfrm>
          <a:off x="3042256" y="4472136"/>
          <a:ext cx="5994240" cy="685056"/>
        </p:xfrm>
        <a:graphic>
          <a:graphicData uri="http://schemas.openxmlformats.org/presentationml/2006/ole">
            <mc:AlternateContent xmlns:mc="http://schemas.openxmlformats.org/markup-compatibility/2006">
              <mc:Choice xmlns:v="urn:schemas-microsoft-com:vml" Requires="v">
                <p:oleObj spid="_x0000_s143492" name="Equation" r:id="rId10" imgW="4889160" imgH="558720" progId="Equation.DSMT4">
                  <p:embed/>
                </p:oleObj>
              </mc:Choice>
              <mc:Fallback>
                <p:oleObj name="Equation" r:id="rId10" imgW="4889160" imgH="558720" progId="Equation.DSMT4">
                  <p:embed/>
                  <p:pic>
                    <p:nvPicPr>
                      <p:cNvPr id="0" name=""/>
                      <p:cNvPicPr/>
                      <p:nvPr/>
                    </p:nvPicPr>
                    <p:blipFill>
                      <a:blip r:embed="rId11"/>
                      <a:stretch>
                        <a:fillRect/>
                      </a:stretch>
                    </p:blipFill>
                    <p:spPr>
                      <a:xfrm>
                        <a:off x="3042256" y="4472136"/>
                        <a:ext cx="5994240" cy="685056"/>
                      </a:xfrm>
                      <a:prstGeom prst="rect">
                        <a:avLst/>
                      </a:prstGeom>
                    </p:spPr>
                  </p:pic>
                </p:oleObj>
              </mc:Fallback>
            </mc:AlternateContent>
          </a:graphicData>
        </a:graphic>
      </p:graphicFrame>
      <p:sp>
        <p:nvSpPr>
          <p:cNvPr id="13" name="箭头: 右 12">
            <a:extLst>
              <a:ext uri="{FF2B5EF4-FFF2-40B4-BE49-F238E27FC236}">
                <a16:creationId xmlns:a16="http://schemas.microsoft.com/office/drawing/2014/main" id="{B3A98B12-F9D6-4BA4-A556-F47DF2FE38C2}"/>
              </a:ext>
            </a:extLst>
          </p:cNvPr>
          <p:cNvSpPr/>
          <p:nvPr/>
        </p:nvSpPr>
        <p:spPr>
          <a:xfrm>
            <a:off x="2411760" y="472514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79289F3-E3FF-4396-A7DF-C6715D12513F}"/>
              </a:ext>
            </a:extLst>
          </p:cNvPr>
          <p:cNvSpPr txBox="1"/>
          <p:nvPr/>
        </p:nvSpPr>
        <p:spPr>
          <a:xfrm>
            <a:off x="90384" y="5363924"/>
            <a:ext cx="4668012" cy="369332"/>
          </a:xfrm>
          <a:prstGeom prst="rect">
            <a:avLst/>
          </a:prstGeom>
          <a:noFill/>
        </p:spPr>
        <p:txBody>
          <a:bodyPr wrap="square">
            <a:spAutoFit/>
          </a:bodyPr>
          <a:lstStyle/>
          <a:p>
            <a:pPr marL="0" marR="0" algn="just">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将根号里的平方项展开，略去</a:t>
            </a:r>
            <a:r>
              <a:rPr lang="en-US" altLang="zh-CN" sz="1800" b="1" i="1"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1800" b="1" kern="100" baseline="300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及更高次项：</a:t>
            </a:r>
            <a:endParaRPr lang="zh-CN" altLang="en-US"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F8AB3686-EDB4-42B0-B735-836F804ED24A}"/>
              </a:ext>
            </a:extLst>
          </p:cNvPr>
          <p:cNvGraphicFramePr>
            <a:graphicFrameLocks noChangeAspect="1"/>
          </p:cNvGraphicFramePr>
          <p:nvPr>
            <p:extLst>
              <p:ext uri="{D42A27DB-BD31-4B8C-83A1-F6EECF244321}">
                <p14:modId xmlns:p14="http://schemas.microsoft.com/office/powerpoint/2010/main" val="3832979483"/>
              </p:ext>
            </p:extLst>
          </p:nvPr>
        </p:nvGraphicFramePr>
        <p:xfrm>
          <a:off x="3042256" y="5947440"/>
          <a:ext cx="6022369" cy="577904"/>
        </p:xfrm>
        <a:graphic>
          <a:graphicData uri="http://schemas.openxmlformats.org/presentationml/2006/ole">
            <mc:AlternateContent xmlns:mc="http://schemas.openxmlformats.org/markup-compatibility/2006">
              <mc:Choice xmlns:v="urn:schemas-microsoft-com:vml" Requires="v">
                <p:oleObj spid="_x0000_s143493" name="Equation" r:id="rId12" imgW="5029200" imgH="482400" progId="Equation.DSMT4">
                  <p:embed/>
                </p:oleObj>
              </mc:Choice>
              <mc:Fallback>
                <p:oleObj name="Equation" r:id="rId12" imgW="5029200" imgH="482400" progId="Equation.DSMT4">
                  <p:embed/>
                  <p:pic>
                    <p:nvPicPr>
                      <p:cNvPr id="0" name=""/>
                      <p:cNvPicPr/>
                      <p:nvPr/>
                    </p:nvPicPr>
                    <p:blipFill>
                      <a:blip r:embed="rId13"/>
                      <a:stretch>
                        <a:fillRect/>
                      </a:stretch>
                    </p:blipFill>
                    <p:spPr>
                      <a:xfrm>
                        <a:off x="3042256" y="5947440"/>
                        <a:ext cx="6022369" cy="577904"/>
                      </a:xfrm>
                      <a:prstGeom prst="rect">
                        <a:avLst/>
                      </a:prstGeom>
                    </p:spPr>
                  </p:pic>
                </p:oleObj>
              </mc:Fallback>
            </mc:AlternateContent>
          </a:graphicData>
        </a:graphic>
      </p:graphicFrame>
      <p:sp>
        <p:nvSpPr>
          <p:cNvPr id="19" name="箭头: 右 18">
            <a:extLst>
              <a:ext uri="{FF2B5EF4-FFF2-40B4-BE49-F238E27FC236}">
                <a16:creationId xmlns:a16="http://schemas.microsoft.com/office/drawing/2014/main" id="{037145E2-D845-4D0E-978E-71B967854F69}"/>
              </a:ext>
            </a:extLst>
          </p:cNvPr>
          <p:cNvSpPr/>
          <p:nvPr/>
        </p:nvSpPr>
        <p:spPr>
          <a:xfrm>
            <a:off x="2424390" y="612838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814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7" grpId="0"/>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B0EE666-8CBA-4A1A-80F3-E4C1798CCD39}"/>
              </a:ext>
            </a:extLst>
          </p:cNvPr>
          <p:cNvPicPr>
            <a:picLocks noChangeAspect="1"/>
          </p:cNvPicPr>
          <p:nvPr/>
        </p:nvPicPr>
        <p:blipFill>
          <a:blip r:embed="rId4"/>
          <a:stretch>
            <a:fillRect/>
          </a:stretch>
        </p:blipFill>
        <p:spPr>
          <a:xfrm>
            <a:off x="107504" y="1124744"/>
            <a:ext cx="4032449" cy="3710106"/>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凹面光栅衍射方程</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34</a:t>
            </a:fld>
            <a:endParaRPr lang="en-US" altLang="zh-CN" dirty="0"/>
          </a:p>
        </p:txBody>
      </p:sp>
      <p:sp>
        <p:nvSpPr>
          <p:cNvPr id="17" name="文本框 16">
            <a:extLst>
              <a:ext uri="{FF2B5EF4-FFF2-40B4-BE49-F238E27FC236}">
                <a16:creationId xmlns:a16="http://schemas.microsoft.com/office/drawing/2014/main" id="{A79289F3-E3FF-4396-A7DF-C6715D12513F}"/>
              </a:ext>
            </a:extLst>
          </p:cNvPr>
          <p:cNvSpPr txBox="1"/>
          <p:nvPr/>
        </p:nvSpPr>
        <p:spPr>
          <a:xfrm>
            <a:off x="4572000" y="2509060"/>
            <a:ext cx="2716884" cy="369332"/>
          </a:xfrm>
          <a:prstGeom prst="rect">
            <a:avLst/>
          </a:prstGeom>
          <a:noFill/>
        </p:spPr>
        <p:txBody>
          <a:bodyPr wrap="square">
            <a:spAutoFit/>
          </a:bodyPr>
          <a:lstStyle/>
          <a:p>
            <a:pPr marL="0" marR="0" algn="just">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将根号内配方：</a:t>
            </a:r>
            <a:endParaRPr lang="zh-CN" altLang="en-US"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F8AB3686-EDB4-42B0-B735-836F804ED24A}"/>
              </a:ext>
            </a:extLst>
          </p:cNvPr>
          <p:cNvGraphicFramePr>
            <a:graphicFrameLocks noChangeAspect="1"/>
          </p:cNvGraphicFramePr>
          <p:nvPr>
            <p:extLst>
              <p:ext uri="{D42A27DB-BD31-4B8C-83A1-F6EECF244321}">
                <p14:modId xmlns:p14="http://schemas.microsoft.com/office/powerpoint/2010/main" val="3674682097"/>
              </p:ext>
            </p:extLst>
          </p:nvPr>
        </p:nvGraphicFramePr>
        <p:xfrm>
          <a:off x="5444839" y="1177937"/>
          <a:ext cx="3495117" cy="1314959"/>
        </p:xfrm>
        <a:graphic>
          <a:graphicData uri="http://schemas.openxmlformats.org/presentationml/2006/ole">
            <mc:AlternateContent xmlns:mc="http://schemas.openxmlformats.org/markup-compatibility/2006">
              <mc:Choice xmlns:v="urn:schemas-microsoft-com:vml" Requires="v">
                <p:oleObj spid="_x0000_s144492" name="Equation" r:id="rId5" imgW="2565360" imgH="965160" progId="Equation.DSMT4">
                  <p:embed/>
                </p:oleObj>
              </mc:Choice>
              <mc:Fallback>
                <p:oleObj name="Equation" r:id="rId5" imgW="2565360" imgH="965160" progId="Equation.DSMT4">
                  <p:embed/>
                  <p:pic>
                    <p:nvPicPr>
                      <p:cNvPr id="16" name="对象 15">
                        <a:extLst>
                          <a:ext uri="{FF2B5EF4-FFF2-40B4-BE49-F238E27FC236}">
                            <a16:creationId xmlns:a16="http://schemas.microsoft.com/office/drawing/2014/main" id="{F8AB3686-EDB4-42B0-B735-836F804ED24A}"/>
                          </a:ext>
                        </a:extLst>
                      </p:cNvPr>
                      <p:cNvPicPr/>
                      <p:nvPr/>
                    </p:nvPicPr>
                    <p:blipFill>
                      <a:blip r:embed="rId6"/>
                      <a:stretch>
                        <a:fillRect/>
                      </a:stretch>
                    </p:blipFill>
                    <p:spPr>
                      <a:xfrm>
                        <a:off x="5444839" y="1177937"/>
                        <a:ext cx="3495117" cy="1314959"/>
                      </a:xfrm>
                      <a:prstGeom prst="rect">
                        <a:avLst/>
                      </a:prstGeom>
                    </p:spPr>
                  </p:pic>
                </p:oleObj>
              </mc:Fallback>
            </mc:AlternateContent>
          </a:graphicData>
        </a:graphic>
      </p:graphicFrame>
      <p:sp>
        <p:nvSpPr>
          <p:cNvPr id="19" name="箭头: 右 18">
            <a:extLst>
              <a:ext uri="{FF2B5EF4-FFF2-40B4-BE49-F238E27FC236}">
                <a16:creationId xmlns:a16="http://schemas.microsoft.com/office/drawing/2014/main" id="{037145E2-D845-4D0E-978E-71B967854F69}"/>
              </a:ext>
            </a:extLst>
          </p:cNvPr>
          <p:cNvSpPr/>
          <p:nvPr/>
        </p:nvSpPr>
        <p:spPr>
          <a:xfrm>
            <a:off x="4701815" y="342900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78A0EE4F-016C-412A-9386-2216F2C26880}"/>
              </a:ext>
            </a:extLst>
          </p:cNvPr>
          <p:cNvGraphicFramePr>
            <a:graphicFrameLocks noChangeAspect="1"/>
          </p:cNvGraphicFramePr>
          <p:nvPr>
            <p:extLst>
              <p:ext uri="{D42A27DB-BD31-4B8C-83A1-F6EECF244321}">
                <p14:modId xmlns:p14="http://schemas.microsoft.com/office/powerpoint/2010/main" val="3834241545"/>
              </p:ext>
            </p:extLst>
          </p:nvPr>
        </p:nvGraphicFramePr>
        <p:xfrm>
          <a:off x="5364084" y="2944712"/>
          <a:ext cx="3575872" cy="1132360"/>
        </p:xfrm>
        <a:graphic>
          <a:graphicData uri="http://schemas.openxmlformats.org/presentationml/2006/ole">
            <mc:AlternateContent xmlns:mc="http://schemas.openxmlformats.org/markup-compatibility/2006">
              <mc:Choice xmlns:v="urn:schemas-microsoft-com:vml" Requires="v">
                <p:oleObj spid="_x0000_s144493" name="Equation" r:id="rId7" imgW="3047760" imgH="965160" progId="Equation.DSMT4">
                  <p:embed/>
                </p:oleObj>
              </mc:Choice>
              <mc:Fallback>
                <p:oleObj name="Equation" r:id="rId7" imgW="3047760" imgH="965160" progId="Equation.DSMT4">
                  <p:embed/>
                  <p:pic>
                    <p:nvPicPr>
                      <p:cNvPr id="0" name=""/>
                      <p:cNvPicPr/>
                      <p:nvPr/>
                    </p:nvPicPr>
                    <p:blipFill>
                      <a:blip r:embed="rId8"/>
                      <a:stretch>
                        <a:fillRect/>
                      </a:stretch>
                    </p:blipFill>
                    <p:spPr>
                      <a:xfrm>
                        <a:off x="5364084" y="2944712"/>
                        <a:ext cx="3575872" cy="1132360"/>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FA22306A-3A26-4FA8-A9D1-A440FF6505DD}"/>
              </a:ext>
            </a:extLst>
          </p:cNvPr>
          <p:cNvSpPr txBox="1"/>
          <p:nvPr/>
        </p:nvSpPr>
        <p:spPr>
          <a:xfrm>
            <a:off x="3131840" y="4197883"/>
            <a:ext cx="5808116" cy="455253"/>
          </a:xfrm>
          <a:prstGeom prst="rect">
            <a:avLst/>
          </a:prstGeom>
          <a:noFill/>
        </p:spPr>
        <p:txBody>
          <a:bodyPr wrap="square">
            <a:spAutoFit/>
          </a:bodyPr>
          <a:lstStyle/>
          <a:p>
            <a:pPr marL="0" marR="0" algn="just">
              <a:lnSpc>
                <a:spcPct val="150000"/>
              </a:lnSpc>
              <a:spcBef>
                <a:spcPts val="0"/>
              </a:spcBef>
              <a:spcAft>
                <a:spcPts val="0"/>
              </a:spcAft>
            </a:pPr>
            <a:r>
              <a:rPr lang="zh-CN" altLang="en-US" sz="1800" b="1" kern="100" dirty="0">
                <a:effectLst/>
                <a:ea typeface="宋体" panose="02010600030101010101" pitchFamily="2" charset="-122"/>
                <a:cs typeface="Times New Roman" panose="02020603050405020304" pitchFamily="18" charset="0"/>
              </a:rPr>
              <a:t>根号内第一项</a:t>
            </a:r>
            <a:r>
              <a:rPr lang="en-US" altLang="zh-CN" sz="1800" b="1" kern="100" dirty="0">
                <a:effectLst/>
                <a:ea typeface="宋体" panose="02010600030101010101" pitchFamily="2" charset="-122"/>
                <a:cs typeface="Times New Roman" panose="02020603050405020304" pitchFamily="18" charset="0"/>
              </a:rPr>
              <a:t>&gt;&gt;</a:t>
            </a:r>
            <a:r>
              <a:rPr lang="zh-CN" altLang="en-US" sz="1800" b="1" kern="100" dirty="0">
                <a:effectLst/>
                <a:ea typeface="宋体" panose="02010600030101010101" pitchFamily="2" charset="-122"/>
                <a:cs typeface="Times New Roman" panose="02020603050405020304" pitchFamily="18" charset="0"/>
              </a:rPr>
              <a:t>第二项，泰勒展开并略去</a:t>
            </a:r>
            <a:r>
              <a:rPr lang="en-US" altLang="zh-CN" sz="1800" b="1" i="1" kern="100" dirty="0">
                <a:effectLst/>
                <a:ea typeface="宋体" panose="02010600030101010101" pitchFamily="2" charset="-122"/>
                <a:cs typeface="Times New Roman" panose="02020603050405020304" pitchFamily="18" charset="0"/>
              </a:rPr>
              <a:t>y</a:t>
            </a:r>
            <a:r>
              <a:rPr lang="en-US" altLang="zh-CN" sz="1800" b="1" kern="100" baseline="30000" dirty="0">
                <a:effectLst/>
                <a:ea typeface="宋体" panose="02010600030101010101" pitchFamily="2" charset="-122"/>
                <a:cs typeface="Times New Roman" panose="02020603050405020304" pitchFamily="18" charset="0"/>
              </a:rPr>
              <a:t>3</a:t>
            </a:r>
            <a:r>
              <a:rPr lang="zh-CN" altLang="en-US" sz="1800" b="1" kern="100" dirty="0">
                <a:effectLst/>
                <a:ea typeface="宋体" panose="02010600030101010101" pitchFamily="2" charset="-122"/>
                <a:cs typeface="Times New Roman" panose="02020603050405020304" pitchFamily="18" charset="0"/>
              </a:rPr>
              <a:t>及更高次项：</a:t>
            </a:r>
            <a:endParaRPr lang="zh-CN" altLang="en-US" sz="1400" b="1" kern="100" dirty="0">
              <a:effectLst/>
              <a:ea typeface="等线"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F362A4A4-5376-43C9-A4D4-48158776A2DD}"/>
              </a:ext>
            </a:extLst>
          </p:cNvPr>
          <p:cNvGraphicFramePr>
            <a:graphicFrameLocks noChangeAspect="1"/>
          </p:cNvGraphicFramePr>
          <p:nvPr>
            <p:extLst>
              <p:ext uri="{D42A27DB-BD31-4B8C-83A1-F6EECF244321}">
                <p14:modId xmlns:p14="http://schemas.microsoft.com/office/powerpoint/2010/main" val="2919437659"/>
              </p:ext>
            </p:extLst>
          </p:nvPr>
        </p:nvGraphicFramePr>
        <p:xfrm>
          <a:off x="950934" y="4867620"/>
          <a:ext cx="7983390" cy="649612"/>
        </p:xfrm>
        <a:graphic>
          <a:graphicData uri="http://schemas.openxmlformats.org/presentationml/2006/ole">
            <mc:AlternateContent xmlns:mc="http://schemas.openxmlformats.org/markup-compatibility/2006">
              <mc:Choice xmlns:v="urn:schemas-microsoft-com:vml" Requires="v">
                <p:oleObj spid="_x0000_s144494" name="Equation" r:id="rId9" imgW="5930640" imgH="482400" progId="Equation.DSMT4">
                  <p:embed/>
                </p:oleObj>
              </mc:Choice>
              <mc:Fallback>
                <p:oleObj name="Equation" r:id="rId9" imgW="5930640" imgH="482400" progId="Equation.DSMT4">
                  <p:embed/>
                  <p:pic>
                    <p:nvPicPr>
                      <p:cNvPr id="0" name=""/>
                      <p:cNvPicPr/>
                      <p:nvPr/>
                    </p:nvPicPr>
                    <p:blipFill>
                      <a:blip r:embed="rId10"/>
                      <a:stretch>
                        <a:fillRect/>
                      </a:stretch>
                    </p:blipFill>
                    <p:spPr>
                      <a:xfrm>
                        <a:off x="950934" y="4867620"/>
                        <a:ext cx="7983390" cy="649612"/>
                      </a:xfrm>
                      <a:prstGeom prst="rect">
                        <a:avLst/>
                      </a:prstGeom>
                    </p:spPr>
                  </p:pic>
                </p:oleObj>
              </mc:Fallback>
            </mc:AlternateContent>
          </a:graphicData>
        </a:graphic>
      </p:graphicFrame>
      <p:sp>
        <p:nvSpPr>
          <p:cNvPr id="23" name="箭头: 右 22">
            <a:extLst>
              <a:ext uri="{FF2B5EF4-FFF2-40B4-BE49-F238E27FC236}">
                <a16:creationId xmlns:a16="http://schemas.microsoft.com/office/drawing/2014/main" id="{4DA654B2-F15E-4E57-94B2-744803092141}"/>
              </a:ext>
            </a:extLst>
          </p:cNvPr>
          <p:cNvSpPr/>
          <p:nvPr/>
        </p:nvSpPr>
        <p:spPr>
          <a:xfrm>
            <a:off x="268055" y="508441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231BAE9-2C95-450E-829A-D48333D153D6}"/>
              </a:ext>
            </a:extLst>
          </p:cNvPr>
          <p:cNvSpPr txBox="1"/>
          <p:nvPr/>
        </p:nvSpPr>
        <p:spPr>
          <a:xfrm>
            <a:off x="107504" y="5648884"/>
            <a:ext cx="8826819" cy="348813"/>
          </a:xfrm>
          <a:prstGeom prst="rect">
            <a:avLst/>
          </a:prstGeom>
          <a:noFill/>
        </p:spPr>
        <p:txBody>
          <a:bodyPr wrap="square">
            <a:spAutoFit/>
          </a:bodyPr>
          <a:lstStyle/>
          <a:p>
            <a:pPr marL="0" marR="0" algn="just">
              <a:lnSpc>
                <a:spcPts val="2000"/>
              </a:lnSpc>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由于弧</a:t>
            </a:r>
            <a:r>
              <a:rPr lang="en-US" altLang="zh-CN" sz="1800" b="1" i="1" kern="100" dirty="0">
                <a:effectLst/>
                <a:latin typeface="Times New Roman" panose="02020603050405020304" pitchFamily="18" charset="0"/>
                <a:ea typeface="宋体" panose="02010600030101010101" pitchFamily="2" charset="-122"/>
                <a:cs typeface="Times New Roman" panose="02020603050405020304" pitchFamily="18" charset="0"/>
              </a:rPr>
              <a:t>AB</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相邻点</a:t>
            </a:r>
            <a:r>
              <a:rPr lang="en-US" altLang="zh-CN" sz="1800" b="1" i="1"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en-US" altLang="zh-CN" sz="1800" b="1" i="1" kern="100" baseline="-25000" dirty="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i="1"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en-US" altLang="zh-CN" sz="1800" b="1" i="1" kern="100" baseline="-25000"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b="1" i="1"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坐标之差为常量，均等于光栅常数</a:t>
            </a:r>
            <a:r>
              <a:rPr lang="en-US" altLang="zh-CN" sz="1800" b="1" i="1" kern="100" dirty="0">
                <a:effectLst/>
                <a:ea typeface="宋体" panose="02010600030101010101" pitchFamily="2" charset="-122"/>
                <a:cs typeface="Times New Roman" panose="02020603050405020304" pitchFamily="18" charset="0"/>
              </a:rPr>
              <a:t>d</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C2B4E355-799E-4F63-B863-0B7FE5325F10}"/>
              </a:ext>
            </a:extLst>
          </p:cNvPr>
          <p:cNvGraphicFramePr>
            <a:graphicFrameLocks noChangeAspect="1"/>
          </p:cNvGraphicFramePr>
          <p:nvPr>
            <p:extLst>
              <p:ext uri="{D42A27DB-BD31-4B8C-83A1-F6EECF244321}">
                <p14:modId xmlns:p14="http://schemas.microsoft.com/office/powerpoint/2010/main" val="2862869789"/>
              </p:ext>
            </p:extLst>
          </p:nvPr>
        </p:nvGraphicFramePr>
        <p:xfrm>
          <a:off x="179512" y="6282781"/>
          <a:ext cx="2827058" cy="318044"/>
        </p:xfrm>
        <a:graphic>
          <a:graphicData uri="http://schemas.openxmlformats.org/presentationml/2006/ole">
            <mc:AlternateContent xmlns:mc="http://schemas.openxmlformats.org/markup-compatibility/2006">
              <mc:Choice xmlns:v="urn:schemas-microsoft-com:vml" Requires="v">
                <p:oleObj spid="_x0000_s144495" name="Equation" r:id="rId11" imgW="2031840" imgH="228600" progId="Equation.DSMT4">
                  <p:embed/>
                </p:oleObj>
              </mc:Choice>
              <mc:Fallback>
                <p:oleObj name="Equation" r:id="rId11" imgW="2031840" imgH="228600" progId="Equation.DSMT4">
                  <p:embed/>
                  <p:pic>
                    <p:nvPicPr>
                      <p:cNvPr id="0" name=""/>
                      <p:cNvPicPr/>
                      <p:nvPr/>
                    </p:nvPicPr>
                    <p:blipFill>
                      <a:blip r:embed="rId12"/>
                      <a:stretch>
                        <a:fillRect/>
                      </a:stretch>
                    </p:blipFill>
                    <p:spPr>
                      <a:xfrm>
                        <a:off x="179512" y="6282781"/>
                        <a:ext cx="2827058" cy="318044"/>
                      </a:xfrm>
                      <a:prstGeom prst="rect">
                        <a:avLst/>
                      </a:prstGeom>
                    </p:spPr>
                  </p:pic>
                </p:oleObj>
              </mc:Fallback>
            </mc:AlternateContent>
          </a:graphicData>
        </a:graphic>
      </p:graphicFrame>
      <p:sp>
        <p:nvSpPr>
          <p:cNvPr id="22" name="箭头: 右 21">
            <a:extLst>
              <a:ext uri="{FF2B5EF4-FFF2-40B4-BE49-F238E27FC236}">
                <a16:creationId xmlns:a16="http://schemas.microsoft.com/office/drawing/2014/main" id="{8E20D58A-5672-4A88-A2E6-5A6BE840B767}"/>
              </a:ext>
            </a:extLst>
          </p:cNvPr>
          <p:cNvSpPr/>
          <p:nvPr/>
        </p:nvSpPr>
        <p:spPr>
          <a:xfrm>
            <a:off x="3059832" y="6326285"/>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1330CF57-6E8F-4DFC-B676-E35AC1849CBC}"/>
              </a:ext>
            </a:extLst>
          </p:cNvPr>
          <p:cNvGraphicFramePr>
            <a:graphicFrameLocks noChangeAspect="1"/>
          </p:cNvGraphicFramePr>
          <p:nvPr>
            <p:extLst>
              <p:ext uri="{D42A27DB-BD31-4B8C-83A1-F6EECF244321}">
                <p14:modId xmlns:p14="http://schemas.microsoft.com/office/powerpoint/2010/main" val="3405864625"/>
              </p:ext>
            </p:extLst>
          </p:nvPr>
        </p:nvGraphicFramePr>
        <p:xfrm>
          <a:off x="3692116" y="6184221"/>
          <a:ext cx="904762" cy="552910"/>
        </p:xfrm>
        <a:graphic>
          <a:graphicData uri="http://schemas.openxmlformats.org/presentationml/2006/ole">
            <mc:AlternateContent xmlns:mc="http://schemas.openxmlformats.org/markup-compatibility/2006">
              <mc:Choice xmlns:v="urn:schemas-microsoft-com:vml" Requires="v">
                <p:oleObj spid="_x0000_s144496" name="Equation" r:id="rId13" imgW="685800" imgH="419040" progId="Equation.DSMT4">
                  <p:embed/>
                </p:oleObj>
              </mc:Choice>
              <mc:Fallback>
                <p:oleObj name="Equation" r:id="rId13" imgW="685800" imgH="419040" progId="Equation.DSMT4">
                  <p:embed/>
                  <p:pic>
                    <p:nvPicPr>
                      <p:cNvPr id="0" name=""/>
                      <p:cNvPicPr/>
                      <p:nvPr/>
                    </p:nvPicPr>
                    <p:blipFill>
                      <a:blip r:embed="rId14"/>
                      <a:stretch>
                        <a:fillRect/>
                      </a:stretch>
                    </p:blipFill>
                    <p:spPr>
                      <a:xfrm>
                        <a:off x="3692116" y="6184221"/>
                        <a:ext cx="904762" cy="55291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83A0F9B-7716-4EA3-AEEB-4F86AB7FB6E2}"/>
              </a:ext>
            </a:extLst>
          </p:cNvPr>
          <p:cNvGraphicFramePr>
            <a:graphicFrameLocks noChangeAspect="1"/>
          </p:cNvGraphicFramePr>
          <p:nvPr>
            <p:extLst>
              <p:ext uri="{D42A27DB-BD31-4B8C-83A1-F6EECF244321}">
                <p14:modId xmlns:p14="http://schemas.microsoft.com/office/powerpoint/2010/main" val="753296843"/>
              </p:ext>
            </p:extLst>
          </p:nvPr>
        </p:nvGraphicFramePr>
        <p:xfrm>
          <a:off x="5154196" y="6179071"/>
          <a:ext cx="3946525" cy="525463"/>
        </p:xfrm>
        <a:graphic>
          <a:graphicData uri="http://schemas.openxmlformats.org/presentationml/2006/ole">
            <mc:AlternateContent xmlns:mc="http://schemas.openxmlformats.org/markup-compatibility/2006">
              <mc:Choice xmlns:v="urn:schemas-microsoft-com:vml" Requires="v">
                <p:oleObj spid="_x0000_s144497" name="Equation" r:id="rId15" imgW="3945894" imgH="525979" progId="Equation.DSMT4">
                  <p:embed/>
                </p:oleObj>
              </mc:Choice>
              <mc:Fallback>
                <p:oleObj name="Equation" r:id="rId15" imgW="3945894" imgH="525979" progId="Equation.DSMT4">
                  <p:embed/>
                  <p:pic>
                    <p:nvPicPr>
                      <p:cNvPr id="0" name=""/>
                      <p:cNvPicPr/>
                      <p:nvPr/>
                    </p:nvPicPr>
                    <p:blipFill>
                      <a:blip r:embed="rId16"/>
                      <a:stretch>
                        <a:fillRect/>
                      </a:stretch>
                    </p:blipFill>
                    <p:spPr>
                      <a:xfrm>
                        <a:off x="5154196" y="6179071"/>
                        <a:ext cx="3946525" cy="525463"/>
                      </a:xfrm>
                      <a:prstGeom prst="rect">
                        <a:avLst/>
                      </a:prstGeom>
                    </p:spPr>
                  </p:pic>
                </p:oleObj>
              </mc:Fallback>
            </mc:AlternateContent>
          </a:graphicData>
        </a:graphic>
      </p:graphicFrame>
      <p:sp>
        <p:nvSpPr>
          <p:cNvPr id="25" name="箭头: 右 24">
            <a:extLst>
              <a:ext uri="{FF2B5EF4-FFF2-40B4-BE49-F238E27FC236}">
                <a16:creationId xmlns:a16="http://schemas.microsoft.com/office/drawing/2014/main" id="{21F8FD7B-D1E7-43DE-AA76-D9FEDA3C0B0C}"/>
              </a:ext>
            </a:extLst>
          </p:cNvPr>
          <p:cNvSpPr/>
          <p:nvPr/>
        </p:nvSpPr>
        <p:spPr>
          <a:xfrm>
            <a:off x="4623509" y="6343430"/>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17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1" grpId="0"/>
      <p:bldP spid="23" grpId="0" animBg="1"/>
      <p:bldP spid="20" grpId="0"/>
      <p:bldP spid="22"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B0EE666-8CBA-4A1A-80F3-E4C1798CCD39}"/>
              </a:ext>
            </a:extLst>
          </p:cNvPr>
          <p:cNvPicPr>
            <a:picLocks noChangeAspect="1"/>
          </p:cNvPicPr>
          <p:nvPr/>
        </p:nvPicPr>
        <p:blipFill>
          <a:blip r:embed="rId4"/>
          <a:stretch>
            <a:fillRect/>
          </a:stretch>
        </p:blipFill>
        <p:spPr>
          <a:xfrm>
            <a:off x="107504" y="1124744"/>
            <a:ext cx="4032449" cy="3710106"/>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凹面光栅衍射方程</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35</a:t>
            </a:fld>
            <a:endParaRPr lang="en-US" altLang="zh-CN" dirty="0"/>
          </a:p>
        </p:txBody>
      </p:sp>
      <p:sp>
        <p:nvSpPr>
          <p:cNvPr id="21" name="文本框 20">
            <a:extLst>
              <a:ext uri="{FF2B5EF4-FFF2-40B4-BE49-F238E27FC236}">
                <a16:creationId xmlns:a16="http://schemas.microsoft.com/office/drawing/2014/main" id="{FA22306A-3A26-4FA8-A9D1-A440FF6505DD}"/>
              </a:ext>
            </a:extLst>
          </p:cNvPr>
          <p:cNvSpPr txBox="1"/>
          <p:nvPr/>
        </p:nvSpPr>
        <p:spPr>
          <a:xfrm>
            <a:off x="4450784" y="2923631"/>
            <a:ext cx="4585712" cy="870751"/>
          </a:xfrm>
          <a:prstGeom prst="rect">
            <a:avLst/>
          </a:prstGeom>
          <a:noFill/>
        </p:spPr>
        <p:txBody>
          <a:bodyPr wrap="square">
            <a:spAutoFit/>
          </a:bodyPr>
          <a:lstStyle/>
          <a:p>
            <a:pPr marL="0" marR="0" algn="just">
              <a:lnSpc>
                <a:spcPct val="150000"/>
              </a:lnSpc>
              <a:spcBef>
                <a:spcPts val="0"/>
              </a:spcBef>
              <a:spcAft>
                <a:spcPts val="0"/>
              </a:spcAft>
            </a:pPr>
            <a:r>
              <a:rPr lang="zh-CN" altLang="en-US" b="1" kern="100" dirty="0">
                <a:effectLst/>
                <a:cs typeface="Times New Roman" panose="02020603050405020304" pitchFamily="18" charset="0"/>
              </a:rPr>
              <a:t>这是</a:t>
            </a:r>
            <a:r>
              <a:rPr lang="en-US" altLang="zh-CN" b="1" i="1" kern="100" dirty="0">
                <a:effectLst/>
                <a:cs typeface="Times New Roman" panose="02020603050405020304" pitchFamily="18" charset="0"/>
              </a:rPr>
              <a:t>S</a:t>
            </a:r>
            <a:r>
              <a:rPr lang="zh-CN" altLang="en-US" b="1" kern="100" dirty="0">
                <a:effectLst/>
                <a:cs typeface="Times New Roman" panose="02020603050405020304" pitchFamily="18" charset="0"/>
              </a:rPr>
              <a:t>、</a:t>
            </a:r>
            <a:r>
              <a:rPr lang="en-US" altLang="zh-CN" b="1" i="1" kern="100" dirty="0">
                <a:cs typeface="Times New Roman" panose="02020603050405020304" pitchFamily="18" charset="0"/>
              </a:rPr>
              <a:t>P</a:t>
            </a:r>
            <a:r>
              <a:rPr lang="zh-CN" altLang="en-US" b="1" kern="100" dirty="0">
                <a:effectLst/>
                <a:cs typeface="Times New Roman" panose="02020603050405020304" pitchFamily="18" charset="0"/>
              </a:rPr>
              <a:t>两点位置参数应满足的普遍方程式，有多种特解，其中最简单的一个解是：</a:t>
            </a:r>
          </a:p>
        </p:txBody>
      </p:sp>
      <p:sp>
        <p:nvSpPr>
          <p:cNvPr id="24" name="箭头: 右 23">
            <a:extLst>
              <a:ext uri="{FF2B5EF4-FFF2-40B4-BE49-F238E27FC236}">
                <a16:creationId xmlns:a16="http://schemas.microsoft.com/office/drawing/2014/main" id="{C2935E5B-238D-401E-ACCA-06775EC1F095}"/>
              </a:ext>
            </a:extLst>
          </p:cNvPr>
          <p:cNvSpPr/>
          <p:nvPr/>
        </p:nvSpPr>
        <p:spPr>
          <a:xfrm>
            <a:off x="4519697" y="2276872"/>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6F3520B2-0E1E-4290-9AFE-18F15EB3971B}"/>
              </a:ext>
            </a:extLst>
          </p:cNvPr>
          <p:cNvGraphicFramePr>
            <a:graphicFrameLocks noChangeAspect="1"/>
          </p:cNvGraphicFramePr>
          <p:nvPr>
            <p:extLst>
              <p:ext uri="{D42A27DB-BD31-4B8C-83A1-F6EECF244321}">
                <p14:modId xmlns:p14="http://schemas.microsoft.com/office/powerpoint/2010/main" val="2938688911"/>
              </p:ext>
            </p:extLst>
          </p:nvPr>
        </p:nvGraphicFramePr>
        <p:xfrm>
          <a:off x="4459177" y="1196752"/>
          <a:ext cx="4607000" cy="614267"/>
        </p:xfrm>
        <a:graphic>
          <a:graphicData uri="http://schemas.openxmlformats.org/presentationml/2006/ole">
            <mc:AlternateContent xmlns:mc="http://schemas.openxmlformats.org/markup-compatibility/2006">
              <mc:Choice xmlns:v="urn:schemas-microsoft-com:vml" Requires="v">
                <p:oleObj spid="_x0000_s145460" name="Equation" r:id="rId5" imgW="3238200" imgH="431640" progId="Equation.DSMT4">
                  <p:embed/>
                </p:oleObj>
              </mc:Choice>
              <mc:Fallback>
                <p:oleObj name="Equation" r:id="rId5" imgW="3238200" imgH="431640" progId="Equation.DSMT4">
                  <p:embed/>
                  <p:pic>
                    <p:nvPicPr>
                      <p:cNvPr id="8" name="对象 7">
                        <a:extLst>
                          <a:ext uri="{FF2B5EF4-FFF2-40B4-BE49-F238E27FC236}">
                            <a16:creationId xmlns:a16="http://schemas.microsoft.com/office/drawing/2014/main" id="{6F3520B2-0E1E-4290-9AFE-18F15EB3971B}"/>
                          </a:ext>
                        </a:extLst>
                      </p:cNvPr>
                      <p:cNvPicPr/>
                      <p:nvPr/>
                    </p:nvPicPr>
                    <p:blipFill>
                      <a:blip r:embed="rId6"/>
                      <a:stretch>
                        <a:fillRect/>
                      </a:stretch>
                    </p:blipFill>
                    <p:spPr>
                      <a:xfrm>
                        <a:off x="4459177" y="1196752"/>
                        <a:ext cx="4607000" cy="614267"/>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51332ED-9CE5-49CD-8636-F4AC67D4A50A}"/>
              </a:ext>
            </a:extLst>
          </p:cNvPr>
          <p:cNvGraphicFramePr>
            <a:graphicFrameLocks noChangeAspect="1"/>
          </p:cNvGraphicFramePr>
          <p:nvPr>
            <p:extLst>
              <p:ext uri="{D42A27DB-BD31-4B8C-83A1-F6EECF244321}">
                <p14:modId xmlns:p14="http://schemas.microsoft.com/office/powerpoint/2010/main" val="1835036667"/>
              </p:ext>
            </p:extLst>
          </p:nvPr>
        </p:nvGraphicFramePr>
        <p:xfrm>
          <a:off x="5223129" y="2021029"/>
          <a:ext cx="3309311" cy="687891"/>
        </p:xfrm>
        <a:graphic>
          <a:graphicData uri="http://schemas.openxmlformats.org/presentationml/2006/ole">
            <mc:AlternateContent xmlns:mc="http://schemas.openxmlformats.org/markup-compatibility/2006">
              <mc:Choice xmlns:v="urn:schemas-microsoft-com:vml" Requires="v">
                <p:oleObj spid="_x0000_s145461" name="Equation" r:id="rId7" imgW="2260440" imgH="469800" progId="Equation.DSMT4">
                  <p:embed/>
                </p:oleObj>
              </mc:Choice>
              <mc:Fallback>
                <p:oleObj name="Equation" r:id="rId7" imgW="2260440" imgH="469800" progId="Equation.DSMT4">
                  <p:embed/>
                  <p:pic>
                    <p:nvPicPr>
                      <p:cNvPr id="0" name=""/>
                      <p:cNvPicPr/>
                      <p:nvPr/>
                    </p:nvPicPr>
                    <p:blipFill>
                      <a:blip r:embed="rId8"/>
                      <a:stretch>
                        <a:fillRect/>
                      </a:stretch>
                    </p:blipFill>
                    <p:spPr>
                      <a:xfrm>
                        <a:off x="5223129" y="2021029"/>
                        <a:ext cx="3309311" cy="687891"/>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8FE3BBC8-D639-4161-B24D-B5483EDCCD57}"/>
              </a:ext>
            </a:extLst>
          </p:cNvPr>
          <p:cNvGraphicFramePr>
            <a:graphicFrameLocks noChangeAspect="1"/>
          </p:cNvGraphicFramePr>
          <p:nvPr>
            <p:extLst>
              <p:ext uri="{D42A27DB-BD31-4B8C-83A1-F6EECF244321}">
                <p14:modId xmlns:p14="http://schemas.microsoft.com/office/powerpoint/2010/main" val="3928406124"/>
              </p:ext>
            </p:extLst>
          </p:nvPr>
        </p:nvGraphicFramePr>
        <p:xfrm>
          <a:off x="4550569" y="4031854"/>
          <a:ext cx="1220065" cy="691977"/>
        </p:xfrm>
        <a:graphic>
          <a:graphicData uri="http://schemas.openxmlformats.org/presentationml/2006/ole">
            <mc:AlternateContent xmlns:mc="http://schemas.openxmlformats.org/markup-compatibility/2006">
              <mc:Choice xmlns:v="urn:schemas-microsoft-com:vml" Requires="v">
                <p:oleObj spid="_x0000_s145462" name="Equation" r:id="rId9" imgW="850680" imgH="482400" progId="Equation.DSMT4">
                  <p:embed/>
                </p:oleObj>
              </mc:Choice>
              <mc:Fallback>
                <p:oleObj name="Equation" r:id="rId9" imgW="850680" imgH="482400" progId="Equation.DSMT4">
                  <p:embed/>
                  <p:pic>
                    <p:nvPicPr>
                      <p:cNvPr id="0" name=""/>
                      <p:cNvPicPr/>
                      <p:nvPr/>
                    </p:nvPicPr>
                    <p:blipFill>
                      <a:blip r:embed="rId10"/>
                      <a:stretch>
                        <a:fillRect/>
                      </a:stretch>
                    </p:blipFill>
                    <p:spPr>
                      <a:xfrm>
                        <a:off x="4550569" y="4031854"/>
                        <a:ext cx="1220065" cy="691977"/>
                      </a:xfrm>
                      <a:prstGeom prst="rect">
                        <a:avLst/>
                      </a:prstGeom>
                      <a:ln w="25400">
                        <a:solidFill>
                          <a:srgbClr val="FF0000"/>
                        </a:solidFill>
                      </a:ln>
                    </p:spPr>
                  </p:pic>
                </p:oleObj>
              </mc:Fallback>
            </mc:AlternateContent>
          </a:graphicData>
        </a:graphic>
      </p:graphicFrame>
      <p:sp>
        <p:nvSpPr>
          <p:cNvPr id="6" name="文本框 5">
            <a:extLst>
              <a:ext uri="{FF2B5EF4-FFF2-40B4-BE49-F238E27FC236}">
                <a16:creationId xmlns:a16="http://schemas.microsoft.com/office/drawing/2014/main" id="{46C6101D-D75E-417A-8FA9-9AC43C9218C6}"/>
              </a:ext>
            </a:extLst>
          </p:cNvPr>
          <p:cNvSpPr txBox="1"/>
          <p:nvPr/>
        </p:nvSpPr>
        <p:spPr>
          <a:xfrm>
            <a:off x="5940152" y="3811435"/>
            <a:ext cx="3096344" cy="1057725"/>
          </a:xfrm>
          <a:prstGeom prst="rect">
            <a:avLst/>
          </a:prstGeom>
          <a:noFill/>
        </p:spPr>
        <p:txBody>
          <a:bodyPr wrap="square" rtlCol="0">
            <a:spAutoFit/>
          </a:bodyPr>
          <a:lstStyle/>
          <a:p>
            <a:pPr algn="just">
              <a:lnSpc>
                <a:spcPct val="120000"/>
              </a:lnSpc>
            </a:pPr>
            <a:r>
              <a:rPr lang="zh-CN" altLang="en-US" b="1" dirty="0">
                <a:solidFill>
                  <a:srgbClr val="FF0000"/>
                </a:solidFill>
              </a:rPr>
              <a:t>极坐标系中的圆方程，</a:t>
            </a:r>
            <a:r>
              <a:rPr lang="en-US" altLang="zh-CN" b="1" i="1" dirty="0">
                <a:solidFill>
                  <a:srgbClr val="FF0000"/>
                </a:solidFill>
              </a:rPr>
              <a:t>S</a:t>
            </a:r>
            <a:r>
              <a:rPr lang="zh-CN" altLang="en-US" b="1" dirty="0">
                <a:solidFill>
                  <a:srgbClr val="FF0000"/>
                </a:solidFill>
              </a:rPr>
              <a:t>、</a:t>
            </a:r>
            <a:r>
              <a:rPr lang="en-US" altLang="zh-CN" b="1" i="1" dirty="0">
                <a:solidFill>
                  <a:srgbClr val="FF0000"/>
                </a:solidFill>
              </a:rPr>
              <a:t>P</a:t>
            </a:r>
            <a:r>
              <a:rPr lang="zh-CN" altLang="en-US" b="1" dirty="0">
                <a:solidFill>
                  <a:srgbClr val="FF0000"/>
                </a:solidFill>
              </a:rPr>
              <a:t>两点均在直径为</a:t>
            </a:r>
            <a:r>
              <a:rPr lang="en-US" altLang="zh-CN" b="1" i="1" dirty="0">
                <a:solidFill>
                  <a:srgbClr val="FF0000"/>
                </a:solidFill>
              </a:rPr>
              <a:t>R</a:t>
            </a:r>
            <a:r>
              <a:rPr lang="zh-CN" altLang="en-US" b="1" dirty="0">
                <a:solidFill>
                  <a:srgbClr val="FF0000"/>
                </a:solidFill>
              </a:rPr>
              <a:t>的圆周上，称为罗兰圆。</a:t>
            </a:r>
          </a:p>
        </p:txBody>
      </p:sp>
      <p:graphicFrame>
        <p:nvGraphicFramePr>
          <p:cNvPr id="10" name="对象 9">
            <a:extLst>
              <a:ext uri="{FF2B5EF4-FFF2-40B4-BE49-F238E27FC236}">
                <a16:creationId xmlns:a16="http://schemas.microsoft.com/office/drawing/2014/main" id="{8CD09841-49AE-49EB-8C5A-C8BC803C34F4}"/>
              </a:ext>
            </a:extLst>
          </p:cNvPr>
          <p:cNvGraphicFramePr>
            <a:graphicFrameLocks noChangeAspect="1"/>
          </p:cNvGraphicFramePr>
          <p:nvPr>
            <p:extLst>
              <p:ext uri="{D42A27DB-BD31-4B8C-83A1-F6EECF244321}">
                <p14:modId xmlns:p14="http://schemas.microsoft.com/office/powerpoint/2010/main" val="1782647999"/>
              </p:ext>
            </p:extLst>
          </p:nvPr>
        </p:nvGraphicFramePr>
        <p:xfrm>
          <a:off x="1173880" y="5245109"/>
          <a:ext cx="3312368" cy="391996"/>
        </p:xfrm>
        <a:graphic>
          <a:graphicData uri="http://schemas.openxmlformats.org/presentationml/2006/ole">
            <mc:AlternateContent xmlns:mc="http://schemas.openxmlformats.org/markup-compatibility/2006">
              <mc:Choice xmlns:v="urn:schemas-microsoft-com:vml" Requires="v">
                <p:oleObj spid="_x0000_s145463" name="Equation" r:id="rId11" imgW="2145960" imgH="253800" progId="Equation.DSMT4">
                  <p:embed/>
                </p:oleObj>
              </mc:Choice>
              <mc:Fallback>
                <p:oleObj name="Equation" r:id="rId11" imgW="2145960" imgH="253800" progId="Equation.DSMT4">
                  <p:embed/>
                  <p:pic>
                    <p:nvPicPr>
                      <p:cNvPr id="0" name=""/>
                      <p:cNvPicPr/>
                      <p:nvPr/>
                    </p:nvPicPr>
                    <p:blipFill>
                      <a:blip r:embed="rId12"/>
                      <a:stretch>
                        <a:fillRect/>
                      </a:stretch>
                    </p:blipFill>
                    <p:spPr>
                      <a:xfrm>
                        <a:off x="1173880" y="5245109"/>
                        <a:ext cx="3312368" cy="391996"/>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F948401-A980-4CC9-AA6A-3630916915FF}"/>
              </a:ext>
            </a:extLst>
          </p:cNvPr>
          <p:cNvGraphicFramePr>
            <a:graphicFrameLocks noChangeAspect="1"/>
          </p:cNvGraphicFramePr>
          <p:nvPr>
            <p:extLst>
              <p:ext uri="{D42A27DB-BD31-4B8C-83A1-F6EECF244321}">
                <p14:modId xmlns:p14="http://schemas.microsoft.com/office/powerpoint/2010/main" val="2376118803"/>
              </p:ext>
            </p:extLst>
          </p:nvPr>
        </p:nvGraphicFramePr>
        <p:xfrm>
          <a:off x="3851920" y="6094755"/>
          <a:ext cx="2367038" cy="380417"/>
        </p:xfrm>
        <a:graphic>
          <a:graphicData uri="http://schemas.openxmlformats.org/presentationml/2006/ole">
            <mc:AlternateContent xmlns:mc="http://schemas.openxmlformats.org/markup-compatibility/2006">
              <mc:Choice xmlns:v="urn:schemas-microsoft-com:vml" Requires="v">
                <p:oleObj spid="_x0000_s145464" name="Equation" r:id="rId13" imgW="1422360" imgH="228600" progId="Equation.DSMT4">
                  <p:embed/>
                </p:oleObj>
              </mc:Choice>
              <mc:Fallback>
                <p:oleObj name="Equation" r:id="rId13" imgW="1422360" imgH="228600" progId="Equation.DSMT4">
                  <p:embed/>
                  <p:pic>
                    <p:nvPicPr>
                      <p:cNvPr id="0" name=""/>
                      <p:cNvPicPr/>
                      <p:nvPr/>
                    </p:nvPicPr>
                    <p:blipFill>
                      <a:blip r:embed="rId14"/>
                      <a:stretch>
                        <a:fillRect/>
                      </a:stretch>
                    </p:blipFill>
                    <p:spPr>
                      <a:xfrm>
                        <a:off x="3851920" y="6094755"/>
                        <a:ext cx="2367038" cy="380417"/>
                      </a:xfrm>
                      <a:prstGeom prst="rect">
                        <a:avLst/>
                      </a:prstGeom>
                      <a:ln w="25400">
                        <a:solidFill>
                          <a:srgbClr val="FF0000"/>
                        </a:solidFill>
                      </a:ln>
                    </p:spPr>
                  </p:pic>
                </p:oleObj>
              </mc:Fallback>
            </mc:AlternateContent>
          </a:graphicData>
        </a:graphic>
      </p:graphicFrame>
      <p:graphicFrame>
        <p:nvGraphicFramePr>
          <p:cNvPr id="14" name="对象 13">
            <a:extLst>
              <a:ext uri="{FF2B5EF4-FFF2-40B4-BE49-F238E27FC236}">
                <a16:creationId xmlns:a16="http://schemas.microsoft.com/office/drawing/2014/main" id="{D81F5AD2-780D-4574-9443-07F33C0FB42E}"/>
              </a:ext>
            </a:extLst>
          </p:cNvPr>
          <p:cNvGraphicFramePr>
            <a:graphicFrameLocks noChangeAspect="1"/>
          </p:cNvGraphicFramePr>
          <p:nvPr>
            <p:extLst>
              <p:ext uri="{D42A27DB-BD31-4B8C-83A1-F6EECF244321}">
                <p14:modId xmlns:p14="http://schemas.microsoft.com/office/powerpoint/2010/main" val="2158132244"/>
              </p:ext>
            </p:extLst>
          </p:nvPr>
        </p:nvGraphicFramePr>
        <p:xfrm>
          <a:off x="5738594" y="5148957"/>
          <a:ext cx="1664367" cy="584299"/>
        </p:xfrm>
        <a:graphic>
          <a:graphicData uri="http://schemas.openxmlformats.org/presentationml/2006/ole">
            <mc:AlternateContent xmlns:mc="http://schemas.openxmlformats.org/markup-compatibility/2006">
              <mc:Choice xmlns:v="urn:schemas-microsoft-com:vml" Requires="v">
                <p:oleObj spid="_x0000_s145465" name="Equation" r:id="rId15" imgW="1193760" imgH="419040" progId="Equation.DSMT4">
                  <p:embed/>
                </p:oleObj>
              </mc:Choice>
              <mc:Fallback>
                <p:oleObj name="Equation" r:id="rId15" imgW="1193760" imgH="419040" progId="Equation.DSMT4">
                  <p:embed/>
                  <p:pic>
                    <p:nvPicPr>
                      <p:cNvPr id="0" name=""/>
                      <p:cNvPicPr/>
                      <p:nvPr/>
                    </p:nvPicPr>
                    <p:blipFill>
                      <a:blip r:embed="rId16"/>
                      <a:stretch>
                        <a:fillRect/>
                      </a:stretch>
                    </p:blipFill>
                    <p:spPr>
                      <a:xfrm>
                        <a:off x="5738594" y="5148957"/>
                        <a:ext cx="1664367" cy="584299"/>
                      </a:xfrm>
                      <a:prstGeom prst="rect">
                        <a:avLst/>
                      </a:prstGeom>
                    </p:spPr>
                  </p:pic>
                </p:oleObj>
              </mc:Fallback>
            </mc:AlternateContent>
          </a:graphicData>
        </a:graphic>
      </p:graphicFrame>
      <p:sp>
        <p:nvSpPr>
          <p:cNvPr id="25" name="箭头: 右 24">
            <a:extLst>
              <a:ext uri="{FF2B5EF4-FFF2-40B4-BE49-F238E27FC236}">
                <a16:creationId xmlns:a16="http://schemas.microsoft.com/office/drawing/2014/main" id="{BBE0101A-B772-4680-B336-502C75705B89}"/>
              </a:ext>
            </a:extLst>
          </p:cNvPr>
          <p:cNvSpPr/>
          <p:nvPr/>
        </p:nvSpPr>
        <p:spPr>
          <a:xfrm>
            <a:off x="467494" y="530135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62BA64F4-DBE3-4330-8D7A-37811526C4E3}"/>
              </a:ext>
            </a:extLst>
          </p:cNvPr>
          <p:cNvSpPr/>
          <p:nvPr/>
        </p:nvSpPr>
        <p:spPr>
          <a:xfrm>
            <a:off x="4860393" y="530135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D0E50EB5-422E-435F-8BD1-E078D92C6437}"/>
              </a:ext>
            </a:extLst>
          </p:cNvPr>
          <p:cNvSpPr txBox="1"/>
          <p:nvPr/>
        </p:nvSpPr>
        <p:spPr>
          <a:xfrm>
            <a:off x="467494" y="6100911"/>
            <a:ext cx="3312368" cy="369332"/>
          </a:xfrm>
          <a:prstGeom prst="rect">
            <a:avLst/>
          </a:prstGeom>
          <a:noFill/>
        </p:spPr>
        <p:txBody>
          <a:bodyPr wrap="square" rtlCol="0">
            <a:spAutoFit/>
          </a:bodyPr>
          <a:lstStyle/>
          <a:p>
            <a:r>
              <a:rPr lang="zh-CN" altLang="en-US" b="1" dirty="0"/>
              <a:t>令</a:t>
            </a:r>
            <a:r>
              <a:rPr lang="en-US" altLang="zh-CN" b="1" dirty="0" err="1"/>
              <a:t>Δ</a:t>
            </a:r>
            <a:r>
              <a:rPr lang="en-US" altLang="zh-CN" b="1" i="1" dirty="0" err="1"/>
              <a:t>y</a:t>
            </a:r>
            <a:r>
              <a:rPr lang="en-US" altLang="zh-CN" b="1" dirty="0"/>
              <a:t>=</a:t>
            </a:r>
            <a:r>
              <a:rPr lang="en-US" altLang="zh-CN" b="1" i="1" dirty="0"/>
              <a:t>d</a:t>
            </a:r>
            <a:r>
              <a:rPr lang="zh-CN" altLang="en-US" b="1" dirty="0"/>
              <a:t>，对应</a:t>
            </a:r>
            <a:r>
              <a:rPr lang="en-US" altLang="zh-CN" b="1" dirty="0"/>
              <a:t>Δ</a:t>
            </a:r>
            <a:r>
              <a:rPr lang="en-US" altLang="zh-CN" b="1" i="1" dirty="0"/>
              <a:t>L</a:t>
            </a:r>
            <a:r>
              <a:rPr lang="en-US" altLang="zh-CN" b="1" dirty="0"/>
              <a:t>=</a:t>
            </a:r>
            <a:r>
              <a:rPr lang="en-US" altLang="zh-CN" b="1" i="1" dirty="0" err="1"/>
              <a:t>mλ</a:t>
            </a:r>
            <a:r>
              <a:rPr lang="zh-CN" altLang="en-US" b="1" dirty="0"/>
              <a:t>，得到：</a:t>
            </a:r>
          </a:p>
        </p:txBody>
      </p:sp>
      <p:sp>
        <p:nvSpPr>
          <p:cNvPr id="28" name="文本框 27">
            <a:extLst>
              <a:ext uri="{FF2B5EF4-FFF2-40B4-BE49-F238E27FC236}">
                <a16:creationId xmlns:a16="http://schemas.microsoft.com/office/drawing/2014/main" id="{AEE3A737-4033-498D-8CBF-72628123626C}"/>
              </a:ext>
            </a:extLst>
          </p:cNvPr>
          <p:cNvSpPr txBox="1"/>
          <p:nvPr/>
        </p:nvSpPr>
        <p:spPr>
          <a:xfrm>
            <a:off x="6762677" y="6094715"/>
            <a:ext cx="1107996" cy="369332"/>
          </a:xfrm>
          <a:prstGeom prst="rect">
            <a:avLst/>
          </a:prstGeom>
          <a:noFill/>
        </p:spPr>
        <p:txBody>
          <a:bodyPr wrap="none" rtlCol="0">
            <a:spAutoFit/>
          </a:bodyPr>
          <a:lstStyle/>
          <a:p>
            <a:r>
              <a:rPr lang="zh-CN" altLang="en-US" b="1" dirty="0">
                <a:solidFill>
                  <a:srgbClr val="FF0000"/>
                </a:solidFill>
              </a:rPr>
              <a:t>光栅方程</a:t>
            </a:r>
          </a:p>
        </p:txBody>
      </p:sp>
    </p:spTree>
    <p:extLst>
      <p:ext uri="{BB962C8B-B14F-4D97-AF65-F5344CB8AC3E}">
        <p14:creationId xmlns:p14="http://schemas.microsoft.com/office/powerpoint/2010/main" val="364903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left)">
                                      <p:cBhvr>
                                        <p:cTn id="58" dur="500"/>
                                        <p:tgtEl>
                                          <p:spTgt spid="27"/>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1000"/>
                            </p:stCondLst>
                            <p:childTnLst>
                              <p:par>
                                <p:cTn id="64" presetID="16" presetClass="entr" presetSubtype="21"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arn(inVertical)">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animBg="1"/>
      <p:bldP spid="6" grpId="0"/>
      <p:bldP spid="25" grpId="0" animBg="1"/>
      <p:bldP spid="26" grpId="0" animBg="1"/>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5.3.5 </a:t>
            </a:r>
            <a:r>
              <a:rPr lang="zh-CN" altLang="en-US" dirty="0">
                <a:latin typeface="黑体" pitchFamily="2" charset="-122"/>
                <a:ea typeface="黑体" pitchFamily="2" charset="-122"/>
              </a:rPr>
              <a:t>正弦光栅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36</a:t>
            </a:fld>
            <a:endParaRPr lang="en-US" altLang="zh-CN" dirty="0"/>
          </a:p>
        </p:txBody>
      </p:sp>
      <p:graphicFrame>
        <p:nvGraphicFramePr>
          <p:cNvPr id="6" name="对象 5"/>
          <p:cNvGraphicFramePr>
            <a:graphicFrameLocks noChangeAspect="1"/>
          </p:cNvGraphicFramePr>
          <p:nvPr/>
        </p:nvGraphicFramePr>
        <p:xfrm>
          <a:off x="552450" y="4997450"/>
          <a:ext cx="8064500" cy="879475"/>
        </p:xfrm>
        <a:graphic>
          <a:graphicData uri="http://schemas.openxmlformats.org/presentationml/2006/ole">
            <mc:AlternateContent xmlns:mc="http://schemas.openxmlformats.org/markup-compatibility/2006">
              <mc:Choice xmlns:v="urn:schemas-microsoft-com:vml" Requires="v">
                <p:oleObj spid="_x0000_s141458" name="Equation" r:id="rId4" imgW="4584600" imgH="507960" progId="Equation.DSMT4">
                  <p:embed/>
                </p:oleObj>
              </mc:Choice>
              <mc:Fallback>
                <p:oleObj name="Equation" r:id="rId4" imgW="4584600" imgH="507960" progId="Equation.DSMT4">
                  <p:embed/>
                  <p:pic>
                    <p:nvPicPr>
                      <p:cNvPr id="6" name="对象 5"/>
                      <p:cNvPicPr>
                        <a:picLocks noChangeAspect="1" noChangeArrowheads="1"/>
                      </p:cNvPicPr>
                      <p:nvPr/>
                    </p:nvPicPr>
                    <p:blipFill>
                      <a:blip r:embed="rId5"/>
                      <a:srcRect/>
                      <a:stretch>
                        <a:fillRect/>
                      </a:stretch>
                    </p:blipFill>
                    <p:spPr bwMode="auto">
                      <a:xfrm>
                        <a:off x="552450" y="4997450"/>
                        <a:ext cx="8064500" cy="879475"/>
                      </a:xfrm>
                      <a:prstGeom prst="rect">
                        <a:avLst/>
                      </a:prstGeom>
                      <a:noFill/>
                      <a:ln w="25400">
                        <a:solidFill>
                          <a:srgbClr val="FF0000"/>
                        </a:solidFill>
                        <a:miter lim="800000"/>
                        <a:headEnd/>
                        <a:tailEnd/>
                      </a:ln>
                    </p:spPr>
                  </p:pic>
                </p:oleObj>
              </mc:Fallback>
            </mc:AlternateContent>
          </a:graphicData>
        </a:graphic>
      </p:graphicFrame>
      <p:grpSp>
        <p:nvGrpSpPr>
          <p:cNvPr id="16" name="组合 15"/>
          <p:cNvGrpSpPr/>
          <p:nvPr/>
        </p:nvGrpSpPr>
        <p:grpSpPr>
          <a:xfrm>
            <a:off x="179511" y="1196752"/>
            <a:ext cx="8784977" cy="1944216"/>
            <a:chOff x="179511" y="1268760"/>
            <a:chExt cx="8784977" cy="1944216"/>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511" y="1268760"/>
              <a:ext cx="8784977" cy="1840515"/>
            </a:xfrm>
            <a:prstGeom prst="rect">
              <a:avLst/>
            </a:prstGeom>
          </p:spPr>
        </p:pic>
        <p:sp>
          <p:nvSpPr>
            <p:cNvPr id="12" name="TextBox 11"/>
            <p:cNvSpPr txBox="1"/>
            <p:nvPr/>
          </p:nvSpPr>
          <p:spPr>
            <a:xfrm>
              <a:off x="5535394" y="2780928"/>
              <a:ext cx="2492990" cy="400110"/>
            </a:xfrm>
            <a:prstGeom prst="rect">
              <a:avLst/>
            </a:prstGeom>
            <a:solidFill>
              <a:schemeClr val="bg1"/>
            </a:solidFill>
          </p:spPr>
          <p:txBody>
            <a:bodyPr wrap="none" rtlCol="0">
              <a:spAutoFit/>
            </a:bodyPr>
            <a:lstStyle/>
            <a:p>
              <a:r>
                <a:rPr lang="zh-CN" altLang="en-US" sz="2000" b="1" dirty="0">
                  <a:solidFill>
                    <a:srgbClr val="FF0000"/>
                  </a:solidFill>
                </a:rPr>
                <a:t>正弦光栅的透射系数</a:t>
              </a:r>
            </a:p>
          </p:txBody>
        </p:sp>
        <p:sp>
          <p:nvSpPr>
            <p:cNvPr id="13" name="TextBox 12"/>
            <p:cNvSpPr txBox="1"/>
            <p:nvPr/>
          </p:nvSpPr>
          <p:spPr>
            <a:xfrm>
              <a:off x="1115616" y="2812866"/>
              <a:ext cx="2507418" cy="400110"/>
            </a:xfrm>
            <a:prstGeom prst="rect">
              <a:avLst/>
            </a:prstGeom>
            <a:solidFill>
              <a:schemeClr val="bg1"/>
            </a:solidFill>
          </p:spPr>
          <p:txBody>
            <a:bodyPr wrap="none" rtlCol="0">
              <a:spAutoFit/>
            </a:bodyPr>
            <a:lstStyle/>
            <a:p>
              <a:r>
                <a:rPr lang="zh-CN" altLang="en-US" sz="2000" b="1" dirty="0">
                  <a:solidFill>
                    <a:srgbClr val="FF0000"/>
                  </a:solidFill>
                </a:rPr>
                <a:t>矩形光栅的透射系数</a:t>
              </a:r>
            </a:p>
          </p:txBody>
        </p:sp>
      </p:grpSp>
      <p:sp>
        <p:nvSpPr>
          <p:cNvPr id="14" name="TextBox 13"/>
          <p:cNvSpPr txBox="1"/>
          <p:nvPr/>
        </p:nvSpPr>
        <p:spPr>
          <a:xfrm>
            <a:off x="179511" y="3419708"/>
            <a:ext cx="2973891" cy="369332"/>
          </a:xfrm>
          <a:prstGeom prst="rect">
            <a:avLst/>
          </a:prstGeom>
          <a:noFill/>
        </p:spPr>
        <p:txBody>
          <a:bodyPr wrap="none" rtlCol="0">
            <a:spAutoFit/>
          </a:bodyPr>
          <a:lstStyle/>
          <a:p>
            <a:r>
              <a:rPr lang="zh-CN" altLang="en-US" b="1" dirty="0">
                <a:solidFill>
                  <a:schemeClr val="tx2"/>
                </a:solidFill>
              </a:rPr>
              <a:t>光栅之后平面上的复振幅：</a:t>
            </a:r>
          </a:p>
        </p:txBody>
      </p:sp>
      <p:grpSp>
        <p:nvGrpSpPr>
          <p:cNvPr id="17" name="组合 16"/>
          <p:cNvGrpSpPr/>
          <p:nvPr/>
        </p:nvGrpSpPr>
        <p:grpSpPr>
          <a:xfrm>
            <a:off x="3304289" y="2996952"/>
            <a:ext cx="4431165" cy="1238689"/>
            <a:chOff x="3304289" y="3140968"/>
            <a:chExt cx="4431165" cy="1238689"/>
          </a:xfrm>
        </p:grpSpPr>
        <p:graphicFrame>
          <p:nvGraphicFramePr>
            <p:cNvPr id="11" name="对象 10"/>
            <p:cNvGraphicFramePr>
              <a:graphicFrameLocks noChangeAspect="1"/>
            </p:cNvGraphicFramePr>
            <p:nvPr/>
          </p:nvGraphicFramePr>
          <p:xfrm>
            <a:off x="3304289" y="3212976"/>
            <a:ext cx="2851887" cy="1166681"/>
          </p:xfrm>
          <a:graphic>
            <a:graphicData uri="http://schemas.openxmlformats.org/presentationml/2006/ole">
              <mc:AlternateContent xmlns:mc="http://schemas.openxmlformats.org/markup-compatibility/2006">
                <mc:Choice xmlns:v="urn:schemas-microsoft-com:vml" Requires="v">
                  <p:oleObj spid="_x0000_s141459" name="Equation" r:id="rId7" imgW="1676160" imgH="685800" progId="Equation.DSMT4">
                    <p:embed/>
                  </p:oleObj>
                </mc:Choice>
                <mc:Fallback>
                  <p:oleObj name="Equation" r:id="rId7" imgW="1676160" imgH="685800" progId="Equation.DSMT4">
                    <p:embed/>
                    <p:pic>
                      <p:nvPicPr>
                        <p:cNvPr id="11" name="对象 10"/>
                        <p:cNvPicPr/>
                        <p:nvPr/>
                      </p:nvPicPr>
                      <p:blipFill>
                        <a:blip r:embed="rId8"/>
                        <a:stretch>
                          <a:fillRect/>
                        </a:stretch>
                      </p:blipFill>
                      <p:spPr>
                        <a:xfrm>
                          <a:off x="3304289" y="3212976"/>
                          <a:ext cx="2851887" cy="1166681"/>
                        </a:xfrm>
                        <a:prstGeom prst="rect">
                          <a:avLst/>
                        </a:prstGeom>
                      </p:spPr>
                    </p:pic>
                  </p:oleObj>
                </mc:Fallback>
              </mc:AlternateContent>
            </a:graphicData>
          </a:graphic>
        </p:graphicFrame>
        <p:sp>
          <p:nvSpPr>
            <p:cNvPr id="15" name="TextBox 14"/>
            <p:cNvSpPr txBox="1"/>
            <p:nvPr/>
          </p:nvSpPr>
          <p:spPr>
            <a:xfrm>
              <a:off x="6156176" y="3140968"/>
              <a:ext cx="1579278" cy="1113125"/>
            </a:xfrm>
            <a:prstGeom prst="rect">
              <a:avLst/>
            </a:prstGeom>
            <a:noFill/>
          </p:spPr>
          <p:txBody>
            <a:bodyPr wrap="none" rtlCol="0">
              <a:spAutoFit/>
            </a:bodyPr>
            <a:lstStyle/>
            <a:p>
              <a:pPr>
                <a:lnSpc>
                  <a:spcPct val="200000"/>
                </a:lnSpc>
              </a:pPr>
              <a:r>
                <a:rPr lang="zh-CN" altLang="en-US" b="1" dirty="0">
                  <a:solidFill>
                    <a:schemeClr val="tx2"/>
                  </a:solidFill>
                </a:rPr>
                <a:t>在光栅范围内</a:t>
              </a:r>
              <a:endParaRPr lang="en-US" altLang="zh-CN" b="1" dirty="0">
                <a:solidFill>
                  <a:schemeClr val="tx2"/>
                </a:solidFill>
              </a:endParaRPr>
            </a:p>
            <a:p>
              <a:pPr>
                <a:lnSpc>
                  <a:spcPct val="200000"/>
                </a:lnSpc>
              </a:pPr>
              <a:r>
                <a:rPr lang="zh-CN" altLang="en-US" b="1" dirty="0">
                  <a:solidFill>
                    <a:schemeClr val="tx2"/>
                  </a:solidFill>
                </a:rPr>
                <a:t>在光栅范围外</a:t>
              </a:r>
              <a:endParaRPr lang="en-US" altLang="zh-CN" b="1" dirty="0">
                <a:solidFill>
                  <a:schemeClr val="tx2"/>
                </a:solidFill>
              </a:endParaRPr>
            </a:p>
          </p:txBody>
        </p:sp>
      </p:grpSp>
      <p:sp>
        <p:nvSpPr>
          <p:cNvPr id="18" name="TextBox 17"/>
          <p:cNvSpPr txBox="1"/>
          <p:nvPr/>
        </p:nvSpPr>
        <p:spPr>
          <a:xfrm>
            <a:off x="179511" y="4149080"/>
            <a:ext cx="8784977" cy="725327"/>
          </a:xfrm>
          <a:prstGeom prst="rect">
            <a:avLst/>
          </a:prstGeom>
          <a:noFill/>
        </p:spPr>
        <p:txBody>
          <a:bodyPr wrap="square" rtlCol="0">
            <a:spAutoFit/>
          </a:bodyPr>
          <a:lstStyle/>
          <a:p>
            <a:pPr algn="just">
              <a:lnSpc>
                <a:spcPct val="120000"/>
              </a:lnSpc>
            </a:pPr>
            <a:r>
              <a:rPr lang="zh-CN" altLang="en-US" b="1" dirty="0">
                <a:solidFill>
                  <a:schemeClr val="tx2"/>
                </a:solidFill>
              </a:rPr>
              <a:t>光栅衍射图样由单缝衍射因子和多缝干涉因子组成，只需求出</a:t>
            </a:r>
            <a:r>
              <a:rPr lang="zh-CN" altLang="en-US" b="1" dirty="0">
                <a:solidFill>
                  <a:srgbClr val="FF0000"/>
                </a:solidFill>
              </a:rPr>
              <a:t>单缝衍射因子</a:t>
            </a:r>
            <a:r>
              <a:rPr lang="zh-CN" altLang="en-US" b="1" dirty="0">
                <a:solidFill>
                  <a:schemeClr val="tx2"/>
                </a:solidFill>
              </a:rPr>
              <a:t>，再乘以</a:t>
            </a:r>
            <a:r>
              <a:rPr lang="zh-CN" altLang="en-US" b="1" dirty="0">
                <a:solidFill>
                  <a:srgbClr val="FF0000"/>
                </a:solidFill>
              </a:rPr>
              <a:t>多缝干涉因子</a:t>
            </a:r>
            <a:r>
              <a:rPr lang="zh-CN" altLang="en-US" b="1" dirty="0">
                <a:solidFill>
                  <a:schemeClr val="tx2"/>
                </a:solidFill>
              </a:rPr>
              <a:t>即可。</a:t>
            </a:r>
          </a:p>
        </p:txBody>
      </p:sp>
      <p:sp>
        <p:nvSpPr>
          <p:cNvPr id="19" name="TextBox 18"/>
          <p:cNvSpPr txBox="1"/>
          <p:nvPr/>
        </p:nvSpPr>
        <p:spPr>
          <a:xfrm>
            <a:off x="179511" y="5949280"/>
            <a:ext cx="5355883" cy="725327"/>
          </a:xfrm>
          <a:prstGeom prst="rect">
            <a:avLst/>
          </a:prstGeom>
          <a:noFill/>
        </p:spPr>
        <p:txBody>
          <a:bodyPr wrap="square" rtlCol="0">
            <a:spAutoFit/>
          </a:bodyPr>
          <a:lstStyle>
            <a:defPPr>
              <a:defRPr lang="zh-CN"/>
            </a:defPPr>
            <a:lvl1pPr>
              <a:lnSpc>
                <a:spcPct val="120000"/>
              </a:lnSpc>
              <a:defRPr sz="2000" b="1">
                <a:solidFill>
                  <a:schemeClr val="tx2"/>
                </a:solidFill>
              </a:defRPr>
            </a:lvl1pPr>
          </a:lstStyle>
          <a:p>
            <a:pPr algn="just"/>
            <a:r>
              <a:rPr lang="zh-CN" altLang="en-US" sz="1800" dirty="0"/>
              <a:t>从夫琅禾费积分公式出发，忽略积分号外与光强分布无关的常数和相位项，得单缝衍射因子：</a:t>
            </a:r>
          </a:p>
        </p:txBody>
      </p:sp>
      <p:graphicFrame>
        <p:nvGraphicFramePr>
          <p:cNvPr id="20" name="对象 19"/>
          <p:cNvGraphicFramePr>
            <a:graphicFrameLocks noChangeAspect="1"/>
          </p:cNvGraphicFramePr>
          <p:nvPr/>
        </p:nvGraphicFramePr>
        <p:xfrm>
          <a:off x="5568825" y="6021288"/>
          <a:ext cx="3395663" cy="571500"/>
        </p:xfrm>
        <a:graphic>
          <a:graphicData uri="http://schemas.openxmlformats.org/presentationml/2006/ole">
            <mc:AlternateContent xmlns:mc="http://schemas.openxmlformats.org/markup-compatibility/2006">
              <mc:Choice xmlns:v="urn:schemas-microsoft-com:vml" Requires="v">
                <p:oleObj spid="_x0000_s141460" name="Equation" r:id="rId9" imgW="1930320" imgH="330120" progId="Equation.DSMT4">
                  <p:embed/>
                </p:oleObj>
              </mc:Choice>
              <mc:Fallback>
                <p:oleObj name="Equation" r:id="rId9" imgW="1930320" imgH="330120" progId="Equation.DSMT4">
                  <p:embed/>
                  <p:pic>
                    <p:nvPicPr>
                      <p:cNvPr id="20" name="对象 19"/>
                      <p:cNvPicPr>
                        <a:picLocks noChangeAspect="1" noChangeArrowheads="1"/>
                      </p:cNvPicPr>
                      <p:nvPr/>
                    </p:nvPicPr>
                    <p:blipFill>
                      <a:blip r:embed="rId10"/>
                      <a:srcRect/>
                      <a:stretch>
                        <a:fillRect/>
                      </a:stretch>
                    </p:blipFill>
                    <p:spPr bwMode="auto">
                      <a:xfrm>
                        <a:off x="5568825" y="6021288"/>
                        <a:ext cx="3395663" cy="571500"/>
                      </a:xfrm>
                      <a:prstGeom prst="rect">
                        <a:avLst/>
                      </a:prstGeom>
                      <a:noFill/>
                      <a:ln w="28575">
                        <a:noFill/>
                        <a:miter lim="800000"/>
                        <a:headEnd/>
                        <a:tailEnd/>
                      </a:ln>
                    </p:spPr>
                  </p:pic>
                </p:oleObj>
              </mc:Fallback>
            </mc:AlternateContent>
          </a:graphicData>
        </a:graphic>
      </p:graphicFrame>
    </p:spTree>
    <p:extLst>
      <p:ext uri="{BB962C8B-B14F-4D97-AF65-F5344CB8AC3E}">
        <p14:creationId xmlns:p14="http://schemas.microsoft.com/office/powerpoint/2010/main" val="167980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正弦光栅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37</a:t>
            </a:fld>
            <a:endParaRPr lang="en-US" altLang="zh-CN" dirty="0"/>
          </a:p>
        </p:txBody>
      </p:sp>
      <p:sp>
        <p:nvSpPr>
          <p:cNvPr id="19" name="TextBox 18"/>
          <p:cNvSpPr txBox="1"/>
          <p:nvPr/>
        </p:nvSpPr>
        <p:spPr>
          <a:xfrm>
            <a:off x="159585" y="1340768"/>
            <a:ext cx="2108159" cy="461665"/>
          </a:xfrm>
          <a:prstGeom prst="rect">
            <a:avLst/>
          </a:prstGeom>
          <a:noFill/>
        </p:spPr>
        <p:txBody>
          <a:bodyPr wrap="square" rtlCol="0">
            <a:spAutoFit/>
          </a:bodyPr>
          <a:lstStyle>
            <a:defPPr>
              <a:defRPr lang="zh-CN"/>
            </a:defPPr>
            <a:lvl1pPr>
              <a:lnSpc>
                <a:spcPct val="120000"/>
              </a:lnSpc>
              <a:defRPr sz="2000" b="1">
                <a:solidFill>
                  <a:schemeClr val="tx2"/>
                </a:solidFill>
              </a:defRPr>
            </a:lvl1pPr>
          </a:lstStyle>
          <a:p>
            <a:r>
              <a:rPr lang="zh-CN" altLang="en-US" dirty="0"/>
              <a:t>单缝衍射因子：</a:t>
            </a:r>
          </a:p>
        </p:txBody>
      </p:sp>
      <p:graphicFrame>
        <p:nvGraphicFramePr>
          <p:cNvPr id="20" name="对象 19"/>
          <p:cNvGraphicFramePr>
            <a:graphicFrameLocks noChangeAspect="1"/>
          </p:cNvGraphicFramePr>
          <p:nvPr/>
        </p:nvGraphicFramePr>
        <p:xfrm>
          <a:off x="2123728" y="1281683"/>
          <a:ext cx="6569075" cy="2219325"/>
        </p:xfrm>
        <a:graphic>
          <a:graphicData uri="http://schemas.openxmlformats.org/presentationml/2006/ole">
            <mc:AlternateContent xmlns:mc="http://schemas.openxmlformats.org/markup-compatibility/2006">
              <mc:Choice xmlns:v="urn:schemas-microsoft-com:vml" Requires="v">
                <p:oleObj spid="_x0000_s137380" name="Equation" r:id="rId4" imgW="3733560" imgH="1282680" progId="Equation.DSMT4">
                  <p:embed/>
                </p:oleObj>
              </mc:Choice>
              <mc:Fallback>
                <p:oleObj name="Equation" r:id="rId4" imgW="3733560" imgH="1282680" progId="Equation.DSMT4">
                  <p:embed/>
                  <p:pic>
                    <p:nvPicPr>
                      <p:cNvPr id="20" name="对象 19"/>
                      <p:cNvPicPr>
                        <a:picLocks noChangeAspect="1" noChangeArrowheads="1"/>
                      </p:cNvPicPr>
                      <p:nvPr/>
                    </p:nvPicPr>
                    <p:blipFill>
                      <a:blip r:embed="rId5"/>
                      <a:srcRect/>
                      <a:stretch>
                        <a:fillRect/>
                      </a:stretch>
                    </p:blipFill>
                    <p:spPr bwMode="auto">
                      <a:xfrm>
                        <a:off x="2123728" y="1281683"/>
                        <a:ext cx="6569075" cy="2219325"/>
                      </a:xfrm>
                      <a:prstGeom prst="rect">
                        <a:avLst/>
                      </a:prstGeom>
                      <a:noFill/>
                      <a:ln w="28575">
                        <a:noFill/>
                        <a:miter lim="800000"/>
                        <a:headEnd/>
                        <a:tailEnd/>
                      </a:ln>
                    </p:spPr>
                  </p:pic>
                </p:oleObj>
              </mc:Fallback>
            </mc:AlternateContent>
          </a:graphicData>
        </a:graphic>
      </p:graphicFrame>
      <p:sp>
        <p:nvSpPr>
          <p:cNvPr id="3" name="TextBox 2"/>
          <p:cNvSpPr txBox="1"/>
          <p:nvPr/>
        </p:nvSpPr>
        <p:spPr>
          <a:xfrm>
            <a:off x="159585" y="3573016"/>
            <a:ext cx="4484423" cy="400110"/>
          </a:xfrm>
          <a:prstGeom prst="rect">
            <a:avLst/>
          </a:prstGeom>
          <a:noFill/>
        </p:spPr>
        <p:txBody>
          <a:bodyPr wrap="square" rtlCol="0">
            <a:spAutoFit/>
          </a:bodyPr>
          <a:lstStyle/>
          <a:p>
            <a:r>
              <a:rPr lang="en-US" altLang="zh-CN" sz="2000" b="1" dirty="0">
                <a:solidFill>
                  <a:schemeClr val="tx2"/>
                </a:solidFill>
                <a:latin typeface="Times New Roman" pitchFamily="18" charset="0"/>
                <a:cs typeface="Times New Roman" pitchFamily="18" charset="0"/>
              </a:rPr>
              <a:t>×</a:t>
            </a:r>
            <a:r>
              <a:rPr lang="zh-CN" altLang="en-US" sz="2000" b="1" dirty="0">
                <a:solidFill>
                  <a:schemeClr val="tx2"/>
                </a:solidFill>
              </a:rPr>
              <a:t>多缝干涉因子，得到衍射光强分布：</a:t>
            </a:r>
          </a:p>
        </p:txBody>
      </p:sp>
      <p:graphicFrame>
        <p:nvGraphicFramePr>
          <p:cNvPr id="7" name="对象 6"/>
          <p:cNvGraphicFramePr>
            <a:graphicFrameLocks noChangeAspect="1"/>
          </p:cNvGraphicFramePr>
          <p:nvPr/>
        </p:nvGraphicFramePr>
        <p:xfrm>
          <a:off x="1309960" y="4005064"/>
          <a:ext cx="6502400" cy="923925"/>
        </p:xfrm>
        <a:graphic>
          <a:graphicData uri="http://schemas.openxmlformats.org/presentationml/2006/ole">
            <mc:AlternateContent xmlns:mc="http://schemas.openxmlformats.org/markup-compatibility/2006">
              <mc:Choice xmlns:v="urn:schemas-microsoft-com:vml" Requires="v">
                <p:oleObj spid="_x0000_s137381" name="Equation" r:id="rId6" imgW="3695400" imgH="533160" progId="Equation.DSMT4">
                  <p:embed/>
                </p:oleObj>
              </mc:Choice>
              <mc:Fallback>
                <p:oleObj name="Equation" r:id="rId6" imgW="3695400" imgH="533160" progId="Equation.DSMT4">
                  <p:embed/>
                  <p:pic>
                    <p:nvPicPr>
                      <p:cNvPr id="7" name="对象 6"/>
                      <p:cNvPicPr>
                        <a:picLocks noChangeAspect="1" noChangeArrowheads="1"/>
                      </p:cNvPicPr>
                      <p:nvPr/>
                    </p:nvPicPr>
                    <p:blipFill>
                      <a:blip r:embed="rId7"/>
                      <a:srcRect/>
                      <a:stretch>
                        <a:fillRect/>
                      </a:stretch>
                    </p:blipFill>
                    <p:spPr bwMode="auto">
                      <a:xfrm>
                        <a:off x="1309960" y="4005064"/>
                        <a:ext cx="6502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21" name="TextBox 20"/>
          <p:cNvSpPr txBox="1"/>
          <p:nvPr/>
        </p:nvSpPr>
        <p:spPr>
          <a:xfrm>
            <a:off x="159585" y="5117122"/>
            <a:ext cx="4484423" cy="400110"/>
          </a:xfrm>
          <a:prstGeom prst="rect">
            <a:avLst/>
          </a:prstGeom>
          <a:noFill/>
        </p:spPr>
        <p:txBody>
          <a:bodyPr wrap="square" rtlCol="0">
            <a:spAutoFit/>
          </a:bodyPr>
          <a:lstStyle/>
          <a:p>
            <a:r>
              <a:rPr lang="zh-CN" altLang="en-US" sz="2000" b="1" dirty="0">
                <a:solidFill>
                  <a:schemeClr val="tx2"/>
                </a:solidFill>
              </a:rPr>
              <a:t>因为</a:t>
            </a:r>
            <a:r>
              <a:rPr lang="en-US" altLang="zh-CN" sz="2000" b="1" i="1" dirty="0">
                <a:solidFill>
                  <a:schemeClr val="tx2"/>
                </a:solidFill>
                <a:latin typeface="Times New Roman" pitchFamily="18" charset="0"/>
                <a:cs typeface="Times New Roman" pitchFamily="18" charset="0"/>
              </a:rPr>
              <a:t>δ</a:t>
            </a:r>
            <a:r>
              <a:rPr lang="en-US" altLang="zh-CN" sz="2000" b="1" dirty="0">
                <a:solidFill>
                  <a:schemeClr val="tx2"/>
                </a:solidFill>
                <a:latin typeface="Times New Roman" pitchFamily="18" charset="0"/>
                <a:cs typeface="Times New Roman" pitchFamily="18" charset="0"/>
              </a:rPr>
              <a:t>=2</a:t>
            </a:r>
            <a:r>
              <a:rPr lang="el-GR" altLang="zh-CN" sz="2000" b="1" dirty="0">
                <a:solidFill>
                  <a:schemeClr val="tx2"/>
                </a:solidFill>
                <a:latin typeface="Times New Roman" pitchFamily="18" charset="0"/>
                <a:cs typeface="Times New Roman" pitchFamily="18" charset="0"/>
              </a:rPr>
              <a:t>π</a:t>
            </a:r>
            <a:r>
              <a:rPr lang="en-US" altLang="zh-CN" sz="2000" b="1" i="1" dirty="0" err="1">
                <a:solidFill>
                  <a:schemeClr val="tx2"/>
                </a:solidFill>
                <a:latin typeface="Times New Roman" pitchFamily="18" charset="0"/>
                <a:cs typeface="Times New Roman" pitchFamily="18" charset="0"/>
              </a:rPr>
              <a:t>d</a:t>
            </a:r>
            <a:r>
              <a:rPr lang="en-US" altLang="zh-CN" sz="2000" b="1" dirty="0" err="1">
                <a:solidFill>
                  <a:schemeClr val="tx2"/>
                </a:solidFill>
                <a:latin typeface="Times New Roman" pitchFamily="18" charset="0"/>
                <a:cs typeface="Times New Roman" pitchFamily="18" charset="0"/>
              </a:rPr>
              <a:t>sin</a:t>
            </a:r>
            <a:r>
              <a:rPr lang="el-GR" altLang="zh-CN" sz="2000" b="1" i="1" dirty="0">
                <a:solidFill>
                  <a:schemeClr val="tx2"/>
                </a:solidFill>
                <a:latin typeface="Times New Roman" pitchFamily="18" charset="0"/>
                <a:cs typeface="Times New Roman" pitchFamily="18" charset="0"/>
              </a:rPr>
              <a:t>θ</a:t>
            </a:r>
            <a:r>
              <a:rPr lang="en-US" altLang="zh-CN" sz="2000" b="1" dirty="0">
                <a:solidFill>
                  <a:schemeClr val="tx2"/>
                </a:solidFill>
                <a:latin typeface="Times New Roman" pitchFamily="18" charset="0"/>
                <a:cs typeface="Times New Roman" pitchFamily="18" charset="0"/>
              </a:rPr>
              <a:t>/</a:t>
            </a:r>
            <a:r>
              <a:rPr lang="el-GR" altLang="zh-CN" sz="2000" b="1" dirty="0">
                <a:solidFill>
                  <a:schemeClr val="tx2"/>
                </a:solidFill>
                <a:latin typeface="Times New Roman" pitchFamily="18" charset="0"/>
                <a:cs typeface="Times New Roman" pitchFamily="18" charset="0"/>
              </a:rPr>
              <a:t>λ</a:t>
            </a:r>
            <a:r>
              <a:rPr lang="en-US" altLang="zh-CN" sz="2000" b="1" dirty="0">
                <a:solidFill>
                  <a:schemeClr val="tx2"/>
                </a:solidFill>
                <a:latin typeface="Times New Roman" pitchFamily="18" charset="0"/>
                <a:cs typeface="Times New Roman" pitchFamily="18" charset="0"/>
              </a:rPr>
              <a:t>=2</a:t>
            </a:r>
            <a:r>
              <a:rPr lang="el-GR" altLang="zh-CN" sz="2000" b="1" i="1" dirty="0">
                <a:solidFill>
                  <a:schemeClr val="tx2"/>
                </a:solidFill>
                <a:latin typeface="Times New Roman" pitchFamily="18" charset="0"/>
                <a:cs typeface="Times New Roman" pitchFamily="18" charset="0"/>
              </a:rPr>
              <a:t>α</a:t>
            </a:r>
            <a:r>
              <a:rPr lang="zh-CN" altLang="en-US" sz="2000" b="1" dirty="0">
                <a:solidFill>
                  <a:schemeClr val="tx2"/>
                </a:solidFill>
                <a:latin typeface="Times New Roman"/>
                <a:cs typeface="Times New Roman"/>
              </a:rPr>
              <a:t>：</a:t>
            </a:r>
            <a:endParaRPr lang="zh-CN" altLang="en-US" sz="2000" b="1" dirty="0">
              <a:solidFill>
                <a:schemeClr val="tx2"/>
              </a:solidFill>
            </a:endParaRPr>
          </a:p>
        </p:txBody>
      </p:sp>
      <p:graphicFrame>
        <p:nvGraphicFramePr>
          <p:cNvPr id="10" name="对象 9"/>
          <p:cNvGraphicFramePr>
            <a:graphicFrameLocks noChangeAspect="1"/>
          </p:cNvGraphicFramePr>
          <p:nvPr/>
        </p:nvGraphicFramePr>
        <p:xfrm>
          <a:off x="1259632" y="5601419"/>
          <a:ext cx="6189662" cy="923925"/>
        </p:xfrm>
        <a:graphic>
          <a:graphicData uri="http://schemas.openxmlformats.org/presentationml/2006/ole">
            <mc:AlternateContent xmlns:mc="http://schemas.openxmlformats.org/markup-compatibility/2006">
              <mc:Choice xmlns:v="urn:schemas-microsoft-com:vml" Requires="v">
                <p:oleObj spid="_x0000_s137382" name="Equation" r:id="rId8" imgW="3517560" imgH="533160" progId="Equation.DSMT4">
                  <p:embed/>
                </p:oleObj>
              </mc:Choice>
              <mc:Fallback>
                <p:oleObj name="Equation" r:id="rId8" imgW="3517560" imgH="533160" progId="Equation.DSMT4">
                  <p:embed/>
                  <p:pic>
                    <p:nvPicPr>
                      <p:cNvPr id="10" name="对象 9"/>
                      <p:cNvPicPr>
                        <a:picLocks noChangeAspect="1" noChangeArrowheads="1"/>
                      </p:cNvPicPr>
                      <p:nvPr/>
                    </p:nvPicPr>
                    <p:blipFill>
                      <a:blip r:embed="rId9"/>
                      <a:srcRect/>
                      <a:stretch>
                        <a:fillRect/>
                      </a:stretch>
                    </p:blipFill>
                    <p:spPr bwMode="auto">
                      <a:xfrm>
                        <a:off x="1259632" y="5601419"/>
                        <a:ext cx="6189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13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正弦光栅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38</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5104" y="2884932"/>
            <a:ext cx="5193792" cy="1088136"/>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5616" y="2725556"/>
            <a:ext cx="6957760" cy="3151716"/>
          </a:xfrm>
          <a:prstGeom prst="rect">
            <a:avLst/>
          </a:prstGeom>
        </p:spPr>
      </p:pic>
      <p:graphicFrame>
        <p:nvGraphicFramePr>
          <p:cNvPr id="6" name="对象 5"/>
          <p:cNvGraphicFramePr>
            <a:graphicFrameLocks noChangeAspect="1"/>
          </p:cNvGraphicFramePr>
          <p:nvPr/>
        </p:nvGraphicFramePr>
        <p:xfrm>
          <a:off x="1477169" y="1496963"/>
          <a:ext cx="6189662" cy="923925"/>
        </p:xfrm>
        <a:graphic>
          <a:graphicData uri="http://schemas.openxmlformats.org/presentationml/2006/ole">
            <mc:AlternateContent xmlns:mc="http://schemas.openxmlformats.org/markup-compatibility/2006">
              <mc:Choice xmlns:v="urn:schemas-microsoft-com:vml" Requires="v">
                <p:oleObj spid="_x0000_s138296" name="Equation" r:id="rId6" imgW="3517560" imgH="533160" progId="Equation.DSMT4">
                  <p:embed/>
                </p:oleObj>
              </mc:Choice>
              <mc:Fallback>
                <p:oleObj name="Equation" r:id="rId6" imgW="3517560" imgH="533160"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7169" y="1496963"/>
                        <a:ext cx="6189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7" name="TextBox 6"/>
          <p:cNvSpPr txBox="1"/>
          <p:nvPr/>
        </p:nvSpPr>
        <p:spPr>
          <a:xfrm>
            <a:off x="1886809" y="6125234"/>
            <a:ext cx="5370381" cy="400110"/>
          </a:xfrm>
          <a:prstGeom prst="rect">
            <a:avLst/>
          </a:prstGeom>
          <a:noFill/>
        </p:spPr>
        <p:txBody>
          <a:bodyPr wrap="none" rtlCol="0">
            <a:spAutoFit/>
          </a:bodyPr>
          <a:lstStyle/>
          <a:p>
            <a:r>
              <a:rPr lang="zh-CN" altLang="en-US" sz="2000" b="1" dirty="0">
                <a:solidFill>
                  <a:srgbClr val="FF0000"/>
                </a:solidFill>
              </a:rPr>
              <a:t>正弦光栅的衍射图样中仅有</a:t>
            </a:r>
            <a:r>
              <a:rPr lang="en-US" altLang="zh-CN" sz="2000" b="1" dirty="0">
                <a:solidFill>
                  <a:srgbClr val="FF0000"/>
                </a:solidFill>
              </a:rPr>
              <a:t>0</a:t>
            </a:r>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共</a:t>
            </a:r>
            <a:r>
              <a:rPr lang="en-US" altLang="zh-CN" sz="2000" b="1" dirty="0">
                <a:solidFill>
                  <a:srgbClr val="FF0000"/>
                </a:solidFill>
              </a:rPr>
              <a:t>3</a:t>
            </a:r>
            <a:r>
              <a:rPr lang="zh-CN" altLang="en-US" sz="2000" b="1" dirty="0">
                <a:solidFill>
                  <a:srgbClr val="FF0000"/>
                </a:solidFill>
              </a:rPr>
              <a:t>级谱线。</a:t>
            </a:r>
          </a:p>
        </p:txBody>
      </p:sp>
    </p:spTree>
    <p:extLst>
      <p:ext uri="{BB962C8B-B14F-4D97-AF65-F5344CB8AC3E}">
        <p14:creationId xmlns:p14="http://schemas.microsoft.com/office/powerpoint/2010/main" val="1318305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5.3.6 </a:t>
            </a:r>
            <a:r>
              <a:rPr lang="zh-CN" altLang="en-US" dirty="0">
                <a:latin typeface="黑体" pitchFamily="2" charset="-122"/>
                <a:ea typeface="黑体" pitchFamily="2" charset="-122"/>
              </a:rPr>
              <a:t>三维光栅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39</a:t>
            </a:fld>
            <a:endParaRPr lang="en-US" altLang="zh-CN" dirty="0"/>
          </a:p>
        </p:txBody>
      </p:sp>
      <p:sp>
        <p:nvSpPr>
          <p:cNvPr id="10" name="TextBox 9"/>
          <p:cNvSpPr txBox="1"/>
          <p:nvPr/>
        </p:nvSpPr>
        <p:spPr>
          <a:xfrm>
            <a:off x="3046506" y="1196752"/>
            <a:ext cx="5917981" cy="2719719"/>
          </a:xfrm>
          <a:prstGeom prst="rect">
            <a:avLst/>
          </a:prstGeom>
          <a:noFill/>
        </p:spPr>
        <p:txBody>
          <a:bodyPr wrap="square" rtlCol="0">
            <a:spAutoFit/>
          </a:bodyPr>
          <a:lstStyle/>
          <a:p>
            <a:pPr marL="342900" indent="-342900" algn="just">
              <a:lnSpc>
                <a:spcPct val="120000"/>
              </a:lnSpc>
              <a:buFont typeface="Wingdings" pitchFamily="2" charset="2"/>
              <a:buChar char="Ø"/>
            </a:pPr>
            <a:r>
              <a:rPr lang="zh-CN" altLang="en-US" b="1" dirty="0">
                <a:solidFill>
                  <a:schemeClr val="tx2"/>
                </a:solidFill>
              </a:rPr>
              <a:t>当波长</a:t>
            </a:r>
            <a:r>
              <a:rPr lang="en-US" altLang="zh-CN" b="1" i="1" dirty="0">
                <a:solidFill>
                  <a:schemeClr val="tx2"/>
                </a:solidFill>
                <a:latin typeface="Times New Roman" pitchFamily="18" charset="0"/>
                <a:cs typeface="Times New Roman" pitchFamily="18" charset="0"/>
              </a:rPr>
              <a:t>d</a:t>
            </a:r>
            <a:r>
              <a:rPr lang="zh-CN" altLang="en-US" b="1" dirty="0">
                <a:solidFill>
                  <a:schemeClr val="tx2"/>
                </a:solidFill>
              </a:rPr>
              <a:t>的超声波在均匀介质中传播时，会引起介质密度周期性变化，从而使折射率也周期性变化，形成一个周期为</a:t>
            </a:r>
            <a:r>
              <a:rPr lang="en-US" altLang="zh-CN" b="1" i="1" dirty="0">
                <a:solidFill>
                  <a:schemeClr val="tx2"/>
                </a:solidFill>
                <a:latin typeface="Times New Roman" pitchFamily="18" charset="0"/>
                <a:cs typeface="Times New Roman" pitchFamily="18" charset="0"/>
              </a:rPr>
              <a:t>d</a:t>
            </a:r>
            <a:r>
              <a:rPr lang="zh-CN" altLang="en-US" b="1" dirty="0">
                <a:solidFill>
                  <a:schemeClr val="tx2"/>
                </a:solidFill>
              </a:rPr>
              <a:t>的</a:t>
            </a:r>
            <a:r>
              <a:rPr lang="zh-CN" altLang="en-US" b="1" dirty="0">
                <a:solidFill>
                  <a:srgbClr val="FF0000"/>
                </a:solidFill>
              </a:rPr>
              <a:t>三维光栅</a:t>
            </a:r>
            <a:r>
              <a:rPr lang="zh-CN" altLang="en-US" b="1" dirty="0">
                <a:solidFill>
                  <a:schemeClr val="tx2"/>
                </a:solidFill>
              </a:rPr>
              <a:t>，也称</a:t>
            </a:r>
            <a:r>
              <a:rPr lang="zh-CN" altLang="en-US" b="1" dirty="0">
                <a:solidFill>
                  <a:srgbClr val="FF0000"/>
                </a:solidFill>
              </a:rPr>
              <a:t>体光栅</a:t>
            </a:r>
            <a:r>
              <a:rPr lang="zh-CN" altLang="en-US" b="1" dirty="0">
                <a:solidFill>
                  <a:schemeClr val="tx2"/>
                </a:solidFill>
              </a:rPr>
              <a:t>。</a:t>
            </a:r>
            <a:endParaRPr lang="en-US" altLang="zh-CN" b="1" dirty="0">
              <a:solidFill>
                <a:schemeClr val="tx2"/>
              </a:solidFill>
            </a:endParaRPr>
          </a:p>
          <a:p>
            <a:pPr marL="342900" indent="-342900" algn="just">
              <a:lnSpc>
                <a:spcPct val="120000"/>
              </a:lnSpc>
              <a:buFont typeface="Wingdings" pitchFamily="2" charset="2"/>
              <a:buChar char="Ø"/>
            </a:pPr>
            <a:r>
              <a:rPr lang="zh-CN" altLang="en-US" b="1" dirty="0">
                <a:solidFill>
                  <a:schemeClr val="tx2"/>
                </a:solidFill>
              </a:rPr>
              <a:t>体光栅的衍射现象，同样适用单缝衍射因子和多缝干涉因子逐个分析法：</a:t>
            </a:r>
            <a:endParaRPr lang="en-US" altLang="zh-CN" b="1" dirty="0">
              <a:solidFill>
                <a:schemeClr val="tx2"/>
              </a:solidFill>
            </a:endParaRPr>
          </a:p>
          <a:p>
            <a:pPr marL="720000" indent="-342900" algn="just">
              <a:lnSpc>
                <a:spcPct val="120000"/>
              </a:lnSpc>
              <a:buFont typeface="Wingdings" pitchFamily="2" charset="2"/>
              <a:buChar char="ü"/>
            </a:pPr>
            <a:r>
              <a:rPr lang="zh-CN" altLang="en-US" b="1" dirty="0">
                <a:solidFill>
                  <a:schemeClr val="tx2"/>
                </a:solidFill>
              </a:rPr>
              <a:t>考察单缝衍射主极大，应该是入射光在狭缝面上的反射光方向（条件是衍射角</a:t>
            </a:r>
            <a:r>
              <a:rPr lang="el-GR" altLang="zh-CN" b="1" i="1" dirty="0">
                <a:solidFill>
                  <a:schemeClr val="tx2"/>
                </a:solidFill>
                <a:latin typeface="Times New Roman"/>
                <a:cs typeface="Times New Roman"/>
              </a:rPr>
              <a:t>θ</a:t>
            </a:r>
            <a:r>
              <a:rPr lang="en-US" altLang="zh-CN" b="1" dirty="0">
                <a:solidFill>
                  <a:schemeClr val="tx2"/>
                </a:solidFill>
                <a:latin typeface="Times New Roman"/>
                <a:cs typeface="Times New Roman"/>
              </a:rPr>
              <a:t>=</a:t>
            </a:r>
            <a:r>
              <a:rPr lang="en-US" altLang="zh-CN" b="1" i="1" dirty="0" err="1">
                <a:solidFill>
                  <a:schemeClr val="tx2"/>
                </a:solidFill>
                <a:latin typeface="Times New Roman"/>
                <a:cs typeface="Times New Roman"/>
              </a:rPr>
              <a:t>i</a:t>
            </a:r>
            <a:r>
              <a:rPr lang="zh-CN" altLang="en-US" b="1" dirty="0">
                <a:solidFill>
                  <a:schemeClr val="tx2"/>
                </a:solidFill>
              </a:rPr>
              <a:t>）；</a:t>
            </a:r>
            <a:endParaRPr lang="en-US" altLang="zh-CN" b="1" dirty="0">
              <a:solidFill>
                <a:schemeClr val="tx2"/>
              </a:solidFill>
            </a:endParaRPr>
          </a:p>
          <a:p>
            <a:pPr marL="720000" indent="-342900" algn="just">
              <a:lnSpc>
                <a:spcPct val="120000"/>
              </a:lnSpc>
              <a:buFont typeface="Wingdings" pitchFamily="2" charset="2"/>
              <a:buChar char="ü"/>
            </a:pPr>
            <a:r>
              <a:rPr lang="zh-CN" altLang="en-US" b="1" dirty="0">
                <a:solidFill>
                  <a:schemeClr val="tx2"/>
                </a:solidFill>
              </a:rPr>
              <a:t>多缝干涉主极大条件：</a:t>
            </a:r>
          </a:p>
        </p:txBody>
      </p:sp>
      <p:graphicFrame>
        <p:nvGraphicFramePr>
          <p:cNvPr id="11" name="对象 10"/>
          <p:cNvGraphicFramePr>
            <a:graphicFrameLocks noChangeAspect="1"/>
          </p:cNvGraphicFramePr>
          <p:nvPr>
            <p:extLst>
              <p:ext uri="{D42A27DB-BD31-4B8C-83A1-F6EECF244321}">
                <p14:modId xmlns:p14="http://schemas.microsoft.com/office/powerpoint/2010/main" val="3065220900"/>
              </p:ext>
            </p:extLst>
          </p:nvPr>
        </p:nvGraphicFramePr>
        <p:xfrm>
          <a:off x="4932040" y="3879644"/>
          <a:ext cx="2663825" cy="522288"/>
        </p:xfrm>
        <a:graphic>
          <a:graphicData uri="http://schemas.openxmlformats.org/presentationml/2006/ole">
            <mc:AlternateContent xmlns:mc="http://schemas.openxmlformats.org/markup-compatibility/2006">
              <mc:Choice xmlns:v="urn:schemas-microsoft-com:vml" Requires="v">
                <p:oleObj spid="_x0000_s139374" name="Equation" r:id="rId4" imgW="1307880" imgH="253800" progId="Equation.DSMT4">
                  <p:embed/>
                </p:oleObj>
              </mc:Choice>
              <mc:Fallback>
                <p:oleObj name="Equation" r:id="rId4" imgW="1307880" imgH="253800" progId="Equation.DSMT4">
                  <p:embed/>
                  <p:pic>
                    <p:nvPicPr>
                      <p:cNvPr id="11" name="对象 10"/>
                      <p:cNvPicPr>
                        <a:picLocks noChangeAspect="1" noChangeArrowheads="1"/>
                      </p:cNvPicPr>
                      <p:nvPr/>
                    </p:nvPicPr>
                    <p:blipFill>
                      <a:blip r:embed="rId5"/>
                      <a:srcRect/>
                      <a:stretch>
                        <a:fillRect/>
                      </a:stretch>
                    </p:blipFill>
                    <p:spPr bwMode="auto">
                      <a:xfrm>
                        <a:off x="4932040" y="3879644"/>
                        <a:ext cx="2663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 name="组合 23"/>
          <p:cNvGrpSpPr/>
          <p:nvPr/>
        </p:nvGrpSpPr>
        <p:grpSpPr>
          <a:xfrm>
            <a:off x="179512" y="4487148"/>
            <a:ext cx="8784975" cy="798039"/>
            <a:chOff x="179512" y="4365104"/>
            <a:chExt cx="8784975" cy="798039"/>
          </a:xfrm>
        </p:grpSpPr>
        <p:sp>
          <p:nvSpPr>
            <p:cNvPr id="12" name="TextBox 11"/>
            <p:cNvSpPr txBox="1"/>
            <p:nvPr/>
          </p:nvSpPr>
          <p:spPr>
            <a:xfrm>
              <a:off x="179512" y="4365104"/>
              <a:ext cx="8784975" cy="798039"/>
            </a:xfrm>
            <a:prstGeom prst="rect">
              <a:avLst/>
            </a:prstGeom>
            <a:noFill/>
          </p:spPr>
          <p:txBody>
            <a:bodyPr wrap="square" rtlCol="0">
              <a:spAutoFit/>
            </a:bodyPr>
            <a:lstStyle>
              <a:defPPr>
                <a:defRPr lang="zh-CN"/>
              </a:defPPr>
              <a:lvl1pPr marL="342900" indent="-342900" algn="just">
                <a:lnSpc>
                  <a:spcPct val="120000"/>
                </a:lnSpc>
                <a:buFont typeface="Wingdings" pitchFamily="2" charset="2"/>
                <a:buChar char="Ø"/>
                <a:defRPr sz="2000" b="1">
                  <a:solidFill>
                    <a:schemeClr val="tx2"/>
                  </a:solidFill>
                </a:defRPr>
              </a:lvl1pPr>
            </a:lstStyle>
            <a:p>
              <a:pPr>
                <a:lnSpc>
                  <a:spcPct val="135000"/>
                </a:lnSpc>
              </a:pPr>
              <a:r>
                <a:rPr lang="zh-CN" altLang="en-US" sz="1800" dirty="0"/>
                <a:t>当入射角满足：                          （</a:t>
              </a:r>
              <a:r>
                <a:rPr lang="el-GR" altLang="zh-CN" sz="1800" dirty="0">
                  <a:latin typeface="Times New Roman"/>
                  <a:cs typeface="Times New Roman"/>
                </a:rPr>
                <a:t>λ</a:t>
              </a:r>
              <a:r>
                <a:rPr lang="en-US" altLang="zh-CN" sz="1800" i="1" baseline="-25000" dirty="0">
                  <a:latin typeface="Times New Roman"/>
                  <a:cs typeface="Times New Roman"/>
                </a:rPr>
                <a:t>n</a:t>
              </a:r>
              <a:r>
                <a:rPr lang="zh-CN" altLang="en-US" sz="1800" dirty="0"/>
                <a:t>为介质中的波长），将在</a:t>
              </a:r>
              <a:r>
                <a:rPr lang="el-GR" altLang="zh-CN" sz="1800" i="1" dirty="0">
                  <a:latin typeface="Times New Roman" pitchFamily="18" charset="0"/>
                  <a:cs typeface="Times New Roman" pitchFamily="18" charset="0"/>
                </a:rPr>
                <a:t>θ</a:t>
              </a:r>
              <a:r>
                <a:rPr lang="en-US" altLang="zh-CN" sz="1800" dirty="0">
                  <a:latin typeface="Times New Roman" pitchFamily="18" charset="0"/>
                  <a:cs typeface="Times New Roman" pitchFamily="18" charset="0"/>
                </a:rPr>
                <a:t>=</a:t>
              </a:r>
              <a:r>
                <a:rPr lang="en-US" altLang="zh-CN" sz="1800" i="1" dirty="0" err="1">
                  <a:latin typeface="Times New Roman" pitchFamily="18" charset="0"/>
                  <a:cs typeface="Times New Roman" pitchFamily="18" charset="0"/>
                </a:rPr>
                <a:t>i</a:t>
              </a:r>
              <a:r>
                <a:rPr lang="zh-CN" altLang="en-US" sz="1800" dirty="0"/>
                <a:t>的衍射方向得到衍射极大，这一条件称为</a:t>
              </a:r>
              <a:r>
                <a:rPr lang="zh-CN" altLang="en-US" sz="1800" dirty="0">
                  <a:solidFill>
                    <a:srgbClr val="FF0000"/>
                  </a:solidFill>
                </a:rPr>
                <a:t>布拉格条件</a:t>
              </a:r>
              <a:r>
                <a:rPr lang="zh-CN" altLang="en-US" sz="1800" dirty="0"/>
                <a:t>。</a:t>
              </a:r>
              <a:endParaRPr lang="en-US" altLang="zh-CN" sz="1800" dirty="0"/>
            </a:p>
          </p:txBody>
        </p:sp>
        <p:graphicFrame>
          <p:nvGraphicFramePr>
            <p:cNvPr id="13" name="对象 12"/>
            <p:cNvGraphicFramePr>
              <a:graphicFrameLocks noChangeAspect="1"/>
            </p:cNvGraphicFramePr>
            <p:nvPr>
              <p:extLst>
                <p:ext uri="{D42A27DB-BD31-4B8C-83A1-F6EECF244321}">
                  <p14:modId xmlns:p14="http://schemas.microsoft.com/office/powerpoint/2010/main" val="1825015602"/>
                </p:ext>
              </p:extLst>
            </p:nvPr>
          </p:nvGraphicFramePr>
          <p:xfrm>
            <a:off x="2398341" y="4393790"/>
            <a:ext cx="1309563" cy="403362"/>
          </p:xfrm>
          <a:graphic>
            <a:graphicData uri="http://schemas.openxmlformats.org/presentationml/2006/ole">
              <mc:AlternateContent xmlns:mc="http://schemas.openxmlformats.org/markup-compatibility/2006">
                <mc:Choice xmlns:v="urn:schemas-microsoft-com:vml" Requires="v">
                  <p:oleObj spid="_x0000_s139375" name="Equation" r:id="rId6" imgW="749160" imgH="228600" progId="Equation.DSMT4">
                    <p:embed/>
                  </p:oleObj>
                </mc:Choice>
                <mc:Fallback>
                  <p:oleObj name="Equation" r:id="rId6" imgW="749160" imgH="228600" progId="Equation.DSMT4">
                    <p:embed/>
                    <p:pic>
                      <p:nvPicPr>
                        <p:cNvPr id="13" name="对象 12"/>
                        <p:cNvPicPr>
                          <a:picLocks noChangeAspect="1" noChangeArrowheads="1"/>
                        </p:cNvPicPr>
                        <p:nvPr/>
                      </p:nvPicPr>
                      <p:blipFill>
                        <a:blip r:embed="rId7"/>
                        <a:srcRect/>
                        <a:stretch>
                          <a:fillRect/>
                        </a:stretch>
                      </p:blipFill>
                      <p:spPr bwMode="auto">
                        <a:xfrm>
                          <a:off x="2398341" y="4393790"/>
                          <a:ext cx="1309563" cy="403362"/>
                        </a:xfrm>
                        <a:prstGeom prst="rect">
                          <a:avLst/>
                        </a:prstGeom>
                        <a:noFill/>
                        <a:ln w="25400">
                          <a:solidFill>
                            <a:srgbClr val="FF0000"/>
                          </a:solidFill>
                        </a:ln>
                      </p:spPr>
                    </p:pic>
                  </p:oleObj>
                </mc:Fallback>
              </mc:AlternateContent>
            </a:graphicData>
          </a:graphic>
        </p:graphicFrame>
      </p:grpSp>
      <p:grpSp>
        <p:nvGrpSpPr>
          <p:cNvPr id="22" name="组合 21"/>
          <p:cNvGrpSpPr/>
          <p:nvPr/>
        </p:nvGrpSpPr>
        <p:grpSpPr>
          <a:xfrm>
            <a:off x="179512" y="1268760"/>
            <a:ext cx="2866994" cy="3096354"/>
            <a:chOff x="179512" y="1268760"/>
            <a:chExt cx="2866994" cy="3096354"/>
          </a:xfrm>
        </p:grpSpPr>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512" y="1268760"/>
              <a:ext cx="2866994" cy="3096354"/>
            </a:xfrm>
            <a:prstGeom prst="rect">
              <a:avLst/>
            </a:prstGeom>
          </p:spPr>
        </p:pic>
        <p:cxnSp>
          <p:nvCxnSpPr>
            <p:cNvPr id="15" name="直接连接符 14"/>
            <p:cNvCxnSpPr/>
            <p:nvPr/>
          </p:nvCxnSpPr>
          <p:spPr>
            <a:xfrm>
              <a:off x="1259632" y="1340768"/>
              <a:ext cx="0" cy="29029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618590" y="2607587"/>
              <a:ext cx="881973" cy="369332"/>
            </a:xfrm>
            <a:prstGeom prst="rect">
              <a:avLst/>
            </a:prstGeom>
            <a:noFill/>
          </p:spPr>
          <p:txBody>
            <a:bodyPr wrap="none" rtlCol="0">
              <a:spAutoFit/>
            </a:bodyPr>
            <a:lstStyle/>
            <a:p>
              <a:r>
                <a:rPr lang="zh-CN" altLang="en-US" b="1" dirty="0">
                  <a:solidFill>
                    <a:srgbClr val="FF0000"/>
                  </a:solidFill>
                </a:rPr>
                <a:t>光栅面</a:t>
              </a:r>
            </a:p>
          </p:txBody>
        </p:sp>
        <p:cxnSp>
          <p:nvCxnSpPr>
            <p:cNvPr id="19" name="直接连接符 18"/>
            <p:cNvCxnSpPr/>
            <p:nvPr/>
          </p:nvCxnSpPr>
          <p:spPr>
            <a:xfrm>
              <a:off x="1547664" y="1700808"/>
              <a:ext cx="14268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17693" y="1300698"/>
              <a:ext cx="881973" cy="369332"/>
            </a:xfrm>
            <a:prstGeom prst="rect">
              <a:avLst/>
            </a:prstGeom>
            <a:noFill/>
          </p:spPr>
          <p:txBody>
            <a:bodyPr wrap="none" rtlCol="0">
              <a:spAutoFit/>
            </a:bodyPr>
            <a:lstStyle/>
            <a:p>
              <a:r>
                <a:rPr lang="zh-CN" altLang="en-US" b="1" dirty="0">
                  <a:solidFill>
                    <a:srgbClr val="FF0000"/>
                  </a:solidFill>
                </a:rPr>
                <a:t>狭缝面</a:t>
              </a:r>
            </a:p>
          </p:txBody>
        </p:sp>
      </p:grpSp>
      <p:sp>
        <p:nvSpPr>
          <p:cNvPr id="23" name="TextBox 22"/>
          <p:cNvSpPr txBox="1"/>
          <p:nvPr/>
        </p:nvSpPr>
        <p:spPr>
          <a:xfrm>
            <a:off x="179512" y="5279236"/>
            <a:ext cx="8784975" cy="1390124"/>
          </a:xfrm>
          <a:prstGeom prst="rect">
            <a:avLst/>
          </a:prstGeom>
          <a:noFill/>
        </p:spPr>
        <p:txBody>
          <a:bodyPr wrap="square" rtlCol="0">
            <a:spAutoFit/>
          </a:bodyPr>
          <a:lstStyle>
            <a:defPPr>
              <a:defRPr lang="zh-CN"/>
            </a:defPPr>
            <a:lvl1pPr marL="342900" indent="-342900" algn="just">
              <a:lnSpc>
                <a:spcPct val="120000"/>
              </a:lnSpc>
              <a:buFont typeface="Wingdings" pitchFamily="2" charset="2"/>
              <a:buChar char="Ø"/>
              <a:defRPr sz="2000" b="1">
                <a:solidFill>
                  <a:schemeClr val="tx2"/>
                </a:solidFill>
              </a:defRPr>
            </a:lvl1pPr>
          </a:lstStyle>
          <a:p>
            <a:r>
              <a:rPr lang="zh-CN" altLang="en-US" sz="1800" dirty="0"/>
              <a:t>显然，如果波长</a:t>
            </a:r>
            <a:r>
              <a:rPr lang="el-GR" altLang="zh-CN" sz="1800" dirty="0">
                <a:latin typeface="Times New Roman"/>
                <a:cs typeface="Times New Roman"/>
              </a:rPr>
              <a:t>λ</a:t>
            </a:r>
            <a:r>
              <a:rPr lang="en-US" altLang="zh-CN" sz="1800" i="1" baseline="-25000" dirty="0">
                <a:latin typeface="Times New Roman"/>
                <a:cs typeface="Times New Roman"/>
              </a:rPr>
              <a:t>n</a:t>
            </a:r>
            <a:r>
              <a:rPr lang="zh-CN" altLang="en-US" sz="1800" dirty="0"/>
              <a:t>满足布拉格条件，则波长</a:t>
            </a:r>
            <a:r>
              <a:rPr lang="el-GR" altLang="zh-CN" sz="1800" dirty="0">
                <a:latin typeface="Times New Roman"/>
                <a:cs typeface="Times New Roman"/>
              </a:rPr>
              <a:t>λ</a:t>
            </a:r>
            <a:r>
              <a:rPr lang="en-US" altLang="zh-CN" sz="1800" i="1" baseline="-25000" dirty="0">
                <a:latin typeface="Times New Roman"/>
                <a:cs typeface="Times New Roman"/>
              </a:rPr>
              <a:t>n</a:t>
            </a:r>
            <a:r>
              <a:rPr lang="en-US" altLang="zh-CN" sz="1800" dirty="0">
                <a:latin typeface="Times New Roman" pitchFamily="18" charset="0"/>
                <a:cs typeface="Times New Roman" pitchFamily="18" charset="0"/>
              </a:rPr>
              <a:t>/2</a:t>
            </a:r>
            <a:r>
              <a:rPr lang="zh-CN" altLang="en-US" sz="1800" dirty="0"/>
              <a:t>、</a:t>
            </a:r>
            <a:r>
              <a:rPr lang="el-GR" altLang="zh-CN" sz="1800" dirty="0">
                <a:latin typeface="Times New Roman"/>
                <a:cs typeface="Times New Roman"/>
              </a:rPr>
              <a:t>λ</a:t>
            </a:r>
            <a:r>
              <a:rPr lang="en-US" altLang="zh-CN" sz="1800" i="1" baseline="-25000" dirty="0">
                <a:latin typeface="Times New Roman"/>
                <a:cs typeface="Times New Roman"/>
              </a:rPr>
              <a:t>n</a:t>
            </a:r>
            <a:r>
              <a:rPr lang="en-US" altLang="zh-CN" sz="1800" dirty="0">
                <a:latin typeface="Times New Roman" pitchFamily="18" charset="0"/>
                <a:cs typeface="Times New Roman" pitchFamily="18" charset="0"/>
              </a:rPr>
              <a:t>/3</a:t>
            </a:r>
            <a:r>
              <a:rPr lang="zh-CN" altLang="en-US" sz="1800" dirty="0"/>
              <a:t>、</a:t>
            </a:r>
            <a:r>
              <a:rPr lang="en-US" altLang="zh-CN" sz="1800" dirty="0">
                <a:latin typeface="Times New Roman"/>
                <a:cs typeface="Times New Roman"/>
              </a:rPr>
              <a:t>···</a:t>
            </a:r>
            <a:r>
              <a:rPr lang="zh-CN" altLang="en-US" sz="1800" dirty="0">
                <a:latin typeface="Times New Roman"/>
                <a:cs typeface="Times New Roman"/>
              </a:rPr>
              <a:t>的</a:t>
            </a:r>
            <a:r>
              <a:rPr lang="en-US" altLang="zh-CN" sz="1800" dirty="0">
                <a:latin typeface="Times New Roman"/>
                <a:cs typeface="Times New Roman"/>
              </a:rPr>
              <a:t>2</a:t>
            </a:r>
            <a:r>
              <a:rPr lang="zh-CN" altLang="en-US" sz="1800" dirty="0">
                <a:latin typeface="Times New Roman"/>
                <a:cs typeface="Times New Roman"/>
              </a:rPr>
              <a:t>、</a:t>
            </a:r>
            <a:r>
              <a:rPr lang="en-US" altLang="zh-CN" sz="1800" dirty="0">
                <a:latin typeface="Times New Roman"/>
                <a:cs typeface="Times New Roman"/>
              </a:rPr>
              <a:t>3</a:t>
            </a:r>
            <a:r>
              <a:rPr lang="zh-CN" altLang="en-US" sz="1800" dirty="0">
                <a:latin typeface="Times New Roman"/>
                <a:cs typeface="Times New Roman"/>
              </a:rPr>
              <a:t>、</a:t>
            </a:r>
            <a:r>
              <a:rPr lang="en-US" altLang="zh-CN" sz="1800" dirty="0">
                <a:latin typeface="Times New Roman"/>
                <a:cs typeface="Times New Roman"/>
              </a:rPr>
              <a:t> ···</a:t>
            </a:r>
            <a:r>
              <a:rPr lang="zh-CN" altLang="en-US" sz="1800" dirty="0">
                <a:latin typeface="Times New Roman"/>
                <a:cs typeface="Times New Roman"/>
              </a:rPr>
              <a:t>级谱线也满足布拉格条件。</a:t>
            </a:r>
            <a:endParaRPr lang="en-US" altLang="zh-CN" sz="1800" dirty="0"/>
          </a:p>
          <a:p>
            <a:r>
              <a:rPr lang="zh-CN" altLang="en-US" sz="1800" dirty="0"/>
              <a:t>为了提高所需级次的衍射效率，可通过优化声光材料的厚度</a:t>
            </a:r>
            <a:r>
              <a:rPr lang="en-US" altLang="zh-CN" sz="1800" i="1" dirty="0">
                <a:latin typeface="Times New Roman" pitchFamily="18" charset="0"/>
                <a:cs typeface="Times New Roman" pitchFamily="18" charset="0"/>
              </a:rPr>
              <a:t>a</a:t>
            </a:r>
            <a:r>
              <a:rPr lang="zh-CN" altLang="en-US" sz="1800" dirty="0"/>
              <a:t>来调整衍射因子的包络线（注意此处</a:t>
            </a:r>
            <a:r>
              <a:rPr lang="en-US" altLang="zh-CN" sz="1800" i="1" dirty="0">
                <a:latin typeface="Times New Roman" pitchFamily="18" charset="0"/>
                <a:cs typeface="Times New Roman" pitchFamily="18" charset="0"/>
              </a:rPr>
              <a:t>a</a:t>
            </a:r>
            <a:r>
              <a:rPr lang="zh-CN" altLang="en-US" sz="1800" dirty="0"/>
              <a:t>≮</a:t>
            </a:r>
            <a:r>
              <a:rPr lang="en-US" altLang="zh-CN" sz="1800" i="1" dirty="0">
                <a:latin typeface="Times New Roman" pitchFamily="18" charset="0"/>
                <a:cs typeface="Times New Roman" pitchFamily="18" charset="0"/>
              </a:rPr>
              <a:t>d</a:t>
            </a:r>
            <a:r>
              <a:rPr lang="zh-CN" altLang="en-US" sz="1800" dirty="0"/>
              <a:t>），从而尽量抑制其他无用的衍射级次。</a:t>
            </a:r>
            <a:endParaRPr lang="en-US" altLang="zh-CN" sz="1800" dirty="0"/>
          </a:p>
        </p:txBody>
      </p:sp>
    </p:spTree>
    <p:extLst>
      <p:ext uri="{BB962C8B-B14F-4D97-AF65-F5344CB8AC3E}">
        <p14:creationId xmlns:p14="http://schemas.microsoft.com/office/powerpoint/2010/main" val="58973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2489376"/>
            <a:ext cx="4133464" cy="4251992"/>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多缝夫琅禾费衍射图样</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529023218"/>
              </p:ext>
            </p:extLst>
          </p:nvPr>
        </p:nvGraphicFramePr>
        <p:xfrm>
          <a:off x="4139952" y="1191716"/>
          <a:ext cx="4464050" cy="1373188"/>
        </p:xfrm>
        <a:graphic>
          <a:graphicData uri="http://schemas.openxmlformats.org/presentationml/2006/ole">
            <mc:AlternateContent xmlns:mc="http://schemas.openxmlformats.org/markup-compatibility/2006">
              <mc:Choice xmlns:v="urn:schemas-microsoft-com:vml" Requires="v">
                <p:oleObj spid="_x0000_s108740" name="公式" r:id="rId5" imgW="2476500" imgH="762000" progId="Equation.3">
                  <p:embed/>
                </p:oleObj>
              </mc:Choice>
              <mc:Fallback>
                <p:oleObj name="公式" r:id="rId5" imgW="2476500" imgH="762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1191716"/>
                        <a:ext cx="44640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09022581"/>
              </p:ext>
            </p:extLst>
          </p:nvPr>
        </p:nvGraphicFramePr>
        <p:xfrm>
          <a:off x="1835696" y="2545011"/>
          <a:ext cx="2592387" cy="1316037"/>
        </p:xfrm>
        <a:graphic>
          <a:graphicData uri="http://schemas.openxmlformats.org/presentationml/2006/ole">
            <mc:AlternateContent xmlns:mc="http://schemas.openxmlformats.org/markup-compatibility/2006">
              <mc:Choice xmlns:v="urn:schemas-microsoft-com:vml" Requires="v">
                <p:oleObj spid="_x0000_s108741" name="公式" r:id="rId7" imgW="1600200" imgH="812800" progId="Equation.3">
                  <p:embed/>
                </p:oleObj>
              </mc:Choice>
              <mc:Fallback>
                <p:oleObj name="公式" r:id="rId7" imgW="1600200" imgH="812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2545011"/>
                        <a:ext cx="2592387"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107504" y="1615791"/>
            <a:ext cx="4176464" cy="495585"/>
          </a:xfrm>
          <a:prstGeom prst="rect">
            <a:avLst/>
          </a:prstGeom>
        </p:spPr>
        <p:txBody>
          <a:bodyPr wrap="square">
            <a:spAutoFit/>
          </a:bodyPr>
          <a:lstStyle/>
          <a:p>
            <a:pPr algn="just">
              <a:lnSpc>
                <a:spcPct val="150000"/>
              </a:lnSpc>
              <a:spcBef>
                <a:spcPct val="0"/>
              </a:spcBef>
            </a:pPr>
            <a:r>
              <a:rPr kumimoji="1" lang="en-US" altLang="zh-CN" sz="2000" b="1" i="1" dirty="0">
                <a:solidFill>
                  <a:schemeClr val="tx2"/>
                </a:solidFill>
              </a:rPr>
              <a:t>N</a:t>
            </a:r>
            <a:r>
              <a:rPr kumimoji="1" lang="zh-CN" altLang="en-US" sz="2000" b="1" dirty="0">
                <a:solidFill>
                  <a:schemeClr val="tx2"/>
                </a:solidFill>
              </a:rPr>
              <a:t>条缝在</a:t>
            </a:r>
            <a:r>
              <a:rPr kumimoji="1" lang="en-US" altLang="zh-CN" sz="2000" b="1" i="1" dirty="0">
                <a:solidFill>
                  <a:schemeClr val="tx2"/>
                </a:solidFill>
              </a:rPr>
              <a:t>P</a:t>
            </a:r>
            <a:r>
              <a:rPr kumimoji="1" lang="zh-CN" altLang="en-US" sz="2000" b="1" dirty="0">
                <a:solidFill>
                  <a:schemeClr val="tx2"/>
                </a:solidFill>
              </a:rPr>
              <a:t>点产生的复振幅：</a:t>
            </a:r>
          </a:p>
        </p:txBody>
      </p:sp>
      <p:sp>
        <p:nvSpPr>
          <p:cNvPr id="8" name="矩形 7"/>
          <p:cNvSpPr/>
          <p:nvPr/>
        </p:nvSpPr>
        <p:spPr>
          <a:xfrm>
            <a:off x="107504" y="2924944"/>
            <a:ext cx="2775302" cy="495585"/>
          </a:xfrm>
          <a:prstGeom prst="rect">
            <a:avLst/>
          </a:prstGeom>
        </p:spPr>
        <p:txBody>
          <a:bodyPr wrap="square">
            <a:spAutoFit/>
          </a:bodyPr>
          <a:lstStyle/>
          <a:p>
            <a:pPr algn="just">
              <a:lnSpc>
                <a:spcPct val="150000"/>
              </a:lnSpc>
              <a:spcBef>
                <a:spcPct val="0"/>
              </a:spcBef>
            </a:pPr>
            <a:r>
              <a:rPr kumimoji="1" lang="en-US" altLang="zh-CN" sz="2000" b="1" i="1" dirty="0">
                <a:solidFill>
                  <a:schemeClr val="tx2"/>
                </a:solidFill>
              </a:rPr>
              <a:t>P</a:t>
            </a:r>
            <a:r>
              <a:rPr kumimoji="1" lang="zh-CN" altLang="en-US" sz="2000" b="1" dirty="0">
                <a:solidFill>
                  <a:schemeClr val="tx2"/>
                </a:solidFill>
              </a:rPr>
              <a:t>点光强：</a:t>
            </a:r>
          </a:p>
        </p:txBody>
      </p:sp>
      <p:sp>
        <p:nvSpPr>
          <p:cNvPr id="10" name="Text Box 7"/>
          <p:cNvSpPr txBox="1">
            <a:spLocks noChangeArrowheads="1"/>
          </p:cNvSpPr>
          <p:nvPr/>
        </p:nvSpPr>
        <p:spPr bwMode="auto">
          <a:xfrm>
            <a:off x="107504" y="3933056"/>
            <a:ext cx="4752528" cy="23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以平行光照射多缝时，每个狭缝都将在</a:t>
            </a:r>
            <a:r>
              <a:rPr kumimoji="1" lang="en-US" altLang="zh-CN" sz="2000" b="1" i="1" dirty="0">
                <a:solidFill>
                  <a:schemeClr val="tx2"/>
                </a:solidFill>
                <a:latin typeface="+mn-lt"/>
                <a:ea typeface="+mn-ea"/>
              </a:rPr>
              <a:t>P</a:t>
            </a:r>
            <a:r>
              <a:rPr kumimoji="1" lang="zh-CN" altLang="en-US" sz="2000" b="1" dirty="0">
                <a:solidFill>
                  <a:schemeClr val="tx2"/>
                </a:solidFill>
                <a:latin typeface="+mn-lt"/>
                <a:ea typeface="+mn-ea"/>
              </a:rPr>
              <a:t>点产生衍射场，由于这些光场均来自同一光源，彼此相干，因干涉效应，使观察屏上的光强度重新分布。因此，</a:t>
            </a:r>
            <a:r>
              <a:rPr kumimoji="1" lang="zh-CN" altLang="en-US" sz="2000" b="1" dirty="0">
                <a:solidFill>
                  <a:srgbClr val="2E03CD"/>
                </a:solidFill>
                <a:latin typeface="+mn-lt"/>
                <a:ea typeface="+mn-ea"/>
              </a:rPr>
              <a:t>多缝衍射现象包含有衍射和干涉双重效应</a:t>
            </a:r>
            <a:r>
              <a:rPr kumimoji="1" lang="zh-CN" altLang="en-US" sz="2000" b="1" dirty="0">
                <a:solidFill>
                  <a:schemeClr val="tx2"/>
                </a:solidFill>
                <a:latin typeface="+mn-lt"/>
                <a:ea typeface="+mn-ea"/>
              </a:rPr>
              <a:t>。 </a:t>
            </a:r>
          </a:p>
        </p:txBody>
      </p:sp>
    </p:spTree>
    <p:extLst>
      <p:ext uri="{BB962C8B-B14F-4D97-AF65-F5344CB8AC3E}">
        <p14:creationId xmlns:p14="http://schemas.microsoft.com/office/powerpoint/2010/main" val="13970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Right)">
                                      <p:cBhvr>
                                        <p:cTn id="23" dur="500"/>
                                        <p:tgtEl>
                                          <p:spTgt spid="10"/>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三维光栅</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40</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5816" y="1283450"/>
            <a:ext cx="3535182" cy="2622394"/>
          </a:xfrm>
          <a:prstGeom prst="rect">
            <a:avLst/>
          </a:prstGeom>
        </p:spPr>
      </p:pic>
      <p:sp>
        <p:nvSpPr>
          <p:cNvPr id="3" name="TextBox 2"/>
          <p:cNvSpPr txBox="1"/>
          <p:nvPr/>
        </p:nvSpPr>
        <p:spPr>
          <a:xfrm>
            <a:off x="323528" y="3960580"/>
            <a:ext cx="8496944" cy="957250"/>
          </a:xfrm>
          <a:prstGeom prst="rect">
            <a:avLst/>
          </a:prstGeom>
          <a:noFill/>
        </p:spPr>
        <p:txBody>
          <a:bodyPr wrap="square" rtlCol="0">
            <a:spAutoFit/>
          </a:bodyPr>
          <a:lstStyle/>
          <a:p>
            <a:pPr algn="just">
              <a:lnSpc>
                <a:spcPct val="150000"/>
              </a:lnSpc>
            </a:pPr>
            <a:r>
              <a:rPr lang="zh-CN" altLang="en-US" sz="2000" b="1" dirty="0">
                <a:solidFill>
                  <a:schemeClr val="tx2"/>
                </a:solidFill>
              </a:rPr>
              <a:t>自然界中的晶体是一种天然的三维光栅，由于晶面距离</a:t>
            </a:r>
            <a:r>
              <a:rPr lang="en-US" altLang="zh-CN" sz="2000" b="1" i="1" dirty="0">
                <a:solidFill>
                  <a:schemeClr val="tx2"/>
                </a:solidFill>
                <a:latin typeface="Times New Roman" pitchFamily="18" charset="0"/>
                <a:cs typeface="Times New Roman" pitchFamily="18" charset="0"/>
              </a:rPr>
              <a:t>d</a:t>
            </a:r>
            <a:r>
              <a:rPr lang="zh-CN" altLang="en-US" sz="2000" b="1" dirty="0">
                <a:solidFill>
                  <a:schemeClr val="tx2"/>
                </a:solidFill>
              </a:rPr>
              <a:t>的大小为</a:t>
            </a:r>
            <a:r>
              <a:rPr lang="en-US" altLang="zh-CN" sz="2000" b="1" dirty="0">
                <a:solidFill>
                  <a:schemeClr val="tx2"/>
                </a:solidFill>
                <a:latin typeface="Times New Roman" pitchFamily="18" charset="0"/>
                <a:cs typeface="Times New Roman" pitchFamily="18" charset="0"/>
              </a:rPr>
              <a:t>10</a:t>
            </a:r>
            <a:r>
              <a:rPr lang="en-US" altLang="zh-CN" sz="2000" b="1" baseline="30000" dirty="0">
                <a:solidFill>
                  <a:schemeClr val="tx2"/>
                </a:solidFill>
                <a:latin typeface="Times New Roman" pitchFamily="18" charset="0"/>
                <a:cs typeface="Times New Roman" pitchFamily="18" charset="0"/>
              </a:rPr>
              <a:t>-10</a:t>
            </a:r>
            <a:r>
              <a:rPr lang="en-US" altLang="zh-CN" sz="2000" b="1" dirty="0">
                <a:solidFill>
                  <a:schemeClr val="tx2"/>
                </a:solidFill>
                <a:latin typeface="Times New Roman" pitchFamily="18" charset="0"/>
                <a:cs typeface="Times New Roman" pitchFamily="18" charset="0"/>
              </a:rPr>
              <a:t>m</a:t>
            </a:r>
            <a:r>
              <a:rPr lang="zh-CN" altLang="en-US" sz="2000" b="1" dirty="0">
                <a:solidFill>
                  <a:schemeClr val="tx2"/>
                </a:solidFill>
              </a:rPr>
              <a:t>量级，一般用于</a:t>
            </a:r>
            <a:r>
              <a:rPr lang="en-US" altLang="zh-CN" sz="2000" b="1" dirty="0">
                <a:solidFill>
                  <a:schemeClr val="tx2"/>
                </a:solidFill>
              </a:rPr>
              <a:t>X</a:t>
            </a:r>
            <a:r>
              <a:rPr lang="zh-CN" altLang="en-US" sz="2000" b="1" dirty="0">
                <a:solidFill>
                  <a:schemeClr val="tx2"/>
                </a:solidFill>
              </a:rPr>
              <a:t>射线衍射分析。</a:t>
            </a:r>
          </a:p>
        </p:txBody>
      </p:sp>
      <p:graphicFrame>
        <p:nvGraphicFramePr>
          <p:cNvPr id="6" name="对象 5"/>
          <p:cNvGraphicFramePr>
            <a:graphicFrameLocks noChangeAspect="1"/>
          </p:cNvGraphicFramePr>
          <p:nvPr>
            <p:extLst>
              <p:ext uri="{D42A27DB-BD31-4B8C-83A1-F6EECF244321}">
                <p14:modId xmlns:p14="http://schemas.microsoft.com/office/powerpoint/2010/main" val="153053433"/>
              </p:ext>
            </p:extLst>
          </p:nvPr>
        </p:nvGraphicFramePr>
        <p:xfrm>
          <a:off x="683568" y="2420888"/>
          <a:ext cx="1525587" cy="469900"/>
        </p:xfrm>
        <a:graphic>
          <a:graphicData uri="http://schemas.openxmlformats.org/presentationml/2006/ole">
            <mc:AlternateContent xmlns:mc="http://schemas.openxmlformats.org/markup-compatibility/2006">
              <mc:Choice xmlns:v="urn:schemas-microsoft-com:vml" Requires="v">
                <p:oleObj spid="_x0000_s140344" name="Equation" r:id="rId5" imgW="749160" imgH="228600" progId="Equation.DSMT4">
                  <p:embed/>
                </p:oleObj>
              </mc:Choice>
              <mc:Fallback>
                <p:oleObj name="Equation" r:id="rId5" imgW="749160" imgH="228600" progId="Equation.DSMT4">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420888"/>
                        <a:ext cx="1525587" cy="4699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23528" y="5085184"/>
            <a:ext cx="8496944" cy="1418915"/>
          </a:xfrm>
          <a:prstGeom prst="rect">
            <a:avLst/>
          </a:prstGeom>
          <a:noFill/>
        </p:spPr>
        <p:txBody>
          <a:bodyPr wrap="square" rtlCol="0">
            <a:spAutoFit/>
          </a:bodyPr>
          <a:lstStyle>
            <a:defPPr>
              <a:defRPr lang="zh-CN"/>
            </a:defPPr>
            <a:lvl1pPr algn="just">
              <a:lnSpc>
                <a:spcPct val="130000"/>
              </a:lnSpc>
              <a:defRPr sz="2400" b="1">
                <a:solidFill>
                  <a:schemeClr val="tx2"/>
                </a:solidFill>
              </a:defRPr>
            </a:lvl1pPr>
          </a:lstStyle>
          <a:p>
            <a:pPr>
              <a:lnSpc>
                <a:spcPct val="150000"/>
              </a:lnSpc>
            </a:pPr>
            <a:r>
              <a:rPr lang="zh-CN" altLang="en-US" sz="2000" dirty="0"/>
              <a:t>根据布拉格条件：</a:t>
            </a:r>
            <a:endParaRPr lang="en-US" altLang="zh-CN" sz="2000" dirty="0"/>
          </a:p>
          <a:p>
            <a:pPr marL="342900" indent="-342900">
              <a:lnSpc>
                <a:spcPct val="150000"/>
              </a:lnSpc>
              <a:buFont typeface="Wingdings" pitchFamily="2" charset="2"/>
              <a:buChar char="Ø"/>
            </a:pPr>
            <a:r>
              <a:rPr lang="zh-CN" altLang="en-US" sz="2000" dirty="0"/>
              <a:t>已知</a:t>
            </a:r>
            <a:r>
              <a:rPr lang="en-US" altLang="zh-CN" sz="2000" dirty="0"/>
              <a:t>X</a:t>
            </a:r>
            <a:r>
              <a:rPr lang="zh-CN" altLang="en-US" sz="2000" dirty="0"/>
              <a:t>射线波长，可测量晶格常数；</a:t>
            </a:r>
            <a:endParaRPr lang="en-US" altLang="zh-CN" sz="2000" dirty="0"/>
          </a:p>
          <a:p>
            <a:pPr marL="342900" indent="-342900">
              <a:lnSpc>
                <a:spcPct val="150000"/>
              </a:lnSpc>
              <a:buFont typeface="Wingdings" pitchFamily="2" charset="2"/>
              <a:buChar char="Ø"/>
            </a:pPr>
            <a:r>
              <a:rPr lang="zh-CN" altLang="en-US" sz="2000" dirty="0"/>
              <a:t>已知晶格常数，可测量</a:t>
            </a:r>
            <a:r>
              <a:rPr lang="en-US" altLang="zh-CN" sz="2000" dirty="0"/>
              <a:t>X</a:t>
            </a:r>
            <a:r>
              <a:rPr lang="zh-CN" altLang="en-US" sz="2000" dirty="0"/>
              <a:t>射线波长。</a:t>
            </a:r>
          </a:p>
        </p:txBody>
      </p:sp>
    </p:spTree>
    <p:extLst>
      <p:ext uri="{BB962C8B-B14F-4D97-AF65-F5344CB8AC3E}">
        <p14:creationId xmlns:p14="http://schemas.microsoft.com/office/powerpoint/2010/main" val="11793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致谢</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41</a:t>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教材、浙江大学梁铨廷老师编写的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教材、天津大学郁道银老师的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工程光学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课件、电子科技大学叶玉堂老师的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课件、中国科技大学崔洪滨老师的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课件、华中科技大学杨振宇老师的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2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665453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49" y="115888"/>
            <a:ext cx="7905749"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极值点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5</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4048082458"/>
              </p:ext>
            </p:extLst>
          </p:nvPr>
        </p:nvGraphicFramePr>
        <p:xfrm>
          <a:off x="2987824" y="1464891"/>
          <a:ext cx="2592387" cy="1316037"/>
        </p:xfrm>
        <a:graphic>
          <a:graphicData uri="http://schemas.openxmlformats.org/presentationml/2006/ole">
            <mc:AlternateContent xmlns:mc="http://schemas.openxmlformats.org/markup-compatibility/2006">
              <mc:Choice xmlns:v="urn:schemas-microsoft-com:vml" Requires="v">
                <p:oleObj spid="_x0000_s109861" name="公式" r:id="rId4" imgW="1600200" imgH="812800" progId="Equation.3">
                  <p:embed/>
                </p:oleObj>
              </mc:Choice>
              <mc:Fallback>
                <p:oleObj name="公式" r:id="rId4" imgW="1600200" imgH="812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1464891"/>
                        <a:ext cx="2592387"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5"/>
          <p:cNvSpPr txBox="1">
            <a:spLocks noChangeArrowheads="1"/>
          </p:cNvSpPr>
          <p:nvPr/>
        </p:nvSpPr>
        <p:spPr bwMode="auto">
          <a:xfrm>
            <a:off x="250825" y="3021710"/>
            <a:ext cx="8626475" cy="41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eaLnBrk="0" hangingPunct="0">
              <a:spcBef>
                <a:spcPct val="20000"/>
              </a:spcBef>
              <a:buChar char="•"/>
              <a:defRPr sz="3200">
                <a:solidFill>
                  <a:schemeClr val="tx1"/>
                </a:solidFill>
                <a:latin typeface="Arial" charset="0"/>
                <a:ea typeface="宋体" charset="-122"/>
              </a:defRPr>
            </a:lvl1pPr>
            <a:lvl2pPr marL="1066800" indent="-609600" eaLnBrk="0" hangingPunct="0">
              <a:spcBef>
                <a:spcPct val="20000"/>
              </a:spcBef>
              <a:buChar char="–"/>
              <a:defRPr sz="2800">
                <a:solidFill>
                  <a:schemeClr val="tx1"/>
                </a:solidFill>
                <a:latin typeface="Arial" charset="0"/>
                <a:ea typeface="宋体" charset="-122"/>
              </a:defRPr>
            </a:lvl2pPr>
            <a:lvl3pPr marL="1524000" indent="-609600" eaLnBrk="0" hangingPunct="0">
              <a:spcBef>
                <a:spcPct val="20000"/>
              </a:spcBef>
              <a:buChar char="•"/>
              <a:defRPr sz="2400">
                <a:solidFill>
                  <a:schemeClr val="tx1"/>
                </a:solidFill>
                <a:latin typeface="Arial" charset="0"/>
                <a:ea typeface="宋体" charset="-122"/>
              </a:defRPr>
            </a:lvl3pPr>
            <a:lvl4pPr marL="1981200" indent="-609600" eaLnBrk="0" hangingPunct="0">
              <a:spcBef>
                <a:spcPct val="20000"/>
              </a:spcBef>
              <a:buChar char="–"/>
              <a:defRPr sz="2000">
                <a:solidFill>
                  <a:schemeClr val="tx1"/>
                </a:solidFill>
                <a:latin typeface="Arial" charset="0"/>
                <a:ea typeface="宋体" charset="-122"/>
              </a:defRPr>
            </a:lvl4pPr>
            <a:lvl5pPr marL="2438400" indent="-609600" eaLnBrk="0" hangingPunct="0">
              <a:spcBef>
                <a:spcPct val="20000"/>
              </a:spcBef>
              <a:buChar char="»"/>
              <a:defRPr sz="2000">
                <a:solidFill>
                  <a:schemeClr val="tx1"/>
                </a:solidFill>
                <a:latin typeface="Arial" charset="0"/>
                <a:ea typeface="宋体" charset="-122"/>
              </a:defRPr>
            </a:lvl5pPr>
            <a:lvl6pPr marL="2895600" indent="-609600" eaLnBrk="0" fontAlgn="base" hangingPunct="0">
              <a:spcBef>
                <a:spcPct val="20000"/>
              </a:spcBef>
              <a:spcAft>
                <a:spcPct val="0"/>
              </a:spcAft>
              <a:buChar char="»"/>
              <a:defRPr sz="2000">
                <a:solidFill>
                  <a:schemeClr val="tx1"/>
                </a:solidFill>
                <a:latin typeface="Arial" charset="0"/>
                <a:ea typeface="宋体" charset="-122"/>
              </a:defRPr>
            </a:lvl6pPr>
            <a:lvl7pPr marL="3352800" indent="-609600" eaLnBrk="0" fontAlgn="base" hangingPunct="0">
              <a:spcBef>
                <a:spcPct val="20000"/>
              </a:spcBef>
              <a:spcAft>
                <a:spcPct val="0"/>
              </a:spcAft>
              <a:buChar char="»"/>
              <a:defRPr sz="2000">
                <a:solidFill>
                  <a:schemeClr val="tx1"/>
                </a:solidFill>
                <a:latin typeface="Arial" charset="0"/>
                <a:ea typeface="宋体" charset="-122"/>
              </a:defRPr>
            </a:lvl7pPr>
            <a:lvl8pPr marL="3810000" indent="-609600" eaLnBrk="0" fontAlgn="base" hangingPunct="0">
              <a:spcBef>
                <a:spcPct val="20000"/>
              </a:spcBef>
              <a:spcAft>
                <a:spcPct val="0"/>
              </a:spcAft>
              <a:buChar char="»"/>
              <a:defRPr sz="2000">
                <a:solidFill>
                  <a:schemeClr val="tx1"/>
                </a:solidFill>
                <a:latin typeface="Arial" charset="0"/>
                <a:ea typeface="宋体" charset="-122"/>
              </a:defRPr>
            </a:lvl8pPr>
            <a:lvl9pPr marL="4267200" indent="-609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15000"/>
              </a:lnSpc>
              <a:spcBef>
                <a:spcPct val="0"/>
              </a:spcBef>
              <a:buFontTx/>
              <a:buNone/>
            </a:pPr>
            <a:r>
              <a:rPr kumimoji="1" lang="zh-CN" altLang="en-US" sz="2000" b="1" dirty="0">
                <a:solidFill>
                  <a:schemeClr val="tx2"/>
                </a:solidFill>
                <a:latin typeface="+mn-lt"/>
                <a:ea typeface="+mn-ea"/>
              </a:rPr>
              <a:t>多缝衍射图样中的亮纹和暗纹的位置由多缝干涉因子决定：</a:t>
            </a:r>
          </a:p>
        </p:txBody>
      </p:sp>
      <p:graphicFrame>
        <p:nvGraphicFramePr>
          <p:cNvPr id="12" name="Object 6"/>
          <p:cNvGraphicFramePr>
            <a:graphicFrameLocks noChangeAspect="1"/>
          </p:cNvGraphicFramePr>
          <p:nvPr>
            <p:extLst>
              <p:ext uri="{D42A27DB-BD31-4B8C-83A1-F6EECF244321}">
                <p14:modId xmlns:p14="http://schemas.microsoft.com/office/powerpoint/2010/main" val="2222589231"/>
              </p:ext>
            </p:extLst>
          </p:nvPr>
        </p:nvGraphicFramePr>
        <p:xfrm>
          <a:off x="467544" y="3741790"/>
          <a:ext cx="1096962" cy="355600"/>
        </p:xfrm>
        <a:graphic>
          <a:graphicData uri="http://schemas.openxmlformats.org/presentationml/2006/ole">
            <mc:AlternateContent xmlns:mc="http://schemas.openxmlformats.org/markup-compatibility/2006">
              <mc:Choice xmlns:v="urn:schemas-microsoft-com:vml" Requires="v">
                <p:oleObj spid="_x0000_s109862" name="Equation" r:id="rId6" imgW="545760" imgH="177480" progId="Equation.DSMT4">
                  <p:embed/>
                </p:oleObj>
              </mc:Choice>
              <mc:Fallback>
                <p:oleObj name="Equation" r:id="rId6" imgW="54576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741790"/>
                        <a:ext cx="10969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7"/>
          <p:cNvSpPr txBox="1">
            <a:spLocks noChangeArrowheads="1"/>
          </p:cNvSpPr>
          <p:nvPr/>
        </p:nvSpPr>
        <p:spPr bwMode="auto">
          <a:xfrm>
            <a:off x="2051051" y="3669782"/>
            <a:ext cx="4393158" cy="41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spcBef>
                <a:spcPct val="20000"/>
              </a:spcBef>
              <a:buChar char="•"/>
              <a:defRPr sz="3200">
                <a:solidFill>
                  <a:schemeClr val="tx1"/>
                </a:solidFill>
                <a:latin typeface="Arial" charset="0"/>
                <a:ea typeface="宋体" charset="-122"/>
              </a:defRPr>
            </a:lvl1pPr>
            <a:lvl2pPr marL="1066800" indent="-609600" eaLnBrk="0" hangingPunct="0">
              <a:spcBef>
                <a:spcPct val="20000"/>
              </a:spcBef>
              <a:buChar char="–"/>
              <a:defRPr sz="2800">
                <a:solidFill>
                  <a:schemeClr val="tx1"/>
                </a:solidFill>
                <a:latin typeface="Arial" charset="0"/>
                <a:ea typeface="宋体" charset="-122"/>
              </a:defRPr>
            </a:lvl2pPr>
            <a:lvl3pPr marL="1524000" indent="-609600" eaLnBrk="0" hangingPunct="0">
              <a:spcBef>
                <a:spcPct val="20000"/>
              </a:spcBef>
              <a:buChar char="•"/>
              <a:defRPr sz="2400">
                <a:solidFill>
                  <a:schemeClr val="tx1"/>
                </a:solidFill>
                <a:latin typeface="Arial" charset="0"/>
                <a:ea typeface="宋体" charset="-122"/>
              </a:defRPr>
            </a:lvl3pPr>
            <a:lvl4pPr marL="1981200" indent="-609600" eaLnBrk="0" hangingPunct="0">
              <a:spcBef>
                <a:spcPct val="20000"/>
              </a:spcBef>
              <a:buChar char="–"/>
              <a:defRPr sz="2000">
                <a:solidFill>
                  <a:schemeClr val="tx1"/>
                </a:solidFill>
                <a:latin typeface="Arial" charset="0"/>
                <a:ea typeface="宋体" charset="-122"/>
              </a:defRPr>
            </a:lvl4pPr>
            <a:lvl5pPr marL="2438400" indent="-609600" eaLnBrk="0" hangingPunct="0">
              <a:spcBef>
                <a:spcPct val="20000"/>
              </a:spcBef>
              <a:buChar char="»"/>
              <a:defRPr sz="2000">
                <a:solidFill>
                  <a:schemeClr val="tx1"/>
                </a:solidFill>
                <a:latin typeface="Arial" charset="0"/>
                <a:ea typeface="宋体" charset="-122"/>
              </a:defRPr>
            </a:lvl5pPr>
            <a:lvl6pPr marL="2895600" indent="-609600" eaLnBrk="0" fontAlgn="base" hangingPunct="0">
              <a:spcBef>
                <a:spcPct val="20000"/>
              </a:spcBef>
              <a:spcAft>
                <a:spcPct val="0"/>
              </a:spcAft>
              <a:buChar char="»"/>
              <a:defRPr sz="2000">
                <a:solidFill>
                  <a:schemeClr val="tx1"/>
                </a:solidFill>
                <a:latin typeface="Arial" charset="0"/>
                <a:ea typeface="宋体" charset="-122"/>
              </a:defRPr>
            </a:lvl6pPr>
            <a:lvl7pPr marL="3352800" indent="-609600" eaLnBrk="0" fontAlgn="base" hangingPunct="0">
              <a:spcBef>
                <a:spcPct val="20000"/>
              </a:spcBef>
              <a:spcAft>
                <a:spcPct val="0"/>
              </a:spcAft>
              <a:buChar char="»"/>
              <a:defRPr sz="2000">
                <a:solidFill>
                  <a:schemeClr val="tx1"/>
                </a:solidFill>
                <a:latin typeface="Arial" charset="0"/>
                <a:ea typeface="宋体" charset="-122"/>
              </a:defRPr>
            </a:lvl7pPr>
            <a:lvl8pPr marL="3810000" indent="-609600" eaLnBrk="0" fontAlgn="base" hangingPunct="0">
              <a:spcBef>
                <a:spcPct val="20000"/>
              </a:spcBef>
              <a:spcAft>
                <a:spcPct val="0"/>
              </a:spcAft>
              <a:buChar char="»"/>
              <a:defRPr sz="2000">
                <a:solidFill>
                  <a:schemeClr val="tx1"/>
                </a:solidFill>
                <a:latin typeface="Arial" charset="0"/>
                <a:ea typeface="宋体" charset="-122"/>
              </a:defRPr>
            </a:lvl8pPr>
            <a:lvl9pPr marL="4267200" indent="-609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15000"/>
              </a:lnSpc>
              <a:spcBef>
                <a:spcPct val="0"/>
              </a:spcBef>
              <a:buFontTx/>
              <a:buNone/>
            </a:pPr>
            <a:r>
              <a:rPr kumimoji="1" lang="zh-CN" altLang="en-US" sz="2000" b="1" dirty="0">
                <a:solidFill>
                  <a:schemeClr val="tx2"/>
                </a:solidFill>
                <a:latin typeface="+mn-lt"/>
                <a:ea typeface="+mn-ea"/>
              </a:rPr>
              <a:t>光强为极大值，称为主极大。</a:t>
            </a:r>
          </a:p>
        </p:txBody>
      </p:sp>
      <p:sp>
        <p:nvSpPr>
          <p:cNvPr id="14" name="Text Box 8"/>
          <p:cNvSpPr txBox="1">
            <a:spLocks noChangeArrowheads="1"/>
          </p:cNvSpPr>
          <p:nvPr/>
        </p:nvSpPr>
        <p:spPr bwMode="auto">
          <a:xfrm>
            <a:off x="6732240" y="4486628"/>
            <a:ext cx="2218085" cy="41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spcBef>
                <a:spcPct val="20000"/>
              </a:spcBef>
              <a:buChar char="•"/>
              <a:defRPr sz="3200">
                <a:solidFill>
                  <a:schemeClr val="tx1"/>
                </a:solidFill>
                <a:latin typeface="Arial" charset="0"/>
                <a:ea typeface="宋体" charset="-122"/>
              </a:defRPr>
            </a:lvl1pPr>
            <a:lvl2pPr marL="1066800" indent="-609600" eaLnBrk="0" hangingPunct="0">
              <a:spcBef>
                <a:spcPct val="20000"/>
              </a:spcBef>
              <a:buChar char="–"/>
              <a:defRPr sz="2800">
                <a:solidFill>
                  <a:schemeClr val="tx1"/>
                </a:solidFill>
                <a:latin typeface="Arial" charset="0"/>
                <a:ea typeface="宋体" charset="-122"/>
              </a:defRPr>
            </a:lvl2pPr>
            <a:lvl3pPr marL="1524000" indent="-609600" eaLnBrk="0" hangingPunct="0">
              <a:spcBef>
                <a:spcPct val="20000"/>
              </a:spcBef>
              <a:buChar char="•"/>
              <a:defRPr sz="2400">
                <a:solidFill>
                  <a:schemeClr val="tx1"/>
                </a:solidFill>
                <a:latin typeface="Arial" charset="0"/>
                <a:ea typeface="宋体" charset="-122"/>
              </a:defRPr>
            </a:lvl3pPr>
            <a:lvl4pPr marL="1981200" indent="-609600" eaLnBrk="0" hangingPunct="0">
              <a:spcBef>
                <a:spcPct val="20000"/>
              </a:spcBef>
              <a:buChar char="–"/>
              <a:defRPr sz="2000">
                <a:solidFill>
                  <a:schemeClr val="tx1"/>
                </a:solidFill>
                <a:latin typeface="Arial" charset="0"/>
                <a:ea typeface="宋体" charset="-122"/>
              </a:defRPr>
            </a:lvl4pPr>
            <a:lvl5pPr marL="2438400" indent="-609600" eaLnBrk="0" hangingPunct="0">
              <a:spcBef>
                <a:spcPct val="20000"/>
              </a:spcBef>
              <a:buChar char="»"/>
              <a:defRPr sz="2000">
                <a:solidFill>
                  <a:schemeClr val="tx1"/>
                </a:solidFill>
                <a:latin typeface="Arial" charset="0"/>
                <a:ea typeface="宋体" charset="-122"/>
              </a:defRPr>
            </a:lvl5pPr>
            <a:lvl6pPr marL="2895600" indent="-609600" eaLnBrk="0" fontAlgn="base" hangingPunct="0">
              <a:spcBef>
                <a:spcPct val="20000"/>
              </a:spcBef>
              <a:spcAft>
                <a:spcPct val="0"/>
              </a:spcAft>
              <a:buChar char="»"/>
              <a:defRPr sz="2000">
                <a:solidFill>
                  <a:schemeClr val="tx1"/>
                </a:solidFill>
                <a:latin typeface="Arial" charset="0"/>
                <a:ea typeface="宋体" charset="-122"/>
              </a:defRPr>
            </a:lvl6pPr>
            <a:lvl7pPr marL="3352800" indent="-609600" eaLnBrk="0" fontAlgn="base" hangingPunct="0">
              <a:spcBef>
                <a:spcPct val="20000"/>
              </a:spcBef>
              <a:spcAft>
                <a:spcPct val="0"/>
              </a:spcAft>
              <a:buChar char="»"/>
              <a:defRPr sz="2000">
                <a:solidFill>
                  <a:schemeClr val="tx1"/>
                </a:solidFill>
                <a:latin typeface="Arial" charset="0"/>
                <a:ea typeface="宋体" charset="-122"/>
              </a:defRPr>
            </a:lvl7pPr>
            <a:lvl8pPr marL="3810000" indent="-609600" eaLnBrk="0" fontAlgn="base" hangingPunct="0">
              <a:spcBef>
                <a:spcPct val="20000"/>
              </a:spcBef>
              <a:spcAft>
                <a:spcPct val="0"/>
              </a:spcAft>
              <a:buChar char="»"/>
              <a:defRPr sz="2000">
                <a:solidFill>
                  <a:schemeClr val="tx1"/>
                </a:solidFill>
                <a:latin typeface="Arial" charset="0"/>
                <a:ea typeface="宋体" charset="-122"/>
              </a:defRPr>
            </a:lvl8pPr>
            <a:lvl9pPr marL="4267200" indent="-609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15000"/>
              </a:lnSpc>
              <a:spcBef>
                <a:spcPct val="0"/>
              </a:spcBef>
              <a:buFontTx/>
              <a:buNone/>
            </a:pPr>
            <a:r>
              <a:rPr kumimoji="1" lang="zh-CN" altLang="en-US" sz="2000" b="1" dirty="0">
                <a:solidFill>
                  <a:schemeClr val="tx2"/>
                </a:solidFill>
                <a:latin typeface="+mn-lt"/>
                <a:ea typeface="+mn-ea"/>
              </a:rPr>
              <a:t>光强为极小值。</a:t>
            </a:r>
          </a:p>
        </p:txBody>
      </p:sp>
      <p:sp>
        <p:nvSpPr>
          <p:cNvPr id="15" name="Text Box 10"/>
          <p:cNvSpPr txBox="1">
            <a:spLocks noChangeArrowheads="1"/>
          </p:cNvSpPr>
          <p:nvPr/>
        </p:nvSpPr>
        <p:spPr bwMode="auto">
          <a:xfrm>
            <a:off x="250825" y="5758014"/>
            <a:ext cx="8626474" cy="41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spcBef>
                <a:spcPct val="20000"/>
              </a:spcBef>
              <a:buChar char="•"/>
              <a:defRPr sz="3200">
                <a:solidFill>
                  <a:schemeClr val="tx1"/>
                </a:solidFill>
                <a:latin typeface="Arial" charset="0"/>
                <a:ea typeface="宋体" charset="-122"/>
              </a:defRPr>
            </a:lvl1pPr>
            <a:lvl2pPr marL="1066800" indent="-609600" eaLnBrk="0" hangingPunct="0">
              <a:spcBef>
                <a:spcPct val="20000"/>
              </a:spcBef>
              <a:buChar char="–"/>
              <a:defRPr sz="2800">
                <a:solidFill>
                  <a:schemeClr val="tx1"/>
                </a:solidFill>
                <a:latin typeface="Arial" charset="0"/>
                <a:ea typeface="宋体" charset="-122"/>
              </a:defRPr>
            </a:lvl2pPr>
            <a:lvl3pPr marL="1524000" indent="-609600" eaLnBrk="0" hangingPunct="0">
              <a:spcBef>
                <a:spcPct val="20000"/>
              </a:spcBef>
              <a:buChar char="•"/>
              <a:defRPr sz="2400">
                <a:solidFill>
                  <a:schemeClr val="tx1"/>
                </a:solidFill>
                <a:latin typeface="Arial" charset="0"/>
                <a:ea typeface="宋体" charset="-122"/>
              </a:defRPr>
            </a:lvl3pPr>
            <a:lvl4pPr marL="1981200" indent="-609600" eaLnBrk="0" hangingPunct="0">
              <a:spcBef>
                <a:spcPct val="20000"/>
              </a:spcBef>
              <a:buChar char="–"/>
              <a:defRPr sz="2000">
                <a:solidFill>
                  <a:schemeClr val="tx1"/>
                </a:solidFill>
                <a:latin typeface="Arial" charset="0"/>
                <a:ea typeface="宋体" charset="-122"/>
              </a:defRPr>
            </a:lvl4pPr>
            <a:lvl5pPr marL="2438400" indent="-609600" eaLnBrk="0" hangingPunct="0">
              <a:spcBef>
                <a:spcPct val="20000"/>
              </a:spcBef>
              <a:buChar char="»"/>
              <a:defRPr sz="2000">
                <a:solidFill>
                  <a:schemeClr val="tx1"/>
                </a:solidFill>
                <a:latin typeface="Arial" charset="0"/>
                <a:ea typeface="宋体" charset="-122"/>
              </a:defRPr>
            </a:lvl5pPr>
            <a:lvl6pPr marL="2895600" indent="-609600" eaLnBrk="0" fontAlgn="base" hangingPunct="0">
              <a:spcBef>
                <a:spcPct val="20000"/>
              </a:spcBef>
              <a:spcAft>
                <a:spcPct val="0"/>
              </a:spcAft>
              <a:buChar char="»"/>
              <a:defRPr sz="2000">
                <a:solidFill>
                  <a:schemeClr val="tx1"/>
                </a:solidFill>
                <a:latin typeface="Arial" charset="0"/>
                <a:ea typeface="宋体" charset="-122"/>
              </a:defRPr>
            </a:lvl6pPr>
            <a:lvl7pPr marL="3352800" indent="-609600" eaLnBrk="0" fontAlgn="base" hangingPunct="0">
              <a:spcBef>
                <a:spcPct val="20000"/>
              </a:spcBef>
              <a:spcAft>
                <a:spcPct val="0"/>
              </a:spcAft>
              <a:buChar char="»"/>
              <a:defRPr sz="2000">
                <a:solidFill>
                  <a:schemeClr val="tx1"/>
                </a:solidFill>
                <a:latin typeface="Arial" charset="0"/>
                <a:ea typeface="宋体" charset="-122"/>
              </a:defRPr>
            </a:lvl7pPr>
            <a:lvl8pPr marL="3810000" indent="-609600" eaLnBrk="0" fontAlgn="base" hangingPunct="0">
              <a:spcBef>
                <a:spcPct val="20000"/>
              </a:spcBef>
              <a:spcAft>
                <a:spcPct val="0"/>
              </a:spcAft>
              <a:buChar char="»"/>
              <a:defRPr sz="2000">
                <a:solidFill>
                  <a:schemeClr val="tx1"/>
                </a:solidFill>
                <a:latin typeface="Arial" charset="0"/>
                <a:ea typeface="宋体" charset="-122"/>
              </a:defRPr>
            </a:lvl8pPr>
            <a:lvl9pPr marL="4267200" indent="-609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15000"/>
              </a:lnSpc>
              <a:spcBef>
                <a:spcPct val="0"/>
              </a:spcBef>
              <a:buFontTx/>
              <a:buNone/>
            </a:pPr>
            <a:r>
              <a:rPr kumimoji="1" lang="zh-CN" altLang="en-US" sz="2000" b="1" dirty="0">
                <a:solidFill>
                  <a:schemeClr val="tx2"/>
                </a:solidFill>
                <a:latin typeface="+mn-lt"/>
                <a:ea typeface="+mn-ea"/>
              </a:rPr>
              <a:t>每两个相邻的主极大之间有</a:t>
            </a:r>
            <a:r>
              <a:rPr kumimoji="1" lang="en-US" altLang="zh-CN" sz="2000" b="1" i="1" dirty="0">
                <a:solidFill>
                  <a:schemeClr val="tx2"/>
                </a:solidFill>
                <a:latin typeface="+mn-lt"/>
                <a:ea typeface="+mn-ea"/>
              </a:rPr>
              <a:t>N</a:t>
            </a:r>
            <a:r>
              <a:rPr kumimoji="1" lang="en-US" altLang="zh-CN" sz="2000" b="1" dirty="0">
                <a:solidFill>
                  <a:schemeClr val="tx2"/>
                </a:solidFill>
                <a:latin typeface="+mn-lt"/>
                <a:ea typeface="+mn-ea"/>
              </a:rPr>
              <a:t>-1</a:t>
            </a:r>
            <a:r>
              <a:rPr kumimoji="1" lang="zh-CN" altLang="en-US" sz="2000" b="1" dirty="0">
                <a:solidFill>
                  <a:schemeClr val="tx2"/>
                </a:solidFill>
                <a:latin typeface="+mn-lt"/>
                <a:ea typeface="+mn-ea"/>
              </a:rPr>
              <a:t>个极小值，</a:t>
            </a:r>
            <a:r>
              <a:rPr kumimoji="1" lang="en-US" altLang="zh-CN" sz="2000" b="1" i="1" dirty="0">
                <a:solidFill>
                  <a:schemeClr val="tx2"/>
                </a:solidFill>
                <a:latin typeface="+mn-lt"/>
                <a:ea typeface="+mn-ea"/>
              </a:rPr>
              <a:t>N</a:t>
            </a: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个次极大值。</a:t>
            </a:r>
          </a:p>
        </p:txBody>
      </p:sp>
      <p:graphicFrame>
        <p:nvGraphicFramePr>
          <p:cNvPr id="16" name="Object 11"/>
          <p:cNvGraphicFramePr>
            <a:graphicFrameLocks noChangeAspect="1"/>
          </p:cNvGraphicFramePr>
          <p:nvPr>
            <p:extLst>
              <p:ext uri="{D42A27DB-BD31-4B8C-83A1-F6EECF244321}">
                <p14:modId xmlns:p14="http://schemas.microsoft.com/office/powerpoint/2010/main" val="184501644"/>
              </p:ext>
            </p:extLst>
          </p:nvPr>
        </p:nvGraphicFramePr>
        <p:xfrm>
          <a:off x="467544" y="4318350"/>
          <a:ext cx="6224587" cy="1336675"/>
        </p:xfrm>
        <a:graphic>
          <a:graphicData uri="http://schemas.openxmlformats.org/presentationml/2006/ole">
            <mc:AlternateContent xmlns:mc="http://schemas.openxmlformats.org/markup-compatibility/2006">
              <mc:Choice xmlns:v="urn:schemas-microsoft-com:vml" Requires="v">
                <p:oleObj spid="_x0000_s109863" name="Equation" r:id="rId8" imgW="3073320" imgH="660240" progId="Equation.DSMT4">
                  <p:embed/>
                </p:oleObj>
              </mc:Choice>
              <mc:Fallback>
                <p:oleObj name="Equation" r:id="rId8" imgW="3073320" imgH="660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4318350"/>
                        <a:ext cx="6224587"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4687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p:bldP spid="14" grpId="0"/>
      <p:bldP spid="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520" y="115888"/>
            <a:ext cx="8712968"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条纹角宽度</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6</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1909932648"/>
              </p:ext>
            </p:extLst>
          </p:nvPr>
        </p:nvGraphicFramePr>
        <p:xfrm>
          <a:off x="546100" y="1268760"/>
          <a:ext cx="8051800" cy="874712"/>
        </p:xfrm>
        <a:graphic>
          <a:graphicData uri="http://schemas.openxmlformats.org/presentationml/2006/ole">
            <mc:AlternateContent xmlns:mc="http://schemas.openxmlformats.org/markup-compatibility/2006">
              <mc:Choice xmlns:v="urn:schemas-microsoft-com:vml" Requires="v">
                <p:oleObj spid="_x0000_s110788" name="Equation" r:id="rId4" imgW="3974760" imgH="431640" progId="Equation.DSMT4">
                  <p:embed/>
                </p:oleObj>
              </mc:Choice>
              <mc:Fallback>
                <p:oleObj name="Equation" r:id="rId4" imgW="39747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268760"/>
                        <a:ext cx="805180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91068356"/>
              </p:ext>
            </p:extLst>
          </p:nvPr>
        </p:nvGraphicFramePr>
        <p:xfrm>
          <a:off x="934616" y="5229200"/>
          <a:ext cx="1981200" cy="731838"/>
        </p:xfrm>
        <a:graphic>
          <a:graphicData uri="http://schemas.openxmlformats.org/presentationml/2006/ole">
            <mc:AlternateContent xmlns:mc="http://schemas.openxmlformats.org/markup-compatibility/2006">
              <mc:Choice xmlns:v="urn:schemas-microsoft-com:vml" Requires="v">
                <p:oleObj spid="_x0000_s110789" name="Equation" r:id="rId6" imgW="952087" imgH="393529" progId="Equation.3">
                  <p:embed/>
                </p:oleObj>
              </mc:Choice>
              <mc:Fallback>
                <p:oleObj name="Equation" r:id="rId6" imgW="95208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616" y="5229200"/>
                        <a:ext cx="19812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179513" y="4100879"/>
                <a:ext cx="3430074" cy="957250"/>
              </a:xfrm>
              <a:prstGeom prst="rect">
                <a:avLst/>
              </a:prstGeom>
              <a:noFill/>
            </p:spPr>
            <p:txBody>
              <a:bodyPr wrap="square" rtlCol="0">
                <a:spAutoFit/>
              </a:bodyPr>
              <a:lstStyle/>
              <a:p>
                <a:pPr algn="just">
                  <a:lnSpc>
                    <a:spcPct val="150000"/>
                  </a:lnSpc>
                </a:pPr>
                <a:r>
                  <a:rPr lang="zh-CN" altLang="en-US" sz="2000" b="1" dirty="0">
                    <a:solidFill>
                      <a:schemeClr val="tx2"/>
                    </a:solidFill>
                  </a:rPr>
                  <a:t>微分（</a:t>
                </a:r>
                <a14:m>
                  <m:oMath xmlns:m="http://schemas.openxmlformats.org/officeDocument/2006/math">
                    <m:r>
                      <a:rPr lang="zh-CN" altLang="en-US" sz="2000" b="1" i="1" smtClean="0">
                        <a:solidFill>
                          <a:schemeClr val="tx2"/>
                        </a:solidFill>
                        <a:latin typeface="Cambria Math"/>
                      </a:rPr>
                      <m:t>∆</m:t>
                    </m:r>
                    <m:sSup>
                      <m:sSupPr>
                        <m:ctrlPr>
                          <a:rPr lang="en-US" altLang="zh-CN" sz="2000" b="1" i="1" smtClean="0">
                            <a:solidFill>
                              <a:schemeClr val="tx2"/>
                            </a:solidFill>
                            <a:latin typeface="Cambria Math" panose="02040503050406030204" pitchFamily="18" charset="0"/>
                          </a:rPr>
                        </m:ctrlPr>
                      </m:sSupPr>
                      <m:e>
                        <m:r>
                          <a:rPr lang="en-US" altLang="zh-CN" sz="2000" b="1" i="1" smtClean="0">
                            <a:solidFill>
                              <a:schemeClr val="tx2"/>
                            </a:solidFill>
                            <a:latin typeface="Cambria Math"/>
                          </a:rPr>
                          <m:t>𝒎</m:t>
                        </m:r>
                      </m:e>
                      <m:sup>
                        <m:r>
                          <a:rPr lang="en-US" altLang="zh-CN" sz="2000" b="1" i="1" smtClean="0">
                            <a:solidFill>
                              <a:schemeClr val="tx2"/>
                            </a:solidFill>
                            <a:latin typeface="Cambria Math"/>
                          </a:rPr>
                          <m:t>′</m:t>
                        </m:r>
                      </m:sup>
                    </m:sSup>
                    <m:r>
                      <a:rPr lang="en-US" altLang="zh-CN" sz="2000" b="1" i="1" smtClean="0">
                        <a:solidFill>
                          <a:schemeClr val="tx2"/>
                        </a:solidFill>
                        <a:latin typeface="Cambria Math"/>
                      </a:rPr>
                      <m:t>=</m:t>
                    </m:r>
                    <m:r>
                      <a:rPr lang="en-US" altLang="zh-CN" sz="2000" b="1" i="1" smtClean="0">
                        <a:solidFill>
                          <a:schemeClr val="tx2"/>
                        </a:solidFill>
                        <a:latin typeface="Cambria Math"/>
                      </a:rPr>
                      <m:t>𝟏</m:t>
                    </m:r>
                  </m:oMath>
                </a14:m>
                <a:r>
                  <a:rPr lang="zh-CN" altLang="en-US" sz="2000" b="1" dirty="0">
                    <a:solidFill>
                      <a:schemeClr val="tx2"/>
                    </a:solidFill>
                  </a:rPr>
                  <a:t>）得到相邻两个光强零点之间的角宽度：</a:t>
                </a:r>
              </a:p>
            </p:txBody>
          </p:sp>
        </mc:Choice>
        <mc:Fallback xmlns="">
          <p:sp>
            <p:nvSpPr>
              <p:cNvPr id="7" name="TextBox 6"/>
              <p:cNvSpPr txBox="1">
                <a:spLocks noRot="1" noChangeAspect="1" noMove="1" noResize="1" noEditPoints="1" noAdjustHandles="1" noChangeArrowheads="1" noChangeShapeType="1" noTextEdit="1"/>
              </p:cNvSpPr>
              <p:nvPr/>
            </p:nvSpPr>
            <p:spPr>
              <a:xfrm>
                <a:off x="179513" y="4100879"/>
                <a:ext cx="3430074" cy="957250"/>
              </a:xfrm>
              <a:prstGeom prst="rect">
                <a:avLst/>
              </a:prstGeom>
              <a:blipFill>
                <a:blip r:embed="rId8"/>
                <a:stretch>
                  <a:fillRect l="-1776" r="-9236" b="-8917"/>
                </a:stretch>
              </a:blipFill>
            </p:spPr>
            <p:txBody>
              <a:bodyPr/>
              <a:lstStyle/>
              <a:p>
                <a:r>
                  <a:rPr lang="zh-CN" altLang="en-US">
                    <a:noFill/>
                  </a:rPr>
                  <a:t> </a:t>
                </a:r>
              </a:p>
            </p:txBody>
          </p:sp>
        </mc:Fallback>
      </mc:AlternateContent>
      <p:pic>
        <p:nvPicPr>
          <p:cNvPr id="10" name="图片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09586" y="2247166"/>
            <a:ext cx="5426910" cy="4494202"/>
          </a:xfrm>
          <a:prstGeom prst="rect">
            <a:avLst/>
          </a:prstGeom>
        </p:spPr>
      </p:pic>
      <p:sp>
        <p:nvSpPr>
          <p:cNvPr id="11" name="TextBox 10"/>
          <p:cNvSpPr txBox="1"/>
          <p:nvPr/>
        </p:nvSpPr>
        <p:spPr>
          <a:xfrm>
            <a:off x="179512" y="2204864"/>
            <a:ext cx="3430074" cy="1880579"/>
          </a:xfrm>
          <a:prstGeom prst="rect">
            <a:avLst/>
          </a:prstGeom>
          <a:noFill/>
        </p:spPr>
        <p:txBody>
          <a:bodyPr wrap="square" rtlCol="0">
            <a:spAutoFit/>
          </a:bodyPr>
          <a:lstStyle/>
          <a:p>
            <a:pPr algn="just">
              <a:lnSpc>
                <a:spcPct val="150000"/>
              </a:lnSpc>
            </a:pPr>
            <a:r>
              <a:rPr lang="zh-CN" altLang="en-US" sz="2000" b="1" dirty="0">
                <a:solidFill>
                  <a:schemeClr val="tx2"/>
                </a:solidFill>
              </a:rPr>
              <a:t>可以看到，随着缝数增加，衍射条纹变得更加精细，为了描述这个特性，对条纹的角宽度进行分析。</a:t>
            </a:r>
          </a:p>
        </p:txBody>
      </p:sp>
      <mc:AlternateContent xmlns:mc="http://schemas.openxmlformats.org/markup-compatibility/2006" xmlns:a14="http://schemas.microsoft.com/office/drawing/2010/main">
        <mc:Choice Requires="a14">
          <p:sp>
            <p:nvSpPr>
              <p:cNvPr id="13" name="TextBox 12"/>
              <p:cNvSpPr txBox="1"/>
              <p:nvPr/>
            </p:nvSpPr>
            <p:spPr>
              <a:xfrm>
                <a:off x="179514" y="5949280"/>
                <a:ext cx="3430074" cy="830997"/>
              </a:xfrm>
              <a:prstGeom prst="rect">
                <a:avLst/>
              </a:prstGeom>
              <a:noFill/>
            </p:spPr>
            <p:txBody>
              <a:bodyPr wrap="square" rtlCol="0">
                <a:spAutoFit/>
              </a:bodyPr>
              <a:lstStyle/>
              <a:p>
                <a:pPr algn="just"/>
                <a:r>
                  <a:rPr lang="zh-CN" altLang="en-US" sz="2400" b="1" dirty="0">
                    <a:solidFill>
                      <a:srgbClr val="2E03CD"/>
                    </a:solidFill>
                  </a:rPr>
                  <a:t>主极大条纹的角宽度为：</a:t>
                </a:r>
                <a14:m>
                  <m:oMath xmlns:m="http://schemas.openxmlformats.org/officeDocument/2006/math">
                    <m:r>
                      <a:rPr lang="en-US" altLang="zh-CN" sz="2400" b="1" i="0" smtClean="0">
                        <a:solidFill>
                          <a:srgbClr val="2E03CD"/>
                        </a:solidFill>
                        <a:latin typeface="Cambria Math"/>
                      </a:rPr>
                      <m:t>𝟐</m:t>
                    </m:r>
                    <m:r>
                      <a:rPr lang="zh-CN" altLang="en-US" sz="2400" b="1" i="1" smtClean="0">
                        <a:solidFill>
                          <a:srgbClr val="2E03CD"/>
                        </a:solidFill>
                        <a:latin typeface="Cambria Math"/>
                      </a:rPr>
                      <m:t>∆</m:t>
                    </m:r>
                    <m:r>
                      <a:rPr lang="zh-CN" altLang="en-US" sz="2400" b="1" i="1" smtClean="0">
                        <a:solidFill>
                          <a:srgbClr val="2E03CD"/>
                        </a:solidFill>
                        <a:latin typeface="Cambria Math"/>
                      </a:rPr>
                      <m:t>𝜽</m:t>
                    </m:r>
                  </m:oMath>
                </a14:m>
                <a:r>
                  <a:rPr lang="zh-CN" altLang="en-US" sz="2400" b="1" dirty="0">
                    <a:solidFill>
                      <a:srgbClr val="2E03CD"/>
                    </a:solidFill>
                  </a:rPr>
                  <a:t>。</a:t>
                </a:r>
              </a:p>
            </p:txBody>
          </p:sp>
        </mc:Choice>
        <mc:Fallback xmlns="">
          <p:sp>
            <p:nvSpPr>
              <p:cNvPr id="13" name="TextBox 12"/>
              <p:cNvSpPr txBox="1">
                <a:spLocks noRot="1" noChangeAspect="1" noMove="1" noResize="1" noEditPoints="1" noAdjustHandles="1" noChangeArrowheads="1" noChangeShapeType="1" noTextEdit="1"/>
              </p:cNvSpPr>
              <p:nvPr/>
            </p:nvSpPr>
            <p:spPr>
              <a:xfrm>
                <a:off x="179514" y="5949280"/>
                <a:ext cx="3430074" cy="830997"/>
              </a:xfrm>
              <a:prstGeom prst="rect">
                <a:avLst/>
              </a:prstGeom>
              <a:blipFill rotWithShape="1">
                <a:blip r:embed="rId10"/>
                <a:stretch>
                  <a:fillRect l="-2664" t="-5882" r="-11723" b="-13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5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848922"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条纹强度</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7</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921660363"/>
              </p:ext>
            </p:extLst>
          </p:nvPr>
        </p:nvGraphicFramePr>
        <p:xfrm>
          <a:off x="2987675" y="1403053"/>
          <a:ext cx="2592388" cy="1316037"/>
        </p:xfrm>
        <a:graphic>
          <a:graphicData uri="http://schemas.openxmlformats.org/presentationml/2006/ole">
            <mc:AlternateContent xmlns:mc="http://schemas.openxmlformats.org/markup-compatibility/2006">
              <mc:Choice xmlns:v="urn:schemas-microsoft-com:vml" Requires="v">
                <p:oleObj spid="_x0000_s111909" name="公式" r:id="rId4" imgW="1600200" imgH="812800" progId="Equation.3">
                  <p:embed/>
                </p:oleObj>
              </mc:Choice>
              <mc:Fallback>
                <p:oleObj name="公式" r:id="rId4" imgW="1600200" imgH="812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403053"/>
                        <a:ext cx="2592388"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244929102"/>
              </p:ext>
            </p:extLst>
          </p:nvPr>
        </p:nvGraphicFramePr>
        <p:xfrm>
          <a:off x="2842543" y="2915221"/>
          <a:ext cx="4249737" cy="585787"/>
        </p:xfrm>
        <a:graphic>
          <a:graphicData uri="http://schemas.openxmlformats.org/presentationml/2006/ole">
            <mc:AlternateContent xmlns:mc="http://schemas.openxmlformats.org/markup-compatibility/2006">
              <mc:Choice xmlns:v="urn:schemas-microsoft-com:vml" Requires="v">
                <p:oleObj spid="_x0000_s111910" name="公式" r:id="rId6" imgW="2032000" imgH="279400" progId="Equation.3">
                  <p:embed/>
                </p:oleObj>
              </mc:Choice>
              <mc:Fallback>
                <p:oleObj name="公式" r:id="rId6" imgW="2032000" imgH="279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2543" y="2915221"/>
                        <a:ext cx="42497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6"/>
          <p:cNvSpPr>
            <a:spLocks noChangeArrowheads="1"/>
          </p:cNvSpPr>
          <p:nvPr/>
        </p:nvSpPr>
        <p:spPr bwMode="auto">
          <a:xfrm>
            <a:off x="395288" y="3996474"/>
            <a:ext cx="28805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000" b="1" dirty="0">
                <a:solidFill>
                  <a:schemeClr val="tx2"/>
                </a:solidFill>
                <a:latin typeface="+mn-lt"/>
                <a:ea typeface="+mn-ea"/>
              </a:rPr>
              <a:t>主极大强度为： </a:t>
            </a:r>
          </a:p>
        </p:txBody>
      </p:sp>
      <p:graphicFrame>
        <p:nvGraphicFramePr>
          <p:cNvPr id="15" name="Object 7"/>
          <p:cNvGraphicFramePr>
            <a:graphicFrameLocks noChangeAspect="1"/>
          </p:cNvGraphicFramePr>
          <p:nvPr>
            <p:extLst>
              <p:ext uri="{D42A27DB-BD31-4B8C-83A1-F6EECF244321}">
                <p14:modId xmlns:p14="http://schemas.microsoft.com/office/powerpoint/2010/main" val="1286581930"/>
              </p:ext>
            </p:extLst>
          </p:nvPr>
        </p:nvGraphicFramePr>
        <p:xfrm>
          <a:off x="2989064" y="3766286"/>
          <a:ext cx="2159000" cy="917575"/>
        </p:xfrm>
        <a:graphic>
          <a:graphicData uri="http://schemas.openxmlformats.org/presentationml/2006/ole">
            <mc:AlternateContent xmlns:mc="http://schemas.openxmlformats.org/markup-compatibility/2006">
              <mc:Choice xmlns:v="urn:schemas-microsoft-com:vml" Requires="v">
                <p:oleObj spid="_x0000_s111911" name="公式" r:id="rId8" imgW="1104900" imgH="469900" progId="Equation.3">
                  <p:embed/>
                </p:oleObj>
              </mc:Choice>
              <mc:Fallback>
                <p:oleObj name="公式" r:id="rId8" imgW="11049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9064" y="3766286"/>
                        <a:ext cx="21590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0"/>
          <p:cNvSpPr txBox="1">
            <a:spLocks noChangeArrowheads="1"/>
          </p:cNvSpPr>
          <p:nvPr/>
        </p:nvSpPr>
        <p:spPr bwMode="auto">
          <a:xfrm>
            <a:off x="395288" y="4979658"/>
            <a:ext cx="8353176" cy="100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50000"/>
              </a:spcBef>
              <a:buFontTx/>
              <a:buNone/>
            </a:pPr>
            <a:r>
              <a:rPr kumimoji="1" lang="zh-CN" altLang="en-US" sz="2000" b="1" dirty="0">
                <a:solidFill>
                  <a:schemeClr val="tx2"/>
                </a:solidFill>
                <a:latin typeface="+mn-lt"/>
                <a:ea typeface="+mn-ea"/>
              </a:rPr>
              <a:t>它们是单缝衍射在各级主极大位置上所产生光强的</a:t>
            </a:r>
            <a:r>
              <a:rPr kumimoji="1" lang="en-US" altLang="zh-CN" sz="2000" b="1" i="1" dirty="0">
                <a:solidFill>
                  <a:schemeClr val="tx2"/>
                </a:solidFill>
                <a:latin typeface="+mn-lt"/>
                <a:ea typeface="+mn-ea"/>
              </a:rPr>
              <a:t>N</a:t>
            </a:r>
            <a:r>
              <a:rPr kumimoji="1" lang="en-US" altLang="zh-CN" sz="2000" b="1" baseline="30000" dirty="0">
                <a:solidFill>
                  <a:schemeClr val="tx2"/>
                </a:solidFill>
                <a:latin typeface="+mn-lt"/>
                <a:ea typeface="+mn-ea"/>
              </a:rPr>
              <a:t>2</a:t>
            </a:r>
            <a:r>
              <a:rPr kumimoji="1" lang="zh-CN" altLang="en-US" sz="2000" b="1" dirty="0">
                <a:solidFill>
                  <a:schemeClr val="tx2"/>
                </a:solidFill>
                <a:latin typeface="+mn-lt"/>
                <a:ea typeface="+mn-ea"/>
              </a:rPr>
              <a:t>倍。</a:t>
            </a:r>
            <a:endParaRPr kumimoji="1" lang="en-US" altLang="zh-CN" sz="2000" b="1" dirty="0">
              <a:solidFill>
                <a:schemeClr val="tx2"/>
              </a:solidFill>
              <a:latin typeface="+mn-lt"/>
              <a:ea typeface="+mn-ea"/>
            </a:endParaRPr>
          </a:p>
          <a:p>
            <a:pPr algn="just" eaLnBrk="1" hangingPunct="1">
              <a:lnSpc>
                <a:spcPct val="130000"/>
              </a:lnSpc>
              <a:spcBef>
                <a:spcPct val="50000"/>
              </a:spcBef>
              <a:buFontTx/>
              <a:buNone/>
            </a:pPr>
            <a:r>
              <a:rPr kumimoji="1" lang="zh-CN" altLang="en-US" sz="2000" b="1" dirty="0">
                <a:solidFill>
                  <a:schemeClr val="tx2"/>
                </a:solidFill>
                <a:latin typeface="+mn-lt"/>
                <a:ea typeface="+mn-ea"/>
              </a:rPr>
              <a:t>其中零级主极大的强度最大， 等于</a:t>
            </a:r>
            <a:r>
              <a:rPr kumimoji="1" lang="en-US" altLang="zh-CN" sz="2000" b="1" i="1" dirty="0">
                <a:solidFill>
                  <a:schemeClr val="tx2"/>
                </a:solidFill>
                <a:latin typeface="+mn-lt"/>
                <a:ea typeface="+mn-ea"/>
              </a:rPr>
              <a:t>N</a:t>
            </a:r>
            <a:r>
              <a:rPr kumimoji="1" lang="en-US" altLang="zh-CN" sz="2000" b="1" baseline="30000" dirty="0">
                <a:solidFill>
                  <a:schemeClr val="tx2"/>
                </a:solidFill>
                <a:latin typeface="+mn-lt"/>
                <a:ea typeface="+mn-ea"/>
              </a:rPr>
              <a:t>2</a:t>
            </a:r>
            <a:r>
              <a:rPr kumimoji="1" lang="en-US" altLang="zh-CN" sz="2000" b="1" dirty="0">
                <a:solidFill>
                  <a:schemeClr val="tx2"/>
                </a:solidFill>
                <a:latin typeface="+mn-lt"/>
                <a:ea typeface="+mn-ea"/>
              </a:rPr>
              <a:t> </a:t>
            </a:r>
            <a:r>
              <a:rPr kumimoji="1" lang="en-US" altLang="zh-CN" sz="2000" b="1" i="1" dirty="0">
                <a:solidFill>
                  <a:schemeClr val="tx2"/>
                </a:solidFill>
                <a:latin typeface="+mn-lt"/>
                <a:ea typeface="+mn-ea"/>
              </a:rPr>
              <a:t>I</a:t>
            </a:r>
            <a:r>
              <a:rPr kumimoji="1" lang="en-US" altLang="zh-CN" sz="2000" b="1" baseline="-25000" dirty="0">
                <a:solidFill>
                  <a:schemeClr val="tx2"/>
                </a:solidFill>
                <a:latin typeface="+mn-lt"/>
                <a:ea typeface="+mn-ea"/>
              </a:rPr>
              <a:t>0</a:t>
            </a:r>
            <a:r>
              <a:rPr kumimoji="1" lang="en-US" altLang="zh-CN" sz="2000" b="1" i="1" baseline="-25000" dirty="0">
                <a:solidFill>
                  <a:schemeClr val="tx2"/>
                </a:solidFill>
                <a:latin typeface="+mn-lt"/>
                <a:ea typeface="+mn-ea"/>
              </a:rPr>
              <a:t> </a:t>
            </a:r>
            <a:r>
              <a:rPr kumimoji="1" lang="zh-CN" altLang="en-US" sz="2000" b="1" dirty="0">
                <a:solidFill>
                  <a:schemeClr val="tx2"/>
                </a:solidFill>
                <a:latin typeface="+mn-lt"/>
                <a:ea typeface="+mn-ea"/>
              </a:rPr>
              <a:t>。 </a:t>
            </a:r>
          </a:p>
        </p:txBody>
      </p:sp>
    </p:spTree>
    <p:extLst>
      <p:ext uri="{BB962C8B-B14F-4D97-AF65-F5344CB8AC3E}">
        <p14:creationId xmlns:p14="http://schemas.microsoft.com/office/powerpoint/2010/main" val="8343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992938"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缺级现象</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8</a:t>
            </a:fld>
            <a:endParaRPr lang="en-US" altLang="zh-CN" dirty="0"/>
          </a:p>
        </p:txBody>
      </p:sp>
      <p:sp>
        <p:nvSpPr>
          <p:cNvPr id="10" name="Rectangle 4"/>
          <p:cNvSpPr>
            <a:spLocks noChangeArrowheads="1"/>
          </p:cNvSpPr>
          <p:nvPr/>
        </p:nvSpPr>
        <p:spPr bwMode="auto">
          <a:xfrm>
            <a:off x="323850" y="1383427"/>
            <a:ext cx="8496622" cy="125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0"/>
              </a:spcBef>
              <a:buFontTx/>
              <a:buNone/>
            </a:pPr>
            <a:r>
              <a:rPr kumimoji="1" lang="zh-CN" altLang="en-US" sz="2000" b="1" dirty="0">
                <a:solidFill>
                  <a:schemeClr val="tx2"/>
                </a:solidFill>
                <a:latin typeface="+mn-lt"/>
                <a:ea typeface="+mn-ea"/>
              </a:rPr>
              <a:t>由于多缝衍射是单缝衍射因子对多缝干涉因子的调制，所以存在</a:t>
            </a:r>
            <a:r>
              <a:rPr kumimoji="1" lang="zh-CN" altLang="en-US" sz="2000" b="1" dirty="0">
                <a:solidFill>
                  <a:srgbClr val="FF0000"/>
                </a:solidFill>
                <a:latin typeface="+mn-lt"/>
                <a:ea typeface="+mn-ea"/>
              </a:rPr>
              <a:t>缺级</a:t>
            </a:r>
            <a:r>
              <a:rPr kumimoji="1" lang="zh-CN" altLang="en-US" sz="2000" b="1" dirty="0">
                <a:solidFill>
                  <a:schemeClr val="tx2"/>
                </a:solidFill>
                <a:latin typeface="+mn-lt"/>
                <a:ea typeface="+mn-ea"/>
              </a:rPr>
              <a:t>现象。</a:t>
            </a:r>
            <a:endParaRPr kumimoji="1" lang="en-US" altLang="zh-CN" sz="2000" b="1" dirty="0">
              <a:solidFill>
                <a:schemeClr val="tx2"/>
              </a:solidFill>
              <a:latin typeface="+mn-lt"/>
              <a:ea typeface="+mn-ea"/>
            </a:endParaRPr>
          </a:p>
          <a:p>
            <a:pPr algn="just" eaLnBrk="1" hangingPunct="1">
              <a:lnSpc>
                <a:spcPct val="130000"/>
              </a:lnSpc>
              <a:spcBef>
                <a:spcPct val="0"/>
              </a:spcBef>
              <a:buFontTx/>
              <a:buNone/>
            </a:pPr>
            <a:r>
              <a:rPr kumimoji="1" lang="zh-CN" altLang="en-US" sz="2000" b="1" dirty="0">
                <a:solidFill>
                  <a:schemeClr val="tx2"/>
                </a:solidFill>
                <a:latin typeface="+mn-lt"/>
                <a:ea typeface="+mn-ea"/>
              </a:rPr>
              <a:t>当某些多缝干涉主极大与单缝衍射极小位置重合时，这些级次的主极大被调制为零。</a:t>
            </a:r>
          </a:p>
        </p:txBody>
      </p:sp>
      <p:graphicFrame>
        <p:nvGraphicFramePr>
          <p:cNvPr id="11" name="Object 5"/>
          <p:cNvGraphicFramePr>
            <a:graphicFrameLocks noChangeAspect="1"/>
          </p:cNvGraphicFramePr>
          <p:nvPr>
            <p:extLst>
              <p:ext uri="{D42A27DB-BD31-4B8C-83A1-F6EECF244321}">
                <p14:modId xmlns:p14="http://schemas.microsoft.com/office/powerpoint/2010/main" val="212345777"/>
              </p:ext>
            </p:extLst>
          </p:nvPr>
        </p:nvGraphicFramePr>
        <p:xfrm>
          <a:off x="1403648" y="3645024"/>
          <a:ext cx="2992437" cy="1046162"/>
        </p:xfrm>
        <a:graphic>
          <a:graphicData uri="http://schemas.openxmlformats.org/presentationml/2006/ole">
            <mc:AlternateContent xmlns:mc="http://schemas.openxmlformats.org/markup-compatibility/2006">
              <mc:Choice xmlns:v="urn:schemas-microsoft-com:vml" Requires="v">
                <p:oleObj spid="_x0000_s113030" name="公式" r:id="rId4" imgW="1346200" imgH="469900" progId="Equation.3">
                  <p:embed/>
                </p:oleObj>
              </mc:Choice>
              <mc:Fallback>
                <p:oleObj name="公式" r:id="rId4" imgW="13462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645024"/>
                        <a:ext cx="2992437"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p:cNvSpPr>
            <a:spLocks noChangeArrowheads="1"/>
          </p:cNvSpPr>
          <p:nvPr/>
        </p:nvSpPr>
        <p:spPr bwMode="auto">
          <a:xfrm>
            <a:off x="323850" y="3212976"/>
            <a:ext cx="4679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000" b="1" dirty="0">
                <a:solidFill>
                  <a:schemeClr val="tx2"/>
                </a:solidFill>
                <a:latin typeface="+mn-lt"/>
                <a:ea typeface="+mn-ea"/>
              </a:rPr>
              <a:t>单缝衍射因子的零点： </a:t>
            </a:r>
          </a:p>
        </p:txBody>
      </p:sp>
      <p:graphicFrame>
        <p:nvGraphicFramePr>
          <p:cNvPr id="18" name="Object 8"/>
          <p:cNvGraphicFramePr>
            <a:graphicFrameLocks noChangeAspect="1"/>
          </p:cNvGraphicFramePr>
          <p:nvPr>
            <p:extLst>
              <p:ext uri="{D42A27DB-BD31-4B8C-83A1-F6EECF244321}">
                <p14:modId xmlns:p14="http://schemas.microsoft.com/office/powerpoint/2010/main" val="905562399"/>
              </p:ext>
            </p:extLst>
          </p:nvPr>
        </p:nvGraphicFramePr>
        <p:xfrm>
          <a:off x="5220072" y="3716338"/>
          <a:ext cx="3554412" cy="933450"/>
        </p:xfrm>
        <a:graphic>
          <a:graphicData uri="http://schemas.openxmlformats.org/presentationml/2006/ole">
            <mc:AlternateContent xmlns:mc="http://schemas.openxmlformats.org/markup-compatibility/2006">
              <mc:Choice xmlns:v="urn:schemas-microsoft-com:vml" Requires="v">
                <p:oleObj spid="_x0000_s113031" name="Equation" r:id="rId6" imgW="1600200" imgH="419040" progId="Equation.DSMT4">
                  <p:embed/>
                </p:oleObj>
              </mc:Choice>
              <mc:Fallback>
                <p:oleObj name="Equation" r:id="rId6" imgW="160020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2" y="3716338"/>
                        <a:ext cx="3554412"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4232687474"/>
              </p:ext>
            </p:extLst>
          </p:nvPr>
        </p:nvGraphicFramePr>
        <p:xfrm>
          <a:off x="1403648" y="4725144"/>
          <a:ext cx="1382713" cy="933450"/>
        </p:xfrm>
        <a:graphic>
          <a:graphicData uri="http://schemas.openxmlformats.org/presentationml/2006/ole">
            <mc:AlternateContent xmlns:mc="http://schemas.openxmlformats.org/markup-compatibility/2006">
              <mc:Choice xmlns:v="urn:schemas-microsoft-com:vml" Requires="v">
                <p:oleObj spid="_x0000_s113032" name="公式" r:id="rId8" imgW="622030" imgH="418918" progId="Equation.3">
                  <p:embed/>
                </p:oleObj>
              </mc:Choice>
              <mc:Fallback>
                <p:oleObj name="公式" r:id="rId8" imgW="622030"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4725144"/>
                        <a:ext cx="138271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
          <p:cNvSpPr>
            <a:spLocks noChangeArrowheads="1"/>
          </p:cNvSpPr>
          <p:nvPr/>
        </p:nvSpPr>
        <p:spPr bwMode="auto">
          <a:xfrm>
            <a:off x="3059832" y="4922219"/>
            <a:ext cx="26572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000" b="1" dirty="0">
                <a:solidFill>
                  <a:schemeClr val="tx2"/>
                </a:solidFill>
                <a:latin typeface="+mn-lt"/>
                <a:ea typeface="+mn-ea"/>
              </a:rPr>
              <a:t>为衍射角。</a:t>
            </a:r>
          </a:p>
        </p:txBody>
      </p:sp>
      <p:sp>
        <p:nvSpPr>
          <p:cNvPr id="2" name="右箭头 1"/>
          <p:cNvSpPr/>
          <p:nvPr/>
        </p:nvSpPr>
        <p:spPr>
          <a:xfrm>
            <a:off x="4427984" y="4077072"/>
            <a:ext cx="657225"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 name="TextBox 5"/>
          <p:cNvSpPr txBox="1"/>
          <p:nvPr/>
        </p:nvSpPr>
        <p:spPr>
          <a:xfrm>
            <a:off x="323850" y="4912967"/>
            <a:ext cx="1179682" cy="400110"/>
          </a:xfrm>
          <a:prstGeom prst="rect">
            <a:avLst/>
          </a:prstGeom>
          <a:noFill/>
        </p:spPr>
        <p:txBody>
          <a:bodyPr wrap="square" rtlCol="0">
            <a:spAutoFit/>
          </a:bodyPr>
          <a:lstStyle/>
          <a:p>
            <a:r>
              <a:rPr lang="zh-CN" altLang="en-US" sz="2000" b="1" dirty="0">
                <a:solidFill>
                  <a:schemeClr val="tx2"/>
                </a:solidFill>
              </a:rPr>
              <a:t>其中：</a:t>
            </a:r>
          </a:p>
        </p:txBody>
      </p:sp>
      <p:graphicFrame>
        <p:nvGraphicFramePr>
          <p:cNvPr id="7" name="对象 6"/>
          <p:cNvGraphicFramePr>
            <a:graphicFrameLocks noChangeAspect="1"/>
          </p:cNvGraphicFramePr>
          <p:nvPr>
            <p:extLst>
              <p:ext uri="{D42A27DB-BD31-4B8C-83A1-F6EECF244321}">
                <p14:modId xmlns:p14="http://schemas.microsoft.com/office/powerpoint/2010/main" val="638599638"/>
              </p:ext>
            </p:extLst>
          </p:nvPr>
        </p:nvGraphicFramePr>
        <p:xfrm>
          <a:off x="1403648" y="6000898"/>
          <a:ext cx="4175125" cy="452438"/>
        </p:xfrm>
        <a:graphic>
          <a:graphicData uri="http://schemas.openxmlformats.org/presentationml/2006/ole">
            <mc:AlternateContent xmlns:mc="http://schemas.openxmlformats.org/markup-compatibility/2006">
              <mc:Choice xmlns:v="urn:schemas-microsoft-com:vml" Requires="v">
                <p:oleObj spid="_x0000_s113033" name="Equation" r:id="rId10" imgW="1879560" imgH="203040" progId="Equation.DSMT4">
                  <p:embed/>
                </p:oleObj>
              </mc:Choice>
              <mc:Fallback>
                <p:oleObj name="Equation" r:id="rId10" imgW="187956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648" y="6000898"/>
                        <a:ext cx="41751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右箭头 24"/>
          <p:cNvSpPr/>
          <p:nvPr/>
        </p:nvSpPr>
        <p:spPr>
          <a:xfrm>
            <a:off x="530399" y="6093296"/>
            <a:ext cx="657225"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5458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 grpId="0" animBg="1"/>
      <p:bldP spid="6"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920930" cy="719137"/>
          </a:xfrm>
        </p:spPr>
        <p:txBody>
          <a:bodyPr/>
          <a:lstStyle/>
          <a:p>
            <a:r>
              <a:rPr lang="zh-CN" altLang="en-US" dirty="0">
                <a:latin typeface="黑体" pitchFamily="2" charset="-122"/>
                <a:ea typeface="黑体" pitchFamily="2" charset="-122"/>
              </a:rPr>
              <a:t>多缝夫琅禾费衍射图样</a:t>
            </a:r>
            <a:r>
              <a:rPr lang="en-US" altLang="zh-CN" dirty="0">
                <a:latin typeface="黑体" pitchFamily="2" charset="-122"/>
                <a:ea typeface="黑体" pitchFamily="2" charset="-122"/>
              </a:rPr>
              <a:t>—</a:t>
            </a:r>
            <a:r>
              <a:rPr lang="zh-CN" altLang="en-US" dirty="0">
                <a:latin typeface="黑体" pitchFamily="2" charset="-122"/>
                <a:ea typeface="黑体" pitchFamily="2" charset="-122"/>
              </a:rPr>
              <a:t>缺级现象</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9</a:t>
            </a:fld>
            <a:endParaRPr lang="en-US" altLang="zh-CN" dirty="0"/>
          </a:p>
        </p:txBody>
      </p:sp>
      <p:sp>
        <p:nvSpPr>
          <p:cNvPr id="13" name="Rectangle 6"/>
          <p:cNvSpPr>
            <a:spLocks noChangeArrowheads="1"/>
          </p:cNvSpPr>
          <p:nvPr/>
        </p:nvSpPr>
        <p:spPr bwMode="auto">
          <a:xfrm>
            <a:off x="467866" y="1988840"/>
            <a:ext cx="2735982"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50000"/>
              </a:lnSpc>
              <a:spcBef>
                <a:spcPct val="0"/>
              </a:spcBef>
              <a:buFontTx/>
              <a:buNone/>
            </a:pPr>
            <a:r>
              <a:rPr lang="zh-CN" altLang="en-US" sz="2000" b="1" dirty="0">
                <a:solidFill>
                  <a:schemeClr val="tx2"/>
                </a:solidFill>
                <a:latin typeface="+mn-lt"/>
                <a:ea typeface="+mn-ea"/>
              </a:rPr>
              <a:t>光强主极大位置： </a:t>
            </a:r>
          </a:p>
        </p:txBody>
      </p:sp>
      <p:sp>
        <p:nvSpPr>
          <p:cNvPr id="6" name="TextBox 5"/>
          <p:cNvSpPr txBox="1"/>
          <p:nvPr/>
        </p:nvSpPr>
        <p:spPr>
          <a:xfrm>
            <a:off x="467866" y="2878088"/>
            <a:ext cx="2735982" cy="495585"/>
          </a:xfrm>
          <a:prstGeom prst="rect">
            <a:avLst/>
          </a:prstGeom>
          <a:noFill/>
        </p:spPr>
        <p:txBody>
          <a:bodyPr wrap="square" rtlCol="0">
            <a:spAutoFit/>
          </a:bodyPr>
          <a:lstStyle/>
          <a:p>
            <a:pPr>
              <a:lnSpc>
                <a:spcPct val="150000"/>
              </a:lnSpc>
            </a:pPr>
            <a:r>
              <a:rPr lang="zh-CN" altLang="en-US" sz="2000" b="1" dirty="0">
                <a:solidFill>
                  <a:schemeClr val="tx2"/>
                </a:solidFill>
              </a:rPr>
              <a:t>单缝衍射零点：</a:t>
            </a:r>
          </a:p>
        </p:txBody>
      </p:sp>
      <p:graphicFrame>
        <p:nvGraphicFramePr>
          <p:cNvPr id="7" name="对象 6"/>
          <p:cNvGraphicFramePr>
            <a:graphicFrameLocks noChangeAspect="1"/>
          </p:cNvGraphicFramePr>
          <p:nvPr>
            <p:extLst>
              <p:ext uri="{D42A27DB-BD31-4B8C-83A1-F6EECF244321}">
                <p14:modId xmlns:p14="http://schemas.microsoft.com/office/powerpoint/2010/main" val="1194473526"/>
              </p:ext>
            </p:extLst>
          </p:nvPr>
        </p:nvGraphicFramePr>
        <p:xfrm>
          <a:off x="3059832" y="2950096"/>
          <a:ext cx="4175125" cy="452438"/>
        </p:xfrm>
        <a:graphic>
          <a:graphicData uri="http://schemas.openxmlformats.org/presentationml/2006/ole">
            <mc:AlternateContent xmlns:mc="http://schemas.openxmlformats.org/markup-compatibility/2006">
              <mc:Choice xmlns:v="urn:schemas-microsoft-com:vml" Requires="v">
                <p:oleObj spid="_x0000_s113957" name="Equation" r:id="rId4" imgW="1879560" imgH="203040" progId="Equation.DSMT4">
                  <p:embed/>
                </p:oleObj>
              </mc:Choice>
              <mc:Fallback>
                <p:oleObj name="Equation" r:id="rId4" imgW="187956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2950096"/>
                        <a:ext cx="41751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37759944"/>
              </p:ext>
            </p:extLst>
          </p:nvPr>
        </p:nvGraphicFramePr>
        <p:xfrm>
          <a:off x="3112789" y="2086000"/>
          <a:ext cx="4627563" cy="452438"/>
        </p:xfrm>
        <a:graphic>
          <a:graphicData uri="http://schemas.openxmlformats.org/presentationml/2006/ole">
            <mc:AlternateContent xmlns:mc="http://schemas.openxmlformats.org/markup-compatibility/2006">
              <mc:Choice xmlns:v="urn:schemas-microsoft-com:vml" Requires="v">
                <p:oleObj spid="_x0000_s113958" name="Equation" r:id="rId6" imgW="2082600" imgH="203040" progId="Equation.DSMT4">
                  <p:embed/>
                </p:oleObj>
              </mc:Choice>
              <mc:Fallback>
                <p:oleObj name="Equation" r:id="rId6" imgW="20826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2789" y="2086000"/>
                        <a:ext cx="462756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09359917"/>
              </p:ext>
            </p:extLst>
          </p:nvPr>
        </p:nvGraphicFramePr>
        <p:xfrm>
          <a:off x="3061841" y="3670176"/>
          <a:ext cx="1654175" cy="900112"/>
        </p:xfrm>
        <a:graphic>
          <a:graphicData uri="http://schemas.openxmlformats.org/presentationml/2006/ole">
            <mc:AlternateContent xmlns:mc="http://schemas.openxmlformats.org/markup-compatibility/2006">
              <mc:Choice xmlns:v="urn:schemas-microsoft-com:vml" Requires="v">
                <p:oleObj spid="_x0000_s113959" name="Equation" r:id="rId8" imgW="723600" imgH="393480" progId="Equation.DSMT4">
                  <p:embed/>
                </p:oleObj>
              </mc:Choice>
              <mc:Fallback>
                <p:oleObj name="Equation" r:id="rId8" imgW="72360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841" y="3670176"/>
                        <a:ext cx="1654175"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6"/>
          <p:cNvSpPr>
            <a:spLocks noChangeArrowheads="1"/>
          </p:cNvSpPr>
          <p:nvPr/>
        </p:nvSpPr>
        <p:spPr bwMode="auto">
          <a:xfrm>
            <a:off x="467866" y="4869160"/>
            <a:ext cx="8136582"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50000"/>
              </a:lnSpc>
              <a:spcBef>
                <a:spcPct val="0"/>
              </a:spcBef>
              <a:buFontTx/>
              <a:buNone/>
            </a:pPr>
            <a:r>
              <a:rPr lang="zh-CN" altLang="en-US" sz="2000" b="1" dirty="0">
                <a:solidFill>
                  <a:srgbClr val="FF0000"/>
                </a:solidFill>
                <a:latin typeface="+mn-lt"/>
                <a:ea typeface="+mn-ea"/>
              </a:rPr>
              <a:t>缺级的主极大：</a:t>
            </a:r>
            <a:r>
              <a:rPr lang="en-US" altLang="zh-CN" sz="2000" b="1" i="1" dirty="0">
                <a:solidFill>
                  <a:srgbClr val="FF0000"/>
                </a:solidFill>
                <a:latin typeface="+mn-lt"/>
                <a:ea typeface="+mn-ea"/>
              </a:rPr>
              <a:t>m</a:t>
            </a:r>
            <a:r>
              <a:rPr lang="en-US" altLang="zh-CN" sz="2000" b="1" dirty="0">
                <a:solidFill>
                  <a:srgbClr val="FF0000"/>
                </a:solidFill>
                <a:latin typeface="+mn-lt"/>
                <a:ea typeface="+mn-ea"/>
              </a:rPr>
              <a:t>,</a:t>
            </a:r>
            <a:r>
              <a:rPr lang="en-US" altLang="zh-CN" sz="2000" b="1" i="1" dirty="0">
                <a:solidFill>
                  <a:srgbClr val="FF0000"/>
                </a:solidFill>
                <a:latin typeface="+mn-lt"/>
                <a:ea typeface="+mn-ea"/>
              </a:rPr>
              <a:t> n</a:t>
            </a:r>
            <a:r>
              <a:rPr lang="zh-CN" altLang="en-US" sz="2000" b="1" dirty="0">
                <a:solidFill>
                  <a:srgbClr val="FF0000"/>
                </a:solidFill>
                <a:latin typeface="+mn-lt"/>
                <a:ea typeface="+mn-ea"/>
              </a:rPr>
              <a:t>同为整数。</a:t>
            </a:r>
            <a:endParaRPr lang="en-US" altLang="zh-CN" sz="2000" b="1" dirty="0">
              <a:solidFill>
                <a:srgbClr val="FF0000"/>
              </a:solidFill>
              <a:latin typeface="+mn-lt"/>
              <a:ea typeface="+mn-ea"/>
            </a:endParaRPr>
          </a:p>
          <a:p>
            <a:pPr eaLnBrk="1" hangingPunct="1">
              <a:lnSpc>
                <a:spcPct val="150000"/>
              </a:lnSpc>
              <a:spcBef>
                <a:spcPct val="0"/>
              </a:spcBef>
              <a:buFontTx/>
              <a:buNone/>
            </a:pPr>
            <a:r>
              <a:rPr lang="zh-CN" altLang="en-US" sz="2000" b="1" dirty="0">
                <a:solidFill>
                  <a:schemeClr val="tx2"/>
                </a:solidFill>
                <a:latin typeface="+mn-lt"/>
                <a:ea typeface="+mn-ea"/>
              </a:rPr>
              <a:t>此时，由多缝干涉因子决定的</a:t>
            </a:r>
            <a:r>
              <a:rPr lang="en-US" altLang="zh-CN" sz="2000" b="1" i="1" dirty="0">
                <a:solidFill>
                  <a:schemeClr val="tx2"/>
                </a:solidFill>
                <a:latin typeface="+mn-lt"/>
                <a:ea typeface="+mn-ea"/>
              </a:rPr>
              <a:t>m</a:t>
            </a:r>
            <a:r>
              <a:rPr lang="zh-CN" altLang="en-US" sz="2000" b="1" dirty="0">
                <a:solidFill>
                  <a:schemeClr val="tx2"/>
                </a:solidFill>
                <a:latin typeface="+mn-lt"/>
                <a:ea typeface="+mn-ea"/>
              </a:rPr>
              <a:t>级主极大被单缝衍射因子的第</a:t>
            </a:r>
            <a:r>
              <a:rPr lang="en-US" altLang="zh-CN" sz="2000" b="1" i="1" dirty="0">
                <a:solidFill>
                  <a:schemeClr val="tx2"/>
                </a:solidFill>
                <a:latin typeface="+mn-lt"/>
                <a:ea typeface="+mn-ea"/>
              </a:rPr>
              <a:t>n</a:t>
            </a:r>
            <a:r>
              <a:rPr lang="zh-CN" altLang="en-US" sz="2000" b="1" dirty="0">
                <a:solidFill>
                  <a:schemeClr val="tx2"/>
                </a:solidFill>
                <a:latin typeface="+mn-lt"/>
                <a:ea typeface="+mn-ea"/>
              </a:rPr>
              <a:t>个零点调制至</a:t>
            </a:r>
            <a:r>
              <a:rPr lang="en-US" altLang="zh-CN" sz="2000" b="1" dirty="0">
                <a:solidFill>
                  <a:schemeClr val="tx2"/>
                </a:solidFill>
                <a:latin typeface="+mn-lt"/>
                <a:ea typeface="+mn-ea"/>
              </a:rPr>
              <a:t>0</a:t>
            </a:r>
            <a:r>
              <a:rPr lang="zh-CN" altLang="en-US" sz="2000" b="1" dirty="0">
                <a:solidFill>
                  <a:schemeClr val="tx2"/>
                </a:solidFill>
                <a:latin typeface="+mn-lt"/>
                <a:ea typeface="+mn-ea"/>
              </a:rPr>
              <a:t>强度。 </a:t>
            </a:r>
          </a:p>
        </p:txBody>
      </p:sp>
    </p:spTree>
    <p:extLst>
      <p:ext uri="{BB962C8B-B14F-4D97-AF65-F5344CB8AC3E}">
        <p14:creationId xmlns:p14="http://schemas.microsoft.com/office/powerpoint/2010/main" val="37070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animEffect transition="in" filter="wipe(left)">
                                      <p:cBhvr>
                                        <p:cTn id="35"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17"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21768</TotalTime>
  <Words>3295</Words>
  <Application>Microsoft Office PowerPoint</Application>
  <PresentationFormat>全屏显示(4:3)</PresentationFormat>
  <Paragraphs>271</Paragraphs>
  <Slides>42</Slides>
  <Notes>40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42</vt:i4>
      </vt:variant>
    </vt:vector>
  </HeadingPairs>
  <TitlesOfParts>
    <vt:vector size="55" baseType="lpstr">
      <vt:lpstr>等线</vt:lpstr>
      <vt:lpstr>黑体</vt:lpstr>
      <vt:lpstr>宋体</vt:lpstr>
      <vt:lpstr>Arial</vt:lpstr>
      <vt:lpstr>Calibri</vt:lpstr>
      <vt:lpstr>Cambria Math</vt:lpstr>
      <vt:lpstr>Times New Roman</vt:lpstr>
      <vt:lpstr>Verdana</vt:lpstr>
      <vt:lpstr>Wingdings</vt:lpstr>
      <vt:lpstr>Yang01</vt:lpstr>
      <vt:lpstr>Equation</vt:lpstr>
      <vt:lpstr>公式</vt:lpstr>
      <vt:lpstr>MathType 7.0 Equation</vt:lpstr>
      <vt:lpstr>PowerPoint 演示文稿</vt:lpstr>
      <vt:lpstr>5.3 多缝衍射和光栅</vt:lpstr>
      <vt:lpstr>多缝夫琅禾费衍射</vt:lpstr>
      <vt:lpstr>多缝夫琅禾费衍射图样</vt:lpstr>
      <vt:lpstr>多缝夫琅禾费衍射图样—极值点</vt:lpstr>
      <vt:lpstr>多缝夫琅禾费衍射图样—条纹角宽度</vt:lpstr>
      <vt:lpstr>多缝夫琅禾费衍射图样—条纹强度</vt:lpstr>
      <vt:lpstr>多缝夫琅禾费衍射图样—缺级现象</vt:lpstr>
      <vt:lpstr>多缝夫琅禾费衍射图样—缺级现象</vt:lpstr>
      <vt:lpstr>多缝夫琅禾费衍射图样—缺级现象</vt:lpstr>
      <vt:lpstr>5.3 多缝衍射和光栅</vt:lpstr>
      <vt:lpstr>5.3.1 衍射光栅</vt:lpstr>
      <vt:lpstr>光栅方程—正入射</vt:lpstr>
      <vt:lpstr>光栅方程—斜入射</vt:lpstr>
      <vt:lpstr>光栅的色散本领—角色散</vt:lpstr>
      <vt:lpstr>光栅的色散本领—线色散</vt:lpstr>
      <vt:lpstr>光栅的色分辨本领</vt:lpstr>
      <vt:lpstr>光栅的色分辨本领</vt:lpstr>
      <vt:lpstr>光栅的色分辨本领</vt:lpstr>
      <vt:lpstr>光栅的自由光谱范围</vt:lpstr>
      <vt:lpstr>光栅的自由光谱范围</vt:lpstr>
      <vt:lpstr>平面光栅的衍射效率问题</vt:lpstr>
      <vt:lpstr>5.3.2 闪耀光栅的设计思想</vt:lpstr>
      <vt:lpstr>闪耀光栅的工作原理</vt:lpstr>
      <vt:lpstr>闪耀光栅的工作原理</vt:lpstr>
      <vt:lpstr>闪耀光栅的衍射效率</vt:lpstr>
      <vt:lpstr>闪耀光栅的衍射效率</vt:lpstr>
      <vt:lpstr>5.3.3 透射式阶梯光栅</vt:lpstr>
      <vt:lpstr>透射式阶梯光栅</vt:lpstr>
      <vt:lpstr>反射式阶梯光栅</vt:lpstr>
      <vt:lpstr>5.3.4 凹面光栅</vt:lpstr>
      <vt:lpstr>广义光栅效应</vt:lpstr>
      <vt:lpstr>凹面光栅衍射方程</vt:lpstr>
      <vt:lpstr>凹面光栅衍射方程</vt:lpstr>
      <vt:lpstr>凹面光栅衍射方程</vt:lpstr>
      <vt:lpstr>5.3.5 正弦光栅</vt:lpstr>
      <vt:lpstr>正弦光栅</vt:lpstr>
      <vt:lpstr>正弦光栅</vt:lpstr>
      <vt:lpstr>5.3.6 三维光栅</vt:lpstr>
      <vt:lpstr>三维光栅</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1234</cp:revision>
  <dcterms:created xsi:type="dcterms:W3CDTF">2013-11-04T02:33:41Z</dcterms:created>
  <dcterms:modified xsi:type="dcterms:W3CDTF">2022-11-06T14:52:18Z</dcterms:modified>
</cp:coreProperties>
</file>