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56" r:id="rId2"/>
    <p:sldId id="629" r:id="rId3"/>
    <p:sldId id="625" r:id="rId4"/>
    <p:sldId id="594" r:id="rId5"/>
    <p:sldId id="595" r:id="rId6"/>
    <p:sldId id="596" r:id="rId7"/>
    <p:sldId id="597" r:id="rId8"/>
    <p:sldId id="598" r:id="rId9"/>
    <p:sldId id="599" r:id="rId10"/>
    <p:sldId id="609" r:id="rId11"/>
    <p:sldId id="610" r:id="rId12"/>
    <p:sldId id="646" r:id="rId13"/>
    <p:sldId id="600" r:id="rId14"/>
    <p:sldId id="602" r:id="rId15"/>
    <p:sldId id="603" r:id="rId16"/>
    <p:sldId id="606" r:id="rId17"/>
    <p:sldId id="607" r:id="rId18"/>
    <p:sldId id="647" r:id="rId19"/>
    <p:sldId id="608" r:id="rId20"/>
    <p:sldId id="604" r:id="rId21"/>
    <p:sldId id="612" r:id="rId22"/>
    <p:sldId id="613" r:id="rId23"/>
    <p:sldId id="611" r:id="rId24"/>
    <p:sldId id="648" r:id="rId25"/>
    <p:sldId id="641" r:id="rId26"/>
    <p:sldId id="642" r:id="rId27"/>
    <p:sldId id="643" r:id="rId28"/>
    <p:sldId id="649" r:id="rId29"/>
    <p:sldId id="569" r:id="rId30"/>
    <p:sldId id="615" r:id="rId31"/>
    <p:sldId id="617" r:id="rId32"/>
    <p:sldId id="618" r:id="rId33"/>
    <p:sldId id="284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3CD"/>
    <a:srgbClr val="542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81" autoAdjust="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DCC1-E161-4102-BAE4-CBEB2622516C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AE47-AC5F-4A85-9851-34329BFE7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7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737C-90AD-4B01-A1A4-FB02ED78406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0CD1-E418-4684-B920-56317F695B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7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539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948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369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675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4077072"/>
            <a:ext cx="6553200" cy="533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32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23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73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1912" y="825098"/>
            <a:ext cx="792088" cy="216024"/>
          </a:xfrm>
          <a:prstGeom prst="rect">
            <a:avLst/>
          </a:prstGeom>
          <a:ln/>
        </p:spPr>
        <p:txBody>
          <a:bodyPr anchor="ctr" anchorCtr="0"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0EBFEEF-8BDD-4A82-B08F-633BA2D602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2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14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81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33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1046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</p:sldLayoutIdLst>
  <p:transition>
    <p:push dir="r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6.wmf"/><Relationship Id="rId4" Type="http://schemas.openxmlformats.org/officeDocument/2006/relationships/image" Target="../media/image48.tiff"/><Relationship Id="rId9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9.wmf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1.wmf"/><Relationship Id="rId5" Type="http://schemas.openxmlformats.org/officeDocument/2006/relationships/image" Target="../media/image52.tiff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52.png"/><Relationship Id="rId9" Type="http://schemas.openxmlformats.org/officeDocument/2006/relationships/image" Target="../media/image50.wmf"/><Relationship Id="rId1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8.tiff"/><Relationship Id="rId4" Type="http://schemas.openxmlformats.org/officeDocument/2006/relationships/image" Target="../media/image57.tiff"/><Relationship Id="rId9" Type="http://schemas.openxmlformats.org/officeDocument/2006/relationships/image" Target="../media/image5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61.wmf"/><Relationship Id="rId4" Type="http://schemas.openxmlformats.org/officeDocument/2006/relationships/image" Target="../media/image58.tif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tiff"/><Relationship Id="rId5" Type="http://schemas.openxmlformats.org/officeDocument/2006/relationships/image" Target="../media/image64.wmf"/><Relationship Id="rId10" Type="http://schemas.openxmlformats.org/officeDocument/2006/relationships/image" Target="../media/image66.wmf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tiff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png"/><Relationship Id="rId4" Type="http://schemas.openxmlformats.org/officeDocument/2006/relationships/image" Target="../media/image10.tiff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tiff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1.wmf"/><Relationship Id="rId4" Type="http://schemas.openxmlformats.org/officeDocument/2006/relationships/image" Target="../media/image10.tif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600" y="4582641"/>
            <a:ext cx="6553200" cy="790575"/>
          </a:xfrm>
          <a:prstGeom prst="rect">
            <a:avLst/>
          </a:prstGeom>
        </p:spPr>
        <p:txBody>
          <a:bodyPr anchor="ctr" anchorCtr="0"/>
          <a:lstStyle>
            <a:lvl1pPr indent="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None/>
              <a:defRPr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  <a:lvl2pPr marL="889000" indent="-439738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marL="1293813" indent="-403225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marL="1681163" indent="-385763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marL="20701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25273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29845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34417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38989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万助军</a:t>
            </a:r>
          </a:p>
          <a:p>
            <a:r>
              <a:rPr lang="en-US" altLang="zh-CN" dirty="0"/>
              <a:t>zhujun.wan@hust.edu.cn</a:t>
            </a:r>
          </a:p>
          <a:p>
            <a:r>
              <a:rPr lang="zh-CN" altLang="en-US" dirty="0"/>
              <a:t>华中科技大学光学与电子信息学院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2564904"/>
            <a:ext cx="91440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4400" dirty="0">
                <a:ea typeface="宋体" pitchFamily="2" charset="-122"/>
              </a:rPr>
              <a:t>第五章 光的衍射</a:t>
            </a:r>
            <a:endParaRPr lang="zh-CN" altLang="en-US" sz="44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38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轴上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点光强讨论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1196752"/>
            <a:ext cx="8778875" cy="82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若观察屏与衍射物之间距离大到只有一个波带能够通过时，轴上点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的复振幅为</a:t>
            </a:r>
            <a:r>
              <a:rPr kumimoji="1" lang="zh-CN" altLang="en-US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：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14118"/>
              </p:ext>
            </p:extLst>
          </p:nvPr>
        </p:nvGraphicFramePr>
        <p:xfrm>
          <a:off x="2843808" y="2060427"/>
          <a:ext cx="2704210" cy="101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1" name="公式" r:id="rId4" imgW="1206500" imgH="469900" progId="Equation.3">
                  <p:embed/>
                </p:oleObj>
              </mc:Choice>
              <mc:Fallback>
                <p:oleObj name="公式" r:id="rId4" imgW="1206500" imgH="469900" progId="Equation.3">
                  <p:embed/>
                  <p:pic>
                    <p:nvPicPr>
                      <p:cNvPr id="0" name="Picture 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060427"/>
                        <a:ext cx="2704210" cy="1015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389" y="3068960"/>
            <a:ext cx="3024460" cy="43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的光强为：</a:t>
            </a:r>
            <a:endParaRPr kumimoji="1" lang="zh-CN" altLang="en-US" sz="2000" b="1" baseline="-250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47565"/>
              </p:ext>
            </p:extLst>
          </p:nvPr>
        </p:nvGraphicFramePr>
        <p:xfrm>
          <a:off x="2855913" y="3132460"/>
          <a:ext cx="9048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2" name="Equation" r:id="rId6" imgW="469800" imgH="241200" progId="Equation.DSMT4">
                  <p:embed/>
                </p:oleObj>
              </mc:Choice>
              <mc:Fallback>
                <p:oleObj name="Equation" r:id="rId6" imgW="469800" imgH="241200" progId="Equation.DSMT4">
                  <p:embed/>
                  <p:pic>
                    <p:nvPicPr>
                      <p:cNvPr id="0" name="Picture 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132460"/>
                        <a:ext cx="9048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400008"/>
              </p:ext>
            </p:extLst>
          </p:nvPr>
        </p:nvGraphicFramePr>
        <p:xfrm>
          <a:off x="899592" y="4658811"/>
          <a:ext cx="11747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3" name="Equation" r:id="rId8" imgW="609480" imgH="215640" progId="Equation.DSMT4">
                  <p:embed/>
                </p:oleObj>
              </mc:Choice>
              <mc:Fallback>
                <p:oleObj name="Equation" r:id="rId8" imgW="609480" imgH="215640" progId="Equation.DSMT4">
                  <p:embed/>
                  <p:pic>
                    <p:nvPicPr>
                      <p:cNvPr id="0" name="Picture 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58811"/>
                        <a:ext cx="117475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363658"/>
              </p:ext>
            </p:extLst>
          </p:nvPr>
        </p:nvGraphicFramePr>
        <p:xfrm>
          <a:off x="2910061" y="4438650"/>
          <a:ext cx="28860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4" name="Equation" r:id="rId10" imgW="1498320" imgH="457200" progId="Equation.DSMT4">
                  <p:embed/>
                </p:oleObj>
              </mc:Choice>
              <mc:Fallback>
                <p:oleObj name="Equation" r:id="rId10" imgW="1498320" imgH="457200" progId="Equation.DSMT4">
                  <p:embed/>
                  <p:pic>
                    <p:nvPicPr>
                      <p:cNvPr id="0" name="Picture 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061" y="4438650"/>
                        <a:ext cx="28860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44677"/>
              </p:ext>
            </p:extLst>
          </p:nvPr>
        </p:nvGraphicFramePr>
        <p:xfrm>
          <a:off x="6596063" y="4548188"/>
          <a:ext cx="9286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5" name="Equation" r:id="rId12" imgW="482400" imgH="393480" progId="Equation.DSMT4">
                  <p:embed/>
                </p:oleObj>
              </mc:Choice>
              <mc:Fallback>
                <p:oleObj name="Equation" r:id="rId12" imgW="482400" imgH="393480" progId="Equation.DSMT4">
                  <p:embed/>
                  <p:pic>
                    <p:nvPicPr>
                      <p:cNvPr id="0" name="Picture 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4548188"/>
                        <a:ext cx="928687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388" y="3861048"/>
            <a:ext cx="5112692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若圆孔很大，或者衍射屏不存在时：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469031"/>
            <a:ext cx="5040560" cy="120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可知，当只有一个波带能够通过时，轴上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</a:rPr>
              <a:t>点光强为衍射屏不存在时的</a:t>
            </a:r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</a:rPr>
              <a:t>倍，与圆孔夫琅禾费衍射结论一致。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128" y="1844824"/>
            <a:ext cx="3234135" cy="159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如果观察屏的距离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足够大，将达到夫琅禾费衍射条件，与衍射图样中心为亮斑的结论一致。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225991"/>
              </p:ext>
            </p:extLst>
          </p:nvPr>
        </p:nvGraphicFramePr>
        <p:xfrm>
          <a:off x="6006603" y="5552777"/>
          <a:ext cx="23098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6" name="Equation" r:id="rId14" imgW="1079280" imgH="507960" progId="Equation.DSMT4">
                  <p:embed/>
                </p:oleObj>
              </mc:Choice>
              <mc:Fallback>
                <p:oleObj name="Equation" r:id="rId14" imgW="1079280" imgH="5079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603" y="5552777"/>
                        <a:ext cx="23098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2195736" y="479715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/>
          </a:p>
        </p:txBody>
      </p:sp>
      <p:sp>
        <p:nvSpPr>
          <p:cNvPr id="18" name="右箭头 17"/>
          <p:cNvSpPr/>
          <p:nvPr/>
        </p:nvSpPr>
        <p:spPr>
          <a:xfrm>
            <a:off x="5868144" y="479715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926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990669"/>
              </p:ext>
            </p:extLst>
          </p:nvPr>
        </p:nvGraphicFramePr>
        <p:xfrm>
          <a:off x="3467100" y="3068960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0" name="Equation" r:id="rId4" imgW="977900" imgH="457200" progId="Equation.3">
                  <p:embed/>
                </p:oleObj>
              </mc:Choice>
              <mc:Fallback>
                <p:oleObj name="Equation" r:id="rId4" imgW="977900" imgH="4572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068960"/>
                        <a:ext cx="2209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11561" y="1916832"/>
            <a:ext cx="7920879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066800" indent="-6096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524000" indent="-609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981200" indent="-609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438400" indent="-609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8956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3528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8100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672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</a:rPr>
              <a:t>要知道轴上</a:t>
            </a:r>
            <a:r>
              <a:rPr kumimoji="1" lang="en-US" altLang="zh-CN" sz="2400" b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</a:rPr>
              <a:t>点的明暗，关键是要知道圆孔波面能划分的波带数目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2" y="4437112"/>
            <a:ext cx="453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</a:rPr>
              <a:t>称为波带数，或者菲涅尔数。</a:t>
            </a:r>
          </a:p>
        </p:txBody>
      </p:sp>
    </p:spTree>
    <p:extLst>
      <p:ext uri="{BB962C8B-B14F-4D97-AF65-F5344CB8AC3E}">
        <p14:creationId xmlns:p14="http://schemas.microsoft.com/office/powerpoint/2010/main" val="36932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5.4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菲涅尔衍射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763688" y="2060848"/>
            <a:ext cx="6192688" cy="36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+mn-lt"/>
              </a:rPr>
              <a:t>5.4.1 </a:t>
            </a:r>
            <a:r>
              <a:rPr lang="zh-CN" altLang="en-US" b="1" dirty="0">
                <a:solidFill>
                  <a:schemeClr val="tx2"/>
                </a:solidFill>
                <a:latin typeface="+mn-lt"/>
              </a:rPr>
              <a:t>菲涅尔波带法</a:t>
            </a:r>
            <a:endParaRPr lang="en-US" altLang="zh-CN" b="1" dirty="0">
              <a:solidFill>
                <a:schemeClr val="tx2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5.4.2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菲涅尔圆孔衍射图样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5.4.3 </a:t>
            </a:r>
            <a:r>
              <a:rPr lang="zh-CN" altLang="en-US" b="1" dirty="0">
                <a:latin typeface="+mn-lt"/>
              </a:rPr>
              <a:t>菲涅尔波带片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5.4.4 </a:t>
            </a:r>
            <a:r>
              <a:rPr lang="zh-CN" altLang="en-US" b="1" dirty="0">
                <a:latin typeface="+mn-lt"/>
              </a:rPr>
              <a:t>球形波面上的菲涅尔波带片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5.4.5 </a:t>
            </a:r>
            <a:r>
              <a:rPr lang="zh-CN" altLang="en-US" b="1" dirty="0">
                <a:latin typeface="+mn-lt"/>
              </a:rPr>
              <a:t>菲涅尔透镜的历史</a:t>
            </a:r>
            <a:endParaRPr lang="en-US" altLang="zh-CN" b="1" dirty="0">
              <a:solidFill>
                <a:srgbClr val="2E03CD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8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菲涅尔圆孔衍射图样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82" y="1412776"/>
            <a:ext cx="5123636" cy="31675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550" y="5118283"/>
            <a:ext cx="81009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对于轴外点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，同样可以用菲涅尔波带法进行分析。</a:t>
            </a:r>
            <a:endParaRPr lang="en-US" altLang="zh-CN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点为中心的一组波带，除靠近中心的几个，外围不再是完整的圆形环带。</a:t>
            </a:r>
          </a:p>
        </p:txBody>
      </p:sp>
    </p:spTree>
    <p:extLst>
      <p:ext uri="{BB962C8B-B14F-4D97-AF65-F5344CB8AC3E}">
        <p14:creationId xmlns:p14="http://schemas.microsoft.com/office/powerpoint/2010/main" val="264082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菲涅尔圆孔衍射图样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7" y="1196752"/>
            <a:ext cx="8110226" cy="27363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6887" y="4005064"/>
            <a:ext cx="54232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点光强不仅取决于波带的数目，也取决于每个波带露出部分的面积。</a:t>
            </a:r>
          </a:p>
          <a:p>
            <a:pPr marL="342900" indent="-3429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由对称性可知，衍射图样是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一组亮暗交替的同心圆环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，中心可能是亮斑也可能是暗斑。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61639"/>
            <a:ext cx="2686961" cy="27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菲涅尔圆屏衍射图样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63" y="1988840"/>
            <a:ext cx="7085274" cy="2592288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6927" y="5118283"/>
            <a:ext cx="8030146" cy="10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与上面的情况不同，如果用一个不透明的圆形板替代圆孔衍射屏，将会产生怎样的衍射图样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125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菲涅尔圆屏衍射图样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4295" y="1628800"/>
            <a:ext cx="8635410" cy="148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</a:rPr>
              <a:t>仍然由</a:t>
            </a:r>
            <a:r>
              <a:rPr kumimoji="1" lang="en-US" altLang="zh-CN" sz="24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</a:rPr>
              <a:t>对波面作波带，只是在圆屏的情况下，开头的</a:t>
            </a:r>
            <a:r>
              <a:rPr kumimoji="1" lang="en-US" altLang="zh-CN" sz="24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</a:rPr>
              <a:t>个波带被挡住，第</a:t>
            </a:r>
            <a:r>
              <a:rPr kumimoji="1" lang="en-US" altLang="zh-CN" sz="2400" b="1" dirty="0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kumimoji="1" lang="en-US" altLang="zh-CN" sz="24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en-US" altLang="zh-CN" sz="2400" b="1" dirty="0">
                <a:solidFill>
                  <a:schemeClr val="tx2"/>
                </a:solidFill>
                <a:latin typeface="+mn-lt"/>
                <a:ea typeface="+mn-ea"/>
              </a:rPr>
              <a:t>+1)</a:t>
            </a: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</a:rPr>
              <a:t>个以外的波带全部通光。因此，</a:t>
            </a:r>
            <a:r>
              <a:rPr kumimoji="1" lang="en-US" altLang="zh-CN" sz="24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</a:rPr>
              <a:t>点的合振幅为 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81660"/>
              </p:ext>
            </p:extLst>
          </p:nvPr>
        </p:nvGraphicFramePr>
        <p:xfrm>
          <a:off x="681038" y="3227388"/>
          <a:ext cx="7783512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7" name="Equation" r:id="rId4" imgW="4127400" imgH="1777680" progId="Equation.DSMT4">
                  <p:embed/>
                </p:oleObj>
              </mc:Choice>
              <mc:Fallback>
                <p:oleObj name="Equation" r:id="rId4" imgW="4127400" imgH="17776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227388"/>
                        <a:ext cx="7783512" cy="342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21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菲涅尔圆屏衍射图样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17</a:t>
            </a:fld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7523"/>
              </p:ext>
            </p:extLst>
          </p:nvPr>
        </p:nvGraphicFramePr>
        <p:xfrm>
          <a:off x="3763963" y="1308621"/>
          <a:ext cx="16160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5" name="Equation" r:id="rId4" imgW="672840" imgH="482400" progId="Equation.DSMT4">
                  <p:embed/>
                </p:oleObj>
              </mc:Choice>
              <mc:Fallback>
                <p:oleObj name="Equation" r:id="rId4" imgW="672840" imgH="4824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1308621"/>
                        <a:ext cx="161607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66700" y="2492896"/>
            <a:ext cx="861060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just" eaLnBrk="1" hangingPunct="1"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这就是说，只要屏不十分大且距离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z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较远，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+1)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为不大的有限值，则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点的振幅总是刚露出的第一个波带在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点所产生的光场振幅的一半，即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点永远是亮点，所不同的只是光的强弱有差别而已。</a:t>
            </a:r>
            <a:endParaRPr kumimoji="1" lang="en-US" altLang="zh-CN" sz="20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just" eaLnBrk="1" hangingPunct="1"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如果圆屏较大且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点离圆屏较近，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是一个很大的数目，则被挡住的波带就很多，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点的光强近似为零，基本上是几何光学的结论：几何阴影处光强为零。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37535"/>
              </p:ext>
            </p:extLst>
          </p:nvPr>
        </p:nvGraphicFramePr>
        <p:xfrm>
          <a:off x="663103" y="5488707"/>
          <a:ext cx="58531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6" name="公式" r:id="rId6" imgW="2577960" imgH="457200" progId="Equation.3">
                  <p:embed/>
                </p:oleObj>
              </mc:Choice>
              <mc:Fallback>
                <p:oleObj name="公式" r:id="rId6" imgW="25779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103" y="5488707"/>
                        <a:ext cx="58531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5325209"/>
                <a:ext cx="2217067" cy="1301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342900" indent="-342900" algn="just">
                  <a:lnSpc>
                    <a:spcPct val="130000"/>
                  </a:lnSpc>
                  <a:spcBef>
                    <a:spcPct val="5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2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Arial" charset="0"/>
                    <a:ea typeface="宋体" charset="-122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>
                    <a:latin typeface="+mn-lt"/>
                    <a:ea typeface="+mn-ea"/>
                  </a:rPr>
                  <a:t>观察屏由远及近，</a:t>
                </a:r>
                <a:r>
                  <a:rPr lang="el-GR" altLang="zh-CN" i="1" dirty="0">
                    <a:latin typeface="+mn-lt"/>
                    <a:ea typeface="+mn-ea"/>
                  </a:rPr>
                  <a:t>θ</a:t>
                </a:r>
                <a:r>
                  <a:rPr lang="en-US" altLang="zh-CN" i="1" baseline="-25000" dirty="0">
                    <a:latin typeface="+mn-lt"/>
                    <a:ea typeface="+mn-ea"/>
                  </a:rPr>
                  <a:t>N</a:t>
                </a:r>
                <a:r>
                  <a:rPr lang="en-US" altLang="zh-CN" baseline="-25000" dirty="0">
                    <a:latin typeface="+mn-lt"/>
                    <a:ea typeface="+mn-ea"/>
                  </a:rPr>
                  <a:t>+1</a:t>
                </a:r>
                <a:r>
                  <a:rPr lang="en-US" altLang="zh-CN" dirty="0">
                    <a:latin typeface="+mn-lt"/>
                    <a:ea typeface="+mn-ea"/>
                  </a:rPr>
                  <a:t>↑</a:t>
                </a:r>
                <a:r>
                  <a:rPr lang="zh-CN" altLang="en-US" dirty="0">
                    <a:latin typeface="+mn-lt"/>
                    <a:ea typeface="+mn-ea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latin typeface="+mn-lt"/>
                    <a:ea typeface="+mn-ea"/>
                  </a:rPr>
                  <a:t>↓，中心亮度逐渐减小。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325209"/>
                <a:ext cx="2217067" cy="1301125"/>
              </a:xfrm>
              <a:prstGeom prst="rect">
                <a:avLst/>
              </a:prstGeom>
              <a:blipFill>
                <a:blip r:embed="rId8"/>
                <a:stretch>
                  <a:fillRect l="-3030" r="-14325" b="-6573"/>
                </a:stretch>
              </a:blipFill>
              <a:ln>
                <a:noFill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08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5.4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菲涅尔衍射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763688" y="2060848"/>
            <a:ext cx="6192688" cy="36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+mn-lt"/>
              </a:rPr>
              <a:t>5.4.1 </a:t>
            </a:r>
            <a:r>
              <a:rPr lang="zh-CN" altLang="en-US" b="1" dirty="0">
                <a:solidFill>
                  <a:schemeClr val="tx2"/>
                </a:solidFill>
                <a:latin typeface="+mn-lt"/>
              </a:rPr>
              <a:t>菲涅尔波带法</a:t>
            </a:r>
            <a:endParaRPr lang="en-US" altLang="zh-CN" b="1" dirty="0">
              <a:solidFill>
                <a:schemeClr val="tx2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5.4.2 </a:t>
            </a:r>
            <a:r>
              <a:rPr lang="zh-CN" altLang="en-US" b="1" dirty="0">
                <a:latin typeface="+mn-lt"/>
              </a:rPr>
              <a:t>菲涅尔圆孔衍射图样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5.4.3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菲涅尔波带片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5.4.4 </a:t>
            </a:r>
            <a:r>
              <a:rPr lang="zh-CN" altLang="en-US" b="1" dirty="0">
                <a:latin typeface="+mn-lt"/>
              </a:rPr>
              <a:t>球形波面上的菲涅尔波带片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5.4.5 </a:t>
            </a:r>
            <a:r>
              <a:rPr lang="zh-CN" altLang="en-US" b="1" dirty="0">
                <a:latin typeface="+mn-lt"/>
              </a:rPr>
              <a:t>菲涅尔透镜的历史</a:t>
            </a:r>
            <a:endParaRPr lang="en-US" altLang="zh-CN" b="1" dirty="0">
              <a:solidFill>
                <a:srgbClr val="2E03CD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5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菲涅尔波带片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7338" y="1190357"/>
            <a:ext cx="8569325" cy="372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由菲涅耳波带法可知，对于圆孔衍射，奇数（或偶数）波带在轴上点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产生的振幅是同相位的，而偶数与奇数波带产生的复振幅是反相位的。</a:t>
            </a:r>
            <a:endParaRPr kumimoji="1" lang="en-US" altLang="zh-CN" sz="20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如果能够制成一个特殊光阑，阻挡所有偶数波带，仅让奇数波带通过，这些通光波带产生的复振幅将在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点同相位叠加，该点振幅和光强将会大大增加。</a:t>
            </a:r>
            <a:endParaRPr kumimoji="1" lang="en-US" altLang="zh-CN" sz="20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对一个露出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20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个波带的衍射孔，其作用结果是彼此抵消，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为暗点。现在如果仅让其中的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、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、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5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、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cs typeface="Times New Roman"/>
              </a:rPr>
              <a:t>···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、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19 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等 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10 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个奇数波带通光，则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点的合振幅为 ：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97457" y="5157192"/>
            <a:ext cx="4371710" cy="4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kumimoji="1"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=|</a:t>
            </a: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+mn-lt"/>
                <a:ea typeface="+mn-ea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|+|</a:t>
            </a: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+mn-lt"/>
                <a:ea typeface="+mn-ea"/>
              </a:rPr>
              <a:t>3</a:t>
            </a:r>
            <a:r>
              <a:rPr kumimoji="1"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|+|</a:t>
            </a: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+mn-lt"/>
                <a:ea typeface="+mn-ea"/>
              </a:rPr>
              <a:t>5</a:t>
            </a:r>
            <a:r>
              <a:rPr kumimoji="1"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|+…+|</a:t>
            </a: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+mn-lt"/>
                <a:ea typeface="+mn-ea"/>
              </a:rPr>
              <a:t>19</a:t>
            </a:r>
            <a:r>
              <a:rPr kumimoji="1"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|≈10|</a:t>
            </a: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+mn-lt"/>
                <a:ea typeface="+mn-ea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|= 20|</a:t>
            </a: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+mn-lt"/>
                <a:ea typeface="+mn-ea"/>
                <a:cs typeface="Times New Roman"/>
              </a:rPr>
              <a:t>∞</a:t>
            </a:r>
            <a:r>
              <a:rPr kumimoji="1"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|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00552" y="5858108"/>
            <a:ext cx="2042547" cy="4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I=(20|</a:t>
            </a: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+mn-lt"/>
                <a:ea typeface="+mn-ea"/>
                <a:cs typeface="Times New Roman"/>
              </a:rPr>
              <a:t>∞</a:t>
            </a:r>
            <a:r>
              <a:rPr kumimoji="1"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|)</a:t>
            </a:r>
            <a:r>
              <a:rPr kumimoji="1" lang="en-US" altLang="zh-CN" sz="2000" baseline="30000" dirty="0">
                <a:solidFill>
                  <a:srgbClr val="000000"/>
                </a:solidFill>
                <a:latin typeface="+mn-lt"/>
                <a:ea typeface="+mn-ea"/>
              </a:rPr>
              <a:t>2</a:t>
            </a:r>
            <a:r>
              <a:rPr kumimoji="1"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=400I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+mn-lt"/>
                <a:ea typeface="+mn-ea"/>
                <a:cs typeface="Times New Roman"/>
              </a:rPr>
              <a:t>∞</a:t>
            </a:r>
            <a:endParaRPr kumimoji="1" lang="en-US" altLang="zh-CN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8067" y="5877272"/>
            <a:ext cx="3408305" cy="49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光强是光阑不存在时的</a:t>
            </a:r>
            <a:r>
              <a:rPr lang="en-US" altLang="zh-CN" sz="2000" b="1" dirty="0">
                <a:solidFill>
                  <a:srgbClr val="FF0000"/>
                </a:solidFill>
              </a:rPr>
              <a:t>400</a:t>
            </a:r>
            <a:r>
              <a:rPr lang="zh-CN" altLang="en-US" sz="2000" b="1" dirty="0">
                <a:solidFill>
                  <a:srgbClr val="FF0000"/>
                </a:solidFill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179277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5.4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菲涅尔衍射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763688" y="2060848"/>
            <a:ext cx="6192688" cy="36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5.4.1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菲涅尔波带法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5.4.2 </a:t>
            </a:r>
            <a:r>
              <a:rPr lang="zh-CN" altLang="en-US" b="1" dirty="0">
                <a:latin typeface="+mn-lt"/>
              </a:rPr>
              <a:t>菲涅尔圆孔衍射图样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5.4.3 </a:t>
            </a:r>
            <a:r>
              <a:rPr lang="zh-CN" altLang="en-US" b="1" dirty="0">
                <a:latin typeface="+mn-lt"/>
              </a:rPr>
              <a:t>菲涅尔波带片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5.4.4 </a:t>
            </a:r>
            <a:r>
              <a:rPr lang="zh-CN" altLang="en-US" b="1" dirty="0">
                <a:latin typeface="+mn-lt"/>
              </a:rPr>
              <a:t>球形波面上的菲涅尔波带片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5.4.5 </a:t>
            </a:r>
            <a:r>
              <a:rPr lang="zh-CN" altLang="en-US" b="1" dirty="0">
                <a:latin typeface="+mn-lt"/>
              </a:rPr>
              <a:t>菲涅尔透镜的历史</a:t>
            </a:r>
            <a:endParaRPr lang="en-US" altLang="zh-CN" b="1" dirty="0">
              <a:solidFill>
                <a:srgbClr val="2E03CD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6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菲涅尔波带片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1520" y="3996693"/>
            <a:ext cx="8640960" cy="188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这种将奇数波带或偶数波带挡住所制成的特殊光阑叫</a:t>
            </a:r>
            <a:r>
              <a:rPr kumimoji="1"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菲涅耳波带片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。</a:t>
            </a:r>
            <a:endParaRPr kumimoji="1" lang="en-US" altLang="zh-CN" sz="20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平行光垂直照射菲涅尔波带片，将在轴上点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呈现一个高强度的亮点，类似于透镜的聚光作用，因此又称为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菲涅耳透镜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。</a:t>
            </a:r>
            <a:endParaRPr kumimoji="1" lang="en-US" altLang="zh-CN" sz="20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菲涅尔透镜的焦距：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3977"/>
              </p:ext>
            </p:extLst>
          </p:nvPr>
        </p:nvGraphicFramePr>
        <p:xfrm>
          <a:off x="3131840" y="6059252"/>
          <a:ext cx="150940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87" name="Equation" r:id="rId4" imgW="698400" imgH="266400" progId="Equation.DSMT4">
                  <p:embed/>
                </p:oleObj>
              </mc:Choice>
              <mc:Fallback>
                <p:oleObj name="Equation" r:id="rId4" imgW="698400" imgH="26640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6059252"/>
                        <a:ext cx="150940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446417"/>
              </p:ext>
            </p:extLst>
          </p:nvPr>
        </p:nvGraphicFramePr>
        <p:xfrm>
          <a:off x="5508104" y="5843228"/>
          <a:ext cx="1563674" cy="97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88" name="Equation" r:id="rId6" imgW="736560" imgH="457200" progId="Equation.DSMT4">
                  <p:embed/>
                </p:oleObj>
              </mc:Choice>
              <mc:Fallback>
                <p:oleObj name="Equation" r:id="rId6" imgW="736560" imgH="45720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843228"/>
                        <a:ext cx="1563674" cy="970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4860032" y="627527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4048"/>
            <a:ext cx="5414841" cy="26474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2" y="1194048"/>
            <a:ext cx="2946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54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菲涅尔透镜的成像关系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6" y="1196752"/>
            <a:ext cx="4356308" cy="248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3620" y="1349536"/>
            <a:ext cx="4212467" cy="1493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以点光源</a:t>
            </a:r>
            <a:r>
              <a:rPr lang="en-US" altLang="zh-CN" b="1" dirty="0">
                <a:solidFill>
                  <a:schemeClr val="tx2"/>
                </a:solidFill>
              </a:rPr>
              <a:t>S</a:t>
            </a:r>
            <a:r>
              <a:rPr lang="zh-CN" altLang="en-US" b="1" dirty="0">
                <a:solidFill>
                  <a:schemeClr val="tx2"/>
                </a:solidFill>
              </a:rPr>
              <a:t>照明菲涅尔波带片时，波带片平面上的子波不再同相位，因此不再聚焦于</a:t>
            </a:r>
            <a:r>
              <a:rPr lang="en-US" altLang="zh-CN" b="1" dirty="0">
                <a:solidFill>
                  <a:schemeClr val="tx2"/>
                </a:solidFill>
              </a:rPr>
              <a:t>P</a:t>
            </a:r>
            <a:r>
              <a:rPr lang="en-US" altLang="zh-CN" b="1" baseline="-25000" dirty="0">
                <a:solidFill>
                  <a:schemeClr val="tx2"/>
                </a:solidFill>
              </a:rPr>
              <a:t>0</a:t>
            </a:r>
            <a:r>
              <a:rPr lang="zh-CN" altLang="en-US" b="1" dirty="0">
                <a:solidFill>
                  <a:schemeClr val="tx2"/>
                </a:solidFill>
              </a:rPr>
              <a:t>点，而是产生另外一个亮点</a:t>
            </a:r>
            <a:r>
              <a:rPr lang="en-US" altLang="zh-CN" b="1" dirty="0">
                <a:solidFill>
                  <a:schemeClr val="tx2"/>
                </a:solidFill>
              </a:rPr>
              <a:t>S</a:t>
            </a:r>
            <a:r>
              <a:rPr lang="en-US" altLang="zh-CN" b="1" dirty="0">
                <a:solidFill>
                  <a:schemeClr val="tx2"/>
                </a:solidFill>
                <a:latin typeface="Times New Roman"/>
                <a:cs typeface="Times New Roman"/>
              </a:rPr>
              <a:t>ʹ</a:t>
            </a:r>
            <a:r>
              <a:rPr lang="zh-CN" altLang="en-US" b="1" dirty="0">
                <a:solidFill>
                  <a:schemeClr val="tx2"/>
                </a:solidFill>
                <a:latin typeface="Times New Roman"/>
                <a:cs typeface="Times New Roman"/>
              </a:rPr>
              <a:t>，满足条件：</a:t>
            </a:r>
            <a:endParaRPr lang="en-US" altLang="zh-CN" b="1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193882"/>
              </p:ext>
            </p:extLst>
          </p:nvPr>
        </p:nvGraphicFramePr>
        <p:xfrm>
          <a:off x="5940152" y="2949640"/>
          <a:ext cx="2304256" cy="335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2" name="Equation" r:id="rId5" imgW="1396800" imgH="203040" progId="Equation.DSMT4">
                  <p:embed/>
                </p:oleObj>
              </mc:Choice>
              <mc:Fallback>
                <p:oleObj name="Equation" r:id="rId5" imgW="1396800" imgH="20304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949640"/>
                        <a:ext cx="2304256" cy="335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313140"/>
              </p:ext>
            </p:extLst>
          </p:nvPr>
        </p:nvGraphicFramePr>
        <p:xfrm>
          <a:off x="3100798" y="5555669"/>
          <a:ext cx="13747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3" name="Equation" r:id="rId7" imgW="647640" imgH="419040" progId="Equation.DSMT4">
                  <p:embed/>
                </p:oleObj>
              </mc:Choice>
              <mc:Fallback>
                <p:oleObj name="Equation" r:id="rId7" imgW="647640" imgH="41904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798" y="5555669"/>
                        <a:ext cx="1374775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79235" y="5787553"/>
            <a:ext cx="4041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FF0000"/>
                </a:solidFill>
              </a:rPr>
              <a:t>与普通透镜的成像公式一致</a:t>
            </a:r>
          </a:p>
        </p:txBody>
      </p:sp>
      <p:sp>
        <p:nvSpPr>
          <p:cNvPr id="16" name="右箭头 15"/>
          <p:cNvSpPr/>
          <p:nvPr/>
        </p:nvSpPr>
        <p:spPr>
          <a:xfrm>
            <a:off x="2383111" y="5877272"/>
            <a:ext cx="57606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9C219A6-C023-452C-83FD-E352D75A3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151561"/>
              </p:ext>
            </p:extLst>
          </p:nvPr>
        </p:nvGraphicFramePr>
        <p:xfrm>
          <a:off x="323528" y="4183070"/>
          <a:ext cx="346465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4" name="Equation" r:id="rId9" imgW="2197080" imgH="660240" progId="Equation.DSMT4">
                  <p:embed/>
                </p:oleObj>
              </mc:Choice>
              <mc:Fallback>
                <p:oleObj name="Equation" r:id="rId9" imgW="21970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528" y="4183070"/>
                        <a:ext cx="3464658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3214208-721D-48DB-A05B-3AF30D9B1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544516"/>
              </p:ext>
            </p:extLst>
          </p:nvPr>
        </p:nvGraphicFramePr>
        <p:xfrm>
          <a:off x="6362298" y="3951226"/>
          <a:ext cx="1767290" cy="1493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5" name="Equation" r:id="rId11" imgW="1231560" imgH="1041120" progId="Equation.DSMT4">
                  <p:embed/>
                </p:oleObj>
              </mc:Choice>
              <mc:Fallback>
                <p:oleObj name="Equation" r:id="rId11" imgW="12315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62298" y="3951226"/>
                        <a:ext cx="1767290" cy="1493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46A23C2-2E07-46BB-8140-2336853C1B42}"/>
              </a:ext>
            </a:extLst>
          </p:cNvPr>
          <p:cNvSpPr txBox="1"/>
          <p:nvPr/>
        </p:nvSpPr>
        <p:spPr>
          <a:xfrm>
            <a:off x="4004209" y="4214689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傍轴近似</a:t>
            </a:r>
            <a:r>
              <a:rPr lang="en-US" altLang="zh-CN" b="1" i="1" dirty="0" err="1"/>
              <a:t>a</a:t>
            </a:r>
            <a:r>
              <a:rPr lang="en-US" altLang="zh-CN" b="1" i="1" baseline="-25000" dirty="0" err="1"/>
              <a:t>j</a:t>
            </a:r>
            <a:r>
              <a:rPr lang="en-US" altLang="zh-CN" b="1" dirty="0"/>
              <a:t>&lt;&lt;</a:t>
            </a:r>
            <a:r>
              <a:rPr lang="en-US" altLang="zh-CN" b="1" i="1" dirty="0"/>
              <a:t>l</a:t>
            </a:r>
          </a:p>
          <a:p>
            <a:endParaRPr lang="en-US" altLang="zh-CN" b="1" dirty="0"/>
          </a:p>
          <a:p>
            <a:r>
              <a:rPr lang="zh-CN" altLang="en-US" b="1" dirty="0"/>
              <a:t>泰勒展开取前两项</a:t>
            </a:r>
          </a:p>
        </p:txBody>
      </p:sp>
      <p:sp>
        <p:nvSpPr>
          <p:cNvPr id="17" name="右箭头 15">
            <a:extLst>
              <a:ext uri="{FF2B5EF4-FFF2-40B4-BE49-F238E27FC236}">
                <a16:creationId xmlns:a16="http://schemas.microsoft.com/office/drawing/2014/main" id="{5B01600F-5D7B-44DA-9BD1-76E7B59D2064}"/>
              </a:ext>
            </a:extLst>
          </p:cNvPr>
          <p:cNvSpPr/>
          <p:nvPr/>
        </p:nvSpPr>
        <p:spPr>
          <a:xfrm>
            <a:off x="3935580" y="4583535"/>
            <a:ext cx="2253506" cy="22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箭头: 右弧形 17">
            <a:extLst>
              <a:ext uri="{FF2B5EF4-FFF2-40B4-BE49-F238E27FC236}">
                <a16:creationId xmlns:a16="http://schemas.microsoft.com/office/drawing/2014/main" id="{38AA29E5-12A7-4A66-A163-9CD98940F242}"/>
              </a:ext>
            </a:extLst>
          </p:cNvPr>
          <p:cNvSpPr/>
          <p:nvPr/>
        </p:nvSpPr>
        <p:spPr>
          <a:xfrm>
            <a:off x="8388424" y="3068960"/>
            <a:ext cx="374774" cy="16561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9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 animBg="1"/>
      <p:bldP spid="14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菲涅尔透镜的焦点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1" y="3528532"/>
                <a:ext cx="8568952" cy="77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与普通透镜稍有不同的是，菲涅尔透镜还存在一系列光强较小的次焦点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𝟏</m:t>
                        </m:r>
                      </m:sub>
                    </m:sSub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、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𝟐</m:t>
                        </m:r>
                      </m:sub>
                    </m:sSub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、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、</m:t>
                    </m:r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⋯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，焦距分别为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f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/3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、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f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/5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、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f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/7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···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3528532"/>
                <a:ext cx="8568952" cy="773802"/>
              </a:xfrm>
              <a:prstGeom prst="rect">
                <a:avLst/>
              </a:prstGeom>
              <a:blipFill>
                <a:blip r:embed="rId4"/>
                <a:stretch>
                  <a:fillRect l="-569" t="-787" b="-11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5" y="1166160"/>
            <a:ext cx="4176464" cy="2365290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993856"/>
              </p:ext>
            </p:extLst>
          </p:nvPr>
        </p:nvGraphicFramePr>
        <p:xfrm>
          <a:off x="2123728" y="4475982"/>
          <a:ext cx="989811" cy="79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5" name="Equation" r:id="rId6" imgW="571320" imgH="457200" progId="Equation.DSMT4">
                  <p:embed/>
                </p:oleObj>
              </mc:Choice>
              <mc:Fallback>
                <p:oleObj name="Equation" r:id="rId6" imgW="571320" imgH="45720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475982"/>
                        <a:ext cx="989811" cy="791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2" y="4623519"/>
            <a:ext cx="2268250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比如焦距为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94830"/>
              </p:ext>
            </p:extLst>
          </p:nvPr>
        </p:nvGraphicFramePr>
        <p:xfrm>
          <a:off x="5204246" y="4474231"/>
          <a:ext cx="807914" cy="76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6" name="Equation" r:id="rId8" imgW="482400" imgH="457200" progId="Equation.DSMT4">
                  <p:embed/>
                </p:oleObj>
              </mc:Choice>
              <mc:Fallback>
                <p:oleObj name="Equation" r:id="rId8" imgW="482400" imgH="45720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246" y="4474231"/>
                        <a:ext cx="807914" cy="766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8062" y="4623519"/>
            <a:ext cx="1980219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对比</a:t>
            </a:r>
            <a:r>
              <a:rPr lang="zh-CN" altLang="en-US" b="1" dirty="0">
                <a:solidFill>
                  <a:schemeClr val="tx2"/>
                </a:solidFill>
              </a:rPr>
              <a:t>焦距为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8184" y="4654547"/>
            <a:ext cx="104079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得到：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88807"/>
              </p:ext>
            </p:extLst>
          </p:nvPr>
        </p:nvGraphicFramePr>
        <p:xfrm>
          <a:off x="6980948" y="4727575"/>
          <a:ext cx="19970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7" name="Equation" r:id="rId10" imgW="1130040" imgH="203040" progId="Equation.DSMT4">
                  <p:embed/>
                </p:oleObj>
              </mc:Choice>
              <mc:Fallback>
                <p:oleObj name="Equation" r:id="rId10" imgW="1130040" imgH="20304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948" y="4727575"/>
                        <a:ext cx="1997075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5091" y="6183649"/>
                <a:ext cx="8784974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此外，菲涅尔透镜还存在一系列与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实焦点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位置对称的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虚焦点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𝟎</m:t>
                        </m:r>
                      </m:sub>
                    </m:sSub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、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𝟏</m:t>
                        </m:r>
                      </m:sub>
                    </m:sSub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、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𝟐</m:t>
                        </m:r>
                      </m:sub>
                    </m:sSub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、</m:t>
                    </m:r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  <a:cs typeface="Times New Roman"/>
                      </a:rPr>
                      <m:t>⋯</m:t>
                    </m:r>
                  </m:oMath>
                </a14:m>
                <a:endParaRPr lang="zh-CN" alt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91" y="6183649"/>
                <a:ext cx="8784974" cy="413703"/>
              </a:xfrm>
              <a:prstGeom prst="rect">
                <a:avLst/>
              </a:prstGeom>
              <a:blipFill>
                <a:blip r:embed="rId12"/>
                <a:stretch>
                  <a:fillRect l="-625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2" y="5319494"/>
                <a:ext cx="8784974" cy="77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为中心作出的波带将以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作出的波带细分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份，其中波带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2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与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1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3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8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与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7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9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反相（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4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5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6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不透光），因此亮度降低。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2" y="5319494"/>
                <a:ext cx="8784974" cy="773802"/>
              </a:xfrm>
              <a:prstGeom prst="rect">
                <a:avLst/>
              </a:prstGeom>
              <a:blipFill>
                <a:blip r:embed="rId13"/>
                <a:stretch>
                  <a:fillRect l="-555" t="-787" r="-625" b="-11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FF8FD9E-172A-4DE1-90E6-245CD50337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81127" y="1196752"/>
            <a:ext cx="3926768" cy="23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7" grpId="0"/>
      <p:bldP spid="14" grpId="0"/>
      <p:bldP spid="20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条形和方形菲涅尔波带片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268760"/>
            <a:ext cx="7560840" cy="3528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1" y="4725144"/>
                <a:ext cx="8640959" cy="1649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rgbClr val="2E03CD"/>
                    </a:solidFill>
                  </a:rPr>
                  <a:t>条形波带片：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设计原则是保证相邻波带到焦点</a:t>
                </a:r>
                <a:r>
                  <a:rPr lang="en-US" altLang="zh-CN" sz="2000" b="1" dirty="0">
                    <a:solidFill>
                      <a:schemeClr val="tx2"/>
                    </a:solidFill>
                  </a:rPr>
                  <a:t>P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</a:rPr>
                  <a:t>0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的光程差为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，将在</a:t>
                </a:r>
                <a:r>
                  <a:rPr lang="en-US" altLang="zh-CN" sz="2000" b="1" dirty="0">
                    <a:solidFill>
                      <a:schemeClr val="tx2"/>
                    </a:solidFill>
                  </a:rPr>
                  <a:t>P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</a:rPr>
                  <a:t>0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点汇聚成一条与波带方向平行的明亮直线。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rgbClr val="2E03CD"/>
                    </a:solidFill>
                  </a:rPr>
                  <a:t>方形波带片：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可视为两个正交条形波带片的组合，将在</a:t>
                </a:r>
                <a:r>
                  <a:rPr lang="en-US" altLang="zh-CN" sz="2000" b="1" dirty="0">
                    <a:solidFill>
                      <a:schemeClr val="tx2"/>
                    </a:solidFill>
                  </a:rPr>
                  <a:t>P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</a:rPr>
                  <a:t>0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点汇聚成一个明亮的十字线。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4725144"/>
                <a:ext cx="8640959" cy="1649747"/>
              </a:xfrm>
              <a:prstGeom prst="rect">
                <a:avLst/>
              </a:prstGeom>
              <a:blipFill>
                <a:blip r:embed="rId4"/>
                <a:stretch>
                  <a:fillRect l="-705" r="-705" b="-4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65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5.4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菲涅尔衍射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763688" y="2060848"/>
            <a:ext cx="6192688" cy="36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+mn-lt"/>
              </a:rPr>
              <a:t>5.4.1 </a:t>
            </a:r>
            <a:r>
              <a:rPr lang="zh-CN" altLang="en-US" b="1" dirty="0">
                <a:solidFill>
                  <a:schemeClr val="tx2"/>
                </a:solidFill>
                <a:latin typeface="+mn-lt"/>
              </a:rPr>
              <a:t>菲涅尔波带法</a:t>
            </a:r>
            <a:endParaRPr lang="en-US" altLang="zh-CN" b="1" dirty="0">
              <a:solidFill>
                <a:schemeClr val="tx2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5.4.2 </a:t>
            </a:r>
            <a:r>
              <a:rPr lang="zh-CN" altLang="en-US" b="1" dirty="0">
                <a:latin typeface="+mn-lt"/>
              </a:rPr>
              <a:t>菲涅尔圆孔衍射图样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5.4.3 </a:t>
            </a:r>
            <a:r>
              <a:rPr lang="zh-CN" altLang="en-US" b="1" dirty="0">
                <a:latin typeface="+mn-lt"/>
              </a:rPr>
              <a:t>菲涅尔波带片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5.4.4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球形波面上的菲涅尔波带片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5.4.5 </a:t>
            </a:r>
            <a:r>
              <a:rPr lang="zh-CN" altLang="en-US" b="1" dirty="0">
                <a:latin typeface="+mn-lt"/>
              </a:rPr>
              <a:t>菲涅尔透镜的历史</a:t>
            </a:r>
            <a:endParaRPr lang="en-US" altLang="zh-CN" b="1" dirty="0">
              <a:solidFill>
                <a:srgbClr val="2E03CD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7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92938" cy="719137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球形波面上的菲涅尔波带片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3528392" cy="28976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96752"/>
            <a:ext cx="4852852" cy="2897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077072"/>
            <a:ext cx="8813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tx2"/>
                </a:solidFill>
              </a:rPr>
              <a:t>点光源照明圆孔光阑，以轴上</a:t>
            </a:r>
            <a:r>
              <a:rPr lang="en-US" altLang="zh-CN" sz="2400" b="1" dirty="0">
                <a:solidFill>
                  <a:schemeClr val="tx2"/>
                </a:solidFill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</a:rPr>
              <a:t>点为中心，在球形波面上作菲涅尔波带：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124917"/>
              </p:ext>
            </p:extLst>
          </p:nvPr>
        </p:nvGraphicFramePr>
        <p:xfrm>
          <a:off x="4649663" y="4941168"/>
          <a:ext cx="431482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88" name="Equation" r:id="rId6" imgW="2031840" imgH="736560" progId="Equation.DSMT4">
                  <p:embed/>
                </p:oleObj>
              </mc:Choice>
              <mc:Fallback>
                <p:oleObj name="Equation" r:id="rId6" imgW="2031840" imgH="73656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663" y="4941168"/>
                        <a:ext cx="4314825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4067944" y="5661248"/>
            <a:ext cx="51821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74836" y="4941168"/>
            <a:ext cx="3721100" cy="1565275"/>
            <a:chOff x="274836" y="4941168"/>
            <a:chExt cx="3721100" cy="1565275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1813779"/>
                </p:ext>
              </p:extLst>
            </p:nvPr>
          </p:nvGraphicFramePr>
          <p:xfrm>
            <a:off x="274836" y="4941168"/>
            <a:ext cx="3721100" cy="156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89" name="Equation" r:id="rId8" imgW="1752480" imgH="736560" progId="Equation.DSMT4">
                    <p:embed/>
                  </p:oleObj>
                </mc:Choice>
                <mc:Fallback>
                  <p:oleObj name="Equation" r:id="rId8" imgW="1752480" imgH="73656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36" y="4941168"/>
                          <a:ext cx="3721100" cy="156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>
            <a:xfrm>
              <a:off x="2627784" y="5517232"/>
              <a:ext cx="1224136" cy="3600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74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球形波面上的菲涅尔波带片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96752"/>
            <a:ext cx="4852852" cy="2897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5262299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tx2"/>
                </a:solidFill>
              </a:rPr>
              <a:t>半径为</a:t>
            </a:r>
            <a:r>
              <a:rPr lang="el-GR" altLang="zh-CN" sz="2400" b="1" i="1" dirty="0">
                <a:solidFill>
                  <a:schemeClr val="tx2"/>
                </a:solidFill>
                <a:latin typeface="Times New Roman"/>
                <a:cs typeface="Times New Roman"/>
              </a:rPr>
              <a:t>ρ</a:t>
            </a:r>
            <a:r>
              <a:rPr lang="zh-CN" altLang="en-US" sz="2400" b="1" dirty="0">
                <a:solidFill>
                  <a:schemeClr val="tx2"/>
                </a:solidFill>
                <a:latin typeface="Times New Roman"/>
                <a:cs typeface="Times New Roman"/>
              </a:rPr>
              <a:t>的圆孔包含的波带数为：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09370" y="4509120"/>
            <a:ext cx="51821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838740"/>
              </p:ext>
            </p:extLst>
          </p:nvPr>
        </p:nvGraphicFramePr>
        <p:xfrm>
          <a:off x="251520" y="1215653"/>
          <a:ext cx="196691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1" name="Equation" r:id="rId5" imgW="927000" imgH="736560" progId="Equation.DSMT4">
                  <p:embed/>
                </p:oleObj>
              </mc:Choice>
              <mc:Fallback>
                <p:oleObj name="Equation" r:id="rId5" imgW="927000" imgH="73656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15653"/>
                        <a:ext cx="1966913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131992"/>
              </p:ext>
            </p:extLst>
          </p:nvPr>
        </p:nvGraphicFramePr>
        <p:xfrm>
          <a:off x="887090" y="4086646"/>
          <a:ext cx="40449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2" name="Equation" r:id="rId7" imgW="1904760" imgH="469800" progId="Equation.DSMT4">
                  <p:embed/>
                </p:oleObj>
              </mc:Choice>
              <mc:Fallback>
                <p:oleObj name="Equation" r:id="rId7" imgW="1904760" imgH="4698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090" y="4086646"/>
                        <a:ext cx="404495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913991"/>
              </p:ext>
            </p:extLst>
          </p:nvPr>
        </p:nvGraphicFramePr>
        <p:xfrm>
          <a:off x="4788024" y="5049738"/>
          <a:ext cx="20224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3" name="Equation" r:id="rId9" imgW="952200" imgH="457200" progId="Equation.DSMT4">
                  <p:embed/>
                </p:oleObj>
              </mc:Choice>
              <mc:Fallback>
                <p:oleObj name="Equation" r:id="rId9" imgW="952200" imgH="4572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049738"/>
                        <a:ext cx="20224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7504" y="59916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tx2"/>
                </a:solidFill>
                <a:latin typeface="Times New Roman"/>
                <a:cs typeface="Times New Roman"/>
              </a:rPr>
              <a:t>当</a:t>
            </a:r>
            <a:r>
              <a:rPr lang="en-US" altLang="zh-CN" sz="2400" b="1" dirty="0">
                <a:solidFill>
                  <a:schemeClr val="tx2"/>
                </a:solidFill>
                <a:latin typeface="Times New Roman"/>
                <a:cs typeface="Times New Roman"/>
              </a:rPr>
              <a:t>R→∞</a:t>
            </a:r>
            <a:r>
              <a:rPr lang="zh-CN" altLang="en-US" sz="2400" b="1" dirty="0">
                <a:solidFill>
                  <a:schemeClr val="tx2"/>
                </a:solidFill>
                <a:latin typeface="Times New Roman"/>
                <a:cs typeface="Times New Roman"/>
              </a:rPr>
              <a:t>时：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44027"/>
              </p:ext>
            </p:extLst>
          </p:nvPr>
        </p:nvGraphicFramePr>
        <p:xfrm>
          <a:off x="1835696" y="5769818"/>
          <a:ext cx="11334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4" name="Equation" r:id="rId11" imgW="533160" imgH="457200" progId="Equation.DSMT4">
                  <p:embed/>
                </p:oleObj>
              </mc:Choice>
              <mc:Fallback>
                <p:oleObj name="Equation" r:id="rId11" imgW="533160" imgH="4572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769818"/>
                        <a:ext cx="11334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75856" y="5991671"/>
            <a:ext cx="571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与平面波照明圆孔得到的菲涅尔数相同。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圆角右箭头 23"/>
          <p:cNvSpPr/>
          <p:nvPr/>
        </p:nvSpPr>
        <p:spPr>
          <a:xfrm rot="5400000">
            <a:off x="2416104" y="1840480"/>
            <a:ext cx="936104" cy="800776"/>
          </a:xfrm>
          <a:prstGeom prst="bentArrow">
            <a:avLst>
              <a:gd name="adj1" fmla="val 13245"/>
              <a:gd name="adj2" fmla="val 23321"/>
              <a:gd name="adj3" fmla="val 4347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38125" y="2943225"/>
            <a:ext cx="4933950" cy="1133475"/>
            <a:chOff x="238125" y="2943225"/>
            <a:chExt cx="4933950" cy="113347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4511671"/>
                </p:ext>
              </p:extLst>
            </p:nvPr>
          </p:nvGraphicFramePr>
          <p:xfrm>
            <a:off x="238125" y="2943225"/>
            <a:ext cx="4933950" cy="1133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85" name="Equation" r:id="rId13" imgW="2323800" imgH="533160" progId="Equation.DSMT4">
                    <p:embed/>
                  </p:oleObj>
                </mc:Choice>
                <mc:Fallback>
                  <p:oleObj name="Equation" r:id="rId13" imgW="2323800" imgH="533160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25" y="2943225"/>
                          <a:ext cx="4933950" cy="1133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直接连接符 19"/>
            <p:cNvCxnSpPr/>
            <p:nvPr/>
          </p:nvCxnSpPr>
          <p:spPr>
            <a:xfrm>
              <a:off x="4788024" y="3104964"/>
              <a:ext cx="288032" cy="1800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4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6" grpId="0"/>
      <p:bldP spid="18" grpId="0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球形波面上的菲涅尔波带片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1268760"/>
            <a:ext cx="4968552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例：在菲涅耳圆孔衍射实验中，圆孔半径为</a:t>
            </a:r>
            <a:r>
              <a:rPr lang="en-US" altLang="zh-CN" sz="2000" b="1" dirty="0">
                <a:solidFill>
                  <a:schemeClr val="tx2"/>
                </a:solidFill>
              </a:rPr>
              <a:t>2mm</a:t>
            </a:r>
            <a:r>
              <a:rPr lang="zh-CN" altLang="en-US" sz="2000" b="1" dirty="0">
                <a:solidFill>
                  <a:schemeClr val="tx2"/>
                </a:solidFill>
              </a:rPr>
              <a:t>，光源离圆孔</a:t>
            </a:r>
            <a:r>
              <a:rPr lang="en-US" altLang="zh-CN" sz="2000" b="1" dirty="0">
                <a:solidFill>
                  <a:schemeClr val="tx2"/>
                </a:solidFill>
              </a:rPr>
              <a:t>2m</a:t>
            </a:r>
            <a:r>
              <a:rPr lang="zh-CN" altLang="en-US" sz="2000" b="1" dirty="0">
                <a:solidFill>
                  <a:schemeClr val="tx2"/>
                </a:solidFill>
              </a:rPr>
              <a:t>，波长为</a:t>
            </a:r>
            <a:r>
              <a:rPr lang="en-US" altLang="zh-CN" sz="2000" b="1" dirty="0">
                <a:solidFill>
                  <a:schemeClr val="tx2"/>
                </a:solidFill>
              </a:rPr>
              <a:t>0.5</a:t>
            </a:r>
            <a:r>
              <a:rPr lang="el-GR" altLang="zh-CN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μ</a:t>
            </a:r>
            <a:r>
              <a:rPr lang="en-US" altLang="zh-CN" sz="2000" b="1" dirty="0">
                <a:solidFill>
                  <a:schemeClr val="tx2"/>
                </a:solidFill>
              </a:rPr>
              <a:t>m</a:t>
            </a:r>
            <a:r>
              <a:rPr lang="zh-CN" altLang="en-US" sz="2000" b="1" dirty="0">
                <a:solidFill>
                  <a:schemeClr val="tx2"/>
                </a:solidFill>
              </a:rPr>
              <a:t>。当观察屏由很远的地方向圆孔靠近时，求：前三次出现中心亮斑（强度极大）的位置。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05458"/>
              </p:ext>
            </p:extLst>
          </p:nvPr>
        </p:nvGraphicFramePr>
        <p:xfrm>
          <a:off x="4072979" y="3674641"/>
          <a:ext cx="32353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9" name="Equation" r:id="rId4" imgW="1523880" imgH="457200" progId="Equation.DSMT4">
                  <p:embed/>
                </p:oleObj>
              </mc:Choice>
              <mc:Fallback>
                <p:oleObj name="Equation" r:id="rId4" imgW="1523880" imgH="4572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979" y="3674641"/>
                        <a:ext cx="323532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3844740" cy="2295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3289387"/>
            <a:ext cx="7279557" cy="280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2E03CD"/>
                </a:solidFill>
              </a:rPr>
              <a:t>解答：</a:t>
            </a:r>
            <a:endParaRPr lang="en-US" altLang="zh-CN" sz="2000" b="1" dirty="0">
              <a:solidFill>
                <a:srgbClr val="2E03CD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当</a:t>
            </a:r>
            <a:r>
              <a:rPr lang="en-US" altLang="zh-CN" sz="2000" b="1" dirty="0">
                <a:solidFill>
                  <a:schemeClr val="tx2"/>
                </a:solidFill>
              </a:rPr>
              <a:t>r</a:t>
            </a:r>
            <a:r>
              <a:rPr lang="en-US" altLang="zh-CN" sz="2000" b="1" baseline="-25000" dirty="0">
                <a:solidFill>
                  <a:schemeClr val="tx2"/>
                </a:solidFill>
              </a:rPr>
              <a:t>0</a:t>
            </a:r>
            <a:r>
              <a:rPr lang="en-US" altLang="zh-CN" sz="2000" b="1" dirty="0">
                <a:solidFill>
                  <a:schemeClr val="tx2"/>
                </a:solidFill>
              </a:rPr>
              <a:t>=</a:t>
            </a:r>
            <a:r>
              <a:rPr lang="en-US" altLang="zh-CN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∞</a:t>
            </a:r>
            <a:r>
              <a:rPr lang="zh-CN" alt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时，</a:t>
            </a:r>
            <a:r>
              <a:rPr lang="zh-CN" altLang="en-US" sz="2000" b="1" dirty="0">
                <a:solidFill>
                  <a:schemeClr val="tx2"/>
                </a:solidFill>
              </a:rPr>
              <a:t>菲涅尔波带数：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000" b="1" dirty="0">
                <a:solidFill>
                  <a:schemeClr val="tx2"/>
                </a:solidFill>
              </a:rPr>
              <a:t>对应波带数</a:t>
            </a:r>
            <a:r>
              <a:rPr lang="en-US" altLang="zh-CN" sz="2000" b="1" dirty="0">
                <a:solidFill>
                  <a:schemeClr val="tx2"/>
                </a:solidFill>
              </a:rPr>
              <a:t>N</a:t>
            </a:r>
            <a:r>
              <a:rPr lang="zh-CN" altLang="en-US" sz="2000" b="1" dirty="0">
                <a:solidFill>
                  <a:schemeClr val="tx2"/>
                </a:solidFill>
              </a:rPr>
              <a:t>的观察屏位置：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000" b="1" dirty="0">
                <a:solidFill>
                  <a:schemeClr val="tx2"/>
                </a:solidFill>
              </a:rPr>
              <a:t>前三次中心亮斑分别对应波带数</a:t>
            </a:r>
            <a:r>
              <a:rPr lang="en-US" altLang="zh-CN" sz="2000" b="1" dirty="0">
                <a:solidFill>
                  <a:schemeClr val="tx2"/>
                </a:solidFill>
              </a:rPr>
              <a:t>5</a:t>
            </a:r>
            <a:r>
              <a:rPr lang="zh-CN" altLang="en-US" sz="2000" b="1" dirty="0">
                <a:solidFill>
                  <a:schemeClr val="tx2"/>
                </a:solidFill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</a:rPr>
              <a:t>7</a:t>
            </a:r>
            <a:r>
              <a:rPr lang="zh-CN" altLang="en-US" sz="2000" b="1" dirty="0">
                <a:solidFill>
                  <a:schemeClr val="tx2"/>
                </a:solidFill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</a:rPr>
              <a:t>9</a:t>
            </a:r>
            <a:r>
              <a:rPr lang="zh-CN" altLang="en-US" sz="2000" b="1" dirty="0">
                <a:solidFill>
                  <a:schemeClr val="tx2"/>
                </a:solidFill>
              </a:rPr>
              <a:t>，相应的观察屏位置：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639677"/>
              </p:ext>
            </p:extLst>
          </p:nvPr>
        </p:nvGraphicFramePr>
        <p:xfrm>
          <a:off x="4073599" y="4719315"/>
          <a:ext cx="4314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0" name="Equation" r:id="rId7" imgW="2031840" imgH="457200" progId="Equation.DSMT4">
                  <p:embed/>
                </p:oleObj>
              </mc:Choice>
              <mc:Fallback>
                <p:oleObj name="Equation" r:id="rId7" imgW="2031840" imgH="457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99" y="4719315"/>
                        <a:ext cx="431482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41207"/>
              </p:ext>
            </p:extLst>
          </p:nvPr>
        </p:nvGraphicFramePr>
        <p:xfrm>
          <a:off x="4067944" y="6165304"/>
          <a:ext cx="3611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1" name="Equation" r:id="rId9" imgW="1701720" imgH="228600" progId="Equation.DSMT4">
                  <p:embed/>
                </p:oleObj>
              </mc:Choice>
              <mc:Fallback>
                <p:oleObj name="Equation" r:id="rId9" imgW="1701720" imgH="2286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6165304"/>
                        <a:ext cx="3611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08304" y="3822107"/>
            <a:ext cx="1475084" cy="49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中心为暗斑</a:t>
            </a:r>
          </a:p>
        </p:txBody>
      </p:sp>
    </p:spTree>
    <p:extLst>
      <p:ext uri="{BB962C8B-B14F-4D97-AF65-F5344CB8AC3E}">
        <p14:creationId xmlns:p14="http://schemas.microsoft.com/office/powerpoint/2010/main" val="414737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5.4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菲涅尔衍射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763688" y="2060848"/>
            <a:ext cx="6192688" cy="36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+mn-lt"/>
              </a:rPr>
              <a:t>5.4.1 </a:t>
            </a:r>
            <a:r>
              <a:rPr lang="zh-CN" altLang="en-US" b="1" dirty="0">
                <a:solidFill>
                  <a:schemeClr val="tx2"/>
                </a:solidFill>
                <a:latin typeface="+mn-lt"/>
              </a:rPr>
              <a:t>菲涅尔波带法</a:t>
            </a:r>
            <a:endParaRPr lang="en-US" altLang="zh-CN" b="1" dirty="0">
              <a:solidFill>
                <a:schemeClr val="tx2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5.4.2 </a:t>
            </a:r>
            <a:r>
              <a:rPr lang="zh-CN" altLang="en-US" b="1" dirty="0">
                <a:latin typeface="+mn-lt"/>
              </a:rPr>
              <a:t>菲涅尔圆孔衍射图样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5.4.3 </a:t>
            </a:r>
            <a:r>
              <a:rPr lang="zh-CN" altLang="en-US" b="1" dirty="0">
                <a:latin typeface="+mn-lt"/>
              </a:rPr>
              <a:t>菲涅尔波带片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lt"/>
              </a:rPr>
              <a:t>5.4.4 </a:t>
            </a:r>
            <a:r>
              <a:rPr lang="zh-CN" altLang="en-US" b="1" dirty="0">
                <a:latin typeface="+mn-lt"/>
              </a:rPr>
              <a:t>球形波面上的菲涅尔波带片</a:t>
            </a:r>
            <a:endParaRPr lang="en-US" altLang="zh-CN" b="1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5.4.5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菲涅尔透镜的历史</a:t>
            </a:r>
            <a:endParaRPr lang="en-US" altLang="zh-CN" b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57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菲涅尔透镜的历史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196752"/>
            <a:ext cx="5328592" cy="1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菲涅尔透镜最早于</a:t>
            </a:r>
            <a:r>
              <a:rPr lang="en-US" altLang="zh-CN" sz="2000" b="1" dirty="0">
                <a:solidFill>
                  <a:schemeClr val="tx2"/>
                </a:solidFill>
              </a:rPr>
              <a:t>1823</a:t>
            </a:r>
            <a:r>
              <a:rPr lang="zh-CN" altLang="en-US" sz="2000" b="1" dirty="0">
                <a:solidFill>
                  <a:schemeClr val="tx2"/>
                </a:solidFill>
              </a:rPr>
              <a:t>年被菲涅尔应用于法国吉伦特河口的哥杜昂灯塔中，透过它发射的光线可以在</a:t>
            </a:r>
            <a:r>
              <a:rPr lang="en-US" altLang="zh-CN" sz="2000" b="1" dirty="0">
                <a:solidFill>
                  <a:schemeClr val="tx2"/>
                </a:solidFill>
              </a:rPr>
              <a:t>20</a:t>
            </a:r>
            <a:r>
              <a:rPr lang="zh-CN" altLang="en-US" sz="2000" b="1" dirty="0">
                <a:solidFill>
                  <a:schemeClr val="tx2"/>
                </a:solidFill>
              </a:rPr>
              <a:t>英里以外看到。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505" y="3140968"/>
                <a:ext cx="6768751" cy="3504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设计一个焦距为</a:t>
                </a:r>
                <a:r>
                  <a:rPr lang="en-US" altLang="zh-CN" sz="2000" b="1" dirty="0">
                    <a:solidFill>
                      <a:schemeClr val="tx2"/>
                    </a:solidFill>
                  </a:rPr>
                  <a:t>1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米的菲涅尔透镜，根据公式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𝒇</m:t>
                        </m:r>
                      </m:e>
                    </m:rad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：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各波带的半径：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0.74mm, 1.28mm, 1.66mm, 1.96mm, ···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各波带的宽度：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0.54mm, 0.37mm, 0.30mm, 0.26mm, ···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以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1823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年的工艺水平，能做到吗？</a:t>
                </a:r>
                <a:endParaRPr lang="en-US" altLang="zh-CN" sz="2000" b="1" dirty="0"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再来设计一个焦距为</a:t>
                </a:r>
                <a:r>
                  <a:rPr lang="en-US" altLang="zh-CN" sz="2000" b="1" dirty="0">
                    <a:solidFill>
                      <a:schemeClr val="tx2"/>
                    </a:solidFill>
                  </a:rPr>
                  <a:t>100m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的菲涅尔透镜：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各波带的半径：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23.5mm, 40.6mm, 52.4mm, 62.0mm, ···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各波带的宽度：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17.2mm, 11.8mm, 9.6mm, 8.3mm, ···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以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1823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年的工艺水平，有点靠谱。</a:t>
                </a:r>
                <a:endParaRPr lang="en-US" altLang="zh-CN" sz="2000" b="1" dirty="0"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3140968"/>
                <a:ext cx="6768751" cy="3504998"/>
              </a:xfrm>
              <a:prstGeom prst="rect">
                <a:avLst/>
              </a:prstGeom>
              <a:blipFill>
                <a:blip r:embed="rId3"/>
                <a:stretch>
                  <a:fillRect l="-991" r="-4685" b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116" y="1217290"/>
            <a:ext cx="3419872" cy="19236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5" y="3185889"/>
            <a:ext cx="2088231" cy="31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3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菲涅尔衍射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0824" y="1772816"/>
            <a:ext cx="4588395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在菲涅耳近似成立的距离上观察到的衍射现象：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64699"/>
              </p:ext>
            </p:extLst>
          </p:nvPr>
        </p:nvGraphicFramePr>
        <p:xfrm>
          <a:off x="250823" y="3431142"/>
          <a:ext cx="8425060" cy="9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0" name="公式" r:id="rId4" imgW="5347800" imgH="609840" progId="Equation.3">
                  <p:embed/>
                </p:oleObj>
              </mc:Choice>
              <mc:Fallback>
                <p:oleObj name="公式" r:id="rId4" imgW="5347800" imgH="6098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3" y="3431142"/>
                        <a:ext cx="8425060" cy="933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823" y="4433044"/>
            <a:ext cx="8641655" cy="186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被积函数含有二次因子，即使对于简单的衍射物（矩孔、狭缝、圆孔）也难以得到解析解。</a:t>
            </a:r>
            <a:endParaRPr lang="en-US" altLang="zh-CN" sz="20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因此对于菲涅耳衍射一般不由上式直接计算，而是采用一些半定量的方法或数值计算方法。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19" y="1268760"/>
            <a:ext cx="419727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15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菲涅尔透镜的特点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9512" y="1268760"/>
            <a:ext cx="5040560" cy="2803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菲涅尔透镜，又名螺纹透镜，多是由聚烯烃材料注压而成的薄片，也有玻璃制作的，镜片表面一面为光面，另一面刻录了由小到大的同心圆，它的纹理是根据菲涅尔波带参数，以及对灵敏度和接收角度的要求来设计的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3181648" cy="31816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512" y="4477094"/>
            <a:ext cx="8726264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菲涅尔透镜的特点是面积大、厚度薄、侦测距离远，其性能不如传统透镜，但是具有重量轻、成本低的优势。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菲涅尔透镜在很多时候相当于红外线及可见光的凸透镜，在对精度要求不高的场合（如幻灯机、薄膜放大镜、红外探测器等），使用效果较好。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97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现代菲涅尔透镜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31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3" y="1268760"/>
            <a:ext cx="4565589" cy="22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1009"/>
            <a:ext cx="4187315" cy="3240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1536233"/>
            <a:ext cx="4317719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最初概念的菲涅尔透镜是一种特制的光阑，阻挡全部奇数或偶数序号的菲涅尔波带。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5223" y="3696238"/>
            <a:ext cx="4565589" cy="234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 algn="just">
              <a:lnSpc>
                <a:spcPct val="130000"/>
              </a:lnSpc>
              <a:buFont typeface="Wingdings" pitchFamily="2" charset="2"/>
              <a:buChar char="Ø"/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得益于加工工艺的进步，现代菲涅尔透镜可得到非常精密的面型参数。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在精度要求不高的场合，采用模具注压工艺，可批量制造廉价的菲涅尔透镜。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085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现代菲涅尔透镜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25987" y="5190291"/>
            <a:ext cx="8892025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从结构和原理考虑（不考虑工艺和成本问题），现代菲涅尔透镜相对于最初概念的菲涅尔透镜，有何变化？优势何在？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7" y="1556792"/>
            <a:ext cx="8892026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39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致谢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31800" y="2492896"/>
            <a:ext cx="832643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在本课件的准备过程中，参考了华中科技大学竺子民老师编著的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教材、浙江大学梁铨廷老师编写的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教材、天津大学郁道银老师的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工程光学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课件、电子科技大学叶玉堂老师的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课件、中国科技大学崔洪滨老师的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课件、华中科技大学杨振宇老师的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课件，在此对各位老师表示衷心感谢！</a:t>
            </a:r>
            <a:endParaRPr lang="en-US" altLang="zh-CN" sz="22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endParaRPr lang="en-US" altLang="zh-CN" sz="22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参考的其他网络资源，来源无法尽述，特此说明。</a:t>
            </a:r>
            <a:endParaRPr lang="en-US" altLang="zh-CN" sz="22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71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5"/>
          <p:cNvSpPr>
            <a:spLocks noChangeArrowheads="1" noChangeShapeType="1" noTextEdit="1"/>
          </p:cNvSpPr>
          <p:nvPr/>
        </p:nvSpPr>
        <p:spPr bwMode="gray">
          <a:xfrm>
            <a:off x="1676400" y="3069456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菲涅尔波带法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505" y="1196752"/>
            <a:ext cx="4466610" cy="372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考察以平面波垂直照射圆孔衍射屏的衍射现象：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以观察屏中心点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为中心，以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…,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为半径，作出一系列球面，每个球面都与</a:t>
            </a:r>
            <a:r>
              <a:rPr kumimoji="1" lang="el-GR" altLang="zh-CN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Σ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相交成圆，把</a:t>
            </a:r>
            <a:r>
              <a:rPr kumimoji="1" lang="el-GR" altLang="zh-CN" sz="20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Σ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分成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个环带。</a:t>
            </a:r>
            <a:endParaRPr kumimoji="1" lang="en-US" altLang="zh-CN" sz="20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kumimoji="1" lang="en-US" altLang="zh-CN" sz="20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kumimoji="1" lang="zh-CN" altLang="en-US" sz="20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···,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满足：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05" y="1196752"/>
            <a:ext cx="4464419" cy="2376264"/>
          </a:xfrm>
          <a:prstGeom prst="rect">
            <a:avLst/>
          </a:prstGeom>
        </p:spPr>
      </p:pic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30058"/>
              </p:ext>
            </p:extLst>
          </p:nvPr>
        </p:nvGraphicFramePr>
        <p:xfrm>
          <a:off x="2811463" y="4231109"/>
          <a:ext cx="423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2" name="Equation" r:id="rId5" imgW="1955520" imgH="393480" progId="Equation.DSMT4">
                  <p:embed/>
                </p:oleObj>
              </mc:Choice>
              <mc:Fallback>
                <p:oleObj name="Equation" r:id="rId5" imgW="1955520" imgH="3934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4231109"/>
                        <a:ext cx="423862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107504" y="5445224"/>
            <a:ext cx="8933220" cy="9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因此，相邻两个环带上的相应两点到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点的光程差为半个波长， 这样的环带叫菲涅耳半波带（或菲涅耳波带）。 </a:t>
            </a:r>
          </a:p>
        </p:txBody>
      </p:sp>
    </p:spTree>
    <p:extLst>
      <p:ext uri="{BB962C8B-B14F-4D97-AF65-F5344CB8AC3E}">
        <p14:creationId xmlns:p14="http://schemas.microsoft.com/office/powerpoint/2010/main" val="56825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轴上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点光强计算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05" y="1196752"/>
            <a:ext cx="4464419" cy="2376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9"/>
              <p:cNvSpPr txBox="1">
                <a:spLocks noChangeArrowheads="1"/>
              </p:cNvSpPr>
              <p:nvPr/>
            </p:nvSpPr>
            <p:spPr bwMode="auto">
              <a:xfrm>
                <a:off x="107506" y="1196752"/>
                <a:ext cx="4248470" cy="2353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1"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⋯,</m:t>
                    </m:r>
                    <m:sSub>
                      <m:sSubPr>
                        <m:ctrlPr>
                          <a:rPr kumimoji="1"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1"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kumimoji="1"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分别为第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1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、第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2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、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  <a:cs typeface="Times New Roman"/>
                  </a:rPr>
                  <a:t>···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、第</a:t>
                </a:r>
                <a:r>
                  <a:rPr kumimoji="1" lang="en-US" altLang="zh-CN" sz="2000" b="1" i="1" dirty="0">
                    <a:solidFill>
                      <a:schemeClr val="tx2"/>
                    </a:solidFill>
                    <a:latin typeface="+mn-lt"/>
                    <a:ea typeface="+mn-ea"/>
                  </a:rPr>
                  <a:t>n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个波带在</a:t>
                </a:r>
                <a:r>
                  <a:rPr kumimoji="1" lang="en-US" altLang="zh-CN" sz="2000" b="1" i="1" dirty="0">
                    <a:solidFill>
                      <a:schemeClr val="tx2"/>
                    </a:solidFill>
                    <a:latin typeface="+mn-lt"/>
                    <a:ea typeface="+mn-ea"/>
                  </a:rPr>
                  <a:t>P</a:t>
                </a:r>
                <a:r>
                  <a:rPr kumimoji="1" lang="en-US" altLang="zh-CN" sz="2000" b="1" baseline="-25000" dirty="0">
                    <a:solidFill>
                      <a:schemeClr val="tx2"/>
                    </a:solidFill>
                    <a:latin typeface="+mn-lt"/>
                    <a:ea typeface="+mn-ea"/>
                  </a:rPr>
                  <a:t>0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点产生光场的复振幅，则由惠更斯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-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菲涅耳原理，</a:t>
                </a:r>
                <a:r>
                  <a:rPr kumimoji="1" lang="en-US" altLang="zh-CN" sz="2000" b="1" i="1" dirty="0">
                    <a:solidFill>
                      <a:schemeClr val="tx2"/>
                    </a:solidFill>
                    <a:latin typeface="+mn-lt"/>
                    <a:ea typeface="+mn-ea"/>
                  </a:rPr>
                  <a:t>P</a:t>
                </a:r>
                <a:r>
                  <a:rPr kumimoji="1" lang="en-US" altLang="zh-CN" sz="2000" b="1" baseline="-25000" dirty="0">
                    <a:solidFill>
                      <a:schemeClr val="tx2"/>
                    </a:solidFill>
                    <a:latin typeface="+mn-lt"/>
                    <a:ea typeface="+mn-ea"/>
                  </a:rPr>
                  <a:t>0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点的光场振幅应为各波带在</a:t>
                </a:r>
                <a:r>
                  <a:rPr kumimoji="1" lang="en-US" altLang="zh-CN" sz="2000" b="1" i="1" dirty="0">
                    <a:solidFill>
                      <a:schemeClr val="tx2"/>
                    </a:solidFill>
                    <a:latin typeface="+mn-lt"/>
                    <a:ea typeface="+mn-ea"/>
                  </a:rPr>
                  <a:t>P</a:t>
                </a:r>
                <a:r>
                  <a:rPr kumimoji="1" lang="en-US" altLang="zh-CN" sz="2000" b="1" baseline="-25000" dirty="0">
                    <a:solidFill>
                      <a:schemeClr val="tx2"/>
                    </a:solidFill>
                    <a:latin typeface="+mn-lt"/>
                    <a:ea typeface="+mn-ea"/>
                  </a:rPr>
                  <a:t>0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点产生光场振幅的叠加，近似为 ：</a:t>
                </a:r>
              </a:p>
            </p:txBody>
          </p:sp>
        </mc:Choice>
        <mc:Fallback xmlns="">
          <p:sp>
            <p:nvSpPr>
              <p:cNvPr id="10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6" y="1196752"/>
                <a:ext cx="4248470" cy="2353914"/>
              </a:xfrm>
              <a:prstGeom prst="rect">
                <a:avLst/>
              </a:prstGeom>
              <a:blipFill>
                <a:blip r:embed="rId5"/>
                <a:stretch>
                  <a:fillRect l="-1578" r="-7461" b="-3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587819"/>
              </p:ext>
            </p:extLst>
          </p:nvPr>
        </p:nvGraphicFramePr>
        <p:xfrm>
          <a:off x="2620963" y="4221163"/>
          <a:ext cx="32623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8" name="Equation" r:id="rId6" imgW="1333440" imgH="215640" progId="Equation.DSMT4">
                  <p:embed/>
                </p:oleObj>
              </mc:Choice>
              <mc:Fallback>
                <p:oleObj name="Equation" r:id="rId6" imgW="1333440" imgH="215640" progId="Equation.DSMT4">
                  <p:embed/>
                  <p:pic>
                    <p:nvPicPr>
                      <p:cNvPr id="0" name="Picture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221163"/>
                        <a:ext cx="3262312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6516067" y="5085631"/>
            <a:ext cx="1584325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为偶数</a:t>
            </a:r>
          </a:p>
        </p:txBody>
      </p:sp>
      <p:sp>
        <p:nvSpPr>
          <p:cNvPr id="19" name="Rectangle 47"/>
          <p:cNvSpPr>
            <a:spLocks noChangeArrowheads="1"/>
          </p:cNvSpPr>
          <p:nvPr/>
        </p:nvSpPr>
        <p:spPr bwMode="auto">
          <a:xfrm>
            <a:off x="6516067" y="5949231"/>
            <a:ext cx="1584325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为奇数</a:t>
            </a:r>
          </a:p>
        </p:txBody>
      </p:sp>
      <p:graphicFrame>
        <p:nvGraphicFramePr>
          <p:cNvPr id="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76745"/>
              </p:ext>
            </p:extLst>
          </p:nvPr>
        </p:nvGraphicFramePr>
        <p:xfrm>
          <a:off x="922338" y="5013176"/>
          <a:ext cx="5462587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9" name="Equation" r:id="rId8" imgW="2234880" imgH="609480" progId="Equation.DSMT4">
                  <p:embed/>
                </p:oleObj>
              </mc:Choice>
              <mc:Fallback>
                <p:oleObj name="Equation" r:id="rId8" imgW="2234880" imgH="609480" progId="Equation.DSMT4">
                  <p:embed/>
                  <p:pic>
                    <p:nvPicPr>
                      <p:cNvPr id="0" name="Picture 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5013176"/>
                        <a:ext cx="5462587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68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轴上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点光强计算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29211"/>
              </p:ext>
            </p:extLst>
          </p:nvPr>
        </p:nvGraphicFramePr>
        <p:xfrm>
          <a:off x="1647825" y="4615309"/>
          <a:ext cx="20240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8" name="公式" r:id="rId4" imgW="990170" imgH="253890" progId="Equation.3">
                  <p:embed/>
                </p:oleObj>
              </mc:Choice>
              <mc:Fallback>
                <p:oleObj name="公式" r:id="rId4" imgW="990170" imgH="253890" progId="Equation.3">
                  <p:embed/>
                  <p:pic>
                    <p:nvPicPr>
                      <p:cNvPr id="0" name="Picture 7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615309"/>
                        <a:ext cx="202406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05" y="1196752"/>
            <a:ext cx="4464419" cy="2376264"/>
          </a:xfrm>
          <a:prstGeom prst="rect">
            <a:avLst/>
          </a:prstGeom>
        </p:spPr>
      </p:pic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657226" y="4386710"/>
            <a:ext cx="184731" cy="4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kumimoji="1" lang="zh-CN" altLang="zh-CN" sz="2000" b="1">
              <a:solidFill>
                <a:srgbClr val="FF3300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529146"/>
              </p:ext>
            </p:extLst>
          </p:nvPr>
        </p:nvGraphicFramePr>
        <p:xfrm>
          <a:off x="179512" y="3573016"/>
          <a:ext cx="4248473" cy="100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9" name="公式" r:id="rId7" imgW="1993900" imgH="469900" progId="Equation.3">
                  <p:embed/>
                </p:oleObj>
              </mc:Choice>
              <mc:Fallback>
                <p:oleObj name="公式" r:id="rId7" imgW="1993900" imgH="469900" progId="Equation.3">
                  <p:embed/>
                  <p:pic>
                    <p:nvPicPr>
                      <p:cNvPr id="0" name="Picture 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573016"/>
                        <a:ext cx="4248473" cy="1001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07505" y="1224481"/>
            <a:ext cx="4248473" cy="234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tx2"/>
                </a:solidFill>
              </a:rPr>
              <a:t>由惠更斯</a:t>
            </a:r>
            <a:r>
              <a:rPr kumimoji="1" lang="en-US" altLang="zh-CN" sz="2000" b="1" dirty="0">
                <a:solidFill>
                  <a:schemeClr val="tx2"/>
                </a:solidFill>
              </a:rPr>
              <a:t>-</a:t>
            </a:r>
            <a:r>
              <a:rPr kumimoji="1" lang="zh-CN" altLang="en-US" sz="2000" b="1" dirty="0">
                <a:solidFill>
                  <a:schemeClr val="tx2"/>
                </a:solidFill>
              </a:rPr>
              <a:t>菲涅耳原理可知，各波带在</a:t>
            </a:r>
            <a:r>
              <a:rPr kumimoji="1" lang="en-US" altLang="zh-CN" sz="2000" b="1" i="1" dirty="0">
                <a:solidFill>
                  <a:schemeClr val="tx2"/>
                </a:solidFill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</a:rPr>
              <a:t>点产生的振幅</a:t>
            </a:r>
            <a:r>
              <a:rPr kumimoji="1" lang="en-US" altLang="zh-CN" sz="2000" b="1" dirty="0">
                <a:solidFill>
                  <a:schemeClr val="tx2"/>
                </a:solidFill>
              </a:rPr>
              <a:t>|</a:t>
            </a:r>
            <a:r>
              <a:rPr kumimoji="1" lang="en-US" altLang="zh-CN" sz="2000" b="1" i="1" dirty="0" err="1">
                <a:solidFill>
                  <a:schemeClr val="tx2"/>
                </a:solidFill>
              </a:rPr>
              <a:t>E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</a:rPr>
              <a:t>j</a:t>
            </a:r>
            <a:r>
              <a:rPr kumimoji="1" lang="en-US" altLang="zh-CN" sz="2000" b="1" i="1" dirty="0">
                <a:solidFill>
                  <a:schemeClr val="tx2"/>
                </a:solidFill>
              </a:rPr>
              <a:t>|</a:t>
            </a:r>
            <a:r>
              <a:rPr kumimoji="1" lang="zh-CN" altLang="en-US" sz="2000" b="1" dirty="0">
                <a:solidFill>
                  <a:schemeClr val="tx2"/>
                </a:solidFill>
              </a:rPr>
              <a:t>由三个因素决定：波带的面积大小</a:t>
            </a:r>
            <a:r>
              <a:rPr kumimoji="1" lang="en-US" altLang="zh-CN" sz="2000" b="1" dirty="0" err="1">
                <a:solidFill>
                  <a:schemeClr val="tx2"/>
                </a:solidFill>
              </a:rPr>
              <a:t>A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</a:rPr>
              <a:t>j</a:t>
            </a:r>
            <a:r>
              <a:rPr kumimoji="1" lang="zh-CN" altLang="en-US" sz="2000" b="1" dirty="0">
                <a:solidFill>
                  <a:schemeClr val="tx2"/>
                </a:solidFill>
              </a:rPr>
              <a:t>；波带到</a:t>
            </a:r>
            <a:r>
              <a:rPr kumimoji="1" lang="en-US" altLang="zh-CN" sz="2000" b="1" i="1" dirty="0">
                <a:solidFill>
                  <a:schemeClr val="tx2"/>
                </a:solidFill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</a:rPr>
              <a:t>点的距离</a:t>
            </a:r>
            <a:r>
              <a:rPr kumimoji="1" lang="en-US" altLang="zh-CN" sz="2000" b="1" i="1" dirty="0" err="1">
                <a:solidFill>
                  <a:schemeClr val="tx2"/>
                </a:solidFill>
              </a:rPr>
              <a:t>r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</a:rPr>
              <a:t>j</a:t>
            </a:r>
            <a:r>
              <a:rPr kumimoji="1" lang="zh-CN" altLang="en-US" sz="2000" b="1" dirty="0">
                <a:solidFill>
                  <a:schemeClr val="tx2"/>
                </a:solidFill>
              </a:rPr>
              <a:t>；波带对</a:t>
            </a:r>
            <a:r>
              <a:rPr kumimoji="1" lang="en-US" altLang="zh-CN" sz="2000" b="1" i="1" dirty="0">
                <a:solidFill>
                  <a:schemeClr val="tx2"/>
                </a:solidFill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</a:rPr>
              <a:t>点连线的倾斜因子</a:t>
            </a:r>
            <a:r>
              <a:rPr kumimoji="1" lang="en-US" altLang="zh-CN" sz="2000" b="1" i="1" dirty="0">
                <a:solidFill>
                  <a:schemeClr val="tx2"/>
                </a:solidFill>
              </a:rPr>
              <a:t>K</a:t>
            </a:r>
            <a:r>
              <a:rPr kumimoji="1" lang="en-US" altLang="zh-CN" sz="2000" b="1" dirty="0">
                <a:solidFill>
                  <a:schemeClr val="tx2"/>
                </a:solidFill>
              </a:rPr>
              <a:t>(</a:t>
            </a:r>
            <a:r>
              <a:rPr kumimoji="1" lang="en-US" altLang="zh-CN" sz="2000" b="1" i="1" dirty="0">
                <a:solidFill>
                  <a:schemeClr val="tx2"/>
                </a:solidFill>
              </a:rPr>
              <a:t>θ</a:t>
            </a:r>
            <a:r>
              <a:rPr kumimoji="1" lang="en-US" altLang="zh-CN" sz="2000" b="1" dirty="0">
                <a:solidFill>
                  <a:schemeClr val="tx2"/>
                </a:solidFill>
              </a:rPr>
              <a:t>)</a:t>
            </a:r>
            <a:r>
              <a:rPr kumimoji="1" lang="zh-CN" altLang="en-US" sz="2000" b="1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07505" y="4623519"/>
            <a:ext cx="2853717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波带面积： </a:t>
            </a: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237236"/>
              </p:ext>
            </p:extLst>
          </p:nvPr>
        </p:nvGraphicFramePr>
        <p:xfrm>
          <a:off x="1654919" y="5158234"/>
          <a:ext cx="42132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0" name="Equation" r:id="rId9" imgW="2463480" imgH="533160" progId="Equation.DSMT4">
                  <p:embed/>
                </p:oleObj>
              </mc:Choice>
              <mc:Fallback>
                <p:oleObj name="Equation" r:id="rId9" imgW="2463480" imgH="533160" progId="Equation.DSMT4">
                  <p:embed/>
                  <p:pic>
                    <p:nvPicPr>
                      <p:cNvPr id="0" name="Picture 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919" y="5158234"/>
                        <a:ext cx="421322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860626"/>
              </p:ext>
            </p:extLst>
          </p:nvPr>
        </p:nvGraphicFramePr>
        <p:xfrm>
          <a:off x="1619672" y="6093296"/>
          <a:ext cx="29083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1" name="公式" r:id="rId11" imgW="1422400" imgH="254000" progId="Equation.3">
                  <p:embed/>
                </p:oleObj>
              </mc:Choice>
              <mc:Fallback>
                <p:oleObj name="公式" r:id="rId11" imgW="1422400" imgH="254000" progId="Equation.3">
                  <p:embed/>
                  <p:pic>
                    <p:nvPicPr>
                      <p:cNvPr id="0" name="Picture 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6093296"/>
                        <a:ext cx="29083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17267"/>
              </p:ext>
            </p:extLst>
          </p:nvPr>
        </p:nvGraphicFramePr>
        <p:xfrm>
          <a:off x="6012160" y="5194523"/>
          <a:ext cx="882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2" name="Equation" r:id="rId13" imgW="431640" imgH="228600" progId="Equation.DSMT4">
                  <p:embed/>
                </p:oleObj>
              </mc:Choice>
              <mc:Fallback>
                <p:oleObj name="Equation" r:id="rId13" imgW="431640" imgH="228600" progId="Equation.DSMT4">
                  <p:embed/>
                  <p:pic>
                    <p:nvPicPr>
                      <p:cNvPr id="0" name="Picture 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194523"/>
                        <a:ext cx="8826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07505" y="5373216"/>
            <a:ext cx="2853717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其中：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07504" y="6091173"/>
            <a:ext cx="2853717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得到： 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4860032" y="6093296"/>
            <a:ext cx="3240360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各波带面积近似相等 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755808"/>
              </p:ext>
            </p:extLst>
          </p:nvPr>
        </p:nvGraphicFramePr>
        <p:xfrm>
          <a:off x="7092280" y="5421660"/>
          <a:ext cx="1193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3" name="Equation" r:id="rId15" imgW="698400" imgH="266400" progId="Equation.DSMT4">
                  <p:embed/>
                </p:oleObj>
              </mc:Choice>
              <mc:Fallback>
                <p:oleObj name="Equation" r:id="rId15" imgW="698400" imgH="266400" progId="Equation.DSMT4">
                  <p:embed/>
                  <p:pic>
                    <p:nvPicPr>
                      <p:cNvPr id="0" name="Picture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421660"/>
                        <a:ext cx="11938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5940152" y="5604048"/>
            <a:ext cx="1080120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1285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轴上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点光强计算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05" y="1196752"/>
            <a:ext cx="4464419" cy="2376264"/>
          </a:xfrm>
          <a:prstGeom prst="rect">
            <a:avLst/>
          </a:prstGeom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07504" y="1268760"/>
            <a:ext cx="4251325" cy="44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各个波带在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点产生的光波复振幅： </a:t>
            </a: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039964"/>
              </p:ext>
            </p:extLst>
          </p:nvPr>
        </p:nvGraphicFramePr>
        <p:xfrm>
          <a:off x="997719" y="2282825"/>
          <a:ext cx="2854201" cy="106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1" name="公式" r:id="rId5" imgW="1257300" imgH="469900" progId="Equation.3">
                  <p:embed/>
                </p:oleObj>
              </mc:Choice>
              <mc:Fallback>
                <p:oleObj name="公式" r:id="rId5" imgW="1257300" imgH="469900" progId="Equation.3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719" y="2282825"/>
                        <a:ext cx="2854201" cy="10655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07504" y="3528404"/>
            <a:ext cx="8933220" cy="89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8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可见，随着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增大，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+mn-lt"/>
                <a:ea typeface="+mn-ea"/>
              </a:rPr>
              <a:t>r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+mn-lt"/>
                <a:ea typeface="+mn-ea"/>
              </a:rPr>
              <a:t>j</a:t>
            </a:r>
            <a:r>
              <a:rPr kumimoji="1" lang="zh-CN" altLang="en-US" sz="2000" b="1" i="1" baseline="-25000" dirty="0">
                <a:solidFill>
                  <a:schemeClr val="tx2"/>
                </a:solidFill>
                <a:latin typeface="+mn-lt"/>
                <a:ea typeface="+mn-ea"/>
              </a:rPr>
              <a:t>、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+mn-lt"/>
                <a:ea typeface="+mn-ea"/>
              </a:rPr>
              <a:t>θ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+mn-lt"/>
                <a:ea typeface="+mn-ea"/>
              </a:rPr>
              <a:t>j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也相应增大，所以各波带在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点所产生的光场振幅将随之单调减小：</a:t>
            </a:r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12748"/>
              </p:ext>
            </p:extLst>
          </p:nvPr>
        </p:nvGraphicFramePr>
        <p:xfrm>
          <a:off x="2774740" y="4581128"/>
          <a:ext cx="3594521" cy="577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2" name="公式" r:id="rId7" imgW="1586811" imgH="253890" progId="Equation.3">
                  <p:embed/>
                </p:oleObj>
              </mc:Choice>
              <mc:Fallback>
                <p:oleObj name="公式" r:id="rId7" imgW="1586811" imgH="253890" progId="Equation.3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740" y="4581128"/>
                        <a:ext cx="3594521" cy="577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07504" y="5276056"/>
            <a:ext cx="89332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这种变化比较缓慢， 所以近似有下列关系： </a:t>
            </a: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960361"/>
              </p:ext>
            </p:extLst>
          </p:nvPr>
        </p:nvGraphicFramePr>
        <p:xfrm>
          <a:off x="2110247" y="5811223"/>
          <a:ext cx="4923507" cy="930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3" name="Equation" r:id="rId9" imgW="2286000" imgH="431640" progId="Equation.DSMT4">
                  <p:embed/>
                </p:oleObj>
              </mc:Choice>
              <mc:Fallback>
                <p:oleObj name="Equation" r:id="rId9" imgW="2286000" imgH="431640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247" y="5811223"/>
                        <a:ext cx="4923507" cy="930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75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轴上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点光强计算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022997"/>
            <a:ext cx="27671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于是，在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为奇数时： 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61759"/>
              </p:ext>
            </p:extLst>
          </p:nvPr>
        </p:nvGraphicFramePr>
        <p:xfrm>
          <a:off x="4899509" y="1750040"/>
          <a:ext cx="21558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0" name="公式" r:id="rId4" imgW="939800" imgH="419100" progId="Equation.3">
                  <p:embed/>
                </p:oleObj>
              </mc:Choice>
              <mc:Fallback>
                <p:oleObj name="公式" r:id="rId4" imgW="939800" imgH="419100" progId="Equation.3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509" y="1750040"/>
                        <a:ext cx="21558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447908" y="3065266"/>
            <a:ext cx="19928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在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为偶数时： 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947041"/>
              </p:ext>
            </p:extLst>
          </p:nvPr>
        </p:nvGraphicFramePr>
        <p:xfrm>
          <a:off x="4899509" y="2826277"/>
          <a:ext cx="31480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1" name="Equation" r:id="rId6" imgW="1371600" imgH="419040" progId="Equation.DSMT4">
                  <p:embed/>
                </p:oleObj>
              </mc:Choice>
              <mc:Fallback>
                <p:oleObj name="Equation" r:id="rId6" imgW="1371600" imgH="41904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509" y="2826277"/>
                        <a:ext cx="3148012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11560" y="4191471"/>
            <a:ext cx="4648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当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较大时，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|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-1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|≈|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+mn-lt"/>
                <a:ea typeface="+mn-ea"/>
              </a:rPr>
              <a:t>n 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| 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，故有 ：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824589"/>
              </p:ext>
            </p:extLst>
          </p:nvPr>
        </p:nvGraphicFramePr>
        <p:xfrm>
          <a:off x="4972038" y="3891284"/>
          <a:ext cx="22510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2" name="公式" r:id="rId8" imgW="889000" imgH="419100" progId="Equation.3">
                  <p:embed/>
                </p:oleObj>
              </mc:Choice>
              <mc:Fallback>
                <p:oleObj name="公式" r:id="rId8" imgW="889000" imgH="419100" progId="Equation.3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38" y="3891284"/>
                        <a:ext cx="2251075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899509" y="5184716"/>
            <a:ext cx="3312368" cy="8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为偶数时，取负号；</a:t>
            </a:r>
            <a:endParaRPr kumimoji="1" lang="en-US" altLang="zh-CN" sz="20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为奇数时，取正号。</a:t>
            </a:r>
          </a:p>
        </p:txBody>
      </p:sp>
    </p:spTree>
    <p:extLst>
      <p:ext uri="{BB962C8B-B14F-4D97-AF65-F5344CB8AC3E}">
        <p14:creationId xmlns:p14="http://schemas.microsoft.com/office/powerpoint/2010/main" val="329446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轴上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baseline="-25000" dirty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点光强讨论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9</a:t>
            </a:fld>
            <a:endParaRPr lang="en-US" altLang="zh-CN" dirty="0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370831"/>
              </p:ext>
            </p:extLst>
          </p:nvPr>
        </p:nvGraphicFramePr>
        <p:xfrm>
          <a:off x="3446463" y="1358851"/>
          <a:ext cx="22510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2" name="公式" r:id="rId4" imgW="889000" imgH="419100" progId="Equation.3">
                  <p:embed/>
                </p:oleObj>
              </mc:Choice>
              <mc:Fallback>
                <p:oleObj name="公式" r:id="rId4" imgW="889000" imgH="41910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358851"/>
                        <a:ext cx="2251075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23528" y="2622947"/>
            <a:ext cx="74171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当半波带总数</a:t>
            </a:r>
            <a:r>
              <a:rPr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不太大时，有以下的近似结果：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3528" y="3068960"/>
            <a:ext cx="7417122" cy="1792288"/>
            <a:chOff x="323528" y="3046264"/>
            <a:chExt cx="7417122" cy="1792288"/>
          </a:xfrm>
        </p:grpSpPr>
        <p:graphicFrame>
          <p:nvGraphicFramePr>
            <p:cNvPr id="1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8853278"/>
                </p:ext>
              </p:extLst>
            </p:nvPr>
          </p:nvGraphicFramePr>
          <p:xfrm>
            <a:off x="3924300" y="3046264"/>
            <a:ext cx="2373313" cy="179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3" name="公式" r:id="rId6" imgW="1231900" imgH="965200" progId="Equation.3">
                    <p:embed/>
                  </p:oleObj>
                </mc:Choice>
                <mc:Fallback>
                  <p:oleObj name="公式" r:id="rId6" imgW="1231900" imgH="965200" progId="Equation.3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300" y="3046264"/>
                          <a:ext cx="2373313" cy="1792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323528" y="3343672"/>
              <a:ext cx="741712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2"/>
                  </a:solidFill>
                  <a:latin typeface="+mn-lt"/>
                  <a:ea typeface="+mn-ea"/>
                </a:rPr>
                <a:t>设半波带总数</a:t>
              </a:r>
              <a:r>
                <a:rPr lang="en-US" altLang="zh-CN" sz="2000" b="1" i="1" dirty="0">
                  <a:solidFill>
                    <a:schemeClr val="tx2"/>
                  </a:solidFill>
                  <a:latin typeface="+mn-lt"/>
                  <a:ea typeface="+mn-ea"/>
                </a:rPr>
                <a:t>n</a:t>
              </a:r>
              <a:r>
                <a:rPr lang="zh-CN" altLang="en-US" sz="2000" b="1" dirty="0">
                  <a:solidFill>
                    <a:schemeClr val="tx2"/>
                  </a:solidFill>
                  <a:latin typeface="+mn-lt"/>
                  <a:ea typeface="+mn-ea"/>
                </a:rPr>
                <a:t>为奇数：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323528" y="4207272"/>
              <a:ext cx="741712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2"/>
                  </a:solidFill>
                  <a:latin typeface="+mn-lt"/>
                  <a:ea typeface="+mn-ea"/>
                </a:rPr>
                <a:t>设半波带总数</a:t>
              </a:r>
              <a:r>
                <a:rPr lang="en-US" altLang="zh-CN" sz="2000" b="1" i="1" dirty="0">
                  <a:solidFill>
                    <a:schemeClr val="tx2"/>
                  </a:solidFill>
                  <a:latin typeface="+mn-lt"/>
                  <a:ea typeface="+mn-ea"/>
                </a:rPr>
                <a:t>n</a:t>
              </a:r>
              <a:r>
                <a:rPr lang="zh-CN" altLang="en-US" sz="2000" b="1" dirty="0">
                  <a:solidFill>
                    <a:schemeClr val="tx2"/>
                  </a:solidFill>
                  <a:latin typeface="+mn-lt"/>
                  <a:ea typeface="+mn-ea"/>
                </a:rPr>
                <a:t>为偶数：</a:t>
              </a:r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23528" y="5157192"/>
            <a:ext cx="8424936" cy="141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与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为奇数对应的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点为亮点，与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为偶数对应的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点为暗点。</a:t>
            </a:r>
            <a:endParaRPr kumimoji="1" lang="en-US" altLang="zh-CN" sz="20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2E03CD"/>
                </a:solidFill>
                <a:latin typeface="+mn-lt"/>
                <a:ea typeface="+mn-ea"/>
              </a:rPr>
              <a:t>实验现象：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改变衍射孔的大小或是移动观察屏，可以观察到衍射点</a:t>
            </a:r>
            <a:r>
              <a:rPr kumimoji="1"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明暗交替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的变化。</a:t>
            </a:r>
          </a:p>
        </p:txBody>
      </p:sp>
    </p:spTree>
    <p:extLst>
      <p:ext uri="{BB962C8B-B14F-4D97-AF65-F5344CB8AC3E}">
        <p14:creationId xmlns:p14="http://schemas.microsoft.com/office/powerpoint/2010/main" val="3597081115"/>
      </p:ext>
    </p:extLst>
  </p:cSld>
  <p:clrMapOvr>
    <a:masterClrMapping/>
  </p:clrMapOvr>
</p:sld>
</file>

<file path=ppt/theme/theme1.xml><?xml version="1.0" encoding="utf-8"?>
<a:theme xmlns:a="http://schemas.openxmlformats.org/drawingml/2006/main" name="Yang01">
  <a:themeElements>
    <a:clrScheme name="Yang01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Yang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ang01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Class1-2_0.绪论</Template>
  <TotalTime>21748</TotalTime>
  <Words>2484</Words>
  <Application>Microsoft Office PowerPoint</Application>
  <PresentationFormat>全屏显示(4:3)</PresentationFormat>
  <Paragraphs>223</Paragraphs>
  <Slides>34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Yang01</vt:lpstr>
      <vt:lpstr>公式</vt:lpstr>
      <vt:lpstr>Equation</vt:lpstr>
      <vt:lpstr>PowerPoint 演示文稿</vt:lpstr>
      <vt:lpstr>5.4 菲涅尔衍射</vt:lpstr>
      <vt:lpstr>菲涅尔衍射</vt:lpstr>
      <vt:lpstr>菲涅尔波带法</vt:lpstr>
      <vt:lpstr>轴上P0点光强计算</vt:lpstr>
      <vt:lpstr>轴上P0点光强计算</vt:lpstr>
      <vt:lpstr>轴上P0点光强计算</vt:lpstr>
      <vt:lpstr>轴上P0点光强计算</vt:lpstr>
      <vt:lpstr>轴上P0点光强讨论</vt:lpstr>
      <vt:lpstr>轴上P0点光强讨论</vt:lpstr>
      <vt:lpstr>菲涅尔数</vt:lpstr>
      <vt:lpstr>5.4 菲涅尔衍射</vt:lpstr>
      <vt:lpstr>菲涅尔圆孔衍射图样</vt:lpstr>
      <vt:lpstr>菲涅尔圆孔衍射图样</vt:lpstr>
      <vt:lpstr>菲涅尔圆屏衍射图样</vt:lpstr>
      <vt:lpstr>菲涅尔圆屏衍射图样</vt:lpstr>
      <vt:lpstr>菲涅尔圆屏衍射图样</vt:lpstr>
      <vt:lpstr>5.4 菲涅尔衍射</vt:lpstr>
      <vt:lpstr>菲涅尔波带片</vt:lpstr>
      <vt:lpstr>菲涅尔波带片</vt:lpstr>
      <vt:lpstr>菲涅尔透镜的成像关系</vt:lpstr>
      <vt:lpstr>菲涅尔透镜的焦点</vt:lpstr>
      <vt:lpstr>条形和方形菲涅尔波带片</vt:lpstr>
      <vt:lpstr>5.4 菲涅尔衍射</vt:lpstr>
      <vt:lpstr>球形波面上的菲涅尔波带片</vt:lpstr>
      <vt:lpstr>球形波面上的菲涅尔波带片</vt:lpstr>
      <vt:lpstr>球形波面上的菲涅尔波带片</vt:lpstr>
      <vt:lpstr>5.4 菲涅尔衍射</vt:lpstr>
      <vt:lpstr>菲涅尔透镜的历史</vt:lpstr>
      <vt:lpstr>菲涅尔透镜的特点</vt:lpstr>
      <vt:lpstr>现代菲涅尔透镜</vt:lpstr>
      <vt:lpstr>现代菲涅尔透镜</vt:lpstr>
      <vt:lpstr>致谢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wanzhujun</dc:creator>
  <cp:lastModifiedBy>Hust</cp:lastModifiedBy>
  <cp:revision>1233</cp:revision>
  <dcterms:created xsi:type="dcterms:W3CDTF">2013-11-04T02:33:41Z</dcterms:created>
  <dcterms:modified xsi:type="dcterms:W3CDTF">2022-11-04T02:36:13Z</dcterms:modified>
</cp:coreProperties>
</file>