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9" r:id="rId3"/>
    <p:sldId id="364" r:id="rId4"/>
    <p:sldId id="373" r:id="rId5"/>
    <p:sldId id="374" r:id="rId6"/>
    <p:sldId id="375" r:id="rId7"/>
    <p:sldId id="362" r:id="rId8"/>
    <p:sldId id="275" r:id="rId9"/>
    <p:sldId id="267" r:id="rId10"/>
    <p:sldId id="268" r:id="rId11"/>
    <p:sldId id="269" r:id="rId12"/>
    <p:sldId id="270" r:id="rId13"/>
    <p:sldId id="271" r:id="rId14"/>
    <p:sldId id="272" r:id="rId15"/>
    <p:sldId id="378" r:id="rId16"/>
    <p:sldId id="273" r:id="rId17"/>
    <p:sldId id="276" r:id="rId18"/>
    <p:sldId id="274" r:id="rId19"/>
    <p:sldId id="277" r:id="rId20"/>
    <p:sldId id="280" r:id="rId21"/>
    <p:sldId id="380" r:id="rId22"/>
    <p:sldId id="281" r:id="rId23"/>
    <p:sldId id="283" r:id="rId24"/>
    <p:sldId id="381" r:id="rId25"/>
    <p:sldId id="377" r:id="rId26"/>
    <p:sldId id="278" r:id="rId27"/>
    <p:sldId id="282" r:id="rId28"/>
    <p:sldId id="279" r:id="rId29"/>
    <p:sldId id="266" r:id="rId30"/>
    <p:sldId id="285" r:id="rId31"/>
    <p:sldId id="286" r:id="rId32"/>
    <p:sldId id="287" r:id="rId33"/>
    <p:sldId id="288" r:id="rId34"/>
    <p:sldId id="289" r:id="rId35"/>
    <p:sldId id="290" r:id="rId36"/>
    <p:sldId id="376" r:id="rId37"/>
    <p:sldId id="26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9" autoAdjust="0"/>
  </p:normalViewPr>
  <p:slideViewPr>
    <p:cSldViewPr>
      <p:cViewPr varScale="1">
        <p:scale>
          <a:sx n="84" d="100"/>
          <a:sy n="84" d="100"/>
        </p:scale>
        <p:origin x="70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pPr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pPr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88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87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35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558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08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1912" y="885763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88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4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tif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16.tif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tiff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3.png"/><Relationship Id="rId5" Type="http://schemas.openxmlformats.org/officeDocument/2006/relationships/image" Target="../media/image32.wmf"/><Relationship Id="rId10" Type="http://schemas.openxmlformats.org/officeDocument/2006/relationships/image" Target="../media/image34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tif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8.wmf"/><Relationship Id="rId4" Type="http://schemas.openxmlformats.org/officeDocument/2006/relationships/image" Target="../media/image49.tiff"/><Relationship Id="rId9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52.wmf"/><Relationship Id="rId4" Type="http://schemas.openxmlformats.org/officeDocument/2006/relationships/image" Target="../media/image49.tiff"/><Relationship Id="rId9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tif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6.wmf"/><Relationship Id="rId5" Type="http://schemas.openxmlformats.org/officeDocument/2006/relationships/image" Target="../media/image60.tif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59.tiff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png"/><Relationship Id="rId5" Type="http://schemas.openxmlformats.org/officeDocument/2006/relationships/image" Target="../media/image61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第六章 傅立叶光学</a:t>
            </a:r>
            <a:endParaRPr lang="zh-CN" altLang="en-US" sz="4400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光学系统与通信系统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251520" y="1805785"/>
            <a:ext cx="201622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通信系统中的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信号调制</a:t>
            </a:r>
          </a:p>
        </p:txBody>
      </p:sp>
      <p:sp>
        <p:nvSpPr>
          <p:cNvPr id="28" name="矩形 27"/>
          <p:cNvSpPr/>
          <p:nvPr/>
        </p:nvSpPr>
        <p:spPr>
          <a:xfrm>
            <a:off x="251520" y="4007350"/>
            <a:ext cx="201622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物体对光学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信号的调制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43808" y="1210686"/>
            <a:ext cx="5001460" cy="2126303"/>
            <a:chOff x="3269827" y="1177716"/>
            <a:chExt cx="5001460" cy="212630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1177716"/>
              <a:ext cx="3888432" cy="2126303"/>
            </a:xfrm>
            <a:prstGeom prst="rect">
              <a:avLst/>
            </a:prstGeom>
          </p:spPr>
        </p:pic>
        <p:sp>
          <p:nvSpPr>
            <p:cNvPr id="25" name="文本框 6"/>
            <p:cNvSpPr txBox="1"/>
            <p:nvPr/>
          </p:nvSpPr>
          <p:spPr>
            <a:xfrm>
              <a:off x="3269827" y="1527175"/>
              <a:ext cx="14461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振幅调制</a:t>
              </a:r>
            </a:p>
          </p:txBody>
        </p:sp>
        <p:sp>
          <p:nvSpPr>
            <p:cNvPr id="26" name="文本框 7"/>
            <p:cNvSpPr txBox="1"/>
            <p:nvPr/>
          </p:nvSpPr>
          <p:spPr>
            <a:xfrm>
              <a:off x="3269827" y="2162690"/>
              <a:ext cx="14461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频率调制</a:t>
              </a:r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3269827" y="2708920"/>
              <a:ext cx="14461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相位调制</a:t>
              </a:r>
            </a:p>
          </p:txBody>
        </p:sp>
        <p:sp>
          <p:nvSpPr>
            <p:cNvPr id="44" name="文本框 49"/>
            <p:cNvSpPr txBox="1"/>
            <p:nvPr/>
          </p:nvSpPr>
          <p:spPr>
            <a:xfrm>
              <a:off x="7956376" y="1484784"/>
              <a:ext cx="31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endParaRPr lang="zh-CN" altLang="en-US" sz="2000" b="1" i="1" dirty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50"/>
            <p:cNvSpPr txBox="1"/>
            <p:nvPr/>
          </p:nvSpPr>
          <p:spPr>
            <a:xfrm>
              <a:off x="7956376" y="2143022"/>
              <a:ext cx="31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endParaRPr lang="zh-CN" altLang="en-US" sz="2000" b="1" i="1" dirty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51"/>
            <p:cNvSpPr txBox="1"/>
            <p:nvPr/>
          </p:nvSpPr>
          <p:spPr>
            <a:xfrm>
              <a:off x="7956376" y="2662952"/>
              <a:ext cx="31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endParaRPr lang="zh-CN" altLang="en-US" sz="2000" b="1" i="1" dirty="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0860" y="3501008"/>
            <a:ext cx="6227604" cy="2461112"/>
            <a:chOff x="2736884" y="3992224"/>
            <a:chExt cx="6227604" cy="2461112"/>
          </a:xfrm>
        </p:grpSpPr>
        <p:grpSp>
          <p:nvGrpSpPr>
            <p:cNvPr id="29" name="组合 28"/>
            <p:cNvGrpSpPr/>
            <p:nvPr/>
          </p:nvGrpSpPr>
          <p:grpSpPr>
            <a:xfrm rot="19895036">
              <a:off x="4027133" y="4408652"/>
              <a:ext cx="1224136" cy="259822"/>
              <a:chOff x="5652120" y="4313418"/>
              <a:chExt cx="1224136" cy="259822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 flipH="1">
                <a:off x="5652120" y="4313418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5652120" y="4443329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>
                <a:off x="5652120" y="4573240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 rot="10800000">
              <a:off x="4088954" y="5434670"/>
              <a:ext cx="1224136" cy="259822"/>
              <a:chOff x="5652120" y="4313418"/>
              <a:chExt cx="1224136" cy="259822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flipH="1">
                <a:off x="5652120" y="4313418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5652120" y="4443329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>
                <a:off x="5652120" y="4573240"/>
                <a:ext cx="1224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26"/>
                <p:cNvSpPr txBox="1"/>
                <p:nvPr/>
              </p:nvSpPr>
              <p:spPr>
                <a:xfrm>
                  <a:off x="5322797" y="3992224"/>
                  <a:ext cx="328165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797" y="3992224"/>
                  <a:ext cx="328165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/>
            <p:cNvGrpSpPr/>
            <p:nvPr/>
          </p:nvGrpSpPr>
          <p:grpSpPr>
            <a:xfrm>
              <a:off x="2736884" y="4202976"/>
              <a:ext cx="1563011" cy="2250360"/>
              <a:chOff x="3269827" y="4274984"/>
              <a:chExt cx="1563011" cy="2250360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047" y="4573030"/>
                <a:ext cx="1529791" cy="16358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36195" dist="12700" dir="11400000" algn="tl" rotWithShape="0">
                  <a:srgbClr val="000000">
                    <a:alpha val="33000"/>
                  </a:srgbClr>
                </a:outerShdw>
              </a:effectLst>
              <a:scene3d>
                <a:camera prst="isometricOffAxis2Right"/>
                <a:lightRig rig="soft" dir="t"/>
              </a:scene3d>
              <a:sp3d contourW="12700" prstMaterial="matte">
                <a:bevelT w="63500" h="50800"/>
                <a:contourClr>
                  <a:srgbClr val="C0C0C0"/>
                </a:contourClr>
              </a:sp3d>
            </p:spPr>
          </p:pic>
          <p:cxnSp>
            <p:nvCxnSpPr>
              <p:cNvPr id="40" name="直接箭头连接符 39"/>
              <p:cNvCxnSpPr/>
              <p:nvPr/>
            </p:nvCxnSpPr>
            <p:spPr>
              <a:xfrm flipV="1">
                <a:off x="3635895" y="5831641"/>
                <a:ext cx="997925" cy="665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3635895" y="4433585"/>
                <a:ext cx="0" cy="2091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36"/>
              <p:cNvSpPr txBox="1"/>
              <p:nvPr/>
            </p:nvSpPr>
            <p:spPr>
              <a:xfrm>
                <a:off x="4464440" y="5875493"/>
                <a:ext cx="31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x</a:t>
                </a:r>
                <a:endParaRPr lang="zh-CN" altLang="en-US" sz="2000" b="1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37"/>
              <p:cNvSpPr txBox="1"/>
              <p:nvPr/>
            </p:nvSpPr>
            <p:spPr>
              <a:xfrm>
                <a:off x="3269827" y="4274984"/>
                <a:ext cx="31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39"/>
                <p:cNvSpPr txBox="1"/>
                <p:nvPr/>
              </p:nvSpPr>
              <p:spPr>
                <a:xfrm>
                  <a:off x="5385098" y="5379915"/>
                  <a:ext cx="35793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098" y="5379915"/>
                  <a:ext cx="357939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>
              <a:off x="5767249" y="4482851"/>
              <a:ext cx="0" cy="95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7668344" y="4489613"/>
              <a:ext cx="0" cy="95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4"/>
            <p:cNvSpPr txBox="1"/>
            <p:nvPr/>
          </p:nvSpPr>
          <p:spPr>
            <a:xfrm>
              <a:off x="5034634" y="4735762"/>
              <a:ext cx="14815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振幅调制</a:t>
              </a:r>
            </a:p>
          </p:txBody>
        </p:sp>
        <p:sp>
          <p:nvSpPr>
            <p:cNvPr id="51" name="文本框 46"/>
            <p:cNvSpPr txBox="1"/>
            <p:nvPr/>
          </p:nvSpPr>
          <p:spPr>
            <a:xfrm>
              <a:off x="6948264" y="4734216"/>
              <a:ext cx="147294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</a:rPr>
                <a:t>相位调制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7760284" y="1210686"/>
            <a:ext cx="1256279" cy="4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时间域</a:t>
            </a:r>
          </a:p>
        </p:txBody>
      </p:sp>
      <p:sp>
        <p:nvSpPr>
          <p:cNvPr id="53" name="矩形 52"/>
          <p:cNvSpPr/>
          <p:nvPr/>
        </p:nvSpPr>
        <p:spPr>
          <a:xfrm>
            <a:off x="7812360" y="5339763"/>
            <a:ext cx="1171295" cy="465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空间域</a:t>
            </a:r>
          </a:p>
        </p:txBody>
      </p:sp>
      <p:sp>
        <p:nvSpPr>
          <p:cNvPr id="54" name="文本框 3"/>
          <p:cNvSpPr txBox="1"/>
          <p:nvPr/>
        </p:nvSpPr>
        <p:spPr>
          <a:xfrm>
            <a:off x="107504" y="6228020"/>
            <a:ext cx="89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光是光学系统中的载波，物体对光的振幅和相位等产生调制，使其携带物体的信息。</a:t>
            </a:r>
          </a:p>
        </p:txBody>
      </p:sp>
    </p:spTree>
    <p:extLst>
      <p:ext uri="{BB962C8B-B14F-4D97-AF65-F5344CB8AC3E}">
        <p14:creationId xmlns:p14="http://schemas.microsoft.com/office/powerpoint/2010/main" val="777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光学系统与通信系统的相似性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31193" y="1268760"/>
            <a:ext cx="8461287" cy="5279789"/>
            <a:chOff x="431193" y="1268760"/>
            <a:chExt cx="8461287" cy="5279789"/>
          </a:xfrm>
        </p:grpSpPr>
        <p:sp>
          <p:nvSpPr>
            <p:cNvPr id="56" name="矩形 55"/>
            <p:cNvSpPr/>
            <p:nvPr/>
          </p:nvSpPr>
          <p:spPr>
            <a:xfrm>
              <a:off x="3385700" y="3491716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2"/>
                  </a:solidFill>
                </a:rPr>
                <a:t>线性不变系统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99592" y="4201128"/>
              <a:ext cx="7992888" cy="1852794"/>
              <a:chOff x="502577" y="3839314"/>
              <a:chExt cx="7992888" cy="185279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640144" y="4359804"/>
                <a:ext cx="2398937" cy="815361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光学系统</a:t>
                </a:r>
              </a:p>
            </p:txBody>
          </p:sp>
          <p:sp>
            <p:nvSpPr>
              <p:cNvPr id="59" name="上下箭头 58"/>
              <p:cNvSpPr/>
              <p:nvPr/>
            </p:nvSpPr>
            <p:spPr>
              <a:xfrm>
                <a:off x="659924" y="4287795"/>
                <a:ext cx="576064" cy="959378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0" name="直接箭头连接符 59"/>
              <p:cNvCxnSpPr>
                <a:stCxn id="59" idx="6"/>
                <a:endCxn id="58" idx="1"/>
              </p:cNvCxnSpPr>
              <p:nvPr/>
            </p:nvCxnSpPr>
            <p:spPr>
              <a:xfrm>
                <a:off x="1091972" y="4767484"/>
                <a:ext cx="15481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58" idx="3"/>
              </p:cNvCxnSpPr>
              <p:nvPr/>
            </p:nvCxnSpPr>
            <p:spPr>
              <a:xfrm flipV="1">
                <a:off x="5039081" y="4767484"/>
                <a:ext cx="166951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上下箭头 61"/>
              <p:cNvSpPr/>
              <p:nvPr/>
            </p:nvSpPr>
            <p:spPr>
              <a:xfrm>
                <a:off x="6546305" y="4287795"/>
                <a:ext cx="576064" cy="959378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22"/>
                  <p:cNvSpPr txBox="1"/>
                  <p:nvPr/>
                </p:nvSpPr>
                <p:spPr>
                  <a:xfrm>
                    <a:off x="577629" y="3839314"/>
                    <a:ext cx="7373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629" y="3839314"/>
                    <a:ext cx="73738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44" r="-1157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23"/>
                  <p:cNvSpPr txBox="1"/>
                  <p:nvPr/>
                </p:nvSpPr>
                <p:spPr>
                  <a:xfrm>
                    <a:off x="502577" y="5379778"/>
                    <a:ext cx="961674" cy="3024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7" y="5379778"/>
                    <a:ext cx="961674" cy="3024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32" r="-891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24"/>
                  <p:cNvSpPr txBox="1"/>
                  <p:nvPr/>
                </p:nvSpPr>
                <p:spPr>
                  <a:xfrm>
                    <a:off x="5524908" y="3841953"/>
                    <a:ext cx="27123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4908" y="3841953"/>
                    <a:ext cx="271234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9" t="-2222" r="-157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25"/>
                  <p:cNvSpPr txBox="1"/>
                  <p:nvPr/>
                </p:nvSpPr>
                <p:spPr>
                  <a:xfrm>
                    <a:off x="5409940" y="5369904"/>
                    <a:ext cx="3085525" cy="3222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altLang="zh-CN" b="1" i="1" dirty="0">
                        <a:solidFill>
                          <a:schemeClr val="tx2"/>
                        </a:solidFill>
                      </a:rPr>
                      <a:t>H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b="1" i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9940" y="5369904"/>
                    <a:ext cx="3085525" cy="3222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67" t="-18868" b="-358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26"/>
                  <p:cNvSpPr txBox="1"/>
                  <p:nvPr/>
                </p:nvSpPr>
                <p:spPr>
                  <a:xfrm>
                    <a:off x="3398413" y="3839314"/>
                    <a:ext cx="7534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413" y="3839314"/>
                    <a:ext cx="75341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130" r="-11382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27"/>
                  <p:cNvSpPr txBox="1"/>
                  <p:nvPr/>
                </p:nvSpPr>
                <p:spPr>
                  <a:xfrm>
                    <a:off x="3310889" y="5379778"/>
                    <a:ext cx="995337" cy="3024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0889" y="5379778"/>
                    <a:ext cx="995337" cy="3024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878" r="-792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1115616" y="6093296"/>
                  <a:ext cx="6115937" cy="4552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</m:oMath>
                  </a14:m>
                  <a:r>
                    <a:rPr lang="en-US" altLang="zh-CN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——</a:t>
                  </a:r>
                  <a:r>
                    <a:rPr lang="zh-CN" altLang="en-US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表示卷积；</a:t>
                  </a:r>
                  <a:r>
                    <a:rPr lang="en-US" altLang="zh-CN" b="1" i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——</a:t>
                  </a:r>
                  <a:r>
                    <a:rPr lang="zh-CN" altLang="en-US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表示脉冲响应函数</a:t>
                  </a: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6093296"/>
                  <a:ext cx="6115937" cy="455253"/>
                </a:xfrm>
                <a:prstGeom prst="rect">
                  <a:avLst/>
                </a:prstGeom>
                <a:blipFill>
                  <a:blip r:embed="rId9"/>
                  <a:stretch>
                    <a:fillRect b="-229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组合 69"/>
            <p:cNvGrpSpPr/>
            <p:nvPr/>
          </p:nvGrpSpPr>
          <p:grpSpPr>
            <a:xfrm>
              <a:off x="1043608" y="1348339"/>
              <a:ext cx="7253700" cy="1792286"/>
              <a:chOff x="610635" y="987138"/>
              <a:chExt cx="7253700" cy="179228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590855" y="1492326"/>
                <a:ext cx="2412268" cy="815361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通信系统</a:t>
                </a:r>
              </a:p>
            </p:txBody>
          </p:sp>
          <p:sp>
            <p:nvSpPr>
              <p:cNvPr id="72" name="上下箭头 71"/>
              <p:cNvSpPr/>
              <p:nvPr/>
            </p:nvSpPr>
            <p:spPr>
              <a:xfrm>
                <a:off x="610635" y="1420317"/>
                <a:ext cx="576064" cy="959378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73" name="直接箭头连接符 72"/>
              <p:cNvCxnSpPr>
                <a:stCxn id="72" idx="6"/>
                <a:endCxn id="71" idx="1"/>
              </p:cNvCxnSpPr>
              <p:nvPr/>
            </p:nvCxnSpPr>
            <p:spPr>
              <a:xfrm>
                <a:off x="1042683" y="1900006"/>
                <a:ext cx="154817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71" idx="3"/>
              </p:cNvCxnSpPr>
              <p:nvPr/>
            </p:nvCxnSpPr>
            <p:spPr>
              <a:xfrm flipV="1">
                <a:off x="5003123" y="1900006"/>
                <a:ext cx="165618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上下箭头 74"/>
              <p:cNvSpPr/>
              <p:nvPr/>
            </p:nvSpPr>
            <p:spPr>
              <a:xfrm>
                <a:off x="6510993" y="1420317"/>
                <a:ext cx="576064" cy="959378"/>
              </a:xfrm>
              <a:prstGeom prst="upDown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35"/>
                  <p:cNvSpPr txBox="1"/>
                  <p:nvPr/>
                </p:nvSpPr>
                <p:spPr>
                  <a:xfrm>
                    <a:off x="659924" y="995265"/>
                    <a:ext cx="4760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924" y="995265"/>
                    <a:ext cx="47609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667" t="-2222" r="-17949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36"/>
                  <p:cNvSpPr txBox="1"/>
                  <p:nvPr/>
                </p:nvSpPr>
                <p:spPr>
                  <a:xfrm>
                    <a:off x="659924" y="2502425"/>
                    <a:ext cx="52738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924" y="2502425"/>
                    <a:ext cx="527388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195" r="-14943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37"/>
                  <p:cNvSpPr txBox="1"/>
                  <p:nvPr/>
                </p:nvSpPr>
                <p:spPr>
                  <a:xfrm>
                    <a:off x="5935858" y="987138"/>
                    <a:ext cx="192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58" y="987138"/>
                    <a:ext cx="192847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49" r="-2532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38"/>
                  <p:cNvSpPr txBox="1"/>
                  <p:nvPr/>
                </p:nvSpPr>
                <p:spPr>
                  <a:xfrm>
                    <a:off x="5931351" y="2502424"/>
                    <a:ext cx="17353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oMath>
                    </a14:m>
                    <a:r>
                      <a:rPr lang="en-US" altLang="zh-CN" b="1" i="1" dirty="0">
                        <a:solidFill>
                          <a:schemeClr val="tx2"/>
                        </a:solidFill>
                      </a:rPr>
                      <a:t>H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oMath>
                    </a14:m>
                    <a:endParaRPr lang="zh-CN" altLang="en-US" b="1" i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351" y="2502424"/>
                    <a:ext cx="173534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561" t="-28889" r="-1053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39"/>
                  <p:cNvSpPr txBox="1"/>
                  <p:nvPr/>
                </p:nvSpPr>
                <p:spPr>
                  <a:xfrm>
                    <a:off x="3584294" y="991589"/>
                    <a:ext cx="4921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4294" y="991589"/>
                    <a:ext cx="49212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111" r="-17284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40"/>
                  <p:cNvSpPr txBox="1"/>
                  <p:nvPr/>
                </p:nvSpPr>
                <p:spPr>
                  <a:xfrm>
                    <a:off x="3490955" y="2502424"/>
                    <a:ext cx="5610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0955" y="2502424"/>
                    <a:ext cx="56105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783" r="-15217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矩形 81"/>
            <p:cNvSpPr/>
            <p:nvPr/>
          </p:nvSpPr>
          <p:spPr>
            <a:xfrm>
              <a:off x="2771799" y="1268760"/>
              <a:ext cx="2882773" cy="48569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16200000">
              <a:off x="-250725" y="2076540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傅里叶</a:t>
              </a:r>
              <a:r>
                <a:rPr lang="en-US" altLang="zh-CN" b="1" dirty="0">
                  <a:solidFill>
                    <a:srgbClr val="0000FF"/>
                  </a:solidFill>
                </a:rPr>
                <a:t>(</a:t>
              </a:r>
              <a:r>
                <a:rPr lang="zh-CN" altLang="en-US" b="1" dirty="0">
                  <a:solidFill>
                    <a:srgbClr val="0000FF"/>
                  </a:solidFill>
                </a:rPr>
                <a:t>逆</a:t>
              </a:r>
              <a:r>
                <a:rPr lang="en-US" altLang="zh-CN" b="1" dirty="0">
                  <a:solidFill>
                    <a:srgbClr val="0000FF"/>
                  </a:solidFill>
                </a:rPr>
                <a:t>)</a:t>
              </a:r>
              <a:r>
                <a:rPr lang="zh-CN" altLang="en-US" b="1" dirty="0">
                  <a:solidFill>
                    <a:srgbClr val="0000FF"/>
                  </a:solidFill>
                </a:rPr>
                <a:t>变换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16200000">
              <a:off x="-250724" y="4944632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傅里叶</a:t>
              </a:r>
              <a:r>
                <a:rPr lang="en-US" altLang="zh-CN" b="1" dirty="0">
                  <a:solidFill>
                    <a:srgbClr val="0000FF"/>
                  </a:solidFill>
                </a:rPr>
                <a:t>(</a:t>
              </a:r>
              <a:r>
                <a:rPr lang="zh-CN" altLang="en-US" b="1" dirty="0">
                  <a:solidFill>
                    <a:srgbClr val="0000FF"/>
                  </a:solidFill>
                </a:rPr>
                <a:t>逆</a:t>
              </a:r>
              <a:r>
                <a:rPr lang="en-US" altLang="zh-CN" b="1" dirty="0">
                  <a:solidFill>
                    <a:srgbClr val="0000FF"/>
                  </a:solidFill>
                </a:rPr>
                <a:t>)</a:t>
              </a:r>
              <a:r>
                <a:rPr lang="zh-CN" altLang="en-US" b="1" dirty="0">
                  <a:solidFill>
                    <a:srgbClr val="0000FF"/>
                  </a:solidFill>
                </a:rPr>
                <a:t>变换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5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光学系统与通信系统的比较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20528"/>
              </p:ext>
            </p:extLst>
          </p:nvPr>
        </p:nvGraphicFramePr>
        <p:xfrm>
          <a:off x="395536" y="1700808"/>
          <a:ext cx="8352928" cy="44357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1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通信系统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光学系统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基本功能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信息收集和传递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信息收集和传递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信号调制形式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时间域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空间域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基本性质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线性和不变性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线性和不变性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特性描述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时间脉冲响应和</a:t>
                      </a:r>
                      <a:endParaRPr lang="en-US" altLang="zh-CN" sz="2000" b="1" dirty="0">
                        <a:solidFill>
                          <a:schemeClr val="tx2"/>
                        </a:solidFill>
                        <a:latin typeface="+mn-lt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时间频率响应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空间脉冲响应和</a:t>
                      </a:r>
                      <a:endParaRPr lang="en-US" altLang="zh-CN" sz="2000" b="1" dirty="0">
                        <a:solidFill>
                          <a:schemeClr val="tx2"/>
                        </a:solidFill>
                        <a:latin typeface="+mn-lt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空间频率响应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频域分析方法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时间傅里叶变换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空间傅里叶变换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什么是傅里叶光学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1482030" y="1989412"/>
            <a:ext cx="6179940" cy="1079548"/>
            <a:chOff x="1482029" y="1646695"/>
            <a:chExt cx="6179940" cy="1079548"/>
          </a:xfrm>
        </p:grpSpPr>
        <p:sp>
          <p:nvSpPr>
            <p:cNvPr id="3" name="任意多边形 2"/>
            <p:cNvSpPr/>
            <p:nvPr/>
          </p:nvSpPr>
          <p:spPr>
            <a:xfrm>
              <a:off x="1482029" y="1646695"/>
              <a:ext cx="1376996" cy="1079548"/>
            </a:xfrm>
            <a:custGeom>
              <a:avLst/>
              <a:gdLst>
                <a:gd name="connsiteX0" fmla="*/ 0 w 1376996"/>
                <a:gd name="connsiteY0" fmla="*/ 179928 h 1079548"/>
                <a:gd name="connsiteX1" fmla="*/ 179928 w 1376996"/>
                <a:gd name="connsiteY1" fmla="*/ 0 h 1079548"/>
                <a:gd name="connsiteX2" fmla="*/ 1197068 w 1376996"/>
                <a:gd name="connsiteY2" fmla="*/ 0 h 1079548"/>
                <a:gd name="connsiteX3" fmla="*/ 1376996 w 1376996"/>
                <a:gd name="connsiteY3" fmla="*/ 179928 h 1079548"/>
                <a:gd name="connsiteX4" fmla="*/ 1376996 w 1376996"/>
                <a:gd name="connsiteY4" fmla="*/ 899620 h 1079548"/>
                <a:gd name="connsiteX5" fmla="*/ 1197068 w 1376996"/>
                <a:gd name="connsiteY5" fmla="*/ 1079548 h 1079548"/>
                <a:gd name="connsiteX6" fmla="*/ 179928 w 1376996"/>
                <a:gd name="connsiteY6" fmla="*/ 1079548 h 1079548"/>
                <a:gd name="connsiteX7" fmla="*/ 0 w 1376996"/>
                <a:gd name="connsiteY7" fmla="*/ 899620 h 1079548"/>
                <a:gd name="connsiteX8" fmla="*/ 0 w 1376996"/>
                <a:gd name="connsiteY8" fmla="*/ 179928 h 10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996" h="1079548">
                  <a:moveTo>
                    <a:pt x="0" y="179928"/>
                  </a:moveTo>
                  <a:cubicBezTo>
                    <a:pt x="0" y="80557"/>
                    <a:pt x="80557" y="0"/>
                    <a:pt x="179928" y="0"/>
                  </a:cubicBezTo>
                  <a:lnTo>
                    <a:pt x="1197068" y="0"/>
                  </a:lnTo>
                  <a:cubicBezTo>
                    <a:pt x="1296439" y="0"/>
                    <a:pt x="1376996" y="80557"/>
                    <a:pt x="1376996" y="179928"/>
                  </a:cubicBezTo>
                  <a:lnTo>
                    <a:pt x="1376996" y="899620"/>
                  </a:lnTo>
                  <a:cubicBezTo>
                    <a:pt x="1376996" y="998991"/>
                    <a:pt x="1296439" y="1079548"/>
                    <a:pt x="1197068" y="1079548"/>
                  </a:cubicBezTo>
                  <a:lnTo>
                    <a:pt x="179928" y="1079548"/>
                  </a:lnTo>
                  <a:cubicBezTo>
                    <a:pt x="80557" y="1079548"/>
                    <a:pt x="0" y="998991"/>
                    <a:pt x="0" y="899620"/>
                  </a:cubicBezTo>
                  <a:lnTo>
                    <a:pt x="0" y="17992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99" tIns="78099" rIns="78099" bIns="7809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/>
                <a:t>光学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946685" y="1873400"/>
              <a:ext cx="626138" cy="626138"/>
            </a:xfrm>
            <a:custGeom>
              <a:avLst/>
              <a:gdLst>
                <a:gd name="connsiteX0" fmla="*/ 82995 w 626138"/>
                <a:gd name="connsiteY0" fmla="*/ 239435 h 626138"/>
                <a:gd name="connsiteX1" fmla="*/ 239435 w 626138"/>
                <a:gd name="connsiteY1" fmla="*/ 239435 h 626138"/>
                <a:gd name="connsiteX2" fmla="*/ 239435 w 626138"/>
                <a:gd name="connsiteY2" fmla="*/ 82995 h 626138"/>
                <a:gd name="connsiteX3" fmla="*/ 386703 w 626138"/>
                <a:gd name="connsiteY3" fmla="*/ 82995 h 626138"/>
                <a:gd name="connsiteX4" fmla="*/ 386703 w 626138"/>
                <a:gd name="connsiteY4" fmla="*/ 239435 h 626138"/>
                <a:gd name="connsiteX5" fmla="*/ 543143 w 626138"/>
                <a:gd name="connsiteY5" fmla="*/ 239435 h 626138"/>
                <a:gd name="connsiteX6" fmla="*/ 543143 w 626138"/>
                <a:gd name="connsiteY6" fmla="*/ 386703 h 626138"/>
                <a:gd name="connsiteX7" fmla="*/ 386703 w 626138"/>
                <a:gd name="connsiteY7" fmla="*/ 386703 h 626138"/>
                <a:gd name="connsiteX8" fmla="*/ 386703 w 626138"/>
                <a:gd name="connsiteY8" fmla="*/ 543143 h 626138"/>
                <a:gd name="connsiteX9" fmla="*/ 239435 w 626138"/>
                <a:gd name="connsiteY9" fmla="*/ 543143 h 626138"/>
                <a:gd name="connsiteX10" fmla="*/ 239435 w 626138"/>
                <a:gd name="connsiteY10" fmla="*/ 386703 h 626138"/>
                <a:gd name="connsiteX11" fmla="*/ 82995 w 626138"/>
                <a:gd name="connsiteY11" fmla="*/ 386703 h 626138"/>
                <a:gd name="connsiteX12" fmla="*/ 82995 w 626138"/>
                <a:gd name="connsiteY12" fmla="*/ 239435 h 62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6138" h="626138">
                  <a:moveTo>
                    <a:pt x="82995" y="239435"/>
                  </a:moveTo>
                  <a:lnTo>
                    <a:pt x="239435" y="239435"/>
                  </a:lnTo>
                  <a:lnTo>
                    <a:pt x="239435" y="82995"/>
                  </a:lnTo>
                  <a:lnTo>
                    <a:pt x="386703" y="82995"/>
                  </a:lnTo>
                  <a:lnTo>
                    <a:pt x="386703" y="239435"/>
                  </a:lnTo>
                  <a:lnTo>
                    <a:pt x="543143" y="239435"/>
                  </a:lnTo>
                  <a:lnTo>
                    <a:pt x="543143" y="386703"/>
                  </a:lnTo>
                  <a:lnTo>
                    <a:pt x="386703" y="386703"/>
                  </a:lnTo>
                  <a:lnTo>
                    <a:pt x="386703" y="543143"/>
                  </a:lnTo>
                  <a:lnTo>
                    <a:pt x="239435" y="543143"/>
                  </a:lnTo>
                  <a:lnTo>
                    <a:pt x="239435" y="386703"/>
                  </a:lnTo>
                  <a:lnTo>
                    <a:pt x="82995" y="386703"/>
                  </a:lnTo>
                  <a:lnTo>
                    <a:pt x="82995" y="239435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995" tIns="239435" rIns="82995" bIns="2394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660483" y="1646695"/>
              <a:ext cx="1408659" cy="1079548"/>
            </a:xfrm>
            <a:custGeom>
              <a:avLst/>
              <a:gdLst>
                <a:gd name="connsiteX0" fmla="*/ 0 w 1408659"/>
                <a:gd name="connsiteY0" fmla="*/ 179928 h 1079548"/>
                <a:gd name="connsiteX1" fmla="*/ 179928 w 1408659"/>
                <a:gd name="connsiteY1" fmla="*/ 0 h 1079548"/>
                <a:gd name="connsiteX2" fmla="*/ 1228731 w 1408659"/>
                <a:gd name="connsiteY2" fmla="*/ 0 h 1079548"/>
                <a:gd name="connsiteX3" fmla="*/ 1408659 w 1408659"/>
                <a:gd name="connsiteY3" fmla="*/ 179928 h 1079548"/>
                <a:gd name="connsiteX4" fmla="*/ 1408659 w 1408659"/>
                <a:gd name="connsiteY4" fmla="*/ 899620 h 1079548"/>
                <a:gd name="connsiteX5" fmla="*/ 1228731 w 1408659"/>
                <a:gd name="connsiteY5" fmla="*/ 1079548 h 1079548"/>
                <a:gd name="connsiteX6" fmla="*/ 179928 w 1408659"/>
                <a:gd name="connsiteY6" fmla="*/ 1079548 h 1079548"/>
                <a:gd name="connsiteX7" fmla="*/ 0 w 1408659"/>
                <a:gd name="connsiteY7" fmla="*/ 899620 h 1079548"/>
                <a:gd name="connsiteX8" fmla="*/ 0 w 1408659"/>
                <a:gd name="connsiteY8" fmla="*/ 179928 h 10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59" h="1079548">
                  <a:moveTo>
                    <a:pt x="0" y="179928"/>
                  </a:moveTo>
                  <a:cubicBezTo>
                    <a:pt x="0" y="80557"/>
                    <a:pt x="80557" y="0"/>
                    <a:pt x="179928" y="0"/>
                  </a:cubicBezTo>
                  <a:lnTo>
                    <a:pt x="1228731" y="0"/>
                  </a:lnTo>
                  <a:cubicBezTo>
                    <a:pt x="1328102" y="0"/>
                    <a:pt x="1408659" y="80557"/>
                    <a:pt x="1408659" y="179928"/>
                  </a:cubicBezTo>
                  <a:lnTo>
                    <a:pt x="1408659" y="899620"/>
                  </a:lnTo>
                  <a:cubicBezTo>
                    <a:pt x="1408659" y="998991"/>
                    <a:pt x="1328102" y="1079548"/>
                    <a:pt x="1228731" y="1079548"/>
                  </a:cubicBezTo>
                  <a:lnTo>
                    <a:pt x="179928" y="1079548"/>
                  </a:lnTo>
                  <a:cubicBezTo>
                    <a:pt x="80557" y="1079548"/>
                    <a:pt x="0" y="998991"/>
                    <a:pt x="0" y="899620"/>
                  </a:cubicBezTo>
                  <a:lnTo>
                    <a:pt x="0" y="17992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99" tIns="78099" rIns="78099" bIns="78099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/>
                <a:t>通信与信息理论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156802" y="1873400"/>
              <a:ext cx="626138" cy="626138"/>
            </a:xfrm>
            <a:custGeom>
              <a:avLst/>
              <a:gdLst>
                <a:gd name="connsiteX0" fmla="*/ 82995 w 626138"/>
                <a:gd name="connsiteY0" fmla="*/ 128984 h 626138"/>
                <a:gd name="connsiteX1" fmla="*/ 543143 w 626138"/>
                <a:gd name="connsiteY1" fmla="*/ 128984 h 626138"/>
                <a:gd name="connsiteX2" fmla="*/ 543143 w 626138"/>
                <a:gd name="connsiteY2" fmla="*/ 276252 h 626138"/>
                <a:gd name="connsiteX3" fmla="*/ 82995 w 626138"/>
                <a:gd name="connsiteY3" fmla="*/ 276252 h 626138"/>
                <a:gd name="connsiteX4" fmla="*/ 82995 w 626138"/>
                <a:gd name="connsiteY4" fmla="*/ 128984 h 626138"/>
                <a:gd name="connsiteX5" fmla="*/ 82995 w 626138"/>
                <a:gd name="connsiteY5" fmla="*/ 349886 h 626138"/>
                <a:gd name="connsiteX6" fmla="*/ 543143 w 626138"/>
                <a:gd name="connsiteY6" fmla="*/ 349886 h 626138"/>
                <a:gd name="connsiteX7" fmla="*/ 543143 w 626138"/>
                <a:gd name="connsiteY7" fmla="*/ 497154 h 626138"/>
                <a:gd name="connsiteX8" fmla="*/ 82995 w 626138"/>
                <a:gd name="connsiteY8" fmla="*/ 497154 h 626138"/>
                <a:gd name="connsiteX9" fmla="*/ 82995 w 626138"/>
                <a:gd name="connsiteY9" fmla="*/ 349886 h 62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6138" h="626138">
                  <a:moveTo>
                    <a:pt x="82995" y="128984"/>
                  </a:moveTo>
                  <a:lnTo>
                    <a:pt x="543143" y="128984"/>
                  </a:lnTo>
                  <a:lnTo>
                    <a:pt x="543143" y="276252"/>
                  </a:lnTo>
                  <a:lnTo>
                    <a:pt x="82995" y="276252"/>
                  </a:lnTo>
                  <a:lnTo>
                    <a:pt x="82995" y="128984"/>
                  </a:lnTo>
                  <a:close/>
                  <a:moveTo>
                    <a:pt x="82995" y="349886"/>
                  </a:moveTo>
                  <a:lnTo>
                    <a:pt x="543143" y="349886"/>
                  </a:lnTo>
                  <a:lnTo>
                    <a:pt x="543143" y="497154"/>
                  </a:lnTo>
                  <a:lnTo>
                    <a:pt x="82995" y="497154"/>
                  </a:lnTo>
                  <a:lnTo>
                    <a:pt x="82995" y="349886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995" tIns="128984" rIns="82995" bIns="12898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70599" y="1646695"/>
              <a:ext cx="1791370" cy="1079548"/>
            </a:xfrm>
            <a:custGeom>
              <a:avLst/>
              <a:gdLst>
                <a:gd name="connsiteX0" fmla="*/ 0 w 1791370"/>
                <a:gd name="connsiteY0" fmla="*/ 179928 h 1079548"/>
                <a:gd name="connsiteX1" fmla="*/ 179928 w 1791370"/>
                <a:gd name="connsiteY1" fmla="*/ 0 h 1079548"/>
                <a:gd name="connsiteX2" fmla="*/ 1611442 w 1791370"/>
                <a:gd name="connsiteY2" fmla="*/ 0 h 1079548"/>
                <a:gd name="connsiteX3" fmla="*/ 1791370 w 1791370"/>
                <a:gd name="connsiteY3" fmla="*/ 179928 h 1079548"/>
                <a:gd name="connsiteX4" fmla="*/ 1791370 w 1791370"/>
                <a:gd name="connsiteY4" fmla="*/ 899620 h 1079548"/>
                <a:gd name="connsiteX5" fmla="*/ 1611442 w 1791370"/>
                <a:gd name="connsiteY5" fmla="*/ 1079548 h 1079548"/>
                <a:gd name="connsiteX6" fmla="*/ 179928 w 1791370"/>
                <a:gd name="connsiteY6" fmla="*/ 1079548 h 1079548"/>
                <a:gd name="connsiteX7" fmla="*/ 0 w 1791370"/>
                <a:gd name="connsiteY7" fmla="*/ 899620 h 1079548"/>
                <a:gd name="connsiteX8" fmla="*/ 0 w 1791370"/>
                <a:gd name="connsiteY8" fmla="*/ 179928 h 10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1370" h="1079548">
                  <a:moveTo>
                    <a:pt x="0" y="179928"/>
                  </a:moveTo>
                  <a:cubicBezTo>
                    <a:pt x="0" y="80557"/>
                    <a:pt x="80557" y="0"/>
                    <a:pt x="179928" y="0"/>
                  </a:cubicBezTo>
                  <a:lnTo>
                    <a:pt x="1611442" y="0"/>
                  </a:lnTo>
                  <a:cubicBezTo>
                    <a:pt x="1710813" y="0"/>
                    <a:pt x="1791370" y="80557"/>
                    <a:pt x="1791370" y="179928"/>
                  </a:cubicBezTo>
                  <a:lnTo>
                    <a:pt x="1791370" y="899620"/>
                  </a:lnTo>
                  <a:cubicBezTo>
                    <a:pt x="1791370" y="998991"/>
                    <a:pt x="1710813" y="1079548"/>
                    <a:pt x="1611442" y="1079548"/>
                  </a:cubicBezTo>
                  <a:lnTo>
                    <a:pt x="179928" y="1079548"/>
                  </a:lnTo>
                  <a:cubicBezTo>
                    <a:pt x="80557" y="1079548"/>
                    <a:pt x="0" y="998991"/>
                    <a:pt x="0" y="899620"/>
                  </a:cubicBezTo>
                  <a:lnTo>
                    <a:pt x="0" y="17992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99" tIns="78099" rIns="78099" bIns="78099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/>
                <a:t>傅里叶光学（信息光学）</a:t>
              </a:r>
            </a:p>
          </p:txBody>
        </p:sp>
      </p:grpSp>
      <p:sp>
        <p:nvSpPr>
          <p:cNvPr id="8" name="文本框 5"/>
          <p:cNvSpPr txBox="1"/>
          <p:nvPr/>
        </p:nvSpPr>
        <p:spPr>
          <a:xfrm>
            <a:off x="719572" y="3884855"/>
            <a:ext cx="770485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傅里叶光学基于傅里叶变换的方法和线性系统分析理论，研究光在一定条件下的传播、衍射和成像等现象。</a:t>
            </a:r>
          </a:p>
        </p:txBody>
      </p:sp>
    </p:spTree>
    <p:extLst>
      <p:ext uri="{BB962C8B-B14F-4D97-AF65-F5344CB8AC3E}">
        <p14:creationId xmlns:p14="http://schemas.microsoft.com/office/powerpoint/2010/main" val="42353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傅里叶光学的主要研究内容与研究方法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3" name="文本框 1"/>
          <p:cNvSpPr txBox="1"/>
          <p:nvPr/>
        </p:nvSpPr>
        <p:spPr>
          <a:xfrm>
            <a:off x="1367644" y="2022860"/>
            <a:ext cx="6408712" cy="234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+mn-ea"/>
              </a:rPr>
              <a:t>光在空间的传播（衍射、干涉等问题）；</a:t>
            </a:r>
            <a:endParaRPr lang="en-US" altLang="zh-CN" sz="20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+mn-ea"/>
              </a:rPr>
              <a:t>光学成像（相干与非相干成象系统）；</a:t>
            </a:r>
            <a:endParaRPr lang="en-US" altLang="zh-CN" sz="20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+mn-ea"/>
              </a:rPr>
              <a:t>光学全息（包括计算全息）；</a:t>
            </a:r>
            <a:endParaRPr lang="en-US" altLang="zh-CN" sz="20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+mn-ea"/>
              </a:rPr>
              <a:t>光学信息处理（相干滤波、相关识别等）；</a:t>
            </a:r>
            <a:endParaRPr lang="en-US" altLang="zh-CN" sz="200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+mn-lt"/>
                <a:ea typeface="+mn-ea"/>
              </a:rPr>
              <a:t>光学变换、光计算、光学传感等。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27584" y="5320372"/>
            <a:ext cx="288032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傅里叶变换分析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412184" y="5286940"/>
            <a:ext cx="288032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线性系统的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信号分析理论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4139952" y="5455768"/>
            <a:ext cx="936104" cy="872716"/>
          </a:xfrm>
          <a:custGeom>
            <a:avLst/>
            <a:gdLst>
              <a:gd name="connsiteX0" fmla="*/ 82995 w 626138"/>
              <a:gd name="connsiteY0" fmla="*/ 239435 h 626138"/>
              <a:gd name="connsiteX1" fmla="*/ 239435 w 626138"/>
              <a:gd name="connsiteY1" fmla="*/ 239435 h 626138"/>
              <a:gd name="connsiteX2" fmla="*/ 239435 w 626138"/>
              <a:gd name="connsiteY2" fmla="*/ 82995 h 626138"/>
              <a:gd name="connsiteX3" fmla="*/ 386703 w 626138"/>
              <a:gd name="connsiteY3" fmla="*/ 82995 h 626138"/>
              <a:gd name="connsiteX4" fmla="*/ 386703 w 626138"/>
              <a:gd name="connsiteY4" fmla="*/ 239435 h 626138"/>
              <a:gd name="connsiteX5" fmla="*/ 543143 w 626138"/>
              <a:gd name="connsiteY5" fmla="*/ 239435 h 626138"/>
              <a:gd name="connsiteX6" fmla="*/ 543143 w 626138"/>
              <a:gd name="connsiteY6" fmla="*/ 386703 h 626138"/>
              <a:gd name="connsiteX7" fmla="*/ 386703 w 626138"/>
              <a:gd name="connsiteY7" fmla="*/ 386703 h 626138"/>
              <a:gd name="connsiteX8" fmla="*/ 386703 w 626138"/>
              <a:gd name="connsiteY8" fmla="*/ 543143 h 626138"/>
              <a:gd name="connsiteX9" fmla="*/ 239435 w 626138"/>
              <a:gd name="connsiteY9" fmla="*/ 543143 h 626138"/>
              <a:gd name="connsiteX10" fmla="*/ 239435 w 626138"/>
              <a:gd name="connsiteY10" fmla="*/ 386703 h 626138"/>
              <a:gd name="connsiteX11" fmla="*/ 82995 w 626138"/>
              <a:gd name="connsiteY11" fmla="*/ 386703 h 626138"/>
              <a:gd name="connsiteX12" fmla="*/ 82995 w 626138"/>
              <a:gd name="connsiteY12" fmla="*/ 239435 h 62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6138" h="626138">
                <a:moveTo>
                  <a:pt x="82995" y="239435"/>
                </a:moveTo>
                <a:lnTo>
                  <a:pt x="239435" y="239435"/>
                </a:lnTo>
                <a:lnTo>
                  <a:pt x="239435" y="82995"/>
                </a:lnTo>
                <a:lnTo>
                  <a:pt x="386703" y="82995"/>
                </a:lnTo>
                <a:lnTo>
                  <a:pt x="386703" y="239435"/>
                </a:lnTo>
                <a:lnTo>
                  <a:pt x="543143" y="239435"/>
                </a:lnTo>
                <a:lnTo>
                  <a:pt x="543143" y="386703"/>
                </a:lnTo>
                <a:lnTo>
                  <a:pt x="386703" y="386703"/>
                </a:lnTo>
                <a:lnTo>
                  <a:pt x="386703" y="543143"/>
                </a:lnTo>
                <a:lnTo>
                  <a:pt x="239435" y="543143"/>
                </a:lnTo>
                <a:lnTo>
                  <a:pt x="239435" y="386703"/>
                </a:lnTo>
                <a:lnTo>
                  <a:pt x="82995" y="386703"/>
                </a:lnTo>
                <a:lnTo>
                  <a:pt x="82995" y="239435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995" tIns="239435" rIns="82995" bIns="23943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kern="1200"/>
          </a:p>
        </p:txBody>
      </p:sp>
      <p:sp>
        <p:nvSpPr>
          <p:cNvPr id="2" name="TextBox 1"/>
          <p:cNvSpPr txBox="1"/>
          <p:nvPr/>
        </p:nvSpPr>
        <p:spPr>
          <a:xfrm>
            <a:off x="259257" y="157281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研究内容：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479715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研究方法：</a:t>
            </a:r>
          </a:p>
        </p:txBody>
      </p:sp>
    </p:spTree>
    <p:extLst>
      <p:ext uri="{BB962C8B-B14F-4D97-AF65-F5344CB8AC3E}">
        <p14:creationId xmlns:p14="http://schemas.microsoft.com/office/powerpoint/2010/main" val="15870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2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6.1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傅里叶光学概述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C5C238-E110-4F7B-8BE6-93A27D296EA5}"/>
              </a:ext>
            </a:extLst>
          </p:cNvPr>
          <p:cNvSpPr/>
          <p:nvPr/>
        </p:nvSpPr>
        <p:spPr>
          <a:xfrm>
            <a:off x="2267744" y="2636912"/>
            <a:ext cx="4896544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6.1.1 </a:t>
            </a:r>
            <a:r>
              <a:rPr lang="zh-CN" altLang="en-US" sz="2800" b="1" dirty="0">
                <a:solidFill>
                  <a:schemeClr val="tx2"/>
                </a:solidFill>
              </a:rPr>
              <a:t>傅里叶光学能做什么？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6.1.2 </a:t>
            </a:r>
            <a:r>
              <a:rPr lang="zh-CN" altLang="en-US" sz="2800" b="1" dirty="0">
                <a:solidFill>
                  <a:schemeClr val="tx2"/>
                </a:solidFill>
              </a:rPr>
              <a:t>研究内容与研究方法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6.1.3 </a:t>
            </a:r>
            <a:r>
              <a:rPr lang="zh-CN" altLang="en-US" sz="2800" b="1" dirty="0">
                <a:solidFill>
                  <a:srgbClr val="FF0000"/>
                </a:solidFill>
              </a:rPr>
              <a:t>傅里叶光学基本概念</a:t>
            </a:r>
          </a:p>
        </p:txBody>
      </p:sp>
    </p:spTree>
    <p:extLst>
      <p:ext uri="{BB962C8B-B14F-4D97-AF65-F5344CB8AC3E}">
        <p14:creationId xmlns:p14="http://schemas.microsoft.com/office/powerpoint/2010/main" val="373069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5888"/>
            <a:ext cx="842493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平面波的复振幅分布与空间频率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11604"/>
              </p:ext>
            </p:extLst>
          </p:nvPr>
        </p:nvGraphicFramePr>
        <p:xfrm>
          <a:off x="1820871" y="1683812"/>
          <a:ext cx="5502258" cy="7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4" imgW="3124080" imgH="431640" progId="Equation.DSMT4">
                  <p:embed/>
                </p:oleObj>
              </mc:Choice>
              <mc:Fallback>
                <p:oleObj name="Equation" r:id="rId4" imgW="3124080" imgH="431640" progId="Equation.DSMT4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71" y="1683812"/>
                        <a:ext cx="5502258" cy="76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268760"/>
            <a:ext cx="294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平面波的复振幅：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EA2F33-38EF-46B2-86FD-D5C7DE1B5B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8" y="3209008"/>
            <a:ext cx="3970777" cy="285235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49FAC69-2F33-4120-8816-785D9313F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66251"/>
              </p:ext>
            </p:extLst>
          </p:nvPr>
        </p:nvGraphicFramePr>
        <p:xfrm>
          <a:off x="179512" y="3903699"/>
          <a:ext cx="4600114" cy="146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7" imgW="2781000" imgH="888840" progId="Equation.DSMT4">
                  <p:embed/>
                </p:oleObj>
              </mc:Choice>
              <mc:Fallback>
                <p:oleObj name="Equation" r:id="rId7" imgW="2781000" imgH="8888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903699"/>
                        <a:ext cx="4600114" cy="1469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B16B811D-DF0A-4C94-9A93-67BF7A5505BD}"/>
                  </a:ext>
                </a:extLst>
              </p:cNvPr>
              <p:cNvSpPr txBox="1"/>
              <p:nvPr/>
            </p:nvSpPr>
            <p:spPr>
              <a:xfrm>
                <a:off x="107505" y="2708920"/>
                <a:ext cx="4608512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当平面波的波矢量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位于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平面内时，在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chemeClr val="tx2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baseline="-25000" dirty="0">
                        <a:solidFill>
                          <a:schemeClr val="tx2"/>
                        </a:solidFill>
                      </a:rPr>
                      <m:t>0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平面内的复振幅：</a:t>
                </a:r>
              </a:p>
            </p:txBody>
          </p:sp>
        </mc:Choice>
        <mc:Fallback xmlns=""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B16B811D-DF0A-4C94-9A93-67BF7A55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2708920"/>
                <a:ext cx="4608512" cy="870751"/>
              </a:xfrm>
              <a:prstGeom prst="rect">
                <a:avLst/>
              </a:prstGeom>
              <a:blipFill>
                <a:blip r:embed="rId9"/>
                <a:stretch>
                  <a:fillRect l="-1190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2">
            <a:extLst>
              <a:ext uri="{FF2B5EF4-FFF2-40B4-BE49-F238E27FC236}">
                <a16:creationId xmlns:a16="http://schemas.microsoft.com/office/drawing/2014/main" id="{657D78BE-FFB3-4C1B-A68D-BF1BA1A2EAD2}"/>
              </a:ext>
            </a:extLst>
          </p:cNvPr>
          <p:cNvSpPr txBox="1"/>
          <p:nvPr/>
        </p:nvSpPr>
        <p:spPr>
          <a:xfrm>
            <a:off x="107504" y="5661248"/>
            <a:ext cx="47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在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dirty="0">
                <a:solidFill>
                  <a:schemeClr val="tx2"/>
                </a:solidFill>
              </a:rPr>
              <a:t>=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平面内的等相位点是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solidFill>
                  <a:schemeClr val="tx2"/>
                </a:solidFill>
              </a:rPr>
              <a:t>常数的直线。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1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81" y="1052736"/>
            <a:ext cx="4009715" cy="2880320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平面波的复振幅分布与空间频率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293174"/>
              </p:ext>
            </p:extLst>
          </p:nvPr>
        </p:nvGraphicFramePr>
        <p:xfrm>
          <a:off x="1036094" y="1244790"/>
          <a:ext cx="2857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094" y="1244790"/>
                        <a:ext cx="28575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243" y="1988840"/>
            <a:ext cx="4503757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该平面波照明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dirty="0">
                <a:solidFill>
                  <a:schemeClr val="tx2"/>
                </a:solidFill>
              </a:rPr>
              <a:t>=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平面的效果，等相位点即复振幅相等的点是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>
                <a:solidFill>
                  <a:schemeClr val="tx2"/>
                </a:solidFill>
              </a:rPr>
              <a:t>常数的直线。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50855"/>
              </p:ext>
            </p:extLst>
          </p:nvPr>
        </p:nvGraphicFramePr>
        <p:xfrm>
          <a:off x="2123728" y="4028269"/>
          <a:ext cx="1296143" cy="75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" name="Equation" r:id="rId7" imgW="672840" imgH="393480" progId="Equation.DSMT4">
                  <p:embed/>
                </p:oleObj>
              </mc:Choice>
              <mc:Fallback>
                <p:oleObj name="Equation" r:id="rId7" imgW="672840" imgH="393480" progId="Equation.DSMT4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28269"/>
                        <a:ext cx="1296143" cy="7581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65473"/>
              </p:ext>
            </p:extLst>
          </p:nvPr>
        </p:nvGraphicFramePr>
        <p:xfrm>
          <a:off x="6244033" y="3956261"/>
          <a:ext cx="17843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" name="Equation" r:id="rId9" imgW="927000" imgH="431640" progId="Equation.DSMT4">
                  <p:embed/>
                </p:oleObj>
              </mc:Choice>
              <mc:Fallback>
                <p:oleObj name="Equation" r:id="rId9" imgW="927000" imgH="431640" progId="Equation.DSMT4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033" y="3956261"/>
                        <a:ext cx="17843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07504" y="4172285"/>
            <a:ext cx="2808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2"/>
                </a:solidFill>
              </a:rPr>
              <a:t>方向空间周期：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2041" y="4172285"/>
            <a:ext cx="1728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空间频率：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03760"/>
              </p:ext>
            </p:extLst>
          </p:nvPr>
        </p:nvGraphicFramePr>
        <p:xfrm>
          <a:off x="2136428" y="4964919"/>
          <a:ext cx="8794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" name="Equation" r:id="rId11" imgW="457200" imgH="241200" progId="Equation.DSMT4">
                  <p:embed/>
                </p:oleObj>
              </mc:Choice>
              <mc:Fallback>
                <p:oleObj name="Equation" r:id="rId11" imgW="457200" imgH="241200" progId="Equation.DSMT4">
                  <p:embed/>
                  <p:pic>
                    <p:nvPicPr>
                      <p:cNvPr id="0" name="Picture 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428" y="4964919"/>
                        <a:ext cx="8794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04080"/>
              </p:ext>
            </p:extLst>
          </p:nvPr>
        </p:nvGraphicFramePr>
        <p:xfrm>
          <a:off x="6228183" y="4748349"/>
          <a:ext cx="1295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" name="Equation" r:id="rId13" imgW="672840" imgH="444240" progId="Equation.DSMT4">
                  <p:embed/>
                </p:oleObj>
              </mc:Choice>
              <mc:Fallback>
                <p:oleObj name="Equation" r:id="rId13" imgW="672840" imgH="444240" progId="Equation.DSMT4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3" y="4748349"/>
                        <a:ext cx="12954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7504" y="4962810"/>
            <a:ext cx="2808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2"/>
                </a:solidFill>
              </a:rPr>
              <a:t>方向空间周期：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32041" y="4962810"/>
            <a:ext cx="1728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空间频率：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79040"/>
              </p:ext>
            </p:extLst>
          </p:nvPr>
        </p:nvGraphicFramePr>
        <p:xfrm>
          <a:off x="2915815" y="6158826"/>
          <a:ext cx="2899742" cy="56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0" name="Equation" r:id="rId15" imgW="1358640" imgH="266400" progId="Equation.DSMT4">
                  <p:embed/>
                </p:oleObj>
              </mc:Choice>
              <mc:Fallback>
                <p:oleObj name="Equation" r:id="rId15" imgW="1358640" imgH="266400" progId="Equation.DSMT4">
                  <p:embed/>
                  <p:pic>
                    <p:nvPicPr>
                      <p:cNvPr id="0" name="Picture 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5" y="6158826"/>
                        <a:ext cx="2899742" cy="56731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505" y="5651956"/>
            <a:ext cx="892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以空间频率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</a:rPr>
              <a:t>u</a:t>
            </a:r>
            <a:r>
              <a:rPr lang="en-US" altLang="zh-CN" b="1" dirty="0">
                <a:solidFill>
                  <a:schemeClr val="tx2"/>
                </a:solidFill>
              </a:rPr>
              <a:t>=cos</a:t>
            </a:r>
            <a:r>
              <a:rPr lang="en-US" altLang="zh-CN" b="1" i="1" dirty="0">
                <a:solidFill>
                  <a:schemeClr val="tx2"/>
                </a:solidFill>
              </a:rPr>
              <a:t>α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i="1" dirty="0">
                <a:solidFill>
                  <a:schemeClr val="tx2"/>
                </a:solidFill>
              </a:rPr>
              <a:t>λ</a:t>
            </a:r>
            <a:r>
              <a:rPr lang="en-US" altLang="zh-CN" b="1" dirty="0">
                <a:solidFill>
                  <a:schemeClr val="tx2"/>
                </a:solidFill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</a:rPr>
              <a:t>v</a:t>
            </a:r>
            <a:r>
              <a:rPr lang="en-US" altLang="zh-CN" b="1" dirty="0">
                <a:solidFill>
                  <a:schemeClr val="tx2"/>
                </a:solidFill>
              </a:rPr>
              <a:t>=0)</a:t>
            </a:r>
            <a:r>
              <a:rPr lang="zh-CN" altLang="en-US" b="1" dirty="0">
                <a:solidFill>
                  <a:schemeClr val="tx2"/>
                </a:solidFill>
              </a:rPr>
              <a:t>来表示平面波照明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dirty="0">
                <a:solidFill>
                  <a:schemeClr val="tx2"/>
                </a:solidFill>
              </a:rPr>
              <a:t>=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平面产生的复振幅分布：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6B5199-E2A4-43A8-B573-4FB3D999AF64}"/>
              </a:ext>
            </a:extLst>
          </p:cNvPr>
          <p:cNvSpPr txBox="1"/>
          <p:nvPr/>
        </p:nvSpPr>
        <p:spPr>
          <a:xfrm>
            <a:off x="68243" y="3356992"/>
            <a:ext cx="4573164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这个在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dirty="0">
                <a:solidFill>
                  <a:schemeClr val="tx2"/>
                </a:solidFill>
              </a:rPr>
              <a:t>=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平面上周期分布的复振幅：</a:t>
            </a:r>
          </a:p>
        </p:txBody>
      </p:sp>
    </p:spTree>
    <p:extLst>
      <p:ext uri="{BB962C8B-B14F-4D97-AF65-F5344CB8AC3E}">
        <p14:creationId xmlns:p14="http://schemas.microsoft.com/office/powerpoint/2010/main" val="21707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9" grpId="0"/>
      <p:bldP spid="22" grpId="0"/>
      <p:bldP spid="23" grpId="0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平面波的复振幅分布与空间频率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752" y="1196752"/>
                <a:ext cx="9036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当方向余弦为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(cos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α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, cos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β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的平面波照明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chemeClr val="tx2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baseline="-25000" dirty="0">
                        <a:solidFill>
                          <a:schemeClr val="tx2"/>
                        </a:solidFill>
                      </a:rPr>
                      <m:t>0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平面，产生的复振幅分布：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1196752"/>
                <a:ext cx="9036496" cy="369332"/>
              </a:xfrm>
              <a:prstGeom prst="rect">
                <a:avLst/>
              </a:prstGeom>
              <a:blipFill>
                <a:blip r:embed="rId4"/>
                <a:stretch>
                  <a:fillRect l="-607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13811"/>
              </p:ext>
            </p:extLst>
          </p:nvPr>
        </p:nvGraphicFramePr>
        <p:xfrm>
          <a:off x="1742653" y="1600891"/>
          <a:ext cx="4599309" cy="74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" name="Equation" r:id="rId5" imgW="2654280" imgH="431640" progId="Equation.DSMT4">
                  <p:embed/>
                </p:oleObj>
              </mc:Choice>
              <mc:Fallback>
                <p:oleObj name="Equation" r:id="rId5" imgW="2654280" imgH="431640" progId="Equation.DSMT4">
                  <p:embed/>
                  <p:pic>
                    <p:nvPicPr>
                      <p:cNvPr id="0" name="Picture 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653" y="1600891"/>
                        <a:ext cx="4599309" cy="747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82" y="3501008"/>
            <a:ext cx="5571014" cy="323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3752" y="2450505"/>
                <a:ext cx="55710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chemeClr val="tx2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chemeClr val="tx2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2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altLang="zh-CN" b="1" baseline="-25000" dirty="0">
                        <a:solidFill>
                          <a:schemeClr val="tx2"/>
                        </a:solidFill>
                      </a:rPr>
                      <m:t>0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平面内的等位相线即复振幅相等点的方程：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" y="2450505"/>
                <a:ext cx="5571014" cy="369332"/>
              </a:xfrm>
              <a:prstGeom prst="rect">
                <a:avLst/>
              </a:prstGeom>
              <a:blipFill>
                <a:blip r:embed="rId8"/>
                <a:stretch>
                  <a:fillRect l="-985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12241"/>
              </p:ext>
            </p:extLst>
          </p:nvPr>
        </p:nvGraphicFramePr>
        <p:xfrm>
          <a:off x="5940152" y="2483239"/>
          <a:ext cx="2304256" cy="36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" name="Equation" r:id="rId9" imgW="1269720" imgH="203040" progId="Equation.DSMT4">
                  <p:embed/>
                </p:oleObj>
              </mc:Choice>
              <mc:Fallback>
                <p:oleObj name="Equation" r:id="rId9" imgW="1269720" imgH="203040" progId="Equation.DSMT4">
                  <p:embed/>
                  <p:pic>
                    <p:nvPicPr>
                      <p:cNvPr id="0" name="Picture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483239"/>
                        <a:ext cx="2304256" cy="368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753" y="4037002"/>
            <a:ext cx="175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空间周期：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739559"/>
              </p:ext>
            </p:extLst>
          </p:nvPr>
        </p:nvGraphicFramePr>
        <p:xfrm>
          <a:off x="1595438" y="3429000"/>
          <a:ext cx="1490662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" name="Equation" r:id="rId11" imgW="774360" imgH="863280" progId="Equation.DSMT4">
                  <p:embed/>
                </p:oleObj>
              </mc:Choice>
              <mc:Fallback>
                <p:oleObj name="Equation" r:id="rId11" imgW="774360" imgH="863280" progId="Equation.DSMT4">
                  <p:embed/>
                  <p:pic>
                    <p:nvPicPr>
                      <p:cNvPr id="0" name="Picture 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429000"/>
                        <a:ext cx="1490662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753" y="5704532"/>
            <a:ext cx="175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空间频率：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82523"/>
              </p:ext>
            </p:extLst>
          </p:nvPr>
        </p:nvGraphicFramePr>
        <p:xfrm>
          <a:off x="1657350" y="5128468"/>
          <a:ext cx="13446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" name="Equation" r:id="rId13" imgW="698400" imgH="838080" progId="Equation.DSMT4">
                  <p:embed/>
                </p:oleObj>
              </mc:Choice>
              <mc:Fallback>
                <p:oleObj name="Equation" r:id="rId13" imgW="698400" imgH="838080" progId="Equation.DSMT4">
                  <p:embed/>
                  <p:pic>
                    <p:nvPicPr>
                      <p:cNvPr id="0" name="Picture 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128468"/>
                        <a:ext cx="13446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566D1C2-16EE-4AA9-BF40-4BAEBA7B0F2B}"/>
              </a:ext>
            </a:extLst>
          </p:cNvPr>
          <p:cNvSpPr txBox="1"/>
          <p:nvPr/>
        </p:nvSpPr>
        <p:spPr>
          <a:xfrm>
            <a:off x="53752" y="2924944"/>
            <a:ext cx="4519412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这个在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dirty="0">
                <a:solidFill>
                  <a:schemeClr val="tx2"/>
                </a:solidFill>
              </a:rPr>
              <a:t>=</a:t>
            </a:r>
            <a:r>
              <a:rPr lang="en-US" altLang="zh-CN" b="1" i="1" dirty="0">
                <a:solidFill>
                  <a:schemeClr val="tx2"/>
                </a:solidFill>
              </a:rPr>
              <a:t>z</a:t>
            </a:r>
            <a:r>
              <a:rPr lang="en-US" altLang="zh-CN" b="1" baseline="-25000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平面上周期分布的复振幅：</a:t>
            </a:r>
          </a:p>
        </p:txBody>
      </p:sp>
    </p:spTree>
    <p:extLst>
      <p:ext uri="{BB962C8B-B14F-4D97-AF65-F5344CB8AC3E}">
        <p14:creationId xmlns:p14="http://schemas.microsoft.com/office/powerpoint/2010/main" val="2832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/>
      <p:bldP spid="2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以空间频率描述平面波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8685"/>
              </p:ext>
            </p:extLst>
          </p:nvPr>
        </p:nvGraphicFramePr>
        <p:xfrm>
          <a:off x="2568253" y="2517258"/>
          <a:ext cx="3551584" cy="55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253" y="2517258"/>
                        <a:ext cx="3551584" cy="55170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7505" y="1585614"/>
                <a:ext cx="8928991" cy="4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2400" b="1">
                    <a:solidFill>
                      <a:schemeClr val="tx2"/>
                    </a:solidFill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dirty="0"/>
                  <a:t>以空间频率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u</a:t>
                </a:r>
                <a:r>
                  <a:rPr lang="en-US" altLang="zh-CN" sz="1800" dirty="0"/>
                  <a:t>=cos</a:t>
                </a:r>
                <a:r>
                  <a:rPr lang="en-US" altLang="zh-CN" sz="1800" i="1" dirty="0"/>
                  <a:t>α</a:t>
                </a:r>
                <a:r>
                  <a:rPr lang="en-US" altLang="zh-CN" sz="1800" dirty="0"/>
                  <a:t>/</a:t>
                </a:r>
                <a:r>
                  <a:rPr lang="en-US" altLang="zh-CN" sz="1800" i="1" dirty="0"/>
                  <a:t>λ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v</a:t>
                </a:r>
                <a:r>
                  <a:rPr lang="en-US" altLang="zh-CN" sz="1800" dirty="0"/>
                  <a:t>=cos</a:t>
                </a:r>
                <a:r>
                  <a:rPr lang="en-US" altLang="zh-CN" sz="1800" i="1" dirty="0"/>
                  <a:t>β</a:t>
                </a:r>
                <a:r>
                  <a:rPr lang="en-US" altLang="zh-CN" sz="1800" dirty="0"/>
                  <a:t>/</a:t>
                </a:r>
                <a:r>
                  <a:rPr lang="en-US" altLang="zh-CN" sz="1800" i="1" dirty="0"/>
                  <a:t>λ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来表示平面波在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i="1" dirty="0"/>
                      <m:t>z</m:t>
                    </m:r>
                    <m:r>
                      <m:rPr>
                        <m:nor/>
                      </m:rPr>
                      <a:rPr lang="en-US" altLang="zh-CN" sz="1800" dirty="0"/>
                      <m:t>=</m:t>
                    </m:r>
                    <m:r>
                      <m:rPr>
                        <m:nor/>
                      </m:rPr>
                      <a:rPr lang="en-US" altLang="zh-CN" sz="1800" i="1" dirty="0"/>
                      <m:t>z</m:t>
                    </m:r>
                    <m:r>
                      <m:rPr>
                        <m:nor/>
                      </m:rPr>
                      <a:rPr lang="en-US" altLang="zh-CN" sz="1800" baseline="-25000" dirty="0"/>
                      <m:t>0</m:t>
                    </m:r>
                  </m:oMath>
                </a14:m>
                <a:r>
                  <a:rPr lang="zh-CN" altLang="en-US" sz="1800" dirty="0"/>
                  <a:t>平面内的复振幅：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585614"/>
                <a:ext cx="8928991" cy="455253"/>
              </a:xfrm>
              <a:prstGeom prst="rect">
                <a:avLst/>
              </a:prstGeom>
              <a:blipFill>
                <a:blip r:embed="rId6"/>
                <a:stretch>
                  <a:fillRect l="-615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7505" y="3463020"/>
                <a:ext cx="8928991" cy="2117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事实上，空间频率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u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α</a:t>
                </a:r>
                <a:r>
                  <a:rPr lang="en-US" altLang="zh-CN" b="1" dirty="0"/>
                  <a:t>/</a:t>
                </a:r>
                <a:r>
                  <a:rPr lang="en-US" altLang="zh-CN" b="1" i="1" dirty="0"/>
                  <a:t>λ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v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β</a:t>
                </a:r>
                <a:r>
                  <a:rPr lang="en-US" altLang="zh-CN" b="1" dirty="0"/>
                  <a:t>/</a:t>
                </a:r>
                <a:r>
                  <a:rPr lang="en-US" altLang="zh-CN" b="1" i="1" dirty="0"/>
                  <a:t>λ</a:t>
                </a:r>
                <a:r>
                  <a:rPr lang="en-US" altLang="zh-CN" b="1" dirty="0"/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完备的描述了一支沿方向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u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α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v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β</a:t>
                </a:r>
                <a:r>
                  <a:rPr lang="en-US" altLang="zh-CN" b="1" dirty="0"/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传播的单色平面波。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或者说，任意一支单色平面波，均可以一个空间频率来唯一描述。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注意：空间频率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b="1" i="1" dirty="0"/>
                  <a:t>u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, </a:t>
                </a:r>
                <a:r>
                  <a:rPr lang="en-US" altLang="zh-CN" b="1" i="1" dirty="0"/>
                  <a:t>v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实际上是单色平面波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u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α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v</a:t>
                </a:r>
                <a:r>
                  <a:rPr lang="en-US" altLang="zh-CN" b="1" dirty="0"/>
                  <a:t>=cos</a:t>
                </a:r>
                <a:r>
                  <a:rPr lang="en-US" altLang="zh-CN" b="1" i="1" dirty="0"/>
                  <a:t>β</a:t>
                </a:r>
                <a:r>
                  <a:rPr lang="en-US" altLang="zh-CN" b="1" dirty="0"/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照明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/>
                      <m:t>z</m:t>
                    </m:r>
                    <m:r>
                      <m:rPr>
                        <m:nor/>
                      </m:rPr>
                      <a:rPr lang="en-US" altLang="zh-CN" b="1" dirty="0"/>
                      <m:t>=</m:t>
                    </m:r>
                    <m:r>
                      <m:rPr>
                        <m:nor/>
                      </m:rPr>
                      <a:rPr lang="en-US" altLang="zh-CN" b="1" i="1" dirty="0"/>
                      <m:t>z</m:t>
                    </m:r>
                    <m:r>
                      <m:rPr>
                        <m:nor/>
                      </m:rPr>
                      <a:rPr lang="en-US" altLang="zh-CN" b="1" baseline="-25000" dirty="0"/>
                      <m:t>0</m:t>
                    </m:r>
                  </m:oMath>
                </a14:m>
                <a:r>
                  <a:rPr lang="zh-CN" altLang="en-US" b="1" dirty="0"/>
                  <a:t>平面产生的周期性复振幅分别沿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, </a:t>
                </a:r>
                <a:r>
                  <a:rPr lang="en-US" altLang="zh-CN" b="1" i="1" dirty="0"/>
                  <a:t>y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方向的周期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3463020"/>
                <a:ext cx="8928991" cy="2117246"/>
              </a:xfrm>
              <a:prstGeom prst="rect">
                <a:avLst/>
              </a:prstGeom>
              <a:blipFill>
                <a:blip r:embed="rId7"/>
                <a:stretch>
                  <a:fillRect l="-478" r="-615" b="-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0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6.1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傅里叶光学概述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4976A5-3E24-4416-A850-1C782548EFC0}"/>
              </a:ext>
            </a:extLst>
          </p:cNvPr>
          <p:cNvSpPr/>
          <p:nvPr/>
        </p:nvSpPr>
        <p:spPr>
          <a:xfrm>
            <a:off x="2267744" y="2636912"/>
            <a:ext cx="4896544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6.1.1 </a:t>
            </a:r>
            <a:r>
              <a:rPr lang="zh-CN" altLang="en-US" sz="2800" b="1" dirty="0">
                <a:solidFill>
                  <a:srgbClr val="FF0000"/>
                </a:solidFill>
              </a:rPr>
              <a:t>傅里叶光学能做什么？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6.1.2 </a:t>
            </a:r>
            <a:r>
              <a:rPr lang="zh-CN" altLang="en-US" sz="2800" b="1" dirty="0">
                <a:solidFill>
                  <a:schemeClr val="tx2"/>
                </a:solidFill>
              </a:rPr>
              <a:t>研究内容与研究方法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6.1.3 </a:t>
            </a:r>
            <a:r>
              <a:rPr lang="zh-CN" altLang="en-US" sz="2800" b="1" dirty="0">
                <a:solidFill>
                  <a:schemeClr val="tx2"/>
                </a:solidFill>
              </a:rPr>
              <a:t>傅里叶光学基本概念</a:t>
            </a:r>
          </a:p>
        </p:txBody>
      </p:sp>
    </p:spTree>
    <p:extLst>
      <p:ext uri="{BB962C8B-B14F-4D97-AF65-F5344CB8AC3E}">
        <p14:creationId xmlns:p14="http://schemas.microsoft.com/office/powerpoint/2010/main" val="294358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0F39D-2937-40F5-875E-4CE751AC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2" y="4037144"/>
            <a:ext cx="8030176" cy="2731547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单色波场中的复杂复振幅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68760"/>
            <a:ext cx="2526473" cy="30252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1" y="1196752"/>
            <a:ext cx="6120681" cy="310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200" b="1">
                <a:solidFill>
                  <a:schemeClr val="tx2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不同传播方向的单色平面波照射在一个观察屏上，观察屏上的复振幅分布由这些平面波叠加而成。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1800" dirty="0"/>
              <a:t>或者说，如果我们在观察屏上看到某个图案（光强分布），它对应一定的复振幅分布。一般情况下，这个复振幅分布是非常复杂的，它不是由一个平面波照射形成的，往往是由许多不同传播方向的平面波叠加而成，并且每个平面波的幅度和相位各不相同。</a:t>
            </a:r>
          </a:p>
        </p:txBody>
      </p:sp>
    </p:spTree>
    <p:extLst>
      <p:ext uri="{BB962C8B-B14F-4D97-AF65-F5344CB8AC3E}">
        <p14:creationId xmlns:p14="http://schemas.microsoft.com/office/powerpoint/2010/main" val="13131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单色波场中的复杂复振幅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68760"/>
            <a:ext cx="2526473" cy="3025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1124744"/>
            <a:ext cx="6048672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对于</a:t>
            </a:r>
            <a:r>
              <a:rPr lang="zh-CN" altLang="en-US" sz="1800" dirty="0">
                <a:solidFill>
                  <a:srgbClr val="FF0000"/>
                </a:solidFill>
              </a:rPr>
              <a:t>单色波场</a:t>
            </a:r>
            <a:r>
              <a:rPr lang="zh-CN" altLang="en-US" sz="1800" dirty="0"/>
              <a:t>中的复杂复振幅分布，可以采用傅里叶分析法，分析其中不同空间频率的平面波各占多少比重及相对相位，注意每个空间频率对应一个传播方向的单色平面波。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/>
              <a:t>事实上，观察屏上的复杂复振幅合成过程中，可能有其他如球面波、柱面波的参与，但是仍然可以分解为平面波的叠加，理论上，傅里叶分析有足够的精度。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45A719-8ACF-473A-B2DA-56E18B080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2" y="4037144"/>
            <a:ext cx="8030176" cy="27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复杂复振幅的傅里叶分析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01153"/>
              </p:ext>
            </p:extLst>
          </p:nvPr>
        </p:nvGraphicFramePr>
        <p:xfrm>
          <a:off x="1442423" y="1844824"/>
          <a:ext cx="5577850" cy="6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" name="Equation" r:id="rId4" imgW="2869920" imgH="330120" progId="Equation.DSMT4">
                  <p:embed/>
                </p:oleObj>
              </mc:Choice>
              <mc:Fallback>
                <p:oleObj name="Equation" r:id="rId4" imgW="2869920" imgH="33012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423" y="1844824"/>
                        <a:ext cx="5577850" cy="64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96164"/>
              </p:ext>
            </p:extLst>
          </p:nvPr>
        </p:nvGraphicFramePr>
        <p:xfrm>
          <a:off x="1345407" y="3284339"/>
          <a:ext cx="5818882" cy="64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" name="Equation" r:id="rId6" imgW="2958840" imgH="330120" progId="Equation.DSMT4">
                  <p:embed/>
                </p:oleObj>
              </mc:Choice>
              <mc:Fallback>
                <p:oleObj name="Equation" r:id="rId6" imgW="2958840" imgH="33012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407" y="3284339"/>
                        <a:ext cx="5818882" cy="649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1115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复杂复振幅分布可以描述为不同空间频率成份的线性叠加：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275066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各频率成份所占比重：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12" y="4077072"/>
                <a:ext cx="8784976" cy="39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2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二维傅里叶变换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784976" cy="390428"/>
              </a:xfrm>
              <a:prstGeom prst="rect">
                <a:avLst/>
              </a:prstGeom>
              <a:blipFill>
                <a:blip r:embed="rId8"/>
                <a:stretch>
                  <a:fillRect l="-555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34718"/>
              </p:ext>
            </p:extLst>
          </p:nvPr>
        </p:nvGraphicFramePr>
        <p:xfrm>
          <a:off x="3021013" y="4636045"/>
          <a:ext cx="2703115" cy="57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" name="Equation" r:id="rId9" imgW="1422360" imgH="304560" progId="Equation.DSMT4">
                  <p:embed/>
                </p:oleObj>
              </mc:Choice>
              <mc:Fallback>
                <p:oleObj name="Equation" r:id="rId9" imgW="1422360" imgH="30456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636045"/>
                        <a:ext cx="2703115" cy="579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512" y="5387458"/>
                <a:ext cx="8784976" cy="39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而函数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2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傅里叶逆变换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87458"/>
                <a:ext cx="8784976" cy="390428"/>
              </a:xfrm>
              <a:prstGeom prst="rect">
                <a:avLst/>
              </a:prstGeom>
              <a:blipFill>
                <a:blip r:embed="rId11"/>
                <a:stretch>
                  <a:fillRect l="-555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62295"/>
              </p:ext>
            </p:extLst>
          </p:nvPr>
        </p:nvGraphicFramePr>
        <p:xfrm>
          <a:off x="2896394" y="6021388"/>
          <a:ext cx="2899742" cy="57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" name="Equation" r:id="rId12" imgW="1536480" imgH="304560" progId="Equation.DSMT4">
                  <p:embed/>
                </p:oleObj>
              </mc:Choice>
              <mc:Fallback>
                <p:oleObj name="Equation" r:id="rId12" imgW="1536480" imgH="30456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394" y="6021388"/>
                        <a:ext cx="2899742" cy="575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6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复杂复振幅的傅里叶分析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758210"/>
              </p:ext>
            </p:extLst>
          </p:nvPr>
        </p:nvGraphicFramePr>
        <p:xfrm>
          <a:off x="1747071" y="1340768"/>
          <a:ext cx="5649858" cy="64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4" imgW="2869920" imgH="330120" progId="Equation.DSMT4">
                  <p:embed/>
                </p:oleObj>
              </mc:Choice>
              <mc:Fallback>
                <p:oleObj name="Equation" r:id="rId4" imgW="2869920" imgH="330120" progId="Equation.DSMT4">
                  <p:embed/>
                  <p:pic>
                    <p:nvPicPr>
                      <p:cNvPr id="0" name="Picture 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71" y="1340768"/>
                        <a:ext cx="5649858" cy="649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683181"/>
              </p:ext>
            </p:extLst>
          </p:nvPr>
        </p:nvGraphicFramePr>
        <p:xfrm>
          <a:off x="1763087" y="2496495"/>
          <a:ext cx="5314826" cy="59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6" imgW="2958840" imgH="330120" progId="Equation.DSMT4">
                  <p:embed/>
                </p:oleObj>
              </mc:Choice>
              <mc:Fallback>
                <p:oleObj name="Equation" r:id="rId6" imgW="2958840" imgH="330120" progId="Equation.DSMT4">
                  <p:embed/>
                  <p:pic>
                    <p:nvPicPr>
                      <p:cNvPr id="0" name="Picture 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087" y="2496495"/>
                        <a:ext cx="5314826" cy="593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12" y="3399549"/>
                <a:ext cx="8784976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2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描述了复杂复振幅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中都有那些空间频率成份，以及各成份所占比重及相对相位。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20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2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的空间频谱或者频谱，因为其中每个空间频率代表一个平面波传播方向，因此也叫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角谱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由角谱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0000FF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可以唯一确定一个复振幅分布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99549"/>
                <a:ext cx="8784976" cy="2893484"/>
              </a:xfrm>
              <a:prstGeom prst="rect">
                <a:avLst/>
              </a:prstGeom>
              <a:blipFill>
                <a:blip r:embed="rId8"/>
                <a:stretch>
                  <a:fillRect l="-416" r="-555" b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基元函数的完备性与正交性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47071" y="1340768"/>
          <a:ext cx="5649858" cy="64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" imgW="2869920" imgH="330120" progId="Equation.DSMT4">
                  <p:embed/>
                </p:oleObj>
              </mc:Choice>
              <mc:Fallback>
                <p:oleObj name="Equation" r:id="rId4" imgW="2869920" imgH="3301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071" y="1340768"/>
                        <a:ext cx="5649858" cy="649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524" y="2087495"/>
                <a:ext cx="8568952" cy="2215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36000" rIns="91440" bIns="360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  <a:cs typeface="+mj-cs"/>
                  </a:defRPr>
                </a:lvl1pPr>
                <a:lvl2pPr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2pPr>
                <a:lvl3pPr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3pPr>
                <a:lvl4pPr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4pPr>
                <a:lvl5pPr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200000"/>
                  </a:lnSpc>
                </a:pPr>
                <a:r>
                  <a:rPr lang="zh-CN" altLang="en-US" sz="1800" dirty="0">
                    <a:effectLst/>
                    <a:latin typeface="+mn-lt"/>
                    <a:ea typeface="+mn-ea"/>
                  </a:rPr>
                  <a:t>数学上，任意复振幅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8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</m:e>
                    </m:acc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+mn-ea"/>
                      </a:rPr>
                      <m:t>𝒚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1800" dirty="0">
                    <a:effectLst/>
                    <a:latin typeface="+mn-lt"/>
                    <a:ea typeface="+mn-ea"/>
                  </a:rPr>
                  <a:t>是一个非周期函数，可表征为代表单色平面波的基元函数</a:t>
                </a:r>
                <a:r>
                  <a:rPr lang="en-US" altLang="zh-CN" sz="1800" dirty="0">
                    <a:effectLst/>
                    <a:latin typeface="+mn-lt"/>
                  </a:rPr>
                  <a:t>exp[</a:t>
                </a:r>
                <a:r>
                  <a:rPr lang="en-US" altLang="zh-CN" sz="1800" i="1" dirty="0">
                    <a:effectLst/>
                    <a:latin typeface="+mn-lt"/>
                  </a:rPr>
                  <a:t>i</a:t>
                </a:r>
                <a:r>
                  <a:rPr lang="en-US" altLang="zh-CN" sz="1800" dirty="0">
                    <a:effectLst/>
                    <a:latin typeface="+mn-lt"/>
                  </a:rPr>
                  <a:t>2</a:t>
                </a:r>
                <a:r>
                  <a:rPr lang="el-GR" altLang="zh-CN" sz="1800" dirty="0">
                    <a:effectLst/>
                    <a:latin typeface="+mn-lt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1800" dirty="0">
                    <a:effectLst/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i="1" dirty="0" err="1">
                    <a:effectLst/>
                    <a:latin typeface="+mn-lt"/>
                  </a:rPr>
                  <a:t>ux</a:t>
                </a:r>
                <a:r>
                  <a:rPr lang="en-US" altLang="zh-CN" sz="1800" dirty="0" err="1">
                    <a:effectLst/>
                    <a:latin typeface="+mn-lt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800" i="1" dirty="0" err="1">
                    <a:effectLst/>
                    <a:latin typeface="+mn-lt"/>
                  </a:rPr>
                  <a:t>vy</a:t>
                </a:r>
                <a:r>
                  <a:rPr lang="en-US" altLang="zh-CN" sz="1800" dirty="0">
                    <a:effectLst/>
                    <a:latin typeface="+mn-lt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800" dirty="0">
                    <a:effectLst/>
                    <a:latin typeface="+mn-lt"/>
                  </a:rPr>
                  <a:t>]</a:t>
                </a:r>
                <a:r>
                  <a:rPr lang="zh-CN" altLang="en-US" sz="1800" dirty="0">
                    <a:effectLst/>
                    <a:latin typeface="+mn-lt"/>
                    <a:ea typeface="+mn-ea"/>
                  </a:rPr>
                  <a:t>系列的线性叠加，这要求该基元函数空间满足完备性和正交性。</a:t>
                </a:r>
                <a:endParaRPr lang="en-US" altLang="zh-CN" sz="1800" dirty="0">
                  <a:effectLst/>
                  <a:latin typeface="+mn-lt"/>
                  <a:ea typeface="+mn-ea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effectLst/>
                    <a:latin typeface="+mn-lt"/>
                    <a:ea typeface="+mn-ea"/>
                  </a:rPr>
                  <a:t>完备性：任意非周期函数均可表征为该基元函数系列的线性叠加。</a:t>
                </a:r>
                <a:endParaRPr lang="en-US" altLang="zh-CN" sz="1800" dirty="0">
                  <a:effectLst/>
                  <a:latin typeface="+mn-lt"/>
                  <a:ea typeface="+mn-ea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effectLst/>
                    <a:latin typeface="+mn-lt"/>
                    <a:ea typeface="+mn-ea"/>
                  </a:rPr>
                  <a:t>正交性：基元函数满足以下条件：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2087495"/>
                <a:ext cx="8568952" cy="2215213"/>
              </a:xfrm>
              <a:prstGeom prst="rect">
                <a:avLst/>
              </a:prstGeom>
              <a:blipFill>
                <a:blip r:embed="rId6"/>
                <a:stretch>
                  <a:fillRect l="-569" r="-640" b="-38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08A4AE1-91E8-40FB-9A85-3CB50955E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909783"/>
              </p:ext>
            </p:extLst>
          </p:nvPr>
        </p:nvGraphicFramePr>
        <p:xfrm>
          <a:off x="2174305" y="4526875"/>
          <a:ext cx="4752528" cy="846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7" imgW="1854000" imgH="330120" progId="Equation.DSMT4">
                  <p:embed/>
                </p:oleObj>
              </mc:Choice>
              <mc:Fallback>
                <p:oleObj name="Equation" r:id="rId7" imgW="1854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4305" y="4526875"/>
                        <a:ext cx="4752528" cy="846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5CDDFD4-C350-455D-93FF-6FB2067AF194}"/>
              </a:ext>
            </a:extLst>
          </p:cNvPr>
          <p:cNvSpPr txBox="1"/>
          <p:nvPr/>
        </p:nvSpPr>
        <p:spPr>
          <a:xfrm>
            <a:off x="608700" y="5507940"/>
            <a:ext cx="39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注意不要求式中</a:t>
            </a:r>
            <a:r>
              <a:rPr lang="en-US" altLang="zh-CN" b="1" i="1" dirty="0"/>
              <a:t>m</a:t>
            </a:r>
            <a:r>
              <a:rPr lang="zh-CN" altLang="en-US" b="1" dirty="0"/>
              <a:t>、</a:t>
            </a:r>
            <a:r>
              <a:rPr lang="en-US" altLang="zh-CN" b="1" i="1" dirty="0"/>
              <a:t>n</a:t>
            </a:r>
            <a:r>
              <a:rPr lang="zh-CN" altLang="en-US" b="1" dirty="0"/>
              <a:t>必须为整数。</a:t>
            </a:r>
          </a:p>
        </p:txBody>
      </p:sp>
    </p:spTree>
    <p:extLst>
      <p:ext uri="{BB962C8B-B14F-4D97-AF65-F5344CB8AC3E}">
        <p14:creationId xmlns:p14="http://schemas.microsoft.com/office/powerpoint/2010/main" val="9711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角谱中低频和高频成份的贡献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179513" y="1268760"/>
            <a:ext cx="4824535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以一个傅里叶级数来近似周期性方波，可以看到，取级数序列的前</a:t>
            </a:r>
            <a:r>
              <a:rPr lang="en-US" altLang="zh-CN" b="1" dirty="0">
                <a:solidFill>
                  <a:schemeClr val="tx2"/>
                </a:solidFill>
              </a:rPr>
              <a:t>5</a:t>
            </a:r>
            <a:r>
              <a:rPr lang="zh-CN" altLang="en-US" b="1" dirty="0">
                <a:solidFill>
                  <a:schemeClr val="tx2"/>
                </a:solidFill>
              </a:rPr>
              <a:t>项（仅考虑低频成份），即可勾勒出方波的轮廓；随着级数项数的增加（高频成份参与），对方波的近似程度增加。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以平面波及角谱来描述任意平面上的复振幅分布（图像）：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09" y="1196752"/>
            <a:ext cx="3852287" cy="5472608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31211"/>
              </p:ext>
            </p:extLst>
          </p:nvPr>
        </p:nvGraphicFramePr>
        <p:xfrm>
          <a:off x="323528" y="4437112"/>
          <a:ext cx="4680520" cy="53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2869920" imgH="330120" progId="Equation.DSMT4">
                  <p:embed/>
                </p:oleObj>
              </mc:Choice>
              <mc:Fallback>
                <p:oleObj name="Equation" r:id="rId5" imgW="286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37112"/>
                        <a:ext cx="4680520" cy="53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5055567"/>
            <a:ext cx="4824535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角谱中的低频成份构成图像的轮廓，高频成份描绘图像的细节。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光波分析回顾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251520" y="1317563"/>
            <a:ext cx="8640960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通过第二章光波分析知道，一个混合不同（</a:t>
            </a:r>
            <a:r>
              <a:rPr lang="zh-CN" altLang="en-US" b="1" dirty="0">
                <a:solidFill>
                  <a:srgbClr val="FF0000"/>
                </a:solidFill>
              </a:rPr>
              <a:t>时间</a:t>
            </a:r>
            <a:r>
              <a:rPr lang="zh-CN" altLang="en-US" b="1" dirty="0">
                <a:solidFill>
                  <a:schemeClr val="tx2"/>
                </a:solidFill>
              </a:rPr>
              <a:t>）频率成份的复杂光波，总是可以通过傅里叶分析方法，得到其中不同频率成份所占比例，然后以这些频率成份及其比例系数，重新描述所分析的复杂光波。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15083"/>
              </p:ext>
            </p:extLst>
          </p:nvPr>
        </p:nvGraphicFramePr>
        <p:xfrm>
          <a:off x="334365" y="3198192"/>
          <a:ext cx="3229524" cy="78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公式" r:id="rId4" imgW="1511300" imgH="368300" progId="Equation.3">
                  <p:embed/>
                </p:oleObj>
              </mc:Choice>
              <mc:Fallback>
                <p:oleObj name="公式" r:id="rId4" imgW="1511300" imgH="368300" progId="Equation.3">
                  <p:embed/>
                  <p:pic>
                    <p:nvPicPr>
                      <p:cNvPr id="0" name="Picture 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65" y="3198192"/>
                        <a:ext cx="3229524" cy="785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77980"/>
              </p:ext>
            </p:extLst>
          </p:nvPr>
        </p:nvGraphicFramePr>
        <p:xfrm>
          <a:off x="335549" y="4341380"/>
          <a:ext cx="3934636" cy="78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公式" r:id="rId6" imgW="1968500" imgH="393700" progId="Equation.3">
                  <p:embed/>
                </p:oleObj>
              </mc:Choice>
              <mc:Fallback>
                <p:oleObj name="公式" r:id="rId6" imgW="1968500" imgH="393700" progId="Equation.3">
                  <p:embed/>
                  <p:pic>
                    <p:nvPicPr>
                      <p:cNvPr id="0" name="Picture 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49" y="4341380"/>
                        <a:ext cx="3934636" cy="785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782059"/>
            <a:ext cx="864096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注意此处的频率是指光波的</a:t>
            </a:r>
            <a:r>
              <a:rPr lang="zh-CN" altLang="en-US" b="1" dirty="0">
                <a:solidFill>
                  <a:srgbClr val="FF0000"/>
                </a:solidFill>
              </a:rPr>
              <a:t>时域</a:t>
            </a:r>
            <a:r>
              <a:rPr lang="zh-CN" altLang="en-US" b="1" dirty="0">
                <a:solidFill>
                  <a:schemeClr val="tx2"/>
                </a:solidFill>
              </a:rPr>
              <a:t>重复频率，与光的波长即颜色对应。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94" y="2901739"/>
            <a:ext cx="3926794" cy="26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光波分析回顾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95" y="1340768"/>
            <a:ext cx="5362669" cy="251198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5795" y="4149079"/>
            <a:ext cx="5362669" cy="25119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859340"/>
            <a:ext cx="3124843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分析复色光中都有哪些频率（波长，颜色）成份，各频率成份所占比重。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1" y="4509120"/>
            <a:ext cx="3124843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根据上述分析结果选择所需频率成份，按照给定的剂量进行配色，可以合成最初的复色光。</a:t>
            </a:r>
          </a:p>
        </p:txBody>
      </p:sp>
      <p:sp>
        <p:nvSpPr>
          <p:cNvPr id="3" name="右箭头 2"/>
          <p:cNvSpPr/>
          <p:nvPr/>
        </p:nvSpPr>
        <p:spPr>
          <a:xfrm>
            <a:off x="5004048" y="3645024"/>
            <a:ext cx="1800200" cy="20773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004048" y="6389621"/>
            <a:ext cx="1800200" cy="20773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9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2093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复杂光波分析与复杂复振幅分析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9513" y="1508123"/>
                <a:ext cx="8784976" cy="377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在时间域，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光波的特性由时域重复频率确定，它对应光波的波长即通常意义上的颜色。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在空间域，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单色平面波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的特性由空间频率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𝐜𝐨𝐬</m:t>
                    </m:r>
                    <m:r>
                      <m:rPr>
                        <m:sty m:val="p"/>
                      </m:rPr>
                      <a:rPr lang="el-GR" altLang="zh-CN" b="1" i="1">
                        <a:solidFill>
                          <a:schemeClr val="tx2"/>
                        </a:solidFill>
                        <a:latin typeface="Cambria Math"/>
                      </a:rPr>
                      <m:t>α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l-GR" altLang="zh-CN" b="1" i="1">
                        <a:solidFill>
                          <a:schemeClr val="tx2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𝐜𝐨𝐬</m:t>
                    </m:r>
                    <m:r>
                      <m:rPr>
                        <m:sty m:val="p"/>
                      </m:rPr>
                      <a:rPr lang="el-GR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β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l-GR" altLang="zh-CN" b="1" i="1">
                        <a:solidFill>
                          <a:schemeClr val="tx2"/>
                        </a:solidFill>
                        <a:latin typeface="Cambria Math"/>
                      </a:rPr>
                      <m:t>λ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确定，它对应光波的不同传播方向（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固定波长，不同方向对应不同空间频率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复杂光波的分析，分析结果是光波的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时域频谱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，采用一维傅里叶变换，因为时间是一维的。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复杂复振幅的分析，分析结果是光波的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空间频谱即角谱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，采用二维傅里叶变换，因为虽然空间是三维的，但是平面波的方向余弦满足如下关系，两个独立变量即可确定一个平面波的方向。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508123"/>
                <a:ext cx="8784976" cy="3779240"/>
              </a:xfrm>
              <a:prstGeom prst="rect">
                <a:avLst/>
              </a:prstGeom>
              <a:blipFill>
                <a:blip r:embed="rId4"/>
                <a:stretch>
                  <a:fillRect l="-416" r="-555" b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4376"/>
              </p:ext>
            </p:extLst>
          </p:nvPr>
        </p:nvGraphicFramePr>
        <p:xfrm>
          <a:off x="2918755" y="5496036"/>
          <a:ext cx="3306490" cy="46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55" y="5496036"/>
                        <a:ext cx="3306490" cy="46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1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5888"/>
            <a:ext cx="871296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单色波照射孔径产生的复杂复振幅分布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323528" y="1484784"/>
            <a:ext cx="8568952" cy="4437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理想的单色平面波，应该是沿着某个方向传播，波列长度无限延伸；而在垂直传播方向上，波面是无限延伸的。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以单色平面波照射孔径，透射光波虽然具有</a:t>
            </a:r>
            <a:r>
              <a:rPr lang="zh-CN" altLang="en-US" b="1" dirty="0">
                <a:solidFill>
                  <a:srgbClr val="FF0000"/>
                </a:solidFill>
              </a:rPr>
              <a:t>“类似”</a:t>
            </a:r>
            <a:r>
              <a:rPr lang="zh-CN" altLang="en-US" b="1" dirty="0">
                <a:solidFill>
                  <a:schemeClr val="tx2"/>
                </a:solidFill>
              </a:rPr>
              <a:t>平面波的性质，但是波面不再是无限延伸的，因此孔径后面的光场复振幅实际上是复杂的，可视为许多不同空间频率的平面波的叠加结果，在孔径之后某个位置的重新叠加，产生某种振幅和光强分布，此为光的衍射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类似问题：在第二章光波的分析中有提到，一个有限长度的波列，也是“貌似”单色波，但实际频谱分布是一个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zh-CN" altLang="en-US" b="1" dirty="0">
                <a:solidFill>
                  <a:srgbClr val="FF0000"/>
                </a:solidFill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37433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2093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傅里叶光学能做什么？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图像识别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4275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24275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552" y="375942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目标图形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51920" y="37890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待检图像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88" y="375942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检测结果</a:t>
            </a:r>
          </a:p>
        </p:txBody>
      </p:sp>
      <p:sp>
        <p:nvSpPr>
          <p:cNvPr id="16" name="椭圆 15"/>
          <p:cNvSpPr/>
          <p:nvPr/>
        </p:nvSpPr>
        <p:spPr>
          <a:xfrm>
            <a:off x="4644008" y="2132856"/>
            <a:ext cx="630096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07904" y="4725144"/>
            <a:ext cx="630096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44008" y="5013176"/>
            <a:ext cx="630096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56956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17" grpId="0"/>
      <p:bldP spid="18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衍射屏的透射系数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340767"/>
            <a:ext cx="2459336" cy="4025617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686536"/>
              </p:ext>
            </p:extLst>
          </p:nvPr>
        </p:nvGraphicFramePr>
        <p:xfrm>
          <a:off x="2195736" y="1916832"/>
          <a:ext cx="2344018" cy="9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1" name="Equation" r:id="rId5" imgW="1104840" imgH="457200" progId="Equation.DSMT4">
                  <p:embed/>
                </p:oleObj>
              </mc:Choice>
              <mc:Fallback>
                <p:oleObj name="Equation" r:id="rId5" imgW="1104840" imgH="457200" progId="Equation.DSMT4">
                  <p:embed/>
                  <p:pic>
                    <p:nvPicPr>
                      <p:cNvPr id="0" name="Picture 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6832"/>
                        <a:ext cx="2344018" cy="9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1196752"/>
            <a:ext cx="626469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衍射屏对入射光波的调制作用决定于衍射屏对复振幅的透射系数：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2924944"/>
                <a:ext cx="6264696" cy="337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为入射到衍射屏上的光波复振幅，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为透射光波（在紧靠衍射屏后的平面）的复振幅。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一般地，透射系数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是一个复函数，包括模和幅角两部分。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透射系数的幅角为常数的衍射屏称为振幅型衍射屏，只对入射光波的振幅产生调制。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透射系数的模为常数的衍射屏称为位相型衍射屏，只对入射光波的位相产生调制。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24944"/>
                <a:ext cx="6264696" cy="3374065"/>
              </a:xfrm>
              <a:prstGeom prst="rect">
                <a:avLst/>
              </a:prstGeom>
              <a:blipFill>
                <a:blip r:embed="rId7"/>
                <a:stretch>
                  <a:fillRect l="-778" r="-875" b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几种典型衍射屏的透射系数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71" y="1245208"/>
            <a:ext cx="4780228" cy="549616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17590"/>
              </p:ext>
            </p:extLst>
          </p:nvPr>
        </p:nvGraphicFramePr>
        <p:xfrm>
          <a:off x="742082" y="1844675"/>
          <a:ext cx="2029718" cy="8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Equation" r:id="rId5" imgW="1091880" imgH="431640" progId="Equation.DSMT4">
                  <p:embed/>
                </p:oleObj>
              </mc:Choice>
              <mc:Fallback>
                <p:oleObj name="Equation" r:id="rId5" imgW="1091880" imgH="43164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82" y="1844675"/>
                        <a:ext cx="2029718" cy="802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9825"/>
              </p:ext>
            </p:extLst>
          </p:nvPr>
        </p:nvGraphicFramePr>
        <p:xfrm>
          <a:off x="753244" y="3452386"/>
          <a:ext cx="2954660" cy="91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Equation" r:id="rId7" imgW="1562040" imgH="482400" progId="Equation.DSMT4">
                  <p:embed/>
                </p:oleObj>
              </mc:Choice>
              <mc:Fallback>
                <p:oleObj name="Equation" r:id="rId7" imgW="1562040" imgH="4824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44" y="3452386"/>
                        <a:ext cx="2954660" cy="91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13172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zh-CN" altLang="en-US" b="1" dirty="0">
                <a:solidFill>
                  <a:schemeClr val="tx2"/>
                </a:solidFill>
              </a:rPr>
              <a:t>狭缝衍射屏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100" y="3006024"/>
            <a:ext cx="19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其中矩形函数：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1444"/>
              </p:ext>
            </p:extLst>
          </p:nvPr>
        </p:nvGraphicFramePr>
        <p:xfrm>
          <a:off x="762323" y="5608638"/>
          <a:ext cx="3161605" cy="83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9" imgW="1625400" imgH="431640" progId="Equation.DSMT4">
                  <p:embed/>
                </p:oleObj>
              </mc:Choice>
              <mc:Fallback>
                <p:oleObj name="Equation" r:id="rId9" imgW="1625400" imgH="43164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23" y="5608638"/>
                        <a:ext cx="3161605" cy="839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498355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zh-CN" altLang="en-US" b="1" dirty="0">
                <a:solidFill>
                  <a:schemeClr val="tx2"/>
                </a:solidFill>
              </a:rPr>
              <a:t>矩孔衍射屏</a:t>
            </a:r>
          </a:p>
        </p:txBody>
      </p:sp>
    </p:spTree>
    <p:extLst>
      <p:ext uri="{BB962C8B-B14F-4D97-AF65-F5344CB8AC3E}">
        <p14:creationId xmlns:p14="http://schemas.microsoft.com/office/powerpoint/2010/main" val="27754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几种典型衍射屏的透射系数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71" y="1245208"/>
            <a:ext cx="4780228" cy="549616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44868"/>
              </p:ext>
            </p:extLst>
          </p:nvPr>
        </p:nvGraphicFramePr>
        <p:xfrm>
          <a:off x="711771" y="1877990"/>
          <a:ext cx="2924125" cy="105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6" name="Equation" r:id="rId5" imgW="1549080" imgH="558720" progId="Equation.DSMT4">
                  <p:embed/>
                </p:oleObj>
              </mc:Choice>
              <mc:Fallback>
                <p:oleObj name="Equation" r:id="rId5" imgW="1549080" imgH="55872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71" y="1877990"/>
                        <a:ext cx="2924125" cy="1053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41710"/>
              </p:ext>
            </p:extLst>
          </p:nvPr>
        </p:nvGraphicFramePr>
        <p:xfrm>
          <a:off x="703369" y="3582315"/>
          <a:ext cx="3560796" cy="89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7" name="Equation" r:id="rId7" imgW="2234880" imgH="558720" progId="Equation.DSMT4">
                  <p:embed/>
                </p:oleObj>
              </mc:Choice>
              <mc:Fallback>
                <p:oleObj name="Equation" r:id="rId7" imgW="2234880" imgH="558720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69" y="3582315"/>
                        <a:ext cx="3560796" cy="890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13172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zh-CN" altLang="en-US" b="1" dirty="0">
                <a:solidFill>
                  <a:schemeClr val="tx2"/>
                </a:solidFill>
              </a:rPr>
              <a:t>圆孔衍射屏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3574" y="3028890"/>
            <a:ext cx="182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其中圆域函数：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95421"/>
              </p:ext>
            </p:extLst>
          </p:nvPr>
        </p:nvGraphicFramePr>
        <p:xfrm>
          <a:off x="764729" y="5654675"/>
          <a:ext cx="3519239" cy="83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" name="Equation" r:id="rId9" imgW="1879560" imgH="444240" progId="Equation.DSMT4">
                  <p:embed/>
                </p:oleObj>
              </mc:Choice>
              <mc:Fallback>
                <p:oleObj name="Equation" r:id="rId9" imgW="1879560" imgH="44424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29" y="5654675"/>
                        <a:ext cx="3519239" cy="832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498355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zh-CN" altLang="en-US" b="1" dirty="0">
                <a:solidFill>
                  <a:schemeClr val="tx2"/>
                </a:solidFill>
              </a:rPr>
              <a:t>矩形光栅</a:t>
            </a:r>
          </a:p>
        </p:txBody>
      </p:sp>
    </p:spTree>
    <p:extLst>
      <p:ext uri="{BB962C8B-B14F-4D97-AF65-F5344CB8AC3E}">
        <p14:creationId xmlns:p14="http://schemas.microsoft.com/office/powerpoint/2010/main" val="35282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几种典型衍射屏的透射系数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71" y="1245208"/>
            <a:ext cx="4780228" cy="549616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92607"/>
              </p:ext>
            </p:extLst>
          </p:nvPr>
        </p:nvGraphicFramePr>
        <p:xfrm>
          <a:off x="217413" y="2293946"/>
          <a:ext cx="4044859" cy="71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" name="Equation" r:id="rId5" imgW="2425680" imgH="431640" progId="Equation.DSMT4">
                  <p:embed/>
                </p:oleObj>
              </mc:Choice>
              <mc:Fallback>
                <p:oleObj name="Equation" r:id="rId5" imgW="2425680" imgH="431640" progId="Equation.DSMT4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13" y="2293946"/>
                        <a:ext cx="4044859" cy="719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13172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5"/>
            </a:pPr>
            <a:r>
              <a:rPr lang="zh-CN" altLang="en-US" b="1" dirty="0">
                <a:solidFill>
                  <a:schemeClr val="tx2"/>
                </a:solidFill>
              </a:rPr>
              <a:t>正弦光栅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9512" y="3234221"/>
                <a:ext cx="4044859" cy="1286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其中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是光栅总宽度，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是光栅振幅透射系数的极大值与极小值之差，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是光栅透射系数变化的频率。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34221"/>
                <a:ext cx="4044859" cy="1286250"/>
              </a:xfrm>
              <a:prstGeom prst="rect">
                <a:avLst/>
              </a:prstGeom>
              <a:blipFill>
                <a:blip r:embed="rId7"/>
                <a:stretch>
                  <a:fillRect l="-1205" r="-1205" b="-5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8" y="1196751"/>
            <a:ext cx="2210738" cy="2678341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6552727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透镜由透明材料制成，略去材料吸收和界面反射，透镜可视为位相型衍射屏。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8630"/>
            <a:ext cx="3456384" cy="2162737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91513"/>
              </p:ext>
            </p:extLst>
          </p:nvPr>
        </p:nvGraphicFramePr>
        <p:xfrm>
          <a:off x="323528" y="1914395"/>
          <a:ext cx="3096344" cy="101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" name="Equation" r:id="rId6" imgW="1790640" imgH="583920" progId="Equation.DSMT4">
                  <p:embed/>
                </p:oleObj>
              </mc:Choice>
              <mc:Fallback>
                <p:oleObj name="Equation" r:id="rId6" imgW="1790640" imgH="58392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4395"/>
                        <a:ext cx="3096344" cy="10105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18818"/>
              </p:ext>
            </p:extLst>
          </p:nvPr>
        </p:nvGraphicFramePr>
        <p:xfrm>
          <a:off x="611560" y="2924944"/>
          <a:ext cx="6192688" cy="88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9" name="Equation" r:id="rId8" imgW="3733560" imgH="533160" progId="Equation.DSMT4">
                  <p:embed/>
                </p:oleObj>
              </mc:Choice>
              <mc:Fallback>
                <p:oleObj name="Equation" r:id="rId8" imgW="3733560" imgH="533160" progId="Equation.DSMT4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24944"/>
                        <a:ext cx="6192688" cy="8867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10890"/>
              </p:ext>
            </p:extLst>
          </p:nvPr>
        </p:nvGraphicFramePr>
        <p:xfrm>
          <a:off x="827584" y="5224368"/>
          <a:ext cx="2088232" cy="72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" name="Equation" r:id="rId10" imgW="1282680" imgH="444240" progId="Equation.DSMT4">
                  <p:embed/>
                </p:oleObj>
              </mc:Choice>
              <mc:Fallback>
                <p:oleObj name="Equation" r:id="rId10" imgW="1282680" imgH="44424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24368"/>
                        <a:ext cx="2088232" cy="724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87824" y="54311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（略去了常数项</a:t>
            </a:r>
            <a:r>
              <a:rPr lang="en-US" altLang="zh-CN" b="1" i="1" dirty="0">
                <a:solidFill>
                  <a:srgbClr val="FF0000"/>
                </a:solidFill>
              </a:rPr>
              <a:t>knd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4787"/>
              </p:ext>
            </p:extLst>
          </p:nvPr>
        </p:nvGraphicFramePr>
        <p:xfrm>
          <a:off x="960704" y="6013452"/>
          <a:ext cx="2027120" cy="72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" name="Equation" r:id="rId12" imgW="1346040" imgH="482400" progId="Equation.DSMT4">
                  <p:embed/>
                </p:oleObj>
              </mc:Choice>
              <mc:Fallback>
                <p:oleObj name="Equation" r:id="rId12" imgW="1346040" imgH="48240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04" y="6013452"/>
                        <a:ext cx="2027120" cy="7279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9512" y="6162368"/>
            <a:ext cx="125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其中：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F98E7BB-1C5C-48E7-8967-5B0342CCB39D}"/>
              </a:ext>
            </a:extLst>
          </p:cNvPr>
          <p:cNvSpPr/>
          <p:nvPr/>
        </p:nvSpPr>
        <p:spPr>
          <a:xfrm>
            <a:off x="395536" y="550625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1776B6A-9C84-4565-80FA-49185A6DD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16554"/>
              </p:ext>
            </p:extLst>
          </p:nvPr>
        </p:nvGraphicFramePr>
        <p:xfrm>
          <a:off x="592501" y="3913263"/>
          <a:ext cx="3942280" cy="129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" name="Equation" r:id="rId14" imgW="2869920" imgH="939600" progId="Equation.DSMT4">
                  <p:embed/>
                </p:oleObj>
              </mc:Choice>
              <mc:Fallback>
                <p:oleObj name="Equation" r:id="rId14" imgW="28699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2501" y="3913263"/>
                        <a:ext cx="3942280" cy="129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6">
            <a:extLst>
              <a:ext uri="{FF2B5EF4-FFF2-40B4-BE49-F238E27FC236}">
                <a16:creationId xmlns:a16="http://schemas.microsoft.com/office/drawing/2014/main" id="{FD1EFA9F-E22E-47B6-A8C2-04E83CBE105C}"/>
              </a:ext>
            </a:extLst>
          </p:cNvPr>
          <p:cNvSpPr txBox="1"/>
          <p:nvPr/>
        </p:nvSpPr>
        <p:spPr>
          <a:xfrm>
            <a:off x="4395332" y="4293096"/>
            <a:ext cx="284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（根号中展开并保留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项）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5075008-B4E3-4591-A752-6985FB5E75CF}"/>
              </a:ext>
            </a:extLst>
          </p:cNvPr>
          <p:cNvSpPr/>
          <p:nvPr/>
        </p:nvSpPr>
        <p:spPr>
          <a:xfrm>
            <a:off x="323528" y="3140968"/>
            <a:ext cx="216024" cy="192519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9" grpId="0"/>
      <p:bldP spid="2" grpId="0" animBg="1"/>
      <p:bldP spid="15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透镜的透射系数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95536" y="145516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得到透镜的透射系数：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33770"/>
              </p:ext>
            </p:extLst>
          </p:nvPr>
        </p:nvGraphicFramePr>
        <p:xfrm>
          <a:off x="2153506" y="1985071"/>
          <a:ext cx="4836988" cy="89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7" name="Equation" r:id="rId4" imgW="2590560" imgH="482400" progId="Equation.DSMT4">
                  <p:embed/>
                </p:oleObj>
              </mc:Choice>
              <mc:Fallback>
                <p:oleObj name="Equation" r:id="rId4" imgW="2590560" imgH="4824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506" y="1985071"/>
                        <a:ext cx="4836988" cy="8995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5536" y="3068960"/>
                <a:ext cx="8280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考虑透镜总有一定的孔径，引入光瞳函数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280920" cy="369332"/>
              </a:xfrm>
              <a:prstGeom prst="rect">
                <a:avLst/>
              </a:prstGeom>
              <a:blipFill>
                <a:blip r:embed="rId6"/>
                <a:stretch>
                  <a:fillRect l="-66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76224"/>
              </p:ext>
            </p:extLst>
          </p:nvPr>
        </p:nvGraphicFramePr>
        <p:xfrm>
          <a:off x="2987824" y="3717032"/>
          <a:ext cx="2869617" cy="82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8" name="Equation" r:id="rId7" imgW="1676160" imgH="482400" progId="Equation.DSMT4">
                  <p:embed/>
                </p:oleObj>
              </mc:Choice>
              <mc:Fallback>
                <p:oleObj name="Equation" r:id="rId7" imgW="1676160" imgH="482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17032"/>
                        <a:ext cx="2869617" cy="825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492534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考虑透镜的孔径效应之后，透射系数表示为：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968981"/>
              </p:ext>
            </p:extLst>
          </p:nvPr>
        </p:nvGraphicFramePr>
        <p:xfrm>
          <a:off x="2488642" y="5517232"/>
          <a:ext cx="4166716" cy="95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" name="Equation" r:id="rId9" imgW="2095200" imgH="482400" progId="Equation.DSMT4">
                  <p:embed/>
                </p:oleObj>
              </mc:Choice>
              <mc:Fallback>
                <p:oleObj name="Equation" r:id="rId9" imgW="2095200" imgH="48240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642" y="5517232"/>
                        <a:ext cx="4166716" cy="9583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3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3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5888"/>
            <a:ext cx="907300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傅里叶光学能做什么？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集成电路疵病检测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669105"/>
            <a:ext cx="8676456" cy="26452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4505321"/>
            <a:ext cx="2267744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无瑕疵的集成电路：拍照制成负片，用于空间滤波。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4112" y="4624516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待检的集成电路芯片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4452" y="4624516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2"/>
                </a:solidFill>
              </a:rPr>
              <a:t>检测结果</a:t>
            </a:r>
          </a:p>
        </p:txBody>
      </p:sp>
      <p:sp>
        <p:nvSpPr>
          <p:cNvPr id="18" name="椭圆 17"/>
          <p:cNvSpPr/>
          <p:nvPr/>
        </p:nvSpPr>
        <p:spPr>
          <a:xfrm>
            <a:off x="4959056" y="2420888"/>
            <a:ext cx="315048" cy="162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08880" y="3429000"/>
            <a:ext cx="315048" cy="162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8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傅里叶光学能做什么？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激光输出处理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1937441"/>
            <a:ext cx="8604448" cy="2623307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736672" y="3338990"/>
            <a:ext cx="315048" cy="162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47664" y="3573016"/>
            <a:ext cx="315048" cy="1620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1520" y="4797152"/>
            <a:ext cx="255577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由于激光腔镜的沾污，输出光斑存在瑕疵。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8352" y="4820959"/>
            <a:ext cx="284380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用于空间滤波的小孔光阑。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232" y="4797152"/>
            <a:ext cx="2519264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处理之后的输出光斑。</a:t>
            </a:r>
          </a:p>
        </p:txBody>
      </p:sp>
    </p:spTree>
    <p:extLst>
      <p:ext uri="{BB962C8B-B14F-4D97-AF65-F5344CB8AC3E}">
        <p14:creationId xmlns:p14="http://schemas.microsoft.com/office/powerpoint/2010/main" val="2838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傅里叶光学能做什么？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图像加减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2099637"/>
            <a:ext cx="8820472" cy="2689168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211960" y="3212976"/>
            <a:ext cx="79208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80312" y="3212976"/>
            <a:ext cx="79208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780" y="4974387"/>
            <a:ext cx="853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在中心位置实现了两个图形的加减处理。</a:t>
            </a:r>
          </a:p>
        </p:txBody>
      </p:sp>
    </p:spTree>
    <p:extLst>
      <p:ext uri="{BB962C8B-B14F-4D97-AF65-F5344CB8AC3E}">
        <p14:creationId xmlns:p14="http://schemas.microsoft.com/office/powerpoint/2010/main" val="33231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6.1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傅里叶光学概述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267744" y="2636912"/>
            <a:ext cx="4896544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6.1.1 </a:t>
            </a:r>
            <a:r>
              <a:rPr lang="zh-CN" altLang="en-US" sz="2800" b="1" dirty="0">
                <a:solidFill>
                  <a:schemeClr val="tx2"/>
                </a:solidFill>
              </a:rPr>
              <a:t>傅里叶光学能做什么？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6.1.2 </a:t>
            </a:r>
            <a:r>
              <a:rPr lang="zh-CN" altLang="en-US" sz="2800" b="1" dirty="0">
                <a:solidFill>
                  <a:srgbClr val="FF0000"/>
                </a:solidFill>
              </a:rPr>
              <a:t>研究内容与研究方法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6.1.3 </a:t>
            </a:r>
            <a:r>
              <a:rPr lang="zh-CN" altLang="en-US" sz="2800" b="1" dirty="0">
                <a:solidFill>
                  <a:schemeClr val="tx2"/>
                </a:solidFill>
              </a:rPr>
              <a:t>傅里叶光学基本概念</a:t>
            </a:r>
          </a:p>
        </p:txBody>
      </p:sp>
    </p:spTree>
    <p:extLst>
      <p:ext uri="{BB962C8B-B14F-4D97-AF65-F5344CB8AC3E}">
        <p14:creationId xmlns:p14="http://schemas.microsoft.com/office/powerpoint/2010/main" val="10088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近代光学的主要分支和研究内容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163"/>
              </p:ext>
            </p:extLst>
          </p:nvPr>
        </p:nvGraphicFramePr>
        <p:xfrm>
          <a:off x="179512" y="1556793"/>
          <a:ext cx="8784977" cy="48965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几何光学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波动光学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傅里叶光学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基本观点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光是有方向的射线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光是电磁波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光是信息的载体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基本定理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费马原理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光波的电磁场理论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傅里叶分析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+mn-lt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线性系统理论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主要内容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成像、象差理论、光学系统设计及像质评价等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光的传播、干涉、衍射和偏振特性以及光与物质的相互作用等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+mn-lt"/>
                          <a:ea typeface="+mn-ea"/>
                        </a:rPr>
                        <a:t>从信息处理的角度研究光的传播、衍射、成像及光学信息处理等问题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0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光学系统与通信系统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153716" y="1512277"/>
            <a:ext cx="6856412" cy="5085075"/>
            <a:chOff x="1153716" y="1512277"/>
            <a:chExt cx="6856412" cy="5085075"/>
          </a:xfrm>
        </p:grpSpPr>
        <p:sp>
          <p:nvSpPr>
            <p:cNvPr id="9" name="矩形 8"/>
            <p:cNvSpPr/>
            <p:nvPr/>
          </p:nvSpPr>
          <p:spPr>
            <a:xfrm>
              <a:off x="1153716" y="1854517"/>
              <a:ext cx="1728192" cy="1927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+mn-ea"/>
                </a:rPr>
                <a:t>信息</a:t>
              </a:r>
              <a:endParaRPr lang="en-US" altLang="zh-CN" sz="2000" b="1" dirty="0">
                <a:latin typeface="+mn-ea"/>
              </a:endParaRPr>
            </a:p>
            <a:p>
              <a:pPr algn="ctr"/>
              <a:r>
                <a:rPr lang="en-US" altLang="zh-CN" sz="2000" b="1" dirty="0">
                  <a:latin typeface="+mn-ea"/>
                </a:rPr>
                <a:t>+</a:t>
              </a:r>
            </a:p>
            <a:p>
              <a:pPr algn="ctr"/>
              <a:r>
                <a:rPr lang="zh-CN" altLang="en-US" sz="2000" b="1" dirty="0">
                  <a:latin typeface="+mn-ea"/>
                </a:rPr>
                <a:t>载频信号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153716" y="1512277"/>
              <a:ext cx="1728192" cy="588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发射端</a:t>
              </a: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157240" y="2151003"/>
              <a:ext cx="2880320" cy="133433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通信系统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281936" y="1854517"/>
              <a:ext cx="1728192" cy="1927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+mn-ea"/>
                </a:rPr>
                <a:t>信息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281936" y="1512277"/>
              <a:ext cx="1728192" cy="588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接收端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157240" y="4838671"/>
              <a:ext cx="2880320" cy="1334334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光学系统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153716" y="4670045"/>
              <a:ext cx="1728192" cy="1927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+mn-ea"/>
                </a:rPr>
                <a:t>物体</a:t>
              </a:r>
              <a:endParaRPr lang="en-US" altLang="zh-CN" sz="2000" b="1" dirty="0">
                <a:latin typeface="+mn-ea"/>
              </a:endParaRPr>
            </a:p>
            <a:p>
              <a:pPr algn="ctr"/>
              <a:r>
                <a:rPr lang="en-US" altLang="zh-CN" sz="2000" b="1" dirty="0">
                  <a:latin typeface="+mn-ea"/>
                </a:rPr>
                <a:t>+</a:t>
              </a:r>
            </a:p>
            <a:p>
              <a:pPr algn="ctr"/>
              <a:r>
                <a:rPr lang="zh-CN" altLang="en-US" sz="2000" b="1" dirty="0">
                  <a:latin typeface="+mn-ea"/>
                </a:rPr>
                <a:t>光（自发光</a:t>
              </a:r>
              <a:endParaRPr lang="en-US" altLang="zh-CN" sz="2000" b="1" dirty="0">
                <a:latin typeface="+mn-ea"/>
              </a:endParaRPr>
            </a:p>
            <a:p>
              <a:pPr algn="ctr"/>
              <a:r>
                <a:rPr lang="en-US" altLang="zh-CN" sz="2000" b="1" dirty="0">
                  <a:latin typeface="+mn-ea"/>
                </a:rPr>
                <a:t> </a:t>
              </a:r>
              <a:r>
                <a:rPr lang="zh-CN" altLang="en-US" sz="2000" b="1" dirty="0">
                  <a:latin typeface="+mn-ea"/>
                </a:rPr>
                <a:t>或反射光）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3716" y="4327805"/>
              <a:ext cx="1728192" cy="588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物空间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281936" y="4670045"/>
              <a:ext cx="1728192" cy="1927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+mn-ea"/>
                </a:rPr>
                <a:t>物体的像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281936" y="4327805"/>
              <a:ext cx="1728192" cy="588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像空间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6142</TotalTime>
  <Words>2345</Words>
  <Application>Microsoft Office PowerPoint</Application>
  <PresentationFormat>全屏显示(4:3)</PresentationFormat>
  <Paragraphs>301</Paragraphs>
  <Slides>37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黑体</vt:lpstr>
      <vt:lpstr>宋体</vt:lpstr>
      <vt:lpstr>Arial</vt:lpstr>
      <vt:lpstr>Calibri</vt:lpstr>
      <vt:lpstr>Cambria Math</vt:lpstr>
      <vt:lpstr>Lucida Calligraphy</vt:lpstr>
      <vt:lpstr>Times New Roman</vt:lpstr>
      <vt:lpstr>Verdana</vt:lpstr>
      <vt:lpstr>Wingdings</vt:lpstr>
      <vt:lpstr>Yang01</vt:lpstr>
      <vt:lpstr>Equation</vt:lpstr>
      <vt:lpstr>公式</vt:lpstr>
      <vt:lpstr>MathType 7.0 Equation</vt:lpstr>
      <vt:lpstr>PowerPoint 演示文稿</vt:lpstr>
      <vt:lpstr>6.1 傅里叶光学概述</vt:lpstr>
      <vt:lpstr>傅里叶光学能做什么？—图像识别</vt:lpstr>
      <vt:lpstr>傅里叶光学能做什么？—集成电路疵病检测</vt:lpstr>
      <vt:lpstr>傅里叶光学能做什么？—激光输出处理</vt:lpstr>
      <vt:lpstr>傅里叶光学能做什么？—图像加减</vt:lpstr>
      <vt:lpstr>6.1 傅里叶光学概述</vt:lpstr>
      <vt:lpstr>近代光学的主要分支和研究内容</vt:lpstr>
      <vt:lpstr>光学系统与通信系统</vt:lpstr>
      <vt:lpstr>光学系统与通信系统</vt:lpstr>
      <vt:lpstr>光学系统与通信系统的相似性</vt:lpstr>
      <vt:lpstr>光学系统与通信系统的比较</vt:lpstr>
      <vt:lpstr>什么是傅里叶光学</vt:lpstr>
      <vt:lpstr>傅里叶光学的主要研究内容与研究方法</vt:lpstr>
      <vt:lpstr>6.1 傅里叶光学概述</vt:lpstr>
      <vt:lpstr>1. 平面波的复振幅分布与空间频率</vt:lpstr>
      <vt:lpstr>平面波的复振幅分布与空间频率</vt:lpstr>
      <vt:lpstr>平面波的复振幅分布与空间频率</vt:lpstr>
      <vt:lpstr>以空间频率描述平面波</vt:lpstr>
      <vt:lpstr>2. 单色波场中的复杂复振幅</vt:lpstr>
      <vt:lpstr>单色波场中的复杂复振幅</vt:lpstr>
      <vt:lpstr>复杂复振幅的傅里叶分析</vt:lpstr>
      <vt:lpstr>复杂复振幅的傅里叶分析</vt:lpstr>
      <vt:lpstr>基元函数的完备性与正交性</vt:lpstr>
      <vt:lpstr>角谱中低频和高频成份的贡献</vt:lpstr>
      <vt:lpstr>3. 光波分析回顾</vt:lpstr>
      <vt:lpstr>光波分析回顾</vt:lpstr>
      <vt:lpstr>复杂光波分析与复杂复振幅分析</vt:lpstr>
      <vt:lpstr>单色波照射孔径产生的复杂复振幅分布</vt:lpstr>
      <vt:lpstr>4. 衍射屏的透射系数</vt:lpstr>
      <vt:lpstr>几种典型衍射屏的透射系数</vt:lpstr>
      <vt:lpstr>几种典型衍射屏的透射系数</vt:lpstr>
      <vt:lpstr>几种典型衍射屏的透射系数</vt:lpstr>
      <vt:lpstr>透镜的透射系数</vt:lpstr>
      <vt:lpstr>透镜的透射系数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545</cp:revision>
  <dcterms:created xsi:type="dcterms:W3CDTF">2013-11-04T02:33:41Z</dcterms:created>
  <dcterms:modified xsi:type="dcterms:W3CDTF">2022-11-10T05:16:20Z</dcterms:modified>
</cp:coreProperties>
</file>