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jpg" ContentType="image/jpeg"/>
  <Default Extension="png" ContentType="image/png"/>
  <Default Extension="rels" ContentType="application/vnd.openxmlformats-package.relationships+xml"/>
  <Default Extension="tiff" ContentType="image/tiff"/>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56"/>
  </p:notesMasterIdLst>
  <p:handoutMasterIdLst>
    <p:handoutMasterId r:id="rId57"/>
  </p:handoutMasterIdLst>
  <p:sldIdLst>
    <p:sldId id="256" r:id="rId2"/>
    <p:sldId id="394" r:id="rId3"/>
    <p:sldId id="365" r:id="rId4"/>
    <p:sldId id="372" r:id="rId5"/>
    <p:sldId id="370" r:id="rId6"/>
    <p:sldId id="371" r:id="rId7"/>
    <p:sldId id="375" r:id="rId8"/>
    <p:sldId id="376" r:id="rId9"/>
    <p:sldId id="378" r:id="rId10"/>
    <p:sldId id="401" r:id="rId11"/>
    <p:sldId id="424" r:id="rId12"/>
    <p:sldId id="383" r:id="rId13"/>
    <p:sldId id="402" r:id="rId14"/>
    <p:sldId id="428" r:id="rId15"/>
    <p:sldId id="403" r:id="rId16"/>
    <p:sldId id="404" r:id="rId17"/>
    <p:sldId id="405" r:id="rId18"/>
    <p:sldId id="406" r:id="rId19"/>
    <p:sldId id="384" r:id="rId20"/>
    <p:sldId id="408" r:id="rId21"/>
    <p:sldId id="409" r:id="rId22"/>
    <p:sldId id="410" r:id="rId23"/>
    <p:sldId id="412" r:id="rId24"/>
    <p:sldId id="411" r:id="rId25"/>
    <p:sldId id="399" r:id="rId26"/>
    <p:sldId id="425" r:id="rId27"/>
    <p:sldId id="369" r:id="rId28"/>
    <p:sldId id="366" r:id="rId29"/>
    <p:sldId id="367" r:id="rId30"/>
    <p:sldId id="374" r:id="rId31"/>
    <p:sldId id="426" r:id="rId32"/>
    <p:sldId id="382" r:id="rId33"/>
    <p:sldId id="387" r:id="rId34"/>
    <p:sldId id="388" r:id="rId35"/>
    <p:sldId id="389" r:id="rId36"/>
    <p:sldId id="413" r:id="rId37"/>
    <p:sldId id="415" r:id="rId38"/>
    <p:sldId id="414" r:id="rId39"/>
    <p:sldId id="427" r:id="rId40"/>
    <p:sldId id="416" r:id="rId41"/>
    <p:sldId id="417" r:id="rId42"/>
    <p:sldId id="418" r:id="rId43"/>
    <p:sldId id="422" r:id="rId44"/>
    <p:sldId id="419" r:id="rId45"/>
    <p:sldId id="420" r:id="rId46"/>
    <p:sldId id="421" r:id="rId47"/>
    <p:sldId id="429" r:id="rId48"/>
    <p:sldId id="386" r:id="rId49"/>
    <p:sldId id="391" r:id="rId50"/>
    <p:sldId id="392" r:id="rId51"/>
    <p:sldId id="390" r:id="rId52"/>
    <p:sldId id="393" r:id="rId53"/>
    <p:sldId id="423" r:id="rId54"/>
    <p:sldId id="265" r:id="rId55"/>
  </p:sldIdLst>
  <p:sldSz cx="9144000" cy="6858000" type="screen4x3"/>
  <p:notesSz cx="6834188" cy="997902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9079" autoAdjust="0"/>
  </p:normalViewPr>
  <p:slideViewPr>
    <p:cSldViewPr>
      <p:cViewPr varScale="1">
        <p:scale>
          <a:sx n="84" d="100"/>
          <a:sy n="84" d="100"/>
        </p:scale>
        <p:origin x="1426" y="8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 Id="rId4" Type="http://schemas.openxmlformats.org/officeDocument/2006/relationships/image" Target="../media/image58.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61.wmf"/><Relationship Id="rId1" Type="http://schemas.openxmlformats.org/officeDocument/2006/relationships/image" Target="../media/image60.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66.wmf"/><Relationship Id="rId1" Type="http://schemas.openxmlformats.org/officeDocument/2006/relationships/image" Target="../media/image65.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70.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74.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77.wmf"/><Relationship Id="rId1" Type="http://schemas.openxmlformats.org/officeDocument/2006/relationships/image" Target="../media/image76.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82.wmf"/><Relationship Id="rId2" Type="http://schemas.openxmlformats.org/officeDocument/2006/relationships/image" Target="../media/image81.wmf"/><Relationship Id="rId1" Type="http://schemas.openxmlformats.org/officeDocument/2006/relationships/image" Target="../media/image80.wmf"/><Relationship Id="rId4" Type="http://schemas.openxmlformats.org/officeDocument/2006/relationships/image" Target="../media/image83.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85.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87.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91.wmf"/><Relationship Id="rId1" Type="http://schemas.openxmlformats.org/officeDocument/2006/relationships/image" Target="../media/image90.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4" Type="http://schemas.openxmlformats.org/officeDocument/2006/relationships/image" Target="../media/image14.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94.wmf"/><Relationship Id="rId2" Type="http://schemas.openxmlformats.org/officeDocument/2006/relationships/image" Target="../media/image93.wmf"/><Relationship Id="rId1" Type="http://schemas.openxmlformats.org/officeDocument/2006/relationships/image" Target="../media/image92.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98.wmf"/><Relationship Id="rId2" Type="http://schemas.openxmlformats.org/officeDocument/2006/relationships/image" Target="../media/image97.wmf"/><Relationship Id="rId1" Type="http://schemas.openxmlformats.org/officeDocument/2006/relationships/image" Target="../media/image96.wmf"/><Relationship Id="rId5" Type="http://schemas.openxmlformats.org/officeDocument/2006/relationships/image" Target="../media/image100.wmf"/><Relationship Id="rId4" Type="http://schemas.openxmlformats.org/officeDocument/2006/relationships/image" Target="../media/image99.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102.wmf"/><Relationship Id="rId1" Type="http://schemas.openxmlformats.org/officeDocument/2006/relationships/image" Target="../media/image101.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58.wmf"/><Relationship Id="rId1" Type="http://schemas.openxmlformats.org/officeDocument/2006/relationships/image" Target="../media/image55.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05.wmf"/><Relationship Id="rId2" Type="http://schemas.openxmlformats.org/officeDocument/2006/relationships/image" Target="../media/image104.wmf"/><Relationship Id="rId1" Type="http://schemas.openxmlformats.org/officeDocument/2006/relationships/image" Target="../media/image103.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03.wmf"/><Relationship Id="rId2" Type="http://schemas.openxmlformats.org/officeDocument/2006/relationships/image" Target="../media/image107.wmf"/><Relationship Id="rId1" Type="http://schemas.openxmlformats.org/officeDocument/2006/relationships/image" Target="../media/image106.wmf"/><Relationship Id="rId5" Type="http://schemas.openxmlformats.org/officeDocument/2006/relationships/image" Target="../media/image108.wmf"/><Relationship Id="rId4" Type="http://schemas.openxmlformats.org/officeDocument/2006/relationships/image" Target="../media/image104.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11.wmf"/><Relationship Id="rId2" Type="http://schemas.openxmlformats.org/officeDocument/2006/relationships/image" Target="../media/image110.wmf"/><Relationship Id="rId1" Type="http://schemas.openxmlformats.org/officeDocument/2006/relationships/image" Target="../media/image109.wmf"/><Relationship Id="rId4" Type="http://schemas.openxmlformats.org/officeDocument/2006/relationships/image" Target="../media/image112.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114.wmf"/><Relationship Id="rId1" Type="http://schemas.openxmlformats.org/officeDocument/2006/relationships/image" Target="../media/image113.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19.wmf"/><Relationship Id="rId2" Type="http://schemas.openxmlformats.org/officeDocument/2006/relationships/image" Target="../media/image118.wmf"/><Relationship Id="rId1" Type="http://schemas.openxmlformats.org/officeDocument/2006/relationships/image" Target="../media/image117.wmf"/><Relationship Id="rId4" Type="http://schemas.openxmlformats.org/officeDocument/2006/relationships/image" Target="../media/image120.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25.wmf"/><Relationship Id="rId2" Type="http://schemas.openxmlformats.org/officeDocument/2006/relationships/image" Target="../media/image124.wmf"/><Relationship Id="rId1" Type="http://schemas.openxmlformats.org/officeDocument/2006/relationships/image" Target="../media/image12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27.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32.wmf"/><Relationship Id="rId2" Type="http://schemas.openxmlformats.org/officeDocument/2006/relationships/image" Target="../media/image131.wmf"/><Relationship Id="rId1" Type="http://schemas.openxmlformats.org/officeDocument/2006/relationships/image" Target="../media/image130.wmf"/><Relationship Id="rId6" Type="http://schemas.openxmlformats.org/officeDocument/2006/relationships/image" Target="../media/image135.wmf"/><Relationship Id="rId5" Type="http://schemas.openxmlformats.org/officeDocument/2006/relationships/image" Target="../media/image134.wmf"/><Relationship Id="rId4" Type="http://schemas.openxmlformats.org/officeDocument/2006/relationships/image" Target="../media/image133.wmf"/></Relationships>
</file>

<file path=ppt/drawings/_rels/vmlDrawing32.vml.rels><?xml version="1.0" encoding="UTF-8" standalone="yes"?>
<Relationships xmlns="http://schemas.openxmlformats.org/package/2006/relationships"><Relationship Id="rId8" Type="http://schemas.openxmlformats.org/officeDocument/2006/relationships/image" Target="../media/image145.wmf"/><Relationship Id="rId3" Type="http://schemas.openxmlformats.org/officeDocument/2006/relationships/image" Target="../media/image140.wmf"/><Relationship Id="rId7" Type="http://schemas.openxmlformats.org/officeDocument/2006/relationships/image" Target="../media/image144.wmf"/><Relationship Id="rId2" Type="http://schemas.openxmlformats.org/officeDocument/2006/relationships/image" Target="../media/image139.wmf"/><Relationship Id="rId1" Type="http://schemas.openxmlformats.org/officeDocument/2006/relationships/image" Target="../media/image138.wmf"/><Relationship Id="rId6" Type="http://schemas.openxmlformats.org/officeDocument/2006/relationships/image" Target="../media/image143.wmf"/><Relationship Id="rId5" Type="http://schemas.openxmlformats.org/officeDocument/2006/relationships/image" Target="../media/image142.wmf"/><Relationship Id="rId10" Type="http://schemas.openxmlformats.org/officeDocument/2006/relationships/image" Target="../media/image147.wmf"/><Relationship Id="rId4" Type="http://schemas.openxmlformats.org/officeDocument/2006/relationships/image" Target="../media/image141.wmf"/><Relationship Id="rId9" Type="http://schemas.openxmlformats.org/officeDocument/2006/relationships/image" Target="../media/image146.wmf"/></Relationships>
</file>

<file path=ppt/drawings/_rels/vmlDrawing33.vml.rels><?xml version="1.0" encoding="UTF-8" standalone="yes"?>
<Relationships xmlns="http://schemas.openxmlformats.org/package/2006/relationships"><Relationship Id="rId8" Type="http://schemas.openxmlformats.org/officeDocument/2006/relationships/image" Target="../media/image155.wmf"/><Relationship Id="rId3" Type="http://schemas.openxmlformats.org/officeDocument/2006/relationships/image" Target="../media/image150.wmf"/><Relationship Id="rId7" Type="http://schemas.openxmlformats.org/officeDocument/2006/relationships/image" Target="../media/image154.wmf"/><Relationship Id="rId2" Type="http://schemas.openxmlformats.org/officeDocument/2006/relationships/image" Target="../media/image149.wmf"/><Relationship Id="rId1" Type="http://schemas.openxmlformats.org/officeDocument/2006/relationships/image" Target="../media/image148.wmf"/><Relationship Id="rId6" Type="http://schemas.openxmlformats.org/officeDocument/2006/relationships/image" Target="../media/image153.wmf"/><Relationship Id="rId5" Type="http://schemas.openxmlformats.org/officeDocument/2006/relationships/image" Target="../media/image152.wmf"/><Relationship Id="rId4" Type="http://schemas.openxmlformats.org/officeDocument/2006/relationships/image" Target="../media/image151.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 Id="rId4" Type="http://schemas.openxmlformats.org/officeDocument/2006/relationships/image" Target="../media/image22.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 Id="rId4" Type="http://schemas.openxmlformats.org/officeDocument/2006/relationships/image" Target="../media/image27.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 Id="rId4" Type="http://schemas.openxmlformats.org/officeDocument/2006/relationships/image" Target="../media/image31.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 Id="rId4" Type="http://schemas.openxmlformats.org/officeDocument/2006/relationships/image" Target="../media/image35.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8.wmf"/><Relationship Id="rId7" Type="http://schemas.openxmlformats.org/officeDocument/2006/relationships/image" Target="../media/image42.wmf"/><Relationship Id="rId2" Type="http://schemas.openxmlformats.org/officeDocument/2006/relationships/image" Target="../media/image37.wmf"/><Relationship Id="rId1" Type="http://schemas.openxmlformats.org/officeDocument/2006/relationships/image" Target="../media/image36.wmf"/><Relationship Id="rId6" Type="http://schemas.openxmlformats.org/officeDocument/2006/relationships/image" Target="../media/image41.wmf"/><Relationship Id="rId5" Type="http://schemas.openxmlformats.org/officeDocument/2006/relationships/image" Target="../media/image40.wmf"/><Relationship Id="rId4" Type="http://schemas.openxmlformats.org/officeDocument/2006/relationships/image" Target="../media/image39.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 Id="rId6" Type="http://schemas.openxmlformats.org/officeDocument/2006/relationships/image" Target="../media/image48.wmf"/><Relationship Id="rId5" Type="http://schemas.openxmlformats.org/officeDocument/2006/relationships/image" Target="../media/image47.wmf"/><Relationship Id="rId4" Type="http://schemas.openxmlformats.org/officeDocument/2006/relationships/image" Target="../media/image4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61481" cy="49895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71125" y="0"/>
            <a:ext cx="2961481" cy="498951"/>
          </a:xfrm>
          <a:prstGeom prst="rect">
            <a:avLst/>
          </a:prstGeom>
        </p:spPr>
        <p:txBody>
          <a:bodyPr vert="horz" lIns="91440" tIns="45720" rIns="91440" bIns="45720" rtlCol="0"/>
          <a:lstStyle>
            <a:lvl1pPr algn="r">
              <a:defRPr sz="1200"/>
            </a:lvl1pPr>
          </a:lstStyle>
          <a:p>
            <a:r>
              <a:rPr lang="en-US" altLang="zh-CN"/>
              <a:t>2014/11/01</a:t>
            </a:r>
            <a:endParaRPr lang="zh-CN" altLang="en-US"/>
          </a:p>
        </p:txBody>
      </p:sp>
      <p:sp>
        <p:nvSpPr>
          <p:cNvPr id="4" name="页脚占位符 3"/>
          <p:cNvSpPr>
            <a:spLocks noGrp="1"/>
          </p:cNvSpPr>
          <p:nvPr>
            <p:ph type="ftr" sz="quarter" idx="2"/>
          </p:nvPr>
        </p:nvSpPr>
        <p:spPr>
          <a:xfrm>
            <a:off x="0" y="9478342"/>
            <a:ext cx="2961481" cy="498951"/>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71125" y="9478342"/>
            <a:ext cx="2961481" cy="498951"/>
          </a:xfrm>
          <a:prstGeom prst="rect">
            <a:avLst/>
          </a:prstGeom>
        </p:spPr>
        <p:txBody>
          <a:bodyPr vert="horz" lIns="91440" tIns="45720" rIns="91440" bIns="45720" rtlCol="0" anchor="b"/>
          <a:lstStyle>
            <a:lvl1pPr algn="r">
              <a:defRPr sz="1200"/>
            </a:lvl1pPr>
          </a:lstStyle>
          <a:p>
            <a:fld id="{8F4EAE47-AC5F-4A85-9851-34329BFE7F90}" type="slidenum">
              <a:rPr lang="zh-CN" altLang="en-US" smtClean="0"/>
              <a:t>‹#›</a:t>
            </a:fld>
            <a:endParaRPr lang="zh-CN" altLang="en-US"/>
          </a:p>
        </p:txBody>
      </p:sp>
    </p:spTree>
    <p:extLst>
      <p:ext uri="{BB962C8B-B14F-4D97-AF65-F5344CB8AC3E}">
        <p14:creationId xmlns:p14="http://schemas.microsoft.com/office/powerpoint/2010/main" val="3320307525"/>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61481" cy="49895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71125" y="0"/>
            <a:ext cx="2961481" cy="498951"/>
          </a:xfrm>
          <a:prstGeom prst="rect">
            <a:avLst/>
          </a:prstGeom>
        </p:spPr>
        <p:txBody>
          <a:bodyPr vert="horz" lIns="91440" tIns="45720" rIns="91440" bIns="45720" rtlCol="0"/>
          <a:lstStyle>
            <a:lvl1pPr algn="r">
              <a:defRPr sz="1200"/>
            </a:lvl1pPr>
          </a:lstStyle>
          <a:p>
            <a:r>
              <a:rPr lang="en-US" altLang="zh-CN"/>
              <a:t>2014/11/01</a:t>
            </a:r>
            <a:endParaRPr lang="zh-CN" altLang="en-US"/>
          </a:p>
        </p:txBody>
      </p:sp>
      <p:sp>
        <p:nvSpPr>
          <p:cNvPr id="4" name="幻灯片图像占位符 3"/>
          <p:cNvSpPr>
            <a:spLocks noGrp="1" noRot="1" noChangeAspect="1"/>
          </p:cNvSpPr>
          <p:nvPr>
            <p:ph type="sldImg" idx="2"/>
          </p:nvPr>
        </p:nvSpPr>
        <p:spPr>
          <a:xfrm>
            <a:off x="922338" y="747713"/>
            <a:ext cx="4991100" cy="37433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3419" y="4740037"/>
            <a:ext cx="5467350" cy="4490561"/>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78342"/>
            <a:ext cx="2961481" cy="49895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71125" y="9478342"/>
            <a:ext cx="2961481" cy="498951"/>
          </a:xfrm>
          <a:prstGeom prst="rect">
            <a:avLst/>
          </a:prstGeom>
        </p:spPr>
        <p:txBody>
          <a:bodyPr vert="horz" lIns="91440" tIns="45720" rIns="91440" bIns="45720" rtlCol="0" anchor="b"/>
          <a:lstStyle>
            <a:lvl1pPr algn="r">
              <a:defRPr sz="1200"/>
            </a:lvl1pPr>
          </a:lstStyle>
          <a:p>
            <a:fld id="{295C0CD1-E418-4684-B920-56317F695B7C}" type="slidenum">
              <a:rPr lang="zh-CN" altLang="en-US" smtClean="0"/>
              <a:t>‹#›</a:t>
            </a:fld>
            <a:endParaRPr lang="zh-CN" altLang="en-US"/>
          </a:p>
        </p:txBody>
      </p:sp>
    </p:spTree>
    <p:extLst>
      <p:ext uri="{BB962C8B-B14F-4D97-AF65-F5344CB8AC3E}">
        <p14:creationId xmlns:p14="http://schemas.microsoft.com/office/powerpoint/2010/main" val="2483274979"/>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5C0CD1-E418-4684-B920-56317F695B7C}" type="slidenum">
              <a:rPr lang="zh-CN" altLang="en-US" smtClean="0"/>
              <a:t>1</a:t>
            </a:fld>
            <a:endParaRPr lang="zh-CN" altLang="en-US"/>
          </a:p>
        </p:txBody>
      </p:sp>
      <p:sp>
        <p:nvSpPr>
          <p:cNvPr id="5" name="日期占位符 4"/>
          <p:cNvSpPr>
            <a:spLocks noGrp="1"/>
          </p:cNvSpPr>
          <p:nvPr>
            <p:ph type="dt" idx="11"/>
          </p:nvPr>
        </p:nvSpPr>
        <p:spPr/>
        <p:txBody>
          <a:bodyPr/>
          <a:lstStyle/>
          <a:p>
            <a:r>
              <a:rPr lang="en-US" altLang="zh-CN"/>
              <a:t>2014/11/01</a:t>
            </a:r>
            <a:endParaRPr lang="zh-CN" altLang="en-US"/>
          </a:p>
        </p:txBody>
      </p:sp>
    </p:spTree>
    <p:extLst>
      <p:ext uri="{BB962C8B-B14F-4D97-AF65-F5344CB8AC3E}">
        <p14:creationId xmlns:p14="http://schemas.microsoft.com/office/powerpoint/2010/main" val="38885411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ln/>
        </p:spPr>
      </p:sp>
      <p:sp>
        <p:nvSpPr>
          <p:cNvPr id="22531" name="备注占位符 2"/>
          <p:cNvSpPr>
            <a:spLocks noGrp="1"/>
          </p:cNvSpPr>
          <p:nvPr>
            <p:ph type="body" idx="1"/>
          </p:nvPr>
        </p:nvSpPr>
        <p:spPr>
          <a:noFill/>
        </p:spPr>
        <p:txBody>
          <a:bodyPr/>
          <a:lstStyle/>
          <a:p>
            <a:endParaRPr lang="zh-CN" altLang="en-US"/>
          </a:p>
        </p:txBody>
      </p:sp>
      <p:sp>
        <p:nvSpPr>
          <p:cNvPr id="22532"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06E67DC-15F0-4C9C-93BD-2232B6EE9CF2}" type="slidenum">
              <a:rPr lang="zh-CN" altLang="en-US" smtClean="0"/>
              <a:pPr eaLnBrk="1" hangingPunct="1">
                <a:spcBef>
                  <a:spcPct val="0"/>
                </a:spcBef>
              </a:pPr>
              <a:t>10</a:t>
            </a:fld>
            <a:endParaRPr lang="en-US" altLang="zh-CN"/>
          </a:p>
        </p:txBody>
      </p:sp>
      <p:sp>
        <p:nvSpPr>
          <p:cNvPr id="2" name="日期占位符 1"/>
          <p:cNvSpPr>
            <a:spLocks noGrp="1"/>
          </p:cNvSpPr>
          <p:nvPr>
            <p:ph type="dt" idx="10"/>
          </p:nvPr>
        </p:nvSpPr>
        <p:spPr/>
        <p:txBody>
          <a:bodyPr/>
          <a:lstStyle/>
          <a:p>
            <a:r>
              <a:rPr lang="en-US" altLang="zh-CN"/>
              <a:t>2014/11/01</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ln/>
        </p:spPr>
      </p:sp>
      <p:sp>
        <p:nvSpPr>
          <p:cNvPr id="22531" name="备注占位符 2"/>
          <p:cNvSpPr>
            <a:spLocks noGrp="1"/>
          </p:cNvSpPr>
          <p:nvPr>
            <p:ph type="body" idx="1"/>
          </p:nvPr>
        </p:nvSpPr>
        <p:spPr>
          <a:noFill/>
        </p:spPr>
        <p:txBody>
          <a:bodyPr/>
          <a:lstStyle/>
          <a:p>
            <a:endParaRPr lang="zh-CN" altLang="en-US"/>
          </a:p>
        </p:txBody>
      </p:sp>
      <p:sp>
        <p:nvSpPr>
          <p:cNvPr id="22532"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06E67DC-15F0-4C9C-93BD-2232B6EE9CF2}" type="slidenum">
              <a:rPr lang="zh-CN" altLang="en-US" smtClean="0"/>
              <a:pPr eaLnBrk="1" hangingPunct="1">
                <a:spcBef>
                  <a:spcPct val="0"/>
                </a:spcBef>
              </a:pPr>
              <a:t>11</a:t>
            </a:fld>
            <a:endParaRPr lang="en-US" altLang="zh-CN"/>
          </a:p>
        </p:txBody>
      </p:sp>
      <p:sp>
        <p:nvSpPr>
          <p:cNvPr id="2" name="日期占位符 1"/>
          <p:cNvSpPr>
            <a:spLocks noGrp="1"/>
          </p:cNvSpPr>
          <p:nvPr>
            <p:ph type="dt" idx="10"/>
          </p:nvPr>
        </p:nvSpPr>
        <p:spPr/>
        <p:txBody>
          <a:bodyPr/>
          <a:lstStyle/>
          <a:p>
            <a:r>
              <a:rPr lang="en-US" altLang="zh-CN"/>
              <a:t>2014/11/01</a:t>
            </a:r>
            <a:endParaRPr lang="zh-CN" altLang="en-US"/>
          </a:p>
        </p:txBody>
      </p:sp>
    </p:spTree>
    <p:extLst>
      <p:ext uri="{BB962C8B-B14F-4D97-AF65-F5344CB8AC3E}">
        <p14:creationId xmlns:p14="http://schemas.microsoft.com/office/powerpoint/2010/main" val="3332420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ln/>
        </p:spPr>
      </p:sp>
      <p:sp>
        <p:nvSpPr>
          <p:cNvPr id="22531" name="备注占位符 2"/>
          <p:cNvSpPr>
            <a:spLocks noGrp="1"/>
          </p:cNvSpPr>
          <p:nvPr>
            <p:ph type="body" idx="1"/>
          </p:nvPr>
        </p:nvSpPr>
        <p:spPr>
          <a:noFill/>
        </p:spPr>
        <p:txBody>
          <a:bodyPr/>
          <a:lstStyle/>
          <a:p>
            <a:endParaRPr lang="zh-CN" altLang="en-US"/>
          </a:p>
        </p:txBody>
      </p:sp>
      <p:sp>
        <p:nvSpPr>
          <p:cNvPr id="22532"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06E67DC-15F0-4C9C-93BD-2232B6EE9CF2}" type="slidenum">
              <a:rPr lang="zh-CN" altLang="en-US" smtClean="0"/>
              <a:pPr eaLnBrk="1" hangingPunct="1">
                <a:spcBef>
                  <a:spcPct val="0"/>
                </a:spcBef>
              </a:pPr>
              <a:t>12</a:t>
            </a:fld>
            <a:endParaRPr lang="en-US" altLang="zh-CN"/>
          </a:p>
        </p:txBody>
      </p:sp>
      <p:sp>
        <p:nvSpPr>
          <p:cNvPr id="2" name="日期占位符 1"/>
          <p:cNvSpPr>
            <a:spLocks noGrp="1"/>
          </p:cNvSpPr>
          <p:nvPr>
            <p:ph type="dt" idx="10"/>
          </p:nvPr>
        </p:nvSpPr>
        <p:spPr/>
        <p:txBody>
          <a:bodyPr/>
          <a:lstStyle/>
          <a:p>
            <a:r>
              <a:rPr lang="en-US" altLang="zh-CN"/>
              <a:t>2014/11/01</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ln/>
        </p:spPr>
      </p:sp>
      <p:sp>
        <p:nvSpPr>
          <p:cNvPr id="22531" name="备注占位符 2"/>
          <p:cNvSpPr>
            <a:spLocks noGrp="1"/>
          </p:cNvSpPr>
          <p:nvPr>
            <p:ph type="body" idx="1"/>
          </p:nvPr>
        </p:nvSpPr>
        <p:spPr>
          <a:noFill/>
        </p:spPr>
        <p:txBody>
          <a:bodyPr/>
          <a:lstStyle/>
          <a:p>
            <a:endParaRPr lang="zh-CN" altLang="en-US"/>
          </a:p>
        </p:txBody>
      </p:sp>
      <p:sp>
        <p:nvSpPr>
          <p:cNvPr id="22532"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06E67DC-15F0-4C9C-93BD-2232B6EE9CF2}" type="slidenum">
              <a:rPr lang="zh-CN" altLang="en-US" smtClean="0"/>
              <a:pPr eaLnBrk="1" hangingPunct="1">
                <a:spcBef>
                  <a:spcPct val="0"/>
                </a:spcBef>
              </a:pPr>
              <a:t>13</a:t>
            </a:fld>
            <a:endParaRPr lang="en-US" altLang="zh-CN"/>
          </a:p>
        </p:txBody>
      </p:sp>
      <p:sp>
        <p:nvSpPr>
          <p:cNvPr id="2" name="日期占位符 1"/>
          <p:cNvSpPr>
            <a:spLocks noGrp="1"/>
          </p:cNvSpPr>
          <p:nvPr>
            <p:ph type="dt" idx="10"/>
          </p:nvPr>
        </p:nvSpPr>
        <p:spPr/>
        <p:txBody>
          <a:bodyPr/>
          <a:lstStyle/>
          <a:p>
            <a:r>
              <a:rPr lang="en-US" altLang="zh-CN"/>
              <a:t>2014/11/01</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ln/>
        </p:spPr>
      </p:sp>
      <p:sp>
        <p:nvSpPr>
          <p:cNvPr id="22531" name="备注占位符 2"/>
          <p:cNvSpPr>
            <a:spLocks noGrp="1"/>
          </p:cNvSpPr>
          <p:nvPr>
            <p:ph type="body" idx="1"/>
          </p:nvPr>
        </p:nvSpPr>
        <p:spPr>
          <a:noFill/>
        </p:spPr>
        <p:txBody>
          <a:bodyPr/>
          <a:lstStyle/>
          <a:p>
            <a:endParaRPr lang="zh-CN" altLang="en-US"/>
          </a:p>
        </p:txBody>
      </p:sp>
      <p:sp>
        <p:nvSpPr>
          <p:cNvPr id="22532"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06E67DC-15F0-4C9C-93BD-2232B6EE9CF2}" type="slidenum">
              <a:rPr lang="zh-CN" altLang="en-US" smtClean="0"/>
              <a:pPr eaLnBrk="1" hangingPunct="1">
                <a:spcBef>
                  <a:spcPct val="0"/>
                </a:spcBef>
              </a:pPr>
              <a:t>14</a:t>
            </a:fld>
            <a:endParaRPr lang="en-US" altLang="zh-CN"/>
          </a:p>
        </p:txBody>
      </p:sp>
      <p:sp>
        <p:nvSpPr>
          <p:cNvPr id="2" name="日期占位符 1"/>
          <p:cNvSpPr>
            <a:spLocks noGrp="1"/>
          </p:cNvSpPr>
          <p:nvPr>
            <p:ph type="dt" idx="10"/>
          </p:nvPr>
        </p:nvSpPr>
        <p:spPr/>
        <p:txBody>
          <a:bodyPr/>
          <a:lstStyle/>
          <a:p>
            <a:r>
              <a:rPr lang="en-US" altLang="zh-CN"/>
              <a:t>2014/11/01</a:t>
            </a:r>
            <a:endParaRPr lang="zh-CN" altLang="en-US"/>
          </a:p>
        </p:txBody>
      </p:sp>
    </p:spTree>
    <p:extLst>
      <p:ext uri="{BB962C8B-B14F-4D97-AF65-F5344CB8AC3E}">
        <p14:creationId xmlns:p14="http://schemas.microsoft.com/office/powerpoint/2010/main" val="41972220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ln/>
        </p:spPr>
      </p:sp>
      <p:sp>
        <p:nvSpPr>
          <p:cNvPr id="22531" name="备注占位符 2"/>
          <p:cNvSpPr>
            <a:spLocks noGrp="1"/>
          </p:cNvSpPr>
          <p:nvPr>
            <p:ph type="body" idx="1"/>
          </p:nvPr>
        </p:nvSpPr>
        <p:spPr>
          <a:noFill/>
        </p:spPr>
        <p:txBody>
          <a:bodyPr/>
          <a:lstStyle/>
          <a:p>
            <a:endParaRPr lang="zh-CN" altLang="en-US"/>
          </a:p>
        </p:txBody>
      </p:sp>
      <p:sp>
        <p:nvSpPr>
          <p:cNvPr id="22532"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06E67DC-15F0-4C9C-93BD-2232B6EE9CF2}" type="slidenum">
              <a:rPr lang="zh-CN" altLang="en-US" smtClean="0"/>
              <a:pPr eaLnBrk="1" hangingPunct="1">
                <a:spcBef>
                  <a:spcPct val="0"/>
                </a:spcBef>
              </a:pPr>
              <a:t>15</a:t>
            </a:fld>
            <a:endParaRPr lang="en-US" altLang="zh-CN"/>
          </a:p>
        </p:txBody>
      </p:sp>
      <p:sp>
        <p:nvSpPr>
          <p:cNvPr id="2" name="日期占位符 1"/>
          <p:cNvSpPr>
            <a:spLocks noGrp="1"/>
          </p:cNvSpPr>
          <p:nvPr>
            <p:ph type="dt" idx="10"/>
          </p:nvPr>
        </p:nvSpPr>
        <p:spPr/>
        <p:txBody>
          <a:bodyPr/>
          <a:lstStyle/>
          <a:p>
            <a:r>
              <a:rPr lang="en-US" altLang="zh-CN"/>
              <a:t>2014/11/01</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ln/>
        </p:spPr>
      </p:sp>
      <p:sp>
        <p:nvSpPr>
          <p:cNvPr id="22531" name="备注占位符 2"/>
          <p:cNvSpPr>
            <a:spLocks noGrp="1"/>
          </p:cNvSpPr>
          <p:nvPr>
            <p:ph type="body" idx="1"/>
          </p:nvPr>
        </p:nvSpPr>
        <p:spPr>
          <a:noFill/>
        </p:spPr>
        <p:txBody>
          <a:bodyPr/>
          <a:lstStyle/>
          <a:p>
            <a:endParaRPr lang="zh-CN" altLang="en-US"/>
          </a:p>
        </p:txBody>
      </p:sp>
      <p:sp>
        <p:nvSpPr>
          <p:cNvPr id="22532"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06E67DC-15F0-4C9C-93BD-2232B6EE9CF2}" type="slidenum">
              <a:rPr lang="zh-CN" altLang="en-US" smtClean="0"/>
              <a:pPr eaLnBrk="1" hangingPunct="1">
                <a:spcBef>
                  <a:spcPct val="0"/>
                </a:spcBef>
              </a:pPr>
              <a:t>16</a:t>
            </a:fld>
            <a:endParaRPr lang="en-US" altLang="zh-CN"/>
          </a:p>
        </p:txBody>
      </p:sp>
      <p:sp>
        <p:nvSpPr>
          <p:cNvPr id="2" name="日期占位符 1"/>
          <p:cNvSpPr>
            <a:spLocks noGrp="1"/>
          </p:cNvSpPr>
          <p:nvPr>
            <p:ph type="dt" idx="10"/>
          </p:nvPr>
        </p:nvSpPr>
        <p:spPr/>
        <p:txBody>
          <a:bodyPr/>
          <a:lstStyle/>
          <a:p>
            <a:r>
              <a:rPr lang="en-US" altLang="zh-CN"/>
              <a:t>2014/11/01</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ln/>
        </p:spPr>
      </p:sp>
      <p:sp>
        <p:nvSpPr>
          <p:cNvPr id="22531" name="备注占位符 2"/>
          <p:cNvSpPr>
            <a:spLocks noGrp="1"/>
          </p:cNvSpPr>
          <p:nvPr>
            <p:ph type="body" idx="1"/>
          </p:nvPr>
        </p:nvSpPr>
        <p:spPr>
          <a:noFill/>
        </p:spPr>
        <p:txBody>
          <a:bodyPr/>
          <a:lstStyle/>
          <a:p>
            <a:endParaRPr lang="zh-CN" altLang="en-US"/>
          </a:p>
        </p:txBody>
      </p:sp>
      <p:sp>
        <p:nvSpPr>
          <p:cNvPr id="22532"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06E67DC-15F0-4C9C-93BD-2232B6EE9CF2}" type="slidenum">
              <a:rPr lang="zh-CN" altLang="en-US" smtClean="0"/>
              <a:pPr eaLnBrk="1" hangingPunct="1">
                <a:spcBef>
                  <a:spcPct val="0"/>
                </a:spcBef>
              </a:pPr>
              <a:t>17</a:t>
            </a:fld>
            <a:endParaRPr lang="en-US" altLang="zh-CN"/>
          </a:p>
        </p:txBody>
      </p:sp>
      <p:sp>
        <p:nvSpPr>
          <p:cNvPr id="2" name="日期占位符 1"/>
          <p:cNvSpPr>
            <a:spLocks noGrp="1"/>
          </p:cNvSpPr>
          <p:nvPr>
            <p:ph type="dt" idx="10"/>
          </p:nvPr>
        </p:nvSpPr>
        <p:spPr/>
        <p:txBody>
          <a:bodyPr/>
          <a:lstStyle/>
          <a:p>
            <a:r>
              <a:rPr lang="en-US" altLang="zh-CN"/>
              <a:t>2014/11/01</a:t>
            </a:r>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ln/>
        </p:spPr>
      </p:sp>
      <p:sp>
        <p:nvSpPr>
          <p:cNvPr id="22531" name="备注占位符 2"/>
          <p:cNvSpPr>
            <a:spLocks noGrp="1"/>
          </p:cNvSpPr>
          <p:nvPr>
            <p:ph type="body" idx="1"/>
          </p:nvPr>
        </p:nvSpPr>
        <p:spPr>
          <a:noFill/>
        </p:spPr>
        <p:txBody>
          <a:bodyPr/>
          <a:lstStyle/>
          <a:p>
            <a:endParaRPr lang="zh-CN" altLang="en-US"/>
          </a:p>
        </p:txBody>
      </p:sp>
      <p:sp>
        <p:nvSpPr>
          <p:cNvPr id="22532"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06E67DC-15F0-4C9C-93BD-2232B6EE9CF2}" type="slidenum">
              <a:rPr lang="zh-CN" altLang="en-US" smtClean="0"/>
              <a:pPr eaLnBrk="1" hangingPunct="1">
                <a:spcBef>
                  <a:spcPct val="0"/>
                </a:spcBef>
              </a:pPr>
              <a:t>18</a:t>
            </a:fld>
            <a:endParaRPr lang="en-US" altLang="zh-CN"/>
          </a:p>
        </p:txBody>
      </p:sp>
      <p:sp>
        <p:nvSpPr>
          <p:cNvPr id="2" name="日期占位符 1"/>
          <p:cNvSpPr>
            <a:spLocks noGrp="1"/>
          </p:cNvSpPr>
          <p:nvPr>
            <p:ph type="dt" idx="10"/>
          </p:nvPr>
        </p:nvSpPr>
        <p:spPr/>
        <p:txBody>
          <a:bodyPr/>
          <a:lstStyle/>
          <a:p>
            <a:r>
              <a:rPr lang="en-US" altLang="zh-CN"/>
              <a:t>2014/11/01</a:t>
            </a:r>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ln/>
        </p:spPr>
      </p:sp>
      <p:sp>
        <p:nvSpPr>
          <p:cNvPr id="22531" name="备注占位符 2"/>
          <p:cNvSpPr>
            <a:spLocks noGrp="1"/>
          </p:cNvSpPr>
          <p:nvPr>
            <p:ph type="body" idx="1"/>
          </p:nvPr>
        </p:nvSpPr>
        <p:spPr>
          <a:noFill/>
        </p:spPr>
        <p:txBody>
          <a:bodyPr/>
          <a:lstStyle/>
          <a:p>
            <a:endParaRPr lang="zh-CN" altLang="en-US"/>
          </a:p>
        </p:txBody>
      </p:sp>
      <p:sp>
        <p:nvSpPr>
          <p:cNvPr id="22532"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06E67DC-15F0-4C9C-93BD-2232B6EE9CF2}" type="slidenum">
              <a:rPr lang="zh-CN" altLang="en-US" smtClean="0"/>
              <a:pPr eaLnBrk="1" hangingPunct="1">
                <a:spcBef>
                  <a:spcPct val="0"/>
                </a:spcBef>
              </a:pPr>
              <a:t>19</a:t>
            </a:fld>
            <a:endParaRPr lang="en-US" altLang="zh-CN"/>
          </a:p>
        </p:txBody>
      </p:sp>
      <p:sp>
        <p:nvSpPr>
          <p:cNvPr id="2" name="日期占位符 1"/>
          <p:cNvSpPr>
            <a:spLocks noGrp="1"/>
          </p:cNvSpPr>
          <p:nvPr>
            <p:ph type="dt" idx="10"/>
          </p:nvPr>
        </p:nvSpPr>
        <p:spPr/>
        <p:txBody>
          <a:bodyPr/>
          <a:lstStyle/>
          <a:p>
            <a:r>
              <a:rPr lang="en-US" altLang="zh-CN"/>
              <a:t>2014/11/01</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ln/>
        </p:spPr>
      </p:sp>
      <p:sp>
        <p:nvSpPr>
          <p:cNvPr id="22531" name="备注占位符 2"/>
          <p:cNvSpPr>
            <a:spLocks noGrp="1"/>
          </p:cNvSpPr>
          <p:nvPr>
            <p:ph type="body" idx="1"/>
          </p:nvPr>
        </p:nvSpPr>
        <p:spPr>
          <a:noFill/>
        </p:spPr>
        <p:txBody>
          <a:bodyPr/>
          <a:lstStyle/>
          <a:p>
            <a:endParaRPr lang="zh-CN" altLang="en-US"/>
          </a:p>
        </p:txBody>
      </p:sp>
      <p:sp>
        <p:nvSpPr>
          <p:cNvPr id="22532"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06E67DC-15F0-4C9C-93BD-2232B6EE9CF2}" type="slidenum">
              <a:rPr lang="zh-CN" altLang="en-US" smtClean="0"/>
              <a:pPr eaLnBrk="1" hangingPunct="1">
                <a:spcBef>
                  <a:spcPct val="0"/>
                </a:spcBef>
              </a:pPr>
              <a:t>2</a:t>
            </a:fld>
            <a:endParaRPr lang="en-US" altLang="zh-CN"/>
          </a:p>
        </p:txBody>
      </p:sp>
      <p:sp>
        <p:nvSpPr>
          <p:cNvPr id="2" name="日期占位符 1"/>
          <p:cNvSpPr>
            <a:spLocks noGrp="1"/>
          </p:cNvSpPr>
          <p:nvPr>
            <p:ph type="dt" idx="10"/>
          </p:nvPr>
        </p:nvSpPr>
        <p:spPr/>
        <p:txBody>
          <a:bodyPr/>
          <a:lstStyle/>
          <a:p>
            <a:r>
              <a:rPr lang="en-US" altLang="zh-CN"/>
              <a:t>2014/11/01</a:t>
            </a:r>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ln/>
        </p:spPr>
      </p:sp>
      <p:sp>
        <p:nvSpPr>
          <p:cNvPr id="22531" name="备注占位符 2"/>
          <p:cNvSpPr>
            <a:spLocks noGrp="1"/>
          </p:cNvSpPr>
          <p:nvPr>
            <p:ph type="body" idx="1"/>
          </p:nvPr>
        </p:nvSpPr>
        <p:spPr>
          <a:noFill/>
        </p:spPr>
        <p:txBody>
          <a:bodyPr/>
          <a:lstStyle/>
          <a:p>
            <a:endParaRPr lang="zh-CN" altLang="en-US"/>
          </a:p>
        </p:txBody>
      </p:sp>
      <p:sp>
        <p:nvSpPr>
          <p:cNvPr id="22532"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06E67DC-15F0-4C9C-93BD-2232B6EE9CF2}" type="slidenum">
              <a:rPr lang="zh-CN" altLang="en-US" smtClean="0"/>
              <a:pPr eaLnBrk="1" hangingPunct="1">
                <a:spcBef>
                  <a:spcPct val="0"/>
                </a:spcBef>
              </a:pPr>
              <a:t>20</a:t>
            </a:fld>
            <a:endParaRPr lang="en-US" altLang="zh-CN"/>
          </a:p>
        </p:txBody>
      </p:sp>
      <p:sp>
        <p:nvSpPr>
          <p:cNvPr id="2" name="日期占位符 1"/>
          <p:cNvSpPr>
            <a:spLocks noGrp="1"/>
          </p:cNvSpPr>
          <p:nvPr>
            <p:ph type="dt" idx="10"/>
          </p:nvPr>
        </p:nvSpPr>
        <p:spPr/>
        <p:txBody>
          <a:bodyPr/>
          <a:lstStyle/>
          <a:p>
            <a:r>
              <a:rPr lang="en-US" altLang="zh-CN"/>
              <a:t>2014/11/01</a:t>
            </a:r>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ln/>
        </p:spPr>
      </p:sp>
      <p:sp>
        <p:nvSpPr>
          <p:cNvPr id="22531" name="备注占位符 2"/>
          <p:cNvSpPr>
            <a:spLocks noGrp="1"/>
          </p:cNvSpPr>
          <p:nvPr>
            <p:ph type="body" idx="1"/>
          </p:nvPr>
        </p:nvSpPr>
        <p:spPr>
          <a:noFill/>
        </p:spPr>
        <p:txBody>
          <a:bodyPr/>
          <a:lstStyle/>
          <a:p>
            <a:endParaRPr lang="zh-CN" altLang="en-US"/>
          </a:p>
        </p:txBody>
      </p:sp>
      <p:sp>
        <p:nvSpPr>
          <p:cNvPr id="22532"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06E67DC-15F0-4C9C-93BD-2232B6EE9CF2}" type="slidenum">
              <a:rPr lang="zh-CN" altLang="en-US" smtClean="0"/>
              <a:pPr eaLnBrk="1" hangingPunct="1">
                <a:spcBef>
                  <a:spcPct val="0"/>
                </a:spcBef>
              </a:pPr>
              <a:t>21</a:t>
            </a:fld>
            <a:endParaRPr lang="en-US" altLang="zh-CN"/>
          </a:p>
        </p:txBody>
      </p:sp>
      <p:sp>
        <p:nvSpPr>
          <p:cNvPr id="2" name="日期占位符 1"/>
          <p:cNvSpPr>
            <a:spLocks noGrp="1"/>
          </p:cNvSpPr>
          <p:nvPr>
            <p:ph type="dt" idx="10"/>
          </p:nvPr>
        </p:nvSpPr>
        <p:spPr/>
        <p:txBody>
          <a:bodyPr/>
          <a:lstStyle/>
          <a:p>
            <a:r>
              <a:rPr lang="en-US" altLang="zh-CN"/>
              <a:t>2014/11/01</a:t>
            </a:r>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ln/>
        </p:spPr>
      </p:sp>
      <p:sp>
        <p:nvSpPr>
          <p:cNvPr id="22531" name="备注占位符 2"/>
          <p:cNvSpPr>
            <a:spLocks noGrp="1"/>
          </p:cNvSpPr>
          <p:nvPr>
            <p:ph type="body" idx="1"/>
          </p:nvPr>
        </p:nvSpPr>
        <p:spPr>
          <a:noFill/>
        </p:spPr>
        <p:txBody>
          <a:bodyPr/>
          <a:lstStyle/>
          <a:p>
            <a:endParaRPr lang="zh-CN" altLang="en-US"/>
          </a:p>
        </p:txBody>
      </p:sp>
      <p:sp>
        <p:nvSpPr>
          <p:cNvPr id="22532"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06E67DC-15F0-4C9C-93BD-2232B6EE9CF2}" type="slidenum">
              <a:rPr lang="zh-CN" altLang="en-US" smtClean="0"/>
              <a:pPr eaLnBrk="1" hangingPunct="1">
                <a:spcBef>
                  <a:spcPct val="0"/>
                </a:spcBef>
              </a:pPr>
              <a:t>22</a:t>
            </a:fld>
            <a:endParaRPr lang="en-US" altLang="zh-CN"/>
          </a:p>
        </p:txBody>
      </p:sp>
      <p:sp>
        <p:nvSpPr>
          <p:cNvPr id="2" name="日期占位符 1"/>
          <p:cNvSpPr>
            <a:spLocks noGrp="1"/>
          </p:cNvSpPr>
          <p:nvPr>
            <p:ph type="dt" idx="10"/>
          </p:nvPr>
        </p:nvSpPr>
        <p:spPr/>
        <p:txBody>
          <a:bodyPr/>
          <a:lstStyle/>
          <a:p>
            <a:r>
              <a:rPr lang="en-US" altLang="zh-CN"/>
              <a:t>2014/11/01</a:t>
            </a:r>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ln/>
        </p:spPr>
      </p:sp>
      <p:sp>
        <p:nvSpPr>
          <p:cNvPr id="22531" name="备注占位符 2"/>
          <p:cNvSpPr>
            <a:spLocks noGrp="1"/>
          </p:cNvSpPr>
          <p:nvPr>
            <p:ph type="body" idx="1"/>
          </p:nvPr>
        </p:nvSpPr>
        <p:spPr>
          <a:noFill/>
        </p:spPr>
        <p:txBody>
          <a:bodyPr/>
          <a:lstStyle/>
          <a:p>
            <a:endParaRPr lang="zh-CN" altLang="en-US"/>
          </a:p>
        </p:txBody>
      </p:sp>
      <p:sp>
        <p:nvSpPr>
          <p:cNvPr id="22532"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06E67DC-15F0-4C9C-93BD-2232B6EE9CF2}" type="slidenum">
              <a:rPr lang="zh-CN" altLang="en-US" smtClean="0"/>
              <a:pPr eaLnBrk="1" hangingPunct="1">
                <a:spcBef>
                  <a:spcPct val="0"/>
                </a:spcBef>
              </a:pPr>
              <a:t>23</a:t>
            </a:fld>
            <a:endParaRPr lang="en-US" altLang="zh-CN"/>
          </a:p>
        </p:txBody>
      </p:sp>
      <p:sp>
        <p:nvSpPr>
          <p:cNvPr id="2" name="日期占位符 1"/>
          <p:cNvSpPr>
            <a:spLocks noGrp="1"/>
          </p:cNvSpPr>
          <p:nvPr>
            <p:ph type="dt" idx="10"/>
          </p:nvPr>
        </p:nvSpPr>
        <p:spPr/>
        <p:txBody>
          <a:bodyPr/>
          <a:lstStyle/>
          <a:p>
            <a:r>
              <a:rPr lang="en-US" altLang="zh-CN"/>
              <a:t>2014/11/01</a:t>
            </a:r>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ln/>
        </p:spPr>
      </p:sp>
      <p:sp>
        <p:nvSpPr>
          <p:cNvPr id="22531" name="备注占位符 2"/>
          <p:cNvSpPr>
            <a:spLocks noGrp="1"/>
          </p:cNvSpPr>
          <p:nvPr>
            <p:ph type="body" idx="1"/>
          </p:nvPr>
        </p:nvSpPr>
        <p:spPr>
          <a:noFill/>
        </p:spPr>
        <p:txBody>
          <a:bodyPr/>
          <a:lstStyle/>
          <a:p>
            <a:endParaRPr lang="zh-CN" altLang="en-US"/>
          </a:p>
        </p:txBody>
      </p:sp>
      <p:sp>
        <p:nvSpPr>
          <p:cNvPr id="22532"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06E67DC-15F0-4C9C-93BD-2232B6EE9CF2}" type="slidenum">
              <a:rPr lang="zh-CN" altLang="en-US" smtClean="0"/>
              <a:pPr eaLnBrk="1" hangingPunct="1">
                <a:spcBef>
                  <a:spcPct val="0"/>
                </a:spcBef>
              </a:pPr>
              <a:t>24</a:t>
            </a:fld>
            <a:endParaRPr lang="en-US" altLang="zh-CN"/>
          </a:p>
        </p:txBody>
      </p:sp>
      <p:sp>
        <p:nvSpPr>
          <p:cNvPr id="2" name="日期占位符 1"/>
          <p:cNvSpPr>
            <a:spLocks noGrp="1"/>
          </p:cNvSpPr>
          <p:nvPr>
            <p:ph type="dt" idx="10"/>
          </p:nvPr>
        </p:nvSpPr>
        <p:spPr/>
        <p:txBody>
          <a:bodyPr/>
          <a:lstStyle/>
          <a:p>
            <a:r>
              <a:rPr lang="en-US" altLang="zh-CN"/>
              <a:t>2014/11/01</a:t>
            </a:r>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ln/>
        </p:spPr>
      </p:sp>
      <p:sp>
        <p:nvSpPr>
          <p:cNvPr id="22531" name="备注占位符 2"/>
          <p:cNvSpPr>
            <a:spLocks noGrp="1"/>
          </p:cNvSpPr>
          <p:nvPr>
            <p:ph type="body" idx="1"/>
          </p:nvPr>
        </p:nvSpPr>
        <p:spPr>
          <a:noFill/>
        </p:spPr>
        <p:txBody>
          <a:bodyPr/>
          <a:lstStyle/>
          <a:p>
            <a:endParaRPr lang="zh-CN" altLang="en-US"/>
          </a:p>
        </p:txBody>
      </p:sp>
      <p:sp>
        <p:nvSpPr>
          <p:cNvPr id="22532"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06E67DC-15F0-4C9C-93BD-2232B6EE9CF2}" type="slidenum">
              <a:rPr lang="zh-CN" altLang="en-US" smtClean="0"/>
              <a:pPr eaLnBrk="1" hangingPunct="1">
                <a:spcBef>
                  <a:spcPct val="0"/>
                </a:spcBef>
              </a:pPr>
              <a:t>25</a:t>
            </a:fld>
            <a:endParaRPr lang="en-US" altLang="zh-CN"/>
          </a:p>
        </p:txBody>
      </p:sp>
      <p:sp>
        <p:nvSpPr>
          <p:cNvPr id="2" name="日期占位符 1"/>
          <p:cNvSpPr>
            <a:spLocks noGrp="1"/>
          </p:cNvSpPr>
          <p:nvPr>
            <p:ph type="dt" idx="10"/>
          </p:nvPr>
        </p:nvSpPr>
        <p:spPr/>
        <p:txBody>
          <a:bodyPr/>
          <a:lstStyle/>
          <a:p>
            <a:r>
              <a:rPr lang="en-US" altLang="zh-CN"/>
              <a:t>2014/11/01</a:t>
            </a:r>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ln/>
        </p:spPr>
      </p:sp>
      <p:sp>
        <p:nvSpPr>
          <p:cNvPr id="22531" name="备注占位符 2"/>
          <p:cNvSpPr>
            <a:spLocks noGrp="1"/>
          </p:cNvSpPr>
          <p:nvPr>
            <p:ph type="body" idx="1"/>
          </p:nvPr>
        </p:nvSpPr>
        <p:spPr>
          <a:noFill/>
        </p:spPr>
        <p:txBody>
          <a:bodyPr/>
          <a:lstStyle/>
          <a:p>
            <a:endParaRPr lang="zh-CN" altLang="en-US"/>
          </a:p>
        </p:txBody>
      </p:sp>
      <p:sp>
        <p:nvSpPr>
          <p:cNvPr id="22532"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06E67DC-15F0-4C9C-93BD-2232B6EE9CF2}" type="slidenum">
              <a:rPr lang="zh-CN" altLang="en-US" smtClean="0"/>
              <a:pPr eaLnBrk="1" hangingPunct="1">
                <a:spcBef>
                  <a:spcPct val="0"/>
                </a:spcBef>
              </a:pPr>
              <a:t>26</a:t>
            </a:fld>
            <a:endParaRPr lang="en-US" altLang="zh-CN"/>
          </a:p>
        </p:txBody>
      </p:sp>
      <p:sp>
        <p:nvSpPr>
          <p:cNvPr id="2" name="日期占位符 1"/>
          <p:cNvSpPr>
            <a:spLocks noGrp="1"/>
          </p:cNvSpPr>
          <p:nvPr>
            <p:ph type="dt" idx="10"/>
          </p:nvPr>
        </p:nvSpPr>
        <p:spPr/>
        <p:txBody>
          <a:bodyPr/>
          <a:lstStyle/>
          <a:p>
            <a:r>
              <a:rPr lang="en-US" altLang="zh-CN"/>
              <a:t>2014/11/01</a:t>
            </a:r>
            <a:endParaRPr lang="zh-CN" altLang="en-US"/>
          </a:p>
        </p:txBody>
      </p:sp>
    </p:spTree>
    <p:extLst>
      <p:ext uri="{BB962C8B-B14F-4D97-AF65-F5344CB8AC3E}">
        <p14:creationId xmlns:p14="http://schemas.microsoft.com/office/powerpoint/2010/main" val="31151941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ln/>
        </p:spPr>
      </p:sp>
      <p:sp>
        <p:nvSpPr>
          <p:cNvPr id="22531" name="备注占位符 2"/>
          <p:cNvSpPr>
            <a:spLocks noGrp="1"/>
          </p:cNvSpPr>
          <p:nvPr>
            <p:ph type="body" idx="1"/>
          </p:nvPr>
        </p:nvSpPr>
        <p:spPr>
          <a:noFill/>
        </p:spPr>
        <p:txBody>
          <a:bodyPr/>
          <a:lstStyle/>
          <a:p>
            <a:endParaRPr lang="zh-CN" altLang="en-US"/>
          </a:p>
        </p:txBody>
      </p:sp>
      <p:sp>
        <p:nvSpPr>
          <p:cNvPr id="22532"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06E67DC-15F0-4C9C-93BD-2232B6EE9CF2}" type="slidenum">
              <a:rPr lang="zh-CN" altLang="en-US" smtClean="0"/>
              <a:pPr eaLnBrk="1" hangingPunct="1">
                <a:spcBef>
                  <a:spcPct val="0"/>
                </a:spcBef>
              </a:pPr>
              <a:t>27</a:t>
            </a:fld>
            <a:endParaRPr lang="en-US" altLang="zh-CN"/>
          </a:p>
        </p:txBody>
      </p:sp>
      <p:sp>
        <p:nvSpPr>
          <p:cNvPr id="2" name="日期占位符 1"/>
          <p:cNvSpPr>
            <a:spLocks noGrp="1"/>
          </p:cNvSpPr>
          <p:nvPr>
            <p:ph type="dt" idx="10"/>
          </p:nvPr>
        </p:nvSpPr>
        <p:spPr/>
        <p:txBody>
          <a:bodyPr/>
          <a:lstStyle/>
          <a:p>
            <a:r>
              <a:rPr lang="en-US" altLang="zh-CN"/>
              <a:t>2014/11/01</a:t>
            </a:r>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ln/>
        </p:spPr>
      </p:sp>
      <p:sp>
        <p:nvSpPr>
          <p:cNvPr id="22531" name="备注占位符 2"/>
          <p:cNvSpPr>
            <a:spLocks noGrp="1"/>
          </p:cNvSpPr>
          <p:nvPr>
            <p:ph type="body" idx="1"/>
          </p:nvPr>
        </p:nvSpPr>
        <p:spPr>
          <a:noFill/>
        </p:spPr>
        <p:txBody>
          <a:bodyPr/>
          <a:lstStyle/>
          <a:p>
            <a:endParaRPr lang="zh-CN" altLang="en-US"/>
          </a:p>
        </p:txBody>
      </p:sp>
      <p:sp>
        <p:nvSpPr>
          <p:cNvPr id="22532"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06E67DC-15F0-4C9C-93BD-2232B6EE9CF2}" type="slidenum">
              <a:rPr lang="zh-CN" altLang="en-US" smtClean="0"/>
              <a:pPr eaLnBrk="1" hangingPunct="1">
                <a:spcBef>
                  <a:spcPct val="0"/>
                </a:spcBef>
              </a:pPr>
              <a:t>28</a:t>
            </a:fld>
            <a:endParaRPr lang="en-US" altLang="zh-CN"/>
          </a:p>
        </p:txBody>
      </p:sp>
      <p:sp>
        <p:nvSpPr>
          <p:cNvPr id="2" name="日期占位符 1"/>
          <p:cNvSpPr>
            <a:spLocks noGrp="1"/>
          </p:cNvSpPr>
          <p:nvPr>
            <p:ph type="dt" idx="10"/>
          </p:nvPr>
        </p:nvSpPr>
        <p:spPr/>
        <p:txBody>
          <a:bodyPr/>
          <a:lstStyle/>
          <a:p>
            <a:r>
              <a:rPr lang="en-US" altLang="zh-CN"/>
              <a:t>2014/11/01</a:t>
            </a:r>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ln/>
        </p:spPr>
      </p:sp>
      <p:sp>
        <p:nvSpPr>
          <p:cNvPr id="22531" name="备注占位符 2"/>
          <p:cNvSpPr>
            <a:spLocks noGrp="1"/>
          </p:cNvSpPr>
          <p:nvPr>
            <p:ph type="body" idx="1"/>
          </p:nvPr>
        </p:nvSpPr>
        <p:spPr>
          <a:noFill/>
        </p:spPr>
        <p:txBody>
          <a:bodyPr/>
          <a:lstStyle/>
          <a:p>
            <a:endParaRPr lang="zh-CN" altLang="en-US"/>
          </a:p>
        </p:txBody>
      </p:sp>
      <p:sp>
        <p:nvSpPr>
          <p:cNvPr id="22532"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06E67DC-15F0-4C9C-93BD-2232B6EE9CF2}" type="slidenum">
              <a:rPr lang="zh-CN" altLang="en-US" smtClean="0"/>
              <a:pPr eaLnBrk="1" hangingPunct="1">
                <a:spcBef>
                  <a:spcPct val="0"/>
                </a:spcBef>
              </a:pPr>
              <a:t>29</a:t>
            </a:fld>
            <a:endParaRPr lang="en-US" altLang="zh-CN"/>
          </a:p>
        </p:txBody>
      </p:sp>
      <p:sp>
        <p:nvSpPr>
          <p:cNvPr id="2" name="日期占位符 1"/>
          <p:cNvSpPr>
            <a:spLocks noGrp="1"/>
          </p:cNvSpPr>
          <p:nvPr>
            <p:ph type="dt" idx="10"/>
          </p:nvPr>
        </p:nvSpPr>
        <p:spPr/>
        <p:txBody>
          <a:bodyPr/>
          <a:lstStyle/>
          <a:p>
            <a:r>
              <a:rPr lang="en-US" altLang="zh-CN"/>
              <a:t>2014/11/01</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ln/>
        </p:spPr>
      </p:sp>
      <p:sp>
        <p:nvSpPr>
          <p:cNvPr id="22531" name="备注占位符 2"/>
          <p:cNvSpPr>
            <a:spLocks noGrp="1"/>
          </p:cNvSpPr>
          <p:nvPr>
            <p:ph type="body" idx="1"/>
          </p:nvPr>
        </p:nvSpPr>
        <p:spPr>
          <a:noFill/>
        </p:spPr>
        <p:txBody>
          <a:bodyPr/>
          <a:lstStyle/>
          <a:p>
            <a:endParaRPr lang="zh-CN" altLang="en-US"/>
          </a:p>
        </p:txBody>
      </p:sp>
      <p:sp>
        <p:nvSpPr>
          <p:cNvPr id="22532"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06E67DC-15F0-4C9C-93BD-2232B6EE9CF2}" type="slidenum">
              <a:rPr lang="zh-CN" altLang="en-US" smtClean="0"/>
              <a:pPr eaLnBrk="1" hangingPunct="1">
                <a:spcBef>
                  <a:spcPct val="0"/>
                </a:spcBef>
              </a:pPr>
              <a:t>3</a:t>
            </a:fld>
            <a:endParaRPr lang="en-US" altLang="zh-CN"/>
          </a:p>
        </p:txBody>
      </p:sp>
      <p:sp>
        <p:nvSpPr>
          <p:cNvPr id="2" name="日期占位符 1"/>
          <p:cNvSpPr>
            <a:spLocks noGrp="1"/>
          </p:cNvSpPr>
          <p:nvPr>
            <p:ph type="dt" idx="10"/>
          </p:nvPr>
        </p:nvSpPr>
        <p:spPr/>
        <p:txBody>
          <a:bodyPr/>
          <a:lstStyle/>
          <a:p>
            <a:r>
              <a:rPr lang="en-US" altLang="zh-CN"/>
              <a:t>2014/11/01</a:t>
            </a:r>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ln/>
        </p:spPr>
      </p:sp>
      <p:sp>
        <p:nvSpPr>
          <p:cNvPr id="22531" name="备注占位符 2"/>
          <p:cNvSpPr>
            <a:spLocks noGrp="1"/>
          </p:cNvSpPr>
          <p:nvPr>
            <p:ph type="body" idx="1"/>
          </p:nvPr>
        </p:nvSpPr>
        <p:spPr>
          <a:noFill/>
        </p:spPr>
        <p:txBody>
          <a:bodyPr/>
          <a:lstStyle/>
          <a:p>
            <a:endParaRPr lang="zh-CN" altLang="en-US"/>
          </a:p>
        </p:txBody>
      </p:sp>
      <p:sp>
        <p:nvSpPr>
          <p:cNvPr id="22532"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06E67DC-15F0-4C9C-93BD-2232B6EE9CF2}" type="slidenum">
              <a:rPr lang="zh-CN" altLang="en-US" smtClean="0"/>
              <a:pPr eaLnBrk="1" hangingPunct="1">
                <a:spcBef>
                  <a:spcPct val="0"/>
                </a:spcBef>
              </a:pPr>
              <a:t>30</a:t>
            </a:fld>
            <a:endParaRPr lang="en-US" altLang="zh-CN"/>
          </a:p>
        </p:txBody>
      </p:sp>
      <p:sp>
        <p:nvSpPr>
          <p:cNvPr id="2" name="日期占位符 1"/>
          <p:cNvSpPr>
            <a:spLocks noGrp="1"/>
          </p:cNvSpPr>
          <p:nvPr>
            <p:ph type="dt" idx="10"/>
          </p:nvPr>
        </p:nvSpPr>
        <p:spPr/>
        <p:txBody>
          <a:bodyPr/>
          <a:lstStyle/>
          <a:p>
            <a:r>
              <a:rPr lang="en-US" altLang="zh-CN"/>
              <a:t>2014/11/01</a:t>
            </a:r>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ln/>
        </p:spPr>
      </p:sp>
      <p:sp>
        <p:nvSpPr>
          <p:cNvPr id="22531" name="备注占位符 2"/>
          <p:cNvSpPr>
            <a:spLocks noGrp="1"/>
          </p:cNvSpPr>
          <p:nvPr>
            <p:ph type="body" idx="1"/>
          </p:nvPr>
        </p:nvSpPr>
        <p:spPr>
          <a:noFill/>
        </p:spPr>
        <p:txBody>
          <a:bodyPr/>
          <a:lstStyle/>
          <a:p>
            <a:endParaRPr lang="zh-CN" altLang="en-US"/>
          </a:p>
        </p:txBody>
      </p:sp>
      <p:sp>
        <p:nvSpPr>
          <p:cNvPr id="22532"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06E67DC-15F0-4C9C-93BD-2232B6EE9CF2}" type="slidenum">
              <a:rPr lang="zh-CN" altLang="en-US" smtClean="0"/>
              <a:pPr eaLnBrk="1" hangingPunct="1">
                <a:spcBef>
                  <a:spcPct val="0"/>
                </a:spcBef>
              </a:pPr>
              <a:t>31</a:t>
            </a:fld>
            <a:endParaRPr lang="en-US" altLang="zh-CN"/>
          </a:p>
        </p:txBody>
      </p:sp>
      <p:sp>
        <p:nvSpPr>
          <p:cNvPr id="2" name="日期占位符 1"/>
          <p:cNvSpPr>
            <a:spLocks noGrp="1"/>
          </p:cNvSpPr>
          <p:nvPr>
            <p:ph type="dt" idx="10"/>
          </p:nvPr>
        </p:nvSpPr>
        <p:spPr/>
        <p:txBody>
          <a:bodyPr/>
          <a:lstStyle/>
          <a:p>
            <a:r>
              <a:rPr lang="en-US" altLang="zh-CN"/>
              <a:t>2014/11/01</a:t>
            </a:r>
            <a:endParaRPr lang="zh-CN" altLang="en-US"/>
          </a:p>
        </p:txBody>
      </p:sp>
    </p:spTree>
    <p:extLst>
      <p:ext uri="{BB962C8B-B14F-4D97-AF65-F5344CB8AC3E}">
        <p14:creationId xmlns:p14="http://schemas.microsoft.com/office/powerpoint/2010/main" val="24459831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ln/>
        </p:spPr>
      </p:sp>
      <p:sp>
        <p:nvSpPr>
          <p:cNvPr id="22531" name="备注占位符 2"/>
          <p:cNvSpPr>
            <a:spLocks noGrp="1"/>
          </p:cNvSpPr>
          <p:nvPr>
            <p:ph type="body" idx="1"/>
          </p:nvPr>
        </p:nvSpPr>
        <p:spPr>
          <a:noFill/>
        </p:spPr>
        <p:txBody>
          <a:bodyPr/>
          <a:lstStyle/>
          <a:p>
            <a:endParaRPr lang="zh-CN" altLang="en-US"/>
          </a:p>
        </p:txBody>
      </p:sp>
      <p:sp>
        <p:nvSpPr>
          <p:cNvPr id="22532"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06E67DC-15F0-4C9C-93BD-2232B6EE9CF2}" type="slidenum">
              <a:rPr lang="zh-CN" altLang="en-US" smtClean="0"/>
              <a:pPr eaLnBrk="1" hangingPunct="1">
                <a:spcBef>
                  <a:spcPct val="0"/>
                </a:spcBef>
              </a:pPr>
              <a:t>32</a:t>
            </a:fld>
            <a:endParaRPr lang="en-US" altLang="zh-CN"/>
          </a:p>
        </p:txBody>
      </p:sp>
      <p:sp>
        <p:nvSpPr>
          <p:cNvPr id="2" name="日期占位符 1"/>
          <p:cNvSpPr>
            <a:spLocks noGrp="1"/>
          </p:cNvSpPr>
          <p:nvPr>
            <p:ph type="dt" idx="10"/>
          </p:nvPr>
        </p:nvSpPr>
        <p:spPr/>
        <p:txBody>
          <a:bodyPr/>
          <a:lstStyle/>
          <a:p>
            <a:r>
              <a:rPr lang="en-US" altLang="zh-CN"/>
              <a:t>2014/11/01</a:t>
            </a:r>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ln/>
        </p:spPr>
      </p:sp>
      <p:sp>
        <p:nvSpPr>
          <p:cNvPr id="22531" name="备注占位符 2"/>
          <p:cNvSpPr>
            <a:spLocks noGrp="1"/>
          </p:cNvSpPr>
          <p:nvPr>
            <p:ph type="body" idx="1"/>
          </p:nvPr>
        </p:nvSpPr>
        <p:spPr>
          <a:noFill/>
        </p:spPr>
        <p:txBody>
          <a:bodyPr/>
          <a:lstStyle/>
          <a:p>
            <a:endParaRPr lang="zh-CN" altLang="en-US"/>
          </a:p>
        </p:txBody>
      </p:sp>
      <p:sp>
        <p:nvSpPr>
          <p:cNvPr id="22532"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06E67DC-15F0-4C9C-93BD-2232B6EE9CF2}" type="slidenum">
              <a:rPr lang="zh-CN" altLang="en-US" smtClean="0"/>
              <a:pPr eaLnBrk="1" hangingPunct="1">
                <a:spcBef>
                  <a:spcPct val="0"/>
                </a:spcBef>
              </a:pPr>
              <a:t>33</a:t>
            </a:fld>
            <a:endParaRPr lang="en-US" altLang="zh-CN"/>
          </a:p>
        </p:txBody>
      </p:sp>
      <p:sp>
        <p:nvSpPr>
          <p:cNvPr id="2" name="日期占位符 1"/>
          <p:cNvSpPr>
            <a:spLocks noGrp="1"/>
          </p:cNvSpPr>
          <p:nvPr>
            <p:ph type="dt" idx="10"/>
          </p:nvPr>
        </p:nvSpPr>
        <p:spPr/>
        <p:txBody>
          <a:bodyPr/>
          <a:lstStyle/>
          <a:p>
            <a:r>
              <a:rPr lang="en-US" altLang="zh-CN"/>
              <a:t>2014/11/01</a:t>
            </a:r>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ln/>
        </p:spPr>
      </p:sp>
      <p:sp>
        <p:nvSpPr>
          <p:cNvPr id="22531" name="备注占位符 2"/>
          <p:cNvSpPr>
            <a:spLocks noGrp="1"/>
          </p:cNvSpPr>
          <p:nvPr>
            <p:ph type="body" idx="1"/>
          </p:nvPr>
        </p:nvSpPr>
        <p:spPr>
          <a:noFill/>
        </p:spPr>
        <p:txBody>
          <a:bodyPr/>
          <a:lstStyle/>
          <a:p>
            <a:endParaRPr lang="zh-CN" altLang="en-US"/>
          </a:p>
        </p:txBody>
      </p:sp>
      <p:sp>
        <p:nvSpPr>
          <p:cNvPr id="22532"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06E67DC-15F0-4C9C-93BD-2232B6EE9CF2}" type="slidenum">
              <a:rPr lang="zh-CN" altLang="en-US" smtClean="0"/>
              <a:pPr eaLnBrk="1" hangingPunct="1">
                <a:spcBef>
                  <a:spcPct val="0"/>
                </a:spcBef>
              </a:pPr>
              <a:t>34</a:t>
            </a:fld>
            <a:endParaRPr lang="en-US" altLang="zh-CN"/>
          </a:p>
        </p:txBody>
      </p:sp>
      <p:sp>
        <p:nvSpPr>
          <p:cNvPr id="2" name="日期占位符 1"/>
          <p:cNvSpPr>
            <a:spLocks noGrp="1"/>
          </p:cNvSpPr>
          <p:nvPr>
            <p:ph type="dt" idx="10"/>
          </p:nvPr>
        </p:nvSpPr>
        <p:spPr/>
        <p:txBody>
          <a:bodyPr/>
          <a:lstStyle/>
          <a:p>
            <a:r>
              <a:rPr lang="en-US" altLang="zh-CN"/>
              <a:t>2014/11/01</a:t>
            </a:r>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ln/>
        </p:spPr>
      </p:sp>
      <p:sp>
        <p:nvSpPr>
          <p:cNvPr id="22531" name="备注占位符 2"/>
          <p:cNvSpPr>
            <a:spLocks noGrp="1"/>
          </p:cNvSpPr>
          <p:nvPr>
            <p:ph type="body" idx="1"/>
          </p:nvPr>
        </p:nvSpPr>
        <p:spPr>
          <a:noFill/>
        </p:spPr>
        <p:txBody>
          <a:bodyPr/>
          <a:lstStyle/>
          <a:p>
            <a:endParaRPr lang="zh-CN" altLang="en-US"/>
          </a:p>
        </p:txBody>
      </p:sp>
      <p:sp>
        <p:nvSpPr>
          <p:cNvPr id="22532"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06E67DC-15F0-4C9C-93BD-2232B6EE9CF2}" type="slidenum">
              <a:rPr lang="zh-CN" altLang="en-US" smtClean="0"/>
              <a:pPr eaLnBrk="1" hangingPunct="1">
                <a:spcBef>
                  <a:spcPct val="0"/>
                </a:spcBef>
              </a:pPr>
              <a:t>35</a:t>
            </a:fld>
            <a:endParaRPr lang="en-US" altLang="zh-CN"/>
          </a:p>
        </p:txBody>
      </p:sp>
      <p:sp>
        <p:nvSpPr>
          <p:cNvPr id="2" name="日期占位符 1"/>
          <p:cNvSpPr>
            <a:spLocks noGrp="1"/>
          </p:cNvSpPr>
          <p:nvPr>
            <p:ph type="dt" idx="10"/>
          </p:nvPr>
        </p:nvSpPr>
        <p:spPr/>
        <p:txBody>
          <a:bodyPr/>
          <a:lstStyle/>
          <a:p>
            <a:r>
              <a:rPr lang="en-US" altLang="zh-CN"/>
              <a:t>2014/11/01</a:t>
            </a:r>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ln/>
        </p:spPr>
      </p:sp>
      <p:sp>
        <p:nvSpPr>
          <p:cNvPr id="22531" name="备注占位符 2"/>
          <p:cNvSpPr>
            <a:spLocks noGrp="1"/>
          </p:cNvSpPr>
          <p:nvPr>
            <p:ph type="body" idx="1"/>
          </p:nvPr>
        </p:nvSpPr>
        <p:spPr>
          <a:noFill/>
        </p:spPr>
        <p:txBody>
          <a:bodyPr/>
          <a:lstStyle/>
          <a:p>
            <a:endParaRPr lang="zh-CN" altLang="en-US"/>
          </a:p>
        </p:txBody>
      </p:sp>
      <p:sp>
        <p:nvSpPr>
          <p:cNvPr id="22532"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06E67DC-15F0-4C9C-93BD-2232B6EE9CF2}" type="slidenum">
              <a:rPr lang="zh-CN" altLang="en-US" smtClean="0"/>
              <a:pPr eaLnBrk="1" hangingPunct="1">
                <a:spcBef>
                  <a:spcPct val="0"/>
                </a:spcBef>
              </a:pPr>
              <a:t>36</a:t>
            </a:fld>
            <a:endParaRPr lang="en-US" altLang="zh-CN"/>
          </a:p>
        </p:txBody>
      </p:sp>
      <p:sp>
        <p:nvSpPr>
          <p:cNvPr id="2" name="日期占位符 1"/>
          <p:cNvSpPr>
            <a:spLocks noGrp="1"/>
          </p:cNvSpPr>
          <p:nvPr>
            <p:ph type="dt" idx="10"/>
          </p:nvPr>
        </p:nvSpPr>
        <p:spPr/>
        <p:txBody>
          <a:bodyPr/>
          <a:lstStyle/>
          <a:p>
            <a:r>
              <a:rPr lang="en-US" altLang="zh-CN"/>
              <a:t>2014/11/01</a:t>
            </a:r>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ln/>
        </p:spPr>
      </p:sp>
      <p:sp>
        <p:nvSpPr>
          <p:cNvPr id="22531" name="备注占位符 2"/>
          <p:cNvSpPr>
            <a:spLocks noGrp="1"/>
          </p:cNvSpPr>
          <p:nvPr>
            <p:ph type="body" idx="1"/>
          </p:nvPr>
        </p:nvSpPr>
        <p:spPr>
          <a:noFill/>
        </p:spPr>
        <p:txBody>
          <a:bodyPr/>
          <a:lstStyle/>
          <a:p>
            <a:endParaRPr lang="zh-CN" altLang="en-US"/>
          </a:p>
        </p:txBody>
      </p:sp>
      <p:sp>
        <p:nvSpPr>
          <p:cNvPr id="22532"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06E67DC-15F0-4C9C-93BD-2232B6EE9CF2}" type="slidenum">
              <a:rPr lang="zh-CN" altLang="en-US" smtClean="0"/>
              <a:pPr eaLnBrk="1" hangingPunct="1">
                <a:spcBef>
                  <a:spcPct val="0"/>
                </a:spcBef>
              </a:pPr>
              <a:t>37</a:t>
            </a:fld>
            <a:endParaRPr lang="en-US" altLang="zh-CN"/>
          </a:p>
        </p:txBody>
      </p:sp>
      <p:sp>
        <p:nvSpPr>
          <p:cNvPr id="2" name="日期占位符 1"/>
          <p:cNvSpPr>
            <a:spLocks noGrp="1"/>
          </p:cNvSpPr>
          <p:nvPr>
            <p:ph type="dt" idx="10"/>
          </p:nvPr>
        </p:nvSpPr>
        <p:spPr/>
        <p:txBody>
          <a:bodyPr/>
          <a:lstStyle/>
          <a:p>
            <a:r>
              <a:rPr lang="en-US" altLang="zh-CN"/>
              <a:t>2014/11/01</a:t>
            </a:r>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ln/>
        </p:spPr>
      </p:sp>
      <p:sp>
        <p:nvSpPr>
          <p:cNvPr id="22531" name="备注占位符 2"/>
          <p:cNvSpPr>
            <a:spLocks noGrp="1"/>
          </p:cNvSpPr>
          <p:nvPr>
            <p:ph type="body" idx="1"/>
          </p:nvPr>
        </p:nvSpPr>
        <p:spPr>
          <a:noFill/>
        </p:spPr>
        <p:txBody>
          <a:bodyPr/>
          <a:lstStyle/>
          <a:p>
            <a:endParaRPr lang="zh-CN" altLang="en-US"/>
          </a:p>
        </p:txBody>
      </p:sp>
      <p:sp>
        <p:nvSpPr>
          <p:cNvPr id="22532"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06E67DC-15F0-4C9C-93BD-2232B6EE9CF2}" type="slidenum">
              <a:rPr lang="zh-CN" altLang="en-US" smtClean="0"/>
              <a:pPr eaLnBrk="1" hangingPunct="1">
                <a:spcBef>
                  <a:spcPct val="0"/>
                </a:spcBef>
              </a:pPr>
              <a:t>38</a:t>
            </a:fld>
            <a:endParaRPr lang="en-US" altLang="zh-CN"/>
          </a:p>
        </p:txBody>
      </p:sp>
      <p:sp>
        <p:nvSpPr>
          <p:cNvPr id="2" name="日期占位符 1"/>
          <p:cNvSpPr>
            <a:spLocks noGrp="1"/>
          </p:cNvSpPr>
          <p:nvPr>
            <p:ph type="dt" idx="10"/>
          </p:nvPr>
        </p:nvSpPr>
        <p:spPr/>
        <p:txBody>
          <a:bodyPr/>
          <a:lstStyle/>
          <a:p>
            <a:r>
              <a:rPr lang="en-US" altLang="zh-CN"/>
              <a:t>2014/11/01</a:t>
            </a:r>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ln/>
        </p:spPr>
      </p:sp>
      <p:sp>
        <p:nvSpPr>
          <p:cNvPr id="22531" name="备注占位符 2"/>
          <p:cNvSpPr>
            <a:spLocks noGrp="1"/>
          </p:cNvSpPr>
          <p:nvPr>
            <p:ph type="body" idx="1"/>
          </p:nvPr>
        </p:nvSpPr>
        <p:spPr>
          <a:noFill/>
        </p:spPr>
        <p:txBody>
          <a:bodyPr/>
          <a:lstStyle/>
          <a:p>
            <a:endParaRPr lang="zh-CN" altLang="en-US"/>
          </a:p>
        </p:txBody>
      </p:sp>
      <p:sp>
        <p:nvSpPr>
          <p:cNvPr id="22532"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06E67DC-15F0-4C9C-93BD-2232B6EE9CF2}" type="slidenum">
              <a:rPr lang="zh-CN" altLang="en-US" smtClean="0"/>
              <a:pPr eaLnBrk="1" hangingPunct="1">
                <a:spcBef>
                  <a:spcPct val="0"/>
                </a:spcBef>
              </a:pPr>
              <a:t>39</a:t>
            </a:fld>
            <a:endParaRPr lang="en-US" altLang="zh-CN"/>
          </a:p>
        </p:txBody>
      </p:sp>
      <p:sp>
        <p:nvSpPr>
          <p:cNvPr id="2" name="日期占位符 1"/>
          <p:cNvSpPr>
            <a:spLocks noGrp="1"/>
          </p:cNvSpPr>
          <p:nvPr>
            <p:ph type="dt" idx="10"/>
          </p:nvPr>
        </p:nvSpPr>
        <p:spPr/>
        <p:txBody>
          <a:bodyPr/>
          <a:lstStyle/>
          <a:p>
            <a:r>
              <a:rPr lang="en-US" altLang="zh-CN"/>
              <a:t>2014/11/01</a:t>
            </a:r>
            <a:endParaRPr lang="zh-CN" altLang="en-US"/>
          </a:p>
        </p:txBody>
      </p:sp>
    </p:spTree>
    <p:extLst>
      <p:ext uri="{BB962C8B-B14F-4D97-AF65-F5344CB8AC3E}">
        <p14:creationId xmlns:p14="http://schemas.microsoft.com/office/powerpoint/2010/main" val="1272485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ln/>
        </p:spPr>
      </p:sp>
      <p:sp>
        <p:nvSpPr>
          <p:cNvPr id="22531" name="备注占位符 2"/>
          <p:cNvSpPr>
            <a:spLocks noGrp="1"/>
          </p:cNvSpPr>
          <p:nvPr>
            <p:ph type="body" idx="1"/>
          </p:nvPr>
        </p:nvSpPr>
        <p:spPr>
          <a:noFill/>
        </p:spPr>
        <p:txBody>
          <a:bodyPr/>
          <a:lstStyle/>
          <a:p>
            <a:endParaRPr lang="zh-CN" altLang="en-US"/>
          </a:p>
        </p:txBody>
      </p:sp>
      <p:sp>
        <p:nvSpPr>
          <p:cNvPr id="22532"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06E67DC-15F0-4C9C-93BD-2232B6EE9CF2}" type="slidenum">
              <a:rPr lang="zh-CN" altLang="en-US" smtClean="0"/>
              <a:pPr eaLnBrk="1" hangingPunct="1">
                <a:spcBef>
                  <a:spcPct val="0"/>
                </a:spcBef>
              </a:pPr>
              <a:t>4</a:t>
            </a:fld>
            <a:endParaRPr lang="en-US" altLang="zh-CN"/>
          </a:p>
        </p:txBody>
      </p:sp>
      <p:sp>
        <p:nvSpPr>
          <p:cNvPr id="2" name="日期占位符 1"/>
          <p:cNvSpPr>
            <a:spLocks noGrp="1"/>
          </p:cNvSpPr>
          <p:nvPr>
            <p:ph type="dt" idx="10"/>
          </p:nvPr>
        </p:nvSpPr>
        <p:spPr/>
        <p:txBody>
          <a:bodyPr/>
          <a:lstStyle/>
          <a:p>
            <a:r>
              <a:rPr lang="en-US" altLang="zh-CN"/>
              <a:t>2014/11/01</a:t>
            </a:r>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ln/>
        </p:spPr>
      </p:sp>
      <p:sp>
        <p:nvSpPr>
          <p:cNvPr id="22531" name="备注占位符 2"/>
          <p:cNvSpPr>
            <a:spLocks noGrp="1"/>
          </p:cNvSpPr>
          <p:nvPr>
            <p:ph type="body" idx="1"/>
          </p:nvPr>
        </p:nvSpPr>
        <p:spPr>
          <a:noFill/>
        </p:spPr>
        <p:txBody>
          <a:bodyPr/>
          <a:lstStyle/>
          <a:p>
            <a:endParaRPr lang="zh-CN" altLang="en-US"/>
          </a:p>
        </p:txBody>
      </p:sp>
      <p:sp>
        <p:nvSpPr>
          <p:cNvPr id="22532"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06E67DC-15F0-4C9C-93BD-2232B6EE9CF2}" type="slidenum">
              <a:rPr lang="zh-CN" altLang="en-US" smtClean="0"/>
              <a:pPr eaLnBrk="1" hangingPunct="1">
                <a:spcBef>
                  <a:spcPct val="0"/>
                </a:spcBef>
              </a:pPr>
              <a:t>40</a:t>
            </a:fld>
            <a:endParaRPr lang="en-US" altLang="zh-CN"/>
          </a:p>
        </p:txBody>
      </p:sp>
      <p:sp>
        <p:nvSpPr>
          <p:cNvPr id="2" name="日期占位符 1"/>
          <p:cNvSpPr>
            <a:spLocks noGrp="1"/>
          </p:cNvSpPr>
          <p:nvPr>
            <p:ph type="dt" idx="10"/>
          </p:nvPr>
        </p:nvSpPr>
        <p:spPr/>
        <p:txBody>
          <a:bodyPr/>
          <a:lstStyle/>
          <a:p>
            <a:r>
              <a:rPr lang="en-US" altLang="zh-CN"/>
              <a:t>2014/11/01</a:t>
            </a:r>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ln/>
        </p:spPr>
      </p:sp>
      <p:sp>
        <p:nvSpPr>
          <p:cNvPr id="22531" name="备注占位符 2"/>
          <p:cNvSpPr>
            <a:spLocks noGrp="1"/>
          </p:cNvSpPr>
          <p:nvPr>
            <p:ph type="body" idx="1"/>
          </p:nvPr>
        </p:nvSpPr>
        <p:spPr>
          <a:noFill/>
        </p:spPr>
        <p:txBody>
          <a:bodyPr/>
          <a:lstStyle/>
          <a:p>
            <a:endParaRPr lang="zh-CN" altLang="en-US"/>
          </a:p>
        </p:txBody>
      </p:sp>
      <p:sp>
        <p:nvSpPr>
          <p:cNvPr id="22532"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06E67DC-15F0-4C9C-93BD-2232B6EE9CF2}" type="slidenum">
              <a:rPr lang="zh-CN" altLang="en-US" smtClean="0"/>
              <a:pPr eaLnBrk="1" hangingPunct="1">
                <a:spcBef>
                  <a:spcPct val="0"/>
                </a:spcBef>
              </a:pPr>
              <a:t>41</a:t>
            </a:fld>
            <a:endParaRPr lang="en-US" altLang="zh-CN"/>
          </a:p>
        </p:txBody>
      </p:sp>
      <p:sp>
        <p:nvSpPr>
          <p:cNvPr id="2" name="日期占位符 1"/>
          <p:cNvSpPr>
            <a:spLocks noGrp="1"/>
          </p:cNvSpPr>
          <p:nvPr>
            <p:ph type="dt" idx="10"/>
          </p:nvPr>
        </p:nvSpPr>
        <p:spPr/>
        <p:txBody>
          <a:bodyPr/>
          <a:lstStyle/>
          <a:p>
            <a:r>
              <a:rPr lang="en-US" altLang="zh-CN"/>
              <a:t>2014/11/01</a:t>
            </a:r>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ln/>
        </p:spPr>
      </p:sp>
      <p:sp>
        <p:nvSpPr>
          <p:cNvPr id="22531" name="备注占位符 2"/>
          <p:cNvSpPr>
            <a:spLocks noGrp="1"/>
          </p:cNvSpPr>
          <p:nvPr>
            <p:ph type="body" idx="1"/>
          </p:nvPr>
        </p:nvSpPr>
        <p:spPr>
          <a:noFill/>
        </p:spPr>
        <p:txBody>
          <a:bodyPr/>
          <a:lstStyle/>
          <a:p>
            <a:endParaRPr lang="zh-CN" altLang="en-US"/>
          </a:p>
        </p:txBody>
      </p:sp>
      <p:sp>
        <p:nvSpPr>
          <p:cNvPr id="22532"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06E67DC-15F0-4C9C-93BD-2232B6EE9CF2}" type="slidenum">
              <a:rPr lang="zh-CN" altLang="en-US" smtClean="0"/>
              <a:pPr eaLnBrk="1" hangingPunct="1">
                <a:spcBef>
                  <a:spcPct val="0"/>
                </a:spcBef>
              </a:pPr>
              <a:t>42</a:t>
            </a:fld>
            <a:endParaRPr lang="en-US" altLang="zh-CN"/>
          </a:p>
        </p:txBody>
      </p:sp>
      <p:sp>
        <p:nvSpPr>
          <p:cNvPr id="2" name="日期占位符 1"/>
          <p:cNvSpPr>
            <a:spLocks noGrp="1"/>
          </p:cNvSpPr>
          <p:nvPr>
            <p:ph type="dt" idx="10"/>
          </p:nvPr>
        </p:nvSpPr>
        <p:spPr/>
        <p:txBody>
          <a:bodyPr/>
          <a:lstStyle/>
          <a:p>
            <a:r>
              <a:rPr lang="en-US" altLang="zh-CN"/>
              <a:t>2014/11/01</a:t>
            </a:r>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ln/>
        </p:spPr>
      </p:sp>
      <p:sp>
        <p:nvSpPr>
          <p:cNvPr id="22531" name="备注占位符 2"/>
          <p:cNvSpPr>
            <a:spLocks noGrp="1"/>
          </p:cNvSpPr>
          <p:nvPr>
            <p:ph type="body" idx="1"/>
          </p:nvPr>
        </p:nvSpPr>
        <p:spPr>
          <a:noFill/>
        </p:spPr>
        <p:txBody>
          <a:bodyPr/>
          <a:lstStyle/>
          <a:p>
            <a:endParaRPr lang="zh-CN" altLang="en-US"/>
          </a:p>
        </p:txBody>
      </p:sp>
      <p:sp>
        <p:nvSpPr>
          <p:cNvPr id="22532"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06E67DC-15F0-4C9C-93BD-2232B6EE9CF2}" type="slidenum">
              <a:rPr lang="zh-CN" altLang="en-US" smtClean="0"/>
              <a:pPr eaLnBrk="1" hangingPunct="1">
                <a:spcBef>
                  <a:spcPct val="0"/>
                </a:spcBef>
              </a:pPr>
              <a:t>43</a:t>
            </a:fld>
            <a:endParaRPr lang="en-US" altLang="zh-CN"/>
          </a:p>
        </p:txBody>
      </p:sp>
      <p:sp>
        <p:nvSpPr>
          <p:cNvPr id="2" name="日期占位符 1"/>
          <p:cNvSpPr>
            <a:spLocks noGrp="1"/>
          </p:cNvSpPr>
          <p:nvPr>
            <p:ph type="dt" idx="10"/>
          </p:nvPr>
        </p:nvSpPr>
        <p:spPr/>
        <p:txBody>
          <a:bodyPr/>
          <a:lstStyle/>
          <a:p>
            <a:r>
              <a:rPr lang="en-US" altLang="zh-CN"/>
              <a:t>2014/11/01</a:t>
            </a:r>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ln/>
        </p:spPr>
      </p:sp>
      <p:sp>
        <p:nvSpPr>
          <p:cNvPr id="22531" name="备注占位符 2"/>
          <p:cNvSpPr>
            <a:spLocks noGrp="1"/>
          </p:cNvSpPr>
          <p:nvPr>
            <p:ph type="body" idx="1"/>
          </p:nvPr>
        </p:nvSpPr>
        <p:spPr>
          <a:noFill/>
        </p:spPr>
        <p:txBody>
          <a:bodyPr/>
          <a:lstStyle/>
          <a:p>
            <a:endParaRPr lang="zh-CN" altLang="en-US"/>
          </a:p>
        </p:txBody>
      </p:sp>
      <p:sp>
        <p:nvSpPr>
          <p:cNvPr id="22532"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06E67DC-15F0-4C9C-93BD-2232B6EE9CF2}" type="slidenum">
              <a:rPr lang="zh-CN" altLang="en-US" smtClean="0"/>
              <a:pPr eaLnBrk="1" hangingPunct="1">
                <a:spcBef>
                  <a:spcPct val="0"/>
                </a:spcBef>
              </a:pPr>
              <a:t>44</a:t>
            </a:fld>
            <a:endParaRPr lang="en-US" altLang="zh-CN"/>
          </a:p>
        </p:txBody>
      </p:sp>
      <p:sp>
        <p:nvSpPr>
          <p:cNvPr id="2" name="日期占位符 1"/>
          <p:cNvSpPr>
            <a:spLocks noGrp="1"/>
          </p:cNvSpPr>
          <p:nvPr>
            <p:ph type="dt" idx="10"/>
          </p:nvPr>
        </p:nvSpPr>
        <p:spPr/>
        <p:txBody>
          <a:bodyPr/>
          <a:lstStyle/>
          <a:p>
            <a:r>
              <a:rPr lang="en-US" altLang="zh-CN"/>
              <a:t>2014/11/01</a:t>
            </a:r>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ln/>
        </p:spPr>
      </p:sp>
      <p:sp>
        <p:nvSpPr>
          <p:cNvPr id="22531" name="备注占位符 2"/>
          <p:cNvSpPr>
            <a:spLocks noGrp="1"/>
          </p:cNvSpPr>
          <p:nvPr>
            <p:ph type="body" idx="1"/>
          </p:nvPr>
        </p:nvSpPr>
        <p:spPr>
          <a:noFill/>
        </p:spPr>
        <p:txBody>
          <a:bodyPr/>
          <a:lstStyle/>
          <a:p>
            <a:endParaRPr lang="zh-CN" altLang="en-US"/>
          </a:p>
        </p:txBody>
      </p:sp>
      <p:sp>
        <p:nvSpPr>
          <p:cNvPr id="22532"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06E67DC-15F0-4C9C-93BD-2232B6EE9CF2}" type="slidenum">
              <a:rPr lang="zh-CN" altLang="en-US" smtClean="0"/>
              <a:pPr eaLnBrk="1" hangingPunct="1">
                <a:spcBef>
                  <a:spcPct val="0"/>
                </a:spcBef>
              </a:pPr>
              <a:t>45</a:t>
            </a:fld>
            <a:endParaRPr lang="en-US" altLang="zh-CN"/>
          </a:p>
        </p:txBody>
      </p:sp>
      <p:sp>
        <p:nvSpPr>
          <p:cNvPr id="2" name="日期占位符 1"/>
          <p:cNvSpPr>
            <a:spLocks noGrp="1"/>
          </p:cNvSpPr>
          <p:nvPr>
            <p:ph type="dt" idx="10"/>
          </p:nvPr>
        </p:nvSpPr>
        <p:spPr/>
        <p:txBody>
          <a:bodyPr/>
          <a:lstStyle/>
          <a:p>
            <a:r>
              <a:rPr lang="en-US" altLang="zh-CN"/>
              <a:t>2014/11/01</a:t>
            </a:r>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ln/>
        </p:spPr>
      </p:sp>
      <p:sp>
        <p:nvSpPr>
          <p:cNvPr id="22531" name="备注占位符 2"/>
          <p:cNvSpPr>
            <a:spLocks noGrp="1"/>
          </p:cNvSpPr>
          <p:nvPr>
            <p:ph type="body" idx="1"/>
          </p:nvPr>
        </p:nvSpPr>
        <p:spPr>
          <a:noFill/>
        </p:spPr>
        <p:txBody>
          <a:bodyPr/>
          <a:lstStyle/>
          <a:p>
            <a:endParaRPr lang="zh-CN" altLang="en-US"/>
          </a:p>
        </p:txBody>
      </p:sp>
      <p:sp>
        <p:nvSpPr>
          <p:cNvPr id="22532"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06E67DC-15F0-4C9C-93BD-2232B6EE9CF2}" type="slidenum">
              <a:rPr lang="zh-CN" altLang="en-US" smtClean="0"/>
              <a:pPr eaLnBrk="1" hangingPunct="1">
                <a:spcBef>
                  <a:spcPct val="0"/>
                </a:spcBef>
              </a:pPr>
              <a:t>46</a:t>
            </a:fld>
            <a:endParaRPr lang="en-US" altLang="zh-CN"/>
          </a:p>
        </p:txBody>
      </p:sp>
      <p:sp>
        <p:nvSpPr>
          <p:cNvPr id="2" name="日期占位符 1"/>
          <p:cNvSpPr>
            <a:spLocks noGrp="1"/>
          </p:cNvSpPr>
          <p:nvPr>
            <p:ph type="dt" idx="10"/>
          </p:nvPr>
        </p:nvSpPr>
        <p:spPr/>
        <p:txBody>
          <a:bodyPr/>
          <a:lstStyle/>
          <a:p>
            <a:r>
              <a:rPr lang="en-US" altLang="zh-CN"/>
              <a:t>2014/11/01</a:t>
            </a:r>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ln/>
        </p:spPr>
      </p:sp>
      <p:sp>
        <p:nvSpPr>
          <p:cNvPr id="22531" name="备注占位符 2"/>
          <p:cNvSpPr>
            <a:spLocks noGrp="1"/>
          </p:cNvSpPr>
          <p:nvPr>
            <p:ph type="body" idx="1"/>
          </p:nvPr>
        </p:nvSpPr>
        <p:spPr>
          <a:noFill/>
        </p:spPr>
        <p:txBody>
          <a:bodyPr/>
          <a:lstStyle/>
          <a:p>
            <a:endParaRPr lang="zh-CN" altLang="en-US"/>
          </a:p>
        </p:txBody>
      </p:sp>
      <p:sp>
        <p:nvSpPr>
          <p:cNvPr id="22532"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06E67DC-15F0-4C9C-93BD-2232B6EE9CF2}" type="slidenum">
              <a:rPr lang="zh-CN" altLang="en-US" smtClean="0"/>
              <a:pPr eaLnBrk="1" hangingPunct="1">
                <a:spcBef>
                  <a:spcPct val="0"/>
                </a:spcBef>
              </a:pPr>
              <a:t>47</a:t>
            </a:fld>
            <a:endParaRPr lang="en-US" altLang="zh-CN"/>
          </a:p>
        </p:txBody>
      </p:sp>
      <p:sp>
        <p:nvSpPr>
          <p:cNvPr id="2" name="日期占位符 1"/>
          <p:cNvSpPr>
            <a:spLocks noGrp="1"/>
          </p:cNvSpPr>
          <p:nvPr>
            <p:ph type="dt" idx="10"/>
          </p:nvPr>
        </p:nvSpPr>
        <p:spPr/>
        <p:txBody>
          <a:bodyPr/>
          <a:lstStyle/>
          <a:p>
            <a:r>
              <a:rPr lang="en-US" altLang="zh-CN"/>
              <a:t>2014/11/01</a:t>
            </a:r>
            <a:endParaRPr lang="zh-CN" altLang="en-US"/>
          </a:p>
        </p:txBody>
      </p:sp>
    </p:spTree>
    <p:extLst>
      <p:ext uri="{BB962C8B-B14F-4D97-AF65-F5344CB8AC3E}">
        <p14:creationId xmlns:p14="http://schemas.microsoft.com/office/powerpoint/2010/main" val="107480173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ln/>
        </p:spPr>
      </p:sp>
      <p:sp>
        <p:nvSpPr>
          <p:cNvPr id="22531" name="备注占位符 2"/>
          <p:cNvSpPr>
            <a:spLocks noGrp="1"/>
          </p:cNvSpPr>
          <p:nvPr>
            <p:ph type="body" idx="1"/>
          </p:nvPr>
        </p:nvSpPr>
        <p:spPr>
          <a:noFill/>
        </p:spPr>
        <p:txBody>
          <a:bodyPr/>
          <a:lstStyle/>
          <a:p>
            <a:endParaRPr lang="zh-CN" altLang="en-US"/>
          </a:p>
        </p:txBody>
      </p:sp>
      <p:sp>
        <p:nvSpPr>
          <p:cNvPr id="22532"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06E67DC-15F0-4C9C-93BD-2232B6EE9CF2}" type="slidenum">
              <a:rPr lang="zh-CN" altLang="en-US" smtClean="0"/>
              <a:pPr eaLnBrk="1" hangingPunct="1">
                <a:spcBef>
                  <a:spcPct val="0"/>
                </a:spcBef>
              </a:pPr>
              <a:t>48</a:t>
            </a:fld>
            <a:endParaRPr lang="en-US" altLang="zh-CN"/>
          </a:p>
        </p:txBody>
      </p:sp>
      <p:sp>
        <p:nvSpPr>
          <p:cNvPr id="2" name="日期占位符 1"/>
          <p:cNvSpPr>
            <a:spLocks noGrp="1"/>
          </p:cNvSpPr>
          <p:nvPr>
            <p:ph type="dt" idx="10"/>
          </p:nvPr>
        </p:nvSpPr>
        <p:spPr/>
        <p:txBody>
          <a:bodyPr/>
          <a:lstStyle/>
          <a:p>
            <a:r>
              <a:rPr lang="en-US" altLang="zh-CN"/>
              <a:t>2014/11/01</a:t>
            </a:r>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ln/>
        </p:spPr>
      </p:sp>
      <p:sp>
        <p:nvSpPr>
          <p:cNvPr id="22531" name="备注占位符 2"/>
          <p:cNvSpPr>
            <a:spLocks noGrp="1"/>
          </p:cNvSpPr>
          <p:nvPr>
            <p:ph type="body" idx="1"/>
          </p:nvPr>
        </p:nvSpPr>
        <p:spPr>
          <a:noFill/>
        </p:spPr>
        <p:txBody>
          <a:bodyPr/>
          <a:lstStyle/>
          <a:p>
            <a:endParaRPr lang="zh-CN" altLang="en-US"/>
          </a:p>
        </p:txBody>
      </p:sp>
      <p:sp>
        <p:nvSpPr>
          <p:cNvPr id="22532"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06E67DC-15F0-4C9C-93BD-2232B6EE9CF2}" type="slidenum">
              <a:rPr lang="zh-CN" altLang="en-US" smtClean="0"/>
              <a:pPr eaLnBrk="1" hangingPunct="1">
                <a:spcBef>
                  <a:spcPct val="0"/>
                </a:spcBef>
              </a:pPr>
              <a:t>49</a:t>
            </a:fld>
            <a:endParaRPr lang="en-US" altLang="zh-CN"/>
          </a:p>
        </p:txBody>
      </p:sp>
      <p:sp>
        <p:nvSpPr>
          <p:cNvPr id="2" name="日期占位符 1"/>
          <p:cNvSpPr>
            <a:spLocks noGrp="1"/>
          </p:cNvSpPr>
          <p:nvPr>
            <p:ph type="dt" idx="10"/>
          </p:nvPr>
        </p:nvSpPr>
        <p:spPr/>
        <p:txBody>
          <a:bodyPr/>
          <a:lstStyle/>
          <a:p>
            <a:r>
              <a:rPr lang="en-US" altLang="zh-CN"/>
              <a:t>2014/11/01</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ln/>
        </p:spPr>
      </p:sp>
      <p:sp>
        <p:nvSpPr>
          <p:cNvPr id="22531" name="备注占位符 2"/>
          <p:cNvSpPr>
            <a:spLocks noGrp="1"/>
          </p:cNvSpPr>
          <p:nvPr>
            <p:ph type="body" idx="1"/>
          </p:nvPr>
        </p:nvSpPr>
        <p:spPr>
          <a:noFill/>
        </p:spPr>
        <p:txBody>
          <a:bodyPr/>
          <a:lstStyle/>
          <a:p>
            <a:endParaRPr lang="zh-CN" altLang="en-US"/>
          </a:p>
        </p:txBody>
      </p:sp>
      <p:sp>
        <p:nvSpPr>
          <p:cNvPr id="22532"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06E67DC-15F0-4C9C-93BD-2232B6EE9CF2}" type="slidenum">
              <a:rPr lang="zh-CN" altLang="en-US" smtClean="0"/>
              <a:pPr eaLnBrk="1" hangingPunct="1">
                <a:spcBef>
                  <a:spcPct val="0"/>
                </a:spcBef>
              </a:pPr>
              <a:t>5</a:t>
            </a:fld>
            <a:endParaRPr lang="en-US" altLang="zh-CN"/>
          </a:p>
        </p:txBody>
      </p:sp>
      <p:sp>
        <p:nvSpPr>
          <p:cNvPr id="2" name="日期占位符 1"/>
          <p:cNvSpPr>
            <a:spLocks noGrp="1"/>
          </p:cNvSpPr>
          <p:nvPr>
            <p:ph type="dt" idx="10"/>
          </p:nvPr>
        </p:nvSpPr>
        <p:spPr/>
        <p:txBody>
          <a:bodyPr/>
          <a:lstStyle/>
          <a:p>
            <a:r>
              <a:rPr lang="en-US" altLang="zh-CN"/>
              <a:t>2014/11/01</a:t>
            </a:r>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ln/>
        </p:spPr>
      </p:sp>
      <p:sp>
        <p:nvSpPr>
          <p:cNvPr id="22531" name="备注占位符 2"/>
          <p:cNvSpPr>
            <a:spLocks noGrp="1"/>
          </p:cNvSpPr>
          <p:nvPr>
            <p:ph type="body" idx="1"/>
          </p:nvPr>
        </p:nvSpPr>
        <p:spPr>
          <a:noFill/>
        </p:spPr>
        <p:txBody>
          <a:bodyPr/>
          <a:lstStyle/>
          <a:p>
            <a:endParaRPr lang="zh-CN" altLang="en-US"/>
          </a:p>
        </p:txBody>
      </p:sp>
      <p:sp>
        <p:nvSpPr>
          <p:cNvPr id="22532"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06E67DC-15F0-4C9C-93BD-2232B6EE9CF2}" type="slidenum">
              <a:rPr lang="zh-CN" altLang="en-US" smtClean="0"/>
              <a:pPr eaLnBrk="1" hangingPunct="1">
                <a:spcBef>
                  <a:spcPct val="0"/>
                </a:spcBef>
              </a:pPr>
              <a:t>50</a:t>
            </a:fld>
            <a:endParaRPr lang="en-US" altLang="zh-CN"/>
          </a:p>
        </p:txBody>
      </p:sp>
      <p:sp>
        <p:nvSpPr>
          <p:cNvPr id="2" name="日期占位符 1"/>
          <p:cNvSpPr>
            <a:spLocks noGrp="1"/>
          </p:cNvSpPr>
          <p:nvPr>
            <p:ph type="dt" idx="10"/>
          </p:nvPr>
        </p:nvSpPr>
        <p:spPr/>
        <p:txBody>
          <a:bodyPr/>
          <a:lstStyle/>
          <a:p>
            <a:r>
              <a:rPr lang="en-US" altLang="zh-CN"/>
              <a:t>2014/11/01</a:t>
            </a:r>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ln/>
        </p:spPr>
      </p:sp>
      <p:sp>
        <p:nvSpPr>
          <p:cNvPr id="22531" name="备注占位符 2"/>
          <p:cNvSpPr>
            <a:spLocks noGrp="1"/>
          </p:cNvSpPr>
          <p:nvPr>
            <p:ph type="body" idx="1"/>
          </p:nvPr>
        </p:nvSpPr>
        <p:spPr>
          <a:noFill/>
        </p:spPr>
        <p:txBody>
          <a:bodyPr/>
          <a:lstStyle/>
          <a:p>
            <a:endParaRPr lang="zh-CN" altLang="en-US"/>
          </a:p>
        </p:txBody>
      </p:sp>
      <p:sp>
        <p:nvSpPr>
          <p:cNvPr id="22532"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06E67DC-15F0-4C9C-93BD-2232B6EE9CF2}" type="slidenum">
              <a:rPr lang="zh-CN" altLang="en-US" smtClean="0"/>
              <a:pPr eaLnBrk="1" hangingPunct="1">
                <a:spcBef>
                  <a:spcPct val="0"/>
                </a:spcBef>
              </a:pPr>
              <a:t>51</a:t>
            </a:fld>
            <a:endParaRPr lang="en-US" altLang="zh-CN"/>
          </a:p>
        </p:txBody>
      </p:sp>
      <p:sp>
        <p:nvSpPr>
          <p:cNvPr id="2" name="日期占位符 1"/>
          <p:cNvSpPr>
            <a:spLocks noGrp="1"/>
          </p:cNvSpPr>
          <p:nvPr>
            <p:ph type="dt" idx="10"/>
          </p:nvPr>
        </p:nvSpPr>
        <p:spPr/>
        <p:txBody>
          <a:bodyPr/>
          <a:lstStyle/>
          <a:p>
            <a:r>
              <a:rPr lang="en-US" altLang="zh-CN"/>
              <a:t>2014/11/01</a:t>
            </a:r>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ln/>
        </p:spPr>
      </p:sp>
      <p:sp>
        <p:nvSpPr>
          <p:cNvPr id="22531" name="备注占位符 2"/>
          <p:cNvSpPr>
            <a:spLocks noGrp="1"/>
          </p:cNvSpPr>
          <p:nvPr>
            <p:ph type="body" idx="1"/>
          </p:nvPr>
        </p:nvSpPr>
        <p:spPr>
          <a:noFill/>
        </p:spPr>
        <p:txBody>
          <a:bodyPr/>
          <a:lstStyle/>
          <a:p>
            <a:endParaRPr lang="zh-CN" altLang="en-US"/>
          </a:p>
        </p:txBody>
      </p:sp>
      <p:sp>
        <p:nvSpPr>
          <p:cNvPr id="22532"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06E67DC-15F0-4C9C-93BD-2232B6EE9CF2}" type="slidenum">
              <a:rPr lang="zh-CN" altLang="en-US" smtClean="0"/>
              <a:pPr eaLnBrk="1" hangingPunct="1">
                <a:spcBef>
                  <a:spcPct val="0"/>
                </a:spcBef>
              </a:pPr>
              <a:t>52</a:t>
            </a:fld>
            <a:endParaRPr lang="en-US" altLang="zh-CN"/>
          </a:p>
        </p:txBody>
      </p:sp>
      <p:sp>
        <p:nvSpPr>
          <p:cNvPr id="2" name="日期占位符 1"/>
          <p:cNvSpPr>
            <a:spLocks noGrp="1"/>
          </p:cNvSpPr>
          <p:nvPr>
            <p:ph type="dt" idx="10"/>
          </p:nvPr>
        </p:nvSpPr>
        <p:spPr/>
        <p:txBody>
          <a:bodyPr/>
          <a:lstStyle/>
          <a:p>
            <a:r>
              <a:rPr lang="en-US" altLang="zh-CN"/>
              <a:t>2014/11/01</a:t>
            </a:r>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ln/>
        </p:spPr>
      </p:sp>
      <p:sp>
        <p:nvSpPr>
          <p:cNvPr id="22531" name="备注占位符 2"/>
          <p:cNvSpPr>
            <a:spLocks noGrp="1"/>
          </p:cNvSpPr>
          <p:nvPr>
            <p:ph type="body" idx="1"/>
          </p:nvPr>
        </p:nvSpPr>
        <p:spPr>
          <a:noFill/>
        </p:spPr>
        <p:txBody>
          <a:bodyPr/>
          <a:lstStyle/>
          <a:p>
            <a:endParaRPr lang="zh-CN" altLang="en-US"/>
          </a:p>
        </p:txBody>
      </p:sp>
      <p:sp>
        <p:nvSpPr>
          <p:cNvPr id="22532"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06E67DC-15F0-4C9C-93BD-2232B6EE9CF2}" type="slidenum">
              <a:rPr lang="zh-CN" altLang="en-US" smtClean="0"/>
              <a:pPr eaLnBrk="1" hangingPunct="1">
                <a:spcBef>
                  <a:spcPct val="0"/>
                </a:spcBef>
              </a:pPr>
              <a:t>53</a:t>
            </a:fld>
            <a:endParaRPr lang="en-US" altLang="zh-CN"/>
          </a:p>
        </p:txBody>
      </p:sp>
      <p:sp>
        <p:nvSpPr>
          <p:cNvPr id="2" name="日期占位符 1"/>
          <p:cNvSpPr>
            <a:spLocks noGrp="1"/>
          </p:cNvSpPr>
          <p:nvPr>
            <p:ph type="dt" idx="10"/>
          </p:nvPr>
        </p:nvSpPr>
        <p:spPr/>
        <p:txBody>
          <a:bodyPr/>
          <a:lstStyle/>
          <a:p>
            <a:r>
              <a:rPr lang="en-US" altLang="zh-CN"/>
              <a:t>2014/11/01</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ln/>
        </p:spPr>
      </p:sp>
      <p:sp>
        <p:nvSpPr>
          <p:cNvPr id="22531" name="备注占位符 2"/>
          <p:cNvSpPr>
            <a:spLocks noGrp="1"/>
          </p:cNvSpPr>
          <p:nvPr>
            <p:ph type="body" idx="1"/>
          </p:nvPr>
        </p:nvSpPr>
        <p:spPr>
          <a:noFill/>
        </p:spPr>
        <p:txBody>
          <a:bodyPr/>
          <a:lstStyle/>
          <a:p>
            <a:endParaRPr lang="zh-CN" altLang="en-US"/>
          </a:p>
        </p:txBody>
      </p:sp>
      <p:sp>
        <p:nvSpPr>
          <p:cNvPr id="22532"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06E67DC-15F0-4C9C-93BD-2232B6EE9CF2}" type="slidenum">
              <a:rPr lang="zh-CN" altLang="en-US" smtClean="0"/>
              <a:pPr eaLnBrk="1" hangingPunct="1">
                <a:spcBef>
                  <a:spcPct val="0"/>
                </a:spcBef>
              </a:pPr>
              <a:t>6</a:t>
            </a:fld>
            <a:endParaRPr lang="en-US" altLang="zh-CN"/>
          </a:p>
        </p:txBody>
      </p:sp>
      <p:sp>
        <p:nvSpPr>
          <p:cNvPr id="2" name="日期占位符 1"/>
          <p:cNvSpPr>
            <a:spLocks noGrp="1"/>
          </p:cNvSpPr>
          <p:nvPr>
            <p:ph type="dt" idx="10"/>
          </p:nvPr>
        </p:nvSpPr>
        <p:spPr/>
        <p:txBody>
          <a:bodyPr/>
          <a:lstStyle/>
          <a:p>
            <a:r>
              <a:rPr lang="en-US" altLang="zh-CN"/>
              <a:t>2014/11/01</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ln/>
        </p:spPr>
      </p:sp>
      <p:sp>
        <p:nvSpPr>
          <p:cNvPr id="22531" name="备注占位符 2"/>
          <p:cNvSpPr>
            <a:spLocks noGrp="1"/>
          </p:cNvSpPr>
          <p:nvPr>
            <p:ph type="body" idx="1"/>
          </p:nvPr>
        </p:nvSpPr>
        <p:spPr>
          <a:noFill/>
        </p:spPr>
        <p:txBody>
          <a:bodyPr/>
          <a:lstStyle/>
          <a:p>
            <a:endParaRPr lang="zh-CN" altLang="en-US"/>
          </a:p>
        </p:txBody>
      </p:sp>
      <p:sp>
        <p:nvSpPr>
          <p:cNvPr id="22532"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06E67DC-15F0-4C9C-93BD-2232B6EE9CF2}" type="slidenum">
              <a:rPr lang="zh-CN" altLang="en-US" smtClean="0"/>
              <a:pPr eaLnBrk="1" hangingPunct="1">
                <a:spcBef>
                  <a:spcPct val="0"/>
                </a:spcBef>
              </a:pPr>
              <a:t>7</a:t>
            </a:fld>
            <a:endParaRPr lang="en-US" altLang="zh-CN"/>
          </a:p>
        </p:txBody>
      </p:sp>
      <p:sp>
        <p:nvSpPr>
          <p:cNvPr id="2" name="日期占位符 1"/>
          <p:cNvSpPr>
            <a:spLocks noGrp="1"/>
          </p:cNvSpPr>
          <p:nvPr>
            <p:ph type="dt" idx="10"/>
          </p:nvPr>
        </p:nvSpPr>
        <p:spPr/>
        <p:txBody>
          <a:bodyPr/>
          <a:lstStyle/>
          <a:p>
            <a:r>
              <a:rPr lang="en-US" altLang="zh-CN"/>
              <a:t>2014/11/01</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ln/>
        </p:spPr>
      </p:sp>
      <p:sp>
        <p:nvSpPr>
          <p:cNvPr id="22531" name="备注占位符 2"/>
          <p:cNvSpPr>
            <a:spLocks noGrp="1"/>
          </p:cNvSpPr>
          <p:nvPr>
            <p:ph type="body" idx="1"/>
          </p:nvPr>
        </p:nvSpPr>
        <p:spPr>
          <a:noFill/>
        </p:spPr>
        <p:txBody>
          <a:bodyPr/>
          <a:lstStyle/>
          <a:p>
            <a:endParaRPr lang="zh-CN" altLang="en-US"/>
          </a:p>
        </p:txBody>
      </p:sp>
      <p:sp>
        <p:nvSpPr>
          <p:cNvPr id="22532"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06E67DC-15F0-4C9C-93BD-2232B6EE9CF2}" type="slidenum">
              <a:rPr lang="zh-CN" altLang="en-US" smtClean="0"/>
              <a:pPr eaLnBrk="1" hangingPunct="1">
                <a:spcBef>
                  <a:spcPct val="0"/>
                </a:spcBef>
              </a:pPr>
              <a:t>8</a:t>
            </a:fld>
            <a:endParaRPr lang="en-US" altLang="zh-CN"/>
          </a:p>
        </p:txBody>
      </p:sp>
      <p:sp>
        <p:nvSpPr>
          <p:cNvPr id="2" name="日期占位符 1"/>
          <p:cNvSpPr>
            <a:spLocks noGrp="1"/>
          </p:cNvSpPr>
          <p:nvPr>
            <p:ph type="dt" idx="10"/>
          </p:nvPr>
        </p:nvSpPr>
        <p:spPr/>
        <p:txBody>
          <a:bodyPr/>
          <a:lstStyle/>
          <a:p>
            <a:r>
              <a:rPr lang="en-US" altLang="zh-CN"/>
              <a:t>2014/11/01</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ln/>
        </p:spPr>
      </p:sp>
      <p:sp>
        <p:nvSpPr>
          <p:cNvPr id="22531" name="备注占位符 2"/>
          <p:cNvSpPr>
            <a:spLocks noGrp="1"/>
          </p:cNvSpPr>
          <p:nvPr>
            <p:ph type="body" idx="1"/>
          </p:nvPr>
        </p:nvSpPr>
        <p:spPr>
          <a:noFill/>
        </p:spPr>
        <p:txBody>
          <a:bodyPr/>
          <a:lstStyle/>
          <a:p>
            <a:endParaRPr lang="zh-CN" altLang="en-US"/>
          </a:p>
        </p:txBody>
      </p:sp>
      <p:sp>
        <p:nvSpPr>
          <p:cNvPr id="22532"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06E67DC-15F0-4C9C-93BD-2232B6EE9CF2}" type="slidenum">
              <a:rPr lang="zh-CN" altLang="en-US" smtClean="0"/>
              <a:pPr eaLnBrk="1" hangingPunct="1">
                <a:spcBef>
                  <a:spcPct val="0"/>
                </a:spcBef>
              </a:pPr>
              <a:t>9</a:t>
            </a:fld>
            <a:endParaRPr lang="en-US" altLang="zh-CN"/>
          </a:p>
        </p:txBody>
      </p:sp>
      <p:sp>
        <p:nvSpPr>
          <p:cNvPr id="2" name="日期占位符 1"/>
          <p:cNvSpPr>
            <a:spLocks noGrp="1"/>
          </p:cNvSpPr>
          <p:nvPr>
            <p:ph type="dt" idx="10"/>
          </p:nvPr>
        </p:nvSpPr>
        <p:spPr/>
        <p:txBody>
          <a:bodyPr/>
          <a:lstStyle/>
          <a:p>
            <a:r>
              <a:rPr lang="en-US" altLang="zh-CN"/>
              <a:t>2014/11/01</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cSld name="标题幻灯片">
    <p:spTree>
      <p:nvGrpSpPr>
        <p:cNvPr id="1" name=""/>
        <p:cNvGrpSpPr/>
        <p:nvPr/>
      </p:nvGrpSpPr>
      <p:grpSpPr>
        <a:xfrm>
          <a:off x="0" y="0"/>
          <a:ext cx="0" cy="0"/>
          <a:chOff x="0" y="0"/>
          <a:chExt cx="0" cy="0"/>
        </a:xfrm>
      </p:grpSpPr>
      <p:sp>
        <p:nvSpPr>
          <p:cNvPr id="3075" name="Rectangle 3"/>
          <p:cNvSpPr>
            <a:spLocks noGrp="1" noChangeArrowheads="1"/>
          </p:cNvSpPr>
          <p:nvPr>
            <p:ph type="subTitle" idx="1"/>
          </p:nvPr>
        </p:nvSpPr>
        <p:spPr bwMode="gray">
          <a:xfrm>
            <a:off x="1371600" y="4077072"/>
            <a:ext cx="6553200" cy="533400"/>
          </a:xfrm>
          <a:prstGeom prst="rect">
            <a:avLst/>
          </a:prstGeom>
        </p:spPr>
        <p:txBody>
          <a:bodyPr anchor="ctr" anchorCtr="0"/>
          <a:lstStyle>
            <a:lvl1pPr marL="0" indent="0" algn="ctr">
              <a:buFont typeface="Wingdings" pitchFamily="2" charset="2"/>
              <a:buNone/>
              <a:defRPr sz="3200" b="1">
                <a:solidFill>
                  <a:schemeClr val="tx2"/>
                </a:solidFill>
                <a:latin typeface="Verdana" pitchFamily="34" charset="0"/>
              </a:defRPr>
            </a:lvl1pPr>
          </a:lstStyle>
          <a:p>
            <a:pPr lvl="0"/>
            <a:r>
              <a:rPr lang="zh-CN" altLang="en-US" noProof="0"/>
              <a:t>单击以编辑母版副标题样式</a:t>
            </a:r>
            <a:endParaRPr lang="en-US" altLang="zh-CN" noProof="0" dirty="0"/>
          </a:p>
        </p:txBody>
      </p:sp>
      <p:sp>
        <p:nvSpPr>
          <p:cNvPr id="6" name="Rectangle 2"/>
          <p:cNvSpPr txBox="1">
            <a:spLocks noChangeArrowheads="1"/>
          </p:cNvSpPr>
          <p:nvPr/>
        </p:nvSpPr>
        <p:spPr bwMode="auto">
          <a:xfrm>
            <a:off x="971550" y="115888"/>
            <a:ext cx="7158038" cy="719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mj-lt"/>
                <a:ea typeface="+mj-ea"/>
                <a:cs typeface="+mj-cs"/>
              </a:defRPr>
            </a:lvl1pPr>
            <a:lvl2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2pPr>
            <a:lvl3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3pPr>
            <a:lvl4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4pPr>
            <a:lvl5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5pPr>
            <a:lvl6pPr marL="4572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6pPr>
            <a:lvl7pPr marL="9144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7pPr>
            <a:lvl8pPr marL="13716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8pPr>
            <a:lvl9pPr marL="18288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9pPr>
          </a:lstStyle>
          <a:p>
            <a:r>
              <a:rPr lang="zh-CN" altLang="en-US" dirty="0"/>
              <a:t>物理光学</a:t>
            </a:r>
          </a:p>
        </p:txBody>
      </p:sp>
      <p:grpSp>
        <p:nvGrpSpPr>
          <p:cNvPr id="7" name="Group 7"/>
          <p:cNvGrpSpPr>
            <a:grpSpLocks/>
          </p:cNvGrpSpPr>
          <p:nvPr/>
        </p:nvGrpSpPr>
        <p:grpSpPr bwMode="auto">
          <a:xfrm>
            <a:off x="76200" y="76200"/>
            <a:ext cx="731838" cy="1828800"/>
            <a:chOff x="18" y="0"/>
            <a:chExt cx="576" cy="1440"/>
          </a:xfrm>
        </p:grpSpPr>
        <p:sp>
          <p:nvSpPr>
            <p:cNvPr id="8" name="Freeform 8"/>
            <p:cNvSpPr>
              <a:spLocks/>
            </p:cNvSpPr>
            <p:nvPr userDrawn="1"/>
          </p:nvSpPr>
          <p:spPr bwMode="auto">
            <a:xfrm rot="-121251">
              <a:off x="18" y="0"/>
              <a:ext cx="576" cy="1440"/>
            </a:xfrm>
            <a:custGeom>
              <a:avLst/>
              <a:gdLst>
                <a:gd name="T0" fmla="*/ 1 w 1208"/>
                <a:gd name="T1" fmla="*/ 74 h 3046"/>
                <a:gd name="T2" fmla="*/ 4 w 1208"/>
                <a:gd name="T3" fmla="*/ 75 h 3046"/>
                <a:gd name="T4" fmla="*/ 9 w 1208"/>
                <a:gd name="T5" fmla="*/ 65 h 3046"/>
                <a:gd name="T6" fmla="*/ 32 w 1208"/>
                <a:gd name="T7" fmla="*/ 7 h 3046"/>
                <a:gd name="T8" fmla="*/ 43 w 1208"/>
                <a:gd name="T9" fmla="*/ 26 h 3046"/>
                <a:gd name="T10" fmla="*/ 54 w 1208"/>
                <a:gd name="T11" fmla="*/ 72 h 3046"/>
                <a:gd name="T12" fmla="*/ 62 w 1208"/>
                <a:gd name="T13" fmla="*/ 77 h 3046"/>
                <a:gd name="T14" fmla="*/ 54 w 1208"/>
                <a:gd name="T15" fmla="*/ 80 h 3046"/>
                <a:gd name="T16" fmla="*/ 40 w 1208"/>
                <a:gd name="T17" fmla="*/ 120 h 3046"/>
                <a:gd name="T18" fmla="*/ 27 w 1208"/>
                <a:gd name="T19" fmla="*/ 146 h 3046"/>
                <a:gd name="T20" fmla="*/ 9 w 1208"/>
                <a:gd name="T21" fmla="*/ 82 h 3046"/>
                <a:gd name="T22" fmla="*/ 1 w 1208"/>
                <a:gd name="T23" fmla="*/ 74 h 304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208" h="3046">
                  <a:moveTo>
                    <a:pt x="16" y="1484"/>
                  </a:moveTo>
                  <a:cubicBezTo>
                    <a:pt x="0" y="1460"/>
                    <a:pt x="53" y="1529"/>
                    <a:pt x="80" y="1500"/>
                  </a:cubicBezTo>
                  <a:cubicBezTo>
                    <a:pt x="107" y="1471"/>
                    <a:pt x="86" y="1536"/>
                    <a:pt x="176" y="1308"/>
                  </a:cubicBezTo>
                  <a:cubicBezTo>
                    <a:pt x="266" y="1080"/>
                    <a:pt x="510" y="262"/>
                    <a:pt x="619" y="131"/>
                  </a:cubicBezTo>
                  <a:cubicBezTo>
                    <a:pt x="728" y="0"/>
                    <a:pt x="757" y="305"/>
                    <a:pt x="830" y="524"/>
                  </a:cubicBezTo>
                  <a:cubicBezTo>
                    <a:pt x="903" y="743"/>
                    <a:pt x="996" y="1278"/>
                    <a:pt x="1058" y="1447"/>
                  </a:cubicBezTo>
                  <a:cubicBezTo>
                    <a:pt x="1120" y="1616"/>
                    <a:pt x="1208" y="1513"/>
                    <a:pt x="1205" y="1539"/>
                  </a:cubicBezTo>
                  <a:cubicBezTo>
                    <a:pt x="1202" y="1565"/>
                    <a:pt x="1113" y="1458"/>
                    <a:pt x="1040" y="1603"/>
                  </a:cubicBezTo>
                  <a:cubicBezTo>
                    <a:pt x="967" y="1748"/>
                    <a:pt x="853" y="2188"/>
                    <a:pt x="766" y="2407"/>
                  </a:cubicBezTo>
                  <a:cubicBezTo>
                    <a:pt x="679" y="2626"/>
                    <a:pt x="617" y="3046"/>
                    <a:pt x="519" y="2919"/>
                  </a:cubicBezTo>
                  <a:cubicBezTo>
                    <a:pt x="421" y="2792"/>
                    <a:pt x="260" y="1883"/>
                    <a:pt x="176" y="1644"/>
                  </a:cubicBezTo>
                  <a:cubicBezTo>
                    <a:pt x="92" y="1405"/>
                    <a:pt x="32" y="1508"/>
                    <a:pt x="16" y="1484"/>
                  </a:cubicBezTo>
                  <a:close/>
                </a:path>
              </a:pathLst>
            </a:custGeom>
            <a:solidFill>
              <a:srgbClr val="0066FF">
                <a:alpha val="50195"/>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Freeform 9"/>
            <p:cNvSpPr>
              <a:spLocks/>
            </p:cNvSpPr>
            <p:nvPr userDrawn="1"/>
          </p:nvSpPr>
          <p:spPr bwMode="auto">
            <a:xfrm>
              <a:off x="97" y="49"/>
              <a:ext cx="384" cy="1296"/>
            </a:xfrm>
            <a:custGeom>
              <a:avLst/>
              <a:gdLst>
                <a:gd name="T0" fmla="*/ 0 w 912"/>
                <a:gd name="T1" fmla="*/ 60 h 2888"/>
                <a:gd name="T2" fmla="*/ 1 w 912"/>
                <a:gd name="T3" fmla="*/ 50 h 2888"/>
                <a:gd name="T4" fmla="*/ 5 w 912"/>
                <a:gd name="T5" fmla="*/ 78 h 2888"/>
                <a:gd name="T6" fmla="*/ 9 w 912"/>
                <a:gd name="T7" fmla="*/ 19 h 2888"/>
                <a:gd name="T8" fmla="*/ 13 w 912"/>
                <a:gd name="T9" fmla="*/ 114 h 2888"/>
                <a:gd name="T10" fmla="*/ 16 w 912"/>
                <a:gd name="T11" fmla="*/ 4 h 2888"/>
                <a:gd name="T12" fmla="*/ 20 w 912"/>
                <a:gd name="T13" fmla="*/ 93 h 2888"/>
                <a:gd name="T14" fmla="*/ 23 w 912"/>
                <a:gd name="T15" fmla="*/ 31 h 2888"/>
                <a:gd name="T16" fmla="*/ 27 w 912"/>
                <a:gd name="T17" fmla="*/ 64 h 2888"/>
                <a:gd name="T18" fmla="*/ 29 w 912"/>
                <a:gd name="T19" fmla="*/ 58 h 28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12" h="2888">
                  <a:moveTo>
                    <a:pt x="0" y="1480"/>
                  </a:moveTo>
                  <a:cubicBezTo>
                    <a:pt x="12" y="1324"/>
                    <a:pt x="24" y="1168"/>
                    <a:pt x="48" y="1240"/>
                  </a:cubicBezTo>
                  <a:cubicBezTo>
                    <a:pt x="72" y="1312"/>
                    <a:pt x="104" y="2040"/>
                    <a:pt x="144" y="1912"/>
                  </a:cubicBezTo>
                  <a:cubicBezTo>
                    <a:pt x="184" y="1784"/>
                    <a:pt x="240" y="320"/>
                    <a:pt x="288" y="472"/>
                  </a:cubicBezTo>
                  <a:cubicBezTo>
                    <a:pt x="336" y="624"/>
                    <a:pt x="392" y="2888"/>
                    <a:pt x="432" y="2824"/>
                  </a:cubicBezTo>
                  <a:cubicBezTo>
                    <a:pt x="472" y="2760"/>
                    <a:pt x="496" y="176"/>
                    <a:pt x="528" y="88"/>
                  </a:cubicBezTo>
                  <a:cubicBezTo>
                    <a:pt x="560" y="0"/>
                    <a:pt x="592" y="2184"/>
                    <a:pt x="624" y="2296"/>
                  </a:cubicBezTo>
                  <a:cubicBezTo>
                    <a:pt x="656" y="2408"/>
                    <a:pt x="680" y="880"/>
                    <a:pt x="720" y="760"/>
                  </a:cubicBezTo>
                  <a:cubicBezTo>
                    <a:pt x="760" y="640"/>
                    <a:pt x="832" y="1464"/>
                    <a:pt x="864" y="1576"/>
                  </a:cubicBezTo>
                  <a:cubicBezTo>
                    <a:pt x="896" y="1688"/>
                    <a:pt x="904" y="1456"/>
                    <a:pt x="912" y="1432"/>
                  </a:cubicBezTo>
                </a:path>
              </a:pathLst>
            </a:custGeom>
            <a:noFill/>
            <a:ln w="38100" cmpd="sng">
              <a:solidFill>
                <a:srgbClr val="FF0000"/>
              </a:solidFill>
              <a:round/>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zh-CN" altLang="en-US"/>
            </a:p>
          </p:txBody>
        </p:sp>
      </p:grpSp>
      <p:sp>
        <p:nvSpPr>
          <p:cNvPr id="10" name="Rectangle 10"/>
          <p:cNvSpPr>
            <a:spLocks noChangeArrowheads="1"/>
          </p:cNvSpPr>
          <p:nvPr/>
        </p:nvSpPr>
        <p:spPr bwMode="auto">
          <a:xfrm>
            <a:off x="685800" y="942975"/>
            <a:ext cx="8458200" cy="74613"/>
          </a:xfrm>
          <a:prstGeom prst="rect">
            <a:avLst/>
          </a:prstGeom>
          <a:gradFill rotWithShape="1">
            <a:gsLst>
              <a:gs pos="0">
                <a:srgbClr val="FF0000"/>
              </a:gs>
              <a:gs pos="100000">
                <a:srgbClr val="760000">
                  <a:alpha val="0"/>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0" name="组合 19"/>
          <p:cNvGrpSpPr/>
          <p:nvPr/>
        </p:nvGrpSpPr>
        <p:grpSpPr>
          <a:xfrm>
            <a:off x="-10089" y="5686876"/>
            <a:ext cx="9144000" cy="1204912"/>
            <a:chOff x="-10089" y="5686876"/>
            <a:chExt cx="9144000" cy="1204912"/>
          </a:xfrm>
        </p:grpSpPr>
        <p:grpSp>
          <p:nvGrpSpPr>
            <p:cNvPr id="21" name="组合 20"/>
            <p:cNvGrpSpPr/>
            <p:nvPr userDrawn="1"/>
          </p:nvGrpSpPr>
          <p:grpSpPr>
            <a:xfrm>
              <a:off x="-10089" y="5769426"/>
              <a:ext cx="9144000" cy="1122362"/>
              <a:chOff x="-10089" y="5769426"/>
              <a:chExt cx="9144000" cy="1122362"/>
            </a:xfrm>
          </p:grpSpPr>
          <p:pic>
            <p:nvPicPr>
              <p:cNvPr id="23" name="Picture 26" descr="Maxwell"/>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299974" y="5769426"/>
                <a:ext cx="957263" cy="1117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pic>
          <p:pic>
            <p:nvPicPr>
              <p:cNvPr id="24" name="Picture 27" descr="maxwell equations"/>
              <p:cNvPicPr>
                <a:picLocks noChangeAspect="1" noChangeArrowheads="1"/>
              </p:cNvPicPr>
              <p:nvPr userDrawn="1"/>
            </p:nvPicPr>
            <p:blipFill>
              <a:blip r:embed="rId3">
                <a:lum contrast="-66000"/>
                <a:extLst>
                  <a:ext uri="{28A0092B-C50C-407E-A947-70E740481C1C}">
                    <a14:useLocalDpi xmlns:a14="http://schemas.microsoft.com/office/drawing/2010/main" val="0"/>
                  </a:ext>
                </a:extLst>
              </a:blip>
              <a:srcRect/>
              <a:stretch>
                <a:fillRect/>
              </a:stretch>
            </p:blipFill>
            <p:spPr bwMode="auto">
              <a:xfrm>
                <a:off x="5271524" y="5769426"/>
                <a:ext cx="1477963" cy="1122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pic>
          <p:pic>
            <p:nvPicPr>
              <p:cNvPr id="25" name="Picture 28" descr="interference2_s"/>
              <p:cNvPicPr>
                <a:picLocks noChangeAspect="1" noChangeArrowheads="1"/>
              </p:cNvPicPr>
              <p:nvPr userDrawn="1"/>
            </p:nvPicPr>
            <p:blipFill>
              <a:blip r:embed="rId4">
                <a:lum bright="-24000" contrast="18000"/>
                <a:extLst>
                  <a:ext uri="{28A0092B-C50C-407E-A947-70E740481C1C}">
                    <a14:useLocalDpi xmlns:a14="http://schemas.microsoft.com/office/drawing/2010/main" val="0"/>
                  </a:ext>
                </a:extLst>
              </a:blip>
              <a:srcRect/>
              <a:stretch>
                <a:fillRect/>
              </a:stretch>
            </p:blipFill>
            <p:spPr bwMode="auto">
              <a:xfrm>
                <a:off x="3172849" y="5769426"/>
                <a:ext cx="1108075" cy="11144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pic>
          <p:pic>
            <p:nvPicPr>
              <p:cNvPr id="26" name="Picture 29" descr="diffraction"/>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6747899" y="5769426"/>
                <a:ext cx="1104900" cy="1122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pic>
          <p:pic>
            <p:nvPicPr>
              <p:cNvPr id="27" name="Picture 30" descr="optical filter"/>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0089" y="5769426"/>
                <a:ext cx="3176588" cy="11128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pic>
          <p:pic>
            <p:nvPicPr>
              <p:cNvPr id="28" name="Picture 31" descr="optical_crystal"/>
              <p:cNvPicPr>
                <a:picLocks noChangeAspect="1" noChangeArrowheads="1"/>
              </p:cNvPicPr>
              <p:nvPr userDrawn="1"/>
            </p:nvPicPr>
            <p:blipFill>
              <a:blip r:embed="rId7">
                <a:extLst>
                  <a:ext uri="{28A0092B-C50C-407E-A947-70E740481C1C}">
                    <a14:useLocalDpi xmlns:a14="http://schemas.microsoft.com/office/drawing/2010/main" val="0"/>
                  </a:ext>
                </a:extLst>
              </a:blip>
              <a:srcRect t="4990" b="21259"/>
              <a:stretch>
                <a:fillRect/>
              </a:stretch>
            </p:blipFill>
            <p:spPr bwMode="auto">
              <a:xfrm>
                <a:off x="7873436" y="5769426"/>
                <a:ext cx="1260475" cy="11144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pic>
        </p:grpSp>
        <p:sp>
          <p:nvSpPr>
            <p:cNvPr id="22" name="Rectangle 34"/>
            <p:cNvSpPr>
              <a:spLocks noChangeArrowheads="1"/>
            </p:cNvSpPr>
            <p:nvPr/>
          </p:nvSpPr>
          <p:spPr bwMode="auto">
            <a:xfrm>
              <a:off x="-10089" y="5686876"/>
              <a:ext cx="9144000" cy="1196975"/>
            </a:xfrm>
            <a:prstGeom prst="rect">
              <a:avLst/>
            </a:prstGeom>
            <a:solidFill>
              <a:srgbClr val="FFFFFF">
                <a:alpha val="7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515976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a:xfrm>
            <a:off x="457200" y="1152525"/>
            <a:ext cx="8229600" cy="5248275"/>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sldNum" sz="quarter" idx="10"/>
          </p:nvPr>
        </p:nvSpPr>
        <p:spPr>
          <a:xfrm>
            <a:off x="8351912" y="835025"/>
            <a:ext cx="792088" cy="216024"/>
          </a:xfrm>
          <a:prstGeom prst="rect">
            <a:avLst/>
          </a:prstGeom>
          <a:ln/>
        </p:spPr>
        <p:txBody>
          <a:bodyPr anchor="ctr" anchorCtr="0"/>
          <a:lstStyle>
            <a:lvl1pPr algn="r">
              <a:defRPr b="1">
                <a:solidFill>
                  <a:schemeClr val="tx1"/>
                </a:solidFill>
              </a:defRPr>
            </a:lvl1pPr>
          </a:lstStyle>
          <a:p>
            <a:fld id="{80EBFEEF-8BDD-4A82-B08F-633BA2D602B5}" type="slidenum">
              <a:rPr lang="zh-CN" altLang="en-US" smtClean="0"/>
              <a:t>‹#›</a:t>
            </a:fld>
            <a:endParaRPr lang="zh-CN" altLang="en-US" dirty="0"/>
          </a:p>
        </p:txBody>
      </p:sp>
    </p:spTree>
    <p:extLst>
      <p:ext uri="{BB962C8B-B14F-4D97-AF65-F5344CB8AC3E}">
        <p14:creationId xmlns:p14="http://schemas.microsoft.com/office/powerpoint/2010/main" val="1085826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1_标题幻灯片">
    <p:spTree>
      <p:nvGrpSpPr>
        <p:cNvPr id="1" name=""/>
        <p:cNvGrpSpPr/>
        <p:nvPr/>
      </p:nvGrpSpPr>
      <p:grpSpPr>
        <a:xfrm>
          <a:off x="0" y="0"/>
          <a:ext cx="0" cy="0"/>
          <a:chOff x="0" y="0"/>
          <a:chExt cx="0" cy="0"/>
        </a:xfrm>
      </p:grpSpPr>
      <p:sp>
        <p:nvSpPr>
          <p:cNvPr id="6" name="Rectangle 2"/>
          <p:cNvSpPr txBox="1">
            <a:spLocks noChangeArrowheads="1"/>
          </p:cNvSpPr>
          <p:nvPr userDrawn="1"/>
        </p:nvSpPr>
        <p:spPr bwMode="auto">
          <a:xfrm>
            <a:off x="971550" y="115888"/>
            <a:ext cx="7158038" cy="719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mj-lt"/>
                <a:ea typeface="+mj-ea"/>
                <a:cs typeface="+mj-cs"/>
              </a:defRPr>
            </a:lvl1pPr>
            <a:lvl2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2pPr>
            <a:lvl3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3pPr>
            <a:lvl4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4pPr>
            <a:lvl5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5pPr>
            <a:lvl6pPr marL="4572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6pPr>
            <a:lvl7pPr marL="9144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7pPr>
            <a:lvl8pPr marL="13716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8pPr>
            <a:lvl9pPr marL="18288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9pPr>
          </a:lstStyle>
          <a:p>
            <a:r>
              <a:rPr lang="zh-CN" altLang="en-US" dirty="0"/>
              <a:t>物理光学</a:t>
            </a:r>
          </a:p>
        </p:txBody>
      </p:sp>
      <p:grpSp>
        <p:nvGrpSpPr>
          <p:cNvPr id="7" name="Group 7"/>
          <p:cNvGrpSpPr>
            <a:grpSpLocks/>
          </p:cNvGrpSpPr>
          <p:nvPr userDrawn="1"/>
        </p:nvGrpSpPr>
        <p:grpSpPr bwMode="auto">
          <a:xfrm>
            <a:off x="76200" y="76200"/>
            <a:ext cx="731838" cy="1828800"/>
            <a:chOff x="18" y="0"/>
            <a:chExt cx="576" cy="1440"/>
          </a:xfrm>
        </p:grpSpPr>
        <p:sp>
          <p:nvSpPr>
            <p:cNvPr id="8" name="Freeform 8"/>
            <p:cNvSpPr>
              <a:spLocks/>
            </p:cNvSpPr>
            <p:nvPr userDrawn="1"/>
          </p:nvSpPr>
          <p:spPr bwMode="auto">
            <a:xfrm rot="-121251">
              <a:off x="18" y="0"/>
              <a:ext cx="576" cy="1440"/>
            </a:xfrm>
            <a:custGeom>
              <a:avLst/>
              <a:gdLst>
                <a:gd name="T0" fmla="*/ 1 w 1208"/>
                <a:gd name="T1" fmla="*/ 74 h 3046"/>
                <a:gd name="T2" fmla="*/ 4 w 1208"/>
                <a:gd name="T3" fmla="*/ 75 h 3046"/>
                <a:gd name="T4" fmla="*/ 9 w 1208"/>
                <a:gd name="T5" fmla="*/ 65 h 3046"/>
                <a:gd name="T6" fmla="*/ 32 w 1208"/>
                <a:gd name="T7" fmla="*/ 7 h 3046"/>
                <a:gd name="T8" fmla="*/ 43 w 1208"/>
                <a:gd name="T9" fmla="*/ 26 h 3046"/>
                <a:gd name="T10" fmla="*/ 54 w 1208"/>
                <a:gd name="T11" fmla="*/ 72 h 3046"/>
                <a:gd name="T12" fmla="*/ 62 w 1208"/>
                <a:gd name="T13" fmla="*/ 77 h 3046"/>
                <a:gd name="T14" fmla="*/ 54 w 1208"/>
                <a:gd name="T15" fmla="*/ 80 h 3046"/>
                <a:gd name="T16" fmla="*/ 40 w 1208"/>
                <a:gd name="T17" fmla="*/ 120 h 3046"/>
                <a:gd name="T18" fmla="*/ 27 w 1208"/>
                <a:gd name="T19" fmla="*/ 146 h 3046"/>
                <a:gd name="T20" fmla="*/ 9 w 1208"/>
                <a:gd name="T21" fmla="*/ 82 h 3046"/>
                <a:gd name="T22" fmla="*/ 1 w 1208"/>
                <a:gd name="T23" fmla="*/ 74 h 304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208" h="3046">
                  <a:moveTo>
                    <a:pt x="16" y="1484"/>
                  </a:moveTo>
                  <a:cubicBezTo>
                    <a:pt x="0" y="1460"/>
                    <a:pt x="53" y="1529"/>
                    <a:pt x="80" y="1500"/>
                  </a:cubicBezTo>
                  <a:cubicBezTo>
                    <a:pt x="107" y="1471"/>
                    <a:pt x="86" y="1536"/>
                    <a:pt x="176" y="1308"/>
                  </a:cubicBezTo>
                  <a:cubicBezTo>
                    <a:pt x="266" y="1080"/>
                    <a:pt x="510" y="262"/>
                    <a:pt x="619" y="131"/>
                  </a:cubicBezTo>
                  <a:cubicBezTo>
                    <a:pt x="728" y="0"/>
                    <a:pt x="757" y="305"/>
                    <a:pt x="830" y="524"/>
                  </a:cubicBezTo>
                  <a:cubicBezTo>
                    <a:pt x="903" y="743"/>
                    <a:pt x="996" y="1278"/>
                    <a:pt x="1058" y="1447"/>
                  </a:cubicBezTo>
                  <a:cubicBezTo>
                    <a:pt x="1120" y="1616"/>
                    <a:pt x="1208" y="1513"/>
                    <a:pt x="1205" y="1539"/>
                  </a:cubicBezTo>
                  <a:cubicBezTo>
                    <a:pt x="1202" y="1565"/>
                    <a:pt x="1113" y="1458"/>
                    <a:pt x="1040" y="1603"/>
                  </a:cubicBezTo>
                  <a:cubicBezTo>
                    <a:pt x="967" y="1748"/>
                    <a:pt x="853" y="2188"/>
                    <a:pt x="766" y="2407"/>
                  </a:cubicBezTo>
                  <a:cubicBezTo>
                    <a:pt x="679" y="2626"/>
                    <a:pt x="617" y="3046"/>
                    <a:pt x="519" y="2919"/>
                  </a:cubicBezTo>
                  <a:cubicBezTo>
                    <a:pt x="421" y="2792"/>
                    <a:pt x="260" y="1883"/>
                    <a:pt x="176" y="1644"/>
                  </a:cubicBezTo>
                  <a:cubicBezTo>
                    <a:pt x="92" y="1405"/>
                    <a:pt x="32" y="1508"/>
                    <a:pt x="16" y="1484"/>
                  </a:cubicBezTo>
                  <a:close/>
                </a:path>
              </a:pathLst>
            </a:custGeom>
            <a:solidFill>
              <a:srgbClr val="0066FF">
                <a:alpha val="50195"/>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Freeform 9"/>
            <p:cNvSpPr>
              <a:spLocks/>
            </p:cNvSpPr>
            <p:nvPr userDrawn="1"/>
          </p:nvSpPr>
          <p:spPr bwMode="auto">
            <a:xfrm>
              <a:off x="97" y="49"/>
              <a:ext cx="384" cy="1296"/>
            </a:xfrm>
            <a:custGeom>
              <a:avLst/>
              <a:gdLst>
                <a:gd name="T0" fmla="*/ 0 w 912"/>
                <a:gd name="T1" fmla="*/ 60 h 2888"/>
                <a:gd name="T2" fmla="*/ 1 w 912"/>
                <a:gd name="T3" fmla="*/ 50 h 2888"/>
                <a:gd name="T4" fmla="*/ 5 w 912"/>
                <a:gd name="T5" fmla="*/ 78 h 2888"/>
                <a:gd name="T6" fmla="*/ 9 w 912"/>
                <a:gd name="T7" fmla="*/ 19 h 2888"/>
                <a:gd name="T8" fmla="*/ 13 w 912"/>
                <a:gd name="T9" fmla="*/ 114 h 2888"/>
                <a:gd name="T10" fmla="*/ 16 w 912"/>
                <a:gd name="T11" fmla="*/ 4 h 2888"/>
                <a:gd name="T12" fmla="*/ 20 w 912"/>
                <a:gd name="T13" fmla="*/ 93 h 2888"/>
                <a:gd name="T14" fmla="*/ 23 w 912"/>
                <a:gd name="T15" fmla="*/ 31 h 2888"/>
                <a:gd name="T16" fmla="*/ 27 w 912"/>
                <a:gd name="T17" fmla="*/ 64 h 2888"/>
                <a:gd name="T18" fmla="*/ 29 w 912"/>
                <a:gd name="T19" fmla="*/ 58 h 28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12" h="2888">
                  <a:moveTo>
                    <a:pt x="0" y="1480"/>
                  </a:moveTo>
                  <a:cubicBezTo>
                    <a:pt x="12" y="1324"/>
                    <a:pt x="24" y="1168"/>
                    <a:pt x="48" y="1240"/>
                  </a:cubicBezTo>
                  <a:cubicBezTo>
                    <a:pt x="72" y="1312"/>
                    <a:pt x="104" y="2040"/>
                    <a:pt x="144" y="1912"/>
                  </a:cubicBezTo>
                  <a:cubicBezTo>
                    <a:pt x="184" y="1784"/>
                    <a:pt x="240" y="320"/>
                    <a:pt x="288" y="472"/>
                  </a:cubicBezTo>
                  <a:cubicBezTo>
                    <a:pt x="336" y="624"/>
                    <a:pt x="392" y="2888"/>
                    <a:pt x="432" y="2824"/>
                  </a:cubicBezTo>
                  <a:cubicBezTo>
                    <a:pt x="472" y="2760"/>
                    <a:pt x="496" y="176"/>
                    <a:pt x="528" y="88"/>
                  </a:cubicBezTo>
                  <a:cubicBezTo>
                    <a:pt x="560" y="0"/>
                    <a:pt x="592" y="2184"/>
                    <a:pt x="624" y="2296"/>
                  </a:cubicBezTo>
                  <a:cubicBezTo>
                    <a:pt x="656" y="2408"/>
                    <a:pt x="680" y="880"/>
                    <a:pt x="720" y="760"/>
                  </a:cubicBezTo>
                  <a:cubicBezTo>
                    <a:pt x="760" y="640"/>
                    <a:pt x="832" y="1464"/>
                    <a:pt x="864" y="1576"/>
                  </a:cubicBezTo>
                  <a:cubicBezTo>
                    <a:pt x="896" y="1688"/>
                    <a:pt x="904" y="1456"/>
                    <a:pt x="912" y="1432"/>
                  </a:cubicBezTo>
                </a:path>
              </a:pathLst>
            </a:custGeom>
            <a:noFill/>
            <a:ln w="38100" cmpd="sng">
              <a:solidFill>
                <a:srgbClr val="FF0000"/>
              </a:solidFill>
              <a:round/>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zh-CN" altLang="en-US"/>
            </a:p>
          </p:txBody>
        </p:sp>
      </p:grpSp>
      <p:sp>
        <p:nvSpPr>
          <p:cNvPr id="10" name="Rectangle 10"/>
          <p:cNvSpPr>
            <a:spLocks noChangeArrowheads="1"/>
          </p:cNvSpPr>
          <p:nvPr userDrawn="1"/>
        </p:nvSpPr>
        <p:spPr bwMode="auto">
          <a:xfrm>
            <a:off x="685800" y="942975"/>
            <a:ext cx="8458200" cy="74613"/>
          </a:xfrm>
          <a:prstGeom prst="rect">
            <a:avLst/>
          </a:prstGeom>
          <a:gradFill rotWithShape="1">
            <a:gsLst>
              <a:gs pos="0">
                <a:srgbClr val="FF0000"/>
              </a:gs>
              <a:gs pos="100000">
                <a:srgbClr val="760000">
                  <a:alpha val="0"/>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1" name="组合 10"/>
          <p:cNvGrpSpPr/>
          <p:nvPr userDrawn="1"/>
        </p:nvGrpSpPr>
        <p:grpSpPr>
          <a:xfrm>
            <a:off x="-10089" y="5686876"/>
            <a:ext cx="9144000" cy="1204912"/>
            <a:chOff x="-10089" y="5686876"/>
            <a:chExt cx="9144000" cy="1204912"/>
          </a:xfrm>
        </p:grpSpPr>
        <p:grpSp>
          <p:nvGrpSpPr>
            <p:cNvPr id="12" name="组合 11"/>
            <p:cNvGrpSpPr/>
            <p:nvPr userDrawn="1"/>
          </p:nvGrpSpPr>
          <p:grpSpPr>
            <a:xfrm>
              <a:off x="-10089" y="5769426"/>
              <a:ext cx="9144000" cy="1122362"/>
              <a:chOff x="-10089" y="5769426"/>
              <a:chExt cx="9144000" cy="1122362"/>
            </a:xfrm>
          </p:grpSpPr>
          <p:pic>
            <p:nvPicPr>
              <p:cNvPr id="14" name="Picture 26" descr="Maxwell"/>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299974" y="5769426"/>
                <a:ext cx="957263" cy="1117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pic>
          <p:pic>
            <p:nvPicPr>
              <p:cNvPr id="15" name="Picture 27" descr="maxwell equations"/>
              <p:cNvPicPr>
                <a:picLocks noChangeAspect="1" noChangeArrowheads="1"/>
              </p:cNvPicPr>
              <p:nvPr userDrawn="1"/>
            </p:nvPicPr>
            <p:blipFill>
              <a:blip r:embed="rId3">
                <a:lum contrast="-66000"/>
                <a:extLst>
                  <a:ext uri="{28A0092B-C50C-407E-A947-70E740481C1C}">
                    <a14:useLocalDpi xmlns:a14="http://schemas.microsoft.com/office/drawing/2010/main" val="0"/>
                  </a:ext>
                </a:extLst>
              </a:blip>
              <a:srcRect/>
              <a:stretch>
                <a:fillRect/>
              </a:stretch>
            </p:blipFill>
            <p:spPr bwMode="auto">
              <a:xfrm>
                <a:off x="5271524" y="5769426"/>
                <a:ext cx="1477963" cy="1122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pic>
          <p:pic>
            <p:nvPicPr>
              <p:cNvPr id="16" name="Picture 28" descr="interference2_s"/>
              <p:cNvPicPr>
                <a:picLocks noChangeAspect="1" noChangeArrowheads="1"/>
              </p:cNvPicPr>
              <p:nvPr userDrawn="1"/>
            </p:nvPicPr>
            <p:blipFill>
              <a:blip r:embed="rId4">
                <a:lum bright="-24000" contrast="18000"/>
                <a:extLst>
                  <a:ext uri="{28A0092B-C50C-407E-A947-70E740481C1C}">
                    <a14:useLocalDpi xmlns:a14="http://schemas.microsoft.com/office/drawing/2010/main" val="0"/>
                  </a:ext>
                </a:extLst>
              </a:blip>
              <a:srcRect/>
              <a:stretch>
                <a:fillRect/>
              </a:stretch>
            </p:blipFill>
            <p:spPr bwMode="auto">
              <a:xfrm>
                <a:off x="3172849" y="5769426"/>
                <a:ext cx="1108075" cy="11144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pic>
          <p:pic>
            <p:nvPicPr>
              <p:cNvPr id="17" name="Picture 29" descr="diffraction"/>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6747899" y="5769426"/>
                <a:ext cx="1104900" cy="1122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pic>
          <p:pic>
            <p:nvPicPr>
              <p:cNvPr id="18" name="Picture 30" descr="optical filter"/>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0089" y="5769426"/>
                <a:ext cx="3176588" cy="11128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pic>
          <p:pic>
            <p:nvPicPr>
              <p:cNvPr id="19" name="Picture 31" descr="optical_crystal"/>
              <p:cNvPicPr>
                <a:picLocks noChangeAspect="1" noChangeArrowheads="1"/>
              </p:cNvPicPr>
              <p:nvPr userDrawn="1"/>
            </p:nvPicPr>
            <p:blipFill>
              <a:blip r:embed="rId7">
                <a:extLst>
                  <a:ext uri="{28A0092B-C50C-407E-A947-70E740481C1C}">
                    <a14:useLocalDpi xmlns:a14="http://schemas.microsoft.com/office/drawing/2010/main" val="0"/>
                  </a:ext>
                </a:extLst>
              </a:blip>
              <a:srcRect t="4990" b="21259"/>
              <a:stretch>
                <a:fillRect/>
              </a:stretch>
            </p:blipFill>
            <p:spPr bwMode="auto">
              <a:xfrm>
                <a:off x="7873436" y="5769426"/>
                <a:ext cx="1260475" cy="11144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pic>
        </p:grpSp>
        <p:sp>
          <p:nvSpPr>
            <p:cNvPr id="13" name="Rectangle 34"/>
            <p:cNvSpPr>
              <a:spLocks noChangeArrowheads="1"/>
            </p:cNvSpPr>
            <p:nvPr/>
          </p:nvSpPr>
          <p:spPr bwMode="auto">
            <a:xfrm>
              <a:off x="-10089" y="5686876"/>
              <a:ext cx="9144000" cy="1196975"/>
            </a:xfrm>
            <a:prstGeom prst="rect">
              <a:avLst/>
            </a:prstGeom>
            <a:solidFill>
              <a:srgbClr val="FFFFFF">
                <a:alpha val="7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8359184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971550" y="115888"/>
            <a:ext cx="7158038" cy="719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grpSp>
        <p:nvGrpSpPr>
          <p:cNvPr id="1033" name="Group 7"/>
          <p:cNvGrpSpPr>
            <a:grpSpLocks/>
          </p:cNvGrpSpPr>
          <p:nvPr/>
        </p:nvGrpSpPr>
        <p:grpSpPr bwMode="auto">
          <a:xfrm>
            <a:off x="76200" y="76200"/>
            <a:ext cx="731838" cy="1828800"/>
            <a:chOff x="18" y="0"/>
            <a:chExt cx="576" cy="1440"/>
          </a:xfrm>
        </p:grpSpPr>
        <p:sp>
          <p:nvSpPr>
            <p:cNvPr id="1046" name="Freeform 8"/>
            <p:cNvSpPr>
              <a:spLocks/>
            </p:cNvSpPr>
            <p:nvPr userDrawn="1"/>
          </p:nvSpPr>
          <p:spPr bwMode="auto">
            <a:xfrm rot="-121251">
              <a:off x="18" y="0"/>
              <a:ext cx="576" cy="1440"/>
            </a:xfrm>
            <a:custGeom>
              <a:avLst/>
              <a:gdLst>
                <a:gd name="T0" fmla="*/ 1 w 1208"/>
                <a:gd name="T1" fmla="*/ 74 h 3046"/>
                <a:gd name="T2" fmla="*/ 4 w 1208"/>
                <a:gd name="T3" fmla="*/ 75 h 3046"/>
                <a:gd name="T4" fmla="*/ 9 w 1208"/>
                <a:gd name="T5" fmla="*/ 65 h 3046"/>
                <a:gd name="T6" fmla="*/ 32 w 1208"/>
                <a:gd name="T7" fmla="*/ 7 h 3046"/>
                <a:gd name="T8" fmla="*/ 43 w 1208"/>
                <a:gd name="T9" fmla="*/ 26 h 3046"/>
                <a:gd name="T10" fmla="*/ 54 w 1208"/>
                <a:gd name="T11" fmla="*/ 72 h 3046"/>
                <a:gd name="T12" fmla="*/ 62 w 1208"/>
                <a:gd name="T13" fmla="*/ 77 h 3046"/>
                <a:gd name="T14" fmla="*/ 54 w 1208"/>
                <a:gd name="T15" fmla="*/ 80 h 3046"/>
                <a:gd name="T16" fmla="*/ 40 w 1208"/>
                <a:gd name="T17" fmla="*/ 120 h 3046"/>
                <a:gd name="T18" fmla="*/ 27 w 1208"/>
                <a:gd name="T19" fmla="*/ 146 h 3046"/>
                <a:gd name="T20" fmla="*/ 9 w 1208"/>
                <a:gd name="T21" fmla="*/ 82 h 3046"/>
                <a:gd name="T22" fmla="*/ 1 w 1208"/>
                <a:gd name="T23" fmla="*/ 74 h 304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208" h="3046">
                  <a:moveTo>
                    <a:pt x="16" y="1484"/>
                  </a:moveTo>
                  <a:cubicBezTo>
                    <a:pt x="0" y="1460"/>
                    <a:pt x="53" y="1529"/>
                    <a:pt x="80" y="1500"/>
                  </a:cubicBezTo>
                  <a:cubicBezTo>
                    <a:pt x="107" y="1471"/>
                    <a:pt x="86" y="1536"/>
                    <a:pt x="176" y="1308"/>
                  </a:cubicBezTo>
                  <a:cubicBezTo>
                    <a:pt x="266" y="1080"/>
                    <a:pt x="510" y="262"/>
                    <a:pt x="619" y="131"/>
                  </a:cubicBezTo>
                  <a:cubicBezTo>
                    <a:pt x="728" y="0"/>
                    <a:pt x="757" y="305"/>
                    <a:pt x="830" y="524"/>
                  </a:cubicBezTo>
                  <a:cubicBezTo>
                    <a:pt x="903" y="743"/>
                    <a:pt x="996" y="1278"/>
                    <a:pt x="1058" y="1447"/>
                  </a:cubicBezTo>
                  <a:cubicBezTo>
                    <a:pt x="1120" y="1616"/>
                    <a:pt x="1208" y="1513"/>
                    <a:pt x="1205" y="1539"/>
                  </a:cubicBezTo>
                  <a:cubicBezTo>
                    <a:pt x="1202" y="1565"/>
                    <a:pt x="1113" y="1458"/>
                    <a:pt x="1040" y="1603"/>
                  </a:cubicBezTo>
                  <a:cubicBezTo>
                    <a:pt x="967" y="1748"/>
                    <a:pt x="853" y="2188"/>
                    <a:pt x="766" y="2407"/>
                  </a:cubicBezTo>
                  <a:cubicBezTo>
                    <a:pt x="679" y="2626"/>
                    <a:pt x="617" y="3046"/>
                    <a:pt x="519" y="2919"/>
                  </a:cubicBezTo>
                  <a:cubicBezTo>
                    <a:pt x="421" y="2792"/>
                    <a:pt x="260" y="1883"/>
                    <a:pt x="176" y="1644"/>
                  </a:cubicBezTo>
                  <a:cubicBezTo>
                    <a:pt x="92" y="1405"/>
                    <a:pt x="32" y="1508"/>
                    <a:pt x="16" y="1484"/>
                  </a:cubicBezTo>
                  <a:close/>
                </a:path>
              </a:pathLst>
            </a:custGeom>
            <a:solidFill>
              <a:srgbClr val="0066FF">
                <a:alpha val="50195"/>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7" name="Freeform 9"/>
            <p:cNvSpPr>
              <a:spLocks/>
            </p:cNvSpPr>
            <p:nvPr userDrawn="1"/>
          </p:nvSpPr>
          <p:spPr bwMode="auto">
            <a:xfrm>
              <a:off x="97" y="49"/>
              <a:ext cx="384" cy="1296"/>
            </a:xfrm>
            <a:custGeom>
              <a:avLst/>
              <a:gdLst>
                <a:gd name="T0" fmla="*/ 0 w 912"/>
                <a:gd name="T1" fmla="*/ 60 h 2888"/>
                <a:gd name="T2" fmla="*/ 1 w 912"/>
                <a:gd name="T3" fmla="*/ 50 h 2888"/>
                <a:gd name="T4" fmla="*/ 5 w 912"/>
                <a:gd name="T5" fmla="*/ 78 h 2888"/>
                <a:gd name="T6" fmla="*/ 9 w 912"/>
                <a:gd name="T7" fmla="*/ 19 h 2888"/>
                <a:gd name="T8" fmla="*/ 13 w 912"/>
                <a:gd name="T9" fmla="*/ 114 h 2888"/>
                <a:gd name="T10" fmla="*/ 16 w 912"/>
                <a:gd name="T11" fmla="*/ 4 h 2888"/>
                <a:gd name="T12" fmla="*/ 20 w 912"/>
                <a:gd name="T13" fmla="*/ 93 h 2888"/>
                <a:gd name="T14" fmla="*/ 23 w 912"/>
                <a:gd name="T15" fmla="*/ 31 h 2888"/>
                <a:gd name="T16" fmla="*/ 27 w 912"/>
                <a:gd name="T17" fmla="*/ 64 h 2888"/>
                <a:gd name="T18" fmla="*/ 29 w 912"/>
                <a:gd name="T19" fmla="*/ 58 h 28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12" h="2888">
                  <a:moveTo>
                    <a:pt x="0" y="1480"/>
                  </a:moveTo>
                  <a:cubicBezTo>
                    <a:pt x="12" y="1324"/>
                    <a:pt x="24" y="1168"/>
                    <a:pt x="48" y="1240"/>
                  </a:cubicBezTo>
                  <a:cubicBezTo>
                    <a:pt x="72" y="1312"/>
                    <a:pt x="104" y="2040"/>
                    <a:pt x="144" y="1912"/>
                  </a:cubicBezTo>
                  <a:cubicBezTo>
                    <a:pt x="184" y="1784"/>
                    <a:pt x="240" y="320"/>
                    <a:pt x="288" y="472"/>
                  </a:cubicBezTo>
                  <a:cubicBezTo>
                    <a:pt x="336" y="624"/>
                    <a:pt x="392" y="2888"/>
                    <a:pt x="432" y="2824"/>
                  </a:cubicBezTo>
                  <a:cubicBezTo>
                    <a:pt x="472" y="2760"/>
                    <a:pt x="496" y="176"/>
                    <a:pt x="528" y="88"/>
                  </a:cubicBezTo>
                  <a:cubicBezTo>
                    <a:pt x="560" y="0"/>
                    <a:pt x="592" y="2184"/>
                    <a:pt x="624" y="2296"/>
                  </a:cubicBezTo>
                  <a:cubicBezTo>
                    <a:pt x="656" y="2408"/>
                    <a:pt x="680" y="880"/>
                    <a:pt x="720" y="760"/>
                  </a:cubicBezTo>
                  <a:cubicBezTo>
                    <a:pt x="760" y="640"/>
                    <a:pt x="832" y="1464"/>
                    <a:pt x="864" y="1576"/>
                  </a:cubicBezTo>
                  <a:cubicBezTo>
                    <a:pt x="896" y="1688"/>
                    <a:pt x="904" y="1456"/>
                    <a:pt x="912" y="1432"/>
                  </a:cubicBezTo>
                </a:path>
              </a:pathLst>
            </a:custGeom>
            <a:noFill/>
            <a:ln w="38100" cmpd="sng">
              <a:solidFill>
                <a:srgbClr val="FF0000"/>
              </a:solidFill>
              <a:round/>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zh-CN" altLang="en-US"/>
            </a:p>
          </p:txBody>
        </p:sp>
      </p:grpSp>
      <p:sp>
        <p:nvSpPr>
          <p:cNvPr id="1034" name="Rectangle 10"/>
          <p:cNvSpPr>
            <a:spLocks noChangeArrowheads="1"/>
          </p:cNvSpPr>
          <p:nvPr/>
        </p:nvSpPr>
        <p:spPr bwMode="auto">
          <a:xfrm>
            <a:off x="685800" y="942975"/>
            <a:ext cx="8458200" cy="74613"/>
          </a:xfrm>
          <a:prstGeom prst="rect">
            <a:avLst/>
          </a:prstGeom>
          <a:gradFill rotWithShape="1">
            <a:gsLst>
              <a:gs pos="0">
                <a:srgbClr val="FF0000"/>
              </a:gs>
              <a:gs pos="100000">
                <a:srgbClr val="760000">
                  <a:alpha val="0"/>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1565372777"/>
      </p:ext>
    </p:extLst>
  </p:cSld>
  <p:clrMap bg1="lt1" tx1="dk1" bg2="lt2" tx2="dk2" accent1="accent1" accent2="accent2" accent3="accent3" accent4="accent4" accent5="accent5" accent6="accent6" hlink="hlink" folHlink="folHlink"/>
  <p:sldLayoutIdLst>
    <p:sldLayoutId id="2147483674" r:id="rId1"/>
    <p:sldLayoutId id="2147483676" r:id="rId2"/>
    <p:sldLayoutId id="2147483677" r:id="rId3"/>
  </p:sldLayoutIdLst>
  <p:transition>
    <p:push dir="r"/>
  </p:transition>
  <p:hf hdr="0" ftr="0" dt="0"/>
  <p:txStyles>
    <p:titleStyle>
      <a:lvl1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mj-lt"/>
          <a:ea typeface="+mj-ea"/>
          <a:cs typeface="+mj-cs"/>
        </a:defRPr>
      </a:lvl1pPr>
      <a:lvl2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2pPr>
      <a:lvl3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3pPr>
      <a:lvl4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4pPr>
      <a:lvl5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5pPr>
      <a:lvl6pPr marL="4572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6pPr>
      <a:lvl7pPr marL="9144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7pPr>
      <a:lvl8pPr marL="13716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8pPr>
      <a:lvl9pPr marL="18288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9pPr>
    </p:titleStyle>
    <p:bodyStyle>
      <a:lvl1pPr marL="447675" indent="-447675" algn="l" rtl="0" eaLnBrk="1" fontAlgn="base" hangingPunct="1">
        <a:spcBef>
          <a:spcPct val="20000"/>
        </a:spcBef>
        <a:spcAft>
          <a:spcPct val="0"/>
        </a:spcAft>
        <a:buClr>
          <a:srgbClr val="0066FF"/>
        </a:buClr>
        <a:buFont typeface="Wingdings" pitchFamily="2" charset="2"/>
        <a:buChar char="Ø"/>
        <a:defRPr sz="3200" b="1">
          <a:solidFill>
            <a:schemeClr val="tx1"/>
          </a:solidFill>
          <a:effectLst>
            <a:outerShdw blurRad="38100" dist="38100" dir="2700000" algn="tl">
              <a:srgbClr val="C0C0C0"/>
            </a:outerShdw>
          </a:effectLst>
          <a:latin typeface="+mn-lt"/>
          <a:ea typeface="+mn-ea"/>
          <a:cs typeface="+mn-cs"/>
        </a:defRPr>
      </a:lvl1pPr>
      <a:lvl2pPr marL="889000" indent="-439738" algn="l" rtl="0" eaLnBrk="1" fontAlgn="base" hangingPunct="1">
        <a:spcBef>
          <a:spcPct val="20000"/>
        </a:spcBef>
        <a:spcAft>
          <a:spcPct val="0"/>
        </a:spcAft>
        <a:buClr>
          <a:srgbClr val="0066FF"/>
        </a:buClr>
        <a:buFont typeface="Wingdings" pitchFamily="2" charset="2"/>
        <a:buChar char="Ø"/>
        <a:defRPr sz="2800" b="1">
          <a:solidFill>
            <a:schemeClr val="tx1"/>
          </a:solidFill>
          <a:effectLst>
            <a:outerShdw blurRad="38100" dist="38100" dir="2700000" algn="tl">
              <a:srgbClr val="C0C0C0"/>
            </a:outerShdw>
          </a:effectLst>
          <a:latin typeface="+mn-lt"/>
          <a:ea typeface="+mn-ea"/>
        </a:defRPr>
      </a:lvl2pPr>
      <a:lvl3pPr marL="1293813" indent="-403225" algn="l" rtl="0" eaLnBrk="1" fontAlgn="base" hangingPunct="1">
        <a:spcBef>
          <a:spcPct val="20000"/>
        </a:spcBef>
        <a:spcAft>
          <a:spcPct val="0"/>
        </a:spcAft>
        <a:buClr>
          <a:srgbClr val="0066FF"/>
        </a:buClr>
        <a:buFont typeface="Wingdings" pitchFamily="2" charset="2"/>
        <a:buChar char="Ø"/>
        <a:defRPr sz="2400" b="1">
          <a:solidFill>
            <a:schemeClr val="tx1"/>
          </a:solidFill>
          <a:effectLst>
            <a:outerShdw blurRad="38100" dist="38100" dir="2700000" algn="tl">
              <a:srgbClr val="C0C0C0"/>
            </a:outerShdw>
          </a:effectLst>
          <a:latin typeface="+mn-lt"/>
          <a:ea typeface="+mn-ea"/>
        </a:defRPr>
      </a:lvl3pPr>
      <a:lvl4pPr marL="1681163" indent="-385763" algn="l" rtl="0" eaLnBrk="1" fontAlgn="base" hangingPunct="1">
        <a:spcBef>
          <a:spcPct val="20000"/>
        </a:spcBef>
        <a:spcAft>
          <a:spcPct val="0"/>
        </a:spcAft>
        <a:buClr>
          <a:srgbClr val="0066FF"/>
        </a:buClr>
        <a:buFont typeface="Wingdings" pitchFamily="2" charset="2"/>
        <a:buChar char="Ø"/>
        <a:defRPr sz="2000" b="1">
          <a:solidFill>
            <a:schemeClr val="tx1"/>
          </a:solidFill>
          <a:effectLst>
            <a:outerShdw blurRad="38100" dist="38100" dir="2700000" algn="tl">
              <a:srgbClr val="C0C0C0"/>
            </a:outerShdw>
          </a:effectLst>
          <a:latin typeface="+mn-lt"/>
          <a:ea typeface="+mn-ea"/>
        </a:defRPr>
      </a:lvl4pPr>
      <a:lvl5pPr marL="2070100" indent="-387350" algn="l" rtl="0" eaLnBrk="1" fontAlgn="base" hangingPunct="1">
        <a:spcBef>
          <a:spcPct val="20000"/>
        </a:spcBef>
        <a:spcAft>
          <a:spcPct val="0"/>
        </a:spcAft>
        <a:buClr>
          <a:srgbClr val="0066FF"/>
        </a:buClr>
        <a:buFont typeface="Wingdings" pitchFamily="2" charset="2"/>
        <a:buChar char="Ø"/>
        <a:defRPr sz="2000" b="1">
          <a:solidFill>
            <a:schemeClr val="tx1"/>
          </a:solidFill>
          <a:effectLst>
            <a:outerShdw blurRad="38100" dist="38100" dir="2700000" algn="tl">
              <a:srgbClr val="C0C0C0"/>
            </a:outerShdw>
          </a:effectLst>
          <a:latin typeface="+mn-lt"/>
          <a:ea typeface="+mn-ea"/>
        </a:defRPr>
      </a:lvl5pPr>
      <a:lvl6pPr marL="2527300" indent="-387350" algn="l" rtl="0" eaLnBrk="1" fontAlgn="base" hangingPunct="1">
        <a:spcBef>
          <a:spcPct val="20000"/>
        </a:spcBef>
        <a:spcAft>
          <a:spcPct val="0"/>
        </a:spcAft>
        <a:buClr>
          <a:srgbClr val="0066FF"/>
        </a:buClr>
        <a:buFont typeface="Wingdings" pitchFamily="2" charset="2"/>
        <a:buChar char="Ø"/>
        <a:defRPr sz="2000" b="1">
          <a:solidFill>
            <a:schemeClr val="tx1"/>
          </a:solidFill>
          <a:effectLst>
            <a:outerShdw blurRad="38100" dist="38100" dir="2700000" algn="tl">
              <a:srgbClr val="C0C0C0"/>
            </a:outerShdw>
          </a:effectLst>
          <a:latin typeface="+mn-lt"/>
          <a:ea typeface="+mn-ea"/>
        </a:defRPr>
      </a:lvl6pPr>
      <a:lvl7pPr marL="2984500" indent="-387350" algn="l" rtl="0" eaLnBrk="1" fontAlgn="base" hangingPunct="1">
        <a:spcBef>
          <a:spcPct val="20000"/>
        </a:spcBef>
        <a:spcAft>
          <a:spcPct val="0"/>
        </a:spcAft>
        <a:buClr>
          <a:srgbClr val="0066FF"/>
        </a:buClr>
        <a:buFont typeface="Wingdings" pitchFamily="2" charset="2"/>
        <a:buChar char="Ø"/>
        <a:defRPr sz="2000" b="1">
          <a:solidFill>
            <a:schemeClr val="tx1"/>
          </a:solidFill>
          <a:effectLst>
            <a:outerShdw blurRad="38100" dist="38100" dir="2700000" algn="tl">
              <a:srgbClr val="C0C0C0"/>
            </a:outerShdw>
          </a:effectLst>
          <a:latin typeface="+mn-lt"/>
          <a:ea typeface="+mn-ea"/>
        </a:defRPr>
      </a:lvl7pPr>
      <a:lvl8pPr marL="3441700" indent="-387350" algn="l" rtl="0" eaLnBrk="1" fontAlgn="base" hangingPunct="1">
        <a:spcBef>
          <a:spcPct val="20000"/>
        </a:spcBef>
        <a:spcAft>
          <a:spcPct val="0"/>
        </a:spcAft>
        <a:buClr>
          <a:srgbClr val="0066FF"/>
        </a:buClr>
        <a:buFont typeface="Wingdings" pitchFamily="2" charset="2"/>
        <a:buChar char="Ø"/>
        <a:defRPr sz="2000" b="1">
          <a:solidFill>
            <a:schemeClr val="tx1"/>
          </a:solidFill>
          <a:effectLst>
            <a:outerShdw blurRad="38100" dist="38100" dir="2700000" algn="tl">
              <a:srgbClr val="C0C0C0"/>
            </a:outerShdw>
          </a:effectLst>
          <a:latin typeface="+mn-lt"/>
          <a:ea typeface="+mn-ea"/>
        </a:defRPr>
      </a:lvl8pPr>
      <a:lvl9pPr marL="3898900" indent="-387350" algn="l" rtl="0" eaLnBrk="1" fontAlgn="base" hangingPunct="1">
        <a:spcBef>
          <a:spcPct val="20000"/>
        </a:spcBef>
        <a:spcAft>
          <a:spcPct val="0"/>
        </a:spcAft>
        <a:buClr>
          <a:srgbClr val="0066FF"/>
        </a:buClr>
        <a:buFont typeface="Wingdings" pitchFamily="2" charset="2"/>
        <a:buChar char="Ø"/>
        <a:defRPr sz="2000" b="1">
          <a:solidFill>
            <a:schemeClr val="tx1"/>
          </a:solidFill>
          <a:effectLst>
            <a:outerShdw blurRad="38100" dist="38100" dir="2700000" algn="tl">
              <a:srgbClr val="C0C0C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28.bin"/><Relationship Id="rId13" Type="http://schemas.openxmlformats.org/officeDocument/2006/relationships/image" Target="../media/image40.wmf"/><Relationship Id="rId3" Type="http://schemas.openxmlformats.org/officeDocument/2006/relationships/notesSlide" Target="../notesSlides/notesSlide10.xml"/><Relationship Id="rId7" Type="http://schemas.openxmlformats.org/officeDocument/2006/relationships/image" Target="../media/image37.wmf"/><Relationship Id="rId12" Type="http://schemas.openxmlformats.org/officeDocument/2006/relationships/oleObject" Target="../embeddings/oleObject30.bin"/><Relationship Id="rId17" Type="http://schemas.openxmlformats.org/officeDocument/2006/relationships/image" Target="../media/image42.wmf"/><Relationship Id="rId2" Type="http://schemas.openxmlformats.org/officeDocument/2006/relationships/slideLayout" Target="../slideLayouts/slideLayout2.xml"/><Relationship Id="rId16" Type="http://schemas.openxmlformats.org/officeDocument/2006/relationships/oleObject" Target="../embeddings/oleObject32.bin"/><Relationship Id="rId1" Type="http://schemas.openxmlformats.org/officeDocument/2006/relationships/vmlDrawing" Target="../drawings/vmlDrawing8.vml"/><Relationship Id="rId6" Type="http://schemas.openxmlformats.org/officeDocument/2006/relationships/oleObject" Target="../embeddings/oleObject27.bin"/><Relationship Id="rId11" Type="http://schemas.openxmlformats.org/officeDocument/2006/relationships/image" Target="../media/image39.wmf"/><Relationship Id="rId5" Type="http://schemas.openxmlformats.org/officeDocument/2006/relationships/image" Target="../media/image36.wmf"/><Relationship Id="rId15" Type="http://schemas.openxmlformats.org/officeDocument/2006/relationships/image" Target="../media/image41.wmf"/><Relationship Id="rId10" Type="http://schemas.openxmlformats.org/officeDocument/2006/relationships/oleObject" Target="../embeddings/oleObject29.bin"/><Relationship Id="rId4" Type="http://schemas.openxmlformats.org/officeDocument/2006/relationships/oleObject" Target="../embeddings/oleObject26.bin"/><Relationship Id="rId9" Type="http://schemas.openxmlformats.org/officeDocument/2006/relationships/image" Target="../media/image38.wmf"/><Relationship Id="rId14" Type="http://schemas.openxmlformats.org/officeDocument/2006/relationships/oleObject" Target="../embeddings/oleObject31.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35.bin"/><Relationship Id="rId13" Type="http://schemas.openxmlformats.org/officeDocument/2006/relationships/image" Target="../media/image47.wmf"/><Relationship Id="rId3" Type="http://schemas.openxmlformats.org/officeDocument/2006/relationships/notesSlide" Target="../notesSlides/notesSlide12.xml"/><Relationship Id="rId7" Type="http://schemas.openxmlformats.org/officeDocument/2006/relationships/image" Target="../media/image44.wmf"/><Relationship Id="rId12"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34.bin"/><Relationship Id="rId11" Type="http://schemas.openxmlformats.org/officeDocument/2006/relationships/image" Target="../media/image46.wmf"/><Relationship Id="rId5" Type="http://schemas.openxmlformats.org/officeDocument/2006/relationships/image" Target="../media/image43.wmf"/><Relationship Id="rId15" Type="http://schemas.openxmlformats.org/officeDocument/2006/relationships/image" Target="../media/image48.wmf"/><Relationship Id="rId10" Type="http://schemas.openxmlformats.org/officeDocument/2006/relationships/oleObject" Target="../embeddings/oleObject36.bin"/><Relationship Id="rId4" Type="http://schemas.openxmlformats.org/officeDocument/2006/relationships/oleObject" Target="../embeddings/oleObject33.bin"/><Relationship Id="rId9" Type="http://schemas.openxmlformats.org/officeDocument/2006/relationships/image" Target="../media/image45.wmf"/><Relationship Id="rId14" Type="http://schemas.openxmlformats.org/officeDocument/2006/relationships/oleObject" Target="../embeddings/oleObject38.bin"/></Relationships>
</file>

<file path=ppt/slides/_rels/slide13.xml.rels><?xml version="1.0" encoding="UTF-8" standalone="yes"?>
<Relationships xmlns="http://schemas.openxmlformats.org/package/2006/relationships"><Relationship Id="rId3" Type="http://schemas.openxmlformats.org/officeDocument/2006/relationships/image" Target="../media/image49.gi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0.gif"/><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1.gif"/></Relationships>
</file>

<file path=ppt/slides/_rels/slide15.xml.rels><?xml version="1.0" encoding="UTF-8" standalone="yes"?>
<Relationships xmlns="http://schemas.openxmlformats.org/package/2006/relationships"><Relationship Id="rId3" Type="http://schemas.openxmlformats.org/officeDocument/2006/relationships/image" Target="../media/image52.jp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54.jpg"/><Relationship Id="rId4" Type="http://schemas.openxmlformats.org/officeDocument/2006/relationships/image" Target="../media/image53.jpg"/></Relationships>
</file>

<file path=ppt/slides/_rels/slide16.xml.rels><?xml version="1.0" encoding="UTF-8" standalone="yes"?>
<Relationships xmlns="http://schemas.openxmlformats.org/package/2006/relationships"><Relationship Id="rId8" Type="http://schemas.openxmlformats.org/officeDocument/2006/relationships/image" Target="../media/image56.wmf"/><Relationship Id="rId3" Type="http://schemas.openxmlformats.org/officeDocument/2006/relationships/notesSlide" Target="../notesSlides/notesSlide16.xml"/><Relationship Id="rId7" Type="http://schemas.openxmlformats.org/officeDocument/2006/relationships/oleObject" Target="../embeddings/oleObject40.bin"/><Relationship Id="rId12" Type="http://schemas.openxmlformats.org/officeDocument/2006/relationships/image" Target="../media/image58.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55.wmf"/><Relationship Id="rId11" Type="http://schemas.openxmlformats.org/officeDocument/2006/relationships/oleObject" Target="../embeddings/oleObject42.bin"/><Relationship Id="rId5" Type="http://schemas.openxmlformats.org/officeDocument/2006/relationships/oleObject" Target="../embeddings/oleObject39.bin"/><Relationship Id="rId10" Type="http://schemas.openxmlformats.org/officeDocument/2006/relationships/image" Target="../media/image57.wmf"/><Relationship Id="rId4" Type="http://schemas.openxmlformats.org/officeDocument/2006/relationships/image" Target="../media/image59.jpg"/><Relationship Id="rId9" Type="http://schemas.openxmlformats.org/officeDocument/2006/relationships/oleObject" Target="../embeddings/oleObject41.bin"/></Relationships>
</file>

<file path=ppt/slides/_rels/slide17.xml.rels><?xml version="1.0" encoding="UTF-8" standalone="yes"?>
<Relationships xmlns="http://schemas.openxmlformats.org/package/2006/relationships"><Relationship Id="rId8" Type="http://schemas.openxmlformats.org/officeDocument/2006/relationships/image" Target="../media/image61.wmf"/><Relationship Id="rId3" Type="http://schemas.openxmlformats.org/officeDocument/2006/relationships/notesSlide" Target="../notesSlides/notesSlide17.xml"/><Relationship Id="rId7" Type="http://schemas.openxmlformats.org/officeDocument/2006/relationships/oleObject" Target="../embeddings/oleObject44.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60.wmf"/><Relationship Id="rId5" Type="http://schemas.openxmlformats.org/officeDocument/2006/relationships/oleObject" Target="../embeddings/oleObject43.bin"/><Relationship Id="rId4" Type="http://schemas.openxmlformats.org/officeDocument/2006/relationships/image" Target="../media/image62.jpg"/></Relationships>
</file>

<file path=ppt/slides/_rels/slide1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64.gif"/></Relationships>
</file>

<file path=ppt/slides/_rels/slide19.xml.rels><?xml version="1.0" encoding="UTF-8" standalone="yes"?>
<Relationships xmlns="http://schemas.openxmlformats.org/package/2006/relationships"><Relationship Id="rId8" Type="http://schemas.openxmlformats.org/officeDocument/2006/relationships/image" Target="../media/image66.wmf"/><Relationship Id="rId3" Type="http://schemas.openxmlformats.org/officeDocument/2006/relationships/notesSlide" Target="../notesSlides/notesSlide19.xml"/><Relationship Id="rId7" Type="http://schemas.openxmlformats.org/officeDocument/2006/relationships/oleObject" Target="../embeddings/oleObject46.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65.wmf"/><Relationship Id="rId5" Type="http://schemas.openxmlformats.org/officeDocument/2006/relationships/oleObject" Target="../embeddings/oleObject45.bin"/><Relationship Id="rId4" Type="http://schemas.openxmlformats.org/officeDocument/2006/relationships/image" Target="../media/image6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8.jp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69.jp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image" Target="../media/image76.png"/><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70.wmf"/><Relationship Id="rId5" Type="http://schemas.openxmlformats.org/officeDocument/2006/relationships/oleObject" Target="../embeddings/oleObject47.bin"/><Relationship Id="rId4" Type="http://schemas.openxmlformats.org/officeDocument/2006/relationships/image" Target="../media/image71.jpg"/></Relationships>
</file>

<file path=ppt/slides/_rels/slide22.xml.rels><?xml version="1.0" encoding="UTF-8" standalone="yes"?>
<Relationships xmlns="http://schemas.openxmlformats.org/package/2006/relationships"><Relationship Id="rId3" Type="http://schemas.openxmlformats.org/officeDocument/2006/relationships/image" Target="../media/image72.jp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73.jp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7" Type="http://schemas.openxmlformats.org/officeDocument/2006/relationships/image" Target="../media/image74.w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48.bin"/><Relationship Id="rId5" Type="http://schemas.openxmlformats.org/officeDocument/2006/relationships/image" Target="../media/image75.jpg"/><Relationship Id="rId4" Type="http://schemas.openxmlformats.org/officeDocument/2006/relationships/image" Target="../media/image80.png"/></Relationships>
</file>

<file path=ppt/slides/_rels/slide24.xml.rels><?xml version="1.0" encoding="UTF-8" standalone="yes"?>
<Relationships xmlns="http://schemas.openxmlformats.org/package/2006/relationships"><Relationship Id="rId8" Type="http://schemas.openxmlformats.org/officeDocument/2006/relationships/image" Target="../media/image77.wmf"/><Relationship Id="rId3" Type="http://schemas.openxmlformats.org/officeDocument/2006/relationships/notesSlide" Target="../notesSlides/notesSlide24.xml"/><Relationship Id="rId7" Type="http://schemas.openxmlformats.org/officeDocument/2006/relationships/oleObject" Target="../embeddings/oleObject50.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76.wmf"/><Relationship Id="rId11" Type="http://schemas.openxmlformats.org/officeDocument/2006/relationships/image" Target="../media/image87.png"/><Relationship Id="rId5" Type="http://schemas.openxmlformats.org/officeDocument/2006/relationships/oleObject" Target="../embeddings/oleObject49.bin"/><Relationship Id="rId10" Type="http://schemas.openxmlformats.org/officeDocument/2006/relationships/image" Target="../media/image86.png"/><Relationship Id="rId4" Type="http://schemas.openxmlformats.org/officeDocument/2006/relationships/image" Target="../media/image78.jpg"/><Relationship Id="rId9" Type="http://schemas.openxmlformats.org/officeDocument/2006/relationships/image" Target="../media/image79.jpg"/></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53.bin"/><Relationship Id="rId3" Type="http://schemas.openxmlformats.org/officeDocument/2006/relationships/notesSlide" Target="../notesSlides/notesSlide25.xml"/><Relationship Id="rId7" Type="http://schemas.openxmlformats.org/officeDocument/2006/relationships/image" Target="../media/image81.wmf"/><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52.bin"/><Relationship Id="rId11" Type="http://schemas.openxmlformats.org/officeDocument/2006/relationships/image" Target="../media/image83.wmf"/><Relationship Id="rId5" Type="http://schemas.openxmlformats.org/officeDocument/2006/relationships/image" Target="../media/image80.wmf"/><Relationship Id="rId10" Type="http://schemas.openxmlformats.org/officeDocument/2006/relationships/oleObject" Target="../embeddings/oleObject54.bin"/><Relationship Id="rId4" Type="http://schemas.openxmlformats.org/officeDocument/2006/relationships/oleObject" Target="../embeddings/oleObject51.bin"/><Relationship Id="rId9" Type="http://schemas.openxmlformats.org/officeDocument/2006/relationships/image" Target="../media/image82.w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4.jp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860.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7" Type="http://schemas.openxmlformats.org/officeDocument/2006/relationships/image" Target="../media/image95.png"/><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85.wmf"/><Relationship Id="rId5" Type="http://schemas.openxmlformats.org/officeDocument/2006/relationships/oleObject" Target="../embeddings/oleObject55.bin"/><Relationship Id="rId4" Type="http://schemas.openxmlformats.org/officeDocument/2006/relationships/image" Target="../media/image86.jp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7" Type="http://schemas.openxmlformats.org/officeDocument/2006/relationships/image" Target="../media/image87.w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56.bin"/><Relationship Id="rId5" Type="http://schemas.openxmlformats.org/officeDocument/2006/relationships/image" Target="../media/image98.png"/><Relationship Id="rId4" Type="http://schemas.openxmlformats.org/officeDocument/2006/relationships/image" Target="../media/image88.jpg"/></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notesSlide" Target="../notesSlides/notesSlide3.xml"/><Relationship Id="rId7" Type="http://schemas.openxmlformats.org/officeDocument/2006/relationships/image" Target="../media/image11.png"/><Relationship Id="rId12" Type="http://schemas.openxmlformats.org/officeDocument/2006/relationships/image" Target="../media/image9.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7.wmf"/><Relationship Id="rId11" Type="http://schemas.openxmlformats.org/officeDocument/2006/relationships/oleObject" Target="../embeddings/oleObject3.bin"/><Relationship Id="rId5" Type="http://schemas.openxmlformats.org/officeDocument/2006/relationships/oleObject" Target="../embeddings/oleObject1.bin"/><Relationship Id="rId10" Type="http://schemas.openxmlformats.org/officeDocument/2006/relationships/image" Target="../media/image8.wmf"/><Relationship Id="rId4" Type="http://schemas.openxmlformats.org/officeDocument/2006/relationships/image" Target="../media/image10.jpg"/><Relationship Id="rId9" Type="http://schemas.openxmlformats.org/officeDocument/2006/relationships/oleObject" Target="../embeddings/oleObject2.bin"/></Relationships>
</file>

<file path=ppt/slides/_rels/slide30.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58.bin"/><Relationship Id="rId3" Type="http://schemas.openxmlformats.org/officeDocument/2006/relationships/notesSlide" Target="../notesSlides/notesSlide32.xml"/><Relationship Id="rId7" Type="http://schemas.openxmlformats.org/officeDocument/2006/relationships/image" Target="../media/image90.wmf"/><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oleObject" Target="../embeddings/oleObject57.bin"/><Relationship Id="rId5" Type="http://schemas.openxmlformats.org/officeDocument/2006/relationships/image" Target="../media/image103.png"/><Relationship Id="rId4" Type="http://schemas.openxmlformats.org/officeDocument/2006/relationships/image" Target="../media/image92.png"/><Relationship Id="rId9" Type="http://schemas.openxmlformats.org/officeDocument/2006/relationships/image" Target="../media/image91.wmf"/></Relationships>
</file>

<file path=ppt/slides/_rels/slide33.xml.rels><?xml version="1.0" encoding="UTF-8" standalone="yes"?>
<Relationships xmlns="http://schemas.openxmlformats.org/package/2006/relationships"><Relationship Id="rId8" Type="http://schemas.openxmlformats.org/officeDocument/2006/relationships/image" Target="../media/image93.wmf"/><Relationship Id="rId3" Type="http://schemas.openxmlformats.org/officeDocument/2006/relationships/notesSlide" Target="../notesSlides/notesSlide33.xml"/><Relationship Id="rId7" Type="http://schemas.openxmlformats.org/officeDocument/2006/relationships/oleObject" Target="../embeddings/oleObject60.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95.tiff"/><Relationship Id="rId11" Type="http://schemas.openxmlformats.org/officeDocument/2006/relationships/image" Target="../media/image94.wmf"/><Relationship Id="rId5" Type="http://schemas.openxmlformats.org/officeDocument/2006/relationships/image" Target="../media/image92.wmf"/><Relationship Id="rId10" Type="http://schemas.openxmlformats.org/officeDocument/2006/relationships/oleObject" Target="../embeddings/oleObject61.bin"/><Relationship Id="rId4" Type="http://schemas.openxmlformats.org/officeDocument/2006/relationships/oleObject" Target="../embeddings/oleObject59.bin"/><Relationship Id="rId9" Type="http://schemas.openxmlformats.org/officeDocument/2006/relationships/image" Target="../media/image108.png"/></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64.bin"/><Relationship Id="rId13" Type="http://schemas.openxmlformats.org/officeDocument/2006/relationships/image" Target="../media/image100.wmf"/><Relationship Id="rId3" Type="http://schemas.openxmlformats.org/officeDocument/2006/relationships/notesSlide" Target="../notesSlides/notesSlide34.xml"/><Relationship Id="rId7" Type="http://schemas.openxmlformats.org/officeDocument/2006/relationships/image" Target="../media/image97.wmf"/><Relationship Id="rId12" Type="http://schemas.openxmlformats.org/officeDocument/2006/relationships/oleObject" Target="../embeddings/oleObject66.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oleObject" Target="../embeddings/oleObject63.bin"/><Relationship Id="rId11" Type="http://schemas.openxmlformats.org/officeDocument/2006/relationships/image" Target="../media/image99.wmf"/><Relationship Id="rId5" Type="http://schemas.openxmlformats.org/officeDocument/2006/relationships/image" Target="../media/image96.wmf"/><Relationship Id="rId10" Type="http://schemas.openxmlformats.org/officeDocument/2006/relationships/oleObject" Target="../embeddings/oleObject65.bin"/><Relationship Id="rId4" Type="http://schemas.openxmlformats.org/officeDocument/2006/relationships/oleObject" Target="../embeddings/oleObject62.bin"/><Relationship Id="rId9" Type="http://schemas.openxmlformats.org/officeDocument/2006/relationships/image" Target="../media/image98.wmf"/></Relationships>
</file>

<file path=ppt/slides/_rels/slide35.xml.rels><?xml version="1.0" encoding="UTF-8" standalone="yes"?>
<Relationships xmlns="http://schemas.openxmlformats.org/package/2006/relationships"><Relationship Id="rId8" Type="http://schemas.openxmlformats.org/officeDocument/2006/relationships/image" Target="../media/image84.jpg"/><Relationship Id="rId3" Type="http://schemas.openxmlformats.org/officeDocument/2006/relationships/notesSlide" Target="../notesSlides/notesSlide35.xml"/><Relationship Id="rId7" Type="http://schemas.openxmlformats.org/officeDocument/2006/relationships/image" Target="../media/image102.wmf"/><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oleObject" Target="../embeddings/oleObject68.bin"/><Relationship Id="rId5" Type="http://schemas.openxmlformats.org/officeDocument/2006/relationships/image" Target="../media/image101.wmf"/><Relationship Id="rId4" Type="http://schemas.openxmlformats.org/officeDocument/2006/relationships/oleObject" Target="../embeddings/oleObject67.bin"/></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70.bin"/><Relationship Id="rId3" Type="http://schemas.openxmlformats.org/officeDocument/2006/relationships/notesSlide" Target="../notesSlides/notesSlide36.xml"/><Relationship Id="rId7" Type="http://schemas.openxmlformats.org/officeDocument/2006/relationships/image" Target="../media/image116.png"/><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55.wmf"/><Relationship Id="rId5" Type="http://schemas.openxmlformats.org/officeDocument/2006/relationships/oleObject" Target="../embeddings/oleObject69.bin"/><Relationship Id="rId4" Type="http://schemas.openxmlformats.org/officeDocument/2006/relationships/image" Target="../media/image59.jpg"/><Relationship Id="rId9" Type="http://schemas.openxmlformats.org/officeDocument/2006/relationships/image" Target="../media/image58.wmf"/></Relationships>
</file>

<file path=ppt/slides/_rels/slide37.xml.rels><?xml version="1.0" encoding="UTF-8" standalone="yes"?>
<Relationships xmlns="http://schemas.openxmlformats.org/package/2006/relationships"><Relationship Id="rId8" Type="http://schemas.openxmlformats.org/officeDocument/2006/relationships/image" Target="../media/image120.png"/><Relationship Id="rId3" Type="http://schemas.openxmlformats.org/officeDocument/2006/relationships/notesSlide" Target="../notesSlides/notesSlide37.xml"/><Relationship Id="rId7" Type="http://schemas.openxmlformats.org/officeDocument/2006/relationships/image" Target="../media/image104.wmf"/><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oleObject" Target="../embeddings/oleObject72.bin"/><Relationship Id="rId5" Type="http://schemas.openxmlformats.org/officeDocument/2006/relationships/image" Target="../media/image103.wmf"/><Relationship Id="rId10" Type="http://schemas.openxmlformats.org/officeDocument/2006/relationships/image" Target="../media/image105.wmf"/><Relationship Id="rId4" Type="http://schemas.openxmlformats.org/officeDocument/2006/relationships/oleObject" Target="../embeddings/oleObject71.bin"/><Relationship Id="rId9" Type="http://schemas.openxmlformats.org/officeDocument/2006/relationships/oleObject" Target="../embeddings/oleObject73.bin"/></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76.bin"/><Relationship Id="rId13" Type="http://schemas.openxmlformats.org/officeDocument/2006/relationships/image" Target="../media/image108.wmf"/><Relationship Id="rId3" Type="http://schemas.openxmlformats.org/officeDocument/2006/relationships/notesSlide" Target="../notesSlides/notesSlide38.xml"/><Relationship Id="rId7" Type="http://schemas.openxmlformats.org/officeDocument/2006/relationships/image" Target="../media/image107.wmf"/><Relationship Id="rId12" Type="http://schemas.openxmlformats.org/officeDocument/2006/relationships/oleObject" Target="../embeddings/oleObject78.bin"/><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oleObject" Target="../embeddings/oleObject75.bin"/><Relationship Id="rId11" Type="http://schemas.openxmlformats.org/officeDocument/2006/relationships/image" Target="../media/image104.wmf"/><Relationship Id="rId5" Type="http://schemas.openxmlformats.org/officeDocument/2006/relationships/image" Target="../media/image106.wmf"/><Relationship Id="rId10" Type="http://schemas.openxmlformats.org/officeDocument/2006/relationships/oleObject" Target="../embeddings/oleObject77.bin"/><Relationship Id="rId4" Type="http://schemas.openxmlformats.org/officeDocument/2006/relationships/oleObject" Target="../embeddings/oleObject74.bin"/><Relationship Id="rId9" Type="http://schemas.openxmlformats.org/officeDocument/2006/relationships/image" Target="../media/image103.wmf"/></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notesSlide" Target="../notesSlides/notesSlide4.xml"/><Relationship Id="rId7" Type="http://schemas.openxmlformats.org/officeDocument/2006/relationships/oleObject" Target="../embeddings/oleObject5.bin"/><Relationship Id="rId12" Type="http://schemas.openxmlformats.org/officeDocument/2006/relationships/image" Target="../media/image14.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1.wmf"/><Relationship Id="rId11" Type="http://schemas.openxmlformats.org/officeDocument/2006/relationships/oleObject" Target="../embeddings/oleObject7.bin"/><Relationship Id="rId5" Type="http://schemas.openxmlformats.org/officeDocument/2006/relationships/oleObject" Target="../embeddings/oleObject4.bin"/><Relationship Id="rId10" Type="http://schemas.openxmlformats.org/officeDocument/2006/relationships/image" Target="../media/image13.wmf"/><Relationship Id="rId4" Type="http://schemas.openxmlformats.org/officeDocument/2006/relationships/image" Target="../media/image15.jpg"/><Relationship Id="rId9" Type="http://schemas.openxmlformats.org/officeDocument/2006/relationships/oleObject" Target="../embeddings/oleObject6.bin"/></Relationships>
</file>

<file path=ppt/slides/_rels/slide40.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81.bin"/><Relationship Id="rId3" Type="http://schemas.openxmlformats.org/officeDocument/2006/relationships/notesSlide" Target="../notesSlides/notesSlide41.xml"/><Relationship Id="rId7" Type="http://schemas.openxmlformats.org/officeDocument/2006/relationships/image" Target="../media/image110.wmf"/><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oleObject" Target="../embeddings/oleObject80.bin"/><Relationship Id="rId11" Type="http://schemas.openxmlformats.org/officeDocument/2006/relationships/image" Target="../media/image112.wmf"/><Relationship Id="rId5" Type="http://schemas.openxmlformats.org/officeDocument/2006/relationships/image" Target="../media/image109.wmf"/><Relationship Id="rId10" Type="http://schemas.openxmlformats.org/officeDocument/2006/relationships/oleObject" Target="../embeddings/oleObject82.bin"/><Relationship Id="rId4" Type="http://schemas.openxmlformats.org/officeDocument/2006/relationships/oleObject" Target="../embeddings/oleObject79.bin"/><Relationship Id="rId9" Type="http://schemas.openxmlformats.org/officeDocument/2006/relationships/image" Target="../media/image111.wmf"/></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84.bin"/><Relationship Id="rId3" Type="http://schemas.openxmlformats.org/officeDocument/2006/relationships/notesSlide" Target="../notesSlides/notesSlide42.xml"/><Relationship Id="rId7" Type="http://schemas.openxmlformats.org/officeDocument/2006/relationships/image" Target="../media/image113.wmf"/><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oleObject" Target="../embeddings/oleObject83.bin"/><Relationship Id="rId5" Type="http://schemas.openxmlformats.org/officeDocument/2006/relationships/image" Target="../media/image116.jpg"/><Relationship Id="rId4" Type="http://schemas.openxmlformats.org/officeDocument/2006/relationships/image" Target="../media/image115.jpg"/><Relationship Id="rId9" Type="http://schemas.openxmlformats.org/officeDocument/2006/relationships/image" Target="../media/image114.wmf"/></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86.bin"/><Relationship Id="rId13" Type="http://schemas.openxmlformats.org/officeDocument/2006/relationships/image" Target="../media/image120.wmf"/><Relationship Id="rId3" Type="http://schemas.openxmlformats.org/officeDocument/2006/relationships/notesSlide" Target="../notesSlides/notesSlide43.xml"/><Relationship Id="rId7" Type="http://schemas.openxmlformats.org/officeDocument/2006/relationships/image" Target="../media/image117.wmf"/><Relationship Id="rId12" Type="http://schemas.openxmlformats.org/officeDocument/2006/relationships/oleObject" Target="../embeddings/oleObject88.bin"/><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oleObject" Target="../embeddings/oleObject85.bin"/><Relationship Id="rId11" Type="http://schemas.openxmlformats.org/officeDocument/2006/relationships/image" Target="../media/image119.wmf"/><Relationship Id="rId5" Type="http://schemas.openxmlformats.org/officeDocument/2006/relationships/image" Target="../media/image122.jpg"/><Relationship Id="rId10" Type="http://schemas.openxmlformats.org/officeDocument/2006/relationships/oleObject" Target="../embeddings/oleObject87.bin"/><Relationship Id="rId4" Type="http://schemas.openxmlformats.org/officeDocument/2006/relationships/image" Target="../media/image121.jpg"/><Relationship Id="rId9" Type="http://schemas.openxmlformats.org/officeDocument/2006/relationships/image" Target="../media/image118.wmf"/></Relationships>
</file>

<file path=ppt/slides/_rels/slide44.xml.rels><?xml version="1.0" encoding="UTF-8" standalone="yes"?>
<Relationships xmlns="http://schemas.openxmlformats.org/package/2006/relationships"><Relationship Id="rId8" Type="http://schemas.openxmlformats.org/officeDocument/2006/relationships/image" Target="../media/image124.wmf"/><Relationship Id="rId3" Type="http://schemas.openxmlformats.org/officeDocument/2006/relationships/notesSlide" Target="../notesSlides/notesSlide44.xml"/><Relationship Id="rId7" Type="http://schemas.openxmlformats.org/officeDocument/2006/relationships/oleObject" Target="../embeddings/oleObject90.bin"/><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image" Target="../media/image126.jpg"/><Relationship Id="rId5" Type="http://schemas.openxmlformats.org/officeDocument/2006/relationships/image" Target="../media/image123.wmf"/><Relationship Id="rId10" Type="http://schemas.openxmlformats.org/officeDocument/2006/relationships/image" Target="../media/image125.wmf"/><Relationship Id="rId4" Type="http://schemas.openxmlformats.org/officeDocument/2006/relationships/oleObject" Target="../embeddings/oleObject89.bin"/><Relationship Id="rId9" Type="http://schemas.openxmlformats.org/officeDocument/2006/relationships/oleObject" Target="../embeddings/oleObject91.bin"/></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7" Type="http://schemas.openxmlformats.org/officeDocument/2006/relationships/image" Target="../media/image145.png"/><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image" Target="../media/image128.jpg"/><Relationship Id="rId5" Type="http://schemas.openxmlformats.org/officeDocument/2006/relationships/image" Target="../media/image127.wmf"/><Relationship Id="rId4" Type="http://schemas.openxmlformats.org/officeDocument/2006/relationships/oleObject" Target="../embeddings/oleObject92.bin"/></Relationships>
</file>

<file path=ppt/slides/_rels/slide46.xml.rels><?xml version="1.0" encoding="UTF-8" standalone="yes"?>
<Relationships xmlns="http://schemas.openxmlformats.org/package/2006/relationships"><Relationship Id="rId3" Type="http://schemas.openxmlformats.org/officeDocument/2006/relationships/image" Target="../media/image129.jp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95.bin"/><Relationship Id="rId13" Type="http://schemas.openxmlformats.org/officeDocument/2006/relationships/image" Target="../media/image134.wmf"/><Relationship Id="rId3" Type="http://schemas.openxmlformats.org/officeDocument/2006/relationships/notesSlide" Target="../notesSlides/notesSlide48.xml"/><Relationship Id="rId7" Type="http://schemas.openxmlformats.org/officeDocument/2006/relationships/image" Target="../media/image131.wmf"/><Relationship Id="rId12" Type="http://schemas.openxmlformats.org/officeDocument/2006/relationships/oleObject" Target="../embeddings/oleObject97.bin"/><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oleObject" Target="../embeddings/oleObject94.bin"/><Relationship Id="rId11" Type="http://schemas.openxmlformats.org/officeDocument/2006/relationships/image" Target="../media/image133.wmf"/><Relationship Id="rId5" Type="http://schemas.openxmlformats.org/officeDocument/2006/relationships/image" Target="../media/image130.wmf"/><Relationship Id="rId15" Type="http://schemas.openxmlformats.org/officeDocument/2006/relationships/image" Target="../media/image135.wmf"/><Relationship Id="rId10" Type="http://schemas.openxmlformats.org/officeDocument/2006/relationships/oleObject" Target="../embeddings/oleObject96.bin"/><Relationship Id="rId4" Type="http://schemas.openxmlformats.org/officeDocument/2006/relationships/oleObject" Target="../embeddings/oleObject93.bin"/><Relationship Id="rId9" Type="http://schemas.openxmlformats.org/officeDocument/2006/relationships/image" Target="../media/image132.wmf"/><Relationship Id="rId14" Type="http://schemas.openxmlformats.org/officeDocument/2006/relationships/oleObject" Target="../embeddings/oleObject98.bin"/></Relationships>
</file>

<file path=ppt/slides/_rels/slide49.xml.rels><?xml version="1.0" encoding="UTF-8" standalone="yes"?>
<Relationships xmlns="http://schemas.openxmlformats.org/package/2006/relationships"><Relationship Id="rId3" Type="http://schemas.openxmlformats.org/officeDocument/2006/relationships/image" Target="../media/image136.tiff"/><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notesSlide" Target="../notesSlides/notesSlide5.xml"/><Relationship Id="rId7"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6.wmf"/><Relationship Id="rId5" Type="http://schemas.openxmlformats.org/officeDocument/2006/relationships/oleObject" Target="../embeddings/oleObject8.bin"/><Relationship Id="rId4" Type="http://schemas.openxmlformats.org/officeDocument/2006/relationships/image" Target="../media/image18.jpg"/></Relationships>
</file>

<file path=ppt/slides/_rels/slide50.xml.rels><?xml version="1.0" encoding="UTF-8" standalone="yes"?>
<Relationships xmlns="http://schemas.openxmlformats.org/package/2006/relationships"><Relationship Id="rId3" Type="http://schemas.openxmlformats.org/officeDocument/2006/relationships/image" Target="../media/image137.tiff"/><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oleObject" Target="../embeddings/oleObject101.bin"/><Relationship Id="rId13" Type="http://schemas.openxmlformats.org/officeDocument/2006/relationships/image" Target="../media/image142.wmf"/><Relationship Id="rId18" Type="http://schemas.openxmlformats.org/officeDocument/2006/relationships/oleObject" Target="../embeddings/oleObject106.bin"/><Relationship Id="rId3" Type="http://schemas.openxmlformats.org/officeDocument/2006/relationships/notesSlide" Target="../notesSlides/notesSlide51.xml"/><Relationship Id="rId21" Type="http://schemas.openxmlformats.org/officeDocument/2006/relationships/image" Target="../media/image146.wmf"/><Relationship Id="rId7" Type="http://schemas.openxmlformats.org/officeDocument/2006/relationships/image" Target="../media/image139.wmf"/><Relationship Id="rId12" Type="http://schemas.openxmlformats.org/officeDocument/2006/relationships/oleObject" Target="../embeddings/oleObject103.bin"/><Relationship Id="rId17" Type="http://schemas.openxmlformats.org/officeDocument/2006/relationships/image" Target="../media/image144.wmf"/><Relationship Id="rId2" Type="http://schemas.openxmlformats.org/officeDocument/2006/relationships/slideLayout" Target="../slideLayouts/slideLayout2.xml"/><Relationship Id="rId16" Type="http://schemas.openxmlformats.org/officeDocument/2006/relationships/oleObject" Target="../embeddings/oleObject105.bin"/><Relationship Id="rId20" Type="http://schemas.openxmlformats.org/officeDocument/2006/relationships/oleObject" Target="../embeddings/oleObject107.bin"/><Relationship Id="rId1" Type="http://schemas.openxmlformats.org/officeDocument/2006/relationships/vmlDrawing" Target="../drawings/vmlDrawing32.vml"/><Relationship Id="rId6" Type="http://schemas.openxmlformats.org/officeDocument/2006/relationships/oleObject" Target="../embeddings/oleObject100.bin"/><Relationship Id="rId11" Type="http://schemas.openxmlformats.org/officeDocument/2006/relationships/image" Target="../media/image141.wmf"/><Relationship Id="rId5" Type="http://schemas.openxmlformats.org/officeDocument/2006/relationships/image" Target="../media/image138.wmf"/><Relationship Id="rId15" Type="http://schemas.openxmlformats.org/officeDocument/2006/relationships/image" Target="../media/image143.wmf"/><Relationship Id="rId23" Type="http://schemas.openxmlformats.org/officeDocument/2006/relationships/image" Target="../media/image147.wmf"/><Relationship Id="rId10" Type="http://schemas.openxmlformats.org/officeDocument/2006/relationships/oleObject" Target="../embeddings/oleObject102.bin"/><Relationship Id="rId19" Type="http://schemas.openxmlformats.org/officeDocument/2006/relationships/image" Target="../media/image145.wmf"/><Relationship Id="rId4" Type="http://schemas.openxmlformats.org/officeDocument/2006/relationships/oleObject" Target="../embeddings/oleObject99.bin"/><Relationship Id="rId9" Type="http://schemas.openxmlformats.org/officeDocument/2006/relationships/image" Target="../media/image140.wmf"/><Relationship Id="rId14" Type="http://schemas.openxmlformats.org/officeDocument/2006/relationships/oleObject" Target="../embeddings/oleObject104.bin"/><Relationship Id="rId22" Type="http://schemas.openxmlformats.org/officeDocument/2006/relationships/oleObject" Target="../embeddings/oleObject108.bin"/></Relationships>
</file>

<file path=ppt/slides/_rels/slide52.xml.rels><?xml version="1.0" encoding="UTF-8" standalone="yes"?>
<Relationships xmlns="http://schemas.openxmlformats.org/package/2006/relationships"><Relationship Id="rId8" Type="http://schemas.openxmlformats.org/officeDocument/2006/relationships/oleObject" Target="../embeddings/oleObject111.bin"/><Relationship Id="rId13" Type="http://schemas.openxmlformats.org/officeDocument/2006/relationships/image" Target="../media/image152.wmf"/><Relationship Id="rId18" Type="http://schemas.openxmlformats.org/officeDocument/2006/relationships/oleObject" Target="../embeddings/oleObject116.bin"/><Relationship Id="rId3" Type="http://schemas.openxmlformats.org/officeDocument/2006/relationships/notesSlide" Target="../notesSlides/notesSlide52.xml"/><Relationship Id="rId7" Type="http://schemas.openxmlformats.org/officeDocument/2006/relationships/image" Target="../media/image149.wmf"/><Relationship Id="rId12" Type="http://schemas.openxmlformats.org/officeDocument/2006/relationships/oleObject" Target="../embeddings/oleObject113.bin"/><Relationship Id="rId17" Type="http://schemas.openxmlformats.org/officeDocument/2006/relationships/image" Target="../media/image154.wmf"/><Relationship Id="rId2" Type="http://schemas.openxmlformats.org/officeDocument/2006/relationships/slideLayout" Target="../slideLayouts/slideLayout2.xml"/><Relationship Id="rId16" Type="http://schemas.openxmlformats.org/officeDocument/2006/relationships/oleObject" Target="../embeddings/oleObject115.bin"/><Relationship Id="rId1" Type="http://schemas.openxmlformats.org/officeDocument/2006/relationships/vmlDrawing" Target="../drawings/vmlDrawing33.vml"/><Relationship Id="rId6" Type="http://schemas.openxmlformats.org/officeDocument/2006/relationships/oleObject" Target="../embeddings/oleObject110.bin"/><Relationship Id="rId11" Type="http://schemas.openxmlformats.org/officeDocument/2006/relationships/image" Target="../media/image151.wmf"/><Relationship Id="rId5" Type="http://schemas.openxmlformats.org/officeDocument/2006/relationships/image" Target="../media/image148.wmf"/><Relationship Id="rId15" Type="http://schemas.openxmlformats.org/officeDocument/2006/relationships/image" Target="../media/image153.wmf"/><Relationship Id="rId10" Type="http://schemas.openxmlformats.org/officeDocument/2006/relationships/oleObject" Target="../embeddings/oleObject112.bin"/><Relationship Id="rId19" Type="http://schemas.openxmlformats.org/officeDocument/2006/relationships/image" Target="../media/image155.wmf"/><Relationship Id="rId4" Type="http://schemas.openxmlformats.org/officeDocument/2006/relationships/oleObject" Target="../embeddings/oleObject109.bin"/><Relationship Id="rId9" Type="http://schemas.openxmlformats.org/officeDocument/2006/relationships/image" Target="../media/image150.wmf"/><Relationship Id="rId14" Type="http://schemas.openxmlformats.org/officeDocument/2006/relationships/oleObject" Target="../embeddings/oleObject114.bin"/></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notesSlide" Target="../notesSlides/notesSlide6.xml"/><Relationship Id="rId7" Type="http://schemas.openxmlformats.org/officeDocument/2006/relationships/oleObject" Target="../embeddings/oleObject11.bin"/><Relationship Id="rId12" Type="http://schemas.openxmlformats.org/officeDocument/2006/relationships/image" Target="../media/image22.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9.wmf"/><Relationship Id="rId11" Type="http://schemas.openxmlformats.org/officeDocument/2006/relationships/oleObject" Target="../embeddings/oleObject13.bin"/><Relationship Id="rId5" Type="http://schemas.openxmlformats.org/officeDocument/2006/relationships/oleObject" Target="../embeddings/oleObject10.bin"/><Relationship Id="rId10" Type="http://schemas.openxmlformats.org/officeDocument/2006/relationships/image" Target="../media/image21.wmf"/><Relationship Id="rId4" Type="http://schemas.openxmlformats.org/officeDocument/2006/relationships/image" Target="../media/image23.jpg"/><Relationship Id="rId9" Type="http://schemas.openxmlformats.org/officeDocument/2006/relationships/oleObject" Target="../embeddings/oleObject12.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notesSlide" Target="../notesSlides/notesSlide7.xml"/><Relationship Id="rId7" Type="http://schemas.openxmlformats.org/officeDocument/2006/relationships/image" Target="../media/image25.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5.bin"/><Relationship Id="rId11" Type="http://schemas.openxmlformats.org/officeDocument/2006/relationships/image" Target="../media/image27.wmf"/><Relationship Id="rId5" Type="http://schemas.openxmlformats.org/officeDocument/2006/relationships/image" Target="../media/image24.wmf"/><Relationship Id="rId10" Type="http://schemas.openxmlformats.org/officeDocument/2006/relationships/oleObject" Target="../embeddings/oleObject17.bin"/><Relationship Id="rId4" Type="http://schemas.openxmlformats.org/officeDocument/2006/relationships/oleObject" Target="../embeddings/oleObject14.bin"/><Relationship Id="rId9" Type="http://schemas.openxmlformats.org/officeDocument/2006/relationships/image" Target="../media/image26.wmf"/></Relationships>
</file>

<file path=ppt/slides/_rels/slide8.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1.wmf"/><Relationship Id="rId3" Type="http://schemas.openxmlformats.org/officeDocument/2006/relationships/notesSlide" Target="../notesSlides/notesSlide8.xml"/><Relationship Id="rId7" Type="http://schemas.openxmlformats.org/officeDocument/2006/relationships/image" Target="../media/image29.wmf"/><Relationship Id="rId12"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9.bin"/><Relationship Id="rId11" Type="http://schemas.openxmlformats.org/officeDocument/2006/relationships/image" Target="../media/image35.png"/><Relationship Id="rId5" Type="http://schemas.openxmlformats.org/officeDocument/2006/relationships/image" Target="../media/image28.wmf"/><Relationship Id="rId10" Type="http://schemas.openxmlformats.org/officeDocument/2006/relationships/image" Target="../media/image30.wmf"/><Relationship Id="rId4" Type="http://schemas.openxmlformats.org/officeDocument/2006/relationships/oleObject" Target="../embeddings/oleObject18.bin"/><Relationship Id="rId9" Type="http://schemas.openxmlformats.org/officeDocument/2006/relationships/oleObject" Target="../embeddings/oleObject20.bin"/></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24.bin"/><Relationship Id="rId3" Type="http://schemas.openxmlformats.org/officeDocument/2006/relationships/notesSlide" Target="../notesSlides/notesSlide9.xml"/><Relationship Id="rId7" Type="http://schemas.openxmlformats.org/officeDocument/2006/relationships/image" Target="../media/image33.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23.bin"/><Relationship Id="rId11" Type="http://schemas.openxmlformats.org/officeDocument/2006/relationships/image" Target="../media/image35.wmf"/><Relationship Id="rId5" Type="http://schemas.openxmlformats.org/officeDocument/2006/relationships/image" Target="../media/image32.wmf"/><Relationship Id="rId10" Type="http://schemas.openxmlformats.org/officeDocument/2006/relationships/oleObject" Target="../embeddings/oleObject25.bin"/><Relationship Id="rId4" Type="http://schemas.openxmlformats.org/officeDocument/2006/relationships/oleObject" Target="../embeddings/oleObject22.bin"/><Relationship Id="rId9" Type="http://schemas.openxmlformats.org/officeDocument/2006/relationships/image" Target="../media/image3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1371600" y="4582641"/>
            <a:ext cx="6553200" cy="790575"/>
          </a:xfrm>
          <a:prstGeom prst="rect">
            <a:avLst/>
          </a:prstGeom>
        </p:spPr>
        <p:txBody>
          <a:bodyPr anchor="ctr" anchorCtr="0"/>
          <a:lstStyle>
            <a:lvl1pPr indent="0" algn="ctr" fontAlgn="base">
              <a:lnSpc>
                <a:spcPct val="80000"/>
              </a:lnSpc>
              <a:spcBef>
                <a:spcPct val="20000"/>
              </a:spcBef>
              <a:spcAft>
                <a:spcPct val="0"/>
              </a:spcAft>
              <a:buClr>
                <a:srgbClr val="0066FF"/>
              </a:buClr>
              <a:buFont typeface="Wingdings" pitchFamily="2" charset="2"/>
              <a:buNone/>
              <a:defRPr sz="1600" b="1">
                <a:solidFill>
                  <a:schemeClr val="tx2"/>
                </a:solidFill>
                <a:effectLst>
                  <a:outerShdw blurRad="38100" dist="38100" dir="2700000" algn="tl">
                    <a:srgbClr val="C0C0C0"/>
                  </a:outerShdw>
                </a:effectLst>
                <a:latin typeface="Arial" charset="0"/>
                <a:ea typeface="宋体" charset="-122"/>
              </a:defRPr>
            </a:lvl1pPr>
            <a:lvl2pPr marL="889000" indent="-439738" fontAlgn="base">
              <a:spcBef>
                <a:spcPct val="20000"/>
              </a:spcBef>
              <a:spcAft>
                <a:spcPct val="0"/>
              </a:spcAft>
              <a:buClr>
                <a:srgbClr val="0066FF"/>
              </a:buClr>
              <a:buFont typeface="Wingdings" pitchFamily="2" charset="2"/>
              <a:buChar char="Ø"/>
              <a:defRPr sz="2800" b="1">
                <a:effectLst>
                  <a:outerShdw blurRad="38100" dist="38100" dir="2700000" algn="tl">
                    <a:srgbClr val="C0C0C0"/>
                  </a:outerShdw>
                </a:effectLst>
              </a:defRPr>
            </a:lvl2pPr>
            <a:lvl3pPr marL="1293813" indent="-403225" fontAlgn="base">
              <a:spcBef>
                <a:spcPct val="20000"/>
              </a:spcBef>
              <a:spcAft>
                <a:spcPct val="0"/>
              </a:spcAft>
              <a:buClr>
                <a:srgbClr val="0066FF"/>
              </a:buClr>
              <a:buFont typeface="Wingdings" pitchFamily="2" charset="2"/>
              <a:buChar char="Ø"/>
              <a:defRPr sz="2400" b="1">
                <a:effectLst>
                  <a:outerShdw blurRad="38100" dist="38100" dir="2700000" algn="tl">
                    <a:srgbClr val="C0C0C0"/>
                  </a:outerShdw>
                </a:effectLst>
              </a:defRPr>
            </a:lvl3pPr>
            <a:lvl4pPr marL="1681163" indent="-385763" fontAlgn="base">
              <a:spcBef>
                <a:spcPct val="20000"/>
              </a:spcBef>
              <a:spcAft>
                <a:spcPct val="0"/>
              </a:spcAft>
              <a:buClr>
                <a:srgbClr val="0066FF"/>
              </a:buClr>
              <a:buFont typeface="Wingdings" pitchFamily="2" charset="2"/>
              <a:buChar char="Ø"/>
              <a:defRPr sz="2000" b="1">
                <a:effectLst>
                  <a:outerShdw blurRad="38100" dist="38100" dir="2700000" algn="tl">
                    <a:srgbClr val="C0C0C0"/>
                  </a:outerShdw>
                </a:effectLst>
              </a:defRPr>
            </a:lvl4pPr>
            <a:lvl5pPr marL="2070100" indent="-387350" fontAlgn="base">
              <a:spcBef>
                <a:spcPct val="20000"/>
              </a:spcBef>
              <a:spcAft>
                <a:spcPct val="0"/>
              </a:spcAft>
              <a:buClr>
                <a:srgbClr val="0066FF"/>
              </a:buClr>
              <a:buFont typeface="Wingdings" pitchFamily="2" charset="2"/>
              <a:buChar char="Ø"/>
              <a:defRPr sz="2000" b="1">
                <a:effectLst>
                  <a:outerShdw blurRad="38100" dist="38100" dir="2700000" algn="tl">
                    <a:srgbClr val="C0C0C0"/>
                  </a:outerShdw>
                </a:effectLst>
              </a:defRPr>
            </a:lvl5pPr>
            <a:lvl6pPr marL="2527300" indent="-387350" fontAlgn="base">
              <a:spcBef>
                <a:spcPct val="20000"/>
              </a:spcBef>
              <a:spcAft>
                <a:spcPct val="0"/>
              </a:spcAft>
              <a:buClr>
                <a:srgbClr val="0066FF"/>
              </a:buClr>
              <a:buFont typeface="Wingdings" pitchFamily="2" charset="2"/>
              <a:buChar char="Ø"/>
              <a:defRPr sz="2000" b="1">
                <a:effectLst>
                  <a:outerShdw blurRad="38100" dist="38100" dir="2700000" algn="tl">
                    <a:srgbClr val="C0C0C0"/>
                  </a:outerShdw>
                </a:effectLst>
              </a:defRPr>
            </a:lvl6pPr>
            <a:lvl7pPr marL="2984500" indent="-387350" fontAlgn="base">
              <a:spcBef>
                <a:spcPct val="20000"/>
              </a:spcBef>
              <a:spcAft>
                <a:spcPct val="0"/>
              </a:spcAft>
              <a:buClr>
                <a:srgbClr val="0066FF"/>
              </a:buClr>
              <a:buFont typeface="Wingdings" pitchFamily="2" charset="2"/>
              <a:buChar char="Ø"/>
              <a:defRPr sz="2000" b="1">
                <a:effectLst>
                  <a:outerShdw blurRad="38100" dist="38100" dir="2700000" algn="tl">
                    <a:srgbClr val="C0C0C0"/>
                  </a:outerShdw>
                </a:effectLst>
              </a:defRPr>
            </a:lvl7pPr>
            <a:lvl8pPr marL="3441700" indent="-387350" fontAlgn="base">
              <a:spcBef>
                <a:spcPct val="20000"/>
              </a:spcBef>
              <a:spcAft>
                <a:spcPct val="0"/>
              </a:spcAft>
              <a:buClr>
                <a:srgbClr val="0066FF"/>
              </a:buClr>
              <a:buFont typeface="Wingdings" pitchFamily="2" charset="2"/>
              <a:buChar char="Ø"/>
              <a:defRPr sz="2000" b="1">
                <a:effectLst>
                  <a:outerShdw blurRad="38100" dist="38100" dir="2700000" algn="tl">
                    <a:srgbClr val="C0C0C0"/>
                  </a:outerShdw>
                </a:effectLst>
              </a:defRPr>
            </a:lvl8pPr>
            <a:lvl9pPr marL="3898900" indent="-387350" fontAlgn="base">
              <a:spcBef>
                <a:spcPct val="20000"/>
              </a:spcBef>
              <a:spcAft>
                <a:spcPct val="0"/>
              </a:spcAft>
              <a:buClr>
                <a:srgbClr val="0066FF"/>
              </a:buClr>
              <a:buFont typeface="Wingdings" pitchFamily="2" charset="2"/>
              <a:buChar char="Ø"/>
              <a:defRPr sz="2000" b="1">
                <a:effectLst>
                  <a:outerShdw blurRad="38100" dist="38100" dir="2700000" algn="tl">
                    <a:srgbClr val="C0C0C0"/>
                  </a:outerShdw>
                </a:effectLst>
              </a:defRPr>
            </a:lvl9pPr>
          </a:lstStyle>
          <a:p>
            <a:r>
              <a:rPr lang="zh-CN" altLang="en-US" dirty="0"/>
              <a:t>万助军</a:t>
            </a:r>
          </a:p>
          <a:p>
            <a:r>
              <a:rPr lang="en-US" altLang="zh-CN" dirty="0"/>
              <a:t>zhujun.wan@hust.edu.cn</a:t>
            </a:r>
          </a:p>
          <a:p>
            <a:r>
              <a:rPr lang="zh-CN" altLang="en-US" dirty="0"/>
              <a:t>华中科技大学光学与电子信息学院</a:t>
            </a:r>
          </a:p>
        </p:txBody>
      </p:sp>
      <p:sp>
        <p:nvSpPr>
          <p:cNvPr id="5" name="Rectangle 2"/>
          <p:cNvSpPr txBox="1">
            <a:spLocks noChangeArrowheads="1"/>
          </p:cNvSpPr>
          <p:nvPr/>
        </p:nvSpPr>
        <p:spPr bwMode="auto">
          <a:xfrm>
            <a:off x="0" y="2564904"/>
            <a:ext cx="9144000" cy="101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mj-lt"/>
                <a:ea typeface="+mj-ea"/>
                <a:cs typeface="+mj-cs"/>
              </a:defRPr>
            </a:lvl1pPr>
            <a:lvl2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2pPr>
            <a:lvl3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3pPr>
            <a:lvl4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4pPr>
            <a:lvl5pPr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5pPr>
            <a:lvl6pPr marL="4572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6pPr>
            <a:lvl7pPr marL="9144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7pPr>
            <a:lvl8pPr marL="13716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8pPr>
            <a:lvl9pPr marL="1828800" algn="ctr" rtl="0" eaLnBrk="1" fontAlgn="base" hangingPunct="1">
              <a:spcBef>
                <a:spcPct val="0"/>
              </a:spcBef>
              <a:spcAft>
                <a:spcPct val="0"/>
              </a:spcAft>
              <a:defRPr sz="4000" b="1">
                <a:solidFill>
                  <a:schemeClr val="tx2"/>
                </a:solidFill>
                <a:effectLst>
                  <a:outerShdw blurRad="38100" dist="38100" dir="2700000" algn="tl">
                    <a:srgbClr val="C0C0C0"/>
                  </a:outerShdw>
                </a:effectLst>
                <a:latin typeface="Times New Roman" pitchFamily="18" charset="0"/>
                <a:ea typeface="宋体" charset="-122"/>
              </a:defRPr>
            </a:lvl9pPr>
          </a:lstStyle>
          <a:p>
            <a:pPr>
              <a:defRPr/>
            </a:pPr>
            <a:r>
              <a:rPr lang="zh-CN" altLang="en-US" sz="4400" dirty="0">
                <a:ea typeface="宋体" pitchFamily="2" charset="-122"/>
              </a:rPr>
              <a:t>第五章 傅立叶光学</a:t>
            </a:r>
            <a:endParaRPr lang="zh-CN" altLang="en-US" sz="4400" kern="0" dirty="0">
              <a:ea typeface="宋体"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傅里叶变换基本定理</a:t>
            </a:r>
            <a:endParaRPr lang="en-US" altLang="zh-CN" sz="3200" dirty="0">
              <a:latin typeface="黑体" pitchFamily="2" charset="-122"/>
              <a:ea typeface="黑体" pitchFamily="2" charset="-122"/>
            </a:endParaRPr>
          </a:p>
        </p:txBody>
      </p:sp>
      <p:sp>
        <p:nvSpPr>
          <p:cNvPr id="3" name="灯片编号占位符 2"/>
          <p:cNvSpPr>
            <a:spLocks noGrp="1"/>
          </p:cNvSpPr>
          <p:nvPr>
            <p:ph type="sldNum" sz="quarter" idx="10"/>
          </p:nvPr>
        </p:nvSpPr>
        <p:spPr/>
        <p:txBody>
          <a:bodyPr/>
          <a:lstStyle/>
          <a:p>
            <a:fld id="{80EBFEEF-8BDD-4A82-B08F-633BA2D602B5}" type="slidenum">
              <a:rPr lang="zh-CN" altLang="en-US" smtClean="0"/>
              <a:pPr/>
              <a:t>10</a:t>
            </a:fld>
            <a:endParaRPr lang="zh-CN" altLang="en-US"/>
          </a:p>
        </p:txBody>
      </p:sp>
      <p:sp>
        <p:nvSpPr>
          <p:cNvPr id="17" name="TextBox 16"/>
          <p:cNvSpPr txBox="1"/>
          <p:nvPr/>
        </p:nvSpPr>
        <p:spPr>
          <a:xfrm>
            <a:off x="148853" y="1311870"/>
            <a:ext cx="2659702" cy="369332"/>
          </a:xfrm>
          <a:prstGeom prst="rect">
            <a:avLst/>
          </a:prstGeom>
          <a:noFill/>
        </p:spPr>
        <p:txBody>
          <a:bodyPr wrap="square" rtlCol="0">
            <a:spAutoFit/>
          </a:bodyPr>
          <a:lstStyle>
            <a:defPPr>
              <a:defRPr lang="zh-CN"/>
            </a:defPPr>
            <a:lvl1pPr algn="just">
              <a:defRPr sz="2400" b="1">
                <a:solidFill>
                  <a:srgbClr val="0000FF"/>
                </a:solidFill>
              </a:defRPr>
            </a:lvl1pPr>
          </a:lstStyle>
          <a:p>
            <a:r>
              <a:rPr lang="zh-CN" altLang="en-US" sz="1800" dirty="0"/>
              <a:t>连续变换定理：</a:t>
            </a:r>
          </a:p>
        </p:txBody>
      </p:sp>
      <p:graphicFrame>
        <p:nvGraphicFramePr>
          <p:cNvPr id="18" name="对象 17"/>
          <p:cNvGraphicFramePr>
            <a:graphicFrameLocks noChangeAspect="1"/>
          </p:cNvGraphicFramePr>
          <p:nvPr>
            <p:extLst>
              <p:ext uri="{D42A27DB-BD31-4B8C-83A1-F6EECF244321}">
                <p14:modId xmlns:p14="http://schemas.microsoft.com/office/powerpoint/2010/main" val="3120831870"/>
              </p:ext>
            </p:extLst>
          </p:nvPr>
        </p:nvGraphicFramePr>
        <p:xfrm>
          <a:off x="2742257" y="1268760"/>
          <a:ext cx="3197895" cy="481838"/>
        </p:xfrm>
        <a:graphic>
          <a:graphicData uri="http://schemas.openxmlformats.org/presentationml/2006/ole">
            <mc:AlternateContent xmlns:mc="http://schemas.openxmlformats.org/markup-compatibility/2006">
              <mc:Choice xmlns:v="urn:schemas-microsoft-com:vml" Requires="v">
                <p:oleObj spid="_x0000_s138816" name="Equation" r:id="rId4" imgW="1688760" imgH="253800" progId="Equation.DSMT4">
                  <p:embed/>
                </p:oleObj>
              </mc:Choice>
              <mc:Fallback>
                <p:oleObj name="Equation" r:id="rId4" imgW="1688760" imgH="253800" progId="Equation.DSMT4">
                  <p:embed/>
                  <p:pic>
                    <p:nvPicPr>
                      <p:cNvPr id="0" name=""/>
                      <p:cNvPicPr>
                        <a:picLocks noChangeAspect="1" noChangeArrowheads="1"/>
                      </p:cNvPicPr>
                      <p:nvPr/>
                    </p:nvPicPr>
                    <p:blipFill>
                      <a:blip r:embed="rId5"/>
                      <a:srcRect/>
                      <a:stretch>
                        <a:fillRect/>
                      </a:stretch>
                    </p:blipFill>
                    <p:spPr bwMode="auto">
                      <a:xfrm>
                        <a:off x="2742257" y="1268760"/>
                        <a:ext cx="3197895" cy="481838"/>
                      </a:xfrm>
                      <a:prstGeom prst="rect">
                        <a:avLst/>
                      </a:prstGeom>
                      <a:noFill/>
                      <a:ln w="28575">
                        <a:solidFill>
                          <a:srgbClr val="FF0000"/>
                        </a:solidFill>
                      </a:ln>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491495870"/>
              </p:ext>
            </p:extLst>
          </p:nvPr>
        </p:nvGraphicFramePr>
        <p:xfrm>
          <a:off x="2741141" y="1981200"/>
          <a:ext cx="3197895" cy="508595"/>
        </p:xfrm>
        <a:graphic>
          <a:graphicData uri="http://schemas.openxmlformats.org/presentationml/2006/ole">
            <mc:AlternateContent xmlns:mc="http://schemas.openxmlformats.org/markup-compatibility/2006">
              <mc:Choice xmlns:v="urn:schemas-microsoft-com:vml" Requires="v">
                <p:oleObj spid="_x0000_s138817" name="Equation" r:id="rId6" imgW="1600200" imgH="253800" progId="Equation.DSMT4">
                  <p:embed/>
                </p:oleObj>
              </mc:Choice>
              <mc:Fallback>
                <p:oleObj name="Equation" r:id="rId6" imgW="1600200" imgH="253800" progId="Equation.DSMT4">
                  <p:embed/>
                  <p:pic>
                    <p:nvPicPr>
                      <p:cNvPr id="0" name="对象 17"/>
                      <p:cNvPicPr>
                        <a:picLocks noChangeAspect="1" noChangeArrowheads="1"/>
                      </p:cNvPicPr>
                      <p:nvPr/>
                    </p:nvPicPr>
                    <p:blipFill>
                      <a:blip r:embed="rId7"/>
                      <a:srcRect/>
                      <a:stretch>
                        <a:fillRect/>
                      </a:stretch>
                    </p:blipFill>
                    <p:spPr bwMode="auto">
                      <a:xfrm>
                        <a:off x="2741141" y="1981200"/>
                        <a:ext cx="3197895" cy="508595"/>
                      </a:xfrm>
                      <a:prstGeom prst="rect">
                        <a:avLst/>
                      </a:prstGeom>
                      <a:noFill/>
                      <a:ln w="28575">
                        <a:solidFill>
                          <a:srgbClr val="FF0000"/>
                        </a:solidFill>
                        <a:miter lim="800000"/>
                        <a:headEnd/>
                        <a:tailEnd/>
                      </a:ln>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2771803326"/>
              </p:ext>
            </p:extLst>
          </p:nvPr>
        </p:nvGraphicFramePr>
        <p:xfrm>
          <a:off x="2741141" y="3429000"/>
          <a:ext cx="3919091" cy="513180"/>
        </p:xfrm>
        <a:graphic>
          <a:graphicData uri="http://schemas.openxmlformats.org/presentationml/2006/ole">
            <mc:AlternateContent xmlns:mc="http://schemas.openxmlformats.org/markup-compatibility/2006">
              <mc:Choice xmlns:v="urn:schemas-microsoft-com:vml" Requires="v">
                <p:oleObj spid="_x0000_s138818" name="Equation" r:id="rId8" imgW="1942920" imgH="253800" progId="Equation.DSMT4">
                  <p:embed/>
                </p:oleObj>
              </mc:Choice>
              <mc:Fallback>
                <p:oleObj name="Equation" r:id="rId8" imgW="1942920" imgH="253800" progId="Equation.DSMT4">
                  <p:embed/>
                  <p:pic>
                    <p:nvPicPr>
                      <p:cNvPr id="0" name="对象 8"/>
                      <p:cNvPicPr>
                        <a:picLocks noChangeAspect="1" noChangeArrowheads="1"/>
                      </p:cNvPicPr>
                      <p:nvPr/>
                    </p:nvPicPr>
                    <p:blipFill>
                      <a:blip r:embed="rId9"/>
                      <a:srcRect/>
                      <a:stretch>
                        <a:fillRect/>
                      </a:stretch>
                    </p:blipFill>
                    <p:spPr bwMode="auto">
                      <a:xfrm>
                        <a:off x="2741141" y="3429000"/>
                        <a:ext cx="3919091" cy="513180"/>
                      </a:xfrm>
                      <a:prstGeom prst="rect">
                        <a:avLst/>
                      </a:prstGeom>
                      <a:noFill/>
                      <a:ln w="28575">
                        <a:solidFill>
                          <a:srgbClr val="FF0000"/>
                        </a:solidFill>
                        <a:miter lim="800000"/>
                        <a:headEnd/>
                        <a:tailEnd/>
                      </a:ln>
                    </p:spPr>
                  </p:pic>
                </p:oleObj>
              </mc:Fallback>
            </mc:AlternateContent>
          </a:graphicData>
        </a:graphic>
      </p:graphicFrame>
      <p:graphicFrame>
        <p:nvGraphicFramePr>
          <p:cNvPr id="20" name="对象 19"/>
          <p:cNvGraphicFramePr>
            <a:graphicFrameLocks noChangeAspect="1"/>
          </p:cNvGraphicFramePr>
          <p:nvPr>
            <p:extLst>
              <p:ext uri="{D42A27DB-BD31-4B8C-83A1-F6EECF244321}">
                <p14:modId xmlns:p14="http://schemas.microsoft.com/office/powerpoint/2010/main" val="411817163"/>
              </p:ext>
            </p:extLst>
          </p:nvPr>
        </p:nvGraphicFramePr>
        <p:xfrm>
          <a:off x="2741141" y="2701925"/>
          <a:ext cx="3376141" cy="508481"/>
        </p:xfrm>
        <a:graphic>
          <a:graphicData uri="http://schemas.openxmlformats.org/presentationml/2006/ole">
            <mc:AlternateContent xmlns:mc="http://schemas.openxmlformats.org/markup-compatibility/2006">
              <mc:Choice xmlns:v="urn:schemas-microsoft-com:vml" Requires="v">
                <p:oleObj spid="_x0000_s138819" name="Equation" r:id="rId10" imgW="1688760" imgH="253800" progId="Equation.DSMT4">
                  <p:embed/>
                </p:oleObj>
              </mc:Choice>
              <mc:Fallback>
                <p:oleObj name="Equation" r:id="rId10" imgW="1688760" imgH="253800" progId="Equation.DSMT4">
                  <p:embed/>
                  <p:pic>
                    <p:nvPicPr>
                      <p:cNvPr id="0" name="对象 17"/>
                      <p:cNvPicPr>
                        <a:picLocks noChangeAspect="1" noChangeArrowheads="1"/>
                      </p:cNvPicPr>
                      <p:nvPr/>
                    </p:nvPicPr>
                    <p:blipFill>
                      <a:blip r:embed="rId11"/>
                      <a:srcRect/>
                      <a:stretch>
                        <a:fillRect/>
                      </a:stretch>
                    </p:blipFill>
                    <p:spPr bwMode="auto">
                      <a:xfrm>
                        <a:off x="2741141" y="2701925"/>
                        <a:ext cx="3376141" cy="508481"/>
                      </a:xfrm>
                      <a:prstGeom prst="rect">
                        <a:avLst/>
                      </a:prstGeom>
                      <a:noFill/>
                      <a:ln w="28575">
                        <a:solidFill>
                          <a:srgbClr val="FF0000"/>
                        </a:solidFill>
                        <a:miter lim="800000"/>
                        <a:headEnd/>
                        <a:tailEnd/>
                      </a:ln>
                    </p:spPr>
                  </p:pic>
                </p:oleObj>
              </mc:Fallback>
            </mc:AlternateContent>
          </a:graphicData>
        </a:graphic>
      </p:graphicFrame>
      <p:sp>
        <p:nvSpPr>
          <p:cNvPr id="21" name="TextBox 20"/>
          <p:cNvSpPr txBox="1"/>
          <p:nvPr/>
        </p:nvSpPr>
        <p:spPr>
          <a:xfrm>
            <a:off x="148853" y="4119463"/>
            <a:ext cx="2659702" cy="369332"/>
          </a:xfrm>
          <a:prstGeom prst="rect">
            <a:avLst/>
          </a:prstGeom>
          <a:noFill/>
        </p:spPr>
        <p:txBody>
          <a:bodyPr wrap="square" rtlCol="0">
            <a:spAutoFit/>
          </a:bodyPr>
          <a:lstStyle>
            <a:defPPr>
              <a:defRPr lang="zh-CN"/>
            </a:defPPr>
            <a:lvl1pPr algn="just">
              <a:defRPr sz="2400" b="1">
                <a:solidFill>
                  <a:srgbClr val="0000FF"/>
                </a:solidFill>
              </a:defRPr>
            </a:lvl1pPr>
          </a:lstStyle>
          <a:p>
            <a:r>
              <a:rPr lang="zh-CN" altLang="en-US" sz="1800" dirty="0"/>
              <a:t>分离变量定理：</a:t>
            </a:r>
          </a:p>
        </p:txBody>
      </p:sp>
      <p:graphicFrame>
        <p:nvGraphicFramePr>
          <p:cNvPr id="22" name="对象 21"/>
          <p:cNvGraphicFramePr>
            <a:graphicFrameLocks noChangeAspect="1"/>
          </p:cNvGraphicFramePr>
          <p:nvPr>
            <p:extLst>
              <p:ext uri="{D42A27DB-BD31-4B8C-83A1-F6EECF244321}">
                <p14:modId xmlns:p14="http://schemas.microsoft.com/office/powerpoint/2010/main" val="167696219"/>
              </p:ext>
            </p:extLst>
          </p:nvPr>
        </p:nvGraphicFramePr>
        <p:xfrm>
          <a:off x="2758132" y="4221163"/>
          <a:ext cx="4838204" cy="915918"/>
        </p:xfrm>
        <a:graphic>
          <a:graphicData uri="http://schemas.openxmlformats.org/presentationml/2006/ole">
            <mc:AlternateContent xmlns:mc="http://schemas.openxmlformats.org/markup-compatibility/2006">
              <mc:Choice xmlns:v="urn:schemas-microsoft-com:vml" Requires="v">
                <p:oleObj spid="_x0000_s138820" name="Equation" r:id="rId12" imgW="2552400" imgH="482400" progId="Equation.DSMT4">
                  <p:embed/>
                </p:oleObj>
              </mc:Choice>
              <mc:Fallback>
                <p:oleObj name="Equation" r:id="rId12" imgW="2552400" imgH="482400" progId="Equation.DSMT4">
                  <p:embed/>
                  <p:pic>
                    <p:nvPicPr>
                      <p:cNvPr id="0" name="对象 19"/>
                      <p:cNvPicPr>
                        <a:picLocks noChangeAspect="1" noChangeArrowheads="1"/>
                      </p:cNvPicPr>
                      <p:nvPr/>
                    </p:nvPicPr>
                    <p:blipFill>
                      <a:blip r:embed="rId13"/>
                      <a:srcRect/>
                      <a:stretch>
                        <a:fillRect/>
                      </a:stretch>
                    </p:blipFill>
                    <p:spPr bwMode="auto">
                      <a:xfrm>
                        <a:off x="2758132" y="4221163"/>
                        <a:ext cx="4838204" cy="915918"/>
                      </a:xfrm>
                      <a:prstGeom prst="rect">
                        <a:avLst/>
                      </a:prstGeom>
                      <a:noFill/>
                      <a:ln w="28575">
                        <a:solidFill>
                          <a:srgbClr val="FF0000"/>
                        </a:solidFill>
                        <a:miter lim="800000"/>
                        <a:headEnd/>
                        <a:tailEnd/>
                      </a:ln>
                    </p:spPr>
                  </p:pic>
                </p:oleObj>
              </mc:Fallback>
            </mc:AlternateContent>
          </a:graphicData>
        </a:graphic>
      </p:graphicFrame>
      <p:graphicFrame>
        <p:nvGraphicFramePr>
          <p:cNvPr id="23" name="对象 22"/>
          <p:cNvGraphicFramePr>
            <a:graphicFrameLocks noChangeAspect="1"/>
          </p:cNvGraphicFramePr>
          <p:nvPr>
            <p:extLst>
              <p:ext uri="{D42A27DB-BD31-4B8C-83A1-F6EECF244321}">
                <p14:modId xmlns:p14="http://schemas.microsoft.com/office/powerpoint/2010/main" val="3317383633"/>
              </p:ext>
            </p:extLst>
          </p:nvPr>
        </p:nvGraphicFramePr>
        <p:xfrm>
          <a:off x="2740719" y="5373216"/>
          <a:ext cx="2659702" cy="460443"/>
        </p:xfrm>
        <a:graphic>
          <a:graphicData uri="http://schemas.openxmlformats.org/presentationml/2006/ole">
            <mc:AlternateContent xmlns:mc="http://schemas.openxmlformats.org/markup-compatibility/2006">
              <mc:Choice xmlns:v="urn:schemas-microsoft-com:vml" Requires="v">
                <p:oleObj spid="_x0000_s138821" name="Equation" r:id="rId14" imgW="1320480" imgH="228600" progId="Equation.DSMT4">
                  <p:embed/>
                </p:oleObj>
              </mc:Choice>
              <mc:Fallback>
                <p:oleObj name="Equation" r:id="rId14" imgW="1320480" imgH="228600" progId="Equation.DSMT4">
                  <p:embed/>
                  <p:pic>
                    <p:nvPicPr>
                      <p:cNvPr id="0" name="对象 21"/>
                      <p:cNvPicPr>
                        <a:picLocks noChangeAspect="1" noChangeArrowheads="1"/>
                      </p:cNvPicPr>
                      <p:nvPr/>
                    </p:nvPicPr>
                    <p:blipFill>
                      <a:blip r:embed="rId15"/>
                      <a:srcRect/>
                      <a:stretch>
                        <a:fillRect/>
                      </a:stretch>
                    </p:blipFill>
                    <p:spPr bwMode="auto">
                      <a:xfrm>
                        <a:off x="2740719" y="5373216"/>
                        <a:ext cx="2659702" cy="460443"/>
                      </a:xfrm>
                      <a:prstGeom prst="rect">
                        <a:avLst/>
                      </a:prstGeom>
                      <a:noFill/>
                      <a:ln w="28575">
                        <a:solidFill>
                          <a:srgbClr val="FF0000"/>
                        </a:solidFill>
                        <a:miter lim="800000"/>
                        <a:headEnd/>
                        <a:tailEnd/>
                      </a:ln>
                    </p:spPr>
                  </p:pic>
                </p:oleObj>
              </mc:Fallback>
            </mc:AlternateContent>
          </a:graphicData>
        </a:graphic>
      </p:graphicFrame>
      <p:graphicFrame>
        <p:nvGraphicFramePr>
          <p:cNvPr id="24" name="对象 23"/>
          <p:cNvGraphicFramePr>
            <a:graphicFrameLocks noChangeAspect="1"/>
          </p:cNvGraphicFramePr>
          <p:nvPr>
            <p:extLst>
              <p:ext uri="{D42A27DB-BD31-4B8C-83A1-F6EECF244321}">
                <p14:modId xmlns:p14="http://schemas.microsoft.com/office/powerpoint/2010/main" val="544864115"/>
              </p:ext>
            </p:extLst>
          </p:nvPr>
        </p:nvGraphicFramePr>
        <p:xfrm>
          <a:off x="2727970" y="6093296"/>
          <a:ext cx="2852142" cy="519665"/>
        </p:xfrm>
        <a:graphic>
          <a:graphicData uri="http://schemas.openxmlformats.org/presentationml/2006/ole">
            <mc:AlternateContent xmlns:mc="http://schemas.openxmlformats.org/markup-compatibility/2006">
              <mc:Choice xmlns:v="urn:schemas-microsoft-com:vml" Requires="v">
                <p:oleObj spid="_x0000_s138822" name="Equation" r:id="rId16" imgW="1536480" imgH="279360" progId="Equation.DSMT4">
                  <p:embed/>
                </p:oleObj>
              </mc:Choice>
              <mc:Fallback>
                <p:oleObj name="Equation" r:id="rId16" imgW="1536480" imgH="279360" progId="Equation.DSMT4">
                  <p:embed/>
                  <p:pic>
                    <p:nvPicPr>
                      <p:cNvPr id="0" name=""/>
                      <p:cNvPicPr>
                        <a:picLocks noChangeAspect="1" noChangeArrowheads="1"/>
                      </p:cNvPicPr>
                      <p:nvPr/>
                    </p:nvPicPr>
                    <p:blipFill>
                      <a:blip r:embed="rId17"/>
                      <a:srcRect/>
                      <a:stretch>
                        <a:fillRect/>
                      </a:stretch>
                    </p:blipFill>
                    <p:spPr bwMode="auto">
                      <a:xfrm>
                        <a:off x="2727970" y="6093296"/>
                        <a:ext cx="2852142" cy="519665"/>
                      </a:xfrm>
                      <a:prstGeom prst="rect">
                        <a:avLst/>
                      </a:prstGeom>
                      <a:noFill/>
                      <a:ln w="28575">
                        <a:solidFill>
                          <a:srgbClr val="FF0000"/>
                        </a:solidFill>
                      </a:ln>
                    </p:spPr>
                  </p:pic>
                </p:oleObj>
              </mc:Fallback>
            </mc:AlternateContent>
          </a:graphicData>
        </a:graphic>
      </p:graphicFrame>
      <p:sp>
        <p:nvSpPr>
          <p:cNvPr id="25" name="TextBox 24"/>
          <p:cNvSpPr txBox="1"/>
          <p:nvPr/>
        </p:nvSpPr>
        <p:spPr>
          <a:xfrm>
            <a:off x="138179" y="6165304"/>
            <a:ext cx="1886254" cy="369332"/>
          </a:xfrm>
          <a:prstGeom prst="rect">
            <a:avLst/>
          </a:prstGeom>
          <a:noFill/>
        </p:spPr>
        <p:txBody>
          <a:bodyPr wrap="square" rtlCol="0">
            <a:spAutoFit/>
          </a:bodyPr>
          <a:lstStyle/>
          <a:p>
            <a:pPr algn="just"/>
            <a:r>
              <a:rPr lang="zh-CN" altLang="en-US" b="1" dirty="0">
                <a:solidFill>
                  <a:srgbClr val="0000FF"/>
                </a:solidFill>
              </a:rPr>
              <a:t>共轭定理：</a:t>
            </a:r>
          </a:p>
        </p:txBody>
      </p:sp>
    </p:spTree>
    <p:extLst>
      <p:ext uri="{BB962C8B-B14F-4D97-AF65-F5344CB8AC3E}">
        <p14:creationId xmlns:p14="http://schemas.microsoft.com/office/powerpoint/2010/main" val="1533080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left)">
                                      <p:cBhvr>
                                        <p:cTn id="11" dur="500"/>
                                        <p:tgtEl>
                                          <p:spTgt spid="18"/>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wipe(left)">
                                      <p:cBhvr>
                                        <p:cTn id="23" dur="500"/>
                                        <p:tgtEl>
                                          <p:spTgt spid="20"/>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wipe(left)">
                                      <p:cBhvr>
                                        <p:cTn id="28" dur="500"/>
                                        <p:tgtEl>
                                          <p:spTgt spid="21"/>
                                        </p:tgtEl>
                                      </p:cBhvr>
                                    </p:animEffect>
                                  </p:childTnLst>
                                </p:cTn>
                              </p:par>
                            </p:childTnLst>
                          </p:cTn>
                        </p:par>
                        <p:par>
                          <p:cTn id="29" fill="hold">
                            <p:stCondLst>
                              <p:cond delay="500"/>
                            </p:stCondLst>
                            <p:childTnLst>
                              <p:par>
                                <p:cTn id="30" presetID="22" presetClass="entr" presetSubtype="8" fill="hold" nodeType="after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wipe(left)">
                                      <p:cBhvr>
                                        <p:cTn id="32" dur="500"/>
                                        <p:tgtEl>
                                          <p:spTgt spid="22"/>
                                        </p:tgtEl>
                                      </p:cBhvr>
                                    </p:animEffect>
                                  </p:childTnLst>
                                </p:cTn>
                              </p:par>
                            </p:childTnLst>
                          </p:cTn>
                        </p:par>
                        <p:par>
                          <p:cTn id="33" fill="hold">
                            <p:stCondLst>
                              <p:cond delay="1000"/>
                            </p:stCondLst>
                            <p:childTnLst>
                              <p:par>
                                <p:cTn id="34" presetID="22" presetClass="entr" presetSubtype="8" fill="hold" nodeType="after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wipe(left)">
                                      <p:cBhvr>
                                        <p:cTn id="36" dur="500"/>
                                        <p:tgtEl>
                                          <p:spTgt spid="23"/>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wipe(left)">
                                      <p:cBhvr>
                                        <p:cTn id="41" dur="500"/>
                                        <p:tgtEl>
                                          <p:spTgt spid="25"/>
                                        </p:tgtEl>
                                      </p:cBhvr>
                                    </p:animEffect>
                                  </p:childTnLst>
                                </p:cTn>
                              </p:par>
                            </p:childTnLst>
                          </p:cTn>
                        </p:par>
                        <p:par>
                          <p:cTn id="42" fill="hold">
                            <p:stCondLst>
                              <p:cond delay="500"/>
                            </p:stCondLst>
                            <p:childTnLst>
                              <p:par>
                                <p:cTn id="43" presetID="22" presetClass="entr" presetSubtype="8" fill="hold" nodeType="after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wipe(left)">
                                      <p:cBhvr>
                                        <p:cTn id="4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1" grpId="0"/>
      <p:bldP spid="2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zh-CN" sz="3600" dirty="0">
                <a:latin typeface="黑体" pitchFamily="2" charset="-122"/>
                <a:ea typeface="黑体" pitchFamily="2" charset="-122"/>
              </a:rPr>
              <a:t>6.2 </a:t>
            </a:r>
            <a:r>
              <a:rPr lang="zh-CN" altLang="en-US" sz="3600" dirty="0">
                <a:latin typeface="黑体" pitchFamily="2" charset="-122"/>
                <a:ea typeface="黑体" pitchFamily="2" charset="-122"/>
              </a:rPr>
              <a:t>傅里叶光学的数学工具</a:t>
            </a:r>
            <a:endParaRPr lang="en-US" altLang="zh-CN" sz="3600" dirty="0">
              <a:latin typeface="黑体" pitchFamily="2" charset="-122"/>
              <a:ea typeface="黑体" pitchFamily="2" charset="-122"/>
            </a:endParaRPr>
          </a:p>
        </p:txBody>
      </p:sp>
      <p:sp>
        <p:nvSpPr>
          <p:cNvPr id="3" name="灯片编号占位符 2"/>
          <p:cNvSpPr>
            <a:spLocks noGrp="1"/>
          </p:cNvSpPr>
          <p:nvPr>
            <p:ph type="sldNum" sz="quarter" idx="10"/>
          </p:nvPr>
        </p:nvSpPr>
        <p:spPr/>
        <p:txBody>
          <a:bodyPr/>
          <a:lstStyle/>
          <a:p>
            <a:fld id="{80EBFEEF-8BDD-4A82-B08F-633BA2D602B5}" type="slidenum">
              <a:rPr lang="zh-CN" altLang="en-US" smtClean="0"/>
              <a:pPr/>
              <a:t>11</a:t>
            </a:fld>
            <a:endParaRPr lang="zh-CN" altLang="en-US"/>
          </a:p>
        </p:txBody>
      </p:sp>
      <p:sp>
        <p:nvSpPr>
          <p:cNvPr id="4" name="矩形 3"/>
          <p:cNvSpPr/>
          <p:nvPr/>
        </p:nvSpPr>
        <p:spPr>
          <a:xfrm>
            <a:off x="2051720" y="2098987"/>
            <a:ext cx="5400600" cy="3346237"/>
          </a:xfrm>
          <a:prstGeom prst="rect">
            <a:avLst/>
          </a:prstGeom>
        </p:spPr>
        <p:txBody>
          <a:bodyPr wrap="square">
            <a:spAutoFit/>
          </a:bodyPr>
          <a:lstStyle/>
          <a:p>
            <a:pPr>
              <a:lnSpc>
                <a:spcPct val="150000"/>
              </a:lnSpc>
            </a:pPr>
            <a:r>
              <a:rPr lang="en-US" altLang="zh-CN" sz="2400" b="1" dirty="0">
                <a:solidFill>
                  <a:schemeClr val="tx2"/>
                </a:solidFill>
              </a:rPr>
              <a:t>6.2.1 </a:t>
            </a:r>
            <a:r>
              <a:rPr lang="zh-CN" altLang="en-US" sz="2400" b="1" dirty="0">
                <a:solidFill>
                  <a:schemeClr val="tx2"/>
                </a:solidFill>
              </a:rPr>
              <a:t>傅里叶级数与傅里叶变换</a:t>
            </a:r>
            <a:endParaRPr lang="en-US" altLang="zh-CN" sz="2400" b="1" dirty="0">
              <a:solidFill>
                <a:schemeClr val="tx2"/>
              </a:solidFill>
            </a:endParaRPr>
          </a:p>
          <a:p>
            <a:pPr>
              <a:lnSpc>
                <a:spcPct val="150000"/>
              </a:lnSpc>
            </a:pPr>
            <a:r>
              <a:rPr lang="en-US" altLang="zh-CN" sz="2400" b="1" dirty="0">
                <a:solidFill>
                  <a:srgbClr val="FF0000"/>
                </a:solidFill>
              </a:rPr>
              <a:t>6.2.2 </a:t>
            </a:r>
            <a:r>
              <a:rPr lang="zh-CN" altLang="en-US" sz="2400" b="1" dirty="0">
                <a:solidFill>
                  <a:srgbClr val="FF0000"/>
                </a:solidFill>
              </a:rPr>
              <a:t>卷积运算与相关运算</a:t>
            </a:r>
            <a:endParaRPr lang="en-US" altLang="zh-CN" sz="2400" b="1" dirty="0">
              <a:solidFill>
                <a:srgbClr val="FF0000"/>
              </a:solidFill>
            </a:endParaRPr>
          </a:p>
          <a:p>
            <a:pPr>
              <a:lnSpc>
                <a:spcPct val="150000"/>
              </a:lnSpc>
            </a:pPr>
            <a:r>
              <a:rPr lang="en-US" altLang="zh-CN" sz="2400" b="1" dirty="0">
                <a:solidFill>
                  <a:schemeClr val="tx2"/>
                </a:solidFill>
              </a:rPr>
              <a:t>6.2.3 </a:t>
            </a:r>
            <a:r>
              <a:rPr lang="zh-CN" altLang="en-US" sz="2400" b="1" dirty="0">
                <a:solidFill>
                  <a:schemeClr val="tx2"/>
                </a:solidFill>
              </a:rPr>
              <a:t>傅里叶变换与</a:t>
            </a:r>
            <a:r>
              <a:rPr lang="en-US" altLang="zh-CN" sz="2400" b="1" dirty="0">
                <a:solidFill>
                  <a:schemeClr val="tx2"/>
                </a:solidFill>
              </a:rPr>
              <a:t>2</a:t>
            </a:r>
            <a:r>
              <a:rPr lang="en-US" altLang="zh-CN" sz="2400" b="1" i="1" dirty="0">
                <a:solidFill>
                  <a:schemeClr val="tx2"/>
                </a:solidFill>
              </a:rPr>
              <a:t>f</a:t>
            </a:r>
            <a:r>
              <a:rPr lang="en-US" altLang="zh-CN" sz="2400" b="1" dirty="0">
                <a:solidFill>
                  <a:schemeClr val="tx2"/>
                </a:solidFill>
              </a:rPr>
              <a:t> </a:t>
            </a:r>
            <a:r>
              <a:rPr lang="zh-CN" altLang="en-US" sz="2400" b="1" dirty="0">
                <a:solidFill>
                  <a:schemeClr val="tx2"/>
                </a:solidFill>
              </a:rPr>
              <a:t>透镜系统</a:t>
            </a:r>
            <a:endParaRPr lang="en-US" altLang="zh-CN" sz="2400" b="1" dirty="0">
              <a:solidFill>
                <a:schemeClr val="tx2"/>
              </a:solidFill>
            </a:endParaRPr>
          </a:p>
          <a:p>
            <a:pPr>
              <a:lnSpc>
                <a:spcPct val="150000"/>
              </a:lnSpc>
            </a:pPr>
            <a:r>
              <a:rPr lang="en-US" altLang="zh-CN" sz="2400" b="1" dirty="0">
                <a:solidFill>
                  <a:schemeClr val="tx2"/>
                </a:solidFill>
              </a:rPr>
              <a:t>6.2.4 </a:t>
            </a:r>
            <a:r>
              <a:rPr lang="el-GR" altLang="zh-CN" sz="2400" b="1" dirty="0">
                <a:solidFill>
                  <a:schemeClr val="tx2"/>
                </a:solidFill>
              </a:rPr>
              <a:t>δ</a:t>
            </a:r>
            <a:r>
              <a:rPr lang="zh-CN" altLang="en-US" sz="2400" b="1" dirty="0">
                <a:solidFill>
                  <a:schemeClr val="tx2"/>
                </a:solidFill>
              </a:rPr>
              <a:t>函数及其应用</a:t>
            </a:r>
            <a:endParaRPr lang="en-US" altLang="zh-CN" sz="2400" b="1" dirty="0">
              <a:solidFill>
                <a:schemeClr val="tx2"/>
              </a:solidFill>
            </a:endParaRPr>
          </a:p>
          <a:p>
            <a:pPr>
              <a:lnSpc>
                <a:spcPct val="150000"/>
              </a:lnSpc>
            </a:pPr>
            <a:r>
              <a:rPr lang="en-US" altLang="zh-CN" sz="2400" b="1" dirty="0">
                <a:solidFill>
                  <a:schemeClr val="tx2"/>
                </a:solidFill>
              </a:rPr>
              <a:t>6.2.5 </a:t>
            </a:r>
            <a:r>
              <a:rPr lang="zh-CN" altLang="en-US" sz="2400" b="1" dirty="0">
                <a:solidFill>
                  <a:schemeClr val="tx2"/>
                </a:solidFill>
              </a:rPr>
              <a:t>点扩展函数</a:t>
            </a:r>
            <a:endParaRPr lang="en-US" altLang="zh-CN" sz="2400" b="1" dirty="0">
              <a:solidFill>
                <a:schemeClr val="tx2"/>
              </a:solidFill>
            </a:endParaRPr>
          </a:p>
          <a:p>
            <a:pPr>
              <a:lnSpc>
                <a:spcPct val="150000"/>
              </a:lnSpc>
            </a:pPr>
            <a:r>
              <a:rPr lang="en-US" altLang="zh-CN" sz="2400" b="1" dirty="0">
                <a:solidFill>
                  <a:schemeClr val="tx2"/>
                </a:solidFill>
              </a:rPr>
              <a:t>6.2.6 </a:t>
            </a:r>
            <a:r>
              <a:rPr lang="zh-CN" altLang="en-US" sz="2400" b="1" dirty="0">
                <a:solidFill>
                  <a:schemeClr val="tx2"/>
                </a:solidFill>
              </a:rPr>
              <a:t>常用的特殊函数</a:t>
            </a:r>
          </a:p>
        </p:txBody>
      </p:sp>
    </p:spTree>
    <p:extLst>
      <p:ext uri="{BB962C8B-B14F-4D97-AF65-F5344CB8AC3E}">
        <p14:creationId xmlns:p14="http://schemas.microsoft.com/office/powerpoint/2010/main" val="2349652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zh-CN" sz="3200" dirty="0">
                <a:latin typeface="黑体" pitchFamily="2" charset="-122"/>
                <a:ea typeface="黑体" pitchFamily="2" charset="-122"/>
              </a:rPr>
              <a:t>1.</a:t>
            </a:r>
            <a:r>
              <a:rPr lang="zh-CN" altLang="en-US" sz="3200" dirty="0">
                <a:latin typeface="黑体" pitchFamily="2" charset="-122"/>
                <a:ea typeface="黑体" pitchFamily="2" charset="-122"/>
              </a:rPr>
              <a:t>函数的卷积运算</a:t>
            </a:r>
            <a:endParaRPr lang="en-US" altLang="zh-CN" sz="3200" dirty="0">
              <a:latin typeface="黑体" pitchFamily="2" charset="-122"/>
              <a:ea typeface="黑体" pitchFamily="2" charset="-122"/>
            </a:endParaRPr>
          </a:p>
        </p:txBody>
      </p:sp>
      <p:sp>
        <p:nvSpPr>
          <p:cNvPr id="3" name="灯片编号占位符 2"/>
          <p:cNvSpPr>
            <a:spLocks noGrp="1"/>
          </p:cNvSpPr>
          <p:nvPr>
            <p:ph type="sldNum" sz="quarter" idx="10"/>
          </p:nvPr>
        </p:nvSpPr>
        <p:spPr/>
        <p:txBody>
          <a:bodyPr/>
          <a:lstStyle/>
          <a:p>
            <a:fld id="{80EBFEEF-8BDD-4A82-B08F-633BA2D602B5}" type="slidenum">
              <a:rPr lang="zh-CN" altLang="en-US" smtClean="0"/>
              <a:pPr/>
              <a:t>12</a:t>
            </a:fld>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4067718771"/>
              </p:ext>
            </p:extLst>
          </p:nvPr>
        </p:nvGraphicFramePr>
        <p:xfrm>
          <a:off x="1881333" y="1196753"/>
          <a:ext cx="5210948" cy="570828"/>
        </p:xfrm>
        <a:graphic>
          <a:graphicData uri="http://schemas.openxmlformats.org/presentationml/2006/ole">
            <mc:AlternateContent xmlns:mc="http://schemas.openxmlformats.org/markup-compatibility/2006">
              <mc:Choice xmlns:v="urn:schemas-microsoft-com:vml" Requires="v">
                <p:oleObj spid="_x0000_s130868" name="Equation" r:id="rId4" imgW="3022560" imgH="330120" progId="Equation.DSMT4">
                  <p:embed/>
                </p:oleObj>
              </mc:Choice>
              <mc:Fallback>
                <p:oleObj name="Equation" r:id="rId4" imgW="3022560" imgH="330120" progId="Equation.DSMT4">
                  <p:embed/>
                  <p:pic>
                    <p:nvPicPr>
                      <p:cNvPr id="0" name="对象 7"/>
                      <p:cNvPicPr>
                        <a:picLocks noChangeAspect="1" noChangeArrowheads="1"/>
                      </p:cNvPicPr>
                      <p:nvPr/>
                    </p:nvPicPr>
                    <p:blipFill>
                      <a:blip r:embed="rId5"/>
                      <a:srcRect/>
                      <a:stretch>
                        <a:fillRect/>
                      </a:stretch>
                    </p:blipFill>
                    <p:spPr bwMode="auto">
                      <a:xfrm>
                        <a:off x="1881333" y="1196753"/>
                        <a:ext cx="5210948" cy="570828"/>
                      </a:xfrm>
                      <a:prstGeom prst="rect">
                        <a:avLst/>
                      </a:prstGeom>
                      <a:noFill/>
                      <a:ln w="28575">
                        <a:solidFill>
                          <a:srgbClr val="FF0000"/>
                        </a:solidFill>
                      </a:ln>
                    </p:spPr>
                  </p:pic>
                </p:oleObj>
              </mc:Fallback>
            </mc:AlternateContent>
          </a:graphicData>
        </a:graphic>
      </p:graphicFrame>
      <p:sp>
        <p:nvSpPr>
          <p:cNvPr id="14" name="TextBox 13"/>
          <p:cNvSpPr txBox="1"/>
          <p:nvPr/>
        </p:nvSpPr>
        <p:spPr>
          <a:xfrm>
            <a:off x="24822" y="1347466"/>
            <a:ext cx="1886254" cy="369332"/>
          </a:xfrm>
          <a:prstGeom prst="rect">
            <a:avLst/>
          </a:prstGeom>
          <a:noFill/>
        </p:spPr>
        <p:txBody>
          <a:bodyPr wrap="square" rtlCol="0">
            <a:spAutoFit/>
          </a:bodyPr>
          <a:lstStyle/>
          <a:p>
            <a:pPr algn="just"/>
            <a:r>
              <a:rPr lang="zh-CN" altLang="en-US" b="1" dirty="0">
                <a:solidFill>
                  <a:srgbClr val="0000FF"/>
                </a:solidFill>
              </a:rPr>
              <a:t>卷积定义：</a:t>
            </a:r>
          </a:p>
        </p:txBody>
      </p:sp>
      <p:graphicFrame>
        <p:nvGraphicFramePr>
          <p:cNvPr id="15" name="对象 14"/>
          <p:cNvGraphicFramePr>
            <a:graphicFrameLocks noChangeAspect="1"/>
          </p:cNvGraphicFramePr>
          <p:nvPr>
            <p:extLst>
              <p:ext uri="{D42A27DB-BD31-4B8C-83A1-F6EECF244321}">
                <p14:modId xmlns:p14="http://schemas.microsoft.com/office/powerpoint/2010/main" val="3612491696"/>
              </p:ext>
            </p:extLst>
          </p:nvPr>
        </p:nvGraphicFramePr>
        <p:xfrm>
          <a:off x="634465" y="2513937"/>
          <a:ext cx="7717447" cy="483015"/>
        </p:xfrm>
        <a:graphic>
          <a:graphicData uri="http://schemas.openxmlformats.org/presentationml/2006/ole">
            <mc:AlternateContent xmlns:mc="http://schemas.openxmlformats.org/markup-compatibility/2006">
              <mc:Choice xmlns:v="urn:schemas-microsoft-com:vml" Requires="v">
                <p:oleObj spid="_x0000_s130869" name="Equation" r:id="rId6" imgW="4063680" imgH="253800" progId="Equation.DSMT4">
                  <p:embed/>
                </p:oleObj>
              </mc:Choice>
              <mc:Fallback>
                <p:oleObj name="Equation" r:id="rId6" imgW="4063680" imgH="253800" progId="Equation.DSMT4">
                  <p:embed/>
                  <p:pic>
                    <p:nvPicPr>
                      <p:cNvPr id="0" name="对象 8"/>
                      <p:cNvPicPr>
                        <a:picLocks noChangeAspect="1" noChangeArrowheads="1"/>
                      </p:cNvPicPr>
                      <p:nvPr/>
                    </p:nvPicPr>
                    <p:blipFill>
                      <a:blip r:embed="rId7"/>
                      <a:srcRect/>
                      <a:stretch>
                        <a:fillRect/>
                      </a:stretch>
                    </p:blipFill>
                    <p:spPr bwMode="auto">
                      <a:xfrm>
                        <a:off x="634465" y="2513937"/>
                        <a:ext cx="7717447" cy="483015"/>
                      </a:xfrm>
                      <a:prstGeom prst="rect">
                        <a:avLst/>
                      </a:prstGeom>
                      <a:noFill/>
                      <a:ln>
                        <a:noFill/>
                      </a:ln>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2360730533"/>
              </p:ext>
            </p:extLst>
          </p:nvPr>
        </p:nvGraphicFramePr>
        <p:xfrm>
          <a:off x="2555776" y="3284984"/>
          <a:ext cx="4176464" cy="396903"/>
        </p:xfrm>
        <a:graphic>
          <a:graphicData uri="http://schemas.openxmlformats.org/presentationml/2006/ole">
            <mc:AlternateContent xmlns:mc="http://schemas.openxmlformats.org/markup-compatibility/2006">
              <mc:Choice xmlns:v="urn:schemas-microsoft-com:vml" Requires="v">
                <p:oleObj spid="_x0000_s130870" name="Equation" r:id="rId8" imgW="2145960" imgH="203040" progId="Equation.DSMT4">
                  <p:embed/>
                </p:oleObj>
              </mc:Choice>
              <mc:Fallback>
                <p:oleObj name="Equation" r:id="rId8" imgW="2145960" imgH="203040" progId="Equation.DSMT4">
                  <p:embed/>
                  <p:pic>
                    <p:nvPicPr>
                      <p:cNvPr id="0" name="对象 8"/>
                      <p:cNvPicPr>
                        <a:picLocks noChangeAspect="1" noChangeArrowheads="1"/>
                      </p:cNvPicPr>
                      <p:nvPr/>
                    </p:nvPicPr>
                    <p:blipFill>
                      <a:blip r:embed="rId9"/>
                      <a:srcRect/>
                      <a:stretch>
                        <a:fillRect/>
                      </a:stretch>
                    </p:blipFill>
                    <p:spPr bwMode="auto">
                      <a:xfrm>
                        <a:off x="2555776" y="3284984"/>
                        <a:ext cx="4176464" cy="396903"/>
                      </a:xfrm>
                      <a:prstGeom prst="rect">
                        <a:avLst/>
                      </a:prstGeom>
                      <a:noFill/>
                      <a:ln>
                        <a:noFill/>
                      </a:ln>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3722129017"/>
              </p:ext>
            </p:extLst>
          </p:nvPr>
        </p:nvGraphicFramePr>
        <p:xfrm>
          <a:off x="2962311" y="4005064"/>
          <a:ext cx="3193865" cy="413646"/>
        </p:xfrm>
        <a:graphic>
          <a:graphicData uri="http://schemas.openxmlformats.org/presentationml/2006/ole">
            <mc:AlternateContent xmlns:mc="http://schemas.openxmlformats.org/markup-compatibility/2006">
              <mc:Choice xmlns:v="urn:schemas-microsoft-com:vml" Requires="v">
                <p:oleObj spid="_x0000_s130871" name="Equation" r:id="rId10" imgW="1574640" imgH="203040" progId="Equation.DSMT4">
                  <p:embed/>
                </p:oleObj>
              </mc:Choice>
              <mc:Fallback>
                <p:oleObj name="Equation" r:id="rId10" imgW="1574640" imgH="203040" progId="Equation.DSMT4">
                  <p:embed/>
                  <p:pic>
                    <p:nvPicPr>
                      <p:cNvPr id="0" name="对象 15"/>
                      <p:cNvPicPr>
                        <a:picLocks noChangeAspect="1" noChangeArrowheads="1"/>
                      </p:cNvPicPr>
                      <p:nvPr/>
                    </p:nvPicPr>
                    <p:blipFill>
                      <a:blip r:embed="rId11"/>
                      <a:srcRect/>
                      <a:stretch>
                        <a:fillRect/>
                      </a:stretch>
                    </p:blipFill>
                    <p:spPr bwMode="auto">
                      <a:xfrm>
                        <a:off x="2962311" y="4005064"/>
                        <a:ext cx="3193865" cy="413646"/>
                      </a:xfrm>
                      <a:prstGeom prst="rect">
                        <a:avLst/>
                      </a:prstGeom>
                      <a:noFill/>
                      <a:ln>
                        <a:noFill/>
                      </a:ln>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3251545228"/>
              </p:ext>
            </p:extLst>
          </p:nvPr>
        </p:nvGraphicFramePr>
        <p:xfrm>
          <a:off x="2915816" y="4655266"/>
          <a:ext cx="4608512" cy="387532"/>
        </p:xfrm>
        <a:graphic>
          <a:graphicData uri="http://schemas.openxmlformats.org/presentationml/2006/ole">
            <mc:AlternateContent xmlns:mc="http://schemas.openxmlformats.org/markup-compatibility/2006">
              <mc:Choice xmlns:v="urn:schemas-microsoft-com:vml" Requires="v">
                <p:oleObj spid="_x0000_s130872" name="Equation" r:id="rId12" imgW="2425680" imgH="203040" progId="Equation.DSMT4">
                  <p:embed/>
                </p:oleObj>
              </mc:Choice>
              <mc:Fallback>
                <p:oleObj name="Equation" r:id="rId12" imgW="2425680" imgH="203040" progId="Equation.DSMT4">
                  <p:embed/>
                  <p:pic>
                    <p:nvPicPr>
                      <p:cNvPr id="0" name="对象 16"/>
                      <p:cNvPicPr>
                        <a:picLocks noChangeAspect="1" noChangeArrowheads="1"/>
                      </p:cNvPicPr>
                      <p:nvPr/>
                    </p:nvPicPr>
                    <p:blipFill>
                      <a:blip r:embed="rId13"/>
                      <a:srcRect/>
                      <a:stretch>
                        <a:fillRect/>
                      </a:stretch>
                    </p:blipFill>
                    <p:spPr bwMode="auto">
                      <a:xfrm>
                        <a:off x="2915816" y="4655266"/>
                        <a:ext cx="4608512" cy="387532"/>
                      </a:xfrm>
                      <a:prstGeom prst="rect">
                        <a:avLst/>
                      </a:prstGeom>
                      <a:noFill/>
                      <a:ln>
                        <a:noFill/>
                      </a:ln>
                    </p:spPr>
                  </p:pic>
                </p:oleObj>
              </mc:Fallback>
            </mc:AlternateContent>
          </a:graphicData>
        </a:graphic>
      </p:graphicFrame>
      <p:sp>
        <p:nvSpPr>
          <p:cNvPr id="19" name="TextBox 18"/>
          <p:cNvSpPr txBox="1"/>
          <p:nvPr/>
        </p:nvSpPr>
        <p:spPr>
          <a:xfrm>
            <a:off x="35496" y="2038970"/>
            <a:ext cx="2044149" cy="369332"/>
          </a:xfrm>
          <a:prstGeom prst="rect">
            <a:avLst/>
          </a:prstGeom>
          <a:noFill/>
        </p:spPr>
        <p:txBody>
          <a:bodyPr wrap="none" rtlCol="0">
            <a:spAutoFit/>
          </a:bodyPr>
          <a:lstStyle/>
          <a:p>
            <a:r>
              <a:rPr lang="zh-CN" altLang="en-US" b="1" dirty="0">
                <a:solidFill>
                  <a:srgbClr val="0000FF"/>
                </a:solidFill>
              </a:rPr>
              <a:t>卷积的线性性质：</a:t>
            </a:r>
          </a:p>
        </p:txBody>
      </p:sp>
      <p:sp>
        <p:nvSpPr>
          <p:cNvPr id="20" name="TextBox 19"/>
          <p:cNvSpPr txBox="1"/>
          <p:nvPr/>
        </p:nvSpPr>
        <p:spPr>
          <a:xfrm>
            <a:off x="35496" y="3303810"/>
            <a:ext cx="1886254" cy="369332"/>
          </a:xfrm>
          <a:prstGeom prst="rect">
            <a:avLst/>
          </a:prstGeom>
          <a:noFill/>
        </p:spPr>
        <p:txBody>
          <a:bodyPr wrap="square" rtlCol="0">
            <a:spAutoFit/>
          </a:bodyPr>
          <a:lstStyle/>
          <a:p>
            <a:pPr algn="just"/>
            <a:r>
              <a:rPr lang="zh-CN" altLang="en-US" b="1" dirty="0">
                <a:solidFill>
                  <a:srgbClr val="0000FF"/>
                </a:solidFill>
              </a:rPr>
              <a:t>卷积交换律：</a:t>
            </a:r>
          </a:p>
        </p:txBody>
      </p:sp>
      <p:sp>
        <p:nvSpPr>
          <p:cNvPr id="21" name="TextBox 20"/>
          <p:cNvSpPr txBox="1"/>
          <p:nvPr/>
        </p:nvSpPr>
        <p:spPr>
          <a:xfrm>
            <a:off x="35496" y="4023890"/>
            <a:ext cx="2659702" cy="369332"/>
          </a:xfrm>
          <a:prstGeom prst="rect">
            <a:avLst/>
          </a:prstGeom>
          <a:noFill/>
        </p:spPr>
        <p:txBody>
          <a:bodyPr wrap="square" rtlCol="0">
            <a:spAutoFit/>
          </a:bodyPr>
          <a:lstStyle/>
          <a:p>
            <a:pPr algn="just"/>
            <a:r>
              <a:rPr lang="zh-CN" altLang="en-US" b="1" dirty="0">
                <a:solidFill>
                  <a:srgbClr val="0000FF"/>
                </a:solidFill>
              </a:rPr>
              <a:t>卷积的位移不变性：</a:t>
            </a:r>
          </a:p>
        </p:txBody>
      </p:sp>
      <p:sp>
        <p:nvSpPr>
          <p:cNvPr id="22" name="右箭头 21"/>
          <p:cNvSpPr/>
          <p:nvPr/>
        </p:nvSpPr>
        <p:spPr>
          <a:xfrm>
            <a:off x="2339752" y="4748709"/>
            <a:ext cx="576064"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Box 22"/>
          <p:cNvSpPr txBox="1"/>
          <p:nvPr/>
        </p:nvSpPr>
        <p:spPr>
          <a:xfrm>
            <a:off x="35496" y="5415607"/>
            <a:ext cx="1981970" cy="369332"/>
          </a:xfrm>
          <a:prstGeom prst="rect">
            <a:avLst/>
          </a:prstGeom>
          <a:noFill/>
        </p:spPr>
        <p:txBody>
          <a:bodyPr wrap="square" rtlCol="0">
            <a:spAutoFit/>
          </a:bodyPr>
          <a:lstStyle/>
          <a:p>
            <a:pPr algn="just"/>
            <a:r>
              <a:rPr lang="zh-CN" altLang="en-US" b="1" dirty="0">
                <a:solidFill>
                  <a:srgbClr val="0000FF"/>
                </a:solidFill>
              </a:rPr>
              <a:t>自卷积：</a:t>
            </a:r>
          </a:p>
        </p:txBody>
      </p:sp>
      <p:graphicFrame>
        <p:nvGraphicFramePr>
          <p:cNvPr id="24" name="对象 23"/>
          <p:cNvGraphicFramePr>
            <a:graphicFrameLocks noChangeAspect="1"/>
          </p:cNvGraphicFramePr>
          <p:nvPr>
            <p:extLst>
              <p:ext uri="{D42A27DB-BD31-4B8C-83A1-F6EECF244321}">
                <p14:modId xmlns:p14="http://schemas.microsoft.com/office/powerpoint/2010/main" val="695886563"/>
              </p:ext>
            </p:extLst>
          </p:nvPr>
        </p:nvGraphicFramePr>
        <p:xfrm>
          <a:off x="1415926" y="5301208"/>
          <a:ext cx="6108402" cy="1197273"/>
        </p:xfrm>
        <a:graphic>
          <a:graphicData uri="http://schemas.openxmlformats.org/presentationml/2006/ole">
            <mc:AlternateContent xmlns:mc="http://schemas.openxmlformats.org/markup-compatibility/2006">
              <mc:Choice xmlns:v="urn:schemas-microsoft-com:vml" Requires="v">
                <p:oleObj spid="_x0000_s130873" name="Equation" r:id="rId14" imgW="3377880" imgH="660240" progId="Equation.DSMT4">
                  <p:embed/>
                </p:oleObj>
              </mc:Choice>
              <mc:Fallback>
                <p:oleObj name="Equation" r:id="rId14" imgW="3377880" imgH="660240" progId="Equation.DSMT4">
                  <p:embed/>
                  <p:pic>
                    <p:nvPicPr>
                      <p:cNvPr id="0" name=""/>
                      <p:cNvPicPr>
                        <a:picLocks noChangeAspect="1" noChangeArrowheads="1"/>
                      </p:cNvPicPr>
                      <p:nvPr/>
                    </p:nvPicPr>
                    <p:blipFill>
                      <a:blip r:embed="rId15"/>
                      <a:srcRect/>
                      <a:stretch>
                        <a:fillRect/>
                      </a:stretch>
                    </p:blipFill>
                    <p:spPr bwMode="auto">
                      <a:xfrm>
                        <a:off x="1415926" y="5301208"/>
                        <a:ext cx="6108402" cy="1197273"/>
                      </a:xfrm>
                      <a:prstGeom prst="rect">
                        <a:avLst/>
                      </a:prstGeom>
                      <a:noFill/>
                      <a:ln w="28575">
                        <a:solidFill>
                          <a:srgbClr val="FF0000"/>
                        </a:solidFill>
                      </a:ln>
                    </p:spPr>
                  </p:pic>
                </p:oleObj>
              </mc:Fallback>
            </mc:AlternateContent>
          </a:graphicData>
        </a:graphic>
      </p:graphicFrame>
    </p:spTree>
    <p:extLst>
      <p:ext uri="{BB962C8B-B14F-4D97-AF65-F5344CB8AC3E}">
        <p14:creationId xmlns:p14="http://schemas.microsoft.com/office/powerpoint/2010/main" val="3325040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wipe(left)">
                                      <p:cBhvr>
                                        <p:cTn id="16" dur="500"/>
                                        <p:tgtEl>
                                          <p:spTgt spid="19"/>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left)">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wipe(left)">
                                      <p:cBhvr>
                                        <p:cTn id="25" dur="500"/>
                                        <p:tgtEl>
                                          <p:spTgt spid="20"/>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wipe(left)">
                                      <p:cBhvr>
                                        <p:cTn id="29" dur="500"/>
                                        <p:tgtEl>
                                          <p:spTgt spid="16"/>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wipe(left)">
                                      <p:cBhvr>
                                        <p:cTn id="34" dur="500"/>
                                        <p:tgtEl>
                                          <p:spTgt spid="21"/>
                                        </p:tgtEl>
                                      </p:cBhvr>
                                    </p:animEffect>
                                  </p:childTnLst>
                                </p:cTn>
                              </p:par>
                            </p:childTnLst>
                          </p:cTn>
                        </p:par>
                        <p:par>
                          <p:cTn id="35" fill="hold">
                            <p:stCondLst>
                              <p:cond delay="500"/>
                            </p:stCondLst>
                            <p:childTnLst>
                              <p:par>
                                <p:cTn id="36" presetID="22" presetClass="entr" presetSubtype="8" fill="hold" nodeType="after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wipe(left)">
                                      <p:cBhvr>
                                        <p:cTn id="38" dur="500"/>
                                        <p:tgtEl>
                                          <p:spTgt spid="17"/>
                                        </p:tgtEl>
                                      </p:cBhvr>
                                    </p:animEffect>
                                  </p:childTnLst>
                                </p:cTn>
                              </p:par>
                            </p:childTnLst>
                          </p:cTn>
                        </p:par>
                        <p:par>
                          <p:cTn id="39" fill="hold">
                            <p:stCondLst>
                              <p:cond delay="1000"/>
                            </p:stCondLst>
                            <p:childTnLst>
                              <p:par>
                                <p:cTn id="40" presetID="22" presetClass="entr" presetSubtype="8" fill="hold" grpId="0" nodeType="after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wipe(left)">
                                      <p:cBhvr>
                                        <p:cTn id="42" dur="500"/>
                                        <p:tgtEl>
                                          <p:spTgt spid="22"/>
                                        </p:tgtEl>
                                      </p:cBhvr>
                                    </p:animEffect>
                                  </p:childTnLst>
                                </p:cTn>
                              </p:par>
                            </p:childTnLst>
                          </p:cTn>
                        </p:par>
                        <p:par>
                          <p:cTn id="43" fill="hold">
                            <p:stCondLst>
                              <p:cond delay="1500"/>
                            </p:stCondLst>
                            <p:childTnLst>
                              <p:par>
                                <p:cTn id="44" presetID="22" presetClass="entr" presetSubtype="8" fill="hold" nodeType="after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wipe(left)">
                                      <p:cBhvr>
                                        <p:cTn id="46" dur="500"/>
                                        <p:tgtEl>
                                          <p:spTgt spid="18"/>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wipe(left)">
                                      <p:cBhvr>
                                        <p:cTn id="51" dur="500"/>
                                        <p:tgtEl>
                                          <p:spTgt spid="23"/>
                                        </p:tgtEl>
                                      </p:cBhvr>
                                    </p:animEffect>
                                  </p:childTnLst>
                                </p:cTn>
                              </p:par>
                            </p:childTnLst>
                          </p:cTn>
                        </p:par>
                        <p:par>
                          <p:cTn id="52" fill="hold">
                            <p:stCondLst>
                              <p:cond delay="500"/>
                            </p:stCondLst>
                            <p:childTnLst>
                              <p:par>
                                <p:cTn id="53" presetID="22" presetClass="entr" presetSubtype="8" fill="hold" nodeType="after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wipe(left)">
                                      <p:cBhvr>
                                        <p:cTn id="5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9" grpId="0"/>
      <p:bldP spid="20" grpId="0"/>
      <p:bldP spid="21" grpId="0"/>
      <p:bldP spid="22" grpId="0" animBg="1"/>
      <p:bldP spid="2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函数的卷积运算</a:t>
            </a:r>
            <a:endParaRPr lang="en-US" altLang="zh-CN" sz="3200" dirty="0">
              <a:latin typeface="黑体" pitchFamily="2" charset="-122"/>
              <a:ea typeface="黑体" pitchFamily="2" charset="-122"/>
            </a:endParaRPr>
          </a:p>
        </p:txBody>
      </p:sp>
      <p:sp>
        <p:nvSpPr>
          <p:cNvPr id="4" name="灯片编号占位符 3"/>
          <p:cNvSpPr>
            <a:spLocks noGrp="1"/>
          </p:cNvSpPr>
          <p:nvPr>
            <p:ph type="sldNum" sz="quarter" idx="10"/>
          </p:nvPr>
        </p:nvSpPr>
        <p:spPr/>
        <p:txBody>
          <a:bodyPr/>
          <a:lstStyle/>
          <a:p>
            <a:fld id="{80EBFEEF-8BDD-4A82-B08F-633BA2D602B5}" type="slidenum">
              <a:rPr lang="zh-CN" altLang="en-US" smtClean="0"/>
              <a:pPr/>
              <a:t>13</a:t>
            </a:fld>
            <a:endParaRPr lang="zh-CN" altLang="en-US"/>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9163" y="1484784"/>
            <a:ext cx="7305675" cy="5095875"/>
          </a:xfrm>
          <a:prstGeom prst="rect">
            <a:avLst/>
          </a:prstGeom>
        </p:spPr>
      </p:pic>
    </p:spTree>
    <p:extLst>
      <p:ext uri="{BB962C8B-B14F-4D97-AF65-F5344CB8AC3E}">
        <p14:creationId xmlns:p14="http://schemas.microsoft.com/office/powerpoint/2010/main" val="918456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函数的卷积运算</a:t>
            </a:r>
            <a:endParaRPr lang="en-US" altLang="zh-CN" sz="3200" dirty="0">
              <a:latin typeface="黑体" pitchFamily="2" charset="-122"/>
              <a:ea typeface="黑体" pitchFamily="2" charset="-122"/>
            </a:endParaRPr>
          </a:p>
        </p:txBody>
      </p:sp>
      <p:sp>
        <p:nvSpPr>
          <p:cNvPr id="4" name="灯片编号占位符 3"/>
          <p:cNvSpPr>
            <a:spLocks noGrp="1"/>
          </p:cNvSpPr>
          <p:nvPr>
            <p:ph type="sldNum" sz="quarter" idx="10"/>
          </p:nvPr>
        </p:nvSpPr>
        <p:spPr/>
        <p:txBody>
          <a:bodyPr/>
          <a:lstStyle/>
          <a:p>
            <a:fld id="{80EBFEEF-8BDD-4A82-B08F-633BA2D602B5}" type="slidenum">
              <a:rPr lang="zh-CN" altLang="en-US" smtClean="0"/>
              <a:pPr/>
              <a:t>14</a:t>
            </a:fld>
            <a:endParaRPr lang="zh-CN" altLang="en-US"/>
          </a:p>
        </p:txBody>
      </p:sp>
      <p:pic>
        <p:nvPicPr>
          <p:cNvPr id="5" name="图片 4">
            <a:extLst>
              <a:ext uri="{FF2B5EF4-FFF2-40B4-BE49-F238E27FC236}">
                <a16:creationId xmlns:a16="http://schemas.microsoft.com/office/drawing/2014/main" id="{244904C6-13FE-4D13-883A-FFDD469009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81" y="1124744"/>
            <a:ext cx="7454838" cy="2341584"/>
          </a:xfrm>
          <a:prstGeom prst="rect">
            <a:avLst/>
          </a:prstGeom>
        </p:spPr>
      </p:pic>
      <p:pic>
        <p:nvPicPr>
          <p:cNvPr id="8" name="图片 7">
            <a:extLst>
              <a:ext uri="{FF2B5EF4-FFF2-40B4-BE49-F238E27FC236}">
                <a16:creationId xmlns:a16="http://schemas.microsoft.com/office/drawing/2014/main" id="{EE199C54-B936-474D-9BFE-891AF385E2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4580" y="4158886"/>
            <a:ext cx="7454839" cy="2150434"/>
          </a:xfrm>
          <a:prstGeom prst="rect">
            <a:avLst/>
          </a:prstGeom>
        </p:spPr>
      </p:pic>
      <p:sp>
        <p:nvSpPr>
          <p:cNvPr id="9" name="文本框 8">
            <a:extLst>
              <a:ext uri="{FF2B5EF4-FFF2-40B4-BE49-F238E27FC236}">
                <a16:creationId xmlns:a16="http://schemas.microsoft.com/office/drawing/2014/main" id="{5C9E219F-0480-48CB-B167-C263A923958C}"/>
              </a:ext>
            </a:extLst>
          </p:cNvPr>
          <p:cNvSpPr txBox="1"/>
          <p:nvPr/>
        </p:nvSpPr>
        <p:spPr>
          <a:xfrm>
            <a:off x="3707904" y="3466328"/>
            <a:ext cx="1811714" cy="369332"/>
          </a:xfrm>
          <a:prstGeom prst="rect">
            <a:avLst/>
          </a:prstGeom>
          <a:noFill/>
        </p:spPr>
        <p:txBody>
          <a:bodyPr wrap="none" rtlCol="0">
            <a:spAutoFit/>
          </a:bodyPr>
          <a:lstStyle/>
          <a:p>
            <a:r>
              <a:rPr lang="zh-CN" altLang="en-US" b="1" dirty="0">
                <a:solidFill>
                  <a:srgbClr val="FF0000"/>
                </a:solidFill>
              </a:rPr>
              <a:t>门函数的自卷积</a:t>
            </a:r>
          </a:p>
        </p:txBody>
      </p:sp>
      <p:sp>
        <p:nvSpPr>
          <p:cNvPr id="10" name="文本框 9">
            <a:extLst>
              <a:ext uri="{FF2B5EF4-FFF2-40B4-BE49-F238E27FC236}">
                <a16:creationId xmlns:a16="http://schemas.microsoft.com/office/drawing/2014/main" id="{B1CF7FD2-2956-46EC-A5BB-ED3E2347B3C5}"/>
              </a:ext>
            </a:extLst>
          </p:cNvPr>
          <p:cNvSpPr txBox="1"/>
          <p:nvPr/>
        </p:nvSpPr>
        <p:spPr>
          <a:xfrm>
            <a:off x="2933653" y="6381328"/>
            <a:ext cx="3206327" cy="369332"/>
          </a:xfrm>
          <a:prstGeom prst="rect">
            <a:avLst/>
          </a:prstGeom>
          <a:noFill/>
        </p:spPr>
        <p:txBody>
          <a:bodyPr wrap="none" rtlCol="0">
            <a:spAutoFit/>
          </a:bodyPr>
          <a:lstStyle/>
          <a:p>
            <a:r>
              <a:rPr lang="zh-CN" altLang="en-US" b="1" dirty="0">
                <a:solidFill>
                  <a:srgbClr val="FF0000"/>
                </a:solidFill>
              </a:rPr>
              <a:t>门函数与指数衰减函数的卷积</a:t>
            </a:r>
          </a:p>
        </p:txBody>
      </p:sp>
    </p:spTree>
    <p:extLst>
      <p:ext uri="{BB962C8B-B14F-4D97-AF65-F5344CB8AC3E}">
        <p14:creationId xmlns:p14="http://schemas.microsoft.com/office/powerpoint/2010/main" val="35747062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683568" y="115888"/>
            <a:ext cx="8352928" cy="719137"/>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zh-CN" sz="3200" dirty="0">
                <a:latin typeface="黑体" pitchFamily="2" charset="-122"/>
                <a:ea typeface="黑体" pitchFamily="2" charset="-122"/>
              </a:rPr>
              <a:t>2.</a:t>
            </a:r>
            <a:r>
              <a:rPr lang="zh-CN" altLang="en-US" sz="3200" dirty="0">
                <a:latin typeface="黑体" pitchFamily="2" charset="-122"/>
                <a:ea typeface="黑体" pitchFamily="2" charset="-122"/>
              </a:rPr>
              <a:t>卷积运算的应用</a:t>
            </a:r>
            <a:r>
              <a:rPr lang="en-US" altLang="zh-CN" sz="3200" dirty="0">
                <a:latin typeface="黑体" pitchFamily="2" charset="-122"/>
                <a:ea typeface="黑体" pitchFamily="2" charset="-122"/>
              </a:rPr>
              <a:t>—</a:t>
            </a:r>
            <a:r>
              <a:rPr lang="zh-CN" altLang="en-US" sz="3200" dirty="0">
                <a:latin typeface="黑体" pitchFamily="2" charset="-122"/>
                <a:ea typeface="黑体" pitchFamily="2" charset="-122"/>
              </a:rPr>
              <a:t>线性时不变系统</a:t>
            </a:r>
            <a:endParaRPr lang="en-US" altLang="zh-CN" sz="3200" dirty="0">
              <a:latin typeface="黑体" pitchFamily="2" charset="-122"/>
              <a:ea typeface="黑体" pitchFamily="2" charset="-122"/>
            </a:endParaRPr>
          </a:p>
        </p:txBody>
      </p:sp>
      <p:sp>
        <p:nvSpPr>
          <p:cNvPr id="3" name="灯片编号占位符 2"/>
          <p:cNvSpPr>
            <a:spLocks noGrp="1"/>
          </p:cNvSpPr>
          <p:nvPr>
            <p:ph type="sldNum" sz="quarter" idx="10"/>
          </p:nvPr>
        </p:nvSpPr>
        <p:spPr/>
        <p:txBody>
          <a:bodyPr/>
          <a:lstStyle/>
          <a:p>
            <a:fld id="{80EBFEEF-8BDD-4A82-B08F-633BA2D602B5}" type="slidenum">
              <a:rPr lang="zh-CN" altLang="en-US" smtClean="0"/>
              <a:pPr/>
              <a:t>15</a:t>
            </a:fld>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5856" y="4941552"/>
            <a:ext cx="5760640" cy="1799816"/>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5856" y="3068960"/>
            <a:ext cx="5760640" cy="1536579"/>
          </a:xfrm>
          <a:prstGeom prst="rect">
            <a:avLst/>
          </a:prstGeom>
        </p:spPr>
      </p:pic>
      <p:pic>
        <p:nvPicPr>
          <p:cNvPr id="10" name="图片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75856" y="1196753"/>
            <a:ext cx="5760640" cy="1584176"/>
          </a:xfrm>
          <a:prstGeom prst="rect">
            <a:avLst/>
          </a:prstGeom>
        </p:spPr>
      </p:pic>
      <p:sp>
        <p:nvSpPr>
          <p:cNvPr id="11" name="TextBox 10"/>
          <p:cNvSpPr txBox="1"/>
          <p:nvPr/>
        </p:nvSpPr>
        <p:spPr>
          <a:xfrm>
            <a:off x="107504" y="1844824"/>
            <a:ext cx="3384376" cy="369332"/>
          </a:xfrm>
          <a:prstGeom prst="rect">
            <a:avLst/>
          </a:prstGeom>
          <a:noFill/>
        </p:spPr>
        <p:txBody>
          <a:bodyPr wrap="square" rtlCol="0">
            <a:spAutoFit/>
          </a:bodyPr>
          <a:lstStyle/>
          <a:p>
            <a:r>
              <a:rPr lang="zh-CN" altLang="en-US" b="1" dirty="0">
                <a:solidFill>
                  <a:srgbClr val="0000FF"/>
                </a:solidFill>
              </a:rPr>
              <a:t>系统的冲击响应：</a:t>
            </a:r>
          </a:p>
        </p:txBody>
      </p:sp>
      <p:sp>
        <p:nvSpPr>
          <p:cNvPr id="12" name="TextBox 11"/>
          <p:cNvSpPr txBox="1"/>
          <p:nvPr/>
        </p:nvSpPr>
        <p:spPr>
          <a:xfrm>
            <a:off x="107504" y="3645024"/>
            <a:ext cx="2276585" cy="369332"/>
          </a:xfrm>
          <a:prstGeom prst="rect">
            <a:avLst/>
          </a:prstGeom>
          <a:noFill/>
        </p:spPr>
        <p:txBody>
          <a:bodyPr wrap="none" rtlCol="0">
            <a:spAutoFit/>
          </a:bodyPr>
          <a:lstStyle>
            <a:defPPr>
              <a:defRPr lang="zh-CN"/>
            </a:defPPr>
            <a:lvl1pPr>
              <a:defRPr sz="2400" b="1">
                <a:solidFill>
                  <a:schemeClr val="tx2"/>
                </a:solidFill>
              </a:defRPr>
            </a:lvl1pPr>
          </a:lstStyle>
          <a:p>
            <a:r>
              <a:rPr lang="zh-CN" altLang="en-US" sz="1800" dirty="0">
                <a:solidFill>
                  <a:srgbClr val="0000FF"/>
                </a:solidFill>
              </a:rPr>
              <a:t>系统的时间不变性：</a:t>
            </a:r>
          </a:p>
        </p:txBody>
      </p:sp>
      <p:sp>
        <p:nvSpPr>
          <p:cNvPr id="13" name="TextBox 12"/>
          <p:cNvSpPr txBox="1"/>
          <p:nvPr/>
        </p:nvSpPr>
        <p:spPr>
          <a:xfrm>
            <a:off x="107504" y="5703639"/>
            <a:ext cx="1579278" cy="369332"/>
          </a:xfrm>
          <a:prstGeom prst="rect">
            <a:avLst/>
          </a:prstGeom>
          <a:noFill/>
        </p:spPr>
        <p:txBody>
          <a:bodyPr wrap="none" rtlCol="0">
            <a:spAutoFit/>
          </a:bodyPr>
          <a:lstStyle>
            <a:defPPr>
              <a:defRPr lang="zh-CN"/>
            </a:defPPr>
            <a:lvl1pPr>
              <a:defRPr sz="2400" b="1">
                <a:solidFill>
                  <a:schemeClr val="tx2"/>
                </a:solidFill>
              </a:defRPr>
            </a:lvl1pPr>
          </a:lstStyle>
          <a:p>
            <a:r>
              <a:rPr lang="zh-CN" altLang="en-US" sz="1800" dirty="0">
                <a:solidFill>
                  <a:srgbClr val="0000FF"/>
                </a:solidFill>
              </a:rPr>
              <a:t>系统的线性：</a:t>
            </a:r>
          </a:p>
        </p:txBody>
      </p:sp>
    </p:spTree>
    <p:extLst>
      <p:ext uri="{BB962C8B-B14F-4D97-AF65-F5344CB8AC3E}">
        <p14:creationId xmlns:p14="http://schemas.microsoft.com/office/powerpoint/2010/main" val="929115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left)">
                                      <p:cBhvr>
                                        <p:cTn id="16" dur="500"/>
                                        <p:tgtEl>
                                          <p:spTgt spid="12"/>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wipe(left)">
                                      <p:cBhvr>
                                        <p:cTn id="25" dur="500"/>
                                        <p:tgtEl>
                                          <p:spTgt spid="13"/>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wipe(left)">
                                      <p:cBhvr>
                                        <p:cTn id="2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971550" y="115888"/>
            <a:ext cx="8064946" cy="719137"/>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卷积运算的应用</a:t>
            </a:r>
            <a:r>
              <a:rPr lang="en-US" altLang="zh-CN" sz="3200" dirty="0">
                <a:latin typeface="黑体" pitchFamily="2" charset="-122"/>
                <a:ea typeface="黑体" pitchFamily="2" charset="-122"/>
              </a:rPr>
              <a:t>—</a:t>
            </a:r>
            <a:r>
              <a:rPr lang="zh-CN" altLang="en-US" sz="3200" dirty="0">
                <a:latin typeface="黑体" pitchFamily="2" charset="-122"/>
                <a:ea typeface="黑体" pitchFamily="2" charset="-122"/>
              </a:rPr>
              <a:t>线性时不变系统</a:t>
            </a:r>
            <a:endParaRPr lang="en-US" altLang="zh-CN" sz="3200" dirty="0">
              <a:latin typeface="黑体" pitchFamily="2" charset="-122"/>
              <a:ea typeface="黑体" pitchFamily="2" charset="-122"/>
            </a:endParaRPr>
          </a:p>
        </p:txBody>
      </p:sp>
      <p:sp>
        <p:nvSpPr>
          <p:cNvPr id="4" name="灯片编号占位符 3"/>
          <p:cNvSpPr>
            <a:spLocks noGrp="1"/>
          </p:cNvSpPr>
          <p:nvPr>
            <p:ph type="sldNum" sz="quarter" idx="10"/>
          </p:nvPr>
        </p:nvSpPr>
        <p:spPr/>
        <p:txBody>
          <a:bodyPr/>
          <a:lstStyle/>
          <a:p>
            <a:fld id="{80EBFEEF-8BDD-4A82-B08F-633BA2D602B5}" type="slidenum">
              <a:rPr lang="zh-CN" altLang="en-US" smtClean="0"/>
              <a:pPr/>
              <a:t>16</a:t>
            </a:fld>
            <a:endParaRPr lang="zh-CN" altLang="en-US"/>
          </a:p>
        </p:txBody>
      </p:sp>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521" y="1124744"/>
            <a:ext cx="6336703" cy="2370075"/>
          </a:xfrm>
          <a:prstGeom prst="rect">
            <a:avLst/>
          </a:prstGeom>
        </p:spPr>
      </p:pic>
      <p:sp>
        <p:nvSpPr>
          <p:cNvPr id="2" name="TextBox 1"/>
          <p:cNvSpPr txBox="1"/>
          <p:nvPr/>
        </p:nvSpPr>
        <p:spPr>
          <a:xfrm>
            <a:off x="179512" y="3501008"/>
            <a:ext cx="8784976" cy="369332"/>
          </a:xfrm>
          <a:prstGeom prst="rect">
            <a:avLst/>
          </a:prstGeom>
          <a:noFill/>
        </p:spPr>
        <p:txBody>
          <a:bodyPr wrap="square" rtlCol="0">
            <a:spAutoFit/>
          </a:bodyPr>
          <a:lstStyle/>
          <a:p>
            <a:r>
              <a:rPr lang="zh-CN" altLang="en-US" b="1" dirty="0">
                <a:solidFill>
                  <a:schemeClr val="tx2"/>
                </a:solidFill>
              </a:rPr>
              <a:t>利用系统的时间不变性和线性来分析线性系统对输入信号的响应。</a:t>
            </a:r>
            <a:endParaRPr lang="en-US" altLang="zh-CN" b="1" dirty="0">
              <a:solidFill>
                <a:schemeClr val="tx2"/>
              </a:solidFill>
            </a:endParaRPr>
          </a:p>
        </p:txBody>
      </p:sp>
      <p:graphicFrame>
        <p:nvGraphicFramePr>
          <p:cNvPr id="11" name="对象 10"/>
          <p:cNvGraphicFramePr>
            <a:graphicFrameLocks noChangeAspect="1"/>
          </p:cNvGraphicFramePr>
          <p:nvPr>
            <p:extLst>
              <p:ext uri="{D42A27DB-BD31-4B8C-83A1-F6EECF244321}">
                <p14:modId xmlns:p14="http://schemas.microsoft.com/office/powerpoint/2010/main" val="3430813710"/>
              </p:ext>
            </p:extLst>
          </p:nvPr>
        </p:nvGraphicFramePr>
        <p:xfrm>
          <a:off x="4067944" y="3844512"/>
          <a:ext cx="3528392" cy="736616"/>
        </p:xfrm>
        <a:graphic>
          <a:graphicData uri="http://schemas.openxmlformats.org/presentationml/2006/ole">
            <mc:AlternateContent xmlns:mc="http://schemas.openxmlformats.org/markup-compatibility/2006">
              <mc:Choice xmlns:v="urn:schemas-microsoft-com:vml" Requires="v">
                <p:oleObj spid="_x0000_s115559" name="Equation" r:id="rId5" imgW="2070000" imgH="431640" progId="Equation.DSMT4">
                  <p:embed/>
                </p:oleObj>
              </mc:Choice>
              <mc:Fallback>
                <p:oleObj name="Equation" r:id="rId5" imgW="2070000" imgH="431640" progId="Equation.DSMT4">
                  <p:embed/>
                  <p:pic>
                    <p:nvPicPr>
                      <p:cNvPr id="0" name="对象 10"/>
                      <p:cNvPicPr>
                        <a:picLocks noChangeAspect="1" noChangeArrowheads="1"/>
                      </p:cNvPicPr>
                      <p:nvPr/>
                    </p:nvPicPr>
                    <p:blipFill>
                      <a:blip r:embed="rId6"/>
                      <a:srcRect/>
                      <a:stretch>
                        <a:fillRect/>
                      </a:stretch>
                    </p:blipFill>
                    <p:spPr bwMode="auto">
                      <a:xfrm>
                        <a:off x="4067944" y="3844512"/>
                        <a:ext cx="3528392" cy="736616"/>
                      </a:xfrm>
                      <a:prstGeom prst="rect">
                        <a:avLst/>
                      </a:prstGeom>
                      <a:noFill/>
                      <a:ln>
                        <a:noFill/>
                      </a:ln>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3247089548"/>
              </p:ext>
            </p:extLst>
          </p:nvPr>
        </p:nvGraphicFramePr>
        <p:xfrm>
          <a:off x="4067945" y="4653136"/>
          <a:ext cx="3528391" cy="740999"/>
        </p:xfrm>
        <a:graphic>
          <a:graphicData uri="http://schemas.openxmlformats.org/presentationml/2006/ole">
            <mc:AlternateContent xmlns:mc="http://schemas.openxmlformats.org/markup-compatibility/2006">
              <mc:Choice xmlns:v="urn:schemas-microsoft-com:vml" Requires="v">
                <p:oleObj spid="_x0000_s115560" name="Equation" r:id="rId7" imgW="2057400" imgH="431640" progId="Equation.DSMT4">
                  <p:embed/>
                </p:oleObj>
              </mc:Choice>
              <mc:Fallback>
                <p:oleObj name="Equation" r:id="rId7" imgW="2057400" imgH="431640" progId="Equation.DSMT4">
                  <p:embed/>
                  <p:pic>
                    <p:nvPicPr>
                      <p:cNvPr id="0" name="对象 10"/>
                      <p:cNvPicPr>
                        <a:picLocks noChangeAspect="1" noChangeArrowheads="1"/>
                      </p:cNvPicPr>
                      <p:nvPr/>
                    </p:nvPicPr>
                    <p:blipFill>
                      <a:blip r:embed="rId8"/>
                      <a:srcRect/>
                      <a:stretch>
                        <a:fillRect/>
                      </a:stretch>
                    </p:blipFill>
                    <p:spPr bwMode="auto">
                      <a:xfrm>
                        <a:off x="4067945" y="4653136"/>
                        <a:ext cx="3528391" cy="740999"/>
                      </a:xfrm>
                      <a:prstGeom prst="rect">
                        <a:avLst/>
                      </a:prstGeom>
                      <a:noFill/>
                      <a:ln>
                        <a:noFill/>
                      </a:ln>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3349946099"/>
              </p:ext>
            </p:extLst>
          </p:nvPr>
        </p:nvGraphicFramePr>
        <p:xfrm>
          <a:off x="4115692" y="6093296"/>
          <a:ext cx="4014862" cy="587085"/>
        </p:xfrm>
        <a:graphic>
          <a:graphicData uri="http://schemas.openxmlformats.org/presentationml/2006/ole">
            <mc:AlternateContent xmlns:mc="http://schemas.openxmlformats.org/markup-compatibility/2006">
              <mc:Choice xmlns:v="urn:schemas-microsoft-com:vml" Requires="v">
                <p:oleObj spid="_x0000_s115561" name="Equation" r:id="rId9" imgW="2260440" imgH="330120" progId="Equation.DSMT4">
                  <p:embed/>
                </p:oleObj>
              </mc:Choice>
              <mc:Fallback>
                <p:oleObj name="Equation" r:id="rId9" imgW="2260440" imgH="330120" progId="Equation.DSMT4">
                  <p:embed/>
                  <p:pic>
                    <p:nvPicPr>
                      <p:cNvPr id="0" name="对象 9"/>
                      <p:cNvPicPr>
                        <a:picLocks noChangeAspect="1" noChangeArrowheads="1"/>
                      </p:cNvPicPr>
                      <p:nvPr/>
                    </p:nvPicPr>
                    <p:blipFill>
                      <a:blip r:embed="rId10"/>
                      <a:srcRect/>
                      <a:stretch>
                        <a:fillRect/>
                      </a:stretch>
                    </p:blipFill>
                    <p:spPr bwMode="auto">
                      <a:xfrm>
                        <a:off x="4115692" y="6093296"/>
                        <a:ext cx="4014862" cy="587085"/>
                      </a:xfrm>
                      <a:prstGeom prst="rect">
                        <a:avLst/>
                      </a:prstGeom>
                      <a:noFill/>
                      <a:ln>
                        <a:noFill/>
                      </a:ln>
                    </p:spPr>
                  </p:pic>
                </p:oleObj>
              </mc:Fallback>
            </mc:AlternateContent>
          </a:graphicData>
        </a:graphic>
      </p:graphicFrame>
      <p:sp>
        <p:nvSpPr>
          <p:cNvPr id="14" name="TextBox 13"/>
          <p:cNvSpPr txBox="1"/>
          <p:nvPr/>
        </p:nvSpPr>
        <p:spPr>
          <a:xfrm>
            <a:off x="179512" y="5589240"/>
            <a:ext cx="3312368" cy="369332"/>
          </a:xfrm>
          <a:prstGeom prst="rect">
            <a:avLst/>
          </a:prstGeom>
          <a:noFill/>
        </p:spPr>
        <p:txBody>
          <a:bodyPr wrap="square" rtlCol="0">
            <a:spAutoFit/>
          </a:bodyPr>
          <a:lstStyle/>
          <a:p>
            <a:r>
              <a:rPr lang="zh-CN" altLang="en-US" b="1" dirty="0">
                <a:solidFill>
                  <a:schemeClr val="tx2"/>
                </a:solidFill>
              </a:rPr>
              <a:t>当</a:t>
            </a:r>
            <a:r>
              <a:rPr lang="en-US" altLang="zh-CN" b="1" dirty="0" err="1">
                <a:solidFill>
                  <a:schemeClr val="tx2"/>
                </a:solidFill>
              </a:rPr>
              <a:t>Δ</a:t>
            </a:r>
            <a:r>
              <a:rPr lang="en-US" altLang="zh-CN" b="1" i="1" dirty="0" err="1">
                <a:solidFill>
                  <a:schemeClr val="tx2"/>
                </a:solidFill>
              </a:rPr>
              <a:t>τ</a:t>
            </a:r>
            <a:r>
              <a:rPr lang="zh-CN" altLang="en-US" b="1" dirty="0">
                <a:solidFill>
                  <a:schemeClr val="tx2"/>
                </a:solidFill>
              </a:rPr>
              <a:t>→</a:t>
            </a:r>
            <a:r>
              <a:rPr lang="en-US" altLang="zh-CN" b="1" dirty="0">
                <a:solidFill>
                  <a:schemeClr val="tx2"/>
                </a:solidFill>
              </a:rPr>
              <a:t>0</a:t>
            </a:r>
            <a:r>
              <a:rPr lang="zh-CN" altLang="en-US" b="1" dirty="0">
                <a:solidFill>
                  <a:schemeClr val="tx2"/>
                </a:solidFill>
              </a:rPr>
              <a:t>时，求和化为积分：</a:t>
            </a:r>
          </a:p>
        </p:txBody>
      </p:sp>
      <p:sp>
        <p:nvSpPr>
          <p:cNvPr id="15" name="TextBox 14"/>
          <p:cNvSpPr txBox="1"/>
          <p:nvPr/>
        </p:nvSpPr>
        <p:spPr>
          <a:xfrm>
            <a:off x="6300191" y="1196752"/>
            <a:ext cx="2664297" cy="1701748"/>
          </a:xfrm>
          <a:prstGeom prst="rect">
            <a:avLst/>
          </a:prstGeom>
          <a:noFill/>
        </p:spPr>
        <p:txBody>
          <a:bodyPr wrap="square" rtlCol="0">
            <a:spAutoFit/>
          </a:bodyPr>
          <a:lstStyle/>
          <a:p>
            <a:pPr algn="just">
              <a:lnSpc>
                <a:spcPct val="150000"/>
              </a:lnSpc>
            </a:pPr>
            <a:r>
              <a:rPr lang="zh-CN" altLang="en-US" b="1" dirty="0">
                <a:solidFill>
                  <a:srgbClr val="FF0000"/>
                </a:solidFill>
              </a:rPr>
              <a:t>作为数学工具，卷积可以很方便的分析线性时不变系统对信号的响应特性。</a:t>
            </a:r>
          </a:p>
        </p:txBody>
      </p:sp>
      <p:graphicFrame>
        <p:nvGraphicFramePr>
          <p:cNvPr id="16" name="对象 15"/>
          <p:cNvGraphicFramePr>
            <a:graphicFrameLocks noChangeAspect="1"/>
          </p:cNvGraphicFramePr>
          <p:nvPr>
            <p:extLst>
              <p:ext uri="{D42A27DB-BD31-4B8C-83A1-F6EECF244321}">
                <p14:modId xmlns:p14="http://schemas.microsoft.com/office/powerpoint/2010/main" val="3991991483"/>
              </p:ext>
            </p:extLst>
          </p:nvPr>
        </p:nvGraphicFramePr>
        <p:xfrm>
          <a:off x="4085530" y="5445224"/>
          <a:ext cx="4014862" cy="583401"/>
        </p:xfrm>
        <a:graphic>
          <a:graphicData uri="http://schemas.openxmlformats.org/presentationml/2006/ole">
            <mc:AlternateContent xmlns:mc="http://schemas.openxmlformats.org/markup-compatibility/2006">
              <mc:Choice xmlns:v="urn:schemas-microsoft-com:vml" Requires="v">
                <p:oleObj spid="_x0000_s115562" name="Equation" r:id="rId11" imgW="2273040" imgH="330120" progId="Equation.DSMT4">
                  <p:embed/>
                </p:oleObj>
              </mc:Choice>
              <mc:Fallback>
                <p:oleObj name="Equation" r:id="rId11" imgW="2273040" imgH="330120" progId="Equation.DSMT4">
                  <p:embed/>
                  <p:pic>
                    <p:nvPicPr>
                      <p:cNvPr id="0" name="对象 12"/>
                      <p:cNvPicPr>
                        <a:picLocks noChangeAspect="1" noChangeArrowheads="1"/>
                      </p:cNvPicPr>
                      <p:nvPr/>
                    </p:nvPicPr>
                    <p:blipFill>
                      <a:blip r:embed="rId12"/>
                      <a:srcRect/>
                      <a:stretch>
                        <a:fillRect/>
                      </a:stretch>
                    </p:blipFill>
                    <p:spPr bwMode="auto">
                      <a:xfrm>
                        <a:off x="4085530" y="5445224"/>
                        <a:ext cx="4014862" cy="583401"/>
                      </a:xfrm>
                      <a:prstGeom prst="rect">
                        <a:avLst/>
                      </a:prstGeom>
                      <a:noFill/>
                      <a:ln>
                        <a:noFill/>
                      </a:ln>
                    </p:spPr>
                  </p:pic>
                </p:oleObj>
              </mc:Fallback>
            </mc:AlternateContent>
          </a:graphicData>
        </a:graphic>
      </p:graphicFrame>
      <p:sp>
        <p:nvSpPr>
          <p:cNvPr id="17" name="矩形 16"/>
          <p:cNvSpPr/>
          <p:nvPr/>
        </p:nvSpPr>
        <p:spPr>
          <a:xfrm>
            <a:off x="179512" y="4005064"/>
            <a:ext cx="3897221" cy="369332"/>
          </a:xfrm>
          <a:prstGeom prst="rect">
            <a:avLst/>
          </a:prstGeom>
        </p:spPr>
        <p:txBody>
          <a:bodyPr wrap="square">
            <a:spAutoFit/>
          </a:bodyPr>
          <a:lstStyle/>
          <a:p>
            <a:r>
              <a:rPr lang="zh-CN" altLang="en-US" b="1" dirty="0">
                <a:solidFill>
                  <a:schemeClr val="tx2"/>
                </a:solidFill>
              </a:rPr>
              <a:t>首先将输入信号离散处理：</a:t>
            </a:r>
            <a:endParaRPr lang="zh-CN" altLang="en-US" dirty="0"/>
          </a:p>
        </p:txBody>
      </p:sp>
      <p:sp>
        <p:nvSpPr>
          <p:cNvPr id="18" name="矩形 17"/>
          <p:cNvSpPr/>
          <p:nvPr/>
        </p:nvSpPr>
        <p:spPr>
          <a:xfrm>
            <a:off x="179512" y="4818071"/>
            <a:ext cx="3897221" cy="369332"/>
          </a:xfrm>
          <a:prstGeom prst="rect">
            <a:avLst/>
          </a:prstGeom>
        </p:spPr>
        <p:txBody>
          <a:bodyPr wrap="square">
            <a:spAutoFit/>
          </a:bodyPr>
          <a:lstStyle/>
          <a:p>
            <a:r>
              <a:rPr lang="zh-CN" altLang="en-US" b="1" dirty="0">
                <a:solidFill>
                  <a:schemeClr val="tx2"/>
                </a:solidFill>
              </a:rPr>
              <a:t>得到输出响应：</a:t>
            </a:r>
            <a:endParaRPr lang="zh-CN" altLang="en-US" dirty="0"/>
          </a:p>
        </p:txBody>
      </p:sp>
    </p:spTree>
    <p:extLst>
      <p:ext uri="{BB962C8B-B14F-4D97-AF65-F5344CB8AC3E}">
        <p14:creationId xmlns:p14="http://schemas.microsoft.com/office/powerpoint/2010/main" val="4097267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21"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arn(inVertical)">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ipe(left)">
                                      <p:cBhvr>
                                        <p:cTn id="18" dur="500"/>
                                        <p:tgtEl>
                                          <p:spTgt spid="17"/>
                                        </p:tgtEl>
                                      </p:cBhvr>
                                    </p:animEffect>
                                  </p:childTnLst>
                                </p:cTn>
                              </p:par>
                            </p:childTnLst>
                          </p:cTn>
                        </p:par>
                        <p:par>
                          <p:cTn id="19" fill="hold">
                            <p:stCondLst>
                              <p:cond delay="500"/>
                            </p:stCondLst>
                            <p:childTnLst>
                              <p:par>
                                <p:cTn id="20" presetID="22" presetClass="entr" presetSubtype="8" fill="hold" nodeType="after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500"/>
                                        <p:tgtEl>
                                          <p:spTgt spid="18"/>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left)">
                                      <p:cBhvr>
                                        <p:cTn id="31" dur="50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wipe(left)">
                                      <p:cBhvr>
                                        <p:cTn id="36" dur="500"/>
                                        <p:tgtEl>
                                          <p:spTgt spid="14"/>
                                        </p:tgtEl>
                                      </p:cBhvr>
                                    </p:animEffect>
                                  </p:childTnLst>
                                </p:cTn>
                              </p:par>
                            </p:childTnLst>
                          </p:cTn>
                        </p:par>
                        <p:par>
                          <p:cTn id="37" fill="hold">
                            <p:stCondLst>
                              <p:cond delay="500"/>
                            </p:stCondLst>
                            <p:childTnLst>
                              <p:par>
                                <p:cTn id="38" presetID="22" presetClass="entr" presetSubtype="8" fill="hold" nodeType="after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left)">
                                      <p:cBhvr>
                                        <p:cTn id="40" dur="500"/>
                                        <p:tgtEl>
                                          <p:spTgt spid="16"/>
                                        </p:tgtEl>
                                      </p:cBhvr>
                                    </p:animEffect>
                                  </p:childTnLst>
                                </p:cTn>
                              </p:par>
                              <p:par>
                                <p:cTn id="41" presetID="22" presetClass="entr" presetSubtype="8" fill="hold" nodeType="with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wipe(left)">
                                      <p:cBhvr>
                                        <p:cTn id="4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4" grpId="0"/>
      <p:bldP spid="17" grpId="0"/>
      <p:bldP spid="1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467544" y="115888"/>
            <a:ext cx="8466360" cy="719137"/>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卷积运算的应用</a:t>
            </a:r>
            <a:r>
              <a:rPr lang="en-US" altLang="zh-CN" sz="3200" dirty="0">
                <a:latin typeface="黑体" pitchFamily="2" charset="-122"/>
                <a:ea typeface="黑体" pitchFamily="2" charset="-122"/>
              </a:rPr>
              <a:t>—</a:t>
            </a:r>
            <a:r>
              <a:rPr lang="zh-CN" altLang="en-US" sz="3200" dirty="0">
                <a:latin typeface="黑体" pitchFamily="2" charset="-122"/>
                <a:ea typeface="黑体" pitchFamily="2" charset="-122"/>
              </a:rPr>
              <a:t>线性空间不变系统</a:t>
            </a:r>
            <a:endParaRPr lang="en-US" altLang="zh-CN" sz="3200" dirty="0">
              <a:latin typeface="黑体" pitchFamily="2" charset="-122"/>
              <a:ea typeface="黑体" pitchFamily="2" charset="-122"/>
            </a:endParaRPr>
          </a:p>
        </p:txBody>
      </p:sp>
      <p:sp>
        <p:nvSpPr>
          <p:cNvPr id="4" name="灯片编号占位符 3"/>
          <p:cNvSpPr>
            <a:spLocks noGrp="1"/>
          </p:cNvSpPr>
          <p:nvPr>
            <p:ph type="sldNum" sz="quarter" idx="10"/>
          </p:nvPr>
        </p:nvSpPr>
        <p:spPr/>
        <p:txBody>
          <a:bodyPr/>
          <a:lstStyle/>
          <a:p>
            <a:fld id="{80EBFEEF-8BDD-4A82-B08F-633BA2D602B5}" type="slidenum">
              <a:rPr lang="zh-CN" altLang="en-US" smtClean="0"/>
              <a:pPr/>
              <a:t>17</a:t>
            </a:fld>
            <a:endParaRPr lang="zh-CN" altLang="en-US"/>
          </a:p>
        </p:txBody>
      </p:sp>
      <p:pic>
        <p:nvPicPr>
          <p:cNvPr id="17" name="图片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08304" y="1196752"/>
            <a:ext cx="1625600" cy="3517900"/>
          </a:xfrm>
          <a:prstGeom prst="rect">
            <a:avLst/>
          </a:prstGeom>
        </p:spPr>
      </p:pic>
      <p:sp>
        <p:nvSpPr>
          <p:cNvPr id="3" name="TextBox 2"/>
          <p:cNvSpPr txBox="1"/>
          <p:nvPr/>
        </p:nvSpPr>
        <p:spPr>
          <a:xfrm>
            <a:off x="179512" y="1052736"/>
            <a:ext cx="6840760" cy="3779240"/>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zh-CN" altLang="en-US" b="1" dirty="0">
                <a:solidFill>
                  <a:schemeClr val="tx2"/>
                </a:solidFill>
              </a:rPr>
              <a:t>对于光学成像系统，人们希望点物成点像。然而即使对理想光学系统，由于系统孔径的衍射效应，点物的成像为孔径的衍射图样，因此限制成像系统的分辨本领。</a:t>
            </a:r>
            <a:endParaRPr lang="en-US" altLang="zh-CN" b="1" dirty="0">
              <a:solidFill>
                <a:schemeClr val="tx2"/>
              </a:solidFill>
            </a:endParaRPr>
          </a:p>
          <a:p>
            <a:pPr marL="342900" indent="-342900" algn="just">
              <a:lnSpc>
                <a:spcPct val="150000"/>
              </a:lnSpc>
              <a:buFont typeface="Wingdings" panose="05000000000000000000" pitchFamily="2" charset="2"/>
              <a:buChar char="Ø"/>
            </a:pPr>
            <a:r>
              <a:rPr lang="zh-CN" altLang="en-US" b="1" dirty="0">
                <a:solidFill>
                  <a:schemeClr val="tx2"/>
                </a:solidFill>
              </a:rPr>
              <a:t>点物可用冲击函数</a:t>
            </a:r>
            <a:r>
              <a:rPr lang="en-US" altLang="zh-CN" b="1" i="1" dirty="0">
                <a:solidFill>
                  <a:schemeClr val="tx2"/>
                </a:solidFill>
              </a:rPr>
              <a:t>δ</a:t>
            </a:r>
            <a:r>
              <a:rPr lang="en-US" altLang="zh-CN" b="1" dirty="0">
                <a:solidFill>
                  <a:schemeClr val="tx2"/>
                </a:solidFill>
              </a:rPr>
              <a:t>(</a:t>
            </a:r>
            <a:r>
              <a:rPr lang="en-US" altLang="zh-CN" b="1" i="1" dirty="0" err="1">
                <a:solidFill>
                  <a:schemeClr val="tx2"/>
                </a:solidFill>
              </a:rPr>
              <a:t>x</a:t>
            </a:r>
            <a:r>
              <a:rPr lang="en-US" altLang="zh-CN" b="1" dirty="0" err="1">
                <a:solidFill>
                  <a:schemeClr val="tx2"/>
                </a:solidFill>
              </a:rPr>
              <a:t>,</a:t>
            </a:r>
            <a:r>
              <a:rPr lang="en-US" altLang="zh-CN" b="1" i="1" dirty="0" err="1">
                <a:solidFill>
                  <a:schemeClr val="tx2"/>
                </a:solidFill>
              </a:rPr>
              <a:t>y</a:t>
            </a:r>
            <a:r>
              <a:rPr lang="en-US" altLang="zh-CN" b="1" dirty="0">
                <a:solidFill>
                  <a:schemeClr val="tx2"/>
                </a:solidFill>
              </a:rPr>
              <a:t>)</a:t>
            </a:r>
            <a:r>
              <a:rPr lang="zh-CN" altLang="en-US" b="1" dirty="0">
                <a:solidFill>
                  <a:schemeClr val="tx2"/>
                </a:solidFill>
              </a:rPr>
              <a:t>描述，点物的成像称为点扩展函数（</a:t>
            </a:r>
            <a:r>
              <a:rPr lang="en-US" altLang="zh-CN" b="1" dirty="0">
                <a:solidFill>
                  <a:schemeClr val="tx2"/>
                </a:solidFill>
              </a:rPr>
              <a:t>PSF</a:t>
            </a:r>
            <a:r>
              <a:rPr lang="zh-CN" altLang="en-US" b="1" dirty="0">
                <a:solidFill>
                  <a:schemeClr val="tx2"/>
                </a:solidFill>
              </a:rPr>
              <a:t>）</a:t>
            </a:r>
            <a:r>
              <a:rPr lang="en-US" altLang="zh-CN" b="1" i="1" dirty="0">
                <a:solidFill>
                  <a:schemeClr val="tx2"/>
                </a:solidFill>
              </a:rPr>
              <a:t>h</a:t>
            </a:r>
            <a:r>
              <a:rPr lang="en-US" altLang="zh-CN" b="1" dirty="0">
                <a:solidFill>
                  <a:schemeClr val="tx2"/>
                </a:solidFill>
              </a:rPr>
              <a:t>(</a:t>
            </a:r>
            <a:r>
              <a:rPr lang="en-US" altLang="zh-CN" b="1" i="1" dirty="0" err="1">
                <a:solidFill>
                  <a:schemeClr val="tx2"/>
                </a:solidFill>
              </a:rPr>
              <a:t>x</a:t>
            </a:r>
            <a:r>
              <a:rPr lang="en-US" altLang="zh-CN" b="1" dirty="0" err="1">
                <a:solidFill>
                  <a:schemeClr val="tx2"/>
                </a:solidFill>
              </a:rPr>
              <a:t>,</a:t>
            </a:r>
            <a:r>
              <a:rPr lang="en-US" altLang="zh-CN" b="1" i="1" dirty="0" err="1">
                <a:solidFill>
                  <a:schemeClr val="tx2"/>
                </a:solidFill>
              </a:rPr>
              <a:t>y</a:t>
            </a:r>
            <a:r>
              <a:rPr lang="en-US" altLang="zh-CN" b="1" dirty="0">
                <a:solidFill>
                  <a:schemeClr val="tx2"/>
                </a:solidFill>
              </a:rPr>
              <a:t>)</a:t>
            </a:r>
            <a:r>
              <a:rPr lang="zh-CN" altLang="en-US" b="1" dirty="0">
                <a:solidFill>
                  <a:schemeClr val="tx2"/>
                </a:solidFill>
              </a:rPr>
              <a:t>，对理想的相干成像光学系统，</a:t>
            </a:r>
            <a:r>
              <a:rPr lang="en-US" altLang="zh-CN" b="1" dirty="0">
                <a:solidFill>
                  <a:schemeClr val="tx2"/>
                </a:solidFill>
              </a:rPr>
              <a:t>PSF</a:t>
            </a:r>
            <a:r>
              <a:rPr lang="zh-CN" altLang="en-US" b="1" dirty="0">
                <a:solidFill>
                  <a:schemeClr val="tx2"/>
                </a:solidFill>
              </a:rPr>
              <a:t>为孔径的夫琅禾费衍射场分布函数</a:t>
            </a:r>
            <a:r>
              <a:rPr lang="en-US" altLang="zh-CN" b="1" i="1" dirty="0">
                <a:solidFill>
                  <a:schemeClr val="tx2"/>
                </a:solidFill>
              </a:rPr>
              <a:t>J</a:t>
            </a:r>
            <a:r>
              <a:rPr lang="en-US" altLang="zh-CN" b="1" baseline="-25000" dirty="0">
                <a:solidFill>
                  <a:schemeClr val="tx2"/>
                </a:solidFill>
              </a:rPr>
              <a:t>1</a:t>
            </a:r>
            <a:r>
              <a:rPr lang="en-US" altLang="zh-CN" b="1" dirty="0">
                <a:solidFill>
                  <a:schemeClr val="tx2"/>
                </a:solidFill>
              </a:rPr>
              <a:t>(</a:t>
            </a:r>
            <a:r>
              <a:rPr lang="en-US" altLang="zh-CN" b="1" i="1" dirty="0" err="1">
                <a:solidFill>
                  <a:schemeClr val="tx2"/>
                </a:solidFill>
              </a:rPr>
              <a:t>kaθ</a:t>
            </a:r>
            <a:r>
              <a:rPr lang="en-US" altLang="zh-CN" b="1" dirty="0">
                <a:solidFill>
                  <a:schemeClr val="tx2"/>
                </a:solidFill>
              </a:rPr>
              <a:t>)/(</a:t>
            </a:r>
            <a:r>
              <a:rPr lang="en-US" altLang="zh-CN" b="1" i="1" dirty="0" err="1">
                <a:solidFill>
                  <a:schemeClr val="tx2"/>
                </a:solidFill>
              </a:rPr>
              <a:t>kaθ</a:t>
            </a:r>
            <a:r>
              <a:rPr lang="en-US" altLang="zh-CN" b="1" dirty="0">
                <a:solidFill>
                  <a:schemeClr val="tx2"/>
                </a:solidFill>
              </a:rPr>
              <a:t>)</a:t>
            </a:r>
            <a:r>
              <a:rPr lang="zh-CN" altLang="en-US" b="1" dirty="0">
                <a:solidFill>
                  <a:schemeClr val="tx2"/>
                </a:solidFill>
              </a:rPr>
              <a:t>。</a:t>
            </a:r>
            <a:endParaRPr lang="en-US" altLang="zh-CN" b="1" dirty="0">
              <a:solidFill>
                <a:schemeClr val="tx2"/>
              </a:solidFill>
            </a:endParaRPr>
          </a:p>
          <a:p>
            <a:pPr marL="342900" indent="-342900" algn="just">
              <a:lnSpc>
                <a:spcPct val="150000"/>
              </a:lnSpc>
              <a:buFont typeface="Wingdings" panose="05000000000000000000" pitchFamily="2" charset="2"/>
              <a:buChar char="Ø"/>
            </a:pPr>
            <a:r>
              <a:rPr lang="zh-CN" altLang="en-US" b="1" dirty="0">
                <a:solidFill>
                  <a:schemeClr val="tx2"/>
                </a:solidFill>
              </a:rPr>
              <a:t>光学系统在傍轴近似条件下是线性空间不变系统，输入信号为物方光场（或者光强）</a:t>
            </a:r>
            <a:r>
              <a:rPr lang="en-US" altLang="zh-CN" b="1" i="1" dirty="0">
                <a:solidFill>
                  <a:schemeClr val="tx2"/>
                </a:solidFill>
              </a:rPr>
              <a:t>f</a:t>
            </a:r>
            <a:r>
              <a:rPr lang="en-US" altLang="zh-CN" b="1" dirty="0">
                <a:solidFill>
                  <a:schemeClr val="tx2"/>
                </a:solidFill>
              </a:rPr>
              <a:t>(</a:t>
            </a:r>
            <a:r>
              <a:rPr lang="en-US" altLang="zh-CN" b="1" i="1" dirty="0" err="1">
                <a:solidFill>
                  <a:schemeClr val="tx2"/>
                </a:solidFill>
              </a:rPr>
              <a:t>x</a:t>
            </a:r>
            <a:r>
              <a:rPr lang="en-US" altLang="zh-CN" b="1" dirty="0" err="1">
                <a:solidFill>
                  <a:schemeClr val="tx2"/>
                </a:solidFill>
              </a:rPr>
              <a:t>,</a:t>
            </a:r>
            <a:r>
              <a:rPr lang="en-US" altLang="zh-CN" b="1" i="1" dirty="0" err="1">
                <a:solidFill>
                  <a:schemeClr val="tx2"/>
                </a:solidFill>
              </a:rPr>
              <a:t>y</a:t>
            </a:r>
            <a:r>
              <a:rPr lang="en-US" altLang="zh-CN" b="1" dirty="0">
                <a:solidFill>
                  <a:schemeClr val="tx2"/>
                </a:solidFill>
              </a:rPr>
              <a:t>)</a:t>
            </a:r>
            <a:r>
              <a:rPr lang="zh-CN" altLang="en-US" b="1" dirty="0">
                <a:solidFill>
                  <a:schemeClr val="tx2"/>
                </a:solidFill>
              </a:rPr>
              <a:t>，输出光场（或者光强）为像方光场</a:t>
            </a:r>
            <a:r>
              <a:rPr lang="en-US" altLang="zh-CN" b="1" i="1" dirty="0">
                <a:solidFill>
                  <a:schemeClr val="tx2"/>
                </a:solidFill>
              </a:rPr>
              <a:t>y</a:t>
            </a:r>
            <a:r>
              <a:rPr lang="en-US" altLang="zh-CN" b="1" dirty="0">
                <a:solidFill>
                  <a:schemeClr val="tx2"/>
                </a:solidFill>
              </a:rPr>
              <a:t>(</a:t>
            </a:r>
            <a:r>
              <a:rPr lang="en-US" altLang="zh-CN" b="1" i="1" dirty="0" err="1">
                <a:solidFill>
                  <a:schemeClr val="tx2"/>
                </a:solidFill>
              </a:rPr>
              <a:t>x</a:t>
            </a:r>
            <a:r>
              <a:rPr lang="en-US" altLang="zh-CN" b="1" dirty="0" err="1">
                <a:solidFill>
                  <a:schemeClr val="tx2"/>
                </a:solidFill>
              </a:rPr>
              <a:t>,</a:t>
            </a:r>
            <a:r>
              <a:rPr lang="en-US" altLang="zh-CN" b="1" i="1" dirty="0" err="1">
                <a:solidFill>
                  <a:schemeClr val="tx2"/>
                </a:solidFill>
              </a:rPr>
              <a:t>y</a:t>
            </a:r>
            <a:r>
              <a:rPr lang="en-US" altLang="zh-CN" b="1" dirty="0">
                <a:solidFill>
                  <a:schemeClr val="tx2"/>
                </a:solidFill>
              </a:rPr>
              <a:t>)</a:t>
            </a:r>
            <a:r>
              <a:rPr lang="zh-CN" altLang="en-US" b="1" dirty="0">
                <a:solidFill>
                  <a:schemeClr val="tx2"/>
                </a:solidFill>
              </a:rPr>
              <a:t>。</a:t>
            </a:r>
            <a:endParaRPr lang="en-US" altLang="zh-CN" b="1" dirty="0">
              <a:solidFill>
                <a:schemeClr val="tx2"/>
              </a:solidFill>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3550024291"/>
              </p:ext>
            </p:extLst>
          </p:nvPr>
        </p:nvGraphicFramePr>
        <p:xfrm>
          <a:off x="793750" y="5013176"/>
          <a:ext cx="6370538" cy="589865"/>
        </p:xfrm>
        <a:graphic>
          <a:graphicData uri="http://schemas.openxmlformats.org/presentationml/2006/ole">
            <mc:AlternateContent xmlns:mc="http://schemas.openxmlformats.org/markup-compatibility/2006">
              <mc:Choice xmlns:v="urn:schemas-microsoft-com:vml" Requires="v">
                <p:oleObj spid="_x0000_s116133" name="Equation" r:id="rId5" imgW="3568680" imgH="330120" progId="Equation.DSMT4">
                  <p:embed/>
                </p:oleObj>
              </mc:Choice>
              <mc:Fallback>
                <p:oleObj name="Equation" r:id="rId5" imgW="3568680" imgH="330120" progId="Equation.DSMT4">
                  <p:embed/>
                  <p:pic>
                    <p:nvPicPr>
                      <p:cNvPr id="0" name="对象 15"/>
                      <p:cNvPicPr>
                        <a:picLocks noChangeAspect="1" noChangeArrowheads="1"/>
                      </p:cNvPicPr>
                      <p:nvPr/>
                    </p:nvPicPr>
                    <p:blipFill>
                      <a:blip r:embed="rId6"/>
                      <a:srcRect/>
                      <a:stretch>
                        <a:fillRect/>
                      </a:stretch>
                    </p:blipFill>
                    <p:spPr bwMode="auto">
                      <a:xfrm>
                        <a:off x="793750" y="5013176"/>
                        <a:ext cx="6370538" cy="589865"/>
                      </a:xfrm>
                      <a:prstGeom prst="rect">
                        <a:avLst/>
                      </a:prstGeom>
                      <a:noFill/>
                      <a:ln>
                        <a:noFill/>
                      </a:ln>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800503715"/>
              </p:ext>
            </p:extLst>
          </p:nvPr>
        </p:nvGraphicFramePr>
        <p:xfrm>
          <a:off x="808037" y="5805265"/>
          <a:ext cx="7076331" cy="657568"/>
        </p:xfrm>
        <a:graphic>
          <a:graphicData uri="http://schemas.openxmlformats.org/presentationml/2006/ole">
            <mc:AlternateContent xmlns:mc="http://schemas.openxmlformats.org/markup-compatibility/2006">
              <mc:Choice xmlns:v="urn:schemas-microsoft-com:vml" Requires="v">
                <p:oleObj spid="_x0000_s116134" name="Equation" r:id="rId7" imgW="3555720" imgH="330120" progId="Equation.DSMT4">
                  <p:embed/>
                </p:oleObj>
              </mc:Choice>
              <mc:Fallback>
                <p:oleObj name="Equation" r:id="rId7" imgW="3555720" imgH="330120" progId="Equation.DSMT4">
                  <p:embed/>
                  <p:pic>
                    <p:nvPicPr>
                      <p:cNvPr id="0" name="对象 7"/>
                      <p:cNvPicPr>
                        <a:picLocks noChangeAspect="1" noChangeArrowheads="1"/>
                      </p:cNvPicPr>
                      <p:nvPr/>
                    </p:nvPicPr>
                    <p:blipFill>
                      <a:blip r:embed="rId8"/>
                      <a:srcRect/>
                      <a:stretch>
                        <a:fillRect/>
                      </a:stretch>
                    </p:blipFill>
                    <p:spPr bwMode="auto">
                      <a:xfrm>
                        <a:off x="808037" y="5805265"/>
                        <a:ext cx="7076331" cy="657568"/>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471869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left)">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wipe(left)">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wipe(left)">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barn(inVertical)">
                                      <p:cBhvr>
                                        <p:cTn id="29" dur="5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barn(inVertical)">
                                      <p:cBhvr>
                                        <p:cTn id="3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251520" y="115888"/>
            <a:ext cx="8640960" cy="719137"/>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卷积运算的应用</a:t>
            </a:r>
            <a:r>
              <a:rPr lang="en-US" altLang="zh-CN" sz="3200" dirty="0">
                <a:latin typeface="黑体" pitchFamily="2" charset="-122"/>
                <a:ea typeface="黑体" pitchFamily="2" charset="-122"/>
              </a:rPr>
              <a:t>—</a:t>
            </a:r>
            <a:r>
              <a:rPr lang="zh-CN" altLang="en-US" sz="3200" dirty="0">
                <a:latin typeface="黑体" pitchFamily="2" charset="-122"/>
                <a:ea typeface="黑体" pitchFamily="2" charset="-122"/>
              </a:rPr>
              <a:t>线性空间不变系统</a:t>
            </a:r>
            <a:endParaRPr lang="en-US" altLang="zh-CN" sz="3200"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fld id="{80EBFEEF-8BDD-4A82-B08F-633BA2D602B5}" type="slidenum">
              <a:rPr lang="zh-CN" altLang="en-US" smtClean="0"/>
              <a:pPr/>
              <a:t>18</a:t>
            </a:fld>
            <a:endParaRPr lang="zh-CN" altLang="en-US"/>
          </a:p>
        </p:txBody>
      </p:sp>
      <p:sp>
        <p:nvSpPr>
          <p:cNvPr id="3" name="TextBox 2"/>
          <p:cNvSpPr txBox="1"/>
          <p:nvPr/>
        </p:nvSpPr>
        <p:spPr>
          <a:xfrm>
            <a:off x="395536" y="3861048"/>
            <a:ext cx="4320480" cy="870751"/>
          </a:xfrm>
          <a:prstGeom prst="rect">
            <a:avLst/>
          </a:prstGeom>
          <a:noFill/>
        </p:spPr>
        <p:txBody>
          <a:bodyPr wrap="square" rtlCol="0">
            <a:spAutoFit/>
          </a:bodyPr>
          <a:lstStyle/>
          <a:p>
            <a:pPr algn="just">
              <a:lnSpc>
                <a:spcPct val="150000"/>
              </a:lnSpc>
            </a:pPr>
            <a:r>
              <a:rPr lang="zh-CN" altLang="en-US" b="1" dirty="0">
                <a:solidFill>
                  <a:schemeClr val="tx2"/>
                </a:solidFill>
              </a:rPr>
              <a:t>对于存在像差的光学系统，点扩展函数劣化，造成成像质量劣化。</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064" y="3511049"/>
            <a:ext cx="3618016" cy="3302350"/>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5536" y="1196752"/>
            <a:ext cx="8352928" cy="2314297"/>
          </a:xfrm>
          <a:prstGeom prst="rect">
            <a:avLst/>
          </a:prstGeom>
        </p:spPr>
      </p:pic>
      <p:sp>
        <p:nvSpPr>
          <p:cNvPr id="10" name="TextBox 9"/>
          <p:cNvSpPr txBox="1"/>
          <p:nvPr/>
        </p:nvSpPr>
        <p:spPr>
          <a:xfrm>
            <a:off x="395536" y="5253007"/>
            <a:ext cx="4320480" cy="870751"/>
          </a:xfrm>
          <a:prstGeom prst="rect">
            <a:avLst/>
          </a:prstGeom>
          <a:noFill/>
        </p:spPr>
        <p:txBody>
          <a:bodyPr wrap="square" rtlCol="0">
            <a:spAutoFit/>
          </a:bodyPr>
          <a:lstStyle/>
          <a:p>
            <a:pPr algn="just">
              <a:lnSpc>
                <a:spcPct val="150000"/>
              </a:lnSpc>
            </a:pPr>
            <a:r>
              <a:rPr lang="zh-CN" altLang="en-US" b="1" dirty="0">
                <a:solidFill>
                  <a:srgbClr val="FF0000"/>
                </a:solidFill>
              </a:rPr>
              <a:t>作为数学工具，卷积可用于分析线性空间不变的光学系统的成像情况。</a:t>
            </a:r>
          </a:p>
        </p:txBody>
      </p:sp>
    </p:spTree>
    <p:extLst>
      <p:ext uri="{BB962C8B-B14F-4D97-AF65-F5344CB8AC3E}">
        <p14:creationId xmlns:p14="http://schemas.microsoft.com/office/powerpoint/2010/main" val="438922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barn(inVertical)">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900AD4E8-7241-4FB3-8B04-36C3FB017723}"/>
              </a:ext>
            </a:extLst>
          </p:cNvPr>
          <p:cNvPicPr>
            <a:picLocks noChangeAspect="1"/>
          </p:cNvPicPr>
          <p:nvPr/>
        </p:nvPicPr>
        <p:blipFill>
          <a:blip r:embed="rId4"/>
          <a:stretch>
            <a:fillRect/>
          </a:stretch>
        </p:blipFill>
        <p:spPr>
          <a:xfrm>
            <a:off x="88627" y="3351323"/>
            <a:ext cx="8966745" cy="3390045"/>
          </a:xfrm>
          <a:prstGeom prst="rect">
            <a:avLst/>
          </a:prstGeom>
        </p:spPr>
      </p:pic>
      <p:sp>
        <p:nvSpPr>
          <p:cNvPr id="7"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zh-CN" sz="3200" dirty="0">
                <a:latin typeface="黑体" pitchFamily="2" charset="-122"/>
                <a:ea typeface="黑体" pitchFamily="2" charset="-122"/>
              </a:rPr>
              <a:t>3.</a:t>
            </a:r>
            <a:r>
              <a:rPr lang="zh-CN" altLang="en-US" sz="3200" dirty="0">
                <a:latin typeface="黑体" pitchFamily="2" charset="-122"/>
                <a:ea typeface="黑体" pitchFamily="2" charset="-122"/>
              </a:rPr>
              <a:t>函数的相关运算</a:t>
            </a:r>
            <a:endParaRPr lang="en-US" altLang="zh-CN" sz="3200"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fld id="{80EBFEEF-8BDD-4A82-B08F-633BA2D602B5}" type="slidenum">
              <a:rPr lang="zh-CN" altLang="en-US" smtClean="0"/>
              <a:pPr/>
              <a:t>19</a:t>
            </a:fld>
            <a:endParaRPr lang="zh-CN" altLang="en-US"/>
          </a:p>
        </p:txBody>
      </p:sp>
      <p:graphicFrame>
        <p:nvGraphicFramePr>
          <p:cNvPr id="12" name="对象 11"/>
          <p:cNvGraphicFramePr>
            <a:graphicFrameLocks noChangeAspect="1"/>
          </p:cNvGraphicFramePr>
          <p:nvPr>
            <p:extLst>
              <p:ext uri="{D42A27DB-BD31-4B8C-83A1-F6EECF244321}">
                <p14:modId xmlns:p14="http://schemas.microsoft.com/office/powerpoint/2010/main" val="2358671934"/>
              </p:ext>
            </p:extLst>
          </p:nvPr>
        </p:nvGraphicFramePr>
        <p:xfrm>
          <a:off x="1941959" y="1268760"/>
          <a:ext cx="5798393" cy="604621"/>
        </p:xfrm>
        <a:graphic>
          <a:graphicData uri="http://schemas.openxmlformats.org/presentationml/2006/ole">
            <mc:AlternateContent xmlns:mc="http://schemas.openxmlformats.org/markup-compatibility/2006">
              <mc:Choice xmlns:v="urn:schemas-microsoft-com:vml" Requires="v">
                <p:oleObj spid="_x0000_s92958" name="Equation" r:id="rId5" imgW="3174840" imgH="330120" progId="Equation.DSMT4">
                  <p:embed/>
                </p:oleObj>
              </mc:Choice>
              <mc:Fallback>
                <p:oleObj name="Equation" r:id="rId5" imgW="3174840" imgH="330120" progId="Equation.DSMT4">
                  <p:embed/>
                  <p:pic>
                    <p:nvPicPr>
                      <p:cNvPr id="0" name=""/>
                      <p:cNvPicPr>
                        <a:picLocks noChangeAspect="1" noChangeArrowheads="1"/>
                      </p:cNvPicPr>
                      <p:nvPr/>
                    </p:nvPicPr>
                    <p:blipFill>
                      <a:blip r:embed="rId6"/>
                      <a:srcRect/>
                      <a:stretch>
                        <a:fillRect/>
                      </a:stretch>
                    </p:blipFill>
                    <p:spPr bwMode="auto">
                      <a:xfrm>
                        <a:off x="1941959" y="1268760"/>
                        <a:ext cx="5798393" cy="604621"/>
                      </a:xfrm>
                      <a:prstGeom prst="rect">
                        <a:avLst/>
                      </a:prstGeom>
                      <a:noFill/>
                      <a:ln w="28575">
                        <a:solidFill>
                          <a:srgbClr val="0000FF"/>
                        </a:solidFill>
                      </a:ln>
                    </p:spPr>
                  </p:pic>
                </p:oleObj>
              </mc:Fallback>
            </mc:AlternateContent>
          </a:graphicData>
        </a:graphic>
      </p:graphicFrame>
      <p:sp>
        <p:nvSpPr>
          <p:cNvPr id="13" name="TextBox 12"/>
          <p:cNvSpPr txBox="1"/>
          <p:nvPr/>
        </p:nvSpPr>
        <p:spPr>
          <a:xfrm>
            <a:off x="131085" y="1407815"/>
            <a:ext cx="1886254" cy="369332"/>
          </a:xfrm>
          <a:prstGeom prst="rect">
            <a:avLst/>
          </a:prstGeom>
          <a:noFill/>
        </p:spPr>
        <p:txBody>
          <a:bodyPr wrap="square" rtlCol="0">
            <a:spAutoFit/>
          </a:bodyPr>
          <a:lstStyle/>
          <a:p>
            <a:pPr algn="just"/>
            <a:r>
              <a:rPr lang="zh-CN" altLang="en-US" b="1" dirty="0">
                <a:solidFill>
                  <a:schemeClr val="tx2"/>
                </a:solidFill>
              </a:rPr>
              <a:t>互相关：</a:t>
            </a:r>
          </a:p>
        </p:txBody>
      </p:sp>
      <p:sp>
        <p:nvSpPr>
          <p:cNvPr id="9" name="TextBox 8"/>
          <p:cNvSpPr txBox="1"/>
          <p:nvPr/>
        </p:nvSpPr>
        <p:spPr>
          <a:xfrm>
            <a:off x="141759" y="2294580"/>
            <a:ext cx="1886254" cy="369332"/>
          </a:xfrm>
          <a:prstGeom prst="rect">
            <a:avLst/>
          </a:prstGeom>
          <a:noFill/>
        </p:spPr>
        <p:txBody>
          <a:bodyPr wrap="square" rtlCol="0">
            <a:spAutoFit/>
          </a:bodyPr>
          <a:lstStyle/>
          <a:p>
            <a:pPr algn="just"/>
            <a:r>
              <a:rPr lang="zh-CN" altLang="en-US" b="1" dirty="0">
                <a:solidFill>
                  <a:schemeClr val="tx2"/>
                </a:solidFill>
              </a:rPr>
              <a:t>自相关：</a:t>
            </a:r>
          </a:p>
        </p:txBody>
      </p:sp>
      <p:graphicFrame>
        <p:nvGraphicFramePr>
          <p:cNvPr id="10" name="对象 9"/>
          <p:cNvGraphicFramePr>
            <a:graphicFrameLocks noChangeAspect="1"/>
          </p:cNvGraphicFramePr>
          <p:nvPr>
            <p:extLst>
              <p:ext uri="{D42A27DB-BD31-4B8C-83A1-F6EECF244321}">
                <p14:modId xmlns:p14="http://schemas.microsoft.com/office/powerpoint/2010/main" val="346776510"/>
              </p:ext>
            </p:extLst>
          </p:nvPr>
        </p:nvGraphicFramePr>
        <p:xfrm>
          <a:off x="1941959" y="2163612"/>
          <a:ext cx="6187630" cy="640194"/>
        </p:xfrm>
        <a:graphic>
          <a:graphicData uri="http://schemas.openxmlformats.org/presentationml/2006/ole">
            <mc:AlternateContent xmlns:mc="http://schemas.openxmlformats.org/markup-compatibility/2006">
              <mc:Choice xmlns:v="urn:schemas-microsoft-com:vml" Requires="v">
                <p:oleObj spid="_x0000_s92959" name="Equation" r:id="rId7" imgW="3200400" imgH="330120" progId="Equation.DSMT4">
                  <p:embed/>
                </p:oleObj>
              </mc:Choice>
              <mc:Fallback>
                <p:oleObj name="Equation" r:id="rId7" imgW="3200400" imgH="330120" progId="Equation.DSMT4">
                  <p:embed/>
                  <p:pic>
                    <p:nvPicPr>
                      <p:cNvPr id="0" name=""/>
                      <p:cNvPicPr>
                        <a:picLocks noChangeAspect="1" noChangeArrowheads="1"/>
                      </p:cNvPicPr>
                      <p:nvPr/>
                    </p:nvPicPr>
                    <p:blipFill>
                      <a:blip r:embed="rId8"/>
                      <a:srcRect/>
                      <a:stretch>
                        <a:fillRect/>
                      </a:stretch>
                    </p:blipFill>
                    <p:spPr bwMode="auto">
                      <a:xfrm>
                        <a:off x="1941959" y="2163612"/>
                        <a:ext cx="6187630" cy="640194"/>
                      </a:xfrm>
                      <a:prstGeom prst="rect">
                        <a:avLst/>
                      </a:prstGeom>
                      <a:noFill/>
                      <a:ln w="28575">
                        <a:solidFill>
                          <a:srgbClr val="0000FF"/>
                        </a:solidFill>
                      </a:ln>
                    </p:spPr>
                  </p:pic>
                </p:oleObj>
              </mc:Fallback>
            </mc:AlternateContent>
          </a:graphicData>
        </a:graphic>
      </p:graphicFrame>
      <p:sp>
        <p:nvSpPr>
          <p:cNvPr id="3" name="TextBox 2"/>
          <p:cNvSpPr txBox="1"/>
          <p:nvPr/>
        </p:nvSpPr>
        <p:spPr>
          <a:xfrm>
            <a:off x="2411760" y="2956882"/>
            <a:ext cx="4320480" cy="369332"/>
          </a:xfrm>
          <a:prstGeom prst="rect">
            <a:avLst/>
          </a:prstGeom>
          <a:noFill/>
        </p:spPr>
        <p:txBody>
          <a:bodyPr wrap="square" lIns="0" rIns="0" rtlCol="0">
            <a:spAutoFit/>
          </a:bodyPr>
          <a:lstStyle/>
          <a:p>
            <a:pPr algn="ctr"/>
            <a:r>
              <a:rPr lang="zh-CN" altLang="en-US" b="1" dirty="0">
                <a:solidFill>
                  <a:srgbClr val="FF0000"/>
                </a:solidFill>
                <a:latin typeface="Times New Roman" panose="02020603050405020304" pitchFamily="18" charset="0"/>
                <a:cs typeface="Times New Roman" panose="02020603050405020304" pitchFamily="18" charset="0"/>
              </a:rPr>
              <a:t>注意下图例中</a:t>
            </a:r>
            <a:r>
              <a:rPr lang="en-US" altLang="zh-CN" b="1" i="1" dirty="0">
                <a:solidFill>
                  <a:srgbClr val="FF0000"/>
                </a:solidFill>
                <a:latin typeface="Times New Roman" panose="02020603050405020304" pitchFamily="18" charset="0"/>
                <a:cs typeface="Times New Roman" panose="02020603050405020304" pitchFamily="18" charset="0"/>
              </a:rPr>
              <a:t>f</a:t>
            </a:r>
            <a:r>
              <a:rPr lang="zh-CN" altLang="en-US" b="1" dirty="0">
                <a:solidFill>
                  <a:srgbClr val="FF0000"/>
                </a:solidFill>
                <a:latin typeface="Times New Roman" panose="02020603050405020304" pitchFamily="18" charset="0"/>
                <a:cs typeface="Times New Roman" panose="02020603050405020304" pitchFamily="18" charset="0"/>
              </a:rPr>
              <a:t>和</a:t>
            </a:r>
            <a:r>
              <a:rPr lang="en-US" altLang="zh-CN" b="1" i="1" dirty="0">
                <a:solidFill>
                  <a:srgbClr val="FF0000"/>
                </a:solidFill>
                <a:latin typeface="Times New Roman" panose="02020603050405020304" pitchFamily="18" charset="0"/>
                <a:cs typeface="Times New Roman" panose="02020603050405020304" pitchFamily="18" charset="0"/>
              </a:rPr>
              <a:t>g</a:t>
            </a:r>
            <a:r>
              <a:rPr lang="zh-CN" altLang="en-US" b="1" dirty="0">
                <a:solidFill>
                  <a:srgbClr val="FF0000"/>
                </a:solidFill>
                <a:latin typeface="Times New Roman" panose="02020603050405020304" pitchFamily="18" charset="0"/>
                <a:cs typeface="Times New Roman" panose="02020603050405020304" pitchFamily="18" charset="0"/>
              </a:rPr>
              <a:t>均取实函数。</a:t>
            </a:r>
          </a:p>
        </p:txBody>
      </p:sp>
    </p:spTree>
    <p:extLst>
      <p:ext uri="{BB962C8B-B14F-4D97-AF65-F5344CB8AC3E}">
        <p14:creationId xmlns:p14="http://schemas.microsoft.com/office/powerpoint/2010/main" val="2943581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500"/>
                                        <p:tgtEl>
                                          <p:spTgt spid="1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left)">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anim calcmode="lin" valueType="num">
                                      <p:cBhvr>
                                        <p:cTn id="26" dur="500" fill="hold"/>
                                        <p:tgtEl>
                                          <p:spTgt spid="4"/>
                                        </p:tgtEl>
                                        <p:attrNameLst>
                                          <p:attrName>ppt_x</p:attrName>
                                        </p:attrNameLst>
                                      </p:cBhvr>
                                      <p:tavLst>
                                        <p:tav tm="0">
                                          <p:val>
                                            <p:strVal val="#ppt_x"/>
                                          </p:val>
                                        </p:tav>
                                        <p:tav tm="100000">
                                          <p:val>
                                            <p:strVal val="#ppt_x"/>
                                          </p:val>
                                        </p:tav>
                                      </p:tavLst>
                                    </p:anim>
                                    <p:anim calcmode="lin" valueType="num">
                                      <p:cBhvr>
                                        <p:cTn id="27" dur="500" fill="hold"/>
                                        <p:tgtEl>
                                          <p:spTgt spid="4"/>
                                        </p:tgtEl>
                                        <p:attrNameLst>
                                          <p:attrName>ppt_y</p:attrName>
                                        </p:attrNameLst>
                                      </p:cBhvr>
                                      <p:tavLst>
                                        <p:tav tm="0">
                                          <p:val>
                                            <p:strVal val="#ppt_y+.1"/>
                                          </p:val>
                                        </p:tav>
                                        <p:tav tm="100000">
                                          <p:val>
                                            <p:strVal val="#ppt_y"/>
                                          </p:val>
                                        </p:tav>
                                      </p:tavLst>
                                    </p:anim>
                                  </p:childTnLst>
                                </p:cTn>
                              </p:par>
                            </p:childTnLst>
                          </p:cTn>
                        </p:par>
                        <p:par>
                          <p:cTn id="28" fill="hold">
                            <p:stCondLst>
                              <p:cond delay="500"/>
                            </p:stCondLst>
                            <p:childTnLst>
                              <p:par>
                                <p:cTn id="29" presetID="16" presetClass="entr" presetSubtype="21" fill="hold" grpId="0" nodeType="after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barn(inVertical)">
                                      <p:cBhvr>
                                        <p:cTn id="3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9" grpId="0"/>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p:txBody>
          <a:bodyPr anchor="ctr" anchorCtr="0"/>
          <a:lstStyle/>
          <a:p>
            <a:pPr eaLnBrk="1" hangingPunct="1"/>
            <a:r>
              <a:rPr lang="en-US" altLang="zh-CN" sz="3600" dirty="0">
                <a:latin typeface="黑体" pitchFamily="2" charset="-122"/>
                <a:ea typeface="黑体" pitchFamily="2" charset="-122"/>
              </a:rPr>
              <a:t>6.2 </a:t>
            </a:r>
            <a:r>
              <a:rPr lang="zh-CN" altLang="en-US" sz="3600" dirty="0">
                <a:latin typeface="黑体" pitchFamily="2" charset="-122"/>
                <a:ea typeface="黑体" pitchFamily="2" charset="-122"/>
              </a:rPr>
              <a:t>傅里叶光学的数学工具</a:t>
            </a:r>
            <a:endParaRPr lang="en-US" altLang="zh-CN" sz="3600" dirty="0">
              <a:latin typeface="黑体" pitchFamily="2" charset="-122"/>
              <a:ea typeface="黑体" pitchFamily="2" charset="-122"/>
            </a:endParaRPr>
          </a:p>
        </p:txBody>
      </p:sp>
      <p:sp>
        <p:nvSpPr>
          <p:cNvPr id="3" name="灯片编号占位符 2"/>
          <p:cNvSpPr>
            <a:spLocks noGrp="1"/>
          </p:cNvSpPr>
          <p:nvPr>
            <p:ph type="sldNum" sz="quarter" idx="10"/>
          </p:nvPr>
        </p:nvSpPr>
        <p:spPr/>
        <p:txBody>
          <a:bodyPr/>
          <a:lstStyle/>
          <a:p>
            <a:fld id="{80EBFEEF-8BDD-4A82-B08F-633BA2D602B5}" type="slidenum">
              <a:rPr lang="zh-CN" altLang="en-US" smtClean="0"/>
              <a:pPr/>
              <a:t>2</a:t>
            </a:fld>
            <a:endParaRPr lang="zh-CN" altLang="en-US"/>
          </a:p>
        </p:txBody>
      </p:sp>
      <p:sp>
        <p:nvSpPr>
          <p:cNvPr id="4" name="矩形 3"/>
          <p:cNvSpPr/>
          <p:nvPr/>
        </p:nvSpPr>
        <p:spPr>
          <a:xfrm>
            <a:off x="2051720" y="2098987"/>
            <a:ext cx="5400600" cy="3346237"/>
          </a:xfrm>
          <a:prstGeom prst="rect">
            <a:avLst/>
          </a:prstGeom>
        </p:spPr>
        <p:txBody>
          <a:bodyPr wrap="square">
            <a:spAutoFit/>
          </a:bodyPr>
          <a:lstStyle/>
          <a:p>
            <a:pPr>
              <a:lnSpc>
                <a:spcPct val="150000"/>
              </a:lnSpc>
            </a:pPr>
            <a:r>
              <a:rPr lang="en-US" altLang="zh-CN" sz="2400" b="1" dirty="0">
                <a:solidFill>
                  <a:srgbClr val="FF0000"/>
                </a:solidFill>
              </a:rPr>
              <a:t>6.2.1 </a:t>
            </a:r>
            <a:r>
              <a:rPr lang="zh-CN" altLang="en-US" sz="2400" b="1" dirty="0">
                <a:solidFill>
                  <a:srgbClr val="FF0000"/>
                </a:solidFill>
              </a:rPr>
              <a:t>傅里叶级数与傅里叶变换</a:t>
            </a:r>
            <a:endParaRPr lang="en-US" altLang="zh-CN" sz="2400" b="1" dirty="0">
              <a:solidFill>
                <a:srgbClr val="FF0000"/>
              </a:solidFill>
            </a:endParaRPr>
          </a:p>
          <a:p>
            <a:pPr>
              <a:lnSpc>
                <a:spcPct val="150000"/>
              </a:lnSpc>
            </a:pPr>
            <a:r>
              <a:rPr lang="en-US" altLang="zh-CN" sz="2400" b="1" dirty="0">
                <a:solidFill>
                  <a:schemeClr val="tx2"/>
                </a:solidFill>
              </a:rPr>
              <a:t>6.2.2 </a:t>
            </a:r>
            <a:r>
              <a:rPr lang="zh-CN" altLang="en-US" sz="2400" b="1" dirty="0">
                <a:solidFill>
                  <a:schemeClr val="tx2"/>
                </a:solidFill>
              </a:rPr>
              <a:t>卷积运算与相关运算</a:t>
            </a:r>
            <a:endParaRPr lang="en-US" altLang="zh-CN" sz="2400" b="1" dirty="0">
              <a:solidFill>
                <a:schemeClr val="tx2"/>
              </a:solidFill>
            </a:endParaRPr>
          </a:p>
          <a:p>
            <a:pPr>
              <a:lnSpc>
                <a:spcPct val="150000"/>
              </a:lnSpc>
            </a:pPr>
            <a:r>
              <a:rPr lang="en-US" altLang="zh-CN" sz="2400" b="1" dirty="0">
                <a:solidFill>
                  <a:schemeClr val="tx2"/>
                </a:solidFill>
              </a:rPr>
              <a:t>6.2.3 </a:t>
            </a:r>
            <a:r>
              <a:rPr lang="zh-CN" altLang="en-US" sz="2400" b="1" dirty="0">
                <a:solidFill>
                  <a:schemeClr val="tx2"/>
                </a:solidFill>
              </a:rPr>
              <a:t>傅里叶变换与</a:t>
            </a:r>
            <a:r>
              <a:rPr lang="en-US" altLang="zh-CN" sz="2400" b="1" dirty="0">
                <a:solidFill>
                  <a:schemeClr val="tx2"/>
                </a:solidFill>
              </a:rPr>
              <a:t>2</a:t>
            </a:r>
            <a:r>
              <a:rPr lang="en-US" altLang="zh-CN" sz="2400" b="1" i="1" dirty="0">
                <a:solidFill>
                  <a:schemeClr val="tx2"/>
                </a:solidFill>
              </a:rPr>
              <a:t>f</a:t>
            </a:r>
            <a:r>
              <a:rPr lang="en-US" altLang="zh-CN" sz="2400" b="1" dirty="0">
                <a:solidFill>
                  <a:schemeClr val="tx2"/>
                </a:solidFill>
              </a:rPr>
              <a:t> </a:t>
            </a:r>
            <a:r>
              <a:rPr lang="zh-CN" altLang="en-US" sz="2400" b="1" dirty="0">
                <a:solidFill>
                  <a:schemeClr val="tx2"/>
                </a:solidFill>
              </a:rPr>
              <a:t>透镜系统</a:t>
            </a:r>
            <a:endParaRPr lang="en-US" altLang="zh-CN" sz="2400" b="1" dirty="0">
              <a:solidFill>
                <a:schemeClr val="tx2"/>
              </a:solidFill>
            </a:endParaRPr>
          </a:p>
          <a:p>
            <a:pPr>
              <a:lnSpc>
                <a:spcPct val="150000"/>
              </a:lnSpc>
            </a:pPr>
            <a:r>
              <a:rPr lang="en-US" altLang="zh-CN" sz="2400" b="1" dirty="0">
                <a:solidFill>
                  <a:schemeClr val="tx2"/>
                </a:solidFill>
              </a:rPr>
              <a:t>6.2.4 </a:t>
            </a:r>
            <a:r>
              <a:rPr lang="el-GR" altLang="zh-CN" sz="2400" b="1" dirty="0">
                <a:solidFill>
                  <a:schemeClr val="tx2"/>
                </a:solidFill>
              </a:rPr>
              <a:t>δ</a:t>
            </a:r>
            <a:r>
              <a:rPr lang="zh-CN" altLang="en-US" sz="2400" b="1" dirty="0">
                <a:solidFill>
                  <a:schemeClr val="tx2"/>
                </a:solidFill>
              </a:rPr>
              <a:t>函数及其应用</a:t>
            </a:r>
            <a:endParaRPr lang="en-US" altLang="zh-CN" sz="2400" b="1" dirty="0">
              <a:solidFill>
                <a:schemeClr val="tx2"/>
              </a:solidFill>
            </a:endParaRPr>
          </a:p>
          <a:p>
            <a:pPr>
              <a:lnSpc>
                <a:spcPct val="150000"/>
              </a:lnSpc>
            </a:pPr>
            <a:r>
              <a:rPr lang="en-US" altLang="zh-CN" sz="2400" b="1" dirty="0">
                <a:solidFill>
                  <a:schemeClr val="tx2"/>
                </a:solidFill>
              </a:rPr>
              <a:t>6.2.5 </a:t>
            </a:r>
            <a:r>
              <a:rPr lang="zh-CN" altLang="en-US" sz="2400" b="1" dirty="0">
                <a:solidFill>
                  <a:schemeClr val="tx2"/>
                </a:solidFill>
              </a:rPr>
              <a:t>点扩展函数</a:t>
            </a:r>
            <a:endParaRPr lang="en-US" altLang="zh-CN" sz="2400" b="1" dirty="0">
              <a:solidFill>
                <a:schemeClr val="tx2"/>
              </a:solidFill>
            </a:endParaRPr>
          </a:p>
          <a:p>
            <a:pPr>
              <a:lnSpc>
                <a:spcPct val="150000"/>
              </a:lnSpc>
            </a:pPr>
            <a:r>
              <a:rPr lang="en-US" altLang="zh-CN" sz="2400" b="1" dirty="0">
                <a:solidFill>
                  <a:schemeClr val="tx2"/>
                </a:solidFill>
              </a:rPr>
              <a:t>6.2.6 </a:t>
            </a:r>
            <a:r>
              <a:rPr lang="zh-CN" altLang="en-US" sz="2400" b="1" dirty="0">
                <a:solidFill>
                  <a:schemeClr val="tx2"/>
                </a:solidFill>
              </a:rPr>
              <a:t>常用的特殊函数</a:t>
            </a:r>
          </a:p>
        </p:txBody>
      </p:sp>
    </p:spTree>
    <p:extLst>
      <p:ext uri="{BB962C8B-B14F-4D97-AF65-F5344CB8AC3E}">
        <p14:creationId xmlns:p14="http://schemas.microsoft.com/office/powerpoint/2010/main" val="42360923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相关运算的应用</a:t>
            </a:r>
            <a:r>
              <a:rPr lang="en-US" altLang="zh-CN" sz="3200" dirty="0">
                <a:latin typeface="黑体" pitchFamily="2" charset="-122"/>
                <a:ea typeface="黑体" pitchFamily="2" charset="-122"/>
              </a:rPr>
              <a:t>—</a:t>
            </a:r>
            <a:r>
              <a:rPr lang="zh-CN" altLang="en-US" sz="3200" dirty="0">
                <a:latin typeface="黑体" pitchFamily="2" charset="-122"/>
                <a:ea typeface="黑体" pitchFamily="2" charset="-122"/>
              </a:rPr>
              <a:t>信号分析</a:t>
            </a:r>
            <a:endParaRPr lang="en-US" altLang="zh-CN" sz="3200"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fld id="{80EBFEEF-8BDD-4A82-B08F-633BA2D602B5}" type="slidenum">
              <a:rPr lang="zh-CN" altLang="en-US" smtClean="0"/>
              <a:pPr/>
              <a:t>20</a:t>
            </a:fld>
            <a:endParaRPr lang="zh-CN" altLang="en-US"/>
          </a:p>
        </p:txBody>
      </p:sp>
      <p:sp>
        <p:nvSpPr>
          <p:cNvPr id="2" name="TextBox 1"/>
          <p:cNvSpPr txBox="1"/>
          <p:nvPr/>
        </p:nvSpPr>
        <p:spPr>
          <a:xfrm>
            <a:off x="4860032" y="1367212"/>
            <a:ext cx="3960440" cy="1701748"/>
          </a:xfrm>
          <a:prstGeom prst="rect">
            <a:avLst/>
          </a:prstGeom>
          <a:noFill/>
        </p:spPr>
        <p:txBody>
          <a:bodyPr wrap="square" rtlCol="0">
            <a:spAutoFit/>
          </a:bodyPr>
          <a:lstStyle/>
          <a:p>
            <a:pPr algn="just">
              <a:lnSpc>
                <a:spcPct val="150000"/>
              </a:lnSpc>
            </a:pPr>
            <a:r>
              <a:rPr lang="zh-CN" altLang="en-US" b="1" dirty="0">
                <a:solidFill>
                  <a:schemeClr val="tx2"/>
                </a:solidFill>
              </a:rPr>
              <a:t>在信号分析领域，互相关和自相关分别表示的是两个时间序列之间和同一个时间序列在任意两个不同时刻的取值之间的相关程度。</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600" y="3212976"/>
            <a:ext cx="7128792" cy="3448536"/>
          </a:xfrm>
          <a:prstGeom prst="rect">
            <a:avLst/>
          </a:prstGeom>
        </p:spPr>
      </p:pic>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1600" y="1700808"/>
            <a:ext cx="3888432" cy="1022389"/>
          </a:xfrm>
          <a:prstGeom prst="rect">
            <a:avLst/>
          </a:prstGeom>
        </p:spPr>
      </p:pic>
    </p:spTree>
    <p:extLst>
      <p:ext uri="{BB962C8B-B14F-4D97-AF65-F5344CB8AC3E}">
        <p14:creationId xmlns:p14="http://schemas.microsoft.com/office/powerpoint/2010/main" val="1595207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barn(inVertical)">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395536" y="115888"/>
            <a:ext cx="8496944" cy="719137"/>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相关运算的应用</a:t>
            </a:r>
            <a:r>
              <a:rPr lang="en-US" altLang="zh-CN" sz="3200" dirty="0">
                <a:latin typeface="黑体" pitchFamily="2" charset="-122"/>
                <a:ea typeface="黑体" pitchFamily="2" charset="-122"/>
              </a:rPr>
              <a:t>—</a:t>
            </a:r>
            <a:r>
              <a:rPr lang="zh-CN" altLang="en-US" sz="3200" dirty="0">
                <a:latin typeface="黑体" pitchFamily="2" charset="-122"/>
                <a:ea typeface="黑体" pitchFamily="2" charset="-122"/>
              </a:rPr>
              <a:t>数字图像处理</a:t>
            </a:r>
            <a:endParaRPr lang="en-US" altLang="zh-CN" sz="3200" dirty="0">
              <a:latin typeface="黑体" pitchFamily="2" charset="-122"/>
              <a:ea typeface="黑体" pitchFamily="2" charset="-122"/>
            </a:endParaRPr>
          </a:p>
        </p:txBody>
      </p:sp>
      <p:sp>
        <p:nvSpPr>
          <p:cNvPr id="3" name="灯片编号占位符 2"/>
          <p:cNvSpPr>
            <a:spLocks noGrp="1"/>
          </p:cNvSpPr>
          <p:nvPr>
            <p:ph type="sldNum" sz="quarter" idx="10"/>
          </p:nvPr>
        </p:nvSpPr>
        <p:spPr/>
        <p:txBody>
          <a:bodyPr/>
          <a:lstStyle/>
          <a:p>
            <a:fld id="{80EBFEEF-8BDD-4A82-B08F-633BA2D602B5}" type="slidenum">
              <a:rPr lang="zh-CN" altLang="en-US" smtClean="0"/>
              <a:pPr/>
              <a:t>21</a:t>
            </a:fld>
            <a:endParaRPr lang="zh-CN" altLang="en-US"/>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7593" y="1268760"/>
            <a:ext cx="7508815" cy="3243808"/>
          </a:xfrm>
          <a:prstGeom prst="rect">
            <a:avLst/>
          </a:prstGeom>
        </p:spPr>
      </p:pic>
      <p:graphicFrame>
        <p:nvGraphicFramePr>
          <p:cNvPr id="8" name="对象 7"/>
          <p:cNvGraphicFramePr>
            <a:graphicFrameLocks noChangeAspect="1"/>
          </p:cNvGraphicFramePr>
          <p:nvPr>
            <p:extLst>
              <p:ext uri="{D42A27DB-BD31-4B8C-83A1-F6EECF244321}">
                <p14:modId xmlns:p14="http://schemas.microsoft.com/office/powerpoint/2010/main" val="532936019"/>
              </p:ext>
            </p:extLst>
          </p:nvPr>
        </p:nvGraphicFramePr>
        <p:xfrm>
          <a:off x="1290640" y="4799009"/>
          <a:ext cx="6562720" cy="574207"/>
        </p:xfrm>
        <a:graphic>
          <a:graphicData uri="http://schemas.openxmlformats.org/presentationml/2006/ole">
            <mc:AlternateContent xmlns:mc="http://schemas.openxmlformats.org/markup-compatibility/2006">
              <mc:Choice xmlns:v="urn:schemas-microsoft-com:vml" Requires="v">
                <p:oleObj spid="_x0000_s117951" name="Equation" r:id="rId5" imgW="3784320" imgH="330120" progId="Equation.DSMT4">
                  <p:embed/>
                </p:oleObj>
              </mc:Choice>
              <mc:Fallback>
                <p:oleObj name="Equation" r:id="rId5" imgW="3784320" imgH="330120" progId="Equation.DSMT4">
                  <p:embed/>
                  <p:pic>
                    <p:nvPicPr>
                      <p:cNvPr id="0" name="对象 11"/>
                      <p:cNvPicPr>
                        <a:picLocks noChangeAspect="1" noChangeArrowheads="1"/>
                      </p:cNvPicPr>
                      <p:nvPr/>
                    </p:nvPicPr>
                    <p:blipFill>
                      <a:blip r:embed="rId6"/>
                      <a:srcRect/>
                      <a:stretch>
                        <a:fillRect/>
                      </a:stretch>
                    </p:blipFill>
                    <p:spPr bwMode="auto">
                      <a:xfrm>
                        <a:off x="1290640" y="4799009"/>
                        <a:ext cx="6562720" cy="574207"/>
                      </a:xfrm>
                      <a:prstGeom prst="rect">
                        <a:avLst/>
                      </a:prstGeom>
                      <a:noFill/>
                      <a:ln w="28575">
                        <a:solidFill>
                          <a:srgbClr val="0000FF"/>
                        </a:solidFill>
                        <a:miter lim="800000"/>
                        <a:headEnd/>
                        <a:tailEnd/>
                      </a:ln>
                    </p:spPr>
                  </p:pic>
                </p:oleObj>
              </mc:Fallback>
            </mc:AlternateContent>
          </a:graphicData>
        </a:graphic>
      </p:graphicFrame>
      <mc:AlternateContent xmlns:mc="http://schemas.openxmlformats.org/markup-compatibility/2006" xmlns:a14="http://schemas.microsoft.com/office/drawing/2010/main">
        <mc:Choice Requires="a14">
          <p:sp>
            <p:nvSpPr>
              <p:cNvPr id="10" name="TextBox 9"/>
              <p:cNvSpPr txBox="1"/>
              <p:nvPr/>
            </p:nvSpPr>
            <p:spPr>
              <a:xfrm>
                <a:off x="179512" y="5445224"/>
                <a:ext cx="8712968" cy="870751"/>
              </a:xfrm>
              <a:prstGeom prst="rect">
                <a:avLst/>
              </a:prstGeom>
              <a:noFill/>
            </p:spPr>
            <p:txBody>
              <a:bodyPr wrap="square" rtlCol="0">
                <a:spAutoFit/>
              </a:bodyPr>
              <a:lstStyle/>
              <a:p>
                <a:pPr algn="just">
                  <a:lnSpc>
                    <a:spcPct val="150000"/>
                  </a:lnSpc>
                </a:pPr>
                <a:r>
                  <a:rPr lang="zh-CN" altLang="en-US" b="1" dirty="0">
                    <a:solidFill>
                      <a:schemeClr val="tx2"/>
                    </a:solidFill>
                  </a:rPr>
                  <a:t>当两个图片中的特征图形几乎重合时，相关系数</a:t>
                </a:r>
                <a14:m>
                  <m:oMath xmlns:m="http://schemas.openxmlformats.org/officeDocument/2006/math">
                    <m:r>
                      <a:rPr lang="en-US" altLang="zh-CN" b="1" i="1" smtClean="0">
                        <a:solidFill>
                          <a:schemeClr val="tx2"/>
                        </a:solidFill>
                        <a:latin typeface="Cambria Math"/>
                      </a:rPr>
                      <m:t>𝑲</m:t>
                    </m:r>
                    <m:r>
                      <a:rPr lang="en-US" altLang="zh-CN" b="1" i="1" smtClean="0">
                        <a:solidFill>
                          <a:schemeClr val="tx2"/>
                        </a:solidFill>
                        <a:latin typeface="Cambria Math"/>
                      </a:rPr>
                      <m:t>(</m:t>
                    </m:r>
                    <m:r>
                      <a:rPr lang="en-US" altLang="zh-CN" b="1" i="1" smtClean="0">
                        <a:solidFill>
                          <a:schemeClr val="tx2"/>
                        </a:solidFill>
                        <a:latin typeface="Cambria Math"/>
                      </a:rPr>
                      <m:t>𝒙</m:t>
                    </m:r>
                    <m:r>
                      <a:rPr lang="en-US" altLang="zh-CN" b="1" i="1" smtClean="0">
                        <a:solidFill>
                          <a:schemeClr val="tx2"/>
                        </a:solidFill>
                        <a:latin typeface="Cambria Math"/>
                      </a:rPr>
                      <m:t>,</m:t>
                    </m:r>
                    <m:r>
                      <a:rPr lang="en-US" altLang="zh-CN" b="1" i="1" smtClean="0">
                        <a:solidFill>
                          <a:schemeClr val="tx2"/>
                        </a:solidFill>
                        <a:latin typeface="Cambria Math"/>
                      </a:rPr>
                      <m:t>𝒚</m:t>
                    </m:r>
                    <m:r>
                      <a:rPr lang="en-US" altLang="zh-CN" b="1" i="1" smtClean="0">
                        <a:solidFill>
                          <a:schemeClr val="tx2"/>
                        </a:solidFill>
                        <a:latin typeface="Cambria Math"/>
                      </a:rPr>
                      <m:t>)</m:t>
                    </m:r>
                  </m:oMath>
                </a14:m>
                <a:r>
                  <a:rPr lang="zh-CN" altLang="en-US" b="1" dirty="0">
                    <a:solidFill>
                      <a:schemeClr val="tx2"/>
                    </a:solidFill>
                  </a:rPr>
                  <a:t>达到最大，据此可以从一个图片中寻找特征图形，或者判断两个图片的相对位移。</a:t>
                </a:r>
              </a:p>
            </p:txBody>
          </p:sp>
        </mc:Choice>
        <mc:Fallback xmlns="">
          <p:sp>
            <p:nvSpPr>
              <p:cNvPr id="10" name="TextBox 9"/>
              <p:cNvSpPr txBox="1">
                <a:spLocks noRot="1" noChangeAspect="1" noMove="1" noResize="1" noEditPoints="1" noAdjustHandles="1" noChangeArrowheads="1" noChangeShapeType="1" noTextEdit="1"/>
              </p:cNvSpPr>
              <p:nvPr/>
            </p:nvSpPr>
            <p:spPr>
              <a:xfrm>
                <a:off x="179512" y="5445224"/>
                <a:ext cx="8712968" cy="870751"/>
              </a:xfrm>
              <a:prstGeom prst="rect">
                <a:avLst/>
              </a:prstGeom>
              <a:blipFill>
                <a:blip r:embed="rId7"/>
                <a:stretch>
                  <a:fillRect l="-559" r="-559" b="-839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06753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barn(inVertical)">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barn(inVertical)">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395536" y="115888"/>
            <a:ext cx="8424936" cy="719137"/>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相关运算的应用</a:t>
            </a:r>
            <a:r>
              <a:rPr lang="en-US" altLang="zh-CN" sz="3200" dirty="0">
                <a:latin typeface="黑体" pitchFamily="2" charset="-122"/>
                <a:ea typeface="黑体" pitchFamily="2" charset="-122"/>
              </a:rPr>
              <a:t>—</a:t>
            </a:r>
            <a:r>
              <a:rPr lang="zh-CN" altLang="en-US" sz="3200" dirty="0">
                <a:latin typeface="黑体" pitchFamily="2" charset="-122"/>
                <a:ea typeface="黑体" pitchFamily="2" charset="-122"/>
              </a:rPr>
              <a:t>数字图像处理</a:t>
            </a:r>
            <a:endParaRPr lang="en-US" altLang="zh-CN" sz="3200"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fld id="{80EBFEEF-8BDD-4A82-B08F-633BA2D602B5}" type="slidenum">
              <a:rPr lang="zh-CN" altLang="en-US" smtClean="0"/>
              <a:pPr/>
              <a:t>22</a:t>
            </a:fld>
            <a:endParaRPr lang="zh-CN" altLang="en-US"/>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96" y="1151312"/>
            <a:ext cx="5325836" cy="2987664"/>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7784" y="4138976"/>
            <a:ext cx="6420768" cy="2625807"/>
          </a:xfrm>
          <a:prstGeom prst="rect">
            <a:avLst/>
          </a:prstGeom>
        </p:spPr>
      </p:pic>
      <p:sp>
        <p:nvSpPr>
          <p:cNvPr id="9" name="TextBox 8"/>
          <p:cNvSpPr txBox="1"/>
          <p:nvPr/>
        </p:nvSpPr>
        <p:spPr>
          <a:xfrm>
            <a:off x="5577356" y="1634024"/>
            <a:ext cx="3315124" cy="1701748"/>
          </a:xfrm>
          <a:prstGeom prst="rect">
            <a:avLst/>
          </a:prstGeom>
          <a:noFill/>
        </p:spPr>
        <p:txBody>
          <a:bodyPr wrap="square" rtlCol="0">
            <a:spAutoFit/>
          </a:bodyPr>
          <a:lstStyle/>
          <a:p>
            <a:pPr algn="just">
              <a:lnSpc>
                <a:spcPct val="150000"/>
              </a:lnSpc>
            </a:pPr>
            <a:r>
              <a:rPr lang="zh-CN" altLang="en-US" b="1" dirty="0">
                <a:solidFill>
                  <a:schemeClr val="tx2"/>
                </a:solidFill>
              </a:rPr>
              <a:t>通过图像相关运算，追踪图片中心区域特征散斑图的位置，获知相对位移，此为光学鼠标的工作原理。</a:t>
            </a:r>
          </a:p>
        </p:txBody>
      </p:sp>
    </p:spTree>
    <p:extLst>
      <p:ext uri="{BB962C8B-B14F-4D97-AF65-F5344CB8AC3E}">
        <p14:creationId xmlns:p14="http://schemas.microsoft.com/office/powerpoint/2010/main" val="1194354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323528" y="117575"/>
            <a:ext cx="8712968" cy="719137"/>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相关运算的应用</a:t>
            </a:r>
            <a:r>
              <a:rPr lang="en-US" altLang="zh-CN" sz="3200" dirty="0">
                <a:latin typeface="黑体" pitchFamily="2" charset="-122"/>
                <a:ea typeface="黑体" pitchFamily="2" charset="-122"/>
              </a:rPr>
              <a:t>—</a:t>
            </a:r>
            <a:r>
              <a:rPr lang="zh-CN" altLang="en-US" sz="3200" dirty="0">
                <a:latin typeface="黑体" pitchFamily="2" charset="-122"/>
                <a:ea typeface="黑体" pitchFamily="2" charset="-122"/>
              </a:rPr>
              <a:t>非相干成像系统分析</a:t>
            </a:r>
            <a:endParaRPr lang="en-US" altLang="zh-CN" sz="3200" dirty="0">
              <a:latin typeface="黑体" pitchFamily="2" charset="-122"/>
              <a:ea typeface="黑体" pitchFamily="2" charset="-122"/>
            </a:endParaRPr>
          </a:p>
        </p:txBody>
      </p:sp>
      <p:sp>
        <p:nvSpPr>
          <p:cNvPr id="3" name="灯片编号占位符 2"/>
          <p:cNvSpPr>
            <a:spLocks noGrp="1"/>
          </p:cNvSpPr>
          <p:nvPr>
            <p:ph type="sldNum" sz="quarter" idx="10"/>
          </p:nvPr>
        </p:nvSpPr>
        <p:spPr/>
        <p:txBody>
          <a:bodyPr/>
          <a:lstStyle/>
          <a:p>
            <a:fld id="{80EBFEEF-8BDD-4A82-B08F-633BA2D602B5}" type="slidenum">
              <a:rPr lang="zh-CN" altLang="en-US" smtClean="0"/>
              <a:pPr/>
              <a:t>23</a:t>
            </a:fld>
            <a:endParaRPr lang="zh-CN" altLang="en-US"/>
          </a:p>
        </p:txBody>
      </p:sp>
      <mc:AlternateContent xmlns:mc="http://schemas.openxmlformats.org/markup-compatibility/2006" xmlns:a14="http://schemas.microsoft.com/office/drawing/2010/main">
        <mc:Choice Requires="a14">
          <p:sp>
            <p:nvSpPr>
              <p:cNvPr id="10" name="TextBox 9"/>
              <p:cNvSpPr txBox="1"/>
              <p:nvPr/>
            </p:nvSpPr>
            <p:spPr>
              <a:xfrm>
                <a:off x="179512" y="1223196"/>
                <a:ext cx="8784976" cy="1701748"/>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zh-CN" altLang="en-US" b="1" dirty="0">
                    <a:solidFill>
                      <a:schemeClr val="tx2"/>
                    </a:solidFill>
                  </a:rPr>
                  <a:t>由于孔径的衍射效应和像差，相干光学系统对入射光场的点扩展函数为</a:t>
                </a:r>
                <a14:m>
                  <m:oMath xmlns:m="http://schemas.openxmlformats.org/officeDocument/2006/math">
                    <m:sSub>
                      <m:sSubPr>
                        <m:ctrlPr>
                          <a:rPr lang="en-US" altLang="zh-CN" b="1" i="1" smtClean="0">
                            <a:solidFill>
                              <a:schemeClr val="tx2"/>
                            </a:solidFill>
                            <a:latin typeface="Cambria Math" panose="02040503050406030204" pitchFamily="18" charset="0"/>
                          </a:rPr>
                        </m:ctrlPr>
                      </m:sSubPr>
                      <m:e>
                        <m:r>
                          <a:rPr lang="en-US" altLang="zh-CN" b="1" i="1" smtClean="0">
                            <a:solidFill>
                              <a:schemeClr val="tx2"/>
                            </a:solidFill>
                            <a:latin typeface="Cambria Math"/>
                          </a:rPr>
                          <m:t>𝒉</m:t>
                        </m:r>
                      </m:e>
                      <m:sub>
                        <m:r>
                          <a:rPr lang="en-US" altLang="zh-CN" b="1" i="1" smtClean="0">
                            <a:solidFill>
                              <a:schemeClr val="tx2"/>
                            </a:solidFill>
                            <a:latin typeface="Cambria Math"/>
                          </a:rPr>
                          <m:t>𝒄</m:t>
                        </m:r>
                      </m:sub>
                    </m:sSub>
                    <m:d>
                      <m:dPr>
                        <m:ctrlPr>
                          <a:rPr lang="en-US" altLang="zh-CN" b="1" i="1">
                            <a:solidFill>
                              <a:schemeClr val="tx2"/>
                            </a:solidFill>
                            <a:latin typeface="Cambria Math" panose="02040503050406030204" pitchFamily="18" charset="0"/>
                          </a:rPr>
                        </m:ctrlPr>
                      </m:dPr>
                      <m:e>
                        <m:r>
                          <a:rPr lang="en-US" altLang="zh-CN" b="1" i="1">
                            <a:solidFill>
                              <a:schemeClr val="tx2"/>
                            </a:solidFill>
                            <a:latin typeface="Cambria Math"/>
                          </a:rPr>
                          <m:t>𝒙</m:t>
                        </m:r>
                        <m:r>
                          <a:rPr lang="en-US" altLang="zh-CN" b="1" i="1">
                            <a:solidFill>
                              <a:schemeClr val="tx2"/>
                            </a:solidFill>
                            <a:latin typeface="Cambria Math"/>
                          </a:rPr>
                          <m:t>,</m:t>
                        </m:r>
                        <m:r>
                          <a:rPr lang="en-US" altLang="zh-CN" b="1" i="1">
                            <a:solidFill>
                              <a:schemeClr val="tx2"/>
                            </a:solidFill>
                            <a:latin typeface="Cambria Math"/>
                          </a:rPr>
                          <m:t>𝒚</m:t>
                        </m:r>
                      </m:e>
                    </m:d>
                  </m:oMath>
                </a14:m>
                <a:r>
                  <a:rPr lang="zh-CN" altLang="en-US" b="1" dirty="0">
                    <a:solidFill>
                      <a:schemeClr val="tx2"/>
                    </a:solidFill>
                  </a:rPr>
                  <a:t>，变换为频谱响应</a:t>
                </a:r>
                <a14:m>
                  <m:oMath xmlns:m="http://schemas.openxmlformats.org/officeDocument/2006/math">
                    <m:sSub>
                      <m:sSubPr>
                        <m:ctrlPr>
                          <a:rPr lang="en-US" altLang="zh-CN" b="1" i="1">
                            <a:solidFill>
                              <a:schemeClr val="tx2"/>
                            </a:solidFill>
                            <a:latin typeface="Cambria Math" panose="02040503050406030204" pitchFamily="18" charset="0"/>
                          </a:rPr>
                        </m:ctrlPr>
                      </m:sSubPr>
                      <m:e>
                        <m:r>
                          <a:rPr lang="en-US" altLang="zh-CN" b="1" i="1" smtClean="0">
                            <a:solidFill>
                              <a:schemeClr val="tx2"/>
                            </a:solidFill>
                            <a:latin typeface="Cambria Math"/>
                          </a:rPr>
                          <m:t>𝑯</m:t>
                        </m:r>
                      </m:e>
                      <m:sub>
                        <m:r>
                          <a:rPr lang="en-US" altLang="zh-CN" b="1" i="1">
                            <a:solidFill>
                              <a:schemeClr val="tx2"/>
                            </a:solidFill>
                            <a:latin typeface="Cambria Math"/>
                          </a:rPr>
                          <m:t>𝒄</m:t>
                        </m:r>
                      </m:sub>
                    </m:sSub>
                    <m:d>
                      <m:dPr>
                        <m:ctrlPr>
                          <a:rPr lang="en-US" altLang="zh-CN" b="1" i="1">
                            <a:solidFill>
                              <a:schemeClr val="tx2"/>
                            </a:solidFill>
                            <a:latin typeface="Cambria Math" panose="02040503050406030204" pitchFamily="18" charset="0"/>
                          </a:rPr>
                        </m:ctrlPr>
                      </m:dPr>
                      <m:e>
                        <m:r>
                          <a:rPr lang="en-US" altLang="zh-CN" b="1" i="1" smtClean="0">
                            <a:solidFill>
                              <a:schemeClr val="tx2"/>
                            </a:solidFill>
                            <a:latin typeface="Cambria Math"/>
                          </a:rPr>
                          <m:t>𝒖</m:t>
                        </m:r>
                        <m:r>
                          <a:rPr lang="en-US" altLang="zh-CN" b="1" i="1">
                            <a:solidFill>
                              <a:schemeClr val="tx2"/>
                            </a:solidFill>
                            <a:latin typeface="Cambria Math"/>
                          </a:rPr>
                          <m:t>,</m:t>
                        </m:r>
                        <m:r>
                          <a:rPr lang="en-US" altLang="zh-CN" b="1" i="1" smtClean="0">
                            <a:solidFill>
                              <a:schemeClr val="tx2"/>
                            </a:solidFill>
                            <a:latin typeface="Cambria Math"/>
                          </a:rPr>
                          <m:t>𝒗</m:t>
                        </m:r>
                      </m:e>
                    </m:d>
                    <m:r>
                      <a:rPr lang="en-US" altLang="zh-CN" b="1" i="1">
                        <a:solidFill>
                          <a:schemeClr val="tx2"/>
                        </a:solidFill>
                        <a:latin typeface="Cambria Math"/>
                      </a:rPr>
                      <m:t> </m:t>
                    </m:r>
                  </m:oMath>
                </a14:m>
                <a:r>
                  <a:rPr lang="zh-CN" altLang="en-US" b="1" dirty="0">
                    <a:solidFill>
                      <a:schemeClr val="tx2"/>
                    </a:solidFill>
                  </a:rPr>
                  <a:t>。</a:t>
                </a:r>
                <a:endParaRPr lang="en-US" altLang="zh-CN" b="1" dirty="0">
                  <a:solidFill>
                    <a:schemeClr val="tx2"/>
                  </a:solidFill>
                </a:endParaRPr>
              </a:p>
              <a:p>
                <a:pPr marL="342900" indent="-342900" algn="just">
                  <a:lnSpc>
                    <a:spcPct val="150000"/>
                  </a:lnSpc>
                  <a:buFont typeface="Wingdings" panose="05000000000000000000" pitchFamily="2" charset="2"/>
                  <a:buChar char="Ø"/>
                </a:pPr>
                <a:r>
                  <a:rPr lang="zh-CN" altLang="en-US" b="1" dirty="0">
                    <a:solidFill>
                      <a:schemeClr val="tx2"/>
                    </a:solidFill>
                  </a:rPr>
                  <a:t>非相干光学系统对入射光强的点扩展函数为</a:t>
                </a:r>
                <a14:m>
                  <m:oMath xmlns:m="http://schemas.openxmlformats.org/officeDocument/2006/math">
                    <m:sSub>
                      <m:sSubPr>
                        <m:ctrlPr>
                          <a:rPr lang="en-US" altLang="zh-CN" b="1" i="1">
                            <a:solidFill>
                              <a:schemeClr val="tx2"/>
                            </a:solidFill>
                            <a:latin typeface="Cambria Math" panose="02040503050406030204" pitchFamily="18" charset="0"/>
                          </a:rPr>
                        </m:ctrlPr>
                      </m:sSubPr>
                      <m:e>
                        <m:r>
                          <a:rPr lang="en-US" altLang="zh-CN" b="1" i="1">
                            <a:solidFill>
                              <a:schemeClr val="tx2"/>
                            </a:solidFill>
                            <a:latin typeface="Cambria Math"/>
                          </a:rPr>
                          <m:t>𝒉</m:t>
                        </m:r>
                      </m:e>
                      <m:sub>
                        <m:r>
                          <a:rPr lang="en-US" altLang="zh-CN" b="1" i="1" smtClean="0">
                            <a:solidFill>
                              <a:schemeClr val="tx2"/>
                            </a:solidFill>
                            <a:latin typeface="Cambria Math"/>
                          </a:rPr>
                          <m:t>𝑰</m:t>
                        </m:r>
                      </m:sub>
                    </m:sSub>
                    <m:d>
                      <m:dPr>
                        <m:ctrlPr>
                          <a:rPr lang="en-US" altLang="zh-CN" b="1" i="1">
                            <a:solidFill>
                              <a:schemeClr val="tx2"/>
                            </a:solidFill>
                            <a:latin typeface="Cambria Math" panose="02040503050406030204" pitchFamily="18" charset="0"/>
                          </a:rPr>
                        </m:ctrlPr>
                      </m:dPr>
                      <m:e>
                        <m:r>
                          <a:rPr lang="en-US" altLang="zh-CN" b="1" i="1">
                            <a:solidFill>
                              <a:schemeClr val="tx2"/>
                            </a:solidFill>
                            <a:latin typeface="Cambria Math"/>
                          </a:rPr>
                          <m:t>𝒙</m:t>
                        </m:r>
                        <m:r>
                          <a:rPr lang="en-US" altLang="zh-CN" b="1" i="1">
                            <a:solidFill>
                              <a:schemeClr val="tx2"/>
                            </a:solidFill>
                            <a:latin typeface="Cambria Math"/>
                          </a:rPr>
                          <m:t>,</m:t>
                        </m:r>
                        <m:r>
                          <a:rPr lang="en-US" altLang="zh-CN" b="1" i="1">
                            <a:solidFill>
                              <a:schemeClr val="tx2"/>
                            </a:solidFill>
                            <a:latin typeface="Cambria Math"/>
                          </a:rPr>
                          <m:t>𝒚</m:t>
                        </m:r>
                      </m:e>
                    </m:d>
                  </m:oMath>
                </a14:m>
                <a:r>
                  <a:rPr lang="zh-CN" altLang="en-US" b="1" dirty="0">
                    <a:solidFill>
                      <a:schemeClr val="tx2"/>
                    </a:solidFill>
                  </a:rPr>
                  <a:t>，变换为频谱响应</a:t>
                </a:r>
                <a14:m>
                  <m:oMath xmlns:m="http://schemas.openxmlformats.org/officeDocument/2006/math">
                    <m:sSub>
                      <m:sSubPr>
                        <m:ctrlPr>
                          <a:rPr lang="en-US" altLang="zh-CN" b="1" i="1">
                            <a:solidFill>
                              <a:schemeClr val="tx2"/>
                            </a:solidFill>
                            <a:latin typeface="Cambria Math" panose="02040503050406030204" pitchFamily="18" charset="0"/>
                          </a:rPr>
                        </m:ctrlPr>
                      </m:sSubPr>
                      <m:e>
                        <m:r>
                          <a:rPr lang="en-US" altLang="zh-CN" b="1" i="1">
                            <a:solidFill>
                              <a:schemeClr val="tx2"/>
                            </a:solidFill>
                            <a:latin typeface="Cambria Math"/>
                          </a:rPr>
                          <m:t>𝑯</m:t>
                        </m:r>
                      </m:e>
                      <m:sub>
                        <m:r>
                          <a:rPr lang="en-US" altLang="zh-CN" b="1" i="1" smtClean="0">
                            <a:solidFill>
                              <a:schemeClr val="tx2"/>
                            </a:solidFill>
                            <a:latin typeface="Cambria Math"/>
                          </a:rPr>
                          <m:t>𝑰</m:t>
                        </m:r>
                      </m:sub>
                    </m:sSub>
                    <m:d>
                      <m:dPr>
                        <m:ctrlPr>
                          <a:rPr lang="en-US" altLang="zh-CN" b="1" i="1">
                            <a:solidFill>
                              <a:schemeClr val="tx2"/>
                            </a:solidFill>
                            <a:latin typeface="Cambria Math" panose="02040503050406030204" pitchFamily="18" charset="0"/>
                          </a:rPr>
                        </m:ctrlPr>
                      </m:dPr>
                      <m:e>
                        <m:r>
                          <a:rPr lang="en-US" altLang="zh-CN" b="1" i="1">
                            <a:solidFill>
                              <a:schemeClr val="tx2"/>
                            </a:solidFill>
                            <a:latin typeface="Cambria Math"/>
                          </a:rPr>
                          <m:t>𝒖</m:t>
                        </m:r>
                        <m:r>
                          <a:rPr lang="en-US" altLang="zh-CN" b="1" i="1">
                            <a:solidFill>
                              <a:schemeClr val="tx2"/>
                            </a:solidFill>
                            <a:latin typeface="Cambria Math"/>
                          </a:rPr>
                          <m:t>,</m:t>
                        </m:r>
                        <m:r>
                          <a:rPr lang="en-US" altLang="zh-CN" b="1" i="1">
                            <a:solidFill>
                              <a:schemeClr val="tx2"/>
                            </a:solidFill>
                            <a:latin typeface="Cambria Math"/>
                          </a:rPr>
                          <m:t>𝒗</m:t>
                        </m:r>
                      </m:e>
                    </m:d>
                  </m:oMath>
                </a14:m>
                <a:r>
                  <a:rPr lang="zh-CN" altLang="en-US" b="1" dirty="0">
                    <a:solidFill>
                      <a:schemeClr val="tx2"/>
                    </a:solidFill>
                  </a:rPr>
                  <a:t>。</a:t>
                </a:r>
                <a:endParaRPr lang="en-US" altLang="zh-CN" b="1" dirty="0">
                  <a:solidFill>
                    <a:schemeClr val="tx2"/>
                  </a:solidFill>
                </a:endParaRPr>
              </a:p>
              <a:p>
                <a:pPr marL="342900" indent="-342900" algn="just">
                  <a:lnSpc>
                    <a:spcPct val="150000"/>
                  </a:lnSpc>
                  <a:buFont typeface="Wingdings" panose="05000000000000000000" pitchFamily="2" charset="2"/>
                  <a:buChar char="Ø"/>
                </a:pPr>
                <a:r>
                  <a:rPr lang="zh-CN" altLang="en-US" b="1" dirty="0">
                    <a:solidFill>
                      <a:schemeClr val="tx2"/>
                    </a:solidFill>
                  </a:rPr>
                  <a:t>后者为前者的自相关函数：</a:t>
                </a:r>
                <a:endParaRPr lang="en-US" altLang="zh-CN" b="1" dirty="0">
                  <a:solidFill>
                    <a:schemeClr val="tx2"/>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179512" y="1223196"/>
                <a:ext cx="8784976" cy="1701748"/>
              </a:xfrm>
              <a:prstGeom prst="rect">
                <a:avLst/>
              </a:prstGeom>
              <a:blipFill>
                <a:blip r:embed="rId4"/>
                <a:stretch>
                  <a:fillRect l="-416" r="-555" b="-3943"/>
                </a:stretch>
              </a:blipFill>
            </p:spPr>
            <p:txBody>
              <a:bodyPr/>
              <a:lstStyle/>
              <a:p>
                <a:r>
                  <a:rPr lang="zh-CN" altLang="en-US">
                    <a:noFill/>
                  </a:rPr>
                  <a:t> </a:t>
                </a:r>
              </a:p>
            </p:txBody>
          </p:sp>
        </mc:Fallback>
      </mc:AlternateContent>
      <p:pic>
        <p:nvPicPr>
          <p:cNvPr id="12" name="图片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83668" y="3494448"/>
            <a:ext cx="5940660" cy="3246919"/>
          </a:xfrm>
          <a:prstGeom prst="rect">
            <a:avLst/>
          </a:prstGeom>
        </p:spPr>
      </p:pic>
      <p:graphicFrame>
        <p:nvGraphicFramePr>
          <p:cNvPr id="4" name="对象 3"/>
          <p:cNvGraphicFramePr>
            <a:graphicFrameLocks noChangeAspect="1"/>
          </p:cNvGraphicFramePr>
          <p:nvPr>
            <p:extLst>
              <p:ext uri="{D42A27DB-BD31-4B8C-83A1-F6EECF244321}">
                <p14:modId xmlns:p14="http://schemas.microsoft.com/office/powerpoint/2010/main" val="1033736682"/>
              </p:ext>
            </p:extLst>
          </p:nvPr>
        </p:nvGraphicFramePr>
        <p:xfrm>
          <a:off x="3005826" y="3109384"/>
          <a:ext cx="3096344" cy="373040"/>
        </p:xfrm>
        <a:graphic>
          <a:graphicData uri="http://schemas.openxmlformats.org/presentationml/2006/ole">
            <mc:AlternateContent xmlns:mc="http://schemas.openxmlformats.org/markup-compatibility/2006">
              <mc:Choice xmlns:v="urn:schemas-microsoft-com:vml" Requires="v">
                <p:oleObj spid="_x0000_s119993" name="Equation" r:id="rId6" imgW="1904760" imgH="228600" progId="Equation.DSMT4">
                  <p:embed/>
                </p:oleObj>
              </mc:Choice>
              <mc:Fallback>
                <p:oleObj name="Equation" r:id="rId6" imgW="1904760" imgH="228600" progId="Equation.DSMT4">
                  <p:embed/>
                  <p:pic>
                    <p:nvPicPr>
                      <p:cNvPr id="0" name="对象 11"/>
                      <p:cNvPicPr>
                        <a:picLocks noChangeAspect="1" noChangeArrowheads="1"/>
                      </p:cNvPicPr>
                      <p:nvPr/>
                    </p:nvPicPr>
                    <p:blipFill>
                      <a:blip r:embed="rId7"/>
                      <a:srcRect/>
                      <a:stretch>
                        <a:fillRect/>
                      </a:stretch>
                    </p:blipFill>
                    <p:spPr bwMode="auto">
                      <a:xfrm>
                        <a:off x="3005826" y="3109384"/>
                        <a:ext cx="3096344" cy="373040"/>
                      </a:xfrm>
                      <a:prstGeom prst="rect">
                        <a:avLst/>
                      </a:prstGeom>
                      <a:noFill/>
                      <a:ln w="28575">
                        <a:solidFill>
                          <a:srgbClr val="0000FF"/>
                        </a:solidFill>
                        <a:miter lim="800000"/>
                        <a:headEnd/>
                        <a:tailEnd/>
                      </a:ln>
                    </p:spPr>
                  </p:pic>
                </p:oleObj>
              </mc:Fallback>
            </mc:AlternateContent>
          </a:graphicData>
        </a:graphic>
      </p:graphicFrame>
    </p:spTree>
    <p:extLst>
      <p:ext uri="{BB962C8B-B14F-4D97-AF65-F5344CB8AC3E}">
        <p14:creationId xmlns:p14="http://schemas.microsoft.com/office/powerpoint/2010/main" val="1412527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left)">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wipe(left)">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wipe(left)">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1000"/>
                                        <p:tgtEl>
                                          <p:spTgt spid="12"/>
                                        </p:tgtEl>
                                      </p:cBhvr>
                                    </p:animEffect>
                                    <p:anim calcmode="lin" valueType="num">
                                      <p:cBhvr>
                                        <p:cTn id="28" dur="1000" fill="hold"/>
                                        <p:tgtEl>
                                          <p:spTgt spid="12"/>
                                        </p:tgtEl>
                                        <p:attrNameLst>
                                          <p:attrName>ppt_x</p:attrName>
                                        </p:attrNameLst>
                                      </p:cBhvr>
                                      <p:tavLst>
                                        <p:tav tm="0">
                                          <p:val>
                                            <p:strVal val="#ppt_x"/>
                                          </p:val>
                                        </p:tav>
                                        <p:tav tm="100000">
                                          <p:val>
                                            <p:strVal val="#ppt_x"/>
                                          </p:val>
                                        </p:tav>
                                      </p:tavLst>
                                    </p:anim>
                                    <p:anim calcmode="lin" valueType="num">
                                      <p:cBhvr>
                                        <p:cTn id="2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zh-CN" sz="3200" dirty="0">
                <a:latin typeface="黑体" pitchFamily="2" charset="-122"/>
                <a:ea typeface="黑体" pitchFamily="2" charset="-122"/>
              </a:rPr>
              <a:t>4.</a:t>
            </a:r>
            <a:r>
              <a:rPr lang="zh-CN" altLang="en-US" sz="3200" dirty="0">
                <a:latin typeface="黑体" pitchFamily="2" charset="-122"/>
                <a:ea typeface="黑体" pitchFamily="2" charset="-122"/>
              </a:rPr>
              <a:t>自相关与自卷积</a:t>
            </a:r>
            <a:endParaRPr lang="en-US" altLang="zh-CN" sz="3200" dirty="0">
              <a:latin typeface="黑体" pitchFamily="2" charset="-122"/>
              <a:ea typeface="黑体" pitchFamily="2" charset="-122"/>
            </a:endParaRPr>
          </a:p>
        </p:txBody>
      </p:sp>
      <p:sp>
        <p:nvSpPr>
          <p:cNvPr id="3" name="灯片编号占位符 2"/>
          <p:cNvSpPr>
            <a:spLocks noGrp="1"/>
          </p:cNvSpPr>
          <p:nvPr>
            <p:ph type="sldNum" sz="quarter" idx="10"/>
          </p:nvPr>
        </p:nvSpPr>
        <p:spPr/>
        <p:txBody>
          <a:bodyPr/>
          <a:lstStyle/>
          <a:p>
            <a:fld id="{80EBFEEF-8BDD-4A82-B08F-633BA2D602B5}" type="slidenum">
              <a:rPr lang="zh-CN" altLang="en-US" smtClean="0"/>
              <a:pPr/>
              <a:t>24</a:t>
            </a:fld>
            <a:endParaRPr lang="zh-CN" altLang="en-US"/>
          </a:p>
        </p:txBody>
      </p:sp>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3526" y="3068960"/>
            <a:ext cx="3016826" cy="3664885"/>
          </a:xfrm>
          <a:prstGeom prst="rect">
            <a:avLst/>
          </a:prstGeom>
        </p:spPr>
      </p:pic>
      <p:graphicFrame>
        <p:nvGraphicFramePr>
          <p:cNvPr id="10" name="对象 9"/>
          <p:cNvGraphicFramePr>
            <a:graphicFrameLocks noChangeAspect="1"/>
          </p:cNvGraphicFramePr>
          <p:nvPr>
            <p:extLst>
              <p:ext uri="{D42A27DB-BD31-4B8C-83A1-F6EECF244321}">
                <p14:modId xmlns:p14="http://schemas.microsoft.com/office/powerpoint/2010/main" val="4185539316"/>
              </p:ext>
            </p:extLst>
          </p:nvPr>
        </p:nvGraphicFramePr>
        <p:xfrm>
          <a:off x="1362075" y="1286713"/>
          <a:ext cx="6090245" cy="630119"/>
        </p:xfrm>
        <a:graphic>
          <a:graphicData uri="http://schemas.openxmlformats.org/presentationml/2006/ole">
            <mc:AlternateContent xmlns:mc="http://schemas.openxmlformats.org/markup-compatibility/2006">
              <mc:Choice xmlns:v="urn:schemas-microsoft-com:vml" Requires="v">
                <p:oleObj spid="_x0000_s119154" name="Equation" r:id="rId5" imgW="3200400" imgH="330120" progId="Equation.DSMT4">
                  <p:embed/>
                </p:oleObj>
              </mc:Choice>
              <mc:Fallback>
                <p:oleObj name="Equation" r:id="rId5" imgW="3200400" imgH="330120" progId="Equation.DSMT4">
                  <p:embed/>
                  <p:pic>
                    <p:nvPicPr>
                      <p:cNvPr id="0" name=""/>
                      <p:cNvPicPr>
                        <a:picLocks noChangeAspect="1" noChangeArrowheads="1"/>
                      </p:cNvPicPr>
                      <p:nvPr/>
                    </p:nvPicPr>
                    <p:blipFill>
                      <a:blip r:embed="rId6"/>
                      <a:srcRect/>
                      <a:stretch>
                        <a:fillRect/>
                      </a:stretch>
                    </p:blipFill>
                    <p:spPr bwMode="auto">
                      <a:xfrm>
                        <a:off x="1362075" y="1286713"/>
                        <a:ext cx="6090245" cy="630119"/>
                      </a:xfrm>
                      <a:prstGeom prst="rect">
                        <a:avLst/>
                      </a:prstGeom>
                      <a:noFill/>
                      <a:ln>
                        <a:noFill/>
                      </a:ln>
                    </p:spPr>
                  </p:pic>
                </p:oleObj>
              </mc:Fallback>
            </mc:AlternateContent>
          </a:graphicData>
        </a:graphic>
      </p:graphicFrame>
      <p:sp>
        <p:nvSpPr>
          <p:cNvPr id="11" name="TextBox 10"/>
          <p:cNvSpPr txBox="1"/>
          <p:nvPr/>
        </p:nvSpPr>
        <p:spPr>
          <a:xfrm>
            <a:off x="141759" y="1444714"/>
            <a:ext cx="1909961" cy="369332"/>
          </a:xfrm>
          <a:prstGeom prst="rect">
            <a:avLst/>
          </a:prstGeom>
          <a:noFill/>
        </p:spPr>
        <p:txBody>
          <a:bodyPr wrap="square" rtlCol="0">
            <a:spAutoFit/>
          </a:bodyPr>
          <a:lstStyle/>
          <a:p>
            <a:pPr algn="just"/>
            <a:r>
              <a:rPr lang="zh-CN" altLang="en-US" b="1" dirty="0">
                <a:solidFill>
                  <a:schemeClr val="tx2"/>
                </a:solidFill>
              </a:rPr>
              <a:t>自相关：</a:t>
            </a:r>
          </a:p>
        </p:txBody>
      </p:sp>
      <p:sp>
        <p:nvSpPr>
          <p:cNvPr id="12" name="TextBox 11"/>
          <p:cNvSpPr txBox="1"/>
          <p:nvPr/>
        </p:nvSpPr>
        <p:spPr>
          <a:xfrm>
            <a:off x="141760" y="2164794"/>
            <a:ext cx="1875706" cy="369332"/>
          </a:xfrm>
          <a:prstGeom prst="rect">
            <a:avLst/>
          </a:prstGeom>
          <a:noFill/>
        </p:spPr>
        <p:txBody>
          <a:bodyPr wrap="square" rtlCol="0">
            <a:spAutoFit/>
          </a:bodyPr>
          <a:lstStyle/>
          <a:p>
            <a:pPr algn="just"/>
            <a:r>
              <a:rPr lang="zh-CN" altLang="en-US" b="1" dirty="0">
                <a:solidFill>
                  <a:schemeClr val="tx2"/>
                </a:solidFill>
              </a:rPr>
              <a:t>自卷积：</a:t>
            </a:r>
          </a:p>
        </p:txBody>
      </p:sp>
      <p:graphicFrame>
        <p:nvGraphicFramePr>
          <p:cNvPr id="13" name="对象 12"/>
          <p:cNvGraphicFramePr>
            <a:graphicFrameLocks noChangeAspect="1"/>
          </p:cNvGraphicFramePr>
          <p:nvPr>
            <p:extLst>
              <p:ext uri="{D42A27DB-BD31-4B8C-83A1-F6EECF244321}">
                <p14:modId xmlns:p14="http://schemas.microsoft.com/office/powerpoint/2010/main" val="4042348996"/>
              </p:ext>
            </p:extLst>
          </p:nvPr>
        </p:nvGraphicFramePr>
        <p:xfrm>
          <a:off x="1346200" y="2017308"/>
          <a:ext cx="6394152" cy="619604"/>
        </p:xfrm>
        <a:graphic>
          <a:graphicData uri="http://schemas.openxmlformats.org/presentationml/2006/ole">
            <mc:AlternateContent xmlns:mc="http://schemas.openxmlformats.org/markup-compatibility/2006">
              <mc:Choice xmlns:v="urn:schemas-microsoft-com:vml" Requires="v">
                <p:oleObj spid="_x0000_s119155" name="Equation" r:id="rId7" imgW="3416040" imgH="330120" progId="Equation.DSMT4">
                  <p:embed/>
                </p:oleObj>
              </mc:Choice>
              <mc:Fallback>
                <p:oleObj name="Equation" r:id="rId7" imgW="3416040" imgH="330120" progId="Equation.DSMT4">
                  <p:embed/>
                  <p:pic>
                    <p:nvPicPr>
                      <p:cNvPr id="0" name=""/>
                      <p:cNvPicPr>
                        <a:picLocks noChangeAspect="1" noChangeArrowheads="1"/>
                      </p:cNvPicPr>
                      <p:nvPr/>
                    </p:nvPicPr>
                    <p:blipFill>
                      <a:blip r:embed="rId8"/>
                      <a:srcRect/>
                      <a:stretch>
                        <a:fillRect/>
                      </a:stretch>
                    </p:blipFill>
                    <p:spPr bwMode="auto">
                      <a:xfrm>
                        <a:off x="1346200" y="2017308"/>
                        <a:ext cx="6394152" cy="619604"/>
                      </a:xfrm>
                      <a:prstGeom prst="rect">
                        <a:avLst/>
                      </a:prstGeom>
                      <a:noFill/>
                      <a:ln>
                        <a:noFill/>
                      </a:ln>
                    </p:spPr>
                  </p:pic>
                </p:oleObj>
              </mc:Fallback>
            </mc:AlternateContent>
          </a:graphicData>
        </a:graphic>
      </p:graphicFrame>
      <p:pic>
        <p:nvPicPr>
          <p:cNvPr id="14" name="图片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15616" y="3068960"/>
            <a:ext cx="3168352" cy="3664885"/>
          </a:xfrm>
          <a:prstGeom prst="rect">
            <a:avLst/>
          </a:prstGeom>
        </p:spPr>
      </p:pic>
      <p:sp>
        <p:nvSpPr>
          <p:cNvPr id="15" name="TextBox 14"/>
          <p:cNvSpPr txBox="1"/>
          <p:nvPr/>
        </p:nvSpPr>
        <p:spPr>
          <a:xfrm>
            <a:off x="1084611" y="6165304"/>
            <a:ext cx="881973" cy="369332"/>
          </a:xfrm>
          <a:prstGeom prst="rect">
            <a:avLst/>
          </a:prstGeom>
          <a:noFill/>
        </p:spPr>
        <p:txBody>
          <a:bodyPr wrap="none" rtlCol="0">
            <a:spAutoFit/>
          </a:bodyPr>
          <a:lstStyle/>
          <a:p>
            <a:pPr algn="just"/>
            <a:r>
              <a:rPr lang="zh-CN" altLang="en-US" b="1" dirty="0">
                <a:solidFill>
                  <a:srgbClr val="0000FF"/>
                </a:solidFill>
              </a:rPr>
              <a:t>自相关</a:t>
            </a:r>
          </a:p>
        </p:txBody>
      </p:sp>
      <p:sp>
        <p:nvSpPr>
          <p:cNvPr id="16" name="TextBox 15"/>
          <p:cNvSpPr txBox="1"/>
          <p:nvPr/>
        </p:nvSpPr>
        <p:spPr>
          <a:xfrm>
            <a:off x="6703640" y="6165304"/>
            <a:ext cx="881973" cy="369332"/>
          </a:xfrm>
          <a:prstGeom prst="rect">
            <a:avLst/>
          </a:prstGeom>
          <a:noFill/>
        </p:spPr>
        <p:txBody>
          <a:bodyPr wrap="none" rtlCol="0">
            <a:spAutoFit/>
          </a:bodyPr>
          <a:lstStyle/>
          <a:p>
            <a:pPr algn="just"/>
            <a:r>
              <a:rPr lang="zh-CN" altLang="en-US" b="1" dirty="0">
                <a:solidFill>
                  <a:srgbClr val="0000FF"/>
                </a:solidFill>
              </a:rPr>
              <a:t>自卷积</a:t>
            </a:r>
          </a:p>
        </p:txBody>
      </p:sp>
      <mc:AlternateContent xmlns:mc="http://schemas.openxmlformats.org/markup-compatibility/2006" xmlns:a14="http://schemas.microsoft.com/office/drawing/2010/main">
        <mc:Choice Requires="a14">
          <p:sp>
            <p:nvSpPr>
              <p:cNvPr id="17" name="矩形 16"/>
              <p:cNvSpPr/>
              <p:nvPr/>
            </p:nvSpPr>
            <p:spPr>
              <a:xfrm>
                <a:off x="107504" y="3155484"/>
                <a:ext cx="2232248" cy="1200329"/>
              </a:xfrm>
              <a:prstGeom prst="rect">
                <a:avLst/>
              </a:prstGeom>
            </p:spPr>
            <p:txBody>
              <a:bodyPr wrap="square">
                <a:spAutoFit/>
              </a:bodyPr>
              <a:lstStyle/>
              <a:p>
                <a:pPr algn="just"/>
                <a:r>
                  <a:rPr lang="zh-CN" altLang="en-US" b="1" dirty="0">
                    <a:solidFill>
                      <a:srgbClr val="FF0000"/>
                    </a:solidFill>
                  </a:rPr>
                  <a:t>将孔径</a:t>
                </a:r>
                <a14:m>
                  <m:oMath xmlns:m="http://schemas.openxmlformats.org/officeDocument/2006/math">
                    <m:d>
                      <m:dPr>
                        <m:begChr m:val=""/>
                        <m:ctrlPr>
                          <a:rPr lang="zh-CN" altLang="en-US" b="1" i="1" smtClean="0">
                            <a:solidFill>
                              <a:srgbClr val="FF0000"/>
                            </a:solidFill>
                            <a:latin typeface="Cambria Math" panose="02040503050406030204" pitchFamily="18" charset="0"/>
                          </a:rPr>
                        </m:ctrlPr>
                      </m:dPr>
                      <m:e>
                        <m:r>
                          <a:rPr lang="en-US" altLang="zh-CN" b="1" i="1" smtClean="0">
                            <a:solidFill>
                              <a:srgbClr val="FF0000"/>
                            </a:solidFill>
                            <a:latin typeface="Cambria Math"/>
                          </a:rPr>
                          <m:t>𝒇</m:t>
                        </m:r>
                        <m:r>
                          <a:rPr lang="zh-CN" altLang="en-US" b="1">
                            <a:solidFill>
                              <a:srgbClr val="FF0000"/>
                            </a:solidFill>
                            <a:latin typeface="Cambria Math"/>
                          </a:rPr>
                          <m:t>(</m:t>
                        </m:r>
                        <m:r>
                          <a:rPr lang="zh-CN" altLang="en-US" b="1" i="1">
                            <a:solidFill>
                              <a:srgbClr val="FF0000"/>
                            </a:solidFill>
                            <a:latin typeface="Cambria Math"/>
                          </a:rPr>
                          <m:t>𝝃</m:t>
                        </m:r>
                        <m:r>
                          <a:rPr lang="zh-CN" altLang="en-US" b="1">
                            <a:solidFill>
                              <a:srgbClr val="FF0000"/>
                            </a:solidFill>
                            <a:latin typeface="Cambria Math"/>
                          </a:rPr>
                          <m:t>,</m:t>
                        </m:r>
                        <m:r>
                          <a:rPr lang="zh-CN" altLang="en-US" b="1" i="1">
                            <a:solidFill>
                              <a:srgbClr val="FF0000"/>
                            </a:solidFill>
                            <a:latin typeface="Cambria Math"/>
                          </a:rPr>
                          <m:t>𝜼</m:t>
                        </m:r>
                      </m:e>
                    </m:d>
                  </m:oMath>
                </a14:m>
                <a:r>
                  <a:rPr lang="zh-CN" altLang="en-US" b="1" dirty="0">
                    <a:solidFill>
                      <a:srgbClr val="FF0000"/>
                    </a:solidFill>
                  </a:rPr>
                  <a:t>平移到点</a:t>
                </a:r>
                <a14:m>
                  <m:oMath xmlns:m="http://schemas.openxmlformats.org/officeDocument/2006/math">
                    <m:r>
                      <a:rPr lang="en-US" altLang="zh-CN" b="1" i="1" smtClean="0">
                        <a:solidFill>
                          <a:srgbClr val="FF0000"/>
                        </a:solidFill>
                        <a:latin typeface="Cambria Math"/>
                      </a:rPr>
                      <m:t>(−</m:t>
                    </m:r>
                    <m:r>
                      <a:rPr lang="en-US" altLang="zh-CN" b="1" i="1" smtClean="0">
                        <a:solidFill>
                          <a:srgbClr val="FF0000"/>
                        </a:solidFill>
                        <a:latin typeface="Cambria Math"/>
                      </a:rPr>
                      <m:t>𝒙</m:t>
                    </m:r>
                    <m:r>
                      <a:rPr lang="en-US" altLang="zh-CN" b="1" i="1" smtClean="0">
                        <a:solidFill>
                          <a:srgbClr val="FF0000"/>
                        </a:solidFill>
                        <a:latin typeface="Cambria Math"/>
                      </a:rPr>
                      <m:t>,−</m:t>
                    </m:r>
                    <m:r>
                      <a:rPr lang="en-US" altLang="zh-CN" b="1" i="1" smtClean="0">
                        <a:solidFill>
                          <a:srgbClr val="FF0000"/>
                        </a:solidFill>
                        <a:latin typeface="Cambria Math"/>
                      </a:rPr>
                      <m:t>𝒚</m:t>
                    </m:r>
                    <m:r>
                      <a:rPr lang="en-US" altLang="zh-CN" b="1" i="1" smtClean="0">
                        <a:solidFill>
                          <a:srgbClr val="FF0000"/>
                        </a:solidFill>
                        <a:latin typeface="Cambria Math"/>
                      </a:rPr>
                      <m:t>)</m:t>
                    </m:r>
                  </m:oMath>
                </a14:m>
                <a:r>
                  <a:rPr lang="zh-CN" altLang="en-US" b="1" dirty="0">
                    <a:solidFill>
                      <a:srgbClr val="FF0000"/>
                    </a:solidFill>
                  </a:rPr>
                  <a:t>，与原函数重叠部分的积分面积。</a:t>
                </a:r>
              </a:p>
            </p:txBody>
          </p:sp>
        </mc:Choice>
        <mc:Fallback xmlns="">
          <p:sp>
            <p:nvSpPr>
              <p:cNvPr id="17" name="矩形 16"/>
              <p:cNvSpPr>
                <a:spLocks noRot="1" noChangeAspect="1" noMove="1" noResize="1" noEditPoints="1" noAdjustHandles="1" noChangeArrowheads="1" noChangeShapeType="1" noTextEdit="1"/>
              </p:cNvSpPr>
              <p:nvPr/>
            </p:nvSpPr>
            <p:spPr>
              <a:xfrm>
                <a:off x="107504" y="3155484"/>
                <a:ext cx="2232248" cy="1200329"/>
              </a:xfrm>
              <a:prstGeom prst="rect">
                <a:avLst/>
              </a:prstGeom>
              <a:blipFill>
                <a:blip r:embed="rId10"/>
                <a:stretch>
                  <a:fillRect l="-2459" t="-36041" r="-2186" b="-609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矩形 17"/>
              <p:cNvSpPr/>
              <p:nvPr/>
            </p:nvSpPr>
            <p:spPr>
              <a:xfrm>
                <a:off x="7127672" y="3068960"/>
                <a:ext cx="1908824" cy="1754326"/>
              </a:xfrm>
              <a:prstGeom prst="rect">
                <a:avLst/>
              </a:prstGeom>
            </p:spPr>
            <p:txBody>
              <a:bodyPr wrap="square">
                <a:spAutoFit/>
              </a:bodyPr>
              <a:lstStyle/>
              <a:p>
                <a:pPr algn="just"/>
                <a:r>
                  <a:rPr lang="zh-CN" altLang="en-US" b="1" dirty="0">
                    <a:solidFill>
                      <a:srgbClr val="FF0000"/>
                    </a:solidFill>
                  </a:rPr>
                  <a:t>将孔径</a:t>
                </a:r>
                <a14:m>
                  <m:oMath xmlns:m="http://schemas.openxmlformats.org/officeDocument/2006/math">
                    <m:d>
                      <m:dPr>
                        <m:begChr m:val=""/>
                        <m:ctrlPr>
                          <a:rPr lang="zh-CN" altLang="en-US" b="1" i="1" smtClean="0">
                            <a:solidFill>
                              <a:srgbClr val="FF0000"/>
                            </a:solidFill>
                            <a:latin typeface="Cambria Math" panose="02040503050406030204" pitchFamily="18" charset="0"/>
                          </a:rPr>
                        </m:ctrlPr>
                      </m:dPr>
                      <m:e>
                        <m:r>
                          <a:rPr lang="en-US" altLang="zh-CN" b="1" i="1" smtClean="0">
                            <a:solidFill>
                              <a:srgbClr val="FF0000"/>
                            </a:solidFill>
                            <a:latin typeface="Cambria Math"/>
                          </a:rPr>
                          <m:t>𝒇</m:t>
                        </m:r>
                        <m:r>
                          <a:rPr lang="zh-CN" altLang="en-US" b="1">
                            <a:solidFill>
                              <a:srgbClr val="FF0000"/>
                            </a:solidFill>
                            <a:latin typeface="Cambria Math"/>
                          </a:rPr>
                          <m:t>(</m:t>
                        </m:r>
                        <m:r>
                          <a:rPr lang="zh-CN" altLang="en-US" b="1" i="1">
                            <a:solidFill>
                              <a:srgbClr val="FF0000"/>
                            </a:solidFill>
                            <a:latin typeface="Cambria Math"/>
                          </a:rPr>
                          <m:t>𝝃</m:t>
                        </m:r>
                        <m:r>
                          <a:rPr lang="zh-CN" altLang="en-US" b="1">
                            <a:solidFill>
                              <a:srgbClr val="FF0000"/>
                            </a:solidFill>
                            <a:latin typeface="Cambria Math"/>
                          </a:rPr>
                          <m:t>,</m:t>
                        </m:r>
                        <m:r>
                          <a:rPr lang="zh-CN" altLang="en-US" b="1" i="1">
                            <a:solidFill>
                              <a:srgbClr val="FF0000"/>
                            </a:solidFill>
                            <a:latin typeface="Cambria Math"/>
                          </a:rPr>
                          <m:t>𝜼</m:t>
                        </m:r>
                      </m:e>
                    </m:d>
                  </m:oMath>
                </a14:m>
                <a:r>
                  <a:rPr lang="zh-CN" altLang="en-US" b="1" dirty="0">
                    <a:solidFill>
                      <a:srgbClr val="FF0000"/>
                    </a:solidFill>
                  </a:rPr>
                  <a:t>平移到点</a:t>
                </a:r>
                <a14:m>
                  <m:oMath xmlns:m="http://schemas.openxmlformats.org/officeDocument/2006/math">
                    <m:r>
                      <a:rPr lang="en-US" altLang="zh-CN" b="1" i="1" smtClean="0">
                        <a:solidFill>
                          <a:srgbClr val="FF0000"/>
                        </a:solidFill>
                        <a:latin typeface="Cambria Math"/>
                      </a:rPr>
                      <m:t>(</m:t>
                    </m:r>
                    <m:r>
                      <a:rPr lang="en-US" altLang="zh-CN" b="1" i="1" smtClean="0">
                        <a:solidFill>
                          <a:srgbClr val="FF0000"/>
                        </a:solidFill>
                        <a:latin typeface="Cambria Math"/>
                      </a:rPr>
                      <m:t>𝒙</m:t>
                    </m:r>
                    <m:r>
                      <a:rPr lang="en-US" altLang="zh-CN" b="1" i="1" smtClean="0">
                        <a:solidFill>
                          <a:srgbClr val="FF0000"/>
                        </a:solidFill>
                        <a:latin typeface="Cambria Math"/>
                      </a:rPr>
                      <m:t>,</m:t>
                    </m:r>
                    <m:r>
                      <a:rPr lang="en-US" altLang="zh-CN" b="1" i="1" smtClean="0">
                        <a:solidFill>
                          <a:srgbClr val="FF0000"/>
                        </a:solidFill>
                        <a:latin typeface="Cambria Math"/>
                      </a:rPr>
                      <m:t>𝒚</m:t>
                    </m:r>
                    <m:r>
                      <a:rPr lang="en-US" altLang="zh-CN" b="1" i="1" smtClean="0">
                        <a:solidFill>
                          <a:srgbClr val="FF0000"/>
                        </a:solidFill>
                        <a:latin typeface="Cambria Math"/>
                      </a:rPr>
                      <m:t>)</m:t>
                    </m:r>
                  </m:oMath>
                </a14:m>
                <a:r>
                  <a:rPr lang="zh-CN" altLang="en-US" b="1" dirty="0">
                    <a:solidFill>
                      <a:srgbClr val="FF0000"/>
                    </a:solidFill>
                  </a:rPr>
                  <a:t>，再绕自身中心旋转</a:t>
                </a:r>
                <a:r>
                  <a:rPr lang="en-US" altLang="zh-CN" b="1" dirty="0">
                    <a:solidFill>
                      <a:srgbClr val="FF0000"/>
                    </a:solidFill>
                  </a:rPr>
                  <a:t>180</a:t>
                </a:r>
                <a:r>
                  <a:rPr lang="en-US" altLang="zh-CN" b="1" dirty="0">
                    <a:solidFill>
                      <a:srgbClr val="FF0000"/>
                    </a:solidFill>
                    <a:latin typeface="Times New Roman"/>
                    <a:cs typeface="Times New Roman"/>
                  </a:rPr>
                  <a:t>°</a:t>
                </a:r>
                <a:r>
                  <a:rPr lang="zh-CN" altLang="en-US" b="1" dirty="0">
                    <a:solidFill>
                      <a:srgbClr val="FF0000"/>
                    </a:solidFill>
                    <a:latin typeface="Times New Roman"/>
                    <a:cs typeface="Times New Roman"/>
                  </a:rPr>
                  <a:t>，</a:t>
                </a:r>
                <a:r>
                  <a:rPr lang="zh-CN" altLang="en-US" b="1" dirty="0">
                    <a:solidFill>
                      <a:srgbClr val="FF0000"/>
                    </a:solidFill>
                  </a:rPr>
                  <a:t>与原函数重叠部分的积分面积。</a:t>
                </a:r>
              </a:p>
            </p:txBody>
          </p:sp>
        </mc:Choice>
        <mc:Fallback xmlns="">
          <p:sp>
            <p:nvSpPr>
              <p:cNvPr id="18" name="矩形 17"/>
              <p:cNvSpPr>
                <a:spLocks noRot="1" noChangeAspect="1" noMove="1" noResize="1" noEditPoints="1" noAdjustHandles="1" noChangeArrowheads="1" noChangeShapeType="1" noTextEdit="1"/>
              </p:cNvSpPr>
              <p:nvPr/>
            </p:nvSpPr>
            <p:spPr>
              <a:xfrm>
                <a:off x="7127672" y="3068960"/>
                <a:ext cx="1908824" cy="1754326"/>
              </a:xfrm>
              <a:prstGeom prst="rect">
                <a:avLst/>
              </a:prstGeom>
              <a:blipFill>
                <a:blip r:embed="rId11"/>
                <a:stretch>
                  <a:fillRect l="-2556" t="-24653" r="-14377" b="-381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26600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21" fill="hold" grpId="0"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barn(inVertical)">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barn(inVertical)">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1000"/>
                                        <p:tgtEl>
                                          <p:spTgt spid="8"/>
                                        </p:tgtEl>
                                      </p:cBhvr>
                                    </p:animEffect>
                                    <p:anim calcmode="lin" valueType="num">
                                      <p:cBhvr>
                                        <p:cTn id="24" dur="1000" fill="hold"/>
                                        <p:tgtEl>
                                          <p:spTgt spid="8"/>
                                        </p:tgtEl>
                                        <p:attrNameLst>
                                          <p:attrName>ppt_x</p:attrName>
                                        </p:attrNameLst>
                                      </p:cBhvr>
                                      <p:tavLst>
                                        <p:tav tm="0">
                                          <p:val>
                                            <p:strVal val="#ppt_x"/>
                                          </p:val>
                                        </p:tav>
                                        <p:tav tm="100000">
                                          <p:val>
                                            <p:strVal val="#ppt_x"/>
                                          </p:val>
                                        </p:tav>
                                      </p:tavLst>
                                    </p:anim>
                                    <p:anim calcmode="lin" valueType="num">
                                      <p:cBhvr>
                                        <p:cTn id="25" dur="1000" fill="hold"/>
                                        <p:tgtEl>
                                          <p:spTgt spid="8"/>
                                        </p:tgtEl>
                                        <p:attrNameLst>
                                          <p:attrName>ppt_y</p:attrName>
                                        </p:attrNameLst>
                                      </p:cBhvr>
                                      <p:tavLst>
                                        <p:tav tm="0">
                                          <p:val>
                                            <p:strVal val="#ppt_y+.1"/>
                                          </p:val>
                                        </p:tav>
                                        <p:tav tm="100000">
                                          <p:val>
                                            <p:strVal val="#ppt_y"/>
                                          </p:val>
                                        </p:tav>
                                      </p:tavLst>
                                    </p:anim>
                                  </p:childTnLst>
                                </p:cTn>
                              </p:par>
                            </p:childTnLst>
                          </p:cTn>
                        </p:par>
                        <p:par>
                          <p:cTn id="26" fill="hold">
                            <p:stCondLst>
                              <p:cond delay="1000"/>
                            </p:stCondLst>
                            <p:childTnLst>
                              <p:par>
                                <p:cTn id="27" presetID="16" presetClass="entr" presetSubtype="21" fill="hold" grpId="0" nodeType="after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barn(inVertical)">
                                      <p:cBhvr>
                                        <p:cTn id="29" dur="500"/>
                                        <p:tgtEl>
                                          <p:spTgt spid="16"/>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wipe(left)">
                                      <p:cBhvr>
                                        <p:cTn id="3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539552" y="117575"/>
            <a:ext cx="8424936" cy="719137"/>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卷积定理与相关定理</a:t>
            </a:r>
            <a:endParaRPr lang="en-US" altLang="zh-CN" sz="3200" dirty="0">
              <a:latin typeface="黑体" pitchFamily="2" charset="-122"/>
              <a:ea typeface="黑体" pitchFamily="2" charset="-122"/>
            </a:endParaRPr>
          </a:p>
        </p:txBody>
      </p:sp>
      <p:sp>
        <p:nvSpPr>
          <p:cNvPr id="3" name="灯片编号占位符 2"/>
          <p:cNvSpPr>
            <a:spLocks noGrp="1"/>
          </p:cNvSpPr>
          <p:nvPr>
            <p:ph type="sldNum" sz="quarter" idx="10"/>
          </p:nvPr>
        </p:nvSpPr>
        <p:spPr/>
        <p:txBody>
          <a:bodyPr/>
          <a:lstStyle/>
          <a:p>
            <a:fld id="{80EBFEEF-8BDD-4A82-B08F-633BA2D602B5}" type="slidenum">
              <a:rPr lang="zh-CN" altLang="en-US" smtClean="0"/>
              <a:pPr/>
              <a:t>25</a:t>
            </a:fld>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1862144120"/>
              </p:ext>
            </p:extLst>
          </p:nvPr>
        </p:nvGraphicFramePr>
        <p:xfrm>
          <a:off x="2051721" y="1700808"/>
          <a:ext cx="4392488" cy="475510"/>
        </p:xfrm>
        <a:graphic>
          <a:graphicData uri="http://schemas.openxmlformats.org/presentationml/2006/ole">
            <mc:AlternateContent xmlns:mc="http://schemas.openxmlformats.org/markup-compatibility/2006">
              <mc:Choice xmlns:v="urn:schemas-microsoft-com:vml" Requires="v">
                <p:oleObj spid="_x0000_s143527" name="Equation" r:id="rId4" imgW="2349360" imgH="253800" progId="Equation.DSMT4">
                  <p:embed/>
                </p:oleObj>
              </mc:Choice>
              <mc:Fallback>
                <p:oleObj name="Equation" r:id="rId4" imgW="2349360" imgH="253800" progId="Equation.DSMT4">
                  <p:embed/>
                  <p:pic>
                    <p:nvPicPr>
                      <p:cNvPr id="0" name=""/>
                      <p:cNvPicPr>
                        <a:picLocks noChangeAspect="1" noChangeArrowheads="1"/>
                      </p:cNvPicPr>
                      <p:nvPr/>
                    </p:nvPicPr>
                    <p:blipFill>
                      <a:blip r:embed="rId5"/>
                      <a:srcRect/>
                      <a:stretch>
                        <a:fillRect/>
                      </a:stretch>
                    </p:blipFill>
                    <p:spPr bwMode="auto">
                      <a:xfrm>
                        <a:off x="2051721" y="1700808"/>
                        <a:ext cx="4392488" cy="475510"/>
                      </a:xfrm>
                      <a:prstGeom prst="rect">
                        <a:avLst/>
                      </a:prstGeom>
                      <a:noFill/>
                      <a:ln w="28575">
                        <a:solidFill>
                          <a:srgbClr val="FF0000"/>
                        </a:solidFill>
                      </a:ln>
                    </p:spPr>
                  </p:pic>
                </p:oleObj>
              </mc:Fallback>
            </mc:AlternateContent>
          </a:graphicData>
        </a:graphic>
      </p:graphicFrame>
      <p:sp>
        <p:nvSpPr>
          <p:cNvPr id="11" name="TextBox 10"/>
          <p:cNvSpPr txBox="1"/>
          <p:nvPr/>
        </p:nvSpPr>
        <p:spPr>
          <a:xfrm>
            <a:off x="168838" y="1687264"/>
            <a:ext cx="1886254" cy="369332"/>
          </a:xfrm>
          <a:prstGeom prst="rect">
            <a:avLst/>
          </a:prstGeom>
          <a:noFill/>
        </p:spPr>
        <p:txBody>
          <a:bodyPr wrap="square" rtlCol="0">
            <a:spAutoFit/>
          </a:bodyPr>
          <a:lstStyle>
            <a:defPPr>
              <a:defRPr lang="zh-CN"/>
            </a:defPPr>
            <a:lvl1pPr algn="just">
              <a:defRPr sz="2400" b="1">
                <a:solidFill>
                  <a:srgbClr val="0000FF"/>
                </a:solidFill>
              </a:defRPr>
            </a:lvl1pPr>
          </a:lstStyle>
          <a:p>
            <a:r>
              <a:rPr lang="zh-CN" altLang="en-US" sz="1800" dirty="0"/>
              <a:t>卷积定理：</a:t>
            </a:r>
          </a:p>
        </p:txBody>
      </p:sp>
      <p:graphicFrame>
        <p:nvGraphicFramePr>
          <p:cNvPr id="14" name="对象 13"/>
          <p:cNvGraphicFramePr>
            <a:graphicFrameLocks noChangeAspect="1"/>
          </p:cNvGraphicFramePr>
          <p:nvPr>
            <p:extLst>
              <p:ext uri="{D42A27DB-BD31-4B8C-83A1-F6EECF244321}">
                <p14:modId xmlns:p14="http://schemas.microsoft.com/office/powerpoint/2010/main" val="2730165739"/>
              </p:ext>
            </p:extLst>
          </p:nvPr>
        </p:nvGraphicFramePr>
        <p:xfrm>
          <a:off x="2051721" y="2649868"/>
          <a:ext cx="4536504" cy="491100"/>
        </p:xfrm>
        <a:graphic>
          <a:graphicData uri="http://schemas.openxmlformats.org/presentationml/2006/ole">
            <mc:AlternateContent xmlns:mc="http://schemas.openxmlformats.org/markup-compatibility/2006">
              <mc:Choice xmlns:v="urn:schemas-microsoft-com:vml" Requires="v">
                <p:oleObj spid="_x0000_s143528" name="Equation" r:id="rId6" imgW="2349360" imgH="253800" progId="Equation.DSMT4">
                  <p:embed/>
                </p:oleObj>
              </mc:Choice>
              <mc:Fallback>
                <p:oleObj name="Equation" r:id="rId6" imgW="2349360" imgH="253800" progId="Equation.DSMT4">
                  <p:embed/>
                  <p:pic>
                    <p:nvPicPr>
                      <p:cNvPr id="0" name=""/>
                      <p:cNvPicPr>
                        <a:picLocks noChangeAspect="1" noChangeArrowheads="1"/>
                      </p:cNvPicPr>
                      <p:nvPr/>
                    </p:nvPicPr>
                    <p:blipFill>
                      <a:blip r:embed="rId7"/>
                      <a:srcRect/>
                      <a:stretch>
                        <a:fillRect/>
                      </a:stretch>
                    </p:blipFill>
                    <p:spPr bwMode="auto">
                      <a:xfrm>
                        <a:off x="2051721" y="2649868"/>
                        <a:ext cx="4536504" cy="491100"/>
                      </a:xfrm>
                      <a:prstGeom prst="rect">
                        <a:avLst/>
                      </a:prstGeom>
                      <a:noFill/>
                      <a:ln w="28575">
                        <a:solidFill>
                          <a:srgbClr val="FF0000"/>
                        </a:solidFill>
                        <a:miter lim="800000"/>
                        <a:headEnd/>
                        <a:tailEnd/>
                      </a:ln>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1563026416"/>
              </p:ext>
            </p:extLst>
          </p:nvPr>
        </p:nvGraphicFramePr>
        <p:xfrm>
          <a:off x="2019301" y="3861048"/>
          <a:ext cx="4928964" cy="506187"/>
        </p:xfrm>
        <a:graphic>
          <a:graphicData uri="http://schemas.openxmlformats.org/presentationml/2006/ole">
            <mc:AlternateContent xmlns:mc="http://schemas.openxmlformats.org/markup-compatibility/2006">
              <mc:Choice xmlns:v="urn:schemas-microsoft-com:vml" Requires="v">
                <p:oleObj spid="_x0000_s143529" name="Equation" r:id="rId8" imgW="2476440" imgH="253800" progId="Equation.DSMT4">
                  <p:embed/>
                </p:oleObj>
              </mc:Choice>
              <mc:Fallback>
                <p:oleObj name="Equation" r:id="rId8" imgW="2476440" imgH="253800" progId="Equation.DSMT4">
                  <p:embed/>
                  <p:pic>
                    <p:nvPicPr>
                      <p:cNvPr id="0" name=""/>
                      <p:cNvPicPr>
                        <a:picLocks noChangeAspect="1" noChangeArrowheads="1"/>
                      </p:cNvPicPr>
                      <p:nvPr/>
                    </p:nvPicPr>
                    <p:blipFill>
                      <a:blip r:embed="rId9"/>
                      <a:srcRect/>
                      <a:stretch>
                        <a:fillRect/>
                      </a:stretch>
                    </p:blipFill>
                    <p:spPr bwMode="auto">
                      <a:xfrm>
                        <a:off x="2019301" y="3861048"/>
                        <a:ext cx="4928964" cy="506187"/>
                      </a:xfrm>
                      <a:prstGeom prst="rect">
                        <a:avLst/>
                      </a:prstGeom>
                      <a:noFill/>
                      <a:ln w="28575">
                        <a:solidFill>
                          <a:srgbClr val="FF0000"/>
                        </a:solidFill>
                        <a:miter lim="800000"/>
                        <a:headEnd/>
                        <a:tailEnd/>
                      </a:ln>
                    </p:spPr>
                  </p:pic>
                </p:oleObj>
              </mc:Fallback>
            </mc:AlternateContent>
          </a:graphicData>
        </a:graphic>
      </p:graphicFrame>
      <p:sp>
        <p:nvSpPr>
          <p:cNvPr id="20" name="TextBox 19"/>
          <p:cNvSpPr txBox="1"/>
          <p:nvPr/>
        </p:nvSpPr>
        <p:spPr>
          <a:xfrm>
            <a:off x="168838" y="3897634"/>
            <a:ext cx="1833494" cy="369332"/>
          </a:xfrm>
          <a:prstGeom prst="rect">
            <a:avLst/>
          </a:prstGeom>
          <a:noFill/>
        </p:spPr>
        <p:txBody>
          <a:bodyPr wrap="square" rtlCol="0">
            <a:spAutoFit/>
          </a:bodyPr>
          <a:lstStyle>
            <a:defPPr>
              <a:defRPr lang="zh-CN"/>
            </a:defPPr>
            <a:lvl1pPr algn="just">
              <a:defRPr sz="2400" b="1">
                <a:solidFill>
                  <a:srgbClr val="0000FF"/>
                </a:solidFill>
              </a:defRPr>
            </a:lvl1pPr>
          </a:lstStyle>
          <a:p>
            <a:r>
              <a:rPr lang="zh-CN" altLang="en-US" sz="1800" dirty="0"/>
              <a:t>相关定理：</a:t>
            </a:r>
          </a:p>
        </p:txBody>
      </p:sp>
      <p:graphicFrame>
        <p:nvGraphicFramePr>
          <p:cNvPr id="4" name="对象 3"/>
          <p:cNvGraphicFramePr>
            <a:graphicFrameLocks noChangeAspect="1"/>
          </p:cNvGraphicFramePr>
          <p:nvPr>
            <p:extLst>
              <p:ext uri="{D42A27DB-BD31-4B8C-83A1-F6EECF244321}">
                <p14:modId xmlns:p14="http://schemas.microsoft.com/office/powerpoint/2010/main" val="419630523"/>
              </p:ext>
            </p:extLst>
          </p:nvPr>
        </p:nvGraphicFramePr>
        <p:xfrm>
          <a:off x="2006600" y="4891758"/>
          <a:ext cx="4941665" cy="558524"/>
        </p:xfrm>
        <a:graphic>
          <a:graphicData uri="http://schemas.openxmlformats.org/presentationml/2006/ole">
            <mc:AlternateContent xmlns:mc="http://schemas.openxmlformats.org/markup-compatibility/2006">
              <mc:Choice xmlns:v="urn:schemas-microsoft-com:vml" Requires="v">
                <p:oleObj spid="_x0000_s143530" name="Equation" r:id="rId10" imgW="2476440" imgH="279360" progId="Equation.DSMT4">
                  <p:embed/>
                </p:oleObj>
              </mc:Choice>
              <mc:Fallback>
                <p:oleObj name="Equation" r:id="rId10" imgW="2476440" imgH="279360" progId="Equation.DSMT4">
                  <p:embed/>
                  <p:pic>
                    <p:nvPicPr>
                      <p:cNvPr id="0" name="对象 16"/>
                      <p:cNvPicPr>
                        <a:picLocks noChangeAspect="1" noChangeArrowheads="1"/>
                      </p:cNvPicPr>
                      <p:nvPr/>
                    </p:nvPicPr>
                    <p:blipFill>
                      <a:blip r:embed="rId11"/>
                      <a:srcRect/>
                      <a:stretch>
                        <a:fillRect/>
                      </a:stretch>
                    </p:blipFill>
                    <p:spPr bwMode="auto">
                      <a:xfrm>
                        <a:off x="2006600" y="4891758"/>
                        <a:ext cx="4941665" cy="558524"/>
                      </a:xfrm>
                      <a:prstGeom prst="rect">
                        <a:avLst/>
                      </a:prstGeom>
                      <a:noFill/>
                      <a:ln w="28575">
                        <a:solidFill>
                          <a:srgbClr val="FF0000"/>
                        </a:solidFill>
                        <a:miter lim="800000"/>
                        <a:headEnd/>
                        <a:tailEnd/>
                      </a:ln>
                    </p:spPr>
                  </p:pic>
                </p:oleObj>
              </mc:Fallback>
            </mc:AlternateContent>
          </a:graphicData>
        </a:graphic>
      </p:graphicFrame>
    </p:spTree>
    <p:extLst>
      <p:ext uri="{BB962C8B-B14F-4D97-AF65-F5344CB8AC3E}">
        <p14:creationId xmlns:p14="http://schemas.microsoft.com/office/powerpoint/2010/main" val="1555311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wipe(left)">
                                      <p:cBhvr>
                                        <p:cTn id="20" dur="500"/>
                                        <p:tgtEl>
                                          <p:spTgt spid="20"/>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wipe(left)">
                                      <p:cBhvr>
                                        <p:cTn id="24" dur="500"/>
                                        <p:tgtEl>
                                          <p:spTgt spid="16"/>
                                        </p:tgtEl>
                                      </p:cBhvr>
                                    </p:animEffect>
                                  </p:childTnLst>
                                </p:cTn>
                              </p:par>
                            </p:childTnLst>
                          </p:cTn>
                        </p:par>
                        <p:par>
                          <p:cTn id="25" fill="hold">
                            <p:stCondLst>
                              <p:cond delay="1000"/>
                            </p:stCondLst>
                            <p:childTnLst>
                              <p:par>
                                <p:cTn id="26" presetID="22" presetClass="entr" presetSubtype="8" fill="hold" nodeType="after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left)">
                                      <p:cBhvr>
                                        <p:cTn id="2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zh-CN" sz="3600" dirty="0">
                <a:latin typeface="黑体" pitchFamily="2" charset="-122"/>
                <a:ea typeface="黑体" pitchFamily="2" charset="-122"/>
              </a:rPr>
              <a:t>6.2 </a:t>
            </a:r>
            <a:r>
              <a:rPr lang="zh-CN" altLang="en-US" sz="3600" dirty="0">
                <a:latin typeface="黑体" pitchFamily="2" charset="-122"/>
                <a:ea typeface="黑体" pitchFamily="2" charset="-122"/>
              </a:rPr>
              <a:t>傅里叶光学的数学工具</a:t>
            </a:r>
            <a:endParaRPr lang="en-US" altLang="zh-CN" sz="3600" dirty="0">
              <a:latin typeface="黑体" pitchFamily="2" charset="-122"/>
              <a:ea typeface="黑体" pitchFamily="2" charset="-122"/>
            </a:endParaRPr>
          </a:p>
        </p:txBody>
      </p:sp>
      <p:sp>
        <p:nvSpPr>
          <p:cNvPr id="3" name="灯片编号占位符 2"/>
          <p:cNvSpPr>
            <a:spLocks noGrp="1"/>
          </p:cNvSpPr>
          <p:nvPr>
            <p:ph type="sldNum" sz="quarter" idx="10"/>
          </p:nvPr>
        </p:nvSpPr>
        <p:spPr/>
        <p:txBody>
          <a:bodyPr/>
          <a:lstStyle/>
          <a:p>
            <a:fld id="{80EBFEEF-8BDD-4A82-B08F-633BA2D602B5}" type="slidenum">
              <a:rPr lang="zh-CN" altLang="en-US" smtClean="0"/>
              <a:pPr/>
              <a:t>26</a:t>
            </a:fld>
            <a:endParaRPr lang="zh-CN" altLang="en-US"/>
          </a:p>
        </p:txBody>
      </p:sp>
      <p:sp>
        <p:nvSpPr>
          <p:cNvPr id="4" name="矩形 3"/>
          <p:cNvSpPr/>
          <p:nvPr/>
        </p:nvSpPr>
        <p:spPr>
          <a:xfrm>
            <a:off x="2051720" y="2098987"/>
            <a:ext cx="5400600" cy="3346237"/>
          </a:xfrm>
          <a:prstGeom prst="rect">
            <a:avLst/>
          </a:prstGeom>
        </p:spPr>
        <p:txBody>
          <a:bodyPr wrap="square">
            <a:spAutoFit/>
          </a:bodyPr>
          <a:lstStyle/>
          <a:p>
            <a:pPr>
              <a:lnSpc>
                <a:spcPct val="150000"/>
              </a:lnSpc>
            </a:pPr>
            <a:r>
              <a:rPr lang="en-US" altLang="zh-CN" sz="2400" b="1" dirty="0">
                <a:solidFill>
                  <a:schemeClr val="tx2"/>
                </a:solidFill>
              </a:rPr>
              <a:t>6.2.1 </a:t>
            </a:r>
            <a:r>
              <a:rPr lang="zh-CN" altLang="en-US" sz="2400" b="1" dirty="0">
                <a:solidFill>
                  <a:schemeClr val="tx2"/>
                </a:solidFill>
              </a:rPr>
              <a:t>傅里叶级数与傅里叶变换</a:t>
            </a:r>
            <a:endParaRPr lang="en-US" altLang="zh-CN" sz="2400" b="1" dirty="0">
              <a:solidFill>
                <a:schemeClr val="tx2"/>
              </a:solidFill>
            </a:endParaRPr>
          </a:p>
          <a:p>
            <a:pPr>
              <a:lnSpc>
                <a:spcPct val="150000"/>
              </a:lnSpc>
            </a:pPr>
            <a:r>
              <a:rPr lang="en-US" altLang="zh-CN" sz="2400" b="1" dirty="0">
                <a:solidFill>
                  <a:schemeClr val="tx2"/>
                </a:solidFill>
              </a:rPr>
              <a:t>6.2.2 </a:t>
            </a:r>
            <a:r>
              <a:rPr lang="zh-CN" altLang="en-US" sz="2400" b="1" dirty="0">
                <a:solidFill>
                  <a:schemeClr val="tx2"/>
                </a:solidFill>
              </a:rPr>
              <a:t>卷积运算与相关运算</a:t>
            </a:r>
            <a:endParaRPr lang="en-US" altLang="zh-CN" sz="2400" b="1" dirty="0">
              <a:solidFill>
                <a:schemeClr val="tx2"/>
              </a:solidFill>
            </a:endParaRPr>
          </a:p>
          <a:p>
            <a:pPr>
              <a:lnSpc>
                <a:spcPct val="150000"/>
              </a:lnSpc>
            </a:pPr>
            <a:r>
              <a:rPr lang="en-US" altLang="zh-CN" sz="2400" b="1" dirty="0">
                <a:solidFill>
                  <a:srgbClr val="FF0000"/>
                </a:solidFill>
              </a:rPr>
              <a:t>6.2.3 </a:t>
            </a:r>
            <a:r>
              <a:rPr lang="zh-CN" altLang="en-US" sz="2400" b="1" dirty="0">
                <a:solidFill>
                  <a:srgbClr val="FF0000"/>
                </a:solidFill>
              </a:rPr>
              <a:t>傅里叶变换与</a:t>
            </a:r>
            <a:r>
              <a:rPr lang="en-US" altLang="zh-CN" sz="2400" b="1" dirty="0">
                <a:solidFill>
                  <a:srgbClr val="FF0000"/>
                </a:solidFill>
              </a:rPr>
              <a:t>2</a:t>
            </a:r>
            <a:r>
              <a:rPr lang="en-US" altLang="zh-CN" sz="2400" b="1" i="1" dirty="0">
                <a:solidFill>
                  <a:srgbClr val="FF0000"/>
                </a:solidFill>
              </a:rPr>
              <a:t>f</a:t>
            </a:r>
            <a:r>
              <a:rPr lang="en-US" altLang="zh-CN" sz="2400" b="1" dirty="0">
                <a:solidFill>
                  <a:srgbClr val="FF0000"/>
                </a:solidFill>
              </a:rPr>
              <a:t> </a:t>
            </a:r>
            <a:r>
              <a:rPr lang="zh-CN" altLang="en-US" sz="2400" b="1" dirty="0">
                <a:solidFill>
                  <a:srgbClr val="FF0000"/>
                </a:solidFill>
              </a:rPr>
              <a:t>透镜系统</a:t>
            </a:r>
            <a:endParaRPr lang="en-US" altLang="zh-CN" sz="2400" b="1" dirty="0">
              <a:solidFill>
                <a:srgbClr val="FF0000"/>
              </a:solidFill>
            </a:endParaRPr>
          </a:p>
          <a:p>
            <a:pPr>
              <a:lnSpc>
                <a:spcPct val="150000"/>
              </a:lnSpc>
            </a:pPr>
            <a:r>
              <a:rPr lang="en-US" altLang="zh-CN" sz="2400" b="1" dirty="0">
                <a:solidFill>
                  <a:schemeClr val="tx2"/>
                </a:solidFill>
              </a:rPr>
              <a:t>6.2.4 </a:t>
            </a:r>
            <a:r>
              <a:rPr lang="el-GR" altLang="zh-CN" sz="2400" b="1" dirty="0">
                <a:solidFill>
                  <a:schemeClr val="tx2"/>
                </a:solidFill>
              </a:rPr>
              <a:t>δ</a:t>
            </a:r>
            <a:r>
              <a:rPr lang="zh-CN" altLang="en-US" sz="2400" b="1" dirty="0">
                <a:solidFill>
                  <a:schemeClr val="tx2"/>
                </a:solidFill>
              </a:rPr>
              <a:t>函数及其应用</a:t>
            </a:r>
            <a:endParaRPr lang="en-US" altLang="zh-CN" sz="2400" b="1" dirty="0">
              <a:solidFill>
                <a:schemeClr val="tx2"/>
              </a:solidFill>
            </a:endParaRPr>
          </a:p>
          <a:p>
            <a:pPr>
              <a:lnSpc>
                <a:spcPct val="150000"/>
              </a:lnSpc>
            </a:pPr>
            <a:r>
              <a:rPr lang="en-US" altLang="zh-CN" sz="2400" b="1" dirty="0">
                <a:solidFill>
                  <a:schemeClr val="tx2"/>
                </a:solidFill>
              </a:rPr>
              <a:t>6.2.5 </a:t>
            </a:r>
            <a:r>
              <a:rPr lang="zh-CN" altLang="en-US" sz="2400" b="1" dirty="0">
                <a:solidFill>
                  <a:schemeClr val="tx2"/>
                </a:solidFill>
              </a:rPr>
              <a:t>点扩展函数</a:t>
            </a:r>
            <a:endParaRPr lang="en-US" altLang="zh-CN" sz="2400" b="1" dirty="0">
              <a:solidFill>
                <a:schemeClr val="tx2"/>
              </a:solidFill>
            </a:endParaRPr>
          </a:p>
          <a:p>
            <a:pPr>
              <a:lnSpc>
                <a:spcPct val="150000"/>
              </a:lnSpc>
            </a:pPr>
            <a:r>
              <a:rPr lang="en-US" altLang="zh-CN" sz="2400" b="1" dirty="0">
                <a:solidFill>
                  <a:schemeClr val="tx2"/>
                </a:solidFill>
              </a:rPr>
              <a:t>6.2.6 </a:t>
            </a:r>
            <a:r>
              <a:rPr lang="zh-CN" altLang="en-US" sz="2400" b="1" dirty="0">
                <a:solidFill>
                  <a:schemeClr val="tx2"/>
                </a:solidFill>
              </a:rPr>
              <a:t>常用的特殊函数</a:t>
            </a:r>
          </a:p>
        </p:txBody>
      </p:sp>
    </p:spTree>
    <p:extLst>
      <p:ext uri="{BB962C8B-B14F-4D97-AF65-F5344CB8AC3E}">
        <p14:creationId xmlns:p14="http://schemas.microsoft.com/office/powerpoint/2010/main" val="35031113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傅里叶变换与</a:t>
            </a:r>
            <a:r>
              <a:rPr lang="en-US" altLang="zh-CN" sz="3200" dirty="0">
                <a:latin typeface="黑体" pitchFamily="2" charset="-122"/>
                <a:ea typeface="黑体" pitchFamily="2" charset="-122"/>
              </a:rPr>
              <a:t>2</a:t>
            </a:r>
            <a:r>
              <a:rPr lang="en-US" altLang="zh-CN" sz="3200" i="1" dirty="0">
                <a:latin typeface="+mn-lt"/>
                <a:ea typeface="黑体" pitchFamily="2" charset="-122"/>
              </a:rPr>
              <a:t>f</a:t>
            </a:r>
            <a:r>
              <a:rPr lang="en-US" altLang="zh-CN" sz="3200" dirty="0">
                <a:latin typeface="黑体" pitchFamily="2" charset="-122"/>
                <a:ea typeface="黑体" pitchFamily="2" charset="-122"/>
              </a:rPr>
              <a:t> </a:t>
            </a:r>
            <a:r>
              <a:rPr lang="zh-CN" altLang="en-US" sz="3200" dirty="0">
                <a:latin typeface="黑体" pitchFamily="2" charset="-122"/>
                <a:ea typeface="黑体" pitchFamily="2" charset="-122"/>
              </a:rPr>
              <a:t>透镜系统</a:t>
            </a:r>
            <a:endParaRPr lang="en-US" altLang="zh-CN" sz="3200"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fld id="{80EBFEEF-8BDD-4A82-B08F-633BA2D602B5}" type="slidenum">
              <a:rPr lang="zh-CN" altLang="en-US" smtClean="0"/>
              <a:pPr/>
              <a:t>27</a:t>
            </a:fld>
            <a:endParaRPr lang="zh-CN" altLang="en-US"/>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7858" y="1124744"/>
            <a:ext cx="5928284" cy="2376264"/>
          </a:xfrm>
          <a:prstGeom prst="rect">
            <a:avLst/>
          </a:prstGeom>
        </p:spPr>
      </p:pic>
      <mc:AlternateContent xmlns:mc="http://schemas.openxmlformats.org/markup-compatibility/2006" xmlns:a14="http://schemas.microsoft.com/office/drawing/2010/main">
        <mc:Choice Requires="a14">
          <p:sp>
            <p:nvSpPr>
              <p:cNvPr id="3" name="TextBox 2"/>
              <p:cNvSpPr txBox="1"/>
              <p:nvPr/>
            </p:nvSpPr>
            <p:spPr>
              <a:xfrm>
                <a:off x="179513" y="3992599"/>
                <a:ext cx="8784976" cy="2532745"/>
              </a:xfrm>
              <a:prstGeom prst="rect">
                <a:avLst/>
              </a:prstGeom>
              <a:noFill/>
            </p:spPr>
            <p:txBody>
              <a:bodyPr wrap="square" rtlCol="0">
                <a:spAutoFit/>
              </a:bodyPr>
              <a:lstStyle/>
              <a:p>
                <a:pPr algn="just">
                  <a:lnSpc>
                    <a:spcPct val="150000"/>
                  </a:lnSpc>
                </a:pPr>
                <a:r>
                  <a:rPr lang="zh-CN" altLang="en-US" b="1" dirty="0">
                    <a:solidFill>
                      <a:schemeClr val="tx2"/>
                    </a:solidFill>
                  </a:rPr>
                  <a:t>透镜及其前后焦面，构成一个典型的夫琅禾费衍射和傅里叶变换系统：</a:t>
                </a:r>
                <a:endParaRPr lang="en-US" altLang="zh-CN" b="1" dirty="0">
                  <a:solidFill>
                    <a:schemeClr val="tx2"/>
                  </a:solidFill>
                </a:endParaRPr>
              </a:p>
              <a:p>
                <a:pPr marL="342900" indent="-342900" algn="just">
                  <a:lnSpc>
                    <a:spcPct val="150000"/>
                  </a:lnSpc>
                  <a:buFont typeface="Wingdings" panose="05000000000000000000" pitchFamily="2" charset="2"/>
                  <a:buChar char="Ø"/>
                </a:pPr>
                <a:r>
                  <a:rPr lang="zh-CN" altLang="en-US" b="1" dirty="0">
                    <a:solidFill>
                      <a:schemeClr val="tx2"/>
                    </a:solidFill>
                  </a:rPr>
                  <a:t>从衍射观点看，在后焦面上得到的是前焦面物体的夫琅禾费衍射场；</a:t>
                </a:r>
                <a:endParaRPr lang="en-US" altLang="zh-CN" b="1" dirty="0">
                  <a:solidFill>
                    <a:schemeClr val="tx2"/>
                  </a:solidFill>
                </a:endParaRPr>
              </a:p>
              <a:p>
                <a:pPr marL="342900" indent="-342900" algn="just">
                  <a:lnSpc>
                    <a:spcPct val="150000"/>
                  </a:lnSpc>
                  <a:buFont typeface="Wingdings" panose="05000000000000000000" pitchFamily="2" charset="2"/>
                  <a:buChar char="Ø"/>
                </a:pPr>
                <a:r>
                  <a:rPr lang="zh-CN" altLang="en-US" b="1" dirty="0">
                    <a:solidFill>
                      <a:schemeClr val="tx2"/>
                    </a:solidFill>
                  </a:rPr>
                  <a:t>按照傅里叶光学的观点，后焦面上的衍射场，是前焦面物体的角谱；</a:t>
                </a:r>
                <a:endParaRPr lang="en-US" altLang="zh-CN" b="1" dirty="0">
                  <a:solidFill>
                    <a:schemeClr val="tx2"/>
                  </a:solidFill>
                </a:endParaRPr>
              </a:p>
              <a:p>
                <a:pPr marL="342900" indent="-342900" algn="just">
                  <a:lnSpc>
                    <a:spcPct val="150000"/>
                  </a:lnSpc>
                  <a:buFont typeface="Wingdings" panose="05000000000000000000" pitchFamily="2" charset="2"/>
                  <a:buChar char="Ø"/>
                </a:pPr>
                <a:r>
                  <a:rPr lang="zh-CN" altLang="en-US" b="1" dirty="0">
                    <a:solidFill>
                      <a:schemeClr val="tx2"/>
                    </a:solidFill>
                  </a:rPr>
                  <a:t>衍射场中的每一点坐标</a:t>
                </a:r>
                <a14:m>
                  <m:oMath xmlns:m="http://schemas.openxmlformats.org/officeDocument/2006/math">
                    <m:r>
                      <a:rPr lang="en-US" altLang="zh-CN" b="1" i="1" smtClean="0">
                        <a:solidFill>
                          <a:schemeClr val="tx2"/>
                        </a:solidFill>
                        <a:latin typeface="Cambria Math"/>
                      </a:rPr>
                      <m:t>(</m:t>
                    </m:r>
                    <m:r>
                      <a:rPr lang="en-US" altLang="zh-CN" b="1" i="1" smtClean="0">
                        <a:solidFill>
                          <a:schemeClr val="tx2"/>
                        </a:solidFill>
                        <a:latin typeface="Cambria Math"/>
                      </a:rPr>
                      <m:t>𝒙</m:t>
                    </m:r>
                    <m:r>
                      <a:rPr lang="en-US" altLang="zh-CN" b="1" i="1" smtClean="0">
                        <a:solidFill>
                          <a:schemeClr val="tx2"/>
                        </a:solidFill>
                        <a:latin typeface="Cambria Math"/>
                      </a:rPr>
                      <m:t>,</m:t>
                    </m:r>
                    <m:r>
                      <a:rPr lang="en-US" altLang="zh-CN" b="1" i="1" smtClean="0">
                        <a:solidFill>
                          <a:schemeClr val="tx2"/>
                        </a:solidFill>
                        <a:latin typeface="Cambria Math"/>
                      </a:rPr>
                      <m:t>𝒚</m:t>
                    </m:r>
                    <m:r>
                      <a:rPr lang="en-US" altLang="zh-CN" b="1" i="1" smtClean="0">
                        <a:solidFill>
                          <a:schemeClr val="tx2"/>
                        </a:solidFill>
                        <a:latin typeface="Cambria Math"/>
                      </a:rPr>
                      <m:t>)</m:t>
                    </m:r>
                  </m:oMath>
                </a14:m>
                <a:r>
                  <a:rPr lang="zh-CN" altLang="en-US" b="1" dirty="0">
                    <a:solidFill>
                      <a:schemeClr val="tx2"/>
                    </a:solidFill>
                  </a:rPr>
                  <a:t>，代表物体的一个空间频率（对应一个传播方向的平面波），通过</a:t>
                </a:r>
                <a:r>
                  <a:rPr lang="en-US" altLang="zh-CN" b="1" dirty="0">
                    <a:solidFill>
                      <a:schemeClr val="tx2"/>
                    </a:solidFill>
                  </a:rPr>
                  <a:t>(</a:t>
                </a:r>
                <a:r>
                  <a:rPr lang="en-US" altLang="zh-CN" b="1" i="1" dirty="0">
                    <a:solidFill>
                      <a:schemeClr val="tx2"/>
                    </a:solidFill>
                  </a:rPr>
                  <a:t>u</a:t>
                </a:r>
                <a:r>
                  <a:rPr lang="en-US" altLang="zh-CN" b="1" dirty="0">
                    <a:solidFill>
                      <a:schemeClr val="tx2"/>
                    </a:solidFill>
                  </a:rPr>
                  <a:t>=</a:t>
                </a:r>
                <a:r>
                  <a:rPr lang="en-US" altLang="zh-CN" b="1" i="1" dirty="0">
                    <a:solidFill>
                      <a:schemeClr val="tx2"/>
                    </a:solidFill>
                  </a:rPr>
                  <a:t>x</a:t>
                </a:r>
                <a:r>
                  <a:rPr lang="en-US" altLang="zh-CN" b="1" dirty="0">
                    <a:solidFill>
                      <a:schemeClr val="tx2"/>
                    </a:solidFill>
                  </a:rPr>
                  <a:t>/</a:t>
                </a:r>
                <a:r>
                  <a:rPr lang="en-US" altLang="zh-CN" b="1" i="1" dirty="0" err="1">
                    <a:solidFill>
                      <a:schemeClr val="tx2"/>
                    </a:solidFill>
                  </a:rPr>
                  <a:t>λf</a:t>
                </a:r>
                <a:r>
                  <a:rPr lang="en-US" altLang="zh-CN" b="1" dirty="0">
                    <a:solidFill>
                      <a:schemeClr val="tx2"/>
                    </a:solidFill>
                  </a:rPr>
                  <a:t>, </a:t>
                </a:r>
                <a:r>
                  <a:rPr lang="en-US" altLang="zh-CN" b="1" i="1" dirty="0">
                    <a:solidFill>
                      <a:schemeClr val="tx2"/>
                    </a:solidFill>
                  </a:rPr>
                  <a:t>v</a:t>
                </a:r>
                <a:r>
                  <a:rPr lang="en-US" altLang="zh-CN" b="1" dirty="0">
                    <a:solidFill>
                      <a:schemeClr val="tx2"/>
                    </a:solidFill>
                  </a:rPr>
                  <a:t>=</a:t>
                </a:r>
                <a:r>
                  <a:rPr lang="en-US" altLang="zh-CN" b="1" i="1" dirty="0">
                    <a:solidFill>
                      <a:schemeClr val="tx2"/>
                    </a:solidFill>
                  </a:rPr>
                  <a:t>y</a:t>
                </a:r>
                <a:r>
                  <a:rPr lang="en-US" altLang="zh-CN" b="1" dirty="0">
                    <a:solidFill>
                      <a:schemeClr val="tx2"/>
                    </a:solidFill>
                  </a:rPr>
                  <a:t>/</a:t>
                </a:r>
                <a:r>
                  <a:rPr lang="en-US" altLang="zh-CN" b="1" i="1" dirty="0" err="1">
                    <a:solidFill>
                      <a:schemeClr val="tx2"/>
                    </a:solidFill>
                  </a:rPr>
                  <a:t>λf</a:t>
                </a:r>
                <a:r>
                  <a:rPr lang="en-US" altLang="zh-CN" b="1" dirty="0">
                    <a:solidFill>
                      <a:schemeClr val="tx2"/>
                    </a:solidFill>
                  </a:rPr>
                  <a:t>)</a:t>
                </a:r>
                <a:r>
                  <a:rPr lang="zh-CN" altLang="en-US" b="1" dirty="0">
                    <a:solidFill>
                      <a:schemeClr val="tx2"/>
                    </a:solidFill>
                  </a:rPr>
                  <a:t> 联系起来。</a:t>
                </a:r>
                <a:endParaRPr lang="en-US" altLang="zh-CN" b="1" dirty="0">
                  <a:solidFill>
                    <a:schemeClr val="tx2"/>
                  </a:solidFill>
                </a:endParaRPr>
              </a:p>
              <a:p>
                <a:pPr marL="342900" indent="-342900" algn="just">
                  <a:lnSpc>
                    <a:spcPct val="150000"/>
                  </a:lnSpc>
                  <a:buFont typeface="Wingdings" panose="05000000000000000000" pitchFamily="2" charset="2"/>
                  <a:buChar char="Ø"/>
                </a:pPr>
                <a:r>
                  <a:rPr lang="zh-CN" altLang="en-US" b="1" dirty="0">
                    <a:solidFill>
                      <a:schemeClr val="tx2"/>
                    </a:solidFill>
                  </a:rPr>
                  <a:t>衍射场中每一点的复振幅，代表物体角谱中对应空间频率所占的比重及相对相位。</a:t>
                </a:r>
              </a:p>
            </p:txBody>
          </p:sp>
        </mc:Choice>
        <mc:Fallback xmlns="">
          <p:sp>
            <p:nvSpPr>
              <p:cNvPr id="3" name="TextBox 2"/>
              <p:cNvSpPr txBox="1">
                <a:spLocks noRot="1" noChangeAspect="1" noMove="1" noResize="1" noEditPoints="1" noAdjustHandles="1" noChangeArrowheads="1" noChangeShapeType="1" noTextEdit="1"/>
              </p:cNvSpPr>
              <p:nvPr/>
            </p:nvSpPr>
            <p:spPr>
              <a:xfrm>
                <a:off x="179513" y="3992599"/>
                <a:ext cx="8784976" cy="2532745"/>
              </a:xfrm>
              <a:prstGeom prst="rect">
                <a:avLst/>
              </a:prstGeom>
              <a:blipFill>
                <a:blip r:embed="rId4"/>
                <a:stretch>
                  <a:fillRect l="-555" r="-3121" b="-241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82762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left)">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left)">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wipe(left)">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wipe(left)">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wipe(left)">
                                      <p:cBhvr>
                                        <p:cTn id="3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傅里叶变换</a:t>
            </a:r>
            <a:r>
              <a:rPr lang="en-US" altLang="zh-CN" sz="3200" dirty="0">
                <a:latin typeface="黑体" pitchFamily="2" charset="-122"/>
                <a:ea typeface="黑体" pitchFamily="2" charset="-122"/>
              </a:rPr>
              <a:t>—</a:t>
            </a:r>
            <a:r>
              <a:rPr lang="zh-CN" altLang="en-US" sz="3200" dirty="0">
                <a:latin typeface="黑体" pitchFamily="2" charset="-122"/>
                <a:ea typeface="黑体" pitchFamily="2" charset="-122"/>
              </a:rPr>
              <a:t>相移原理</a:t>
            </a:r>
            <a:endParaRPr lang="en-US" altLang="zh-CN" sz="3200" dirty="0">
              <a:latin typeface="黑体" pitchFamily="2" charset="-122"/>
              <a:ea typeface="黑体" pitchFamily="2" charset="-122"/>
            </a:endParaRPr>
          </a:p>
        </p:txBody>
      </p:sp>
      <p:sp>
        <p:nvSpPr>
          <p:cNvPr id="4" name="灯片编号占位符 3"/>
          <p:cNvSpPr>
            <a:spLocks noGrp="1"/>
          </p:cNvSpPr>
          <p:nvPr>
            <p:ph type="sldNum" sz="quarter" idx="10"/>
          </p:nvPr>
        </p:nvSpPr>
        <p:spPr/>
        <p:txBody>
          <a:bodyPr/>
          <a:lstStyle/>
          <a:p>
            <a:fld id="{80EBFEEF-8BDD-4A82-B08F-633BA2D602B5}" type="slidenum">
              <a:rPr lang="zh-CN" altLang="en-US" smtClean="0"/>
              <a:pPr/>
              <a:t>28</a:t>
            </a:fld>
            <a:endParaRPr lang="zh-CN" altLang="en-US"/>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0127" y="1362472"/>
            <a:ext cx="7263746" cy="2282552"/>
          </a:xfrm>
          <a:prstGeom prst="rect">
            <a:avLst/>
          </a:prstGeom>
        </p:spPr>
      </p:pic>
      <p:graphicFrame>
        <p:nvGraphicFramePr>
          <p:cNvPr id="8" name="对象 7"/>
          <p:cNvGraphicFramePr>
            <a:graphicFrameLocks noChangeAspect="1"/>
          </p:cNvGraphicFramePr>
          <p:nvPr>
            <p:extLst>
              <p:ext uri="{D42A27DB-BD31-4B8C-83A1-F6EECF244321}">
                <p14:modId xmlns:p14="http://schemas.microsoft.com/office/powerpoint/2010/main" val="817720437"/>
              </p:ext>
            </p:extLst>
          </p:nvPr>
        </p:nvGraphicFramePr>
        <p:xfrm>
          <a:off x="2915816" y="3861048"/>
          <a:ext cx="3839431" cy="454712"/>
        </p:xfrm>
        <a:graphic>
          <a:graphicData uri="http://schemas.openxmlformats.org/presentationml/2006/ole">
            <mc:AlternateContent xmlns:mc="http://schemas.openxmlformats.org/markup-compatibility/2006">
              <mc:Choice xmlns:v="urn:schemas-microsoft-com:vml" Requires="v">
                <p:oleObj spid="_x0000_s74113" name="Equation" r:id="rId5" imgW="2145960" imgH="253800" progId="Equation.DSMT4">
                  <p:embed/>
                </p:oleObj>
              </mc:Choice>
              <mc:Fallback>
                <p:oleObj name="Equation" r:id="rId5" imgW="2145960" imgH="253800" progId="Equation.DSMT4">
                  <p:embed/>
                  <p:pic>
                    <p:nvPicPr>
                      <p:cNvPr id="0" name="对象 20"/>
                      <p:cNvPicPr>
                        <a:picLocks noChangeAspect="1" noChangeArrowheads="1"/>
                      </p:cNvPicPr>
                      <p:nvPr/>
                    </p:nvPicPr>
                    <p:blipFill>
                      <a:blip r:embed="rId6"/>
                      <a:srcRect/>
                      <a:stretch>
                        <a:fillRect/>
                      </a:stretch>
                    </p:blipFill>
                    <p:spPr bwMode="auto">
                      <a:xfrm>
                        <a:off x="2915816" y="3861048"/>
                        <a:ext cx="3839431" cy="454712"/>
                      </a:xfrm>
                      <a:prstGeom prst="rect">
                        <a:avLst/>
                      </a:prstGeom>
                      <a:noFill/>
                      <a:ln>
                        <a:noFill/>
                      </a:ln>
                    </p:spPr>
                  </p:pic>
                </p:oleObj>
              </mc:Fallback>
            </mc:AlternateContent>
          </a:graphicData>
        </a:graphic>
      </p:graphicFrame>
      <mc:AlternateContent xmlns:mc="http://schemas.openxmlformats.org/markup-compatibility/2006" xmlns:a14="http://schemas.microsoft.com/office/drawing/2010/main">
        <mc:Choice Requires="a14">
          <p:sp>
            <p:nvSpPr>
              <p:cNvPr id="9" name="TextBox 8"/>
              <p:cNvSpPr txBox="1"/>
              <p:nvPr/>
            </p:nvSpPr>
            <p:spPr>
              <a:xfrm>
                <a:off x="251520" y="4437112"/>
                <a:ext cx="8640960" cy="1701748"/>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zh-CN" altLang="en-US" b="1" dirty="0">
                    <a:solidFill>
                      <a:schemeClr val="tx2"/>
                    </a:solidFill>
                  </a:rPr>
                  <a:t>物体在物平面的平移，并不改变物体角谱中各空间频率成份的比重，但是各空间频率的平面波，到达频谱面（即后焦面）的光程变化是不同的，因此产生频率相关的相移。</a:t>
                </a:r>
                <a:endParaRPr lang="en-US" altLang="zh-CN" b="1" dirty="0">
                  <a:solidFill>
                    <a:schemeClr val="tx2"/>
                  </a:solidFill>
                </a:endParaRPr>
              </a:p>
              <a:p>
                <a:pPr marL="342900" indent="-342900" algn="just">
                  <a:lnSpc>
                    <a:spcPct val="150000"/>
                  </a:lnSpc>
                  <a:buFont typeface="Wingdings" panose="05000000000000000000" pitchFamily="2" charset="2"/>
                  <a:buChar char="Ø"/>
                </a:pPr>
                <a:r>
                  <a:rPr lang="zh-CN" altLang="en-US" b="1" dirty="0">
                    <a:solidFill>
                      <a:schemeClr val="tx2"/>
                    </a:solidFill>
                  </a:rPr>
                  <a:t>图中对应某个频率的光程变化为</a:t>
                </a:r>
                <a14:m>
                  <m:oMath xmlns:m="http://schemas.openxmlformats.org/officeDocument/2006/math">
                    <m:r>
                      <a:rPr lang="en-US" altLang="zh-CN" b="1" i="1" smtClean="0">
                        <a:solidFill>
                          <a:schemeClr val="tx2"/>
                        </a:solidFill>
                        <a:latin typeface="Cambria Math"/>
                      </a:rPr>
                      <m:t>𝒂</m:t>
                    </m:r>
                    <m:func>
                      <m:funcPr>
                        <m:ctrlPr>
                          <a:rPr lang="en-US" altLang="zh-CN" b="1" i="1" smtClean="0">
                            <a:solidFill>
                              <a:schemeClr val="tx2"/>
                            </a:solidFill>
                            <a:latin typeface="Cambria Math" panose="02040503050406030204" pitchFamily="18" charset="0"/>
                          </a:rPr>
                        </m:ctrlPr>
                      </m:funcPr>
                      <m:fName>
                        <m:r>
                          <m:rPr>
                            <m:sty m:val="p"/>
                          </m:rPr>
                          <a:rPr lang="en-US" altLang="zh-CN" b="0" i="0" smtClean="0">
                            <a:solidFill>
                              <a:schemeClr val="tx2"/>
                            </a:solidFill>
                            <a:latin typeface="Cambria Math"/>
                          </a:rPr>
                          <m:t>sin</m:t>
                        </m:r>
                      </m:fName>
                      <m:e>
                        <m:sSub>
                          <m:sSubPr>
                            <m:ctrlPr>
                              <a:rPr lang="en-US" altLang="zh-CN" b="0" i="1" smtClean="0">
                                <a:solidFill>
                                  <a:schemeClr val="tx2"/>
                                </a:solidFill>
                                <a:latin typeface="Cambria Math" panose="02040503050406030204" pitchFamily="18" charset="0"/>
                              </a:rPr>
                            </m:ctrlPr>
                          </m:sSubPr>
                          <m:e>
                            <m:r>
                              <a:rPr lang="zh-CN" altLang="en-US" b="0" i="1" smtClean="0">
                                <a:solidFill>
                                  <a:schemeClr val="tx2"/>
                                </a:solidFill>
                                <a:latin typeface="Cambria Math"/>
                              </a:rPr>
                              <m:t>𝜃</m:t>
                            </m:r>
                          </m:e>
                          <m:sub>
                            <m:r>
                              <a:rPr lang="en-US" altLang="zh-CN" b="0" i="1" smtClean="0">
                                <a:solidFill>
                                  <a:schemeClr val="tx2"/>
                                </a:solidFill>
                                <a:latin typeface="Cambria Math"/>
                              </a:rPr>
                              <m:t>𝑥</m:t>
                            </m:r>
                          </m:sub>
                        </m:sSub>
                      </m:e>
                    </m:func>
                  </m:oMath>
                </a14:m>
                <a:r>
                  <a:rPr lang="zh-CN" altLang="en-US" b="1" dirty="0">
                    <a:solidFill>
                      <a:schemeClr val="tx2"/>
                    </a:solidFill>
                  </a:rPr>
                  <a:t>，对应的相移为</a:t>
                </a:r>
                <a14:m>
                  <m:oMath xmlns:m="http://schemas.openxmlformats.org/officeDocument/2006/math">
                    <m:r>
                      <a:rPr lang="en-US" altLang="zh-CN" b="1" i="1" smtClean="0">
                        <a:solidFill>
                          <a:schemeClr val="tx2"/>
                        </a:solidFill>
                        <a:latin typeface="Cambria Math"/>
                      </a:rPr>
                      <m:t>𝒌</m:t>
                    </m:r>
                    <m:r>
                      <a:rPr lang="en-US" altLang="zh-CN" b="1" i="1">
                        <a:solidFill>
                          <a:schemeClr val="tx2"/>
                        </a:solidFill>
                        <a:latin typeface="Cambria Math"/>
                      </a:rPr>
                      <m:t>𝒂</m:t>
                    </m:r>
                    <m:func>
                      <m:funcPr>
                        <m:ctrlPr>
                          <a:rPr lang="en-US" altLang="zh-CN" b="1" i="1">
                            <a:solidFill>
                              <a:schemeClr val="tx2"/>
                            </a:solidFill>
                            <a:latin typeface="Cambria Math" panose="02040503050406030204" pitchFamily="18" charset="0"/>
                          </a:rPr>
                        </m:ctrlPr>
                      </m:funcPr>
                      <m:fName>
                        <m:r>
                          <m:rPr>
                            <m:sty m:val="p"/>
                          </m:rPr>
                          <a:rPr lang="en-US" altLang="zh-CN">
                            <a:solidFill>
                              <a:schemeClr val="tx2"/>
                            </a:solidFill>
                            <a:latin typeface="Cambria Math"/>
                          </a:rPr>
                          <m:t>sin</m:t>
                        </m:r>
                      </m:fName>
                      <m:e>
                        <m:sSub>
                          <m:sSubPr>
                            <m:ctrlPr>
                              <a:rPr lang="en-US" altLang="zh-CN" i="1">
                                <a:solidFill>
                                  <a:schemeClr val="tx2"/>
                                </a:solidFill>
                                <a:latin typeface="Cambria Math" panose="02040503050406030204" pitchFamily="18" charset="0"/>
                              </a:rPr>
                            </m:ctrlPr>
                          </m:sSubPr>
                          <m:e>
                            <m:r>
                              <a:rPr lang="zh-CN" altLang="en-US" i="1">
                                <a:solidFill>
                                  <a:schemeClr val="tx2"/>
                                </a:solidFill>
                                <a:latin typeface="Cambria Math"/>
                              </a:rPr>
                              <m:t>𝜃</m:t>
                            </m:r>
                          </m:e>
                          <m:sub>
                            <m:r>
                              <a:rPr lang="en-US" altLang="zh-CN" i="1">
                                <a:solidFill>
                                  <a:schemeClr val="tx2"/>
                                </a:solidFill>
                                <a:latin typeface="Cambria Math"/>
                              </a:rPr>
                              <m:t>𝑥</m:t>
                            </m:r>
                          </m:sub>
                        </m:sSub>
                      </m:e>
                    </m:func>
                    <m:r>
                      <a:rPr lang="en-US" altLang="zh-CN" b="1" i="1" smtClean="0">
                        <a:solidFill>
                          <a:schemeClr val="tx2"/>
                        </a:solidFill>
                        <a:latin typeface="Cambria Math"/>
                      </a:rPr>
                      <m:t>=</m:t>
                    </m:r>
                    <m:r>
                      <a:rPr lang="en-US" altLang="zh-CN" b="1" i="1" smtClean="0">
                        <a:solidFill>
                          <a:schemeClr val="tx2"/>
                        </a:solidFill>
                        <a:latin typeface="Cambria Math"/>
                      </a:rPr>
                      <m:t>𝟐</m:t>
                    </m:r>
                    <m:r>
                      <a:rPr lang="zh-CN" altLang="en-US" b="1" i="1" smtClean="0">
                        <a:solidFill>
                          <a:schemeClr val="tx2"/>
                        </a:solidFill>
                        <a:latin typeface="Cambria Math"/>
                      </a:rPr>
                      <m:t>𝝅</m:t>
                    </m:r>
                    <m:r>
                      <a:rPr lang="en-US" altLang="zh-CN" b="1" i="1" smtClean="0">
                        <a:solidFill>
                          <a:schemeClr val="tx2"/>
                        </a:solidFill>
                        <a:latin typeface="Cambria Math"/>
                      </a:rPr>
                      <m:t>𝒂𝒖</m:t>
                    </m:r>
                  </m:oMath>
                </a14:m>
                <a:r>
                  <a:rPr lang="zh-CN" altLang="en-US" b="1" dirty="0">
                    <a:solidFill>
                      <a:schemeClr val="tx2"/>
                    </a:solidFill>
                  </a:rPr>
                  <a:t>。</a:t>
                </a:r>
              </a:p>
            </p:txBody>
          </p:sp>
        </mc:Choice>
        <mc:Fallback xmlns="">
          <p:sp>
            <p:nvSpPr>
              <p:cNvPr id="9" name="TextBox 8"/>
              <p:cNvSpPr txBox="1">
                <a:spLocks noRot="1" noChangeAspect="1" noMove="1" noResize="1" noEditPoints="1" noAdjustHandles="1" noChangeArrowheads="1" noChangeShapeType="1" noTextEdit="1"/>
              </p:cNvSpPr>
              <p:nvPr/>
            </p:nvSpPr>
            <p:spPr>
              <a:xfrm>
                <a:off x="251520" y="4437112"/>
                <a:ext cx="8640960" cy="1701748"/>
              </a:xfrm>
              <a:prstGeom prst="rect">
                <a:avLst/>
              </a:prstGeom>
              <a:blipFill>
                <a:blip r:embed="rId7"/>
                <a:stretch>
                  <a:fillRect l="-423" r="-564" b="-394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96374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21"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9">
                                            <p:txEl>
                                              <p:pRg st="0" end="0"/>
                                            </p:txEl>
                                          </p:spTgt>
                                        </p:tgtEl>
                                        <p:attrNameLst>
                                          <p:attrName>style.visibility</p:attrName>
                                        </p:attrNameLst>
                                      </p:cBhvr>
                                      <p:to>
                                        <p:strVal val="visible"/>
                                      </p:to>
                                    </p:set>
                                    <p:animEffect transition="in" filter="wipe(left)">
                                      <p:cBhvr>
                                        <p:cTn id="18" dur="500"/>
                                        <p:tgtEl>
                                          <p:spTgt spid="9">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9">
                                            <p:txEl>
                                              <p:pRg st="1" end="1"/>
                                            </p:txEl>
                                          </p:spTgt>
                                        </p:tgtEl>
                                        <p:attrNameLst>
                                          <p:attrName>style.visibility</p:attrName>
                                        </p:attrNameLst>
                                      </p:cBhvr>
                                      <p:to>
                                        <p:strVal val="visible"/>
                                      </p:to>
                                    </p:set>
                                    <p:animEffect transition="in" filter="wipe(left)">
                                      <p:cBhvr>
                                        <p:cTn id="23"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傅里叶变换</a:t>
            </a:r>
            <a:r>
              <a:rPr lang="en-US" altLang="zh-CN" sz="3200" dirty="0">
                <a:latin typeface="黑体" pitchFamily="2" charset="-122"/>
                <a:ea typeface="黑体" pitchFamily="2" charset="-122"/>
              </a:rPr>
              <a:t>—</a:t>
            </a:r>
            <a:r>
              <a:rPr lang="zh-CN" altLang="en-US" sz="3200" dirty="0">
                <a:latin typeface="黑体" pitchFamily="2" charset="-122"/>
                <a:ea typeface="黑体" pitchFamily="2" charset="-122"/>
              </a:rPr>
              <a:t>相似性原理</a:t>
            </a:r>
            <a:endParaRPr lang="en-US" altLang="zh-CN" sz="3200"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fld id="{80EBFEEF-8BDD-4A82-B08F-633BA2D602B5}" type="slidenum">
              <a:rPr lang="zh-CN" altLang="en-US" smtClean="0"/>
              <a:pPr/>
              <a:t>29</a:t>
            </a:fld>
            <a:endParaRPr lang="zh-CN" altLang="en-US"/>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504" y="980728"/>
            <a:ext cx="6704037" cy="3433975"/>
          </a:xfrm>
          <a:prstGeom prst="rect">
            <a:avLst/>
          </a:prstGeom>
        </p:spPr>
      </p:pic>
      <mc:AlternateContent xmlns:mc="http://schemas.openxmlformats.org/markup-compatibility/2006" xmlns:a14="http://schemas.microsoft.com/office/drawing/2010/main">
        <mc:Choice Requires="a14">
          <p:sp>
            <p:nvSpPr>
              <p:cNvPr id="4" name="TextBox 3"/>
              <p:cNvSpPr txBox="1"/>
              <p:nvPr/>
            </p:nvSpPr>
            <p:spPr>
              <a:xfrm>
                <a:off x="197768" y="4471132"/>
                <a:ext cx="8766720" cy="2117246"/>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zh-CN" altLang="en-US" b="1" dirty="0">
                    <a:solidFill>
                      <a:schemeClr val="tx2"/>
                    </a:solidFill>
                  </a:rPr>
                  <a:t>函数</a:t>
                </a:r>
                <a14:m>
                  <m:oMath xmlns:m="http://schemas.openxmlformats.org/officeDocument/2006/math">
                    <m:r>
                      <a:rPr lang="en-US" altLang="zh-CN" b="1" i="1">
                        <a:solidFill>
                          <a:schemeClr val="tx2"/>
                        </a:solidFill>
                        <a:latin typeface="Cambria Math"/>
                      </a:rPr>
                      <m:t>𝒈</m:t>
                    </m:r>
                    <m:r>
                      <a:rPr lang="en-US" altLang="zh-CN" b="1" i="1">
                        <a:solidFill>
                          <a:schemeClr val="tx2"/>
                        </a:solidFill>
                        <a:latin typeface="Cambria Math"/>
                      </a:rPr>
                      <m:t>(</m:t>
                    </m:r>
                    <m:sSub>
                      <m:sSubPr>
                        <m:ctrlPr>
                          <a:rPr lang="en-US" altLang="zh-CN" b="1" i="1">
                            <a:solidFill>
                              <a:schemeClr val="tx2"/>
                            </a:solidFill>
                            <a:latin typeface="Cambria Math" panose="02040503050406030204" pitchFamily="18" charset="0"/>
                          </a:rPr>
                        </m:ctrlPr>
                      </m:sSubPr>
                      <m:e>
                        <m:r>
                          <a:rPr lang="en-US" altLang="zh-CN" b="1" i="1">
                            <a:solidFill>
                              <a:schemeClr val="tx2"/>
                            </a:solidFill>
                            <a:latin typeface="Cambria Math"/>
                          </a:rPr>
                          <m:t>𝒙</m:t>
                        </m:r>
                      </m:e>
                      <m:sub>
                        <m:r>
                          <a:rPr lang="en-US" altLang="zh-CN" b="1" i="1">
                            <a:solidFill>
                              <a:schemeClr val="tx2"/>
                            </a:solidFill>
                            <a:latin typeface="Cambria Math"/>
                          </a:rPr>
                          <m:t>𝟏</m:t>
                        </m:r>
                      </m:sub>
                    </m:sSub>
                    <m:r>
                      <a:rPr lang="en-US" altLang="zh-CN" b="1" i="1">
                        <a:solidFill>
                          <a:schemeClr val="tx2"/>
                        </a:solidFill>
                        <a:latin typeface="Cambria Math"/>
                      </a:rPr>
                      <m:t>)</m:t>
                    </m:r>
                  </m:oMath>
                </a14:m>
                <a:r>
                  <a:rPr lang="zh-CN" altLang="en-US" b="1" dirty="0">
                    <a:solidFill>
                      <a:schemeClr val="tx2"/>
                    </a:solidFill>
                  </a:rPr>
                  <a:t>和</a:t>
                </a:r>
                <a14:m>
                  <m:oMath xmlns:m="http://schemas.openxmlformats.org/officeDocument/2006/math">
                    <m:r>
                      <a:rPr lang="en-US" altLang="zh-CN" b="1" i="1" smtClean="0">
                        <a:solidFill>
                          <a:schemeClr val="tx2"/>
                        </a:solidFill>
                        <a:latin typeface="Cambria Math"/>
                      </a:rPr>
                      <m:t>𝒈</m:t>
                    </m:r>
                    <m:r>
                      <a:rPr lang="en-US" altLang="zh-CN" b="1" i="1" smtClean="0">
                        <a:solidFill>
                          <a:schemeClr val="tx2"/>
                        </a:solidFill>
                        <a:latin typeface="Cambria Math"/>
                      </a:rPr>
                      <m:t>(</m:t>
                    </m:r>
                    <m:r>
                      <a:rPr lang="en-US" altLang="zh-CN" b="1" i="1" smtClean="0">
                        <a:solidFill>
                          <a:schemeClr val="tx2"/>
                        </a:solidFill>
                        <a:latin typeface="Cambria Math"/>
                      </a:rPr>
                      <m:t>𝒂</m:t>
                    </m:r>
                    <m:sSub>
                      <m:sSubPr>
                        <m:ctrlPr>
                          <a:rPr lang="en-US" altLang="zh-CN" b="1" i="1" smtClean="0">
                            <a:solidFill>
                              <a:schemeClr val="tx2"/>
                            </a:solidFill>
                            <a:latin typeface="Cambria Math" panose="02040503050406030204" pitchFamily="18" charset="0"/>
                          </a:rPr>
                        </m:ctrlPr>
                      </m:sSubPr>
                      <m:e>
                        <m:r>
                          <a:rPr lang="en-US" altLang="zh-CN" b="1" i="1" smtClean="0">
                            <a:solidFill>
                              <a:schemeClr val="tx2"/>
                            </a:solidFill>
                            <a:latin typeface="Cambria Math"/>
                          </a:rPr>
                          <m:t>𝒙</m:t>
                        </m:r>
                      </m:e>
                      <m:sub>
                        <m:r>
                          <a:rPr lang="en-US" altLang="zh-CN" b="1" i="1" smtClean="0">
                            <a:solidFill>
                              <a:schemeClr val="tx2"/>
                            </a:solidFill>
                            <a:latin typeface="Cambria Math"/>
                          </a:rPr>
                          <m:t>𝟏</m:t>
                        </m:r>
                      </m:sub>
                    </m:sSub>
                    <m:r>
                      <a:rPr lang="en-US" altLang="zh-CN" b="1" i="1" smtClean="0">
                        <a:solidFill>
                          <a:schemeClr val="tx2"/>
                        </a:solidFill>
                        <a:latin typeface="Cambria Math"/>
                      </a:rPr>
                      <m:t>)</m:t>
                    </m:r>
                  </m:oMath>
                </a14:m>
                <a:r>
                  <a:rPr lang="zh-CN" altLang="en-US" b="1" dirty="0">
                    <a:solidFill>
                      <a:schemeClr val="tx2"/>
                    </a:solidFill>
                  </a:rPr>
                  <a:t>代表的物体，后者尺寸压缩</a:t>
                </a:r>
                <a:r>
                  <a:rPr lang="en-US" altLang="zh-CN" b="1" i="1" dirty="0">
                    <a:solidFill>
                      <a:schemeClr val="tx2"/>
                    </a:solidFill>
                    <a:latin typeface="Times New Roman" panose="02020603050405020304" pitchFamily="18" charset="0"/>
                    <a:cs typeface="Times New Roman" panose="02020603050405020304" pitchFamily="18" charset="0"/>
                  </a:rPr>
                  <a:t>a</a:t>
                </a:r>
                <a:r>
                  <a:rPr lang="zh-CN" altLang="en-US" b="1" dirty="0">
                    <a:solidFill>
                      <a:schemeClr val="tx2"/>
                    </a:solidFill>
                  </a:rPr>
                  <a:t>倍；如果用</a:t>
                </a:r>
                <a:r>
                  <a:rPr lang="zh-CN" altLang="en-US" b="1" dirty="0">
                    <a:solidFill>
                      <a:srgbClr val="FF0000"/>
                    </a:solidFill>
                  </a:rPr>
                  <a:t>焦距缩小</a:t>
                </a:r>
                <a:r>
                  <a:rPr lang="en-US" altLang="zh-CN" b="1" i="1" dirty="0">
                    <a:solidFill>
                      <a:srgbClr val="FF0000"/>
                    </a:solidFill>
                    <a:latin typeface="Times New Roman" panose="02020603050405020304" pitchFamily="18" charset="0"/>
                    <a:cs typeface="Times New Roman" panose="02020603050405020304" pitchFamily="18" charset="0"/>
                  </a:rPr>
                  <a:t>a</a:t>
                </a:r>
                <a:r>
                  <a:rPr lang="zh-CN" altLang="en-US" b="1" dirty="0">
                    <a:solidFill>
                      <a:srgbClr val="FF0000"/>
                    </a:solidFill>
                  </a:rPr>
                  <a:t>倍的透镜</a:t>
                </a:r>
                <a:r>
                  <a:rPr lang="zh-CN" altLang="en-US" b="1" dirty="0">
                    <a:solidFill>
                      <a:schemeClr val="tx2"/>
                    </a:solidFill>
                  </a:rPr>
                  <a:t>作变换，得到的衍射场分布不变。</a:t>
                </a:r>
                <a:endParaRPr lang="en-US" altLang="zh-CN" b="1" dirty="0">
                  <a:solidFill>
                    <a:schemeClr val="tx2"/>
                  </a:solidFill>
                </a:endParaRPr>
              </a:p>
              <a:p>
                <a:pPr marL="342900" indent="-342900" algn="just">
                  <a:lnSpc>
                    <a:spcPct val="150000"/>
                  </a:lnSpc>
                  <a:buFont typeface="Wingdings" panose="05000000000000000000" pitchFamily="2" charset="2"/>
                  <a:buChar char="Ø"/>
                </a:pPr>
                <a:r>
                  <a:rPr lang="zh-CN" altLang="en-US" b="1" dirty="0">
                    <a:solidFill>
                      <a:schemeClr val="tx2"/>
                    </a:solidFill>
                  </a:rPr>
                  <a:t>然而，衍射场中每点坐标代表的频率改变了，因为</a:t>
                </a:r>
                <a14:m>
                  <m:oMath xmlns:m="http://schemas.openxmlformats.org/officeDocument/2006/math">
                    <m:sSup>
                      <m:sSupPr>
                        <m:ctrlPr>
                          <a:rPr lang="en-US" altLang="zh-CN" b="1" i="1" smtClean="0">
                            <a:solidFill>
                              <a:schemeClr val="tx2"/>
                            </a:solidFill>
                            <a:latin typeface="Cambria Math" panose="02040503050406030204" pitchFamily="18" charset="0"/>
                          </a:rPr>
                        </m:ctrlPr>
                      </m:sSupPr>
                      <m:e>
                        <m:r>
                          <a:rPr lang="en-US" altLang="zh-CN" b="1" i="1" smtClean="0">
                            <a:solidFill>
                              <a:schemeClr val="tx2"/>
                            </a:solidFill>
                            <a:latin typeface="Cambria Math"/>
                          </a:rPr>
                          <m:t>𝒖</m:t>
                        </m:r>
                      </m:e>
                      <m:sup>
                        <m:r>
                          <a:rPr lang="en-US" altLang="zh-CN" b="1" i="1" smtClean="0">
                            <a:solidFill>
                              <a:schemeClr val="tx2"/>
                            </a:solidFill>
                            <a:latin typeface="Cambria Math"/>
                          </a:rPr>
                          <m:t>′</m:t>
                        </m:r>
                      </m:sup>
                    </m:sSup>
                    <m:r>
                      <a:rPr lang="en-US" altLang="zh-CN" b="1" i="1" smtClean="0">
                        <a:solidFill>
                          <a:schemeClr val="tx2"/>
                        </a:solidFill>
                        <a:latin typeface="Cambria Math"/>
                      </a:rPr>
                      <m:t>=</m:t>
                    </m:r>
                    <m:r>
                      <a:rPr lang="en-US" altLang="zh-CN" b="1" i="1" smtClean="0">
                        <a:solidFill>
                          <a:schemeClr val="tx2"/>
                        </a:solidFill>
                        <a:latin typeface="Cambria Math"/>
                      </a:rPr>
                      <m:t>𝒙</m:t>
                    </m:r>
                    <m:r>
                      <a:rPr lang="en-US" altLang="zh-CN" b="1" i="1" smtClean="0">
                        <a:solidFill>
                          <a:schemeClr val="tx2"/>
                        </a:solidFill>
                        <a:latin typeface="Cambria Math"/>
                      </a:rPr>
                      <m:t>/</m:t>
                    </m:r>
                    <m:r>
                      <a:rPr lang="zh-CN" altLang="en-US" b="1" i="1" smtClean="0">
                        <a:solidFill>
                          <a:schemeClr val="tx2"/>
                        </a:solidFill>
                        <a:latin typeface="Cambria Math"/>
                      </a:rPr>
                      <m:t>𝝀</m:t>
                    </m:r>
                    <m:sSup>
                      <m:sSupPr>
                        <m:ctrlPr>
                          <a:rPr lang="en-US" altLang="zh-CN" b="1" i="1" smtClean="0">
                            <a:solidFill>
                              <a:schemeClr val="tx2"/>
                            </a:solidFill>
                            <a:latin typeface="Cambria Math" panose="02040503050406030204" pitchFamily="18" charset="0"/>
                          </a:rPr>
                        </m:ctrlPr>
                      </m:sSupPr>
                      <m:e>
                        <m:r>
                          <a:rPr lang="en-US" altLang="zh-CN" b="1" i="1" smtClean="0">
                            <a:solidFill>
                              <a:schemeClr val="tx2"/>
                            </a:solidFill>
                            <a:latin typeface="Cambria Math"/>
                          </a:rPr>
                          <m:t>𝒇</m:t>
                        </m:r>
                      </m:e>
                      <m:sup>
                        <m:r>
                          <a:rPr lang="en-US" altLang="zh-CN" b="1" i="1" smtClean="0">
                            <a:solidFill>
                              <a:schemeClr val="tx2"/>
                            </a:solidFill>
                            <a:latin typeface="Cambria Math"/>
                          </a:rPr>
                          <m:t>′</m:t>
                        </m:r>
                      </m:sup>
                    </m:sSup>
                    <m:r>
                      <a:rPr lang="en-US" altLang="zh-CN" b="1" i="1" smtClean="0">
                        <a:solidFill>
                          <a:schemeClr val="tx2"/>
                        </a:solidFill>
                        <a:latin typeface="Cambria Math"/>
                      </a:rPr>
                      <m:t>=</m:t>
                    </m:r>
                    <m:r>
                      <a:rPr lang="en-US" altLang="zh-CN" b="1" i="1" smtClean="0">
                        <a:solidFill>
                          <a:schemeClr val="tx2"/>
                        </a:solidFill>
                        <a:latin typeface="Cambria Math"/>
                      </a:rPr>
                      <m:t>𝒂𝒙</m:t>
                    </m:r>
                    <m:r>
                      <a:rPr lang="en-US" altLang="zh-CN" b="1" i="1" smtClean="0">
                        <a:solidFill>
                          <a:schemeClr val="tx2"/>
                        </a:solidFill>
                        <a:latin typeface="Cambria Math"/>
                      </a:rPr>
                      <m:t>/</m:t>
                    </m:r>
                    <m:r>
                      <a:rPr lang="zh-CN" altLang="en-US" b="1" i="1" smtClean="0">
                        <a:solidFill>
                          <a:schemeClr val="tx2"/>
                        </a:solidFill>
                        <a:latin typeface="Cambria Math"/>
                      </a:rPr>
                      <m:t>𝝀</m:t>
                    </m:r>
                    <m:r>
                      <a:rPr lang="en-US" altLang="zh-CN" b="1" i="1" smtClean="0">
                        <a:solidFill>
                          <a:schemeClr val="tx2"/>
                        </a:solidFill>
                        <a:latin typeface="Cambria Math"/>
                      </a:rPr>
                      <m:t>𝒇</m:t>
                    </m:r>
                    <m:r>
                      <a:rPr lang="en-US" altLang="zh-CN" b="1" i="1" smtClean="0">
                        <a:solidFill>
                          <a:schemeClr val="tx2"/>
                        </a:solidFill>
                        <a:latin typeface="Cambria Math"/>
                      </a:rPr>
                      <m:t>=</m:t>
                    </m:r>
                    <m:r>
                      <a:rPr lang="en-US" altLang="zh-CN" b="1" i="1" smtClean="0">
                        <a:solidFill>
                          <a:schemeClr val="tx2"/>
                        </a:solidFill>
                        <a:latin typeface="Cambria Math"/>
                      </a:rPr>
                      <m:t>𝒂𝒖</m:t>
                    </m:r>
                  </m:oMath>
                </a14:m>
                <a:r>
                  <a:rPr lang="zh-CN" altLang="en-US" b="1" dirty="0">
                    <a:solidFill>
                      <a:schemeClr val="tx2"/>
                    </a:solidFill>
                  </a:rPr>
                  <a:t>，频谱展宽为</a:t>
                </a:r>
                <a:r>
                  <a:rPr lang="en-US" altLang="zh-CN" b="1" i="1" dirty="0">
                    <a:solidFill>
                      <a:schemeClr val="tx2"/>
                    </a:solidFill>
                    <a:latin typeface="Times New Roman" panose="02020603050405020304" pitchFamily="18" charset="0"/>
                    <a:cs typeface="Times New Roman" panose="02020603050405020304" pitchFamily="18" charset="0"/>
                  </a:rPr>
                  <a:t>a</a:t>
                </a:r>
                <a:r>
                  <a:rPr lang="zh-CN" altLang="en-US" b="1" dirty="0">
                    <a:solidFill>
                      <a:schemeClr val="tx2"/>
                    </a:solidFill>
                  </a:rPr>
                  <a:t>倍。</a:t>
                </a:r>
                <a:endParaRPr lang="en-US" altLang="zh-CN" b="1" dirty="0">
                  <a:solidFill>
                    <a:schemeClr val="tx2"/>
                  </a:solidFill>
                </a:endParaRPr>
              </a:p>
              <a:p>
                <a:pPr marL="342900" indent="-342900" algn="just">
                  <a:lnSpc>
                    <a:spcPct val="150000"/>
                  </a:lnSpc>
                  <a:buFont typeface="Wingdings" panose="05000000000000000000" pitchFamily="2" charset="2"/>
                  <a:buChar char="Ø"/>
                </a:pPr>
                <a:r>
                  <a:rPr lang="zh-CN" altLang="en-US" b="1" dirty="0">
                    <a:solidFill>
                      <a:schemeClr val="tx2"/>
                    </a:solidFill>
                  </a:rPr>
                  <a:t>空域压缩对应频域扩展，根据能量守恒原理，频谱密度减为</a:t>
                </a:r>
                <a:r>
                  <a:rPr lang="en-US" altLang="zh-CN" b="1" dirty="0">
                    <a:solidFill>
                      <a:schemeClr val="tx2"/>
                    </a:solidFill>
                    <a:latin typeface="Times New Roman" panose="02020603050405020304" pitchFamily="18" charset="0"/>
                    <a:cs typeface="Times New Roman" panose="02020603050405020304" pitchFamily="18" charset="0"/>
                  </a:rPr>
                  <a:t>1/</a:t>
                </a:r>
                <a:r>
                  <a:rPr lang="en-US" altLang="zh-CN" b="1" i="1" dirty="0">
                    <a:solidFill>
                      <a:schemeClr val="tx2"/>
                    </a:solidFill>
                    <a:latin typeface="Times New Roman" panose="02020603050405020304" pitchFamily="18" charset="0"/>
                    <a:cs typeface="Times New Roman" panose="02020603050405020304" pitchFamily="18" charset="0"/>
                  </a:rPr>
                  <a:t>a</a:t>
                </a:r>
                <a:r>
                  <a:rPr lang="zh-CN" altLang="en-US" b="1" dirty="0">
                    <a:solidFill>
                      <a:schemeClr val="tx2"/>
                    </a:solidFill>
                  </a:rPr>
                  <a:t>。</a:t>
                </a:r>
              </a:p>
            </p:txBody>
          </p:sp>
        </mc:Choice>
        <mc:Fallback xmlns="">
          <p:sp>
            <p:nvSpPr>
              <p:cNvPr id="4" name="TextBox 3"/>
              <p:cNvSpPr txBox="1">
                <a:spLocks noRot="1" noChangeAspect="1" noMove="1" noResize="1" noEditPoints="1" noAdjustHandles="1" noChangeArrowheads="1" noChangeShapeType="1" noTextEdit="1"/>
              </p:cNvSpPr>
              <p:nvPr/>
            </p:nvSpPr>
            <p:spPr>
              <a:xfrm>
                <a:off x="197768" y="4471132"/>
                <a:ext cx="8766720" cy="2117246"/>
              </a:xfrm>
              <a:prstGeom prst="rect">
                <a:avLst/>
              </a:prstGeom>
              <a:blipFill>
                <a:blip r:embed="rId5"/>
                <a:stretch>
                  <a:fillRect l="-417" r="-556" b="-3736"/>
                </a:stretch>
              </a:blipFill>
            </p:spPr>
            <p:txBody>
              <a:bodyPr/>
              <a:lstStyle/>
              <a:p>
                <a:r>
                  <a:rPr lang="zh-CN" altLang="en-US">
                    <a:noFill/>
                  </a:rPr>
                  <a:t> </a:t>
                </a:r>
              </a:p>
            </p:txBody>
          </p:sp>
        </mc:Fallback>
      </mc:AlternateContent>
      <p:graphicFrame>
        <p:nvGraphicFramePr>
          <p:cNvPr id="8" name="对象 7"/>
          <p:cNvGraphicFramePr>
            <a:graphicFrameLocks noChangeAspect="1"/>
          </p:cNvGraphicFramePr>
          <p:nvPr>
            <p:extLst>
              <p:ext uri="{D42A27DB-BD31-4B8C-83A1-F6EECF244321}">
                <p14:modId xmlns:p14="http://schemas.microsoft.com/office/powerpoint/2010/main" val="2777266598"/>
              </p:ext>
            </p:extLst>
          </p:nvPr>
        </p:nvGraphicFramePr>
        <p:xfrm>
          <a:off x="6012160" y="3137144"/>
          <a:ext cx="2520280" cy="782157"/>
        </p:xfrm>
        <a:graphic>
          <a:graphicData uri="http://schemas.openxmlformats.org/presentationml/2006/ole">
            <mc:AlternateContent xmlns:mc="http://schemas.openxmlformats.org/markup-compatibility/2006">
              <mc:Choice xmlns:v="urn:schemas-microsoft-com:vml" Requires="v">
                <p:oleObj spid="_x0000_s75130" name="Equation" r:id="rId6" imgW="1473120" imgH="457200" progId="Equation.DSMT4">
                  <p:embed/>
                </p:oleObj>
              </mc:Choice>
              <mc:Fallback>
                <p:oleObj name="Equation" r:id="rId6" imgW="1473120" imgH="457200" progId="Equation.DSMT4">
                  <p:embed/>
                  <p:pic>
                    <p:nvPicPr>
                      <p:cNvPr id="0" name="对象 7"/>
                      <p:cNvPicPr>
                        <a:picLocks noChangeAspect="1" noChangeArrowheads="1"/>
                      </p:cNvPicPr>
                      <p:nvPr/>
                    </p:nvPicPr>
                    <p:blipFill>
                      <a:blip r:embed="rId7"/>
                      <a:srcRect/>
                      <a:stretch>
                        <a:fillRect/>
                      </a:stretch>
                    </p:blipFill>
                    <p:spPr bwMode="auto">
                      <a:xfrm>
                        <a:off x="6012160" y="3137144"/>
                        <a:ext cx="2520280" cy="782157"/>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584216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21"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wipe(left)">
                                      <p:cBhvr>
                                        <p:cTn id="18" dur="500"/>
                                        <p:tgtEl>
                                          <p:spTgt spid="4">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animEffect transition="in" filter="wipe(left)">
                                      <p:cBhvr>
                                        <p:cTn id="23" dur="500"/>
                                        <p:tgtEl>
                                          <p:spTgt spid="4">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4">
                                            <p:txEl>
                                              <p:pRg st="2" end="2"/>
                                            </p:txEl>
                                          </p:spTgt>
                                        </p:tgtEl>
                                        <p:attrNameLst>
                                          <p:attrName>style.visibility</p:attrName>
                                        </p:attrNameLst>
                                      </p:cBhvr>
                                      <p:to>
                                        <p:strVal val="visible"/>
                                      </p:to>
                                    </p:set>
                                    <p:animEffect transition="in" filter="wipe(left)">
                                      <p:cBhvr>
                                        <p:cTn id="28"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67602" y="1391629"/>
            <a:ext cx="4770824" cy="1729772"/>
          </a:xfrm>
          <a:prstGeom prst="rect">
            <a:avLst/>
          </a:prstGeom>
        </p:spPr>
      </p:pic>
      <p:sp>
        <p:nvSpPr>
          <p:cNvPr id="7" name="Rectangle 2"/>
          <p:cNvSpPr>
            <a:spLocks noGrp="1" noChangeArrowheads="1"/>
          </p:cNvSpPr>
          <p:nvPr>
            <p:ph type="title"/>
          </p:nvPr>
        </p:nvSpPr>
        <p:spPr/>
        <p:txBody>
          <a:bodyPr anchor="ctr" anchorCtr="0"/>
          <a:lstStyle/>
          <a:p>
            <a:pPr eaLnBrk="1" hangingPunct="1"/>
            <a:r>
              <a:rPr lang="en-US" altLang="zh-CN" sz="3200" dirty="0">
                <a:latin typeface="黑体" pitchFamily="2" charset="-122"/>
                <a:ea typeface="黑体" pitchFamily="2" charset="-122"/>
              </a:rPr>
              <a:t>1.</a:t>
            </a:r>
            <a:r>
              <a:rPr lang="zh-CN" altLang="en-US" sz="3200" dirty="0">
                <a:latin typeface="黑体" pitchFamily="2" charset="-122"/>
                <a:ea typeface="黑体" pitchFamily="2" charset="-122"/>
              </a:rPr>
              <a:t>周期函数的傅里叶级数</a:t>
            </a:r>
            <a:endParaRPr lang="en-US" altLang="zh-CN" sz="3200" dirty="0">
              <a:latin typeface="黑体" pitchFamily="2" charset="-122"/>
              <a:ea typeface="黑体" pitchFamily="2" charset="-122"/>
            </a:endParaRPr>
          </a:p>
        </p:txBody>
      </p:sp>
      <p:sp>
        <p:nvSpPr>
          <p:cNvPr id="6" name="灯片编号占位符 5"/>
          <p:cNvSpPr>
            <a:spLocks noGrp="1"/>
          </p:cNvSpPr>
          <p:nvPr>
            <p:ph type="sldNum" sz="quarter" idx="10"/>
          </p:nvPr>
        </p:nvSpPr>
        <p:spPr/>
        <p:txBody>
          <a:bodyPr/>
          <a:lstStyle/>
          <a:p>
            <a:fld id="{80EBFEEF-8BDD-4A82-B08F-633BA2D602B5}" type="slidenum">
              <a:rPr lang="zh-CN" altLang="en-US" smtClean="0"/>
              <a:pPr/>
              <a:t>3</a:t>
            </a:fld>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val="4128320014"/>
              </p:ext>
            </p:extLst>
          </p:nvPr>
        </p:nvGraphicFramePr>
        <p:xfrm>
          <a:off x="315094" y="2308288"/>
          <a:ext cx="3312368" cy="889744"/>
        </p:xfrm>
        <a:graphic>
          <a:graphicData uri="http://schemas.openxmlformats.org/presentationml/2006/ole">
            <mc:AlternateContent xmlns:mc="http://schemas.openxmlformats.org/markup-compatibility/2006">
              <mc:Choice xmlns:v="urn:schemas-microsoft-com:vml" Requires="v">
                <p:oleObj spid="_x0000_s145475" name="Equation" r:id="rId5" imgW="1701720" imgH="457200" progId="Equation.DSMT4">
                  <p:embed/>
                </p:oleObj>
              </mc:Choice>
              <mc:Fallback>
                <p:oleObj name="Equation" r:id="rId5" imgW="1701720" imgH="457200" progId="Equation.DSMT4">
                  <p:embed/>
                  <p:pic>
                    <p:nvPicPr>
                      <p:cNvPr id="0" name=""/>
                      <p:cNvPicPr/>
                      <p:nvPr/>
                    </p:nvPicPr>
                    <p:blipFill>
                      <a:blip r:embed="rId6"/>
                      <a:stretch>
                        <a:fillRect/>
                      </a:stretch>
                    </p:blipFill>
                    <p:spPr>
                      <a:xfrm>
                        <a:off x="315094" y="2308288"/>
                        <a:ext cx="3312368" cy="889744"/>
                      </a:xfrm>
                      <a:prstGeom prst="rect">
                        <a:avLst/>
                      </a:prstGeom>
                    </p:spPr>
                  </p:pic>
                </p:oleObj>
              </mc:Fallback>
            </mc:AlternateContent>
          </a:graphicData>
        </a:graphic>
      </p:graphicFrame>
      <p:sp>
        <p:nvSpPr>
          <p:cNvPr id="14" name="TextBox 13"/>
          <p:cNvSpPr txBox="1"/>
          <p:nvPr/>
        </p:nvSpPr>
        <p:spPr>
          <a:xfrm>
            <a:off x="184068" y="1247614"/>
            <a:ext cx="3983534" cy="870751"/>
          </a:xfrm>
          <a:prstGeom prst="rect">
            <a:avLst/>
          </a:prstGeom>
          <a:noFill/>
        </p:spPr>
        <p:txBody>
          <a:bodyPr wrap="square" rtlCol="0">
            <a:spAutoFit/>
          </a:bodyPr>
          <a:lstStyle/>
          <a:p>
            <a:pPr algn="just">
              <a:lnSpc>
                <a:spcPct val="150000"/>
              </a:lnSpc>
            </a:pPr>
            <a:r>
              <a:rPr lang="zh-CN" altLang="en-US" b="1" dirty="0">
                <a:solidFill>
                  <a:schemeClr val="tx2"/>
                </a:solidFill>
              </a:rPr>
              <a:t>周期为</a:t>
            </a:r>
            <a:r>
              <a:rPr lang="en-US" altLang="zh-CN" b="1" dirty="0">
                <a:solidFill>
                  <a:schemeClr val="tx2"/>
                </a:solidFill>
              </a:rPr>
              <a:t>2</a:t>
            </a:r>
            <a:r>
              <a:rPr lang="en-US" altLang="zh-CN" b="1" i="1" dirty="0">
                <a:solidFill>
                  <a:schemeClr val="tx2"/>
                </a:solidFill>
              </a:rPr>
              <a:t>l</a:t>
            </a:r>
            <a:r>
              <a:rPr lang="zh-CN" altLang="en-US" b="1" dirty="0">
                <a:solidFill>
                  <a:schemeClr val="tx2"/>
                </a:solidFill>
              </a:rPr>
              <a:t>的矩形函数，在一个周期内</a:t>
            </a:r>
            <a:r>
              <a:rPr lang="en-US" altLang="zh-CN" b="1" dirty="0">
                <a:solidFill>
                  <a:schemeClr val="tx2"/>
                </a:solidFill>
              </a:rPr>
              <a:t>(-</a:t>
            </a:r>
            <a:r>
              <a:rPr lang="en-US" altLang="zh-CN" b="1" i="1" dirty="0">
                <a:solidFill>
                  <a:schemeClr val="tx2"/>
                </a:solidFill>
              </a:rPr>
              <a:t>l</a:t>
            </a:r>
            <a:r>
              <a:rPr lang="en-US" altLang="zh-CN" b="1" dirty="0">
                <a:solidFill>
                  <a:schemeClr val="tx2"/>
                </a:solidFill>
              </a:rPr>
              <a:t>, </a:t>
            </a:r>
            <a:r>
              <a:rPr lang="en-US" altLang="zh-CN" b="1" i="1" dirty="0">
                <a:solidFill>
                  <a:schemeClr val="tx2"/>
                </a:solidFill>
              </a:rPr>
              <a:t>l</a:t>
            </a:r>
            <a:r>
              <a:rPr lang="en-US" altLang="zh-CN" b="1" dirty="0">
                <a:solidFill>
                  <a:schemeClr val="tx2"/>
                </a:solidFill>
              </a:rPr>
              <a:t>)</a:t>
            </a:r>
            <a:r>
              <a:rPr lang="zh-CN" altLang="en-US" b="1" dirty="0">
                <a:solidFill>
                  <a:schemeClr val="tx2"/>
                </a:solidFill>
              </a:rPr>
              <a:t>的表达式：</a:t>
            </a:r>
          </a:p>
        </p:txBody>
      </p:sp>
      <p:sp>
        <p:nvSpPr>
          <p:cNvPr id="15" name="TextBox 14"/>
          <p:cNvSpPr txBox="1"/>
          <p:nvPr/>
        </p:nvSpPr>
        <p:spPr>
          <a:xfrm>
            <a:off x="179512" y="3343367"/>
            <a:ext cx="3312368" cy="455253"/>
          </a:xfrm>
          <a:prstGeom prst="rect">
            <a:avLst/>
          </a:prstGeom>
          <a:noFill/>
        </p:spPr>
        <p:txBody>
          <a:bodyPr wrap="square" rtlCol="0">
            <a:spAutoFit/>
          </a:bodyPr>
          <a:lstStyle/>
          <a:p>
            <a:pPr algn="just">
              <a:lnSpc>
                <a:spcPct val="150000"/>
              </a:lnSpc>
            </a:pPr>
            <a:r>
              <a:rPr lang="zh-CN" altLang="en-US" b="1" dirty="0">
                <a:solidFill>
                  <a:schemeClr val="tx2"/>
                </a:solidFill>
              </a:rPr>
              <a:t>以傅里叶级数近似：</a:t>
            </a:r>
          </a:p>
        </p:txBody>
      </p:sp>
      <p:sp>
        <p:nvSpPr>
          <p:cNvPr id="16" name="TextBox 15"/>
          <p:cNvSpPr txBox="1"/>
          <p:nvPr/>
        </p:nvSpPr>
        <p:spPr>
          <a:xfrm>
            <a:off x="179512" y="4304822"/>
            <a:ext cx="3312368" cy="455253"/>
          </a:xfrm>
          <a:prstGeom prst="rect">
            <a:avLst/>
          </a:prstGeom>
          <a:noFill/>
        </p:spPr>
        <p:txBody>
          <a:bodyPr wrap="square" rtlCol="0">
            <a:spAutoFit/>
          </a:bodyPr>
          <a:lstStyle/>
          <a:p>
            <a:pPr algn="just">
              <a:lnSpc>
                <a:spcPct val="150000"/>
              </a:lnSpc>
            </a:pPr>
            <a:r>
              <a:rPr lang="zh-CN" altLang="en-US" b="1" dirty="0">
                <a:solidFill>
                  <a:schemeClr val="tx2"/>
                </a:solidFill>
              </a:rPr>
              <a:t>傅里叶级数的系数：</a:t>
            </a:r>
          </a:p>
        </p:txBody>
      </p:sp>
      <mc:AlternateContent xmlns:mc="http://schemas.openxmlformats.org/markup-compatibility/2006" xmlns:a14="http://schemas.microsoft.com/office/drawing/2010/main">
        <mc:Choice Requires="a14">
          <p:sp>
            <p:nvSpPr>
              <p:cNvPr id="3" name="TextBox 2"/>
              <p:cNvSpPr txBox="1"/>
              <p:nvPr/>
            </p:nvSpPr>
            <p:spPr>
              <a:xfrm>
                <a:off x="184068" y="4953121"/>
                <a:ext cx="8754359" cy="455253"/>
              </a:xfrm>
              <a:prstGeom prst="rect">
                <a:avLst/>
              </a:prstGeom>
              <a:noFill/>
            </p:spPr>
            <p:txBody>
              <a:bodyPr wrap="square" rtlCol="0">
                <a:spAutoFit/>
              </a:bodyPr>
              <a:lstStyle/>
              <a:p>
                <a:pPr algn="just">
                  <a:lnSpc>
                    <a:spcPct val="150000"/>
                  </a:lnSpc>
                </a:pPr>
                <a:r>
                  <a:rPr lang="zh-CN" altLang="en-US" b="1" dirty="0">
                    <a:solidFill>
                      <a:schemeClr val="tx2"/>
                    </a:solidFill>
                  </a:rPr>
                  <a:t>当</a:t>
                </a:r>
                <a:r>
                  <a:rPr lang="en-US" altLang="zh-CN" b="1" i="1" dirty="0">
                    <a:solidFill>
                      <a:schemeClr val="tx2"/>
                    </a:solidFill>
                  </a:rPr>
                  <a:t>f</a:t>
                </a:r>
                <a:r>
                  <a:rPr lang="en-US" altLang="zh-CN" b="1" dirty="0">
                    <a:solidFill>
                      <a:schemeClr val="tx2"/>
                    </a:solidFill>
                  </a:rPr>
                  <a:t>(</a:t>
                </a:r>
                <a:r>
                  <a:rPr lang="en-US" altLang="zh-CN" b="1" i="1" dirty="0">
                    <a:solidFill>
                      <a:schemeClr val="tx2"/>
                    </a:solidFill>
                  </a:rPr>
                  <a:t>x</a:t>
                </a:r>
                <a:r>
                  <a:rPr lang="en-US" altLang="zh-CN" b="1" dirty="0">
                    <a:solidFill>
                      <a:schemeClr val="tx2"/>
                    </a:solidFill>
                  </a:rPr>
                  <a:t>)</a:t>
                </a:r>
                <a:r>
                  <a:rPr lang="zh-CN" altLang="en-US" b="1" dirty="0">
                    <a:solidFill>
                      <a:schemeClr val="tx2"/>
                    </a:solidFill>
                  </a:rPr>
                  <a:t>为奇函数时，</a:t>
                </a:r>
                <a14:m>
                  <m:oMath xmlns:m="http://schemas.openxmlformats.org/officeDocument/2006/math">
                    <m:sSub>
                      <m:sSubPr>
                        <m:ctrlPr>
                          <a:rPr lang="en-US" altLang="zh-CN" b="1" i="1" smtClean="0">
                            <a:solidFill>
                              <a:schemeClr val="tx2"/>
                            </a:solidFill>
                            <a:latin typeface="Cambria Math" panose="02040503050406030204" pitchFamily="18" charset="0"/>
                          </a:rPr>
                        </m:ctrlPr>
                      </m:sSubPr>
                      <m:e>
                        <m:r>
                          <a:rPr lang="en-US" altLang="zh-CN" b="1" i="1" smtClean="0">
                            <a:solidFill>
                              <a:schemeClr val="tx2"/>
                            </a:solidFill>
                            <a:latin typeface="Cambria Math"/>
                          </a:rPr>
                          <m:t>𝒄</m:t>
                        </m:r>
                      </m:e>
                      <m:sub>
                        <m:r>
                          <a:rPr lang="en-US" altLang="zh-CN" b="1" i="1" smtClean="0">
                            <a:solidFill>
                              <a:schemeClr val="tx2"/>
                            </a:solidFill>
                            <a:latin typeface="Cambria Math"/>
                          </a:rPr>
                          <m:t>𝒏</m:t>
                        </m:r>
                      </m:sub>
                    </m:sSub>
                  </m:oMath>
                </a14:m>
                <a:r>
                  <a:rPr lang="zh-CN" altLang="en-US" b="1" dirty="0">
                    <a:solidFill>
                      <a:schemeClr val="tx2"/>
                    </a:solidFill>
                  </a:rPr>
                  <a:t>的偶次项为</a:t>
                </a:r>
                <a:r>
                  <a:rPr lang="en-US" altLang="zh-CN" b="1" dirty="0">
                    <a:solidFill>
                      <a:schemeClr val="tx2"/>
                    </a:solidFill>
                  </a:rPr>
                  <a:t>0</a:t>
                </a:r>
                <a:r>
                  <a:rPr lang="zh-CN" altLang="en-US" b="1" dirty="0">
                    <a:solidFill>
                      <a:schemeClr val="tx2"/>
                    </a:solidFill>
                  </a:rPr>
                  <a:t>；当</a:t>
                </a:r>
                <a:r>
                  <a:rPr lang="en-US" altLang="zh-CN" b="1" i="1" dirty="0">
                    <a:solidFill>
                      <a:schemeClr val="tx2"/>
                    </a:solidFill>
                  </a:rPr>
                  <a:t>f</a:t>
                </a:r>
                <a:r>
                  <a:rPr lang="en-US" altLang="zh-CN" b="1" dirty="0">
                    <a:solidFill>
                      <a:schemeClr val="tx2"/>
                    </a:solidFill>
                  </a:rPr>
                  <a:t>(</a:t>
                </a:r>
                <a:r>
                  <a:rPr lang="en-US" altLang="zh-CN" b="1" i="1" dirty="0">
                    <a:solidFill>
                      <a:schemeClr val="tx2"/>
                    </a:solidFill>
                  </a:rPr>
                  <a:t>x</a:t>
                </a:r>
                <a:r>
                  <a:rPr lang="en-US" altLang="zh-CN" b="1" dirty="0">
                    <a:solidFill>
                      <a:schemeClr val="tx2"/>
                    </a:solidFill>
                  </a:rPr>
                  <a:t>)</a:t>
                </a:r>
                <a:r>
                  <a:rPr lang="zh-CN" altLang="en-US" b="1" dirty="0">
                    <a:solidFill>
                      <a:schemeClr val="tx2"/>
                    </a:solidFill>
                  </a:rPr>
                  <a:t>为偶函数时，</a:t>
                </a:r>
                <a14:m>
                  <m:oMath xmlns:m="http://schemas.openxmlformats.org/officeDocument/2006/math">
                    <m:sSub>
                      <m:sSubPr>
                        <m:ctrlPr>
                          <a:rPr lang="en-US" altLang="zh-CN" b="1" i="1">
                            <a:solidFill>
                              <a:schemeClr val="tx2"/>
                            </a:solidFill>
                            <a:latin typeface="Cambria Math" panose="02040503050406030204" pitchFamily="18" charset="0"/>
                          </a:rPr>
                        </m:ctrlPr>
                      </m:sSubPr>
                      <m:e>
                        <m:r>
                          <a:rPr lang="en-US" altLang="zh-CN" b="1" i="1">
                            <a:solidFill>
                              <a:schemeClr val="tx2"/>
                            </a:solidFill>
                            <a:latin typeface="Cambria Math"/>
                          </a:rPr>
                          <m:t>𝒄</m:t>
                        </m:r>
                      </m:e>
                      <m:sub>
                        <m:r>
                          <a:rPr lang="en-US" altLang="zh-CN" b="1" i="1">
                            <a:solidFill>
                              <a:schemeClr val="tx2"/>
                            </a:solidFill>
                            <a:latin typeface="Cambria Math"/>
                          </a:rPr>
                          <m:t>𝒏</m:t>
                        </m:r>
                      </m:sub>
                    </m:sSub>
                  </m:oMath>
                </a14:m>
                <a:r>
                  <a:rPr lang="zh-CN" altLang="en-US" b="1" dirty="0">
                    <a:solidFill>
                      <a:schemeClr val="tx2"/>
                    </a:solidFill>
                  </a:rPr>
                  <a:t>的奇次项为</a:t>
                </a:r>
                <a:r>
                  <a:rPr lang="en-US" altLang="zh-CN" b="1" dirty="0">
                    <a:solidFill>
                      <a:schemeClr val="tx2"/>
                    </a:solidFill>
                  </a:rPr>
                  <a:t>0</a:t>
                </a:r>
                <a:r>
                  <a:rPr lang="zh-CN" altLang="en-US" b="1" dirty="0">
                    <a:solidFill>
                      <a:schemeClr val="tx2"/>
                    </a:solidFill>
                  </a:rPr>
                  <a:t>。</a:t>
                </a:r>
                <a:endParaRPr lang="en-US" altLang="zh-CN" b="1" dirty="0">
                  <a:solidFill>
                    <a:schemeClr val="tx2"/>
                  </a:solidFill>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184068" y="4953121"/>
                <a:ext cx="8754359" cy="455253"/>
              </a:xfrm>
              <a:prstGeom prst="rect">
                <a:avLst/>
              </a:prstGeom>
              <a:blipFill>
                <a:blip r:embed="rId7"/>
                <a:stretch>
                  <a:fillRect l="-557" b="-2297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179511" y="5712110"/>
                <a:ext cx="8758915" cy="870751"/>
              </a:xfrm>
              <a:prstGeom prst="rect">
                <a:avLst/>
              </a:prstGeom>
              <a:noFill/>
            </p:spPr>
            <p:txBody>
              <a:bodyPr wrap="square" rtlCol="0">
                <a:spAutoFit/>
              </a:bodyPr>
              <a:lstStyle>
                <a:defPPr>
                  <a:defRPr lang="zh-CN"/>
                </a:defPPr>
                <a:lvl1pPr algn="just">
                  <a:defRPr sz="2400" b="1">
                    <a:solidFill>
                      <a:schemeClr val="tx2"/>
                    </a:solidFill>
                  </a:defRPr>
                </a:lvl1pPr>
              </a:lstStyle>
              <a:p>
                <a:pPr>
                  <a:lnSpc>
                    <a:spcPct val="150000"/>
                  </a:lnSpc>
                </a:pPr>
                <a14:m>
                  <m:oMath xmlns:m="http://schemas.openxmlformats.org/officeDocument/2006/math">
                    <m:sSub>
                      <m:sSubPr>
                        <m:ctrlPr>
                          <a:rPr lang="en-US" altLang="zh-CN" sz="1800" i="1">
                            <a:latin typeface="Cambria Math" panose="02040503050406030204" pitchFamily="18" charset="0"/>
                          </a:rPr>
                        </m:ctrlPr>
                      </m:sSubPr>
                      <m:e>
                        <m:r>
                          <a:rPr lang="en-US" altLang="zh-CN" sz="1800">
                            <a:latin typeface="Cambria Math"/>
                          </a:rPr>
                          <m:t>𝒄</m:t>
                        </m:r>
                      </m:e>
                      <m:sub>
                        <m:r>
                          <a:rPr lang="en-US" altLang="zh-CN" sz="1800">
                            <a:latin typeface="Cambria Math"/>
                          </a:rPr>
                          <m:t>𝟎</m:t>
                        </m:r>
                      </m:sub>
                    </m:sSub>
                  </m:oMath>
                </a14:m>
                <a:r>
                  <a:rPr lang="zh-CN" altLang="en-US" sz="1800" dirty="0"/>
                  <a:t>为直流分量，在电子技术中，代表直流电信号；在光学技术中，代表单色波场中的</a:t>
                </a:r>
                <a:r>
                  <a:rPr lang="zh-CN" altLang="en-US" sz="1800" dirty="0">
                    <a:solidFill>
                      <a:srgbClr val="FF0000"/>
                    </a:solidFill>
                  </a:rPr>
                  <a:t>背景场强</a:t>
                </a:r>
                <a:r>
                  <a:rPr lang="zh-CN" altLang="en-US" sz="1800" dirty="0"/>
                  <a:t>。可知奇对称波形没有直流分量。</a:t>
                </a:r>
              </a:p>
            </p:txBody>
          </p:sp>
        </mc:Choice>
        <mc:Fallback xmlns="">
          <p:sp>
            <p:nvSpPr>
              <p:cNvPr id="22" name="TextBox 21"/>
              <p:cNvSpPr txBox="1">
                <a:spLocks noRot="1" noChangeAspect="1" noMove="1" noResize="1" noEditPoints="1" noAdjustHandles="1" noChangeArrowheads="1" noChangeShapeType="1" noTextEdit="1"/>
              </p:cNvSpPr>
              <p:nvPr/>
            </p:nvSpPr>
            <p:spPr>
              <a:xfrm>
                <a:off x="179511" y="5712110"/>
                <a:ext cx="8758915" cy="870751"/>
              </a:xfrm>
              <a:prstGeom prst="rect">
                <a:avLst/>
              </a:prstGeom>
              <a:blipFill>
                <a:blip r:embed="rId8"/>
                <a:stretch>
                  <a:fillRect l="-557" r="-626" b="-8392"/>
                </a:stretch>
              </a:blipFill>
            </p:spPr>
            <p:txBody>
              <a:bodyPr/>
              <a:lstStyle/>
              <a:p>
                <a:r>
                  <a:rPr lang="zh-CN" altLang="en-US">
                    <a:noFill/>
                  </a:rPr>
                  <a:t> </a:t>
                </a:r>
              </a:p>
            </p:txBody>
          </p:sp>
        </mc:Fallback>
      </mc:AlternateContent>
      <p:graphicFrame>
        <p:nvGraphicFramePr>
          <p:cNvPr id="2" name="对象 1"/>
          <p:cNvGraphicFramePr>
            <a:graphicFrameLocks noChangeAspect="1"/>
          </p:cNvGraphicFramePr>
          <p:nvPr>
            <p:extLst>
              <p:ext uri="{D42A27DB-BD31-4B8C-83A1-F6EECF244321}">
                <p14:modId xmlns:p14="http://schemas.microsoft.com/office/powerpoint/2010/main" val="2504550651"/>
              </p:ext>
            </p:extLst>
          </p:nvPr>
        </p:nvGraphicFramePr>
        <p:xfrm>
          <a:off x="3203575" y="3191830"/>
          <a:ext cx="2160513" cy="807668"/>
        </p:xfrm>
        <a:graphic>
          <a:graphicData uri="http://schemas.openxmlformats.org/presentationml/2006/ole">
            <mc:AlternateContent xmlns:mc="http://schemas.openxmlformats.org/markup-compatibility/2006">
              <mc:Choice xmlns:v="urn:schemas-microsoft-com:vml" Requires="v">
                <p:oleObj spid="_x0000_s145476" name="Equation" r:id="rId9" imgW="1155600" imgH="431640" progId="Equation.DSMT4">
                  <p:embed/>
                </p:oleObj>
              </mc:Choice>
              <mc:Fallback>
                <p:oleObj name="Equation" r:id="rId9" imgW="1155600" imgH="431640" progId="Equation.DSMT4">
                  <p:embed/>
                  <p:pic>
                    <p:nvPicPr>
                      <p:cNvPr id="0" name="对象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03575" y="3191830"/>
                        <a:ext cx="2160513" cy="807668"/>
                      </a:xfrm>
                      <a:prstGeom prst="rect">
                        <a:avLst/>
                      </a:prstGeom>
                      <a:noFill/>
                      <a:ln>
                        <a:noFill/>
                      </a:ln>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44438647"/>
              </p:ext>
            </p:extLst>
          </p:nvPr>
        </p:nvGraphicFramePr>
        <p:xfrm>
          <a:off x="3206751" y="4144833"/>
          <a:ext cx="2988896" cy="812992"/>
        </p:xfrm>
        <a:graphic>
          <a:graphicData uri="http://schemas.openxmlformats.org/presentationml/2006/ole">
            <mc:AlternateContent xmlns:mc="http://schemas.openxmlformats.org/markup-compatibility/2006">
              <mc:Choice xmlns:v="urn:schemas-microsoft-com:vml" Requires="v">
                <p:oleObj spid="_x0000_s145477" name="Equation" r:id="rId11" imgW="1447560" imgH="393480" progId="Equation.DSMT4">
                  <p:embed/>
                </p:oleObj>
              </mc:Choice>
              <mc:Fallback>
                <p:oleObj name="Equation" r:id="rId11" imgW="1447560" imgH="393480" progId="Equation.DSMT4">
                  <p:embed/>
                  <p:pic>
                    <p:nvPicPr>
                      <p:cNvPr id="0" name="对象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06751" y="4144833"/>
                        <a:ext cx="2988896" cy="81299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89853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wipe(left)">
                                      <p:cBhvr>
                                        <p:cTn id="14" dur="500"/>
                                        <p:tgtEl>
                                          <p:spTgt spid="14"/>
                                        </p:tgtEl>
                                      </p:cBhvr>
                                    </p:animEffect>
                                  </p:childTnLst>
                                </p:cTn>
                              </p:par>
                            </p:childTnLst>
                          </p:cTn>
                        </p:par>
                        <p:par>
                          <p:cTn id="15" fill="hold">
                            <p:stCondLst>
                              <p:cond delay="500"/>
                            </p:stCondLst>
                            <p:childTnLst>
                              <p:par>
                                <p:cTn id="16" presetID="22" presetClass="entr" presetSubtype="8" fill="hold"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left)">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left)">
                                      <p:cBhvr>
                                        <p:cTn id="23" dur="500"/>
                                        <p:tgtEl>
                                          <p:spTgt spid="15"/>
                                        </p:tgtEl>
                                      </p:cBhvr>
                                    </p:animEffect>
                                  </p:childTnLst>
                                </p:cTn>
                              </p:par>
                            </p:childTnLst>
                          </p:cTn>
                        </p:par>
                        <p:par>
                          <p:cTn id="24" fill="hold">
                            <p:stCondLst>
                              <p:cond delay="500"/>
                            </p:stCondLst>
                            <p:childTnLst>
                              <p:par>
                                <p:cTn id="25" presetID="22" presetClass="entr" presetSubtype="8" fill="hold" nodeType="after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left)">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left)">
                                      <p:cBhvr>
                                        <p:cTn id="32" dur="500"/>
                                        <p:tgtEl>
                                          <p:spTgt spid="16"/>
                                        </p:tgtEl>
                                      </p:cBhvr>
                                    </p:animEffect>
                                  </p:childTnLst>
                                </p:cTn>
                              </p:par>
                            </p:childTnLst>
                          </p:cTn>
                        </p:par>
                        <p:par>
                          <p:cTn id="33" fill="hold">
                            <p:stCondLst>
                              <p:cond delay="500"/>
                            </p:stCondLst>
                            <p:childTnLst>
                              <p:par>
                                <p:cTn id="34" presetID="22" presetClass="entr" presetSubtype="8" fill="hold" nodeType="after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wipe(left)">
                                      <p:cBhvr>
                                        <p:cTn id="36" dur="500"/>
                                        <p:tgtEl>
                                          <p:spTgt spid="8"/>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wipe(left)">
                                      <p:cBhvr>
                                        <p:cTn id="41" dur="500"/>
                                        <p:tgtEl>
                                          <p:spTgt spid="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wipe(left)">
                                      <p:cBhvr>
                                        <p:cTn id="4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3" grpId="0"/>
      <p:bldP spid="2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傅里叶变换</a:t>
            </a:r>
            <a:r>
              <a:rPr lang="en-US" altLang="zh-CN" sz="3200" dirty="0">
                <a:latin typeface="黑体" pitchFamily="2" charset="-122"/>
                <a:ea typeface="黑体" pitchFamily="2" charset="-122"/>
              </a:rPr>
              <a:t>—</a:t>
            </a:r>
            <a:r>
              <a:rPr lang="zh-CN" altLang="en-US" sz="3200" dirty="0">
                <a:latin typeface="黑体" pitchFamily="2" charset="-122"/>
                <a:ea typeface="黑体" pitchFamily="2" charset="-122"/>
              </a:rPr>
              <a:t>相似性原理</a:t>
            </a:r>
            <a:endParaRPr lang="en-US" altLang="zh-CN" sz="3200"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fld id="{80EBFEEF-8BDD-4A82-B08F-633BA2D602B5}" type="slidenum">
              <a:rPr lang="zh-CN" altLang="en-US" smtClean="0"/>
              <a:pPr/>
              <a:t>30</a:t>
            </a:fld>
            <a:endParaRPr lang="zh-CN" altLang="en-US"/>
          </a:p>
        </p:txBody>
      </p:sp>
      <p:sp>
        <p:nvSpPr>
          <p:cNvPr id="4" name="TextBox 3"/>
          <p:cNvSpPr txBox="1"/>
          <p:nvPr/>
        </p:nvSpPr>
        <p:spPr>
          <a:xfrm>
            <a:off x="323528" y="5406315"/>
            <a:ext cx="8496944" cy="870751"/>
          </a:xfrm>
          <a:prstGeom prst="rect">
            <a:avLst/>
          </a:prstGeom>
          <a:noFill/>
        </p:spPr>
        <p:txBody>
          <a:bodyPr wrap="square" rtlCol="0">
            <a:spAutoFit/>
          </a:bodyPr>
          <a:lstStyle/>
          <a:p>
            <a:pPr algn="just">
              <a:lnSpc>
                <a:spcPct val="150000"/>
              </a:lnSpc>
            </a:pPr>
            <a:r>
              <a:rPr lang="zh-CN" altLang="en-US" b="1" dirty="0">
                <a:solidFill>
                  <a:schemeClr val="tx2"/>
                </a:solidFill>
              </a:rPr>
              <a:t>在夫琅禾费衍射装置中，观察屏即透镜后焦面为衍射屏的频谱面，当狭缝变窄时</a:t>
            </a:r>
            <a:r>
              <a:rPr lang="zh-CN" altLang="en-US" b="1" dirty="0">
                <a:solidFill>
                  <a:srgbClr val="FF0000"/>
                </a:solidFill>
              </a:rPr>
              <a:t>（透镜焦距不变）</a:t>
            </a:r>
            <a:r>
              <a:rPr lang="zh-CN" altLang="en-US" b="1" dirty="0">
                <a:solidFill>
                  <a:schemeClr val="tx2"/>
                </a:solidFill>
              </a:rPr>
              <a:t>，衍射图样扩展越多，对应的是频谱展宽。</a:t>
            </a:r>
          </a:p>
        </p:txBody>
      </p:sp>
      <p:pic>
        <p:nvPicPr>
          <p:cNvPr id="8" name="图片 7">
            <a:extLst>
              <a:ext uri="{FF2B5EF4-FFF2-40B4-BE49-F238E27FC236}">
                <a16:creationId xmlns:a16="http://schemas.microsoft.com/office/drawing/2014/main" id="{FD166448-BE99-4CEB-A5C1-E74D37E8125F}"/>
              </a:ext>
            </a:extLst>
          </p:cNvPr>
          <p:cNvPicPr>
            <a:picLocks noChangeAspect="1"/>
          </p:cNvPicPr>
          <p:nvPr/>
        </p:nvPicPr>
        <p:blipFill>
          <a:blip r:embed="rId3"/>
          <a:stretch>
            <a:fillRect/>
          </a:stretch>
        </p:blipFill>
        <p:spPr>
          <a:xfrm>
            <a:off x="599308" y="1628800"/>
            <a:ext cx="7945384" cy="3343198"/>
          </a:xfrm>
          <a:prstGeom prst="rect">
            <a:avLst/>
          </a:prstGeom>
        </p:spPr>
      </p:pic>
    </p:spTree>
    <p:extLst>
      <p:ext uri="{BB962C8B-B14F-4D97-AF65-F5344CB8AC3E}">
        <p14:creationId xmlns:p14="http://schemas.microsoft.com/office/powerpoint/2010/main" val="3753703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arn(inVertical)">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zh-CN" sz="3600" dirty="0">
                <a:latin typeface="黑体" pitchFamily="2" charset="-122"/>
                <a:ea typeface="黑体" pitchFamily="2" charset="-122"/>
              </a:rPr>
              <a:t>6.2 </a:t>
            </a:r>
            <a:r>
              <a:rPr lang="zh-CN" altLang="en-US" sz="3600" dirty="0">
                <a:latin typeface="黑体" pitchFamily="2" charset="-122"/>
                <a:ea typeface="黑体" pitchFamily="2" charset="-122"/>
              </a:rPr>
              <a:t>傅里叶光学的数学工具</a:t>
            </a:r>
            <a:endParaRPr lang="en-US" altLang="zh-CN" sz="3600" dirty="0">
              <a:latin typeface="黑体" pitchFamily="2" charset="-122"/>
              <a:ea typeface="黑体" pitchFamily="2" charset="-122"/>
            </a:endParaRPr>
          </a:p>
        </p:txBody>
      </p:sp>
      <p:sp>
        <p:nvSpPr>
          <p:cNvPr id="3" name="灯片编号占位符 2"/>
          <p:cNvSpPr>
            <a:spLocks noGrp="1"/>
          </p:cNvSpPr>
          <p:nvPr>
            <p:ph type="sldNum" sz="quarter" idx="10"/>
          </p:nvPr>
        </p:nvSpPr>
        <p:spPr/>
        <p:txBody>
          <a:bodyPr/>
          <a:lstStyle/>
          <a:p>
            <a:fld id="{80EBFEEF-8BDD-4A82-B08F-633BA2D602B5}" type="slidenum">
              <a:rPr lang="zh-CN" altLang="en-US" smtClean="0"/>
              <a:pPr/>
              <a:t>31</a:t>
            </a:fld>
            <a:endParaRPr lang="zh-CN" altLang="en-US"/>
          </a:p>
        </p:txBody>
      </p:sp>
      <p:sp>
        <p:nvSpPr>
          <p:cNvPr id="4" name="矩形 3"/>
          <p:cNvSpPr/>
          <p:nvPr/>
        </p:nvSpPr>
        <p:spPr>
          <a:xfrm>
            <a:off x="2051720" y="2098987"/>
            <a:ext cx="5400600" cy="3346237"/>
          </a:xfrm>
          <a:prstGeom prst="rect">
            <a:avLst/>
          </a:prstGeom>
        </p:spPr>
        <p:txBody>
          <a:bodyPr wrap="square">
            <a:spAutoFit/>
          </a:bodyPr>
          <a:lstStyle/>
          <a:p>
            <a:pPr>
              <a:lnSpc>
                <a:spcPct val="150000"/>
              </a:lnSpc>
            </a:pPr>
            <a:r>
              <a:rPr lang="en-US" altLang="zh-CN" sz="2400" b="1" dirty="0">
                <a:solidFill>
                  <a:schemeClr val="tx2"/>
                </a:solidFill>
              </a:rPr>
              <a:t>6.2.1 </a:t>
            </a:r>
            <a:r>
              <a:rPr lang="zh-CN" altLang="en-US" sz="2400" b="1" dirty="0">
                <a:solidFill>
                  <a:schemeClr val="tx2"/>
                </a:solidFill>
              </a:rPr>
              <a:t>傅里叶级数与傅里叶变换</a:t>
            </a:r>
            <a:endParaRPr lang="en-US" altLang="zh-CN" sz="2400" b="1" dirty="0">
              <a:solidFill>
                <a:schemeClr val="tx2"/>
              </a:solidFill>
            </a:endParaRPr>
          </a:p>
          <a:p>
            <a:pPr>
              <a:lnSpc>
                <a:spcPct val="150000"/>
              </a:lnSpc>
            </a:pPr>
            <a:r>
              <a:rPr lang="en-US" altLang="zh-CN" sz="2400" b="1" dirty="0">
                <a:solidFill>
                  <a:schemeClr val="tx2"/>
                </a:solidFill>
              </a:rPr>
              <a:t>6.2.2 </a:t>
            </a:r>
            <a:r>
              <a:rPr lang="zh-CN" altLang="en-US" sz="2400" b="1" dirty="0">
                <a:solidFill>
                  <a:schemeClr val="tx2"/>
                </a:solidFill>
              </a:rPr>
              <a:t>卷积运算与相关运算</a:t>
            </a:r>
            <a:endParaRPr lang="en-US" altLang="zh-CN" sz="2400" b="1" dirty="0">
              <a:solidFill>
                <a:schemeClr val="tx2"/>
              </a:solidFill>
            </a:endParaRPr>
          </a:p>
          <a:p>
            <a:pPr>
              <a:lnSpc>
                <a:spcPct val="150000"/>
              </a:lnSpc>
            </a:pPr>
            <a:r>
              <a:rPr lang="en-US" altLang="zh-CN" sz="2400" b="1" dirty="0">
                <a:solidFill>
                  <a:schemeClr val="tx2"/>
                </a:solidFill>
              </a:rPr>
              <a:t>6.2.3 </a:t>
            </a:r>
            <a:r>
              <a:rPr lang="zh-CN" altLang="en-US" sz="2400" b="1" dirty="0">
                <a:solidFill>
                  <a:schemeClr val="tx2"/>
                </a:solidFill>
              </a:rPr>
              <a:t>傅里叶变换与</a:t>
            </a:r>
            <a:r>
              <a:rPr lang="en-US" altLang="zh-CN" sz="2400" b="1" dirty="0">
                <a:solidFill>
                  <a:schemeClr val="tx2"/>
                </a:solidFill>
              </a:rPr>
              <a:t>2</a:t>
            </a:r>
            <a:r>
              <a:rPr lang="en-US" altLang="zh-CN" sz="2400" b="1" i="1" dirty="0">
                <a:solidFill>
                  <a:schemeClr val="tx2"/>
                </a:solidFill>
              </a:rPr>
              <a:t>f</a:t>
            </a:r>
            <a:r>
              <a:rPr lang="en-US" altLang="zh-CN" sz="2400" b="1" dirty="0">
                <a:solidFill>
                  <a:schemeClr val="tx2"/>
                </a:solidFill>
              </a:rPr>
              <a:t> </a:t>
            </a:r>
            <a:r>
              <a:rPr lang="zh-CN" altLang="en-US" sz="2400" b="1" dirty="0">
                <a:solidFill>
                  <a:schemeClr val="tx2"/>
                </a:solidFill>
              </a:rPr>
              <a:t>透镜系统</a:t>
            </a:r>
            <a:endParaRPr lang="en-US" altLang="zh-CN" sz="2400" b="1" dirty="0">
              <a:solidFill>
                <a:schemeClr val="tx2"/>
              </a:solidFill>
            </a:endParaRPr>
          </a:p>
          <a:p>
            <a:pPr>
              <a:lnSpc>
                <a:spcPct val="150000"/>
              </a:lnSpc>
            </a:pPr>
            <a:r>
              <a:rPr lang="en-US" altLang="zh-CN" sz="2400" b="1" dirty="0">
                <a:solidFill>
                  <a:srgbClr val="FF0000"/>
                </a:solidFill>
              </a:rPr>
              <a:t>6.2.4 </a:t>
            </a:r>
            <a:r>
              <a:rPr lang="el-GR" altLang="zh-CN" sz="2400" b="1" dirty="0">
                <a:solidFill>
                  <a:srgbClr val="FF0000"/>
                </a:solidFill>
              </a:rPr>
              <a:t>δ</a:t>
            </a:r>
            <a:r>
              <a:rPr lang="zh-CN" altLang="en-US" sz="2400" b="1" dirty="0">
                <a:solidFill>
                  <a:srgbClr val="FF0000"/>
                </a:solidFill>
              </a:rPr>
              <a:t>函数及其应用</a:t>
            </a:r>
            <a:endParaRPr lang="en-US" altLang="zh-CN" sz="2400" b="1" dirty="0">
              <a:solidFill>
                <a:srgbClr val="FF0000"/>
              </a:solidFill>
            </a:endParaRPr>
          </a:p>
          <a:p>
            <a:pPr>
              <a:lnSpc>
                <a:spcPct val="150000"/>
              </a:lnSpc>
            </a:pPr>
            <a:r>
              <a:rPr lang="en-US" altLang="zh-CN" sz="2400" b="1" dirty="0">
                <a:solidFill>
                  <a:schemeClr val="tx2"/>
                </a:solidFill>
              </a:rPr>
              <a:t>6.2.5 </a:t>
            </a:r>
            <a:r>
              <a:rPr lang="zh-CN" altLang="en-US" sz="2400" b="1" dirty="0">
                <a:solidFill>
                  <a:schemeClr val="tx2"/>
                </a:solidFill>
              </a:rPr>
              <a:t>点扩展函数</a:t>
            </a:r>
            <a:endParaRPr lang="en-US" altLang="zh-CN" sz="2400" b="1" dirty="0">
              <a:solidFill>
                <a:schemeClr val="tx2"/>
              </a:solidFill>
            </a:endParaRPr>
          </a:p>
          <a:p>
            <a:pPr>
              <a:lnSpc>
                <a:spcPct val="150000"/>
              </a:lnSpc>
            </a:pPr>
            <a:r>
              <a:rPr lang="en-US" altLang="zh-CN" sz="2400" b="1" dirty="0">
                <a:solidFill>
                  <a:schemeClr val="tx2"/>
                </a:solidFill>
              </a:rPr>
              <a:t>6.2.6 </a:t>
            </a:r>
            <a:r>
              <a:rPr lang="zh-CN" altLang="en-US" sz="2400" b="1" dirty="0">
                <a:solidFill>
                  <a:schemeClr val="tx2"/>
                </a:solidFill>
              </a:rPr>
              <a:t>常用的特殊函数</a:t>
            </a:r>
          </a:p>
        </p:txBody>
      </p:sp>
    </p:spTree>
    <p:extLst>
      <p:ext uri="{BB962C8B-B14F-4D97-AF65-F5344CB8AC3E}">
        <p14:creationId xmlns:p14="http://schemas.microsoft.com/office/powerpoint/2010/main" val="23901645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l-GR" altLang="zh-CN" sz="3200" i="1" dirty="0">
                <a:latin typeface="+mn-lt"/>
                <a:ea typeface="黑体" pitchFamily="2" charset="-122"/>
              </a:rPr>
              <a:t>δ</a:t>
            </a:r>
            <a:r>
              <a:rPr lang="zh-CN" altLang="en-US" sz="3200" dirty="0">
                <a:latin typeface="黑体" pitchFamily="2" charset="-122"/>
                <a:ea typeface="黑体" pitchFamily="2" charset="-122"/>
              </a:rPr>
              <a:t>函数</a:t>
            </a:r>
            <a:endParaRPr lang="en-US" altLang="zh-CN" sz="3200" dirty="0">
              <a:latin typeface="黑体" pitchFamily="2" charset="-122"/>
              <a:ea typeface="黑体" pitchFamily="2" charset="-122"/>
            </a:endParaRPr>
          </a:p>
        </p:txBody>
      </p:sp>
      <p:sp>
        <p:nvSpPr>
          <p:cNvPr id="4" name="灯片编号占位符 3"/>
          <p:cNvSpPr>
            <a:spLocks noGrp="1"/>
          </p:cNvSpPr>
          <p:nvPr>
            <p:ph type="sldNum" sz="quarter" idx="10"/>
          </p:nvPr>
        </p:nvSpPr>
        <p:spPr/>
        <p:txBody>
          <a:bodyPr/>
          <a:lstStyle/>
          <a:p>
            <a:fld id="{80EBFEEF-8BDD-4A82-B08F-633BA2D602B5}" type="slidenum">
              <a:rPr lang="zh-CN" altLang="en-US" smtClean="0"/>
              <a:pPr/>
              <a:t>32</a:t>
            </a:fld>
            <a:endParaRPr lang="zh-CN" altLang="en-US"/>
          </a:p>
        </p:txBody>
      </p:sp>
      <mc:AlternateContent xmlns:mc="http://schemas.openxmlformats.org/markup-compatibility/2006" xmlns:a14="http://schemas.microsoft.com/office/drawing/2010/main">
        <mc:Choice Requires="a14">
          <p:sp>
            <p:nvSpPr>
              <p:cNvPr id="2" name="TextBox 1"/>
              <p:cNvSpPr txBox="1"/>
              <p:nvPr/>
            </p:nvSpPr>
            <p:spPr>
              <a:xfrm>
                <a:off x="179512" y="1124744"/>
                <a:ext cx="8784976" cy="1701748"/>
              </a:xfrm>
              <a:prstGeom prst="rect">
                <a:avLst/>
              </a:prstGeom>
              <a:noFill/>
            </p:spPr>
            <p:txBody>
              <a:bodyPr wrap="square" rtlCol="0">
                <a:spAutoFit/>
              </a:bodyPr>
              <a:lstStyle/>
              <a:p>
                <a:pPr algn="just">
                  <a:lnSpc>
                    <a:spcPct val="150000"/>
                  </a:lnSpc>
                </a:pPr>
                <a:r>
                  <a:rPr lang="zh-CN" altLang="en-US" b="1" dirty="0">
                    <a:solidFill>
                      <a:schemeClr val="tx2"/>
                    </a:solidFill>
                  </a:rPr>
                  <a:t>函数展开为傅里叶级数的</a:t>
                </a:r>
                <a:r>
                  <a:rPr lang="zh-CN" altLang="en-US" b="1" dirty="0">
                    <a:solidFill>
                      <a:srgbClr val="FF0000"/>
                    </a:solidFill>
                  </a:rPr>
                  <a:t>狄利克雷条件</a:t>
                </a:r>
                <a:r>
                  <a:rPr lang="zh-CN" altLang="en-US" b="1" dirty="0">
                    <a:solidFill>
                      <a:schemeClr val="tx2"/>
                    </a:solidFill>
                  </a:rPr>
                  <a:t>：</a:t>
                </a:r>
                <a:endParaRPr lang="en-US" altLang="zh-CN" b="1" dirty="0">
                  <a:solidFill>
                    <a:schemeClr val="tx2"/>
                  </a:solidFill>
                </a:endParaRPr>
              </a:p>
              <a:p>
                <a:pPr marL="457200" indent="-457200" algn="just">
                  <a:lnSpc>
                    <a:spcPct val="150000"/>
                  </a:lnSpc>
                  <a:buFont typeface="+mj-lt"/>
                  <a:buAutoNum type="alphaLcParenR"/>
                </a:pPr>
                <a:r>
                  <a:rPr lang="zh-CN" altLang="en-US" b="1" dirty="0">
                    <a:solidFill>
                      <a:schemeClr val="tx2"/>
                    </a:solidFill>
                  </a:rPr>
                  <a:t>函数</a:t>
                </a:r>
                <a14:m>
                  <m:oMath xmlns:m="http://schemas.openxmlformats.org/officeDocument/2006/math">
                    <m:r>
                      <a:rPr lang="en-US" altLang="zh-CN" b="1" i="1" smtClean="0">
                        <a:solidFill>
                          <a:schemeClr val="tx2"/>
                        </a:solidFill>
                        <a:latin typeface="Cambria Math"/>
                      </a:rPr>
                      <m:t>𝒈</m:t>
                    </m:r>
                    <m:r>
                      <a:rPr lang="en-US" altLang="zh-CN" b="1" i="1" smtClean="0">
                        <a:solidFill>
                          <a:schemeClr val="tx2"/>
                        </a:solidFill>
                        <a:latin typeface="Cambria Math"/>
                      </a:rPr>
                      <m:t>(</m:t>
                    </m:r>
                    <m:r>
                      <a:rPr lang="en-US" altLang="zh-CN" b="1" i="1" smtClean="0">
                        <a:solidFill>
                          <a:schemeClr val="tx2"/>
                        </a:solidFill>
                        <a:latin typeface="Cambria Math"/>
                      </a:rPr>
                      <m:t>𝒙</m:t>
                    </m:r>
                    <m:r>
                      <a:rPr lang="en-US" altLang="zh-CN" b="1" i="1" smtClean="0">
                        <a:solidFill>
                          <a:schemeClr val="tx2"/>
                        </a:solidFill>
                        <a:latin typeface="Cambria Math"/>
                      </a:rPr>
                      <m:t>,</m:t>
                    </m:r>
                    <m:r>
                      <a:rPr lang="en-US" altLang="zh-CN" b="1" i="1" smtClean="0">
                        <a:solidFill>
                          <a:schemeClr val="tx2"/>
                        </a:solidFill>
                        <a:latin typeface="Cambria Math"/>
                      </a:rPr>
                      <m:t>𝒚</m:t>
                    </m:r>
                    <m:r>
                      <a:rPr lang="en-US" altLang="zh-CN" b="1" i="1" smtClean="0">
                        <a:solidFill>
                          <a:schemeClr val="tx2"/>
                        </a:solidFill>
                        <a:latin typeface="Cambria Math"/>
                      </a:rPr>
                      <m:t>)</m:t>
                    </m:r>
                  </m:oMath>
                </a14:m>
                <a:r>
                  <a:rPr lang="zh-CN" altLang="en-US" b="1" dirty="0">
                    <a:solidFill>
                      <a:schemeClr val="tx2"/>
                    </a:solidFill>
                  </a:rPr>
                  <a:t>必须在整个</a:t>
                </a:r>
                <a14:m>
                  <m:oMath xmlns:m="http://schemas.openxmlformats.org/officeDocument/2006/math">
                    <m:r>
                      <a:rPr lang="en-US" altLang="zh-CN" b="1" i="1" smtClean="0">
                        <a:solidFill>
                          <a:schemeClr val="tx2"/>
                        </a:solidFill>
                        <a:latin typeface="Cambria Math"/>
                      </a:rPr>
                      <m:t>(</m:t>
                    </m:r>
                    <m:r>
                      <a:rPr lang="en-US" altLang="zh-CN" b="1" i="1" smtClean="0">
                        <a:solidFill>
                          <a:schemeClr val="tx2"/>
                        </a:solidFill>
                        <a:latin typeface="Cambria Math"/>
                      </a:rPr>
                      <m:t>𝒙</m:t>
                    </m:r>
                    <m:r>
                      <a:rPr lang="en-US" altLang="zh-CN" b="1" i="1" smtClean="0">
                        <a:solidFill>
                          <a:schemeClr val="tx2"/>
                        </a:solidFill>
                        <a:latin typeface="Cambria Math"/>
                      </a:rPr>
                      <m:t>,</m:t>
                    </m:r>
                    <m:r>
                      <a:rPr lang="en-US" altLang="zh-CN" b="1" i="1" smtClean="0">
                        <a:solidFill>
                          <a:schemeClr val="tx2"/>
                        </a:solidFill>
                        <a:latin typeface="Cambria Math"/>
                      </a:rPr>
                      <m:t>𝒚</m:t>
                    </m:r>
                    <m:r>
                      <a:rPr lang="en-US" altLang="zh-CN" b="1" i="1" smtClean="0">
                        <a:solidFill>
                          <a:schemeClr val="tx2"/>
                        </a:solidFill>
                        <a:latin typeface="Cambria Math"/>
                      </a:rPr>
                      <m:t>)</m:t>
                    </m:r>
                  </m:oMath>
                </a14:m>
                <a:r>
                  <a:rPr lang="zh-CN" altLang="en-US" b="1" dirty="0">
                    <a:solidFill>
                      <a:schemeClr val="tx2"/>
                    </a:solidFill>
                  </a:rPr>
                  <a:t>平面上绝对可积；</a:t>
                </a:r>
                <a:endParaRPr lang="en-US" altLang="zh-CN" b="1" dirty="0">
                  <a:solidFill>
                    <a:schemeClr val="tx2"/>
                  </a:solidFill>
                </a:endParaRPr>
              </a:p>
              <a:p>
                <a:pPr marL="457200" indent="-457200" algn="just">
                  <a:lnSpc>
                    <a:spcPct val="150000"/>
                  </a:lnSpc>
                  <a:buFont typeface="+mj-lt"/>
                  <a:buAutoNum type="alphaLcParenR"/>
                </a:pPr>
                <a:r>
                  <a:rPr lang="zh-CN" altLang="en-US" b="1" dirty="0">
                    <a:solidFill>
                      <a:schemeClr val="tx2"/>
                    </a:solidFill>
                  </a:rPr>
                  <a:t>在任一有限矩形区域内，函数</a:t>
                </a:r>
                <a:r>
                  <a:rPr lang="en-US" altLang="zh-CN" b="1" i="1" dirty="0">
                    <a:solidFill>
                      <a:schemeClr val="tx2"/>
                    </a:solidFill>
                  </a:rPr>
                  <a:t>g</a:t>
                </a:r>
                <a:r>
                  <a:rPr lang="en-US" altLang="zh-CN" b="1" dirty="0">
                    <a:solidFill>
                      <a:schemeClr val="tx2"/>
                    </a:solidFill>
                  </a:rPr>
                  <a:t>(</a:t>
                </a:r>
                <a:r>
                  <a:rPr lang="en-US" altLang="zh-CN" b="1" i="1" dirty="0" err="1">
                    <a:solidFill>
                      <a:schemeClr val="tx2"/>
                    </a:solidFill>
                  </a:rPr>
                  <a:t>x</a:t>
                </a:r>
                <a:r>
                  <a:rPr lang="en-US" altLang="zh-CN" b="1" dirty="0" err="1">
                    <a:solidFill>
                      <a:schemeClr val="tx2"/>
                    </a:solidFill>
                  </a:rPr>
                  <a:t>,</a:t>
                </a:r>
                <a:r>
                  <a:rPr lang="en-US" altLang="zh-CN" b="1" i="1" dirty="0" err="1">
                    <a:solidFill>
                      <a:schemeClr val="tx2"/>
                    </a:solidFill>
                  </a:rPr>
                  <a:t>y</a:t>
                </a:r>
                <a:r>
                  <a:rPr lang="en-US" altLang="zh-CN" b="1" dirty="0">
                    <a:solidFill>
                      <a:schemeClr val="tx2"/>
                    </a:solidFill>
                  </a:rPr>
                  <a:t>)</a:t>
                </a:r>
                <a:r>
                  <a:rPr lang="zh-CN" altLang="en-US" b="1" dirty="0">
                    <a:solidFill>
                      <a:schemeClr val="tx2"/>
                    </a:solidFill>
                  </a:rPr>
                  <a:t>必须只有有限个间断点和有限个极大和极小点；</a:t>
                </a:r>
                <a:endParaRPr lang="en-US" altLang="zh-CN" b="1" dirty="0">
                  <a:solidFill>
                    <a:schemeClr val="tx2"/>
                  </a:solidFill>
                </a:endParaRPr>
              </a:p>
              <a:p>
                <a:pPr marL="457200" indent="-457200" algn="just">
                  <a:lnSpc>
                    <a:spcPct val="150000"/>
                  </a:lnSpc>
                  <a:buFont typeface="+mj-lt"/>
                  <a:buAutoNum type="alphaLcParenR"/>
                </a:pPr>
                <a:r>
                  <a:rPr lang="zh-CN" altLang="en-US" b="1" dirty="0">
                    <a:solidFill>
                      <a:schemeClr val="tx2"/>
                    </a:solidFill>
                  </a:rPr>
                  <a:t>函数</a:t>
                </a:r>
                <a:r>
                  <a:rPr lang="en-US" altLang="zh-CN" b="1" i="1" dirty="0">
                    <a:solidFill>
                      <a:schemeClr val="tx2"/>
                    </a:solidFill>
                  </a:rPr>
                  <a:t>g</a:t>
                </a:r>
                <a:r>
                  <a:rPr lang="en-US" altLang="zh-CN" b="1" dirty="0">
                    <a:solidFill>
                      <a:schemeClr val="tx2"/>
                    </a:solidFill>
                  </a:rPr>
                  <a:t>(</a:t>
                </a:r>
                <a:r>
                  <a:rPr lang="en-US" altLang="zh-CN" b="1" i="1" dirty="0" err="1">
                    <a:solidFill>
                      <a:schemeClr val="tx2"/>
                    </a:solidFill>
                  </a:rPr>
                  <a:t>x</a:t>
                </a:r>
                <a:r>
                  <a:rPr lang="en-US" altLang="zh-CN" b="1" dirty="0" err="1">
                    <a:solidFill>
                      <a:schemeClr val="tx2"/>
                    </a:solidFill>
                  </a:rPr>
                  <a:t>,</a:t>
                </a:r>
                <a:r>
                  <a:rPr lang="en-US" altLang="zh-CN" b="1" i="1" dirty="0" err="1">
                    <a:solidFill>
                      <a:schemeClr val="tx2"/>
                    </a:solidFill>
                  </a:rPr>
                  <a:t>y</a:t>
                </a:r>
                <a:r>
                  <a:rPr lang="en-US" altLang="zh-CN" b="1" dirty="0">
                    <a:solidFill>
                      <a:schemeClr val="tx2"/>
                    </a:solidFill>
                  </a:rPr>
                  <a:t>)</a:t>
                </a:r>
                <a:r>
                  <a:rPr lang="zh-CN" altLang="en-US" b="1" dirty="0">
                    <a:solidFill>
                      <a:schemeClr val="tx2"/>
                    </a:solidFill>
                  </a:rPr>
                  <a:t>必须没有无穷大间断点。</a:t>
                </a:r>
              </a:p>
            </p:txBody>
          </p:sp>
        </mc:Choice>
        <mc:Fallback xmlns="">
          <p:sp>
            <p:nvSpPr>
              <p:cNvPr id="2" name="TextBox 1"/>
              <p:cNvSpPr txBox="1">
                <a:spLocks noRot="1" noChangeAspect="1" noMove="1" noResize="1" noEditPoints="1" noAdjustHandles="1" noChangeArrowheads="1" noChangeShapeType="1" noTextEdit="1"/>
              </p:cNvSpPr>
              <p:nvPr/>
            </p:nvSpPr>
            <p:spPr>
              <a:xfrm>
                <a:off x="179512" y="1124744"/>
                <a:ext cx="8784976" cy="1701748"/>
              </a:xfrm>
              <a:prstGeom prst="rect">
                <a:avLst/>
              </a:prstGeom>
              <a:blipFill>
                <a:blip r:embed="rId4"/>
                <a:stretch>
                  <a:fillRect l="-555" r="-3121" b="-501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179512" y="3520752"/>
                <a:ext cx="8784976" cy="1286250"/>
              </a:xfrm>
              <a:prstGeom prst="rect">
                <a:avLst/>
              </a:prstGeom>
              <a:noFill/>
            </p:spPr>
            <p:txBody>
              <a:bodyPr wrap="square" rtlCol="0">
                <a:spAutoFit/>
              </a:bodyPr>
              <a:lstStyle/>
              <a:p>
                <a:pPr algn="just">
                  <a:lnSpc>
                    <a:spcPct val="150000"/>
                  </a:lnSpc>
                </a:pPr>
                <a:r>
                  <a:rPr lang="zh-CN" altLang="en-US" b="1" dirty="0">
                    <a:solidFill>
                      <a:schemeClr val="tx2"/>
                    </a:solidFill>
                  </a:rPr>
                  <a:t>以上数学家对傅里叶积分给出的严格条件，而物理学家</a:t>
                </a:r>
                <a:r>
                  <a:rPr lang="zh-CN" altLang="en-US" b="1" dirty="0">
                    <a:solidFill>
                      <a:srgbClr val="FF0000"/>
                    </a:solidFill>
                  </a:rPr>
                  <a:t>狄拉克</a:t>
                </a:r>
                <a:r>
                  <a:rPr lang="zh-CN" altLang="en-US" b="1" dirty="0">
                    <a:solidFill>
                      <a:schemeClr val="tx2"/>
                    </a:solidFill>
                  </a:rPr>
                  <a:t>引入了一个冲击函数</a:t>
                </a:r>
                <a14:m>
                  <m:oMath xmlns:m="http://schemas.openxmlformats.org/officeDocument/2006/math">
                    <m:r>
                      <a:rPr lang="zh-CN" altLang="en-US" b="1" i="1" smtClean="0">
                        <a:solidFill>
                          <a:schemeClr val="tx2"/>
                        </a:solidFill>
                        <a:latin typeface="Cambria Math"/>
                      </a:rPr>
                      <m:t>𝜹</m:t>
                    </m:r>
                    <m:r>
                      <a:rPr lang="en-US" altLang="zh-CN" b="1" i="1" smtClean="0">
                        <a:solidFill>
                          <a:schemeClr val="tx2"/>
                        </a:solidFill>
                        <a:latin typeface="Cambria Math"/>
                      </a:rPr>
                      <m:t>(</m:t>
                    </m:r>
                    <m:r>
                      <a:rPr lang="en-US" altLang="zh-CN" b="1" i="1" smtClean="0">
                        <a:solidFill>
                          <a:schemeClr val="tx2"/>
                        </a:solidFill>
                        <a:latin typeface="Cambria Math"/>
                      </a:rPr>
                      <m:t>𝒙</m:t>
                    </m:r>
                    <m:r>
                      <a:rPr lang="en-US" altLang="zh-CN" b="1" i="1" smtClean="0">
                        <a:solidFill>
                          <a:schemeClr val="tx2"/>
                        </a:solidFill>
                        <a:latin typeface="Cambria Math"/>
                      </a:rPr>
                      <m:t>,</m:t>
                    </m:r>
                    <m:r>
                      <a:rPr lang="en-US" altLang="zh-CN" b="1" i="1" smtClean="0">
                        <a:solidFill>
                          <a:schemeClr val="tx2"/>
                        </a:solidFill>
                        <a:latin typeface="Cambria Math"/>
                      </a:rPr>
                      <m:t>𝒚</m:t>
                    </m:r>
                    <m:r>
                      <a:rPr lang="en-US" altLang="zh-CN" b="1" i="1" smtClean="0">
                        <a:solidFill>
                          <a:schemeClr val="tx2"/>
                        </a:solidFill>
                        <a:latin typeface="Cambria Math"/>
                      </a:rPr>
                      <m:t>)</m:t>
                    </m:r>
                  </m:oMath>
                </a14:m>
                <a:r>
                  <a:rPr lang="zh-CN" altLang="en-US" b="1" dirty="0">
                    <a:solidFill>
                      <a:schemeClr val="tx2"/>
                    </a:solidFill>
                  </a:rPr>
                  <a:t>，它不符合狄利克雷条件的第三条，但是在物理学界，大家用的不亦乐乎，因为它便于解决许多实际的物理问题。</a:t>
                </a:r>
              </a:p>
            </p:txBody>
          </p:sp>
        </mc:Choice>
        <mc:Fallback xmlns="">
          <p:sp>
            <p:nvSpPr>
              <p:cNvPr id="8" name="TextBox 7"/>
              <p:cNvSpPr txBox="1">
                <a:spLocks noRot="1" noChangeAspect="1" noMove="1" noResize="1" noEditPoints="1" noAdjustHandles="1" noChangeArrowheads="1" noChangeShapeType="1" noTextEdit="1"/>
              </p:cNvSpPr>
              <p:nvPr/>
            </p:nvSpPr>
            <p:spPr>
              <a:xfrm>
                <a:off x="179512" y="3520752"/>
                <a:ext cx="8784976" cy="1286250"/>
              </a:xfrm>
              <a:prstGeom prst="rect">
                <a:avLst/>
              </a:prstGeom>
              <a:blipFill>
                <a:blip r:embed="rId5"/>
                <a:stretch>
                  <a:fillRect l="-555" r="-555" b="-5687"/>
                </a:stretch>
              </a:blipFill>
            </p:spPr>
            <p:txBody>
              <a:bodyPr/>
              <a:lstStyle/>
              <a:p>
                <a:r>
                  <a:rPr lang="zh-CN" altLang="en-US">
                    <a:noFill/>
                  </a:rPr>
                  <a:t> </a:t>
                </a:r>
              </a:p>
            </p:txBody>
          </p:sp>
        </mc:Fallback>
      </mc:AlternateContent>
      <p:graphicFrame>
        <p:nvGraphicFramePr>
          <p:cNvPr id="9" name="对象 8"/>
          <p:cNvGraphicFramePr>
            <a:graphicFrameLocks noChangeAspect="1"/>
          </p:cNvGraphicFramePr>
          <p:nvPr>
            <p:extLst>
              <p:ext uri="{D42A27DB-BD31-4B8C-83A1-F6EECF244321}">
                <p14:modId xmlns:p14="http://schemas.microsoft.com/office/powerpoint/2010/main" val="909945176"/>
              </p:ext>
            </p:extLst>
          </p:nvPr>
        </p:nvGraphicFramePr>
        <p:xfrm>
          <a:off x="2123728" y="5082290"/>
          <a:ext cx="2797718" cy="793104"/>
        </p:xfrm>
        <a:graphic>
          <a:graphicData uri="http://schemas.openxmlformats.org/presentationml/2006/ole">
            <mc:AlternateContent xmlns:mc="http://schemas.openxmlformats.org/markup-compatibility/2006">
              <mc:Choice xmlns:v="urn:schemas-microsoft-com:vml" Requires="v">
                <p:oleObj spid="_x0000_s100895" name="Equation" r:id="rId6" imgW="1612800" imgH="457200" progId="Equation.DSMT4">
                  <p:embed/>
                </p:oleObj>
              </mc:Choice>
              <mc:Fallback>
                <p:oleObj name="Equation" r:id="rId6" imgW="1612800" imgH="457200" progId="Equation.DSMT4">
                  <p:embed/>
                  <p:pic>
                    <p:nvPicPr>
                      <p:cNvPr id="0" name="对象 2"/>
                      <p:cNvPicPr>
                        <a:picLocks noChangeAspect="1" noChangeArrowheads="1"/>
                      </p:cNvPicPr>
                      <p:nvPr/>
                    </p:nvPicPr>
                    <p:blipFill>
                      <a:blip r:embed="rId7"/>
                      <a:srcRect/>
                      <a:stretch>
                        <a:fillRect/>
                      </a:stretch>
                    </p:blipFill>
                    <p:spPr bwMode="auto">
                      <a:xfrm>
                        <a:off x="2123728" y="5082290"/>
                        <a:ext cx="2797718" cy="793104"/>
                      </a:xfrm>
                      <a:prstGeom prst="rect">
                        <a:avLst/>
                      </a:prstGeom>
                      <a:noFill/>
                      <a:ln>
                        <a:noFill/>
                      </a:ln>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1816697968"/>
              </p:ext>
            </p:extLst>
          </p:nvPr>
        </p:nvGraphicFramePr>
        <p:xfrm>
          <a:off x="2123729" y="6021289"/>
          <a:ext cx="2160239" cy="580548"/>
        </p:xfrm>
        <a:graphic>
          <a:graphicData uri="http://schemas.openxmlformats.org/presentationml/2006/ole">
            <mc:AlternateContent xmlns:mc="http://schemas.openxmlformats.org/markup-compatibility/2006">
              <mc:Choice xmlns:v="urn:schemas-microsoft-com:vml" Requires="v">
                <p:oleObj spid="_x0000_s100896" name="Equation" r:id="rId8" imgW="1231560" imgH="330120" progId="Equation.DSMT4">
                  <p:embed/>
                </p:oleObj>
              </mc:Choice>
              <mc:Fallback>
                <p:oleObj name="Equation" r:id="rId8" imgW="1231560" imgH="330120" progId="Equation.DSMT4">
                  <p:embed/>
                  <p:pic>
                    <p:nvPicPr>
                      <p:cNvPr id="0" name="对象 19"/>
                      <p:cNvPicPr>
                        <a:picLocks noChangeAspect="1" noChangeArrowheads="1"/>
                      </p:cNvPicPr>
                      <p:nvPr/>
                    </p:nvPicPr>
                    <p:blipFill>
                      <a:blip r:embed="rId9"/>
                      <a:srcRect/>
                      <a:stretch>
                        <a:fillRect/>
                      </a:stretch>
                    </p:blipFill>
                    <p:spPr bwMode="auto">
                      <a:xfrm>
                        <a:off x="2123729" y="6021289"/>
                        <a:ext cx="2160239" cy="580548"/>
                      </a:xfrm>
                      <a:prstGeom prst="rect">
                        <a:avLst/>
                      </a:prstGeom>
                      <a:noFill/>
                      <a:ln>
                        <a:noFill/>
                      </a:ln>
                    </p:spPr>
                  </p:pic>
                </p:oleObj>
              </mc:Fallback>
            </mc:AlternateContent>
          </a:graphicData>
        </a:graphic>
      </p:graphicFrame>
      <p:sp>
        <p:nvSpPr>
          <p:cNvPr id="11" name="TextBox 10"/>
          <p:cNvSpPr txBox="1"/>
          <p:nvPr/>
        </p:nvSpPr>
        <p:spPr>
          <a:xfrm>
            <a:off x="5878738" y="5157192"/>
            <a:ext cx="2797718" cy="1286250"/>
          </a:xfrm>
          <a:prstGeom prst="rect">
            <a:avLst/>
          </a:prstGeom>
          <a:noFill/>
        </p:spPr>
        <p:txBody>
          <a:bodyPr wrap="square" rtlCol="0">
            <a:spAutoFit/>
          </a:bodyPr>
          <a:lstStyle/>
          <a:p>
            <a:pPr algn="just">
              <a:lnSpc>
                <a:spcPct val="150000"/>
              </a:lnSpc>
            </a:pPr>
            <a:r>
              <a:rPr lang="zh-CN" altLang="en-US" b="1" dirty="0">
                <a:solidFill>
                  <a:srgbClr val="FF0000"/>
                </a:solidFill>
              </a:rPr>
              <a:t>在光学中，它被用来描述点光源的复振幅或者光强分布。</a:t>
            </a:r>
          </a:p>
        </p:txBody>
      </p:sp>
    </p:spTree>
    <p:extLst>
      <p:ext uri="{BB962C8B-B14F-4D97-AF65-F5344CB8AC3E}">
        <p14:creationId xmlns:p14="http://schemas.microsoft.com/office/powerpoint/2010/main" val="668023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wipe(left)">
                                      <p:cBhvr>
                                        <p:cTn id="11" dur="500"/>
                                        <p:tgtEl>
                                          <p:spTgt spid="2">
                                            <p:txEl>
                                              <p:pRg st="1" end="1"/>
                                            </p:txEl>
                                          </p:spTgt>
                                        </p:tgtEl>
                                      </p:cBhvr>
                                    </p:animEffect>
                                  </p:childTnLst>
                                </p:cTn>
                              </p:par>
                              <p:par>
                                <p:cTn id="12" presetID="22" presetClass="entr" presetSubtype="8" fill="hold" nodeType="with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Effect transition="in" filter="wipe(left)">
                                      <p:cBhvr>
                                        <p:cTn id="14" dur="500"/>
                                        <p:tgtEl>
                                          <p:spTgt spid="2">
                                            <p:txEl>
                                              <p:pRg st="2" end="2"/>
                                            </p:txEl>
                                          </p:spTgt>
                                        </p:tgtEl>
                                      </p:cBhvr>
                                    </p:animEffect>
                                  </p:childTnLst>
                                </p:cTn>
                              </p:par>
                              <p:par>
                                <p:cTn id="15" presetID="22" presetClass="entr" presetSubtype="8" fill="hold"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wipe(left)">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left)">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barn(inVertical)">
                                      <p:cBhvr>
                                        <p:cTn id="3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l-GR" altLang="zh-CN" sz="3200" i="1" dirty="0">
                <a:latin typeface="+mn-lt"/>
                <a:ea typeface="黑体" pitchFamily="2" charset="-122"/>
              </a:rPr>
              <a:t>δ</a:t>
            </a:r>
            <a:r>
              <a:rPr lang="zh-CN" altLang="en-US" sz="3200" dirty="0">
                <a:latin typeface="黑体" pitchFamily="2" charset="-122"/>
                <a:ea typeface="黑体" pitchFamily="2" charset="-122"/>
              </a:rPr>
              <a:t>函数</a:t>
            </a:r>
            <a:endParaRPr lang="en-US" altLang="zh-CN" sz="3200"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fld id="{80EBFEEF-8BDD-4A82-B08F-633BA2D602B5}" type="slidenum">
              <a:rPr lang="zh-CN" altLang="en-US" smtClean="0"/>
              <a:pPr/>
              <a:t>33</a:t>
            </a:fld>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63903559"/>
              </p:ext>
            </p:extLst>
          </p:nvPr>
        </p:nvGraphicFramePr>
        <p:xfrm>
          <a:off x="1027113" y="4581129"/>
          <a:ext cx="2608783" cy="511526"/>
        </p:xfrm>
        <a:graphic>
          <a:graphicData uri="http://schemas.openxmlformats.org/presentationml/2006/ole">
            <mc:AlternateContent xmlns:mc="http://schemas.openxmlformats.org/markup-compatibility/2006">
              <mc:Choice xmlns:v="urn:schemas-microsoft-com:vml" Requires="v">
                <p:oleObj spid="_x0000_s102188" name="Equation" r:id="rId4" imgW="1358640" imgH="266400" progId="Equation.DSMT4">
                  <p:embed/>
                </p:oleObj>
              </mc:Choice>
              <mc:Fallback>
                <p:oleObj name="Equation" r:id="rId4" imgW="1358640" imgH="266400" progId="Equation.DSMT4">
                  <p:embed/>
                  <p:pic>
                    <p:nvPicPr>
                      <p:cNvPr id="0" name=""/>
                      <p:cNvPicPr>
                        <a:picLocks noChangeAspect="1" noChangeArrowheads="1"/>
                      </p:cNvPicPr>
                      <p:nvPr/>
                    </p:nvPicPr>
                    <p:blipFill>
                      <a:blip r:embed="rId5"/>
                      <a:srcRect/>
                      <a:stretch>
                        <a:fillRect/>
                      </a:stretch>
                    </p:blipFill>
                    <p:spPr bwMode="auto">
                      <a:xfrm>
                        <a:off x="1027113" y="4581129"/>
                        <a:ext cx="2608783" cy="511526"/>
                      </a:xfrm>
                      <a:prstGeom prst="rect">
                        <a:avLst/>
                      </a:prstGeom>
                      <a:noFill/>
                      <a:ln>
                        <a:noFill/>
                      </a:ln>
                    </p:spPr>
                  </p:pic>
                </p:oleObj>
              </mc:Fallback>
            </mc:AlternateContent>
          </a:graphicData>
        </a:graphic>
      </p:graphicFrame>
      <p:pic>
        <p:nvPicPr>
          <p:cNvPr id="3" name="图片 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662778" y="1196752"/>
            <a:ext cx="3301710" cy="2698820"/>
          </a:xfrm>
          <a:prstGeom prst="rect">
            <a:avLst/>
          </a:prstGeom>
        </p:spPr>
      </p:pic>
      <p:graphicFrame>
        <p:nvGraphicFramePr>
          <p:cNvPr id="4" name="对象 3"/>
          <p:cNvGraphicFramePr>
            <a:graphicFrameLocks noChangeAspect="1"/>
          </p:cNvGraphicFramePr>
          <p:nvPr>
            <p:extLst>
              <p:ext uri="{D42A27DB-BD31-4B8C-83A1-F6EECF244321}">
                <p14:modId xmlns:p14="http://schemas.microsoft.com/office/powerpoint/2010/main" val="2366296554"/>
              </p:ext>
            </p:extLst>
          </p:nvPr>
        </p:nvGraphicFramePr>
        <p:xfrm>
          <a:off x="986482" y="2462212"/>
          <a:ext cx="2225170" cy="750764"/>
        </p:xfrm>
        <a:graphic>
          <a:graphicData uri="http://schemas.openxmlformats.org/presentationml/2006/ole">
            <mc:AlternateContent xmlns:mc="http://schemas.openxmlformats.org/markup-compatibility/2006">
              <mc:Choice xmlns:v="urn:schemas-microsoft-com:vml" Requires="v">
                <p:oleObj spid="_x0000_s102189" name="Equation" r:id="rId7" imgW="1282680" imgH="431640" progId="Equation.DSMT4">
                  <p:embed/>
                </p:oleObj>
              </mc:Choice>
              <mc:Fallback>
                <p:oleObj name="Equation" r:id="rId7" imgW="1282680" imgH="431640" progId="Equation.DSMT4">
                  <p:embed/>
                  <p:pic>
                    <p:nvPicPr>
                      <p:cNvPr id="0" name="对象 3"/>
                      <p:cNvPicPr>
                        <a:picLocks noChangeAspect="1" noChangeArrowheads="1"/>
                      </p:cNvPicPr>
                      <p:nvPr/>
                    </p:nvPicPr>
                    <p:blipFill>
                      <a:blip r:embed="rId8"/>
                      <a:srcRect/>
                      <a:stretch>
                        <a:fillRect/>
                      </a:stretch>
                    </p:blipFill>
                    <p:spPr bwMode="auto">
                      <a:xfrm>
                        <a:off x="986482" y="2462212"/>
                        <a:ext cx="2225170" cy="750764"/>
                      </a:xfrm>
                      <a:prstGeom prst="rect">
                        <a:avLst/>
                      </a:prstGeom>
                      <a:noFill/>
                      <a:ln>
                        <a:noFill/>
                      </a:ln>
                    </p:spPr>
                  </p:pic>
                </p:oleObj>
              </mc:Fallback>
            </mc:AlternateContent>
          </a:graphicData>
        </a:graphic>
      </p:graphicFrame>
      <p:sp>
        <p:nvSpPr>
          <p:cNvPr id="12" name="TextBox 11"/>
          <p:cNvSpPr txBox="1"/>
          <p:nvPr/>
        </p:nvSpPr>
        <p:spPr>
          <a:xfrm>
            <a:off x="251520" y="1412776"/>
            <a:ext cx="5627218" cy="870751"/>
          </a:xfrm>
          <a:prstGeom prst="rect">
            <a:avLst/>
          </a:prstGeom>
          <a:noFill/>
        </p:spPr>
        <p:txBody>
          <a:bodyPr wrap="square" rtlCol="0">
            <a:spAutoFit/>
          </a:bodyPr>
          <a:lstStyle/>
          <a:p>
            <a:pPr algn="just">
              <a:lnSpc>
                <a:spcPct val="150000"/>
              </a:lnSpc>
            </a:pPr>
            <a:r>
              <a:rPr lang="el-GR" altLang="zh-CN" b="1" dirty="0">
                <a:solidFill>
                  <a:schemeClr val="tx2"/>
                </a:solidFill>
                <a:latin typeface="Times New Roman"/>
                <a:cs typeface="Times New Roman"/>
              </a:rPr>
              <a:t>δ</a:t>
            </a:r>
            <a:r>
              <a:rPr lang="zh-CN" altLang="en-US" b="1" dirty="0">
                <a:solidFill>
                  <a:schemeClr val="tx2"/>
                </a:solidFill>
                <a:latin typeface="Times New Roman"/>
                <a:cs typeface="Times New Roman"/>
              </a:rPr>
              <a:t>函数可通过矩形脉冲函数求极限得到。</a:t>
            </a:r>
            <a:endParaRPr lang="en-US" altLang="zh-CN" b="1" dirty="0">
              <a:solidFill>
                <a:schemeClr val="tx2"/>
              </a:solidFill>
              <a:latin typeface="Times New Roman"/>
              <a:cs typeface="Times New Roman"/>
            </a:endParaRPr>
          </a:p>
          <a:p>
            <a:pPr algn="just">
              <a:lnSpc>
                <a:spcPct val="150000"/>
              </a:lnSpc>
            </a:pPr>
            <a:r>
              <a:rPr lang="zh-CN" altLang="en-US" b="1" dirty="0">
                <a:solidFill>
                  <a:schemeClr val="tx2"/>
                </a:solidFill>
              </a:rPr>
              <a:t>以一维为例，面积为</a:t>
            </a:r>
            <a:r>
              <a:rPr lang="en-US" altLang="zh-CN" b="1" dirty="0">
                <a:solidFill>
                  <a:schemeClr val="tx2"/>
                </a:solidFill>
              </a:rPr>
              <a:t>1</a:t>
            </a:r>
            <a:r>
              <a:rPr lang="zh-CN" altLang="en-US" b="1" dirty="0">
                <a:solidFill>
                  <a:schemeClr val="tx2"/>
                </a:solidFill>
              </a:rPr>
              <a:t>的矩形脉冲函数：</a:t>
            </a:r>
          </a:p>
        </p:txBody>
      </p:sp>
      <mc:AlternateContent xmlns:mc="http://schemas.openxmlformats.org/markup-compatibility/2006" xmlns:a14="http://schemas.microsoft.com/office/drawing/2010/main">
        <mc:Choice Requires="a14">
          <p:sp>
            <p:nvSpPr>
              <p:cNvPr id="13" name="TextBox 12"/>
              <p:cNvSpPr txBox="1"/>
              <p:nvPr/>
            </p:nvSpPr>
            <p:spPr>
              <a:xfrm>
                <a:off x="251520" y="3551870"/>
                <a:ext cx="5354033" cy="870751"/>
              </a:xfrm>
              <a:prstGeom prst="rect">
                <a:avLst/>
              </a:prstGeom>
              <a:noFill/>
            </p:spPr>
            <p:txBody>
              <a:bodyPr wrap="square" rtlCol="0">
                <a:spAutoFit/>
              </a:bodyPr>
              <a:lstStyle/>
              <a:p>
                <a:pPr algn="just">
                  <a:lnSpc>
                    <a:spcPct val="150000"/>
                  </a:lnSpc>
                </a:pPr>
                <a:r>
                  <a:rPr lang="zh-CN" altLang="en-US" b="1" dirty="0">
                    <a:solidFill>
                      <a:schemeClr val="tx2"/>
                    </a:solidFill>
                  </a:rPr>
                  <a:t>当宽度</a:t>
                </a:r>
                <a14:m>
                  <m:oMath xmlns:m="http://schemas.openxmlformats.org/officeDocument/2006/math">
                    <m:r>
                      <a:rPr lang="en-US" altLang="zh-CN" b="1" i="1" smtClean="0">
                        <a:solidFill>
                          <a:schemeClr val="tx2"/>
                        </a:solidFill>
                        <a:latin typeface="Cambria Math"/>
                      </a:rPr>
                      <m:t>𝟐</m:t>
                    </m:r>
                    <m:r>
                      <a:rPr lang="en-US" altLang="zh-CN" b="1" i="1" smtClean="0">
                        <a:solidFill>
                          <a:schemeClr val="tx2"/>
                        </a:solidFill>
                        <a:latin typeface="Cambria Math"/>
                      </a:rPr>
                      <m:t>𝒂</m:t>
                    </m:r>
                    <m:r>
                      <a:rPr lang="en-US" altLang="zh-CN" b="1" i="1" smtClean="0">
                        <a:solidFill>
                          <a:schemeClr val="tx2"/>
                        </a:solidFill>
                        <a:latin typeface="Cambria Math"/>
                        <a:ea typeface="Cambria Math"/>
                      </a:rPr>
                      <m:t>→</m:t>
                    </m:r>
                    <m:r>
                      <a:rPr lang="en-US" altLang="zh-CN" b="1" i="1" smtClean="0">
                        <a:solidFill>
                          <a:schemeClr val="tx2"/>
                        </a:solidFill>
                        <a:latin typeface="Cambria Math"/>
                        <a:ea typeface="Cambria Math"/>
                      </a:rPr>
                      <m:t>𝟎</m:t>
                    </m:r>
                  </m:oMath>
                </a14:m>
                <a:r>
                  <a:rPr lang="zh-CN" altLang="en-US" b="1" dirty="0">
                    <a:solidFill>
                      <a:schemeClr val="tx2"/>
                    </a:solidFill>
                  </a:rPr>
                  <a:t>时，脉冲高度</a:t>
                </a:r>
                <a14:m>
                  <m:oMath xmlns:m="http://schemas.openxmlformats.org/officeDocument/2006/math">
                    <m:r>
                      <a:rPr lang="en-US" altLang="zh-CN" b="1" i="1" smtClean="0">
                        <a:solidFill>
                          <a:schemeClr val="tx2"/>
                        </a:solidFill>
                        <a:latin typeface="Cambria Math"/>
                      </a:rPr>
                      <m:t>𝟏</m:t>
                    </m:r>
                    <m:r>
                      <a:rPr lang="en-US" altLang="zh-CN" b="1" i="1" smtClean="0">
                        <a:solidFill>
                          <a:schemeClr val="tx2"/>
                        </a:solidFill>
                        <a:latin typeface="Cambria Math"/>
                      </a:rPr>
                      <m:t>/</m:t>
                    </m:r>
                    <m:r>
                      <a:rPr lang="en-US" altLang="zh-CN" b="1" i="1" smtClean="0">
                        <a:solidFill>
                          <a:schemeClr val="tx2"/>
                        </a:solidFill>
                        <a:latin typeface="Cambria Math"/>
                      </a:rPr>
                      <m:t>𝟐</m:t>
                    </m:r>
                    <m:r>
                      <a:rPr lang="en-US" altLang="zh-CN" b="1" i="1" smtClean="0">
                        <a:solidFill>
                          <a:schemeClr val="tx2"/>
                        </a:solidFill>
                        <a:latin typeface="Cambria Math"/>
                      </a:rPr>
                      <m:t>𝒂</m:t>
                    </m:r>
                    <m:r>
                      <a:rPr lang="en-US" altLang="zh-CN" b="1" i="1" smtClean="0">
                        <a:solidFill>
                          <a:schemeClr val="tx2"/>
                        </a:solidFill>
                        <a:latin typeface="Cambria Math"/>
                        <a:ea typeface="Cambria Math"/>
                      </a:rPr>
                      <m:t>→∞</m:t>
                    </m:r>
                  </m:oMath>
                </a14:m>
                <a:r>
                  <a:rPr lang="zh-CN" altLang="en-US" b="1" dirty="0">
                    <a:solidFill>
                      <a:schemeClr val="tx2"/>
                    </a:solidFill>
                  </a:rPr>
                  <a:t>，而矩形面积保持为</a:t>
                </a:r>
                <a:r>
                  <a:rPr lang="en-US" altLang="zh-CN" b="1" dirty="0">
                    <a:solidFill>
                      <a:schemeClr val="tx2"/>
                    </a:solidFill>
                  </a:rPr>
                  <a:t>1</a:t>
                </a:r>
                <a:r>
                  <a:rPr lang="zh-CN" altLang="en-US" b="1" dirty="0">
                    <a:solidFill>
                      <a:schemeClr val="tx2"/>
                    </a:solidFill>
                  </a:rPr>
                  <a:t>。</a:t>
                </a:r>
              </a:p>
            </p:txBody>
          </p:sp>
        </mc:Choice>
        <mc:Fallback xmlns="">
          <p:sp>
            <p:nvSpPr>
              <p:cNvPr id="13" name="TextBox 12"/>
              <p:cNvSpPr txBox="1">
                <a:spLocks noRot="1" noChangeAspect="1" noMove="1" noResize="1" noEditPoints="1" noAdjustHandles="1" noChangeArrowheads="1" noChangeShapeType="1" noTextEdit="1"/>
              </p:cNvSpPr>
              <p:nvPr/>
            </p:nvSpPr>
            <p:spPr>
              <a:xfrm>
                <a:off x="251520" y="3551870"/>
                <a:ext cx="5354033" cy="870751"/>
              </a:xfrm>
              <a:prstGeom prst="rect">
                <a:avLst/>
              </a:prstGeom>
              <a:blipFill>
                <a:blip r:embed="rId9"/>
                <a:stretch>
                  <a:fillRect l="-910" r="-910" b="-11268"/>
                </a:stretch>
              </a:blipFill>
            </p:spPr>
            <p:txBody>
              <a:bodyPr/>
              <a:lstStyle/>
              <a:p>
                <a:r>
                  <a:rPr lang="zh-CN" altLang="en-US">
                    <a:noFill/>
                  </a:rPr>
                  <a:t> </a:t>
                </a:r>
              </a:p>
            </p:txBody>
          </p:sp>
        </mc:Fallback>
      </mc:AlternateContent>
      <p:sp>
        <p:nvSpPr>
          <p:cNvPr id="14" name="TextBox 13"/>
          <p:cNvSpPr txBox="1"/>
          <p:nvPr/>
        </p:nvSpPr>
        <p:spPr>
          <a:xfrm>
            <a:off x="251520" y="5262299"/>
            <a:ext cx="5354033" cy="455253"/>
          </a:xfrm>
          <a:prstGeom prst="rect">
            <a:avLst/>
          </a:prstGeom>
          <a:noFill/>
        </p:spPr>
        <p:txBody>
          <a:bodyPr wrap="square" rtlCol="0">
            <a:spAutoFit/>
          </a:bodyPr>
          <a:lstStyle/>
          <a:p>
            <a:pPr algn="just">
              <a:lnSpc>
                <a:spcPct val="150000"/>
              </a:lnSpc>
            </a:pPr>
            <a:r>
              <a:rPr lang="zh-CN" altLang="en-US" b="1" dirty="0">
                <a:solidFill>
                  <a:schemeClr val="tx2"/>
                </a:solidFill>
              </a:rPr>
              <a:t>扩展为二维的情况：</a:t>
            </a:r>
          </a:p>
        </p:txBody>
      </p:sp>
      <p:graphicFrame>
        <p:nvGraphicFramePr>
          <p:cNvPr id="15" name="对象 14"/>
          <p:cNvGraphicFramePr>
            <a:graphicFrameLocks noChangeAspect="1"/>
          </p:cNvGraphicFramePr>
          <p:nvPr>
            <p:extLst>
              <p:ext uri="{D42A27DB-BD31-4B8C-83A1-F6EECF244321}">
                <p14:modId xmlns:p14="http://schemas.microsoft.com/office/powerpoint/2010/main" val="1470057669"/>
              </p:ext>
            </p:extLst>
          </p:nvPr>
        </p:nvGraphicFramePr>
        <p:xfrm>
          <a:off x="1043609" y="5979814"/>
          <a:ext cx="3960440" cy="516637"/>
        </p:xfrm>
        <a:graphic>
          <a:graphicData uri="http://schemas.openxmlformats.org/presentationml/2006/ole">
            <mc:AlternateContent xmlns:mc="http://schemas.openxmlformats.org/markup-compatibility/2006">
              <mc:Choice xmlns:v="urn:schemas-microsoft-com:vml" Requires="v">
                <p:oleObj spid="_x0000_s102190" name="Equation" r:id="rId10" imgW="2145960" imgH="279360" progId="Equation.DSMT4">
                  <p:embed/>
                </p:oleObj>
              </mc:Choice>
              <mc:Fallback>
                <p:oleObj name="Equation" r:id="rId10" imgW="2145960" imgH="279360" progId="Equation.DSMT4">
                  <p:embed/>
                  <p:pic>
                    <p:nvPicPr>
                      <p:cNvPr id="0" name="对象 8"/>
                      <p:cNvPicPr>
                        <a:picLocks noChangeAspect="1" noChangeArrowheads="1"/>
                      </p:cNvPicPr>
                      <p:nvPr/>
                    </p:nvPicPr>
                    <p:blipFill>
                      <a:blip r:embed="rId11"/>
                      <a:srcRect/>
                      <a:stretch>
                        <a:fillRect/>
                      </a:stretch>
                    </p:blipFill>
                    <p:spPr bwMode="auto">
                      <a:xfrm>
                        <a:off x="1043609" y="5979814"/>
                        <a:ext cx="3960440" cy="516637"/>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043037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left)">
                                      <p:cBhvr>
                                        <p:cTn id="14" dur="500"/>
                                        <p:tgtEl>
                                          <p:spTgt spid="12"/>
                                        </p:tgtEl>
                                      </p:cBhvr>
                                    </p:animEffect>
                                  </p:childTnLst>
                                </p:cTn>
                              </p:par>
                            </p:childTnLst>
                          </p:cTn>
                        </p:par>
                        <p:par>
                          <p:cTn id="15" fill="hold">
                            <p:stCondLst>
                              <p:cond delay="500"/>
                            </p:stCondLst>
                            <p:childTnLst>
                              <p:par>
                                <p:cTn id="16" presetID="22" presetClass="entr" presetSubtype="8"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left)">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left)">
                                      <p:cBhvr>
                                        <p:cTn id="23" dur="500"/>
                                        <p:tgtEl>
                                          <p:spTgt spid="13"/>
                                        </p:tgtEl>
                                      </p:cBhvr>
                                    </p:animEffect>
                                  </p:childTnLst>
                                </p:cTn>
                              </p:par>
                            </p:childTnLst>
                          </p:cTn>
                        </p:par>
                        <p:par>
                          <p:cTn id="24" fill="hold">
                            <p:stCondLst>
                              <p:cond delay="500"/>
                            </p:stCondLst>
                            <p:childTnLst>
                              <p:par>
                                <p:cTn id="25" presetID="22" presetClass="entr" presetSubtype="8"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down)">
                                      <p:cBhvr>
                                        <p:cTn id="32" dur="500"/>
                                        <p:tgtEl>
                                          <p:spTgt spid="14"/>
                                        </p:tgtEl>
                                      </p:cBhvr>
                                    </p:animEffect>
                                  </p:childTnLst>
                                </p:cTn>
                              </p:par>
                            </p:childTnLst>
                          </p:cTn>
                        </p:par>
                        <p:par>
                          <p:cTn id="33" fill="hold">
                            <p:stCondLst>
                              <p:cond delay="500"/>
                            </p:stCondLst>
                            <p:childTnLst>
                              <p:par>
                                <p:cTn id="34" presetID="22" presetClass="entr" presetSubtype="8" fill="hold" nodeType="after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wipe(left)">
                                      <p:cBhvr>
                                        <p:cTn id="3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l-GR" altLang="zh-CN" sz="3200" i="1" dirty="0">
                <a:latin typeface="+mn-lt"/>
                <a:ea typeface="黑体" pitchFamily="2" charset="-122"/>
              </a:rPr>
              <a:t>δ</a:t>
            </a:r>
            <a:r>
              <a:rPr lang="zh-CN" altLang="en-US" sz="3200" dirty="0">
                <a:latin typeface="黑体" pitchFamily="2" charset="-122"/>
                <a:ea typeface="黑体" pitchFamily="2" charset="-122"/>
              </a:rPr>
              <a:t>函数的性质</a:t>
            </a:r>
            <a:endParaRPr lang="en-US" altLang="zh-CN" sz="3200" dirty="0">
              <a:latin typeface="黑体" pitchFamily="2" charset="-122"/>
              <a:ea typeface="黑体" pitchFamily="2" charset="-122"/>
            </a:endParaRPr>
          </a:p>
        </p:txBody>
      </p:sp>
      <p:sp>
        <p:nvSpPr>
          <p:cNvPr id="4" name="灯片编号占位符 3"/>
          <p:cNvSpPr>
            <a:spLocks noGrp="1"/>
          </p:cNvSpPr>
          <p:nvPr>
            <p:ph type="sldNum" sz="quarter" idx="10"/>
          </p:nvPr>
        </p:nvSpPr>
        <p:spPr/>
        <p:txBody>
          <a:bodyPr/>
          <a:lstStyle/>
          <a:p>
            <a:fld id="{80EBFEEF-8BDD-4A82-B08F-633BA2D602B5}" type="slidenum">
              <a:rPr lang="zh-CN" altLang="en-US" smtClean="0"/>
              <a:pPr/>
              <a:t>34</a:t>
            </a:fld>
            <a:endParaRPr lang="zh-CN" altLang="en-US"/>
          </a:p>
        </p:txBody>
      </p:sp>
      <p:sp>
        <p:nvSpPr>
          <p:cNvPr id="12" name="TextBox 11"/>
          <p:cNvSpPr txBox="1"/>
          <p:nvPr/>
        </p:nvSpPr>
        <p:spPr>
          <a:xfrm>
            <a:off x="251520" y="1484784"/>
            <a:ext cx="5627218" cy="369332"/>
          </a:xfrm>
          <a:prstGeom prst="rect">
            <a:avLst/>
          </a:prstGeom>
          <a:noFill/>
        </p:spPr>
        <p:txBody>
          <a:bodyPr wrap="square" rtlCol="0">
            <a:spAutoFit/>
          </a:bodyPr>
          <a:lstStyle/>
          <a:p>
            <a:pPr algn="just"/>
            <a:r>
              <a:rPr lang="el-GR" altLang="zh-CN" b="1" dirty="0">
                <a:solidFill>
                  <a:schemeClr val="tx2"/>
                </a:solidFill>
                <a:latin typeface="Times New Roman"/>
                <a:cs typeface="Times New Roman"/>
              </a:rPr>
              <a:t>δ</a:t>
            </a:r>
            <a:r>
              <a:rPr lang="zh-CN" altLang="en-US" b="1" dirty="0">
                <a:solidFill>
                  <a:schemeClr val="tx2"/>
                </a:solidFill>
                <a:latin typeface="Times New Roman"/>
                <a:cs typeface="Times New Roman"/>
              </a:rPr>
              <a:t>函数的筛选性质：</a:t>
            </a:r>
            <a:endParaRPr lang="zh-CN" altLang="en-US" b="1" dirty="0">
              <a:solidFill>
                <a:schemeClr val="tx2"/>
              </a:solidFill>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4281392088"/>
              </p:ext>
            </p:extLst>
          </p:nvPr>
        </p:nvGraphicFramePr>
        <p:xfrm>
          <a:off x="3059832" y="1753122"/>
          <a:ext cx="4752528" cy="645302"/>
        </p:xfrm>
        <a:graphic>
          <a:graphicData uri="http://schemas.openxmlformats.org/presentationml/2006/ole">
            <mc:AlternateContent xmlns:mc="http://schemas.openxmlformats.org/markup-compatibility/2006">
              <mc:Choice xmlns:v="urn:schemas-microsoft-com:vml" Requires="v">
                <p:oleObj spid="_x0000_s139594" name="Equation" r:id="rId4" imgW="2438280" imgH="330120" progId="Equation.DSMT4">
                  <p:embed/>
                </p:oleObj>
              </mc:Choice>
              <mc:Fallback>
                <p:oleObj name="Equation" r:id="rId4" imgW="2438280" imgH="330120" progId="Equation.DSMT4">
                  <p:embed/>
                  <p:pic>
                    <p:nvPicPr>
                      <p:cNvPr id="0" name="对象 9"/>
                      <p:cNvPicPr>
                        <a:picLocks noChangeAspect="1" noChangeArrowheads="1"/>
                      </p:cNvPicPr>
                      <p:nvPr/>
                    </p:nvPicPr>
                    <p:blipFill>
                      <a:blip r:embed="rId5"/>
                      <a:srcRect/>
                      <a:stretch>
                        <a:fillRect/>
                      </a:stretch>
                    </p:blipFill>
                    <p:spPr bwMode="auto">
                      <a:xfrm>
                        <a:off x="3059832" y="1753122"/>
                        <a:ext cx="4752528" cy="645302"/>
                      </a:xfrm>
                      <a:prstGeom prst="rect">
                        <a:avLst/>
                      </a:prstGeom>
                      <a:noFill/>
                      <a:ln>
                        <a:noFill/>
                      </a:ln>
                    </p:spPr>
                  </p:pic>
                </p:oleObj>
              </mc:Fallback>
            </mc:AlternateContent>
          </a:graphicData>
        </a:graphic>
      </p:graphicFrame>
      <p:sp>
        <p:nvSpPr>
          <p:cNvPr id="16" name="TextBox 15"/>
          <p:cNvSpPr txBox="1"/>
          <p:nvPr/>
        </p:nvSpPr>
        <p:spPr>
          <a:xfrm>
            <a:off x="251520" y="2627765"/>
            <a:ext cx="5627218" cy="369332"/>
          </a:xfrm>
          <a:prstGeom prst="rect">
            <a:avLst/>
          </a:prstGeom>
          <a:noFill/>
        </p:spPr>
        <p:txBody>
          <a:bodyPr wrap="square" rtlCol="0">
            <a:spAutoFit/>
          </a:bodyPr>
          <a:lstStyle/>
          <a:p>
            <a:pPr algn="just"/>
            <a:r>
              <a:rPr lang="el-GR" altLang="zh-CN" b="1" dirty="0">
                <a:solidFill>
                  <a:schemeClr val="tx2"/>
                </a:solidFill>
                <a:latin typeface="Times New Roman"/>
                <a:cs typeface="Times New Roman"/>
              </a:rPr>
              <a:t>δ</a:t>
            </a:r>
            <a:r>
              <a:rPr lang="zh-CN" altLang="en-US" b="1" dirty="0">
                <a:solidFill>
                  <a:schemeClr val="tx2"/>
                </a:solidFill>
                <a:latin typeface="Times New Roman"/>
                <a:cs typeface="Times New Roman"/>
              </a:rPr>
              <a:t>函数的卷积性质：</a:t>
            </a:r>
            <a:endParaRPr lang="zh-CN" altLang="en-US" b="1" dirty="0">
              <a:solidFill>
                <a:schemeClr val="tx2"/>
              </a:solidFill>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2562836510"/>
              </p:ext>
            </p:extLst>
          </p:nvPr>
        </p:nvGraphicFramePr>
        <p:xfrm>
          <a:off x="3065647" y="3117404"/>
          <a:ext cx="5286265" cy="406200"/>
        </p:xfrm>
        <a:graphic>
          <a:graphicData uri="http://schemas.openxmlformats.org/presentationml/2006/ole">
            <mc:AlternateContent xmlns:mc="http://schemas.openxmlformats.org/markup-compatibility/2006">
              <mc:Choice xmlns:v="urn:schemas-microsoft-com:vml" Requires="v">
                <p:oleObj spid="_x0000_s139595" name="Equation" r:id="rId6" imgW="2654280" imgH="203040" progId="Equation.DSMT4">
                  <p:embed/>
                </p:oleObj>
              </mc:Choice>
              <mc:Fallback>
                <p:oleObj name="Equation" r:id="rId6" imgW="2654280" imgH="203040" progId="Equation.DSMT4">
                  <p:embed/>
                  <p:pic>
                    <p:nvPicPr>
                      <p:cNvPr id="0" name="对象 15"/>
                      <p:cNvPicPr>
                        <a:picLocks noChangeAspect="1" noChangeArrowheads="1"/>
                      </p:cNvPicPr>
                      <p:nvPr/>
                    </p:nvPicPr>
                    <p:blipFill>
                      <a:blip r:embed="rId7"/>
                      <a:srcRect/>
                      <a:stretch>
                        <a:fillRect/>
                      </a:stretch>
                    </p:blipFill>
                    <p:spPr bwMode="auto">
                      <a:xfrm>
                        <a:off x="3065647" y="3117404"/>
                        <a:ext cx="5286265" cy="406200"/>
                      </a:xfrm>
                      <a:prstGeom prst="rect">
                        <a:avLst/>
                      </a:prstGeom>
                      <a:noFill/>
                      <a:ln>
                        <a:noFill/>
                      </a:ln>
                    </p:spPr>
                  </p:pic>
                </p:oleObj>
              </mc:Fallback>
            </mc:AlternateContent>
          </a:graphicData>
        </a:graphic>
      </p:graphicFrame>
      <p:sp>
        <p:nvSpPr>
          <p:cNvPr id="17" name="TextBox 16"/>
          <p:cNvSpPr txBox="1"/>
          <p:nvPr/>
        </p:nvSpPr>
        <p:spPr>
          <a:xfrm>
            <a:off x="251520" y="3833291"/>
            <a:ext cx="5627218" cy="369332"/>
          </a:xfrm>
          <a:prstGeom prst="rect">
            <a:avLst/>
          </a:prstGeom>
          <a:noFill/>
        </p:spPr>
        <p:txBody>
          <a:bodyPr wrap="square" rtlCol="0">
            <a:spAutoFit/>
          </a:bodyPr>
          <a:lstStyle/>
          <a:p>
            <a:pPr algn="just"/>
            <a:r>
              <a:rPr lang="el-GR" altLang="zh-CN" b="1" dirty="0">
                <a:solidFill>
                  <a:schemeClr val="tx2"/>
                </a:solidFill>
                <a:latin typeface="Times New Roman"/>
                <a:cs typeface="Times New Roman"/>
              </a:rPr>
              <a:t>δ</a:t>
            </a:r>
            <a:r>
              <a:rPr lang="zh-CN" altLang="en-US" b="1" dirty="0">
                <a:solidFill>
                  <a:schemeClr val="tx2"/>
                </a:solidFill>
                <a:latin typeface="Times New Roman"/>
                <a:cs typeface="Times New Roman"/>
              </a:rPr>
              <a:t>函数的傅里叶变换：</a:t>
            </a:r>
            <a:endParaRPr lang="zh-CN" altLang="en-US" b="1" dirty="0">
              <a:solidFill>
                <a:schemeClr val="tx2"/>
              </a:solidFill>
            </a:endParaRPr>
          </a:p>
        </p:txBody>
      </p:sp>
      <p:graphicFrame>
        <p:nvGraphicFramePr>
          <p:cNvPr id="10" name="对象 9"/>
          <p:cNvGraphicFramePr>
            <a:graphicFrameLocks noChangeAspect="1"/>
          </p:cNvGraphicFramePr>
          <p:nvPr>
            <p:extLst>
              <p:ext uri="{D42A27DB-BD31-4B8C-83A1-F6EECF244321}">
                <p14:modId xmlns:p14="http://schemas.microsoft.com/office/powerpoint/2010/main" val="2893050204"/>
              </p:ext>
            </p:extLst>
          </p:nvPr>
        </p:nvGraphicFramePr>
        <p:xfrm>
          <a:off x="2987824" y="4265339"/>
          <a:ext cx="1728192" cy="448447"/>
        </p:xfrm>
        <a:graphic>
          <a:graphicData uri="http://schemas.openxmlformats.org/presentationml/2006/ole">
            <mc:AlternateContent xmlns:mc="http://schemas.openxmlformats.org/markup-compatibility/2006">
              <mc:Choice xmlns:v="urn:schemas-microsoft-com:vml" Requires="v">
                <p:oleObj spid="_x0000_s139596" name="Equation" r:id="rId8" imgW="977760" imgH="253800" progId="Equation.DSMT4">
                  <p:embed/>
                </p:oleObj>
              </mc:Choice>
              <mc:Fallback>
                <p:oleObj name="Equation" r:id="rId8" imgW="977760" imgH="253800" progId="Equation.DSMT4">
                  <p:embed/>
                  <p:pic>
                    <p:nvPicPr>
                      <p:cNvPr id="0" name="对象 7"/>
                      <p:cNvPicPr>
                        <a:picLocks noChangeAspect="1" noChangeArrowheads="1"/>
                      </p:cNvPicPr>
                      <p:nvPr/>
                    </p:nvPicPr>
                    <p:blipFill>
                      <a:blip r:embed="rId9"/>
                      <a:srcRect/>
                      <a:stretch>
                        <a:fillRect/>
                      </a:stretch>
                    </p:blipFill>
                    <p:spPr bwMode="auto">
                      <a:xfrm>
                        <a:off x="2987824" y="4265339"/>
                        <a:ext cx="1728192" cy="448447"/>
                      </a:xfrm>
                      <a:prstGeom prst="rect">
                        <a:avLst/>
                      </a:prstGeom>
                      <a:noFill/>
                      <a:ln>
                        <a:noFill/>
                      </a:ln>
                    </p:spPr>
                  </p:pic>
                </p:oleObj>
              </mc:Fallback>
            </mc:AlternateContent>
          </a:graphicData>
        </a:graphic>
      </p:graphicFrame>
      <p:sp>
        <p:nvSpPr>
          <p:cNvPr id="18" name="TextBox 17"/>
          <p:cNvSpPr txBox="1"/>
          <p:nvPr/>
        </p:nvSpPr>
        <p:spPr>
          <a:xfrm>
            <a:off x="251520" y="5013176"/>
            <a:ext cx="5627218" cy="369332"/>
          </a:xfrm>
          <a:prstGeom prst="rect">
            <a:avLst/>
          </a:prstGeom>
          <a:noFill/>
        </p:spPr>
        <p:txBody>
          <a:bodyPr wrap="square" rtlCol="0">
            <a:spAutoFit/>
          </a:bodyPr>
          <a:lstStyle/>
          <a:p>
            <a:pPr algn="just"/>
            <a:r>
              <a:rPr lang="el-GR" altLang="zh-CN" b="1" dirty="0">
                <a:solidFill>
                  <a:schemeClr val="tx2"/>
                </a:solidFill>
                <a:latin typeface="Times New Roman"/>
                <a:cs typeface="Times New Roman"/>
              </a:rPr>
              <a:t>δ</a:t>
            </a:r>
            <a:r>
              <a:rPr lang="zh-CN" altLang="en-US" b="1" dirty="0">
                <a:solidFill>
                  <a:schemeClr val="tx2"/>
                </a:solidFill>
                <a:latin typeface="Times New Roman"/>
                <a:cs typeface="Times New Roman"/>
              </a:rPr>
              <a:t>函数的缩放性质：</a:t>
            </a:r>
            <a:endParaRPr lang="zh-CN" altLang="en-US" b="1" dirty="0">
              <a:solidFill>
                <a:schemeClr val="tx2"/>
              </a:solidFill>
            </a:endParaRPr>
          </a:p>
        </p:txBody>
      </p:sp>
      <p:graphicFrame>
        <p:nvGraphicFramePr>
          <p:cNvPr id="11" name="对象 10"/>
          <p:cNvGraphicFramePr>
            <a:graphicFrameLocks noChangeAspect="1"/>
          </p:cNvGraphicFramePr>
          <p:nvPr>
            <p:extLst>
              <p:ext uri="{D42A27DB-BD31-4B8C-83A1-F6EECF244321}">
                <p14:modId xmlns:p14="http://schemas.microsoft.com/office/powerpoint/2010/main" val="3041882245"/>
              </p:ext>
            </p:extLst>
          </p:nvPr>
        </p:nvGraphicFramePr>
        <p:xfrm>
          <a:off x="2976788" y="5301208"/>
          <a:ext cx="2531316" cy="811461"/>
        </p:xfrm>
        <a:graphic>
          <a:graphicData uri="http://schemas.openxmlformats.org/presentationml/2006/ole">
            <mc:AlternateContent xmlns:mc="http://schemas.openxmlformats.org/markup-compatibility/2006">
              <mc:Choice xmlns:v="urn:schemas-microsoft-com:vml" Requires="v">
                <p:oleObj spid="_x0000_s139597" name="Equation" r:id="rId10" imgW="1384200" imgH="444240" progId="Equation.DSMT4">
                  <p:embed/>
                </p:oleObj>
              </mc:Choice>
              <mc:Fallback>
                <p:oleObj name="Equation" r:id="rId10" imgW="1384200" imgH="444240" progId="Equation.DSMT4">
                  <p:embed/>
                  <p:pic>
                    <p:nvPicPr>
                      <p:cNvPr id="0" name="对象 9"/>
                      <p:cNvPicPr>
                        <a:picLocks noChangeAspect="1" noChangeArrowheads="1"/>
                      </p:cNvPicPr>
                      <p:nvPr/>
                    </p:nvPicPr>
                    <p:blipFill>
                      <a:blip r:embed="rId11"/>
                      <a:srcRect/>
                      <a:stretch>
                        <a:fillRect/>
                      </a:stretch>
                    </p:blipFill>
                    <p:spPr bwMode="auto">
                      <a:xfrm>
                        <a:off x="2976788" y="5301208"/>
                        <a:ext cx="2531316" cy="811461"/>
                      </a:xfrm>
                      <a:prstGeom prst="rect">
                        <a:avLst/>
                      </a:prstGeom>
                      <a:noFill/>
                      <a:ln>
                        <a:noFill/>
                      </a:ln>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3676787377"/>
              </p:ext>
            </p:extLst>
          </p:nvPr>
        </p:nvGraphicFramePr>
        <p:xfrm>
          <a:off x="5871843" y="4265339"/>
          <a:ext cx="1728192" cy="454431"/>
        </p:xfrm>
        <a:graphic>
          <a:graphicData uri="http://schemas.openxmlformats.org/presentationml/2006/ole">
            <mc:AlternateContent xmlns:mc="http://schemas.openxmlformats.org/markup-compatibility/2006">
              <mc:Choice xmlns:v="urn:schemas-microsoft-com:vml" Requires="v">
                <p:oleObj spid="_x0000_s139598" name="Equation" r:id="rId12" imgW="965160" imgH="253800" progId="Equation.DSMT4">
                  <p:embed/>
                </p:oleObj>
              </mc:Choice>
              <mc:Fallback>
                <p:oleObj name="Equation" r:id="rId12" imgW="965160" imgH="253800" progId="Equation.DSMT4">
                  <p:embed/>
                  <p:pic>
                    <p:nvPicPr>
                      <p:cNvPr id="0" name="对象 9"/>
                      <p:cNvPicPr>
                        <a:picLocks noChangeAspect="1" noChangeArrowheads="1"/>
                      </p:cNvPicPr>
                      <p:nvPr/>
                    </p:nvPicPr>
                    <p:blipFill>
                      <a:blip r:embed="rId13"/>
                      <a:srcRect/>
                      <a:stretch>
                        <a:fillRect/>
                      </a:stretch>
                    </p:blipFill>
                    <p:spPr bwMode="auto">
                      <a:xfrm>
                        <a:off x="5871843" y="4265339"/>
                        <a:ext cx="1728192" cy="454431"/>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942947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left)">
                                      <p:cBhvr>
                                        <p:cTn id="16" dur="500"/>
                                        <p:tgtEl>
                                          <p:spTgt spid="16"/>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wipe(left)">
                                      <p:cBhvr>
                                        <p:cTn id="25" dur="500"/>
                                        <p:tgtEl>
                                          <p:spTgt spid="17"/>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left)">
                                      <p:cBhvr>
                                        <p:cTn id="29" dur="500"/>
                                        <p:tgtEl>
                                          <p:spTgt spid="10"/>
                                        </p:tgtEl>
                                      </p:cBhvr>
                                    </p:animEffect>
                                  </p:childTnLst>
                                </p:cTn>
                              </p:par>
                            </p:childTnLst>
                          </p:cTn>
                        </p:par>
                        <p:par>
                          <p:cTn id="30" fill="hold">
                            <p:stCondLst>
                              <p:cond delay="1000"/>
                            </p:stCondLst>
                            <p:childTnLst>
                              <p:par>
                                <p:cTn id="31" presetID="22" presetClass="entr" presetSubtype="8" fill="hold" nodeType="after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wipe(left)">
                                      <p:cBhvr>
                                        <p:cTn id="33" dur="500"/>
                                        <p:tgtEl>
                                          <p:spTgt spid="19"/>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wipe(left)">
                                      <p:cBhvr>
                                        <p:cTn id="38" dur="500"/>
                                        <p:tgtEl>
                                          <p:spTgt spid="18"/>
                                        </p:tgtEl>
                                      </p:cBhvr>
                                    </p:animEffect>
                                  </p:childTnLst>
                                </p:cTn>
                              </p:par>
                            </p:childTnLst>
                          </p:cTn>
                        </p:par>
                        <p:par>
                          <p:cTn id="39" fill="hold">
                            <p:stCondLst>
                              <p:cond delay="500"/>
                            </p:stCondLst>
                            <p:childTnLst>
                              <p:par>
                                <p:cTn id="40" presetID="22" presetClass="entr" presetSubtype="8" fill="hold" nodeType="after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left)">
                                      <p:cBhvr>
                                        <p:cTn id="4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6" grpId="0"/>
      <p:bldP spid="17" grpId="0"/>
      <p:bldP spid="1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l-GR" altLang="zh-CN" sz="3200" i="1" dirty="0">
                <a:latin typeface="+mn-lt"/>
                <a:ea typeface="黑体" pitchFamily="2" charset="-122"/>
              </a:rPr>
              <a:t>δ</a:t>
            </a:r>
            <a:r>
              <a:rPr lang="zh-CN" altLang="en-US" sz="3200" dirty="0">
                <a:latin typeface="黑体" pitchFamily="2" charset="-122"/>
                <a:ea typeface="黑体" pitchFamily="2" charset="-122"/>
              </a:rPr>
              <a:t>函数与</a:t>
            </a:r>
            <a:r>
              <a:rPr lang="en-US" altLang="zh-CN" sz="3200" dirty="0">
                <a:latin typeface="+mn-lt"/>
                <a:ea typeface="黑体" pitchFamily="2" charset="-122"/>
              </a:rPr>
              <a:t>2</a:t>
            </a:r>
            <a:r>
              <a:rPr lang="en-US" altLang="zh-CN" sz="3200" i="1" dirty="0">
                <a:latin typeface="+mn-lt"/>
                <a:ea typeface="黑体" pitchFamily="2" charset="-122"/>
              </a:rPr>
              <a:t>f</a:t>
            </a:r>
            <a:r>
              <a:rPr lang="zh-CN" altLang="en-US" sz="3200" dirty="0">
                <a:latin typeface="黑体" pitchFamily="2" charset="-122"/>
                <a:ea typeface="黑体" pitchFamily="2" charset="-122"/>
              </a:rPr>
              <a:t>系统</a:t>
            </a:r>
            <a:endParaRPr lang="en-US" altLang="zh-CN" sz="3200"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fld id="{80EBFEEF-8BDD-4A82-B08F-633BA2D602B5}" type="slidenum">
              <a:rPr lang="zh-CN" altLang="en-US" smtClean="0"/>
              <a:pPr/>
              <a:t>35</a:t>
            </a:fld>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4129259424"/>
              </p:ext>
            </p:extLst>
          </p:nvPr>
        </p:nvGraphicFramePr>
        <p:xfrm>
          <a:off x="1704739" y="4010798"/>
          <a:ext cx="5734521" cy="655120"/>
        </p:xfrm>
        <a:graphic>
          <a:graphicData uri="http://schemas.openxmlformats.org/presentationml/2006/ole">
            <mc:AlternateContent xmlns:mc="http://schemas.openxmlformats.org/markup-compatibility/2006">
              <mc:Choice xmlns:v="urn:schemas-microsoft-com:vml" Requires="v">
                <p:oleObj spid="_x0000_s104986" name="Equation" r:id="rId4" imgW="3340080" imgH="380880" progId="Equation.DSMT4">
                  <p:embed/>
                </p:oleObj>
              </mc:Choice>
              <mc:Fallback>
                <p:oleObj name="Equation" r:id="rId4" imgW="3340080" imgH="380880" progId="Equation.DSMT4">
                  <p:embed/>
                  <p:pic>
                    <p:nvPicPr>
                      <p:cNvPr id="0" name="对象 9"/>
                      <p:cNvPicPr>
                        <a:picLocks noChangeAspect="1" noChangeArrowheads="1"/>
                      </p:cNvPicPr>
                      <p:nvPr/>
                    </p:nvPicPr>
                    <p:blipFill>
                      <a:blip r:embed="rId5"/>
                      <a:srcRect/>
                      <a:stretch>
                        <a:fillRect/>
                      </a:stretch>
                    </p:blipFill>
                    <p:spPr bwMode="auto">
                      <a:xfrm>
                        <a:off x="1704739" y="4010798"/>
                        <a:ext cx="5734521" cy="655120"/>
                      </a:xfrm>
                      <a:prstGeom prst="rect">
                        <a:avLst/>
                      </a:prstGeom>
                      <a:noFill/>
                      <a:ln>
                        <a:noFill/>
                      </a:ln>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152852736"/>
              </p:ext>
            </p:extLst>
          </p:nvPr>
        </p:nvGraphicFramePr>
        <p:xfrm>
          <a:off x="1793540" y="5562485"/>
          <a:ext cx="5514057" cy="602819"/>
        </p:xfrm>
        <a:graphic>
          <a:graphicData uri="http://schemas.openxmlformats.org/presentationml/2006/ole">
            <mc:AlternateContent xmlns:mc="http://schemas.openxmlformats.org/markup-compatibility/2006">
              <mc:Choice xmlns:v="urn:schemas-microsoft-com:vml" Requires="v">
                <p:oleObj spid="_x0000_s104987" name="Equation" r:id="rId6" imgW="3251160" imgH="355320" progId="Equation.DSMT4">
                  <p:embed/>
                </p:oleObj>
              </mc:Choice>
              <mc:Fallback>
                <p:oleObj name="Equation" r:id="rId6" imgW="3251160" imgH="355320" progId="Equation.DSMT4">
                  <p:embed/>
                  <p:pic>
                    <p:nvPicPr>
                      <p:cNvPr id="0" name="对象 18"/>
                      <p:cNvPicPr>
                        <a:picLocks noChangeAspect="1" noChangeArrowheads="1"/>
                      </p:cNvPicPr>
                      <p:nvPr/>
                    </p:nvPicPr>
                    <p:blipFill>
                      <a:blip r:embed="rId7"/>
                      <a:srcRect/>
                      <a:stretch>
                        <a:fillRect/>
                      </a:stretch>
                    </p:blipFill>
                    <p:spPr bwMode="auto">
                      <a:xfrm>
                        <a:off x="1793540" y="5562485"/>
                        <a:ext cx="5514057" cy="602819"/>
                      </a:xfrm>
                      <a:prstGeom prst="rect">
                        <a:avLst/>
                      </a:prstGeom>
                      <a:noFill/>
                      <a:ln>
                        <a:noFill/>
                      </a:ln>
                    </p:spPr>
                  </p:pic>
                </p:oleObj>
              </mc:Fallback>
            </mc:AlternateContent>
          </a:graphicData>
        </a:graphic>
      </p:graphicFrame>
      <p:pic>
        <p:nvPicPr>
          <p:cNvPr id="15" name="图片 1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07858" y="1268760"/>
            <a:ext cx="5928284" cy="2376264"/>
          </a:xfrm>
          <a:prstGeom prst="rect">
            <a:avLst/>
          </a:prstGeom>
        </p:spPr>
      </p:pic>
      <p:sp>
        <p:nvSpPr>
          <p:cNvPr id="9" name="TextBox 8"/>
          <p:cNvSpPr txBox="1"/>
          <p:nvPr/>
        </p:nvSpPr>
        <p:spPr>
          <a:xfrm>
            <a:off x="503548" y="4785239"/>
            <a:ext cx="8136904" cy="455253"/>
          </a:xfrm>
          <a:prstGeom prst="rect">
            <a:avLst/>
          </a:prstGeom>
          <a:noFill/>
        </p:spPr>
        <p:txBody>
          <a:bodyPr wrap="square" rtlCol="0">
            <a:spAutoFit/>
          </a:bodyPr>
          <a:lstStyle/>
          <a:p>
            <a:pPr algn="just">
              <a:lnSpc>
                <a:spcPct val="150000"/>
              </a:lnSpc>
            </a:pPr>
            <a:r>
              <a:rPr lang="zh-CN" altLang="en-US" b="1" dirty="0">
                <a:solidFill>
                  <a:schemeClr val="tx2"/>
                </a:solidFill>
              </a:rPr>
              <a:t>位于</a:t>
            </a:r>
            <a:r>
              <a:rPr lang="en-US" altLang="zh-CN" b="1" dirty="0">
                <a:solidFill>
                  <a:schemeClr val="tx2"/>
                </a:solidFill>
              </a:rPr>
              <a:t>(</a:t>
            </a:r>
            <a:r>
              <a:rPr lang="en-US" altLang="zh-CN" b="1" i="1" dirty="0" err="1">
                <a:solidFill>
                  <a:schemeClr val="tx2"/>
                </a:solidFill>
              </a:rPr>
              <a:t>a</a:t>
            </a:r>
            <a:r>
              <a:rPr lang="en-US" altLang="zh-CN" b="1" dirty="0" err="1">
                <a:solidFill>
                  <a:schemeClr val="tx2"/>
                </a:solidFill>
              </a:rPr>
              <a:t>,</a:t>
            </a:r>
            <a:r>
              <a:rPr lang="en-US" altLang="zh-CN" b="1" i="1" dirty="0" err="1">
                <a:solidFill>
                  <a:schemeClr val="tx2"/>
                </a:solidFill>
              </a:rPr>
              <a:t>b</a:t>
            </a:r>
            <a:r>
              <a:rPr lang="en-US" altLang="zh-CN" b="1" dirty="0">
                <a:solidFill>
                  <a:schemeClr val="tx2"/>
                </a:solidFill>
              </a:rPr>
              <a:t>)</a:t>
            </a:r>
            <a:r>
              <a:rPr lang="zh-CN" altLang="en-US" b="1" dirty="0">
                <a:solidFill>
                  <a:schemeClr val="tx2"/>
                </a:solidFill>
              </a:rPr>
              <a:t>的点光源发出的光波，经透镜变换为平面波，空间频率为</a:t>
            </a:r>
            <a:r>
              <a:rPr lang="en-US" altLang="zh-CN" b="1" dirty="0">
                <a:solidFill>
                  <a:schemeClr val="tx2"/>
                </a:solidFill>
              </a:rPr>
              <a:t>(-</a:t>
            </a:r>
            <a:r>
              <a:rPr lang="en-US" altLang="zh-CN" b="1" i="1" dirty="0">
                <a:solidFill>
                  <a:schemeClr val="tx2"/>
                </a:solidFill>
              </a:rPr>
              <a:t>a</a:t>
            </a:r>
            <a:r>
              <a:rPr lang="en-US" altLang="zh-CN" b="1" dirty="0">
                <a:solidFill>
                  <a:schemeClr val="tx2"/>
                </a:solidFill>
              </a:rPr>
              <a:t>/</a:t>
            </a:r>
            <a:r>
              <a:rPr lang="en-US" altLang="zh-CN" b="1" i="1" dirty="0" err="1">
                <a:solidFill>
                  <a:schemeClr val="tx2"/>
                </a:solidFill>
              </a:rPr>
              <a:t>λf</a:t>
            </a:r>
            <a:r>
              <a:rPr lang="en-US" altLang="zh-CN" b="1" dirty="0">
                <a:solidFill>
                  <a:schemeClr val="tx2"/>
                </a:solidFill>
              </a:rPr>
              <a:t>, -</a:t>
            </a:r>
            <a:r>
              <a:rPr lang="en-US" altLang="zh-CN" b="1" i="1" dirty="0">
                <a:solidFill>
                  <a:schemeClr val="tx2"/>
                </a:solidFill>
              </a:rPr>
              <a:t>b</a:t>
            </a:r>
            <a:r>
              <a:rPr lang="en-US" altLang="zh-CN" b="1" dirty="0">
                <a:solidFill>
                  <a:schemeClr val="tx2"/>
                </a:solidFill>
              </a:rPr>
              <a:t>/</a:t>
            </a:r>
            <a:r>
              <a:rPr lang="en-US" altLang="zh-CN" b="1" i="1" dirty="0" err="1">
                <a:solidFill>
                  <a:schemeClr val="tx2"/>
                </a:solidFill>
              </a:rPr>
              <a:t>λf</a:t>
            </a:r>
            <a:r>
              <a:rPr lang="en-US" altLang="zh-CN" b="1" dirty="0">
                <a:solidFill>
                  <a:schemeClr val="tx2"/>
                </a:solidFill>
              </a:rPr>
              <a:t>)</a:t>
            </a:r>
            <a:r>
              <a:rPr lang="zh-CN" altLang="en-US" b="1" dirty="0">
                <a:solidFill>
                  <a:schemeClr val="tx2"/>
                </a:solidFill>
              </a:rPr>
              <a:t>。</a:t>
            </a:r>
          </a:p>
        </p:txBody>
      </p:sp>
      <p:sp>
        <p:nvSpPr>
          <p:cNvPr id="19" name="TextBox 18"/>
          <p:cNvSpPr txBox="1"/>
          <p:nvPr/>
        </p:nvSpPr>
        <p:spPr>
          <a:xfrm>
            <a:off x="503548" y="6156932"/>
            <a:ext cx="8136904" cy="455253"/>
          </a:xfrm>
          <a:prstGeom prst="rect">
            <a:avLst/>
          </a:prstGeom>
          <a:noFill/>
        </p:spPr>
        <p:txBody>
          <a:bodyPr wrap="square" rtlCol="0">
            <a:spAutoFit/>
          </a:bodyPr>
          <a:lstStyle/>
          <a:p>
            <a:pPr algn="just">
              <a:lnSpc>
                <a:spcPct val="150000"/>
              </a:lnSpc>
            </a:pPr>
            <a:r>
              <a:rPr lang="zh-CN" altLang="en-US" b="1" dirty="0">
                <a:solidFill>
                  <a:schemeClr val="tx2"/>
                </a:solidFill>
              </a:rPr>
              <a:t>空间频率为</a:t>
            </a:r>
            <a:r>
              <a:rPr lang="en-US" altLang="zh-CN" b="1" dirty="0">
                <a:solidFill>
                  <a:schemeClr val="tx2"/>
                </a:solidFill>
              </a:rPr>
              <a:t>(</a:t>
            </a:r>
            <a:r>
              <a:rPr lang="en-US" altLang="zh-CN" b="1" i="1" dirty="0">
                <a:solidFill>
                  <a:schemeClr val="tx2"/>
                </a:solidFill>
              </a:rPr>
              <a:t>u</a:t>
            </a:r>
            <a:r>
              <a:rPr lang="en-US" altLang="zh-CN" b="1" baseline="-25000" dirty="0">
                <a:solidFill>
                  <a:schemeClr val="tx2"/>
                </a:solidFill>
              </a:rPr>
              <a:t>0</a:t>
            </a:r>
            <a:r>
              <a:rPr lang="en-US" altLang="zh-CN" b="1" dirty="0">
                <a:solidFill>
                  <a:schemeClr val="tx2"/>
                </a:solidFill>
              </a:rPr>
              <a:t>,</a:t>
            </a:r>
            <a:r>
              <a:rPr lang="en-US" altLang="zh-CN" b="1" i="1" dirty="0">
                <a:solidFill>
                  <a:schemeClr val="tx2"/>
                </a:solidFill>
              </a:rPr>
              <a:t>v</a:t>
            </a:r>
            <a:r>
              <a:rPr lang="en-US" altLang="zh-CN" b="1" baseline="-25000" dirty="0">
                <a:solidFill>
                  <a:schemeClr val="tx2"/>
                </a:solidFill>
              </a:rPr>
              <a:t>0</a:t>
            </a:r>
            <a:r>
              <a:rPr lang="en-US" altLang="zh-CN" b="1" dirty="0">
                <a:solidFill>
                  <a:schemeClr val="tx2"/>
                </a:solidFill>
              </a:rPr>
              <a:t>)</a:t>
            </a:r>
            <a:r>
              <a:rPr lang="zh-CN" altLang="en-US" b="1" dirty="0">
                <a:solidFill>
                  <a:schemeClr val="tx2"/>
                </a:solidFill>
              </a:rPr>
              <a:t>的平面波经透镜变换，聚焦在频谱面上的点</a:t>
            </a:r>
            <a:r>
              <a:rPr lang="en-US" altLang="zh-CN" b="1" dirty="0">
                <a:solidFill>
                  <a:schemeClr val="tx2"/>
                </a:solidFill>
              </a:rPr>
              <a:t>(</a:t>
            </a:r>
            <a:r>
              <a:rPr lang="en-US" altLang="zh-CN" b="1" i="1" dirty="0">
                <a:solidFill>
                  <a:schemeClr val="tx2"/>
                </a:solidFill>
              </a:rPr>
              <a:t>x</a:t>
            </a:r>
            <a:r>
              <a:rPr lang="en-US" altLang="zh-CN" b="1" dirty="0">
                <a:solidFill>
                  <a:schemeClr val="tx2"/>
                </a:solidFill>
              </a:rPr>
              <a:t>=</a:t>
            </a:r>
            <a:r>
              <a:rPr lang="en-US" altLang="zh-CN" b="1" i="1" dirty="0">
                <a:solidFill>
                  <a:schemeClr val="tx2"/>
                </a:solidFill>
              </a:rPr>
              <a:t>λfu</a:t>
            </a:r>
            <a:r>
              <a:rPr lang="en-US" altLang="zh-CN" b="1" baseline="-25000" dirty="0">
                <a:solidFill>
                  <a:schemeClr val="tx2"/>
                </a:solidFill>
              </a:rPr>
              <a:t>0</a:t>
            </a:r>
            <a:r>
              <a:rPr lang="en-US" altLang="zh-CN" b="1" dirty="0">
                <a:solidFill>
                  <a:schemeClr val="tx2"/>
                </a:solidFill>
              </a:rPr>
              <a:t>,</a:t>
            </a:r>
            <a:r>
              <a:rPr lang="en-US" altLang="zh-CN" b="1" i="1" dirty="0">
                <a:solidFill>
                  <a:schemeClr val="tx2"/>
                </a:solidFill>
              </a:rPr>
              <a:t> y=λfv</a:t>
            </a:r>
            <a:r>
              <a:rPr lang="en-US" altLang="zh-CN" b="1" baseline="-25000" dirty="0">
                <a:solidFill>
                  <a:schemeClr val="tx2"/>
                </a:solidFill>
              </a:rPr>
              <a:t>0</a:t>
            </a:r>
            <a:r>
              <a:rPr lang="en-US" altLang="zh-CN" b="1" dirty="0">
                <a:solidFill>
                  <a:schemeClr val="tx2"/>
                </a:solidFill>
              </a:rPr>
              <a:t>)</a:t>
            </a:r>
            <a:r>
              <a:rPr lang="zh-CN" altLang="en-US" b="1" dirty="0">
                <a:solidFill>
                  <a:schemeClr val="tx2"/>
                </a:solidFill>
              </a:rPr>
              <a:t>。</a:t>
            </a:r>
          </a:p>
        </p:txBody>
      </p:sp>
    </p:spTree>
    <p:extLst>
      <p:ext uri="{BB962C8B-B14F-4D97-AF65-F5344CB8AC3E}">
        <p14:creationId xmlns:p14="http://schemas.microsoft.com/office/powerpoint/2010/main" val="1174679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left)">
                                      <p:cBhvr>
                                        <p:cTn id="14" dur="500"/>
                                        <p:tgtEl>
                                          <p:spTgt spid="3"/>
                                        </p:tgtEl>
                                      </p:cBhvr>
                                    </p:animEffect>
                                  </p:childTnLst>
                                </p:cTn>
                              </p:par>
                            </p:childTnLst>
                          </p:cTn>
                        </p:par>
                        <p:par>
                          <p:cTn id="15" fill="hold">
                            <p:stCondLst>
                              <p:cond delay="500"/>
                            </p:stCondLst>
                            <p:childTnLst>
                              <p:par>
                                <p:cTn id="16" presetID="22" presetClass="entr" presetSubtype="8"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left)">
                                      <p:cBhvr>
                                        <p:cTn id="23" dur="500"/>
                                        <p:tgtEl>
                                          <p:spTgt spid="4"/>
                                        </p:tgtEl>
                                      </p:cBhvr>
                                    </p:animEffect>
                                  </p:childTnLst>
                                </p:cTn>
                              </p:par>
                            </p:childTnLst>
                          </p:cTn>
                        </p:par>
                        <p:par>
                          <p:cTn id="24" fill="hold">
                            <p:stCondLst>
                              <p:cond delay="500"/>
                            </p:stCondLst>
                            <p:childTnLst>
                              <p:par>
                                <p:cTn id="25" presetID="22" presetClass="entr" presetSubtype="8" fill="hold" grpId="0" nodeType="after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left)">
                                      <p:cBhvr>
                                        <p:cTn id="2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l-GR" altLang="zh-CN" sz="3200" i="1" dirty="0">
                <a:latin typeface="+mn-lt"/>
                <a:ea typeface="黑体" pitchFamily="2" charset="-122"/>
              </a:rPr>
              <a:t>δ</a:t>
            </a:r>
            <a:r>
              <a:rPr lang="zh-CN" altLang="en-US" sz="3200" dirty="0">
                <a:latin typeface="黑体" pitchFamily="2" charset="-122"/>
                <a:ea typeface="黑体" pitchFamily="2" charset="-122"/>
              </a:rPr>
              <a:t>函数的抽样性质</a:t>
            </a:r>
            <a:endParaRPr lang="en-US" altLang="zh-CN" sz="3200" dirty="0">
              <a:latin typeface="黑体" pitchFamily="2" charset="-122"/>
              <a:ea typeface="黑体" pitchFamily="2" charset="-122"/>
            </a:endParaRPr>
          </a:p>
        </p:txBody>
      </p:sp>
      <p:sp>
        <p:nvSpPr>
          <p:cNvPr id="3" name="灯片编号占位符 2"/>
          <p:cNvSpPr>
            <a:spLocks noGrp="1"/>
          </p:cNvSpPr>
          <p:nvPr>
            <p:ph type="sldNum" sz="quarter" idx="10"/>
          </p:nvPr>
        </p:nvSpPr>
        <p:spPr/>
        <p:txBody>
          <a:bodyPr/>
          <a:lstStyle/>
          <a:p>
            <a:fld id="{80EBFEEF-8BDD-4A82-B08F-633BA2D602B5}" type="slidenum">
              <a:rPr lang="zh-CN" altLang="en-US" smtClean="0"/>
              <a:pPr/>
              <a:t>36</a:t>
            </a:fld>
            <a:endParaRPr lang="zh-CN" altLang="en-US"/>
          </a:p>
        </p:txBody>
      </p:sp>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7624" y="1124744"/>
            <a:ext cx="6768752" cy="2531671"/>
          </a:xfrm>
          <a:prstGeom prst="rect">
            <a:avLst/>
          </a:prstGeom>
        </p:spPr>
      </p:pic>
      <p:graphicFrame>
        <p:nvGraphicFramePr>
          <p:cNvPr id="13" name="对象 12"/>
          <p:cNvGraphicFramePr>
            <a:graphicFrameLocks noChangeAspect="1"/>
          </p:cNvGraphicFramePr>
          <p:nvPr>
            <p:extLst>
              <p:ext uri="{D42A27DB-BD31-4B8C-83A1-F6EECF244321}">
                <p14:modId xmlns:p14="http://schemas.microsoft.com/office/powerpoint/2010/main" val="3242076110"/>
              </p:ext>
            </p:extLst>
          </p:nvPr>
        </p:nvGraphicFramePr>
        <p:xfrm>
          <a:off x="4219549" y="3861048"/>
          <a:ext cx="3592812" cy="750065"/>
        </p:xfrm>
        <a:graphic>
          <a:graphicData uri="http://schemas.openxmlformats.org/presentationml/2006/ole">
            <mc:AlternateContent xmlns:mc="http://schemas.openxmlformats.org/markup-compatibility/2006">
              <mc:Choice xmlns:v="urn:schemas-microsoft-com:vml" Requires="v">
                <p:oleObj spid="_x0000_s121191" name="Equation" r:id="rId5" imgW="2070000" imgH="431640" progId="Equation.DSMT4">
                  <p:embed/>
                </p:oleObj>
              </mc:Choice>
              <mc:Fallback>
                <p:oleObj name="Equation" r:id="rId5" imgW="2070000" imgH="431640" progId="Equation.DSMT4">
                  <p:embed/>
                  <p:pic>
                    <p:nvPicPr>
                      <p:cNvPr id="0" name=""/>
                      <p:cNvPicPr>
                        <a:picLocks noChangeAspect="1" noChangeArrowheads="1"/>
                      </p:cNvPicPr>
                      <p:nvPr/>
                    </p:nvPicPr>
                    <p:blipFill>
                      <a:blip r:embed="rId6"/>
                      <a:srcRect/>
                      <a:stretch>
                        <a:fillRect/>
                      </a:stretch>
                    </p:blipFill>
                    <p:spPr bwMode="auto">
                      <a:xfrm>
                        <a:off x="4219549" y="3861048"/>
                        <a:ext cx="3592812" cy="750065"/>
                      </a:xfrm>
                      <a:prstGeom prst="rect">
                        <a:avLst/>
                      </a:prstGeom>
                      <a:noFill/>
                      <a:ln>
                        <a:noFill/>
                      </a:ln>
                    </p:spPr>
                  </p:pic>
                </p:oleObj>
              </mc:Fallback>
            </mc:AlternateContent>
          </a:graphicData>
        </a:graphic>
      </p:graphicFrame>
      <mc:AlternateContent xmlns:mc="http://schemas.openxmlformats.org/markup-compatibility/2006" xmlns:a14="http://schemas.microsoft.com/office/drawing/2010/main">
        <mc:Choice Requires="a14">
          <p:sp>
            <p:nvSpPr>
              <p:cNvPr id="17" name="TextBox 16"/>
              <p:cNvSpPr txBox="1"/>
              <p:nvPr/>
            </p:nvSpPr>
            <p:spPr>
              <a:xfrm>
                <a:off x="179511" y="4973106"/>
                <a:ext cx="4032449" cy="369332"/>
              </a:xfrm>
              <a:prstGeom prst="rect">
                <a:avLst/>
              </a:prstGeom>
              <a:noFill/>
            </p:spPr>
            <p:txBody>
              <a:bodyPr wrap="square" rtlCol="0">
                <a:spAutoFit/>
              </a:bodyPr>
              <a:lstStyle/>
              <a:p>
                <a:r>
                  <a:rPr lang="zh-CN" altLang="en-US" b="1" dirty="0">
                    <a:solidFill>
                      <a:schemeClr val="tx2"/>
                    </a:solidFill>
                  </a:rPr>
                  <a:t>当</a:t>
                </a:r>
                <a14:m>
                  <m:oMath xmlns:m="http://schemas.openxmlformats.org/officeDocument/2006/math">
                    <m:r>
                      <a:rPr lang="el-GR" altLang="zh-CN" b="1" i="1" smtClean="0">
                        <a:solidFill>
                          <a:schemeClr val="tx2"/>
                        </a:solidFill>
                        <a:latin typeface="Cambria Math"/>
                        <a:ea typeface="Cambria Math"/>
                      </a:rPr>
                      <m:t>𝜟</m:t>
                    </m:r>
                    <m:r>
                      <a:rPr lang="zh-CN" altLang="el-GR" b="1" i="1" smtClean="0">
                        <a:solidFill>
                          <a:schemeClr val="tx2"/>
                        </a:solidFill>
                        <a:latin typeface="Cambria Math"/>
                        <a:ea typeface="Cambria Math"/>
                      </a:rPr>
                      <m:t>𝝉</m:t>
                    </m:r>
                    <m:r>
                      <a:rPr lang="zh-CN" altLang="en-US" b="1" i="1" smtClean="0">
                        <a:solidFill>
                          <a:schemeClr val="tx2"/>
                        </a:solidFill>
                        <a:latin typeface="Cambria Math"/>
                        <a:ea typeface="Cambria Math"/>
                      </a:rPr>
                      <m:t>→</m:t>
                    </m:r>
                    <m:r>
                      <a:rPr lang="en-US" altLang="zh-CN" b="1" i="1" smtClean="0">
                        <a:solidFill>
                          <a:schemeClr val="tx2"/>
                        </a:solidFill>
                        <a:latin typeface="Cambria Math"/>
                        <a:ea typeface="Cambria Math"/>
                      </a:rPr>
                      <m:t>𝟎</m:t>
                    </m:r>
                  </m:oMath>
                </a14:m>
                <a:r>
                  <a:rPr lang="zh-CN" altLang="en-US" b="1" dirty="0">
                    <a:solidFill>
                      <a:schemeClr val="tx2"/>
                    </a:solidFill>
                  </a:rPr>
                  <a:t>时，求和化为积分：</a:t>
                </a:r>
              </a:p>
            </p:txBody>
          </p:sp>
        </mc:Choice>
        <mc:Fallback xmlns="">
          <p:sp>
            <p:nvSpPr>
              <p:cNvPr id="17" name="TextBox 16"/>
              <p:cNvSpPr txBox="1">
                <a:spLocks noRot="1" noChangeAspect="1" noMove="1" noResize="1" noEditPoints="1" noAdjustHandles="1" noChangeArrowheads="1" noChangeShapeType="1" noTextEdit="1"/>
              </p:cNvSpPr>
              <p:nvPr/>
            </p:nvSpPr>
            <p:spPr>
              <a:xfrm>
                <a:off x="179511" y="4973106"/>
                <a:ext cx="4032449" cy="369332"/>
              </a:xfrm>
              <a:prstGeom prst="rect">
                <a:avLst/>
              </a:prstGeom>
              <a:blipFill>
                <a:blip r:embed="rId7"/>
                <a:stretch>
                  <a:fillRect l="-1208" t="-13333" b="-23333"/>
                </a:stretch>
              </a:blipFill>
            </p:spPr>
            <p:txBody>
              <a:bodyPr/>
              <a:lstStyle/>
              <a:p>
                <a:r>
                  <a:rPr lang="zh-CN" altLang="en-US">
                    <a:noFill/>
                  </a:rPr>
                  <a:t> </a:t>
                </a:r>
              </a:p>
            </p:txBody>
          </p:sp>
        </mc:Fallback>
      </mc:AlternateContent>
      <p:graphicFrame>
        <p:nvGraphicFramePr>
          <p:cNvPr id="20" name="对象 19"/>
          <p:cNvGraphicFramePr>
            <a:graphicFrameLocks noChangeAspect="1"/>
          </p:cNvGraphicFramePr>
          <p:nvPr>
            <p:extLst>
              <p:ext uri="{D42A27DB-BD31-4B8C-83A1-F6EECF244321}">
                <p14:modId xmlns:p14="http://schemas.microsoft.com/office/powerpoint/2010/main" val="3391847458"/>
              </p:ext>
            </p:extLst>
          </p:nvPr>
        </p:nvGraphicFramePr>
        <p:xfrm>
          <a:off x="4229546" y="4859267"/>
          <a:ext cx="4032449" cy="585957"/>
        </p:xfrm>
        <a:graphic>
          <a:graphicData uri="http://schemas.openxmlformats.org/presentationml/2006/ole">
            <mc:AlternateContent xmlns:mc="http://schemas.openxmlformats.org/markup-compatibility/2006">
              <mc:Choice xmlns:v="urn:schemas-microsoft-com:vml" Requires="v">
                <p:oleObj spid="_x0000_s121192" name="Equation" r:id="rId8" imgW="2273040" imgH="330120" progId="Equation.DSMT4">
                  <p:embed/>
                </p:oleObj>
              </mc:Choice>
              <mc:Fallback>
                <p:oleObj name="Equation" r:id="rId8" imgW="2273040" imgH="330120" progId="Equation.DSMT4">
                  <p:embed/>
                  <p:pic>
                    <p:nvPicPr>
                      <p:cNvPr id="0" name=""/>
                      <p:cNvPicPr>
                        <a:picLocks noChangeAspect="1" noChangeArrowheads="1"/>
                      </p:cNvPicPr>
                      <p:nvPr/>
                    </p:nvPicPr>
                    <p:blipFill>
                      <a:blip r:embed="rId9"/>
                      <a:srcRect/>
                      <a:stretch>
                        <a:fillRect/>
                      </a:stretch>
                    </p:blipFill>
                    <p:spPr bwMode="auto">
                      <a:xfrm>
                        <a:off x="4229546" y="4859267"/>
                        <a:ext cx="4032449" cy="585957"/>
                      </a:xfrm>
                      <a:prstGeom prst="rect">
                        <a:avLst/>
                      </a:prstGeom>
                      <a:noFill/>
                      <a:ln>
                        <a:noFill/>
                      </a:ln>
                    </p:spPr>
                  </p:pic>
                </p:oleObj>
              </mc:Fallback>
            </mc:AlternateContent>
          </a:graphicData>
        </a:graphic>
      </p:graphicFrame>
      <p:sp>
        <p:nvSpPr>
          <p:cNvPr id="21" name="矩形 20"/>
          <p:cNvSpPr/>
          <p:nvPr/>
        </p:nvSpPr>
        <p:spPr>
          <a:xfrm>
            <a:off x="179512" y="4038724"/>
            <a:ext cx="3897221" cy="369332"/>
          </a:xfrm>
          <a:prstGeom prst="rect">
            <a:avLst/>
          </a:prstGeom>
        </p:spPr>
        <p:txBody>
          <a:bodyPr wrap="square">
            <a:spAutoFit/>
          </a:bodyPr>
          <a:lstStyle/>
          <a:p>
            <a:r>
              <a:rPr lang="zh-CN" altLang="en-US" b="1" dirty="0">
                <a:solidFill>
                  <a:schemeClr val="tx2"/>
                </a:solidFill>
              </a:rPr>
              <a:t>信号抽样和离散处理：</a:t>
            </a:r>
            <a:endParaRPr lang="zh-CN" altLang="en-US" dirty="0"/>
          </a:p>
        </p:txBody>
      </p:sp>
      <p:sp>
        <p:nvSpPr>
          <p:cNvPr id="8" name="TextBox 7"/>
          <p:cNvSpPr txBox="1"/>
          <p:nvPr/>
        </p:nvSpPr>
        <p:spPr>
          <a:xfrm>
            <a:off x="179512" y="5919663"/>
            <a:ext cx="8784976" cy="369332"/>
          </a:xfrm>
          <a:prstGeom prst="rect">
            <a:avLst/>
          </a:prstGeom>
          <a:noFill/>
        </p:spPr>
        <p:txBody>
          <a:bodyPr wrap="square" rtlCol="0">
            <a:spAutoFit/>
          </a:bodyPr>
          <a:lstStyle/>
          <a:p>
            <a:pPr algn="ctr"/>
            <a:r>
              <a:rPr lang="zh-CN" altLang="en-US" b="1" dirty="0">
                <a:solidFill>
                  <a:srgbClr val="FF0000"/>
                </a:solidFill>
              </a:rPr>
              <a:t>时域信号与</a:t>
            </a:r>
            <a:r>
              <a:rPr lang="el-GR" altLang="zh-CN" b="1" dirty="0">
                <a:solidFill>
                  <a:srgbClr val="FF0000"/>
                </a:solidFill>
              </a:rPr>
              <a:t>δ</a:t>
            </a:r>
            <a:r>
              <a:rPr lang="zh-CN" altLang="en-US" b="1" dirty="0">
                <a:solidFill>
                  <a:srgbClr val="FF0000"/>
                </a:solidFill>
              </a:rPr>
              <a:t>函数的卷积，代表对信号的连续抽样。</a:t>
            </a:r>
            <a:endParaRPr lang="en-US" altLang="zh-CN" b="1" dirty="0">
              <a:solidFill>
                <a:srgbClr val="FF0000"/>
              </a:solidFill>
            </a:endParaRPr>
          </a:p>
        </p:txBody>
      </p:sp>
    </p:spTree>
    <p:extLst>
      <p:ext uri="{BB962C8B-B14F-4D97-AF65-F5344CB8AC3E}">
        <p14:creationId xmlns:p14="http://schemas.microsoft.com/office/powerpoint/2010/main" val="791860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wipe(left)">
                                      <p:cBhvr>
                                        <p:cTn id="14" dur="500"/>
                                        <p:tgtEl>
                                          <p:spTgt spid="21"/>
                                        </p:tgtEl>
                                      </p:cBhvr>
                                    </p:animEffect>
                                  </p:childTnLst>
                                </p:cTn>
                              </p:par>
                            </p:childTnLst>
                          </p:cTn>
                        </p:par>
                        <p:par>
                          <p:cTn id="15" fill="hold">
                            <p:stCondLst>
                              <p:cond delay="500"/>
                            </p:stCondLst>
                            <p:childTnLst>
                              <p:par>
                                <p:cTn id="16" presetID="22" presetClass="entr" presetSubtype="8" fill="hold" nodeType="after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left)">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ipe(left)">
                                      <p:cBhvr>
                                        <p:cTn id="23" dur="500"/>
                                        <p:tgtEl>
                                          <p:spTgt spid="17"/>
                                        </p:tgtEl>
                                      </p:cBhvr>
                                    </p:animEffect>
                                  </p:childTnLst>
                                </p:cTn>
                              </p:par>
                            </p:childTnLst>
                          </p:cTn>
                        </p:par>
                        <p:par>
                          <p:cTn id="24" fill="hold">
                            <p:stCondLst>
                              <p:cond delay="500"/>
                            </p:stCondLst>
                            <p:childTnLst>
                              <p:par>
                                <p:cTn id="25" presetID="22" presetClass="entr" presetSubtype="8" fill="hold" nodeType="after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left)">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arn(inVertical)">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1" grpId="0"/>
      <p:bldP spid="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p:txBody>
          <a:bodyPr anchor="ctr" anchorCtr="0"/>
          <a:lstStyle/>
          <a:p>
            <a:r>
              <a:rPr lang="el-GR" altLang="zh-CN" sz="3200" i="1" dirty="0">
                <a:latin typeface="Times New Roman"/>
                <a:ea typeface="黑体" pitchFamily="2" charset="-122"/>
                <a:cs typeface="Times New Roman"/>
              </a:rPr>
              <a:t>δ</a:t>
            </a:r>
            <a:r>
              <a:rPr lang="zh-CN" altLang="en-US" sz="3200" dirty="0">
                <a:latin typeface="Times New Roman"/>
                <a:ea typeface="黑体" pitchFamily="2" charset="-122"/>
                <a:cs typeface="Times New Roman"/>
              </a:rPr>
              <a:t>函数的抽样性质</a:t>
            </a:r>
            <a:endParaRPr lang="en-US" altLang="zh-CN" sz="3200"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fld id="{80EBFEEF-8BDD-4A82-B08F-633BA2D602B5}" type="slidenum">
              <a:rPr lang="zh-CN" altLang="en-US" smtClean="0"/>
              <a:pPr/>
              <a:t>37</a:t>
            </a:fld>
            <a:endParaRPr lang="zh-CN" altLang="en-US"/>
          </a:p>
        </p:txBody>
      </p:sp>
      <p:sp>
        <p:nvSpPr>
          <p:cNvPr id="8" name="TextBox 7"/>
          <p:cNvSpPr txBox="1"/>
          <p:nvPr/>
        </p:nvSpPr>
        <p:spPr>
          <a:xfrm>
            <a:off x="179512" y="1196752"/>
            <a:ext cx="8784976" cy="725327"/>
          </a:xfrm>
          <a:prstGeom prst="rect">
            <a:avLst/>
          </a:prstGeom>
          <a:noFill/>
        </p:spPr>
        <p:txBody>
          <a:bodyPr wrap="square" rtlCol="0">
            <a:spAutoFit/>
          </a:bodyPr>
          <a:lstStyle/>
          <a:p>
            <a:pPr algn="just">
              <a:lnSpc>
                <a:spcPct val="120000"/>
              </a:lnSpc>
            </a:pPr>
            <a:r>
              <a:rPr lang="zh-CN" altLang="en-US" b="1" dirty="0">
                <a:solidFill>
                  <a:schemeClr val="tx2"/>
                </a:solidFill>
              </a:rPr>
              <a:t>对于光学系统，在空间域，输入光场（或者光强）与</a:t>
            </a:r>
            <a:r>
              <a:rPr lang="el-GR" altLang="zh-CN" b="1" dirty="0">
                <a:solidFill>
                  <a:schemeClr val="tx2"/>
                </a:solidFill>
              </a:rPr>
              <a:t>δ</a:t>
            </a:r>
            <a:r>
              <a:rPr lang="zh-CN" altLang="en-US" b="1" dirty="0">
                <a:solidFill>
                  <a:schemeClr val="tx2"/>
                </a:solidFill>
              </a:rPr>
              <a:t>函数的卷积，代表对输入光场（或者光强）的连续抽样。</a:t>
            </a:r>
            <a:endParaRPr lang="en-US" altLang="zh-CN" b="1" dirty="0">
              <a:solidFill>
                <a:schemeClr val="tx2"/>
              </a:solidFill>
            </a:endParaRPr>
          </a:p>
        </p:txBody>
      </p:sp>
      <p:graphicFrame>
        <p:nvGraphicFramePr>
          <p:cNvPr id="10" name="对象 9"/>
          <p:cNvGraphicFramePr>
            <a:graphicFrameLocks noChangeAspect="1"/>
          </p:cNvGraphicFramePr>
          <p:nvPr>
            <p:extLst>
              <p:ext uri="{D42A27DB-BD31-4B8C-83A1-F6EECF244321}">
                <p14:modId xmlns:p14="http://schemas.microsoft.com/office/powerpoint/2010/main" val="3981817703"/>
              </p:ext>
            </p:extLst>
          </p:nvPr>
        </p:nvGraphicFramePr>
        <p:xfrm>
          <a:off x="1065870" y="2113751"/>
          <a:ext cx="7012260" cy="649283"/>
        </p:xfrm>
        <a:graphic>
          <a:graphicData uri="http://schemas.openxmlformats.org/presentationml/2006/ole">
            <mc:AlternateContent xmlns:mc="http://schemas.openxmlformats.org/markup-compatibility/2006">
              <mc:Choice xmlns:v="urn:schemas-microsoft-com:vml" Requires="v">
                <p:oleObj spid="_x0000_s124418" name="Equation" r:id="rId4" imgW="3568700" imgH="330200" progId="Equation.DSMT4">
                  <p:embed/>
                </p:oleObj>
              </mc:Choice>
              <mc:Fallback>
                <p:oleObj name="Equation" r:id="rId4" imgW="3568700" imgH="3302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5870" y="2113751"/>
                        <a:ext cx="7012260" cy="649283"/>
                      </a:xfrm>
                      <a:prstGeom prst="rect">
                        <a:avLst/>
                      </a:prstGeom>
                      <a:noFill/>
                      <a:ln>
                        <a:noFill/>
                      </a:ln>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1294457458"/>
              </p:ext>
            </p:extLst>
          </p:nvPr>
        </p:nvGraphicFramePr>
        <p:xfrm>
          <a:off x="1065870" y="4077072"/>
          <a:ext cx="6854750" cy="636978"/>
        </p:xfrm>
        <a:graphic>
          <a:graphicData uri="http://schemas.openxmlformats.org/presentationml/2006/ole">
            <mc:AlternateContent xmlns:mc="http://schemas.openxmlformats.org/markup-compatibility/2006">
              <mc:Choice xmlns:v="urn:schemas-microsoft-com:vml" Requires="v">
                <p:oleObj spid="_x0000_s124419" name="Equation" r:id="rId6" imgW="3555720" imgH="330120" progId="Equation.DSMT4">
                  <p:embed/>
                </p:oleObj>
              </mc:Choice>
              <mc:Fallback>
                <p:oleObj name="Equation" r:id="rId6" imgW="3555720" imgH="330120" progId="Equation.DSMT4">
                  <p:embed/>
                  <p:pic>
                    <p:nvPicPr>
                      <p:cNvPr id="0" name="对象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5870" y="4077072"/>
                        <a:ext cx="6854750" cy="636978"/>
                      </a:xfrm>
                      <a:prstGeom prst="rect">
                        <a:avLst/>
                      </a:prstGeom>
                      <a:noFill/>
                      <a:ln>
                        <a:noFill/>
                      </a:ln>
                    </p:spPr>
                  </p:pic>
                </p:oleObj>
              </mc:Fallback>
            </mc:AlternateContent>
          </a:graphicData>
        </a:graphic>
      </p:graphicFrame>
      <p:sp>
        <p:nvSpPr>
          <p:cNvPr id="14" name="TextBox 13"/>
          <p:cNvSpPr txBox="1"/>
          <p:nvPr/>
        </p:nvSpPr>
        <p:spPr>
          <a:xfrm>
            <a:off x="179512" y="3140968"/>
            <a:ext cx="8784976" cy="725327"/>
          </a:xfrm>
          <a:prstGeom prst="rect">
            <a:avLst/>
          </a:prstGeom>
          <a:noFill/>
        </p:spPr>
        <p:txBody>
          <a:bodyPr wrap="square" rtlCol="0">
            <a:spAutoFit/>
          </a:bodyPr>
          <a:lstStyle/>
          <a:p>
            <a:pPr>
              <a:lnSpc>
                <a:spcPct val="120000"/>
              </a:lnSpc>
            </a:pPr>
            <a:r>
              <a:rPr lang="zh-CN" altLang="en-US" b="1" dirty="0">
                <a:solidFill>
                  <a:schemeClr val="tx2"/>
                </a:solidFill>
              </a:rPr>
              <a:t>对于线性空间不变的光学系统，系统的响应即输出光场（或者光强）等于输入光场（或者光强）与冲击响应函数的卷积。</a:t>
            </a:r>
          </a:p>
        </p:txBody>
      </p:sp>
      <mc:AlternateContent xmlns:mc="http://schemas.openxmlformats.org/markup-compatibility/2006" xmlns:a14="http://schemas.microsoft.com/office/drawing/2010/main">
        <mc:Choice Requires="a14">
          <p:sp>
            <p:nvSpPr>
              <p:cNvPr id="15" name="TextBox 14"/>
              <p:cNvSpPr txBox="1"/>
              <p:nvPr/>
            </p:nvSpPr>
            <p:spPr>
              <a:xfrm>
                <a:off x="179512" y="5118283"/>
                <a:ext cx="8784976" cy="725327"/>
              </a:xfrm>
              <a:prstGeom prst="rect">
                <a:avLst/>
              </a:prstGeom>
              <a:noFill/>
            </p:spPr>
            <p:txBody>
              <a:bodyPr wrap="square" rtlCol="0">
                <a:spAutoFit/>
              </a:bodyPr>
              <a:lstStyle/>
              <a:p>
                <a:pPr>
                  <a:lnSpc>
                    <a:spcPct val="120000"/>
                  </a:lnSpc>
                </a:pPr>
                <a:r>
                  <a:rPr lang="zh-CN" altLang="en-US" b="1" dirty="0">
                    <a:solidFill>
                      <a:schemeClr val="tx2"/>
                    </a:solidFill>
                  </a:rPr>
                  <a:t>相干光学系统的点扩展函数</a:t>
                </a:r>
                <a14:m>
                  <m:oMath xmlns:m="http://schemas.openxmlformats.org/officeDocument/2006/math">
                    <m:sSub>
                      <m:sSubPr>
                        <m:ctrlPr>
                          <a:rPr lang="en-US" altLang="zh-CN" b="1" i="1">
                            <a:solidFill>
                              <a:schemeClr val="tx2"/>
                            </a:solidFill>
                            <a:latin typeface="Cambria Math" panose="02040503050406030204" pitchFamily="18" charset="0"/>
                          </a:rPr>
                        </m:ctrlPr>
                      </m:sSubPr>
                      <m:e>
                        <m:r>
                          <a:rPr lang="en-US" altLang="zh-CN" b="1" i="1">
                            <a:solidFill>
                              <a:schemeClr val="tx2"/>
                            </a:solidFill>
                            <a:latin typeface="Cambria Math"/>
                          </a:rPr>
                          <m:t>𝒉</m:t>
                        </m:r>
                      </m:e>
                      <m:sub>
                        <m:r>
                          <a:rPr lang="en-US" altLang="zh-CN" b="1" i="1">
                            <a:solidFill>
                              <a:schemeClr val="tx2"/>
                            </a:solidFill>
                            <a:latin typeface="Cambria Math"/>
                          </a:rPr>
                          <m:t>𝒄</m:t>
                        </m:r>
                      </m:sub>
                    </m:sSub>
                    <m:d>
                      <m:dPr>
                        <m:ctrlPr>
                          <a:rPr lang="en-US" altLang="zh-CN" b="1" i="1">
                            <a:solidFill>
                              <a:schemeClr val="tx2"/>
                            </a:solidFill>
                            <a:latin typeface="Cambria Math" panose="02040503050406030204" pitchFamily="18" charset="0"/>
                          </a:rPr>
                        </m:ctrlPr>
                      </m:dPr>
                      <m:e>
                        <m:r>
                          <a:rPr lang="en-US" altLang="zh-CN" b="1" i="1">
                            <a:solidFill>
                              <a:schemeClr val="tx2"/>
                            </a:solidFill>
                            <a:latin typeface="Cambria Math"/>
                          </a:rPr>
                          <m:t>𝒙</m:t>
                        </m:r>
                        <m:r>
                          <a:rPr lang="en-US" altLang="zh-CN" b="1" i="1">
                            <a:solidFill>
                              <a:schemeClr val="tx2"/>
                            </a:solidFill>
                            <a:latin typeface="Cambria Math"/>
                          </a:rPr>
                          <m:t>,</m:t>
                        </m:r>
                        <m:r>
                          <a:rPr lang="en-US" altLang="zh-CN" b="1" i="1">
                            <a:solidFill>
                              <a:schemeClr val="tx2"/>
                            </a:solidFill>
                            <a:latin typeface="Cambria Math"/>
                          </a:rPr>
                          <m:t>𝒚</m:t>
                        </m:r>
                      </m:e>
                    </m:d>
                  </m:oMath>
                </a14:m>
                <a:r>
                  <a:rPr lang="zh-CN" altLang="en-US" b="1" dirty="0">
                    <a:solidFill>
                      <a:schemeClr val="tx2"/>
                    </a:solidFill>
                  </a:rPr>
                  <a:t>与非相干光学系统的点扩展函数</a:t>
                </a:r>
                <a14:m>
                  <m:oMath xmlns:m="http://schemas.openxmlformats.org/officeDocument/2006/math">
                    <m:sSub>
                      <m:sSubPr>
                        <m:ctrlPr>
                          <a:rPr lang="en-US" altLang="zh-CN" b="1" i="1">
                            <a:solidFill>
                              <a:schemeClr val="tx2"/>
                            </a:solidFill>
                            <a:latin typeface="Cambria Math" panose="02040503050406030204" pitchFamily="18" charset="0"/>
                          </a:rPr>
                        </m:ctrlPr>
                      </m:sSubPr>
                      <m:e>
                        <m:r>
                          <a:rPr lang="en-US" altLang="zh-CN" b="1" i="1">
                            <a:solidFill>
                              <a:schemeClr val="tx2"/>
                            </a:solidFill>
                            <a:latin typeface="Cambria Math"/>
                          </a:rPr>
                          <m:t>𝒉</m:t>
                        </m:r>
                      </m:e>
                      <m:sub>
                        <m:r>
                          <a:rPr lang="en-US" altLang="zh-CN" b="1" i="1" smtClean="0">
                            <a:solidFill>
                              <a:schemeClr val="tx2"/>
                            </a:solidFill>
                            <a:latin typeface="Cambria Math"/>
                          </a:rPr>
                          <m:t>𝑰</m:t>
                        </m:r>
                      </m:sub>
                    </m:sSub>
                    <m:d>
                      <m:dPr>
                        <m:ctrlPr>
                          <a:rPr lang="en-US" altLang="zh-CN" b="1" i="1">
                            <a:solidFill>
                              <a:schemeClr val="tx2"/>
                            </a:solidFill>
                            <a:latin typeface="Cambria Math" panose="02040503050406030204" pitchFamily="18" charset="0"/>
                          </a:rPr>
                        </m:ctrlPr>
                      </m:dPr>
                      <m:e>
                        <m:r>
                          <a:rPr lang="en-US" altLang="zh-CN" b="1" i="1">
                            <a:solidFill>
                              <a:schemeClr val="tx2"/>
                            </a:solidFill>
                            <a:latin typeface="Cambria Math"/>
                          </a:rPr>
                          <m:t>𝒙</m:t>
                        </m:r>
                        <m:r>
                          <a:rPr lang="en-US" altLang="zh-CN" b="1" i="1">
                            <a:solidFill>
                              <a:schemeClr val="tx2"/>
                            </a:solidFill>
                            <a:latin typeface="Cambria Math"/>
                          </a:rPr>
                          <m:t>,</m:t>
                        </m:r>
                        <m:r>
                          <a:rPr lang="en-US" altLang="zh-CN" b="1" i="1">
                            <a:solidFill>
                              <a:schemeClr val="tx2"/>
                            </a:solidFill>
                            <a:latin typeface="Cambria Math"/>
                          </a:rPr>
                          <m:t>𝒚</m:t>
                        </m:r>
                      </m:e>
                    </m:d>
                  </m:oMath>
                </a14:m>
                <a:r>
                  <a:rPr lang="zh-CN" altLang="en-US" b="1" dirty="0">
                    <a:solidFill>
                      <a:schemeClr val="tx2"/>
                    </a:solidFill>
                  </a:rPr>
                  <a:t>存在如下关系：</a:t>
                </a:r>
                <a:endParaRPr lang="en-US" altLang="zh-CN" b="1" dirty="0">
                  <a:solidFill>
                    <a:schemeClr val="tx2"/>
                  </a:solidFill>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179512" y="5118283"/>
                <a:ext cx="8784976" cy="725327"/>
              </a:xfrm>
              <a:prstGeom prst="rect">
                <a:avLst/>
              </a:prstGeom>
              <a:blipFill>
                <a:blip r:embed="rId8"/>
                <a:stretch>
                  <a:fillRect l="-555" t="-3361" b="-10924"/>
                </a:stretch>
              </a:blipFill>
            </p:spPr>
            <p:txBody>
              <a:bodyPr/>
              <a:lstStyle/>
              <a:p>
                <a:r>
                  <a:rPr lang="zh-CN" altLang="en-US">
                    <a:noFill/>
                  </a:rPr>
                  <a:t> </a:t>
                </a:r>
              </a:p>
            </p:txBody>
          </p:sp>
        </mc:Fallback>
      </mc:AlternateContent>
      <p:graphicFrame>
        <p:nvGraphicFramePr>
          <p:cNvPr id="3" name="对象 2"/>
          <p:cNvGraphicFramePr>
            <a:graphicFrameLocks noChangeAspect="1"/>
          </p:cNvGraphicFramePr>
          <p:nvPr>
            <p:extLst>
              <p:ext uri="{D42A27DB-BD31-4B8C-83A1-F6EECF244321}">
                <p14:modId xmlns:p14="http://schemas.microsoft.com/office/powerpoint/2010/main" val="1323173095"/>
              </p:ext>
            </p:extLst>
          </p:nvPr>
        </p:nvGraphicFramePr>
        <p:xfrm>
          <a:off x="2698751" y="6007100"/>
          <a:ext cx="3385418" cy="489372"/>
        </p:xfrm>
        <a:graphic>
          <a:graphicData uri="http://schemas.openxmlformats.org/presentationml/2006/ole">
            <mc:AlternateContent xmlns:mc="http://schemas.openxmlformats.org/markup-compatibility/2006">
              <mc:Choice xmlns:v="urn:schemas-microsoft-com:vml" Requires="v">
                <p:oleObj spid="_x0000_s124420" name="Equation" r:id="rId9" imgW="1676160" imgH="241200" progId="Equation.DSMT4">
                  <p:embed/>
                </p:oleObj>
              </mc:Choice>
              <mc:Fallback>
                <p:oleObj name="Equation" r:id="rId9" imgW="1676160" imgH="241200" progId="Equation.DSMT4">
                  <p:embed/>
                  <p:pic>
                    <p:nvPicPr>
                      <p:cNvPr id="0" name="对象 3"/>
                      <p:cNvPicPr>
                        <a:picLocks noChangeAspect="1" noChangeArrowheads="1"/>
                      </p:cNvPicPr>
                      <p:nvPr/>
                    </p:nvPicPr>
                    <p:blipFill>
                      <a:blip r:embed="rId10"/>
                      <a:srcRect/>
                      <a:stretch>
                        <a:fillRect/>
                      </a:stretch>
                    </p:blipFill>
                    <p:spPr bwMode="auto">
                      <a:xfrm>
                        <a:off x="2698751" y="6007100"/>
                        <a:ext cx="3385418" cy="489372"/>
                      </a:xfrm>
                      <a:prstGeom prst="rect">
                        <a:avLst/>
                      </a:prstGeom>
                      <a:noFill/>
                      <a:ln w="28575">
                        <a:solidFill>
                          <a:srgbClr val="FF0000"/>
                        </a:solidFill>
                        <a:miter lim="800000"/>
                        <a:headEnd/>
                        <a:tailEnd/>
                      </a:ln>
                    </p:spPr>
                  </p:pic>
                </p:oleObj>
              </mc:Fallback>
            </mc:AlternateContent>
          </a:graphicData>
        </a:graphic>
      </p:graphicFrame>
    </p:spTree>
    <p:extLst>
      <p:ext uri="{BB962C8B-B14F-4D97-AF65-F5344CB8AC3E}">
        <p14:creationId xmlns:p14="http://schemas.microsoft.com/office/powerpoint/2010/main" val="3069248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barn(inVertical)">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left)">
                                      <p:cBhvr>
                                        <p:cTn id="16" dur="500"/>
                                        <p:tgtEl>
                                          <p:spTgt spid="14"/>
                                        </p:tgtEl>
                                      </p:cBhvr>
                                    </p:animEffect>
                                  </p:childTnLst>
                                </p:cTn>
                              </p:par>
                            </p:childTnLst>
                          </p:cTn>
                        </p:par>
                        <p:par>
                          <p:cTn id="17" fill="hold">
                            <p:stCondLst>
                              <p:cond delay="500"/>
                            </p:stCondLst>
                            <p:childTnLst>
                              <p:par>
                                <p:cTn id="18" presetID="16" presetClass="entr" presetSubtype="21"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barn(inVertical)">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left)">
                                      <p:cBhvr>
                                        <p:cTn id="25" dur="500"/>
                                        <p:tgtEl>
                                          <p:spTgt spid="15"/>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barn(inVertical)">
                                      <p:cBhvr>
                                        <p:cTn id="3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p:bldP spid="1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755576" y="115888"/>
            <a:ext cx="8280920" cy="719137"/>
          </a:xfrm>
        </p:spPr>
        <p:txBody>
          <a:bodyPr/>
          <a:lstStyle/>
          <a:p>
            <a:r>
              <a:rPr lang="zh-CN" altLang="en-US" sz="3200" dirty="0">
                <a:latin typeface="Times New Roman"/>
                <a:ea typeface="黑体" pitchFamily="2" charset="-122"/>
                <a:cs typeface="Times New Roman"/>
              </a:rPr>
              <a:t>卷积、相关、</a:t>
            </a:r>
            <a:r>
              <a:rPr lang="el-GR" altLang="zh-CN" sz="3200" i="1" dirty="0">
                <a:latin typeface="Times New Roman"/>
                <a:ea typeface="黑体" pitchFamily="2" charset="-122"/>
                <a:cs typeface="Times New Roman"/>
              </a:rPr>
              <a:t>δ</a:t>
            </a:r>
            <a:r>
              <a:rPr lang="zh-CN" altLang="en-US" sz="3200" dirty="0">
                <a:latin typeface="Times New Roman"/>
                <a:ea typeface="黑体" pitchFamily="2" charset="-122"/>
                <a:cs typeface="Times New Roman"/>
              </a:rPr>
              <a:t>函数、傅里叶定理与光学系统</a:t>
            </a:r>
            <a:endParaRPr lang="en-US" altLang="zh-CN" sz="3200"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fld id="{80EBFEEF-8BDD-4A82-B08F-633BA2D602B5}" type="slidenum">
              <a:rPr lang="zh-CN" altLang="en-US" smtClean="0"/>
              <a:pPr/>
              <a:t>38</a:t>
            </a:fld>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3498563722"/>
              </p:ext>
            </p:extLst>
          </p:nvPr>
        </p:nvGraphicFramePr>
        <p:xfrm>
          <a:off x="2519176" y="3751802"/>
          <a:ext cx="4105648" cy="426036"/>
        </p:xfrm>
        <a:graphic>
          <a:graphicData uri="http://schemas.openxmlformats.org/presentationml/2006/ole">
            <mc:AlternateContent xmlns:mc="http://schemas.openxmlformats.org/markup-compatibility/2006">
              <mc:Choice xmlns:v="urn:schemas-microsoft-com:vml" Requires="v">
                <p:oleObj spid="_x0000_s123766" name="Equation" r:id="rId4" imgW="2450880" imgH="253800" progId="Equation.DSMT4">
                  <p:embed/>
                </p:oleObj>
              </mc:Choice>
              <mc:Fallback>
                <p:oleObj name="Equation" r:id="rId4" imgW="2450880" imgH="253800" progId="Equation.DSMT4">
                  <p:embed/>
                  <p:pic>
                    <p:nvPicPr>
                      <p:cNvPr id="0" name="对象 8"/>
                      <p:cNvPicPr>
                        <a:picLocks noChangeAspect="1" noChangeArrowheads="1"/>
                      </p:cNvPicPr>
                      <p:nvPr/>
                    </p:nvPicPr>
                    <p:blipFill>
                      <a:blip r:embed="rId5"/>
                      <a:srcRect/>
                      <a:stretch>
                        <a:fillRect/>
                      </a:stretch>
                    </p:blipFill>
                    <p:spPr bwMode="auto">
                      <a:xfrm>
                        <a:off x="2519176" y="3751802"/>
                        <a:ext cx="4105648" cy="426036"/>
                      </a:xfrm>
                      <a:prstGeom prst="rect">
                        <a:avLst/>
                      </a:prstGeom>
                      <a:noFill/>
                      <a:ln w="28575">
                        <a:solidFill>
                          <a:srgbClr val="FF0000"/>
                        </a:solidFill>
                        <a:miter lim="800000"/>
                        <a:headEnd/>
                        <a:tailEnd/>
                      </a:ln>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4172550808"/>
              </p:ext>
            </p:extLst>
          </p:nvPr>
        </p:nvGraphicFramePr>
        <p:xfrm>
          <a:off x="2270533" y="5969622"/>
          <a:ext cx="4602547" cy="478470"/>
        </p:xfrm>
        <a:graphic>
          <a:graphicData uri="http://schemas.openxmlformats.org/presentationml/2006/ole">
            <mc:AlternateContent xmlns:mc="http://schemas.openxmlformats.org/markup-compatibility/2006">
              <mc:Choice xmlns:v="urn:schemas-microsoft-com:vml" Requires="v">
                <p:oleObj spid="_x0000_s123767" name="Equation" r:id="rId6" imgW="2692080" imgH="279360" progId="Equation.DSMT4">
                  <p:embed/>
                </p:oleObj>
              </mc:Choice>
              <mc:Fallback>
                <p:oleObj name="Equation" r:id="rId6" imgW="2692080" imgH="279360" progId="Equation.DSMT4">
                  <p:embed/>
                  <p:pic>
                    <p:nvPicPr>
                      <p:cNvPr id="0" name="对象 15"/>
                      <p:cNvPicPr>
                        <a:picLocks noChangeAspect="1" noChangeArrowheads="1"/>
                      </p:cNvPicPr>
                      <p:nvPr/>
                    </p:nvPicPr>
                    <p:blipFill>
                      <a:blip r:embed="rId7"/>
                      <a:srcRect/>
                      <a:stretch>
                        <a:fillRect/>
                      </a:stretch>
                    </p:blipFill>
                    <p:spPr bwMode="auto">
                      <a:xfrm>
                        <a:off x="2270533" y="5969622"/>
                        <a:ext cx="4602547" cy="478470"/>
                      </a:xfrm>
                      <a:prstGeom prst="rect">
                        <a:avLst/>
                      </a:prstGeom>
                      <a:noFill/>
                      <a:ln w="28575">
                        <a:solidFill>
                          <a:srgbClr val="FF0000"/>
                        </a:solidFill>
                        <a:miter lim="800000"/>
                        <a:headEnd/>
                        <a:tailEnd/>
                      </a:ln>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897272887"/>
              </p:ext>
            </p:extLst>
          </p:nvPr>
        </p:nvGraphicFramePr>
        <p:xfrm>
          <a:off x="1127539" y="1524622"/>
          <a:ext cx="6612814" cy="612297"/>
        </p:xfrm>
        <a:graphic>
          <a:graphicData uri="http://schemas.openxmlformats.org/presentationml/2006/ole">
            <mc:AlternateContent xmlns:mc="http://schemas.openxmlformats.org/markup-compatibility/2006">
              <mc:Choice xmlns:v="urn:schemas-microsoft-com:vml" Requires="v">
                <p:oleObj spid="_x0000_s123768" name="Equation" r:id="rId8" imgW="3568700" imgH="330200" progId="Equation.DSMT4">
                  <p:embed/>
                </p:oleObj>
              </mc:Choice>
              <mc:Fallback>
                <p:oleObj name="Equation" r:id="rId8" imgW="3568700" imgH="330200" progId="Equation.DSMT4">
                  <p:embed/>
                  <p:pic>
                    <p:nvPicPr>
                      <p:cNvPr id="0" name="对象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27539" y="1524622"/>
                        <a:ext cx="6612814" cy="612297"/>
                      </a:xfrm>
                      <a:prstGeom prst="rect">
                        <a:avLst/>
                      </a:prstGeom>
                      <a:noFill/>
                      <a:ln>
                        <a:noFill/>
                      </a:ln>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1132221920"/>
              </p:ext>
            </p:extLst>
          </p:nvPr>
        </p:nvGraphicFramePr>
        <p:xfrm>
          <a:off x="1081882" y="2624419"/>
          <a:ext cx="6658472" cy="618870"/>
        </p:xfrm>
        <a:graphic>
          <a:graphicData uri="http://schemas.openxmlformats.org/presentationml/2006/ole">
            <mc:AlternateContent xmlns:mc="http://schemas.openxmlformats.org/markup-compatibility/2006">
              <mc:Choice xmlns:v="urn:schemas-microsoft-com:vml" Requires="v">
                <p:oleObj spid="_x0000_s123769" name="Equation" r:id="rId10" imgW="3556000" imgH="330200" progId="Equation.DSMT4">
                  <p:embed/>
                </p:oleObj>
              </mc:Choice>
              <mc:Fallback>
                <p:oleObj name="Equation" r:id="rId10" imgW="3556000" imgH="330200" progId="Equation.DSMT4">
                  <p:embed/>
                  <p:pic>
                    <p:nvPicPr>
                      <p:cNvPr id="0" name="对象 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81882" y="2624419"/>
                        <a:ext cx="6658472" cy="618870"/>
                      </a:xfrm>
                      <a:prstGeom prst="rect">
                        <a:avLst/>
                      </a:prstGeom>
                      <a:noFill/>
                      <a:ln>
                        <a:noFill/>
                      </a:ln>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3956320468"/>
              </p:ext>
            </p:extLst>
          </p:nvPr>
        </p:nvGraphicFramePr>
        <p:xfrm>
          <a:off x="3005534" y="4888847"/>
          <a:ext cx="3132931" cy="452874"/>
        </p:xfrm>
        <a:graphic>
          <a:graphicData uri="http://schemas.openxmlformats.org/presentationml/2006/ole">
            <mc:AlternateContent xmlns:mc="http://schemas.openxmlformats.org/markup-compatibility/2006">
              <mc:Choice xmlns:v="urn:schemas-microsoft-com:vml" Requires="v">
                <p:oleObj spid="_x0000_s123770" name="Equation" r:id="rId12" imgW="1676160" imgH="241200" progId="Equation.DSMT4">
                  <p:embed/>
                </p:oleObj>
              </mc:Choice>
              <mc:Fallback>
                <p:oleObj name="Equation" r:id="rId12" imgW="1676160" imgH="241200" progId="Equation.DSMT4">
                  <p:embed/>
                  <p:pic>
                    <p:nvPicPr>
                      <p:cNvPr id="0" name="对象 2"/>
                      <p:cNvPicPr>
                        <a:picLocks noChangeAspect="1" noChangeArrowheads="1"/>
                      </p:cNvPicPr>
                      <p:nvPr/>
                    </p:nvPicPr>
                    <p:blipFill>
                      <a:blip r:embed="rId13"/>
                      <a:srcRect/>
                      <a:stretch>
                        <a:fillRect/>
                      </a:stretch>
                    </p:blipFill>
                    <p:spPr bwMode="auto">
                      <a:xfrm>
                        <a:off x="3005534" y="4888847"/>
                        <a:ext cx="3132931" cy="452874"/>
                      </a:xfrm>
                      <a:prstGeom prst="rect">
                        <a:avLst/>
                      </a:prstGeom>
                      <a:noFill/>
                      <a:ln w="28575">
                        <a:solidFill>
                          <a:srgbClr val="FF0000"/>
                        </a:solidFill>
                        <a:miter lim="800000"/>
                        <a:headEnd/>
                        <a:tailEnd/>
                      </a:ln>
                    </p:spPr>
                  </p:pic>
                </p:oleObj>
              </mc:Fallback>
            </mc:AlternateContent>
          </a:graphicData>
        </a:graphic>
      </p:graphicFrame>
      <p:sp>
        <p:nvSpPr>
          <p:cNvPr id="19" name="TextBox 18"/>
          <p:cNvSpPr txBox="1"/>
          <p:nvPr/>
        </p:nvSpPr>
        <p:spPr>
          <a:xfrm>
            <a:off x="251520" y="1170681"/>
            <a:ext cx="1346844" cy="369332"/>
          </a:xfrm>
          <a:prstGeom prst="rect">
            <a:avLst/>
          </a:prstGeom>
          <a:noFill/>
        </p:spPr>
        <p:txBody>
          <a:bodyPr wrap="none" rtlCol="0">
            <a:spAutoFit/>
          </a:bodyPr>
          <a:lstStyle/>
          <a:p>
            <a:r>
              <a:rPr lang="zh-CN" altLang="en-US" b="1" dirty="0">
                <a:solidFill>
                  <a:schemeClr val="tx2"/>
                </a:solidFill>
              </a:rPr>
              <a:t>输入信号：</a:t>
            </a:r>
          </a:p>
        </p:txBody>
      </p:sp>
      <p:sp>
        <p:nvSpPr>
          <p:cNvPr id="23" name="TextBox 22"/>
          <p:cNvSpPr txBox="1"/>
          <p:nvPr/>
        </p:nvSpPr>
        <p:spPr>
          <a:xfrm>
            <a:off x="251520" y="2250801"/>
            <a:ext cx="1346844" cy="369332"/>
          </a:xfrm>
          <a:prstGeom prst="rect">
            <a:avLst/>
          </a:prstGeom>
          <a:noFill/>
        </p:spPr>
        <p:txBody>
          <a:bodyPr wrap="none" rtlCol="0">
            <a:spAutoFit/>
          </a:bodyPr>
          <a:lstStyle/>
          <a:p>
            <a:r>
              <a:rPr lang="zh-CN" altLang="en-US" b="1" dirty="0">
                <a:solidFill>
                  <a:schemeClr val="tx2"/>
                </a:solidFill>
              </a:rPr>
              <a:t>输出信号：</a:t>
            </a:r>
          </a:p>
        </p:txBody>
      </p:sp>
      <p:sp>
        <p:nvSpPr>
          <p:cNvPr id="24" name="TextBox 23"/>
          <p:cNvSpPr txBox="1"/>
          <p:nvPr/>
        </p:nvSpPr>
        <p:spPr>
          <a:xfrm>
            <a:off x="251520" y="3330921"/>
            <a:ext cx="1346844" cy="369332"/>
          </a:xfrm>
          <a:prstGeom prst="rect">
            <a:avLst/>
          </a:prstGeom>
          <a:noFill/>
        </p:spPr>
        <p:txBody>
          <a:bodyPr wrap="none" rtlCol="0">
            <a:spAutoFit/>
          </a:bodyPr>
          <a:lstStyle/>
          <a:p>
            <a:r>
              <a:rPr lang="zh-CN" altLang="en-US" b="1" dirty="0">
                <a:solidFill>
                  <a:schemeClr val="tx2"/>
                </a:solidFill>
              </a:rPr>
              <a:t>卷积定理：</a:t>
            </a:r>
          </a:p>
        </p:txBody>
      </p:sp>
      <p:sp>
        <p:nvSpPr>
          <p:cNvPr id="25" name="TextBox 24"/>
          <p:cNvSpPr txBox="1"/>
          <p:nvPr/>
        </p:nvSpPr>
        <p:spPr>
          <a:xfrm>
            <a:off x="251520" y="4483049"/>
            <a:ext cx="2044149" cy="369332"/>
          </a:xfrm>
          <a:prstGeom prst="rect">
            <a:avLst/>
          </a:prstGeom>
          <a:noFill/>
        </p:spPr>
        <p:txBody>
          <a:bodyPr wrap="none" rtlCol="0">
            <a:spAutoFit/>
          </a:bodyPr>
          <a:lstStyle/>
          <a:p>
            <a:r>
              <a:rPr lang="zh-CN" altLang="en-US" b="1" dirty="0">
                <a:solidFill>
                  <a:schemeClr val="tx2"/>
                </a:solidFill>
              </a:rPr>
              <a:t>非相干光学系统：</a:t>
            </a:r>
          </a:p>
        </p:txBody>
      </p:sp>
      <p:sp>
        <p:nvSpPr>
          <p:cNvPr id="26" name="TextBox 25"/>
          <p:cNvSpPr txBox="1"/>
          <p:nvPr/>
        </p:nvSpPr>
        <p:spPr>
          <a:xfrm>
            <a:off x="251520" y="5541291"/>
            <a:ext cx="1346844" cy="369332"/>
          </a:xfrm>
          <a:prstGeom prst="rect">
            <a:avLst/>
          </a:prstGeom>
          <a:noFill/>
        </p:spPr>
        <p:txBody>
          <a:bodyPr wrap="none" rtlCol="0">
            <a:spAutoFit/>
          </a:bodyPr>
          <a:lstStyle/>
          <a:p>
            <a:r>
              <a:rPr lang="zh-CN" altLang="en-US" b="1" dirty="0">
                <a:solidFill>
                  <a:schemeClr val="tx2"/>
                </a:solidFill>
              </a:rPr>
              <a:t>相关定理：</a:t>
            </a:r>
          </a:p>
        </p:txBody>
      </p:sp>
    </p:spTree>
    <p:extLst>
      <p:ext uri="{BB962C8B-B14F-4D97-AF65-F5344CB8AC3E}">
        <p14:creationId xmlns:p14="http://schemas.microsoft.com/office/powerpoint/2010/main" val="3697920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wipe(left)">
                                      <p:cBhvr>
                                        <p:cTn id="16" dur="500"/>
                                        <p:tgtEl>
                                          <p:spTgt spid="23"/>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wipe(left)">
                                      <p:cBhvr>
                                        <p:cTn id="25" dur="500"/>
                                        <p:tgtEl>
                                          <p:spTgt spid="24"/>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wipe(left)">
                                      <p:cBhvr>
                                        <p:cTn id="29" dur="500"/>
                                        <p:tgtEl>
                                          <p:spTgt spid="3"/>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wipe(left)">
                                      <p:cBhvr>
                                        <p:cTn id="34" dur="500"/>
                                        <p:tgtEl>
                                          <p:spTgt spid="25"/>
                                        </p:tgtEl>
                                      </p:cBhvr>
                                    </p:animEffect>
                                  </p:childTnLst>
                                </p:cTn>
                              </p:par>
                            </p:childTnLst>
                          </p:cTn>
                        </p:par>
                        <p:par>
                          <p:cTn id="35" fill="hold">
                            <p:stCondLst>
                              <p:cond delay="500"/>
                            </p:stCondLst>
                            <p:childTnLst>
                              <p:par>
                                <p:cTn id="36" presetID="22" presetClass="entr" presetSubtype="8" fill="hold" nodeType="after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wipe(left)">
                                      <p:cBhvr>
                                        <p:cTn id="38" dur="5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wipe(left)">
                                      <p:cBhvr>
                                        <p:cTn id="43" dur="500"/>
                                        <p:tgtEl>
                                          <p:spTgt spid="26"/>
                                        </p:tgtEl>
                                      </p:cBhvr>
                                    </p:animEffect>
                                  </p:childTnLst>
                                </p:cTn>
                              </p:par>
                            </p:childTnLst>
                          </p:cTn>
                        </p:par>
                        <p:par>
                          <p:cTn id="44" fill="hold">
                            <p:stCondLst>
                              <p:cond delay="500"/>
                            </p:stCondLst>
                            <p:childTnLst>
                              <p:par>
                                <p:cTn id="45" presetID="22" presetClass="entr" presetSubtype="8" fill="hold" nodeType="after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wipe(left)">
                                      <p:cBhvr>
                                        <p:cTn id="4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3" grpId="0"/>
      <p:bldP spid="24" grpId="0"/>
      <p:bldP spid="25" grpId="0"/>
      <p:bldP spid="2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zh-CN" sz="3600" dirty="0">
                <a:latin typeface="黑体" pitchFamily="2" charset="-122"/>
                <a:ea typeface="黑体" pitchFamily="2" charset="-122"/>
              </a:rPr>
              <a:t>6.2 </a:t>
            </a:r>
            <a:r>
              <a:rPr lang="zh-CN" altLang="en-US" sz="3600" dirty="0">
                <a:latin typeface="黑体" pitchFamily="2" charset="-122"/>
                <a:ea typeface="黑体" pitchFamily="2" charset="-122"/>
              </a:rPr>
              <a:t>傅里叶光学的数学工具</a:t>
            </a:r>
            <a:endParaRPr lang="en-US" altLang="zh-CN" sz="3600" dirty="0">
              <a:latin typeface="黑体" pitchFamily="2" charset="-122"/>
              <a:ea typeface="黑体" pitchFamily="2" charset="-122"/>
            </a:endParaRPr>
          </a:p>
        </p:txBody>
      </p:sp>
      <p:sp>
        <p:nvSpPr>
          <p:cNvPr id="3" name="灯片编号占位符 2"/>
          <p:cNvSpPr>
            <a:spLocks noGrp="1"/>
          </p:cNvSpPr>
          <p:nvPr>
            <p:ph type="sldNum" sz="quarter" idx="10"/>
          </p:nvPr>
        </p:nvSpPr>
        <p:spPr/>
        <p:txBody>
          <a:bodyPr/>
          <a:lstStyle/>
          <a:p>
            <a:fld id="{80EBFEEF-8BDD-4A82-B08F-633BA2D602B5}" type="slidenum">
              <a:rPr lang="zh-CN" altLang="en-US" smtClean="0"/>
              <a:pPr/>
              <a:t>39</a:t>
            </a:fld>
            <a:endParaRPr lang="zh-CN" altLang="en-US"/>
          </a:p>
        </p:txBody>
      </p:sp>
      <p:sp>
        <p:nvSpPr>
          <p:cNvPr id="4" name="矩形 3"/>
          <p:cNvSpPr/>
          <p:nvPr/>
        </p:nvSpPr>
        <p:spPr>
          <a:xfrm>
            <a:off x="2051720" y="2098987"/>
            <a:ext cx="5400600" cy="3346237"/>
          </a:xfrm>
          <a:prstGeom prst="rect">
            <a:avLst/>
          </a:prstGeom>
        </p:spPr>
        <p:txBody>
          <a:bodyPr wrap="square">
            <a:spAutoFit/>
          </a:bodyPr>
          <a:lstStyle/>
          <a:p>
            <a:pPr>
              <a:lnSpc>
                <a:spcPct val="150000"/>
              </a:lnSpc>
            </a:pPr>
            <a:r>
              <a:rPr lang="en-US" altLang="zh-CN" sz="2400" b="1" dirty="0">
                <a:solidFill>
                  <a:schemeClr val="tx2"/>
                </a:solidFill>
              </a:rPr>
              <a:t>6.2.1 </a:t>
            </a:r>
            <a:r>
              <a:rPr lang="zh-CN" altLang="en-US" sz="2400" b="1" dirty="0">
                <a:solidFill>
                  <a:schemeClr val="tx2"/>
                </a:solidFill>
              </a:rPr>
              <a:t>傅里叶级数与傅里叶变换</a:t>
            </a:r>
            <a:endParaRPr lang="en-US" altLang="zh-CN" sz="2400" b="1" dirty="0">
              <a:solidFill>
                <a:schemeClr val="tx2"/>
              </a:solidFill>
            </a:endParaRPr>
          </a:p>
          <a:p>
            <a:pPr>
              <a:lnSpc>
                <a:spcPct val="150000"/>
              </a:lnSpc>
            </a:pPr>
            <a:r>
              <a:rPr lang="en-US" altLang="zh-CN" sz="2400" b="1" dirty="0">
                <a:solidFill>
                  <a:schemeClr val="tx2"/>
                </a:solidFill>
              </a:rPr>
              <a:t>6.2.2 </a:t>
            </a:r>
            <a:r>
              <a:rPr lang="zh-CN" altLang="en-US" sz="2400" b="1" dirty="0">
                <a:solidFill>
                  <a:schemeClr val="tx2"/>
                </a:solidFill>
              </a:rPr>
              <a:t>卷积运算与相关运算</a:t>
            </a:r>
            <a:endParaRPr lang="en-US" altLang="zh-CN" sz="2400" b="1" dirty="0">
              <a:solidFill>
                <a:schemeClr val="tx2"/>
              </a:solidFill>
            </a:endParaRPr>
          </a:p>
          <a:p>
            <a:pPr>
              <a:lnSpc>
                <a:spcPct val="150000"/>
              </a:lnSpc>
            </a:pPr>
            <a:r>
              <a:rPr lang="en-US" altLang="zh-CN" sz="2400" b="1" dirty="0">
                <a:solidFill>
                  <a:schemeClr val="tx2"/>
                </a:solidFill>
              </a:rPr>
              <a:t>6.2.3 </a:t>
            </a:r>
            <a:r>
              <a:rPr lang="zh-CN" altLang="en-US" sz="2400" b="1" dirty="0">
                <a:solidFill>
                  <a:schemeClr val="tx2"/>
                </a:solidFill>
              </a:rPr>
              <a:t>傅里叶变换与</a:t>
            </a:r>
            <a:r>
              <a:rPr lang="en-US" altLang="zh-CN" sz="2400" b="1" dirty="0">
                <a:solidFill>
                  <a:schemeClr val="tx2"/>
                </a:solidFill>
              </a:rPr>
              <a:t>2</a:t>
            </a:r>
            <a:r>
              <a:rPr lang="en-US" altLang="zh-CN" sz="2400" b="1" i="1" dirty="0">
                <a:solidFill>
                  <a:schemeClr val="tx2"/>
                </a:solidFill>
              </a:rPr>
              <a:t>f</a:t>
            </a:r>
            <a:r>
              <a:rPr lang="en-US" altLang="zh-CN" sz="2400" b="1" dirty="0">
                <a:solidFill>
                  <a:schemeClr val="tx2"/>
                </a:solidFill>
              </a:rPr>
              <a:t> </a:t>
            </a:r>
            <a:r>
              <a:rPr lang="zh-CN" altLang="en-US" sz="2400" b="1" dirty="0">
                <a:solidFill>
                  <a:schemeClr val="tx2"/>
                </a:solidFill>
              </a:rPr>
              <a:t>透镜系统</a:t>
            </a:r>
            <a:endParaRPr lang="en-US" altLang="zh-CN" sz="2400" b="1" dirty="0">
              <a:solidFill>
                <a:schemeClr val="tx2"/>
              </a:solidFill>
            </a:endParaRPr>
          </a:p>
          <a:p>
            <a:pPr>
              <a:lnSpc>
                <a:spcPct val="150000"/>
              </a:lnSpc>
            </a:pPr>
            <a:r>
              <a:rPr lang="en-US" altLang="zh-CN" sz="2400" b="1" dirty="0">
                <a:solidFill>
                  <a:schemeClr val="tx2"/>
                </a:solidFill>
              </a:rPr>
              <a:t>6.2.4 </a:t>
            </a:r>
            <a:r>
              <a:rPr lang="el-GR" altLang="zh-CN" sz="2400" b="1" dirty="0">
                <a:solidFill>
                  <a:schemeClr val="tx2"/>
                </a:solidFill>
              </a:rPr>
              <a:t>δ</a:t>
            </a:r>
            <a:r>
              <a:rPr lang="zh-CN" altLang="en-US" sz="2400" b="1" dirty="0">
                <a:solidFill>
                  <a:schemeClr val="tx2"/>
                </a:solidFill>
              </a:rPr>
              <a:t>函数及其应用</a:t>
            </a:r>
            <a:endParaRPr lang="en-US" altLang="zh-CN" sz="2400" b="1" dirty="0">
              <a:solidFill>
                <a:schemeClr val="tx2"/>
              </a:solidFill>
            </a:endParaRPr>
          </a:p>
          <a:p>
            <a:pPr>
              <a:lnSpc>
                <a:spcPct val="150000"/>
              </a:lnSpc>
            </a:pPr>
            <a:r>
              <a:rPr lang="en-US" altLang="zh-CN" sz="2400" b="1" dirty="0">
                <a:solidFill>
                  <a:srgbClr val="FF0000"/>
                </a:solidFill>
              </a:rPr>
              <a:t>6.2.5 </a:t>
            </a:r>
            <a:r>
              <a:rPr lang="zh-CN" altLang="en-US" sz="2400" b="1" dirty="0">
                <a:solidFill>
                  <a:srgbClr val="FF0000"/>
                </a:solidFill>
              </a:rPr>
              <a:t>点扩展函数</a:t>
            </a:r>
            <a:endParaRPr lang="en-US" altLang="zh-CN" sz="2400" b="1" dirty="0">
              <a:solidFill>
                <a:srgbClr val="FF0000"/>
              </a:solidFill>
            </a:endParaRPr>
          </a:p>
          <a:p>
            <a:pPr>
              <a:lnSpc>
                <a:spcPct val="150000"/>
              </a:lnSpc>
            </a:pPr>
            <a:r>
              <a:rPr lang="en-US" altLang="zh-CN" sz="2400" b="1" dirty="0">
                <a:solidFill>
                  <a:schemeClr val="tx2"/>
                </a:solidFill>
              </a:rPr>
              <a:t>6.2.6 </a:t>
            </a:r>
            <a:r>
              <a:rPr lang="zh-CN" altLang="en-US" sz="2400" b="1" dirty="0">
                <a:solidFill>
                  <a:schemeClr val="tx2"/>
                </a:solidFill>
              </a:rPr>
              <a:t>常用的特殊函数</a:t>
            </a:r>
          </a:p>
        </p:txBody>
      </p:sp>
    </p:spTree>
    <p:extLst>
      <p:ext uri="{BB962C8B-B14F-4D97-AF65-F5344CB8AC3E}">
        <p14:creationId xmlns:p14="http://schemas.microsoft.com/office/powerpoint/2010/main" val="1022434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13357" y="1268760"/>
            <a:ext cx="5393126" cy="2008877"/>
          </a:xfrm>
          <a:prstGeom prst="rect">
            <a:avLst/>
          </a:prstGeom>
        </p:spPr>
      </p:pic>
      <p:sp>
        <p:nvSpPr>
          <p:cNvPr id="7"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周期函数的傅里叶频谱</a:t>
            </a:r>
            <a:endParaRPr lang="en-US" altLang="zh-CN" sz="3200" dirty="0">
              <a:latin typeface="黑体" pitchFamily="2" charset="-122"/>
              <a:ea typeface="黑体" pitchFamily="2" charset="-122"/>
            </a:endParaRPr>
          </a:p>
        </p:txBody>
      </p:sp>
      <p:sp>
        <p:nvSpPr>
          <p:cNvPr id="3" name="灯片编号占位符 2"/>
          <p:cNvSpPr>
            <a:spLocks noGrp="1"/>
          </p:cNvSpPr>
          <p:nvPr>
            <p:ph type="sldNum" sz="quarter" idx="10"/>
          </p:nvPr>
        </p:nvSpPr>
        <p:spPr/>
        <p:txBody>
          <a:bodyPr/>
          <a:lstStyle/>
          <a:p>
            <a:fld id="{80EBFEEF-8BDD-4A82-B08F-633BA2D602B5}" type="slidenum">
              <a:rPr lang="zh-CN" altLang="en-US" smtClean="0"/>
              <a:pPr/>
              <a:t>4</a:t>
            </a:fld>
            <a:endParaRPr lang="zh-CN" altLang="en-US"/>
          </a:p>
        </p:txBody>
      </p:sp>
      <p:graphicFrame>
        <p:nvGraphicFramePr>
          <p:cNvPr id="11" name="对象 10"/>
          <p:cNvGraphicFramePr>
            <a:graphicFrameLocks noChangeAspect="1"/>
          </p:cNvGraphicFramePr>
          <p:nvPr>
            <p:extLst>
              <p:ext uri="{D42A27DB-BD31-4B8C-83A1-F6EECF244321}">
                <p14:modId xmlns:p14="http://schemas.microsoft.com/office/powerpoint/2010/main" val="1082071966"/>
              </p:ext>
            </p:extLst>
          </p:nvPr>
        </p:nvGraphicFramePr>
        <p:xfrm>
          <a:off x="323528" y="2332484"/>
          <a:ext cx="2435225" cy="952500"/>
        </p:xfrm>
        <a:graphic>
          <a:graphicData uri="http://schemas.openxmlformats.org/presentationml/2006/ole">
            <mc:AlternateContent xmlns:mc="http://schemas.openxmlformats.org/markup-compatibility/2006">
              <mc:Choice xmlns:v="urn:schemas-microsoft-com:vml" Requires="v">
                <p:oleObj spid="_x0000_s137574" name="Equation" r:id="rId5" imgW="1104840" imgH="431640" progId="Equation.DSMT4">
                  <p:embed/>
                </p:oleObj>
              </mc:Choice>
              <mc:Fallback>
                <p:oleObj name="Equation" r:id="rId5" imgW="1104840" imgH="431640" progId="Equation.DSMT4">
                  <p:embed/>
                  <p:pic>
                    <p:nvPicPr>
                      <p:cNvPr id="0" name=""/>
                      <p:cNvPicPr>
                        <a:picLocks noChangeAspect="1" noChangeArrowheads="1"/>
                      </p:cNvPicPr>
                      <p:nvPr/>
                    </p:nvPicPr>
                    <p:blipFill>
                      <a:blip r:embed="rId6"/>
                      <a:srcRect/>
                      <a:stretch>
                        <a:fillRect/>
                      </a:stretch>
                    </p:blipFill>
                    <p:spPr bwMode="auto">
                      <a:xfrm>
                        <a:off x="323528" y="2332484"/>
                        <a:ext cx="2435225"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 name="TextBox 16"/>
          <p:cNvSpPr txBox="1"/>
          <p:nvPr/>
        </p:nvSpPr>
        <p:spPr>
          <a:xfrm>
            <a:off x="107505" y="1429544"/>
            <a:ext cx="3240360" cy="870751"/>
          </a:xfrm>
          <a:prstGeom prst="rect">
            <a:avLst/>
          </a:prstGeom>
          <a:noFill/>
        </p:spPr>
        <p:txBody>
          <a:bodyPr wrap="square" rtlCol="0">
            <a:spAutoFit/>
          </a:bodyPr>
          <a:lstStyle/>
          <a:p>
            <a:pPr algn="just">
              <a:lnSpc>
                <a:spcPct val="150000"/>
              </a:lnSpc>
            </a:pPr>
            <a:r>
              <a:rPr lang="zh-CN" altLang="en-US" b="1" dirty="0">
                <a:solidFill>
                  <a:schemeClr val="tx2"/>
                </a:solidFill>
              </a:rPr>
              <a:t>周期波形可分解为一系列谐波的叠加：</a:t>
            </a:r>
          </a:p>
        </p:txBody>
      </p:sp>
      <p:graphicFrame>
        <p:nvGraphicFramePr>
          <p:cNvPr id="18" name="对象 17"/>
          <p:cNvGraphicFramePr>
            <a:graphicFrameLocks noChangeAspect="1"/>
          </p:cNvGraphicFramePr>
          <p:nvPr>
            <p:extLst>
              <p:ext uri="{D42A27DB-BD31-4B8C-83A1-F6EECF244321}">
                <p14:modId xmlns:p14="http://schemas.microsoft.com/office/powerpoint/2010/main" val="2084817327"/>
              </p:ext>
            </p:extLst>
          </p:nvPr>
        </p:nvGraphicFramePr>
        <p:xfrm>
          <a:off x="5076056" y="3745835"/>
          <a:ext cx="1008112" cy="403245"/>
        </p:xfrm>
        <a:graphic>
          <a:graphicData uri="http://schemas.openxmlformats.org/presentationml/2006/ole">
            <mc:AlternateContent xmlns:mc="http://schemas.openxmlformats.org/markup-compatibility/2006">
              <mc:Choice xmlns:v="urn:schemas-microsoft-com:vml" Requires="v">
                <p:oleObj spid="_x0000_s137575" name="Equation" r:id="rId7" imgW="571320" imgH="228600" progId="Equation.DSMT4">
                  <p:embed/>
                </p:oleObj>
              </mc:Choice>
              <mc:Fallback>
                <p:oleObj name="Equation" r:id="rId7" imgW="571320" imgH="228600" progId="Equation.DSMT4">
                  <p:embed/>
                  <p:pic>
                    <p:nvPicPr>
                      <p:cNvPr id="0" name=""/>
                      <p:cNvPicPr/>
                      <p:nvPr/>
                    </p:nvPicPr>
                    <p:blipFill>
                      <a:blip r:embed="rId8"/>
                      <a:stretch>
                        <a:fillRect/>
                      </a:stretch>
                    </p:blipFill>
                    <p:spPr>
                      <a:xfrm>
                        <a:off x="5076056" y="3745835"/>
                        <a:ext cx="1008112" cy="403245"/>
                      </a:xfrm>
                      <a:prstGeom prst="rect">
                        <a:avLst/>
                      </a:prstGeom>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3367025441"/>
              </p:ext>
            </p:extLst>
          </p:nvPr>
        </p:nvGraphicFramePr>
        <p:xfrm>
          <a:off x="5076057" y="4526883"/>
          <a:ext cx="1296144" cy="440798"/>
        </p:xfrm>
        <a:graphic>
          <a:graphicData uri="http://schemas.openxmlformats.org/presentationml/2006/ole">
            <mc:AlternateContent xmlns:mc="http://schemas.openxmlformats.org/markup-compatibility/2006">
              <mc:Choice xmlns:v="urn:schemas-microsoft-com:vml" Requires="v">
                <p:oleObj spid="_x0000_s137576" name="Equation" r:id="rId9" imgW="672840" imgH="228600" progId="Equation.DSMT4">
                  <p:embed/>
                </p:oleObj>
              </mc:Choice>
              <mc:Fallback>
                <p:oleObj name="Equation" r:id="rId9" imgW="672840" imgH="228600" progId="Equation.DSMT4">
                  <p:embed/>
                  <p:pic>
                    <p:nvPicPr>
                      <p:cNvPr id="0" name=""/>
                      <p:cNvPicPr>
                        <a:picLocks noChangeAspect="1" noChangeArrowheads="1"/>
                      </p:cNvPicPr>
                      <p:nvPr/>
                    </p:nvPicPr>
                    <p:blipFill>
                      <a:blip r:embed="rId10"/>
                      <a:srcRect/>
                      <a:stretch>
                        <a:fillRect/>
                      </a:stretch>
                    </p:blipFill>
                    <p:spPr bwMode="auto">
                      <a:xfrm>
                        <a:off x="5076057" y="4526883"/>
                        <a:ext cx="1296144" cy="440798"/>
                      </a:xfrm>
                      <a:prstGeom prst="rect">
                        <a:avLst/>
                      </a:prstGeom>
                      <a:noFill/>
                      <a:ln>
                        <a:noFill/>
                      </a:ln>
                    </p:spPr>
                  </p:pic>
                </p:oleObj>
              </mc:Fallback>
            </mc:AlternateContent>
          </a:graphicData>
        </a:graphic>
      </p:graphicFrame>
      <p:graphicFrame>
        <p:nvGraphicFramePr>
          <p:cNvPr id="20" name="对象 19"/>
          <p:cNvGraphicFramePr>
            <a:graphicFrameLocks noChangeAspect="1"/>
          </p:cNvGraphicFramePr>
          <p:nvPr>
            <p:extLst>
              <p:ext uri="{D42A27DB-BD31-4B8C-83A1-F6EECF244321}">
                <p14:modId xmlns:p14="http://schemas.microsoft.com/office/powerpoint/2010/main" val="1933667219"/>
              </p:ext>
            </p:extLst>
          </p:nvPr>
        </p:nvGraphicFramePr>
        <p:xfrm>
          <a:off x="5116113" y="5349908"/>
          <a:ext cx="1112071" cy="311340"/>
        </p:xfrm>
        <a:graphic>
          <a:graphicData uri="http://schemas.openxmlformats.org/presentationml/2006/ole">
            <mc:AlternateContent xmlns:mc="http://schemas.openxmlformats.org/markup-compatibility/2006">
              <mc:Choice xmlns:v="urn:schemas-microsoft-com:vml" Requires="v">
                <p:oleObj spid="_x0000_s137577" name="Equation" r:id="rId11" imgW="634680" imgH="177480" progId="Equation.DSMT4">
                  <p:embed/>
                </p:oleObj>
              </mc:Choice>
              <mc:Fallback>
                <p:oleObj name="Equation" r:id="rId11" imgW="634680" imgH="177480" progId="Equation.DSMT4">
                  <p:embed/>
                  <p:pic>
                    <p:nvPicPr>
                      <p:cNvPr id="0" name=""/>
                      <p:cNvPicPr>
                        <a:picLocks noChangeAspect="1" noChangeArrowheads="1"/>
                      </p:cNvPicPr>
                      <p:nvPr/>
                    </p:nvPicPr>
                    <p:blipFill>
                      <a:blip r:embed="rId12"/>
                      <a:srcRect/>
                      <a:stretch>
                        <a:fillRect/>
                      </a:stretch>
                    </p:blipFill>
                    <p:spPr bwMode="auto">
                      <a:xfrm>
                        <a:off x="5116113" y="5349908"/>
                        <a:ext cx="1112071" cy="311340"/>
                      </a:xfrm>
                      <a:prstGeom prst="rect">
                        <a:avLst/>
                      </a:prstGeom>
                      <a:noFill/>
                      <a:ln>
                        <a:noFill/>
                      </a:ln>
                    </p:spPr>
                  </p:pic>
                </p:oleObj>
              </mc:Fallback>
            </mc:AlternateContent>
          </a:graphicData>
        </a:graphic>
      </p:graphicFrame>
      <p:sp>
        <p:nvSpPr>
          <p:cNvPr id="22" name="TextBox 21"/>
          <p:cNvSpPr txBox="1"/>
          <p:nvPr/>
        </p:nvSpPr>
        <p:spPr>
          <a:xfrm>
            <a:off x="107503" y="4526883"/>
            <a:ext cx="4320480" cy="455253"/>
          </a:xfrm>
          <a:prstGeom prst="rect">
            <a:avLst/>
          </a:prstGeom>
          <a:noFill/>
        </p:spPr>
        <p:txBody>
          <a:bodyPr wrap="square" rtlCol="0">
            <a:spAutoFit/>
          </a:bodyPr>
          <a:lstStyle/>
          <a:p>
            <a:pPr algn="just">
              <a:lnSpc>
                <a:spcPct val="150000"/>
              </a:lnSpc>
            </a:pPr>
            <a:r>
              <a:rPr lang="en-US" altLang="zh-CN" b="1" i="1" dirty="0">
                <a:solidFill>
                  <a:schemeClr val="tx2"/>
                </a:solidFill>
                <a:latin typeface="Times New Roman" panose="02020603050405020304" pitchFamily="18" charset="0"/>
                <a:cs typeface="Times New Roman" panose="02020603050405020304" pitchFamily="18" charset="0"/>
              </a:rPr>
              <a:t>n</a:t>
            </a:r>
            <a:r>
              <a:rPr lang="zh-CN" altLang="en-US" b="1" dirty="0">
                <a:solidFill>
                  <a:schemeClr val="tx2"/>
                </a:solidFill>
              </a:rPr>
              <a:t>次谐波的频率为：</a:t>
            </a:r>
          </a:p>
        </p:txBody>
      </p:sp>
      <p:sp>
        <p:nvSpPr>
          <p:cNvPr id="23" name="TextBox 22"/>
          <p:cNvSpPr txBox="1"/>
          <p:nvPr/>
        </p:nvSpPr>
        <p:spPr>
          <a:xfrm>
            <a:off x="107504" y="5246963"/>
            <a:ext cx="4320480" cy="455253"/>
          </a:xfrm>
          <a:prstGeom prst="rect">
            <a:avLst/>
          </a:prstGeom>
          <a:noFill/>
        </p:spPr>
        <p:txBody>
          <a:bodyPr wrap="square" rtlCol="0">
            <a:spAutoFit/>
          </a:bodyPr>
          <a:lstStyle/>
          <a:p>
            <a:pPr algn="just">
              <a:lnSpc>
                <a:spcPct val="150000"/>
              </a:lnSpc>
            </a:pPr>
            <a:r>
              <a:rPr lang="zh-CN" altLang="en-US" b="1" dirty="0">
                <a:solidFill>
                  <a:schemeClr val="tx2"/>
                </a:solidFill>
              </a:rPr>
              <a:t>相邻级次的频率间隔为：</a:t>
            </a:r>
          </a:p>
        </p:txBody>
      </p:sp>
      <p:sp>
        <p:nvSpPr>
          <p:cNvPr id="24" name="TextBox 23"/>
          <p:cNvSpPr txBox="1"/>
          <p:nvPr/>
        </p:nvSpPr>
        <p:spPr>
          <a:xfrm>
            <a:off x="107503" y="5957751"/>
            <a:ext cx="8898979" cy="455253"/>
          </a:xfrm>
          <a:prstGeom prst="rect">
            <a:avLst/>
          </a:prstGeom>
          <a:noFill/>
        </p:spPr>
        <p:txBody>
          <a:bodyPr wrap="square" rtlCol="0">
            <a:spAutoFit/>
          </a:bodyPr>
          <a:lstStyle/>
          <a:p>
            <a:pPr algn="just">
              <a:lnSpc>
                <a:spcPct val="150000"/>
              </a:lnSpc>
            </a:pPr>
            <a:r>
              <a:rPr lang="zh-CN" altLang="en-US" b="1" dirty="0">
                <a:solidFill>
                  <a:schemeClr val="tx2"/>
                </a:solidFill>
              </a:rPr>
              <a:t>上图为偶对称周期矩形波的频谱，它是一个包络为</a:t>
            </a:r>
            <a:r>
              <a:rPr lang="en-US" altLang="zh-CN" b="1" dirty="0" err="1">
                <a:solidFill>
                  <a:schemeClr val="tx2"/>
                </a:solidFill>
                <a:latin typeface="Times New Roman" panose="02020603050405020304" pitchFamily="18" charset="0"/>
                <a:cs typeface="Times New Roman" panose="02020603050405020304" pitchFamily="18" charset="0"/>
              </a:rPr>
              <a:t>sinc</a:t>
            </a:r>
            <a:r>
              <a:rPr lang="zh-CN" altLang="en-US" b="1" dirty="0">
                <a:solidFill>
                  <a:schemeClr val="tx2"/>
                </a:solidFill>
              </a:rPr>
              <a:t>函数的分立频谱序列。</a:t>
            </a:r>
          </a:p>
        </p:txBody>
      </p:sp>
      <p:sp>
        <p:nvSpPr>
          <p:cNvPr id="25" name="TextBox 24"/>
          <p:cNvSpPr txBox="1"/>
          <p:nvPr/>
        </p:nvSpPr>
        <p:spPr>
          <a:xfrm>
            <a:off x="107504" y="3693827"/>
            <a:ext cx="4752528" cy="455253"/>
          </a:xfrm>
          <a:prstGeom prst="rect">
            <a:avLst/>
          </a:prstGeom>
          <a:noFill/>
        </p:spPr>
        <p:txBody>
          <a:bodyPr wrap="square" rtlCol="0">
            <a:spAutoFit/>
          </a:bodyPr>
          <a:lstStyle/>
          <a:p>
            <a:pPr algn="just">
              <a:lnSpc>
                <a:spcPct val="150000"/>
              </a:lnSpc>
            </a:pPr>
            <a:r>
              <a:rPr lang="zh-CN" altLang="en-US" b="1" dirty="0">
                <a:solidFill>
                  <a:schemeClr val="tx2"/>
                </a:solidFill>
              </a:rPr>
              <a:t>各谐波的频率构成一个分立的频谱，基频为：</a:t>
            </a:r>
          </a:p>
        </p:txBody>
      </p:sp>
    </p:spTree>
    <p:extLst>
      <p:ext uri="{BB962C8B-B14F-4D97-AF65-F5344CB8AC3E}">
        <p14:creationId xmlns:p14="http://schemas.microsoft.com/office/powerpoint/2010/main" val="2414621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wipe(left)">
                                      <p:cBhvr>
                                        <p:cTn id="14" dur="500"/>
                                        <p:tgtEl>
                                          <p:spTgt spid="17"/>
                                        </p:tgtEl>
                                      </p:cBhvr>
                                    </p:animEffect>
                                  </p:childTnLst>
                                </p:cTn>
                              </p:par>
                            </p:childTnLst>
                          </p:cTn>
                        </p:par>
                        <p:par>
                          <p:cTn id="15" fill="hold">
                            <p:stCondLst>
                              <p:cond delay="500"/>
                            </p:stCondLst>
                            <p:childTnLst>
                              <p:par>
                                <p:cTn id="16" presetID="22" presetClass="entr" presetSubtype="8" fill="hold" nodeType="after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left)">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wipe(left)">
                                      <p:cBhvr>
                                        <p:cTn id="23" dur="500"/>
                                        <p:tgtEl>
                                          <p:spTgt spid="2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wipe(left)">
                                      <p:cBhvr>
                                        <p:cTn id="28" dur="500"/>
                                        <p:tgtEl>
                                          <p:spTgt spid="1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wipe(left)">
                                      <p:cBhvr>
                                        <p:cTn id="33" dur="500"/>
                                        <p:tgtEl>
                                          <p:spTgt spid="22"/>
                                        </p:tgtEl>
                                      </p:cBhvr>
                                    </p:animEffect>
                                  </p:childTnLst>
                                </p:cTn>
                              </p:par>
                            </p:childTnLst>
                          </p:cTn>
                        </p:par>
                        <p:par>
                          <p:cTn id="34" fill="hold">
                            <p:stCondLst>
                              <p:cond delay="500"/>
                            </p:stCondLst>
                            <p:childTnLst>
                              <p:par>
                                <p:cTn id="35" presetID="22" presetClass="entr" presetSubtype="8" fill="hold" nodeType="after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wipe(left)">
                                      <p:cBhvr>
                                        <p:cTn id="37" dur="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wipe(left)">
                                      <p:cBhvr>
                                        <p:cTn id="42" dur="500"/>
                                        <p:tgtEl>
                                          <p:spTgt spid="23"/>
                                        </p:tgtEl>
                                      </p:cBhvr>
                                    </p:animEffect>
                                  </p:childTnLst>
                                </p:cTn>
                              </p:par>
                            </p:childTnLst>
                          </p:cTn>
                        </p:par>
                        <p:par>
                          <p:cTn id="43" fill="hold">
                            <p:stCondLst>
                              <p:cond delay="500"/>
                            </p:stCondLst>
                            <p:childTnLst>
                              <p:par>
                                <p:cTn id="44" presetID="22" presetClass="entr" presetSubtype="8" fill="hold" nodeType="after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wipe(left)">
                                      <p:cBhvr>
                                        <p:cTn id="46" dur="500"/>
                                        <p:tgtEl>
                                          <p:spTgt spid="20"/>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wipe(left)">
                                      <p:cBhvr>
                                        <p:cTn id="5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2" grpId="0"/>
      <p:bldP spid="23" grpId="0"/>
      <p:bldP spid="24" grpId="0"/>
      <p:bldP spid="2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p:txBody>
          <a:bodyPr anchor="ctr" anchorCtr="0"/>
          <a:lstStyle/>
          <a:p>
            <a:r>
              <a:rPr lang="en-US" altLang="zh-CN" sz="3200" dirty="0">
                <a:latin typeface="黑体" pitchFamily="2" charset="-122"/>
                <a:ea typeface="黑体" pitchFamily="2" charset="-122"/>
              </a:rPr>
              <a:t>3.5 </a:t>
            </a:r>
            <a:r>
              <a:rPr lang="zh-CN" altLang="en-US" sz="3200" dirty="0">
                <a:latin typeface="黑体" pitchFamily="2" charset="-122"/>
                <a:ea typeface="黑体" pitchFamily="2" charset="-122"/>
              </a:rPr>
              <a:t>点扩展函数？</a:t>
            </a:r>
            <a:endParaRPr lang="en-US" altLang="zh-CN" sz="3200" dirty="0">
              <a:latin typeface="黑体" pitchFamily="2" charset="-122"/>
              <a:ea typeface="黑体" pitchFamily="2" charset="-122"/>
            </a:endParaRPr>
          </a:p>
        </p:txBody>
      </p:sp>
      <p:sp>
        <p:nvSpPr>
          <p:cNvPr id="4" name="灯片编号占位符 3"/>
          <p:cNvSpPr>
            <a:spLocks noGrp="1"/>
          </p:cNvSpPr>
          <p:nvPr>
            <p:ph type="sldNum" sz="quarter" idx="10"/>
          </p:nvPr>
        </p:nvSpPr>
        <p:spPr/>
        <p:txBody>
          <a:bodyPr/>
          <a:lstStyle/>
          <a:p>
            <a:fld id="{80EBFEEF-8BDD-4A82-B08F-633BA2D602B5}" type="slidenum">
              <a:rPr lang="zh-CN" altLang="en-US" smtClean="0"/>
              <a:pPr/>
              <a:t>40</a:t>
            </a:fld>
            <a:endParaRPr lang="zh-CN" altLang="en-US"/>
          </a:p>
        </p:txBody>
      </p:sp>
      <mc:AlternateContent xmlns:mc="http://schemas.openxmlformats.org/markup-compatibility/2006" xmlns:a14="http://schemas.microsoft.com/office/drawing/2010/main">
        <mc:Choice Requires="a14">
          <p:sp>
            <p:nvSpPr>
              <p:cNvPr id="2" name="矩形 1"/>
              <p:cNvSpPr/>
              <p:nvPr/>
            </p:nvSpPr>
            <p:spPr>
              <a:xfrm>
                <a:off x="179512" y="1370720"/>
                <a:ext cx="8784976" cy="4650568"/>
              </a:xfrm>
              <a:prstGeom prst="rect">
                <a:avLst/>
              </a:prstGeom>
              <a:noFill/>
            </p:spPr>
            <p:txBody>
              <a:bodyPr wrap="square" rtlCol="0">
                <a:spAutoFit/>
              </a:bodyPr>
              <a:lstStyle/>
              <a:p>
                <a:pPr algn="just">
                  <a:lnSpc>
                    <a:spcPct val="150000"/>
                  </a:lnSpc>
                </a:pPr>
                <a:r>
                  <a:rPr lang="zh-CN" altLang="en-US" sz="2000" b="1" dirty="0">
                    <a:solidFill>
                      <a:schemeClr val="tx2"/>
                    </a:solidFill>
                  </a:rPr>
                  <a:t>基于卷积、相关、</a:t>
                </a:r>
                <a:r>
                  <a:rPr lang="el-GR" altLang="zh-CN" sz="2000" b="1" dirty="0">
                    <a:solidFill>
                      <a:schemeClr val="tx2"/>
                    </a:solidFill>
                  </a:rPr>
                  <a:t>δ</a:t>
                </a:r>
                <a:r>
                  <a:rPr lang="zh-CN" altLang="en-US" sz="2000" b="1" dirty="0">
                    <a:solidFill>
                      <a:schemeClr val="tx2"/>
                    </a:solidFill>
                  </a:rPr>
                  <a:t>函数、傅里叶定理这些数学工具，可以很方便的在频域分析线性空间不变光学系统的成像特性。</a:t>
                </a:r>
                <a:endParaRPr lang="en-US" altLang="zh-CN" sz="2000" b="1" dirty="0">
                  <a:solidFill>
                    <a:schemeClr val="tx2"/>
                  </a:solidFill>
                </a:endParaRPr>
              </a:p>
              <a:p>
                <a:pPr algn="ctr">
                  <a:lnSpc>
                    <a:spcPct val="150000"/>
                  </a:lnSpc>
                </a:pPr>
                <a:r>
                  <a:rPr lang="zh-CN" altLang="en-US" sz="2000" b="1" dirty="0">
                    <a:solidFill>
                      <a:srgbClr val="FF0000"/>
                    </a:solidFill>
                  </a:rPr>
                  <a:t>但是点扩展函数如何得到？</a:t>
                </a:r>
                <a:endParaRPr lang="en-US" altLang="zh-CN" sz="2000" b="1" dirty="0">
                  <a:solidFill>
                    <a:srgbClr val="FF0000"/>
                  </a:solidFill>
                </a:endParaRPr>
              </a:p>
              <a:p>
                <a:pPr marL="342900" indent="-342900" algn="just">
                  <a:lnSpc>
                    <a:spcPct val="150000"/>
                  </a:lnSpc>
                  <a:buFont typeface="Wingdings" panose="05000000000000000000" pitchFamily="2" charset="2"/>
                  <a:buChar char="Ø"/>
                </a:pPr>
                <a:r>
                  <a:rPr lang="zh-CN" altLang="en-US" sz="2000" b="1" dirty="0">
                    <a:solidFill>
                      <a:schemeClr val="tx2"/>
                    </a:solidFill>
                  </a:rPr>
                  <a:t>对于无像差的理想光学系统，在相干光源照明下，点扩展函数</a:t>
                </a:r>
                <a14:m>
                  <m:oMath xmlns:m="http://schemas.openxmlformats.org/officeDocument/2006/math">
                    <m:sSub>
                      <m:sSubPr>
                        <m:ctrlPr>
                          <a:rPr lang="en-US" altLang="zh-CN" sz="2000" b="1" i="1" smtClean="0">
                            <a:solidFill>
                              <a:schemeClr val="tx2"/>
                            </a:solidFill>
                            <a:latin typeface="Cambria Math" panose="02040503050406030204" pitchFamily="18" charset="0"/>
                          </a:rPr>
                        </m:ctrlPr>
                      </m:sSubPr>
                      <m:e>
                        <m:r>
                          <a:rPr lang="en-US" altLang="zh-CN" sz="2000" b="1" i="1" smtClean="0">
                            <a:solidFill>
                              <a:schemeClr val="tx2"/>
                            </a:solidFill>
                            <a:latin typeface="Cambria Math"/>
                          </a:rPr>
                          <m:t>𝒉</m:t>
                        </m:r>
                      </m:e>
                      <m:sub>
                        <m:r>
                          <a:rPr lang="en-US" altLang="zh-CN" sz="2000" b="1" i="1" smtClean="0">
                            <a:solidFill>
                              <a:schemeClr val="tx2"/>
                            </a:solidFill>
                            <a:latin typeface="Cambria Math"/>
                          </a:rPr>
                          <m:t>𝒄</m:t>
                        </m:r>
                      </m:sub>
                    </m:sSub>
                    <m:r>
                      <a:rPr lang="en-US" altLang="zh-CN" sz="2000" b="1" i="1" smtClean="0">
                        <a:solidFill>
                          <a:schemeClr val="tx2"/>
                        </a:solidFill>
                        <a:latin typeface="Cambria Math"/>
                      </a:rPr>
                      <m:t>(</m:t>
                    </m:r>
                    <m:r>
                      <a:rPr lang="en-US" altLang="zh-CN" sz="2000" b="1" i="1" smtClean="0">
                        <a:solidFill>
                          <a:schemeClr val="tx2"/>
                        </a:solidFill>
                        <a:latin typeface="Cambria Math"/>
                      </a:rPr>
                      <m:t>𝒙</m:t>
                    </m:r>
                    <m:r>
                      <a:rPr lang="en-US" altLang="zh-CN" sz="2000" b="1" i="1" smtClean="0">
                        <a:solidFill>
                          <a:schemeClr val="tx2"/>
                        </a:solidFill>
                        <a:latin typeface="Cambria Math"/>
                      </a:rPr>
                      <m:t>,</m:t>
                    </m:r>
                    <m:r>
                      <a:rPr lang="en-US" altLang="zh-CN" sz="2000" b="1" i="1" smtClean="0">
                        <a:solidFill>
                          <a:schemeClr val="tx2"/>
                        </a:solidFill>
                        <a:latin typeface="Cambria Math"/>
                      </a:rPr>
                      <m:t>𝒚</m:t>
                    </m:r>
                    <m:r>
                      <a:rPr lang="en-US" altLang="zh-CN" sz="2000" b="1" i="1" smtClean="0">
                        <a:solidFill>
                          <a:schemeClr val="tx2"/>
                        </a:solidFill>
                        <a:latin typeface="Cambria Math"/>
                      </a:rPr>
                      <m:t>)</m:t>
                    </m:r>
                  </m:oMath>
                </a14:m>
                <a:r>
                  <a:rPr lang="zh-CN" altLang="en-US" sz="2000" b="1" dirty="0">
                    <a:solidFill>
                      <a:schemeClr val="tx2"/>
                    </a:solidFill>
                  </a:rPr>
                  <a:t>是孔径的夫琅禾费衍射场分布函数，可通过对光瞳函数进行傅里叶变换得到；在非相干光源照明下，点扩展函数</a:t>
                </a:r>
                <a14:m>
                  <m:oMath xmlns:m="http://schemas.openxmlformats.org/officeDocument/2006/math">
                    <m:sSub>
                      <m:sSubPr>
                        <m:ctrlPr>
                          <a:rPr lang="en-US" altLang="zh-CN" sz="2000" b="1" i="1">
                            <a:solidFill>
                              <a:schemeClr val="tx2"/>
                            </a:solidFill>
                            <a:latin typeface="Cambria Math" panose="02040503050406030204" pitchFamily="18" charset="0"/>
                          </a:rPr>
                        </m:ctrlPr>
                      </m:sSubPr>
                      <m:e>
                        <m:r>
                          <a:rPr lang="en-US" altLang="zh-CN" sz="2000" b="1" i="1">
                            <a:solidFill>
                              <a:schemeClr val="tx2"/>
                            </a:solidFill>
                            <a:latin typeface="Cambria Math"/>
                          </a:rPr>
                          <m:t>𝒉</m:t>
                        </m:r>
                      </m:e>
                      <m:sub>
                        <m:r>
                          <a:rPr lang="en-US" altLang="zh-CN" sz="2000" b="1" i="1" smtClean="0">
                            <a:solidFill>
                              <a:schemeClr val="tx2"/>
                            </a:solidFill>
                            <a:latin typeface="Cambria Math"/>
                          </a:rPr>
                          <m:t>𝑰</m:t>
                        </m:r>
                      </m:sub>
                    </m:sSub>
                    <m:r>
                      <a:rPr lang="en-US" altLang="zh-CN" sz="2000" b="1" i="1">
                        <a:solidFill>
                          <a:schemeClr val="tx2"/>
                        </a:solidFill>
                        <a:latin typeface="Cambria Math"/>
                      </a:rPr>
                      <m:t>(</m:t>
                    </m:r>
                    <m:r>
                      <a:rPr lang="en-US" altLang="zh-CN" sz="2000" b="1" i="1">
                        <a:solidFill>
                          <a:schemeClr val="tx2"/>
                        </a:solidFill>
                        <a:latin typeface="Cambria Math"/>
                      </a:rPr>
                      <m:t>𝒙</m:t>
                    </m:r>
                    <m:r>
                      <a:rPr lang="en-US" altLang="zh-CN" sz="2000" b="1" i="1">
                        <a:solidFill>
                          <a:schemeClr val="tx2"/>
                        </a:solidFill>
                        <a:latin typeface="Cambria Math"/>
                      </a:rPr>
                      <m:t>,</m:t>
                    </m:r>
                    <m:r>
                      <a:rPr lang="en-US" altLang="zh-CN" sz="2000" b="1" i="1">
                        <a:solidFill>
                          <a:schemeClr val="tx2"/>
                        </a:solidFill>
                        <a:latin typeface="Cambria Math"/>
                      </a:rPr>
                      <m:t>𝒚</m:t>
                    </m:r>
                    <m:r>
                      <a:rPr lang="en-US" altLang="zh-CN" sz="2000" b="1" i="1">
                        <a:solidFill>
                          <a:schemeClr val="tx2"/>
                        </a:solidFill>
                        <a:latin typeface="Cambria Math"/>
                      </a:rPr>
                      <m:t>)</m:t>
                    </m:r>
                  </m:oMath>
                </a14:m>
                <a:r>
                  <a:rPr lang="zh-CN" altLang="en-US" sz="2000" b="1" dirty="0">
                    <a:solidFill>
                      <a:schemeClr val="tx2"/>
                    </a:solidFill>
                  </a:rPr>
                  <a:t>可以通过对</a:t>
                </a:r>
                <a14:m>
                  <m:oMath xmlns:m="http://schemas.openxmlformats.org/officeDocument/2006/math">
                    <m:sSub>
                      <m:sSubPr>
                        <m:ctrlPr>
                          <a:rPr lang="en-US" altLang="zh-CN" sz="2000" b="1" i="1">
                            <a:solidFill>
                              <a:schemeClr val="tx2"/>
                            </a:solidFill>
                            <a:latin typeface="Cambria Math" panose="02040503050406030204" pitchFamily="18" charset="0"/>
                          </a:rPr>
                        </m:ctrlPr>
                      </m:sSubPr>
                      <m:e>
                        <m:r>
                          <a:rPr lang="en-US" altLang="zh-CN" sz="2000" b="1" i="1">
                            <a:solidFill>
                              <a:schemeClr val="tx2"/>
                            </a:solidFill>
                            <a:latin typeface="Cambria Math"/>
                          </a:rPr>
                          <m:t>𝒉</m:t>
                        </m:r>
                      </m:e>
                      <m:sub>
                        <m:r>
                          <a:rPr lang="en-US" altLang="zh-CN" sz="2000" b="1" i="1">
                            <a:solidFill>
                              <a:schemeClr val="tx2"/>
                            </a:solidFill>
                            <a:latin typeface="Cambria Math"/>
                          </a:rPr>
                          <m:t>𝒄</m:t>
                        </m:r>
                      </m:sub>
                    </m:sSub>
                    <m:r>
                      <a:rPr lang="en-US" altLang="zh-CN" sz="2000" b="1" i="1">
                        <a:solidFill>
                          <a:schemeClr val="tx2"/>
                        </a:solidFill>
                        <a:latin typeface="Cambria Math"/>
                      </a:rPr>
                      <m:t>(</m:t>
                    </m:r>
                    <m:r>
                      <a:rPr lang="en-US" altLang="zh-CN" sz="2000" b="1" i="1">
                        <a:solidFill>
                          <a:schemeClr val="tx2"/>
                        </a:solidFill>
                        <a:latin typeface="Cambria Math"/>
                      </a:rPr>
                      <m:t>𝒙</m:t>
                    </m:r>
                    <m:r>
                      <a:rPr lang="en-US" altLang="zh-CN" sz="2000" b="1" i="1">
                        <a:solidFill>
                          <a:schemeClr val="tx2"/>
                        </a:solidFill>
                        <a:latin typeface="Cambria Math"/>
                      </a:rPr>
                      <m:t>,</m:t>
                    </m:r>
                    <m:r>
                      <a:rPr lang="en-US" altLang="zh-CN" sz="2000" b="1" i="1">
                        <a:solidFill>
                          <a:schemeClr val="tx2"/>
                        </a:solidFill>
                        <a:latin typeface="Cambria Math"/>
                      </a:rPr>
                      <m:t>𝒚</m:t>
                    </m:r>
                    <m:r>
                      <a:rPr lang="en-US" altLang="zh-CN" sz="2000" b="1" i="1">
                        <a:solidFill>
                          <a:schemeClr val="tx2"/>
                        </a:solidFill>
                        <a:latin typeface="Cambria Math"/>
                      </a:rPr>
                      <m:t>)</m:t>
                    </m:r>
                  </m:oMath>
                </a14:m>
                <a:r>
                  <a:rPr lang="zh-CN" altLang="en-US" sz="2000" b="1" dirty="0">
                    <a:solidFill>
                      <a:schemeClr val="tx2"/>
                    </a:solidFill>
                  </a:rPr>
                  <a:t>进行相关运算得到。</a:t>
                </a:r>
                <a:endParaRPr lang="en-US" altLang="zh-CN" sz="2000" b="1" dirty="0">
                  <a:solidFill>
                    <a:schemeClr val="tx2"/>
                  </a:solidFill>
                </a:endParaRPr>
              </a:p>
              <a:p>
                <a:pPr marL="342900" indent="-342900" algn="just">
                  <a:lnSpc>
                    <a:spcPct val="150000"/>
                  </a:lnSpc>
                  <a:buFont typeface="Wingdings" panose="05000000000000000000" pitchFamily="2" charset="2"/>
                  <a:buChar char="Ø"/>
                </a:pPr>
                <a:r>
                  <a:rPr lang="zh-CN" altLang="en-US" sz="2000" b="1" dirty="0">
                    <a:solidFill>
                      <a:schemeClr val="tx2"/>
                    </a:solidFill>
                  </a:rPr>
                  <a:t>对于存在像差的光学系统，可以引入广义光瞳函数，系统的像差的影响是在原光瞳函数上增加一个相位调制项。</a:t>
                </a:r>
                <a:endParaRPr lang="en-US" altLang="zh-CN" sz="2000" b="1" dirty="0">
                  <a:solidFill>
                    <a:schemeClr val="tx2"/>
                  </a:solidFill>
                </a:endParaRPr>
              </a:p>
              <a:p>
                <a:pPr algn="ctr">
                  <a:lnSpc>
                    <a:spcPct val="150000"/>
                  </a:lnSpc>
                </a:pPr>
                <a:r>
                  <a:rPr lang="zh-CN" altLang="en-US" sz="2000" b="1" dirty="0">
                    <a:solidFill>
                      <a:srgbClr val="FF0000"/>
                    </a:solidFill>
                  </a:rPr>
                  <a:t>因此对点扩展函数的探讨，变成对光瞳函数的分析。</a:t>
                </a:r>
                <a:endParaRPr lang="en-US" altLang="zh-CN" sz="2000" b="1" dirty="0">
                  <a:solidFill>
                    <a:srgbClr val="FF0000"/>
                  </a:solidFill>
                </a:endParaRPr>
              </a:p>
            </p:txBody>
          </p:sp>
        </mc:Choice>
        <mc:Fallback xmlns="">
          <p:sp>
            <p:nvSpPr>
              <p:cNvPr id="2" name="矩形 1"/>
              <p:cNvSpPr>
                <a:spLocks noRot="1" noChangeAspect="1" noMove="1" noResize="1" noEditPoints="1" noAdjustHandles="1" noChangeArrowheads="1" noChangeShapeType="1" noTextEdit="1"/>
              </p:cNvSpPr>
              <p:nvPr/>
            </p:nvSpPr>
            <p:spPr>
              <a:xfrm>
                <a:off x="179512" y="1370720"/>
                <a:ext cx="8784976" cy="4650568"/>
              </a:xfrm>
              <a:prstGeom prst="rect">
                <a:avLst/>
              </a:prstGeom>
              <a:blipFill>
                <a:blip r:embed="rId3"/>
                <a:stretch>
                  <a:fillRect l="-693" r="-3606" b="-104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75988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left)">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p:txBody>
          <a:bodyPr anchor="ctr" anchorCtr="0"/>
          <a:lstStyle/>
          <a:p>
            <a:r>
              <a:rPr lang="zh-CN" altLang="en-US" sz="3200" dirty="0">
                <a:latin typeface="黑体" pitchFamily="2" charset="-122"/>
                <a:ea typeface="黑体" pitchFamily="2" charset="-122"/>
              </a:rPr>
              <a:t>理想光学系统的光瞳函数</a:t>
            </a:r>
            <a:endParaRPr lang="en-US" altLang="zh-CN" sz="3200"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fld id="{80EBFEEF-8BDD-4A82-B08F-633BA2D602B5}" type="slidenum">
              <a:rPr lang="zh-CN" altLang="en-US" smtClean="0"/>
              <a:pPr/>
              <a:t>41</a:t>
            </a:fld>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3383388476"/>
              </p:ext>
            </p:extLst>
          </p:nvPr>
        </p:nvGraphicFramePr>
        <p:xfrm>
          <a:off x="2808436" y="1772817"/>
          <a:ext cx="3779788" cy="839675"/>
        </p:xfrm>
        <a:graphic>
          <a:graphicData uri="http://schemas.openxmlformats.org/presentationml/2006/ole">
            <mc:AlternateContent xmlns:mc="http://schemas.openxmlformats.org/markup-compatibility/2006">
              <mc:Choice xmlns:v="urn:schemas-microsoft-com:vml" Requires="v">
                <p:oleObj spid="_x0000_s125548" name="Equation" r:id="rId4" imgW="2171520" imgH="482400" progId="Equation.DSMT4">
                  <p:embed/>
                </p:oleObj>
              </mc:Choice>
              <mc:Fallback>
                <p:oleObj name="Equation" r:id="rId4" imgW="2171520" imgH="482400" progId="Equation.DSMT4">
                  <p:embed/>
                  <p:pic>
                    <p:nvPicPr>
                      <p:cNvPr id="0" name="对象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08436" y="1772817"/>
                        <a:ext cx="3779788" cy="839675"/>
                      </a:xfrm>
                      <a:prstGeom prst="rect">
                        <a:avLst/>
                      </a:prstGeom>
                      <a:noFill/>
                      <a:ln>
                        <a:noFill/>
                      </a:ln>
                    </p:spPr>
                  </p:pic>
                </p:oleObj>
              </mc:Fallback>
            </mc:AlternateContent>
          </a:graphicData>
        </a:graphic>
      </p:graphicFrame>
      <p:sp>
        <p:nvSpPr>
          <p:cNvPr id="8" name="TextBox 7"/>
          <p:cNvSpPr txBox="1"/>
          <p:nvPr/>
        </p:nvSpPr>
        <p:spPr>
          <a:xfrm>
            <a:off x="323528" y="1268760"/>
            <a:ext cx="8496944" cy="369332"/>
          </a:xfrm>
          <a:prstGeom prst="rect">
            <a:avLst/>
          </a:prstGeom>
          <a:noFill/>
        </p:spPr>
        <p:txBody>
          <a:bodyPr wrap="square" rtlCol="0">
            <a:spAutoFit/>
          </a:bodyPr>
          <a:lstStyle/>
          <a:p>
            <a:pPr algn="just"/>
            <a:r>
              <a:rPr lang="zh-CN" altLang="en-US" b="1" dirty="0">
                <a:solidFill>
                  <a:schemeClr val="tx2"/>
                </a:solidFill>
              </a:rPr>
              <a:t>此处仅讨论理想光学系统的光瞳函数：</a:t>
            </a:r>
          </a:p>
        </p:txBody>
      </p:sp>
      <p:sp>
        <p:nvSpPr>
          <p:cNvPr id="4" name="TextBox 3"/>
          <p:cNvSpPr txBox="1"/>
          <p:nvPr/>
        </p:nvSpPr>
        <p:spPr>
          <a:xfrm>
            <a:off x="323527" y="3471391"/>
            <a:ext cx="2160240" cy="369332"/>
          </a:xfrm>
          <a:prstGeom prst="rect">
            <a:avLst/>
          </a:prstGeom>
          <a:noFill/>
        </p:spPr>
        <p:txBody>
          <a:bodyPr wrap="square" rtlCol="0">
            <a:spAutoFit/>
          </a:bodyPr>
          <a:lstStyle>
            <a:defPPr>
              <a:defRPr lang="zh-CN"/>
            </a:defPPr>
            <a:lvl1pPr algn="just">
              <a:defRPr sz="2400" b="1">
                <a:solidFill>
                  <a:schemeClr val="tx2"/>
                </a:solidFill>
              </a:defRPr>
            </a:lvl1pPr>
          </a:lstStyle>
          <a:p>
            <a:r>
              <a:rPr lang="zh-CN" altLang="en-US" sz="1800" dirty="0"/>
              <a:t>狭缝光瞳：</a:t>
            </a:r>
          </a:p>
        </p:txBody>
      </p:sp>
      <p:graphicFrame>
        <p:nvGraphicFramePr>
          <p:cNvPr id="9" name="对象 8"/>
          <p:cNvGraphicFramePr>
            <a:graphicFrameLocks noChangeAspect="1"/>
          </p:cNvGraphicFramePr>
          <p:nvPr>
            <p:extLst>
              <p:ext uri="{D42A27DB-BD31-4B8C-83A1-F6EECF244321}">
                <p14:modId xmlns:p14="http://schemas.microsoft.com/office/powerpoint/2010/main" val="2945321141"/>
              </p:ext>
            </p:extLst>
          </p:nvPr>
        </p:nvGraphicFramePr>
        <p:xfrm>
          <a:off x="2771801" y="3213100"/>
          <a:ext cx="3240360" cy="815464"/>
        </p:xfrm>
        <a:graphic>
          <a:graphicData uri="http://schemas.openxmlformats.org/presentationml/2006/ole">
            <mc:AlternateContent xmlns:mc="http://schemas.openxmlformats.org/markup-compatibility/2006">
              <mc:Choice xmlns:v="urn:schemas-microsoft-com:vml" Requires="v">
                <p:oleObj spid="_x0000_s125549" name="Equation" r:id="rId6" imgW="1917360" imgH="482400" progId="Equation.DSMT4">
                  <p:embed/>
                </p:oleObj>
              </mc:Choice>
              <mc:Fallback>
                <p:oleObj name="Equation" r:id="rId6" imgW="1917360" imgH="482400" progId="Equation.DSMT4">
                  <p:embed/>
                  <p:pic>
                    <p:nvPicPr>
                      <p:cNvPr id="0" name="对象 8"/>
                      <p:cNvPicPr>
                        <a:picLocks noChangeAspect="1" noChangeArrowheads="1"/>
                      </p:cNvPicPr>
                      <p:nvPr/>
                    </p:nvPicPr>
                    <p:blipFill>
                      <a:blip r:embed="rId7"/>
                      <a:srcRect/>
                      <a:stretch>
                        <a:fillRect/>
                      </a:stretch>
                    </p:blipFill>
                    <p:spPr bwMode="auto">
                      <a:xfrm>
                        <a:off x="2771801" y="3213100"/>
                        <a:ext cx="3240360" cy="815464"/>
                      </a:xfrm>
                      <a:prstGeom prst="rect">
                        <a:avLst/>
                      </a:prstGeom>
                      <a:noFill/>
                      <a:ln>
                        <a:noFill/>
                      </a:ln>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3533134092"/>
              </p:ext>
            </p:extLst>
          </p:nvPr>
        </p:nvGraphicFramePr>
        <p:xfrm>
          <a:off x="2771800" y="4430714"/>
          <a:ext cx="2880320" cy="747276"/>
        </p:xfrm>
        <a:graphic>
          <a:graphicData uri="http://schemas.openxmlformats.org/presentationml/2006/ole">
            <mc:AlternateContent xmlns:mc="http://schemas.openxmlformats.org/markup-compatibility/2006">
              <mc:Choice xmlns:v="urn:schemas-microsoft-com:vml" Requires="v">
                <p:oleObj spid="_x0000_s125550" name="Equation" r:id="rId8" imgW="1663560" imgH="431640" progId="Equation.DSMT4">
                  <p:embed/>
                </p:oleObj>
              </mc:Choice>
              <mc:Fallback>
                <p:oleObj name="Equation" r:id="rId8" imgW="1663560" imgH="431640" progId="Equation.DSMT4">
                  <p:embed/>
                  <p:pic>
                    <p:nvPicPr>
                      <p:cNvPr id="0" name="对象 11"/>
                      <p:cNvPicPr>
                        <a:picLocks noChangeAspect="1" noChangeArrowheads="1"/>
                      </p:cNvPicPr>
                      <p:nvPr/>
                    </p:nvPicPr>
                    <p:blipFill>
                      <a:blip r:embed="rId9"/>
                      <a:srcRect/>
                      <a:stretch>
                        <a:fillRect/>
                      </a:stretch>
                    </p:blipFill>
                    <p:spPr bwMode="auto">
                      <a:xfrm>
                        <a:off x="2771800" y="4430714"/>
                        <a:ext cx="2880320" cy="747276"/>
                      </a:xfrm>
                      <a:prstGeom prst="rect">
                        <a:avLst/>
                      </a:prstGeom>
                      <a:noFill/>
                      <a:ln>
                        <a:noFill/>
                      </a:ln>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3464374172"/>
              </p:ext>
            </p:extLst>
          </p:nvPr>
        </p:nvGraphicFramePr>
        <p:xfrm>
          <a:off x="2771799" y="5517232"/>
          <a:ext cx="4680521" cy="953439"/>
        </p:xfrm>
        <a:graphic>
          <a:graphicData uri="http://schemas.openxmlformats.org/presentationml/2006/ole">
            <mc:AlternateContent xmlns:mc="http://schemas.openxmlformats.org/markup-compatibility/2006">
              <mc:Choice xmlns:v="urn:schemas-microsoft-com:vml" Requires="v">
                <p:oleObj spid="_x0000_s125551" name="Equation" r:id="rId10" imgW="2743200" imgH="558720" progId="Equation.DSMT4">
                  <p:embed/>
                </p:oleObj>
              </mc:Choice>
              <mc:Fallback>
                <p:oleObj name="Equation" r:id="rId10" imgW="2743200" imgH="558720" progId="Equation.DSMT4">
                  <p:embed/>
                  <p:pic>
                    <p:nvPicPr>
                      <p:cNvPr id="0" name="对象 8"/>
                      <p:cNvPicPr>
                        <a:picLocks noChangeAspect="1" noChangeArrowheads="1"/>
                      </p:cNvPicPr>
                      <p:nvPr/>
                    </p:nvPicPr>
                    <p:blipFill>
                      <a:blip r:embed="rId11"/>
                      <a:srcRect/>
                      <a:stretch>
                        <a:fillRect/>
                      </a:stretch>
                    </p:blipFill>
                    <p:spPr bwMode="auto">
                      <a:xfrm>
                        <a:off x="2771799" y="5517232"/>
                        <a:ext cx="4680521" cy="953439"/>
                      </a:xfrm>
                      <a:prstGeom prst="rect">
                        <a:avLst/>
                      </a:prstGeom>
                      <a:noFill/>
                      <a:ln>
                        <a:noFill/>
                      </a:ln>
                    </p:spPr>
                  </p:pic>
                </p:oleObj>
              </mc:Fallback>
            </mc:AlternateContent>
          </a:graphicData>
        </a:graphic>
      </p:graphicFrame>
      <p:sp>
        <p:nvSpPr>
          <p:cNvPr id="12" name="TextBox 11"/>
          <p:cNvSpPr txBox="1"/>
          <p:nvPr/>
        </p:nvSpPr>
        <p:spPr>
          <a:xfrm>
            <a:off x="323527" y="4623519"/>
            <a:ext cx="2160240" cy="369332"/>
          </a:xfrm>
          <a:prstGeom prst="rect">
            <a:avLst/>
          </a:prstGeom>
          <a:noFill/>
        </p:spPr>
        <p:txBody>
          <a:bodyPr wrap="square" rtlCol="0">
            <a:spAutoFit/>
          </a:bodyPr>
          <a:lstStyle>
            <a:defPPr>
              <a:defRPr lang="zh-CN"/>
            </a:defPPr>
            <a:lvl1pPr algn="just">
              <a:defRPr sz="2400" b="1">
                <a:solidFill>
                  <a:schemeClr val="tx2"/>
                </a:solidFill>
              </a:defRPr>
            </a:lvl1pPr>
          </a:lstStyle>
          <a:p>
            <a:r>
              <a:rPr lang="zh-CN" altLang="en-US" sz="1800" dirty="0"/>
              <a:t>矩孔光瞳：</a:t>
            </a:r>
          </a:p>
        </p:txBody>
      </p:sp>
      <p:sp>
        <p:nvSpPr>
          <p:cNvPr id="13" name="TextBox 12"/>
          <p:cNvSpPr txBox="1"/>
          <p:nvPr/>
        </p:nvSpPr>
        <p:spPr>
          <a:xfrm>
            <a:off x="323527" y="5847655"/>
            <a:ext cx="2160240" cy="369332"/>
          </a:xfrm>
          <a:prstGeom prst="rect">
            <a:avLst/>
          </a:prstGeom>
          <a:noFill/>
        </p:spPr>
        <p:txBody>
          <a:bodyPr wrap="square" rtlCol="0">
            <a:spAutoFit/>
          </a:bodyPr>
          <a:lstStyle>
            <a:defPPr>
              <a:defRPr lang="zh-CN"/>
            </a:defPPr>
            <a:lvl1pPr algn="just">
              <a:defRPr sz="2400" b="1">
                <a:solidFill>
                  <a:schemeClr val="tx2"/>
                </a:solidFill>
              </a:defRPr>
            </a:lvl1pPr>
          </a:lstStyle>
          <a:p>
            <a:r>
              <a:rPr lang="zh-CN" altLang="en-US" sz="1800" dirty="0"/>
              <a:t>圆孔光瞳：</a:t>
            </a:r>
          </a:p>
        </p:txBody>
      </p:sp>
    </p:spTree>
    <p:extLst>
      <p:ext uri="{BB962C8B-B14F-4D97-AF65-F5344CB8AC3E}">
        <p14:creationId xmlns:p14="http://schemas.microsoft.com/office/powerpoint/2010/main" val="3880559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left)">
                                      <p:cBhvr>
                                        <p:cTn id="25" dur="500"/>
                                        <p:tgtEl>
                                          <p:spTgt spid="12"/>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left)">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ipe(left)">
                                      <p:cBhvr>
                                        <p:cTn id="34" dur="500"/>
                                        <p:tgtEl>
                                          <p:spTgt spid="13"/>
                                        </p:tgtEl>
                                      </p:cBhvr>
                                    </p:animEffect>
                                  </p:childTnLst>
                                </p:cTn>
                              </p:par>
                            </p:childTnLst>
                          </p:cTn>
                        </p:par>
                        <p:par>
                          <p:cTn id="35" fill="hold">
                            <p:stCondLst>
                              <p:cond delay="500"/>
                            </p:stCondLst>
                            <p:childTnLst>
                              <p:par>
                                <p:cTn id="36" presetID="22" presetClass="entr" presetSubtype="8" fill="hold" nodeType="after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ipe(left)">
                                      <p:cBhvr>
                                        <p:cTn id="3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 grpId="0"/>
      <p:bldP spid="12" grpId="0"/>
      <p:bldP spid="1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梳状函数</a:t>
            </a:r>
            <a:endParaRPr lang="en-US" altLang="zh-CN" sz="3200" dirty="0">
              <a:latin typeface="黑体" pitchFamily="2" charset="-122"/>
              <a:ea typeface="黑体" pitchFamily="2" charset="-122"/>
            </a:endParaRPr>
          </a:p>
        </p:txBody>
      </p:sp>
      <p:sp>
        <p:nvSpPr>
          <p:cNvPr id="3" name="灯片编号占位符 2"/>
          <p:cNvSpPr>
            <a:spLocks noGrp="1"/>
          </p:cNvSpPr>
          <p:nvPr>
            <p:ph type="sldNum" sz="quarter" idx="10"/>
          </p:nvPr>
        </p:nvSpPr>
        <p:spPr/>
        <p:txBody>
          <a:bodyPr/>
          <a:lstStyle/>
          <a:p>
            <a:fld id="{80EBFEEF-8BDD-4A82-B08F-633BA2D602B5}" type="slidenum">
              <a:rPr lang="zh-CN" altLang="en-US" smtClean="0"/>
              <a:pPr/>
              <a:t>42</a:t>
            </a:fld>
            <a:endParaRPr lang="zh-CN" altLang="en-US"/>
          </a:p>
        </p:txBody>
      </p:sp>
      <p:sp>
        <p:nvSpPr>
          <p:cNvPr id="8" name="TextBox 7"/>
          <p:cNvSpPr txBox="1"/>
          <p:nvPr/>
        </p:nvSpPr>
        <p:spPr>
          <a:xfrm>
            <a:off x="323528" y="4005064"/>
            <a:ext cx="8496944" cy="369332"/>
          </a:xfrm>
          <a:prstGeom prst="rect">
            <a:avLst/>
          </a:prstGeom>
          <a:noFill/>
        </p:spPr>
        <p:txBody>
          <a:bodyPr wrap="square" rtlCol="0">
            <a:spAutoFit/>
          </a:bodyPr>
          <a:lstStyle/>
          <a:p>
            <a:pPr algn="just"/>
            <a:r>
              <a:rPr lang="zh-CN" altLang="en-US" b="1" dirty="0">
                <a:solidFill>
                  <a:schemeClr val="tx2"/>
                </a:solidFill>
              </a:rPr>
              <a:t>为了描述复杂的光瞳函数，我们还需要引入梳状函数：</a:t>
            </a:r>
          </a:p>
        </p:txBody>
      </p:sp>
      <p:pic>
        <p:nvPicPr>
          <p:cNvPr id="16" name="图片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00531" y="1124744"/>
            <a:ext cx="2323797" cy="2720902"/>
          </a:xfrm>
          <a:prstGeom prst="rect">
            <a:avLst/>
          </a:prstGeom>
        </p:spPr>
      </p:pic>
      <p:pic>
        <p:nvPicPr>
          <p:cNvPr id="18" name="图片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62128" y="1124745"/>
            <a:ext cx="2361800" cy="2664296"/>
          </a:xfrm>
          <a:prstGeom prst="rect">
            <a:avLst/>
          </a:prstGeom>
        </p:spPr>
      </p:pic>
      <p:graphicFrame>
        <p:nvGraphicFramePr>
          <p:cNvPr id="19" name="对象 18"/>
          <p:cNvGraphicFramePr>
            <a:graphicFrameLocks noChangeAspect="1"/>
          </p:cNvGraphicFramePr>
          <p:nvPr>
            <p:extLst>
              <p:ext uri="{D42A27DB-BD31-4B8C-83A1-F6EECF244321}">
                <p14:modId xmlns:p14="http://schemas.microsoft.com/office/powerpoint/2010/main" val="3171082744"/>
              </p:ext>
            </p:extLst>
          </p:nvPr>
        </p:nvGraphicFramePr>
        <p:xfrm>
          <a:off x="3521918" y="4365104"/>
          <a:ext cx="3714378" cy="802890"/>
        </p:xfrm>
        <a:graphic>
          <a:graphicData uri="http://schemas.openxmlformats.org/presentationml/2006/ole">
            <mc:AlternateContent xmlns:mc="http://schemas.openxmlformats.org/markup-compatibility/2006">
              <mc:Choice xmlns:v="urn:schemas-microsoft-com:vml" Requires="v">
                <p:oleObj spid="_x0000_s127285" name="Equation" r:id="rId6" imgW="2057400" imgH="444240" progId="Equation.DSMT4">
                  <p:embed/>
                </p:oleObj>
              </mc:Choice>
              <mc:Fallback>
                <p:oleObj name="Equation" r:id="rId6" imgW="2057400" imgH="444240" progId="Equation.DSMT4">
                  <p:embed/>
                  <p:pic>
                    <p:nvPicPr>
                      <p:cNvPr id="0" name="对象 14"/>
                      <p:cNvPicPr>
                        <a:picLocks noChangeAspect="1" noChangeArrowheads="1"/>
                      </p:cNvPicPr>
                      <p:nvPr/>
                    </p:nvPicPr>
                    <p:blipFill>
                      <a:blip r:embed="rId7"/>
                      <a:srcRect/>
                      <a:stretch>
                        <a:fillRect/>
                      </a:stretch>
                    </p:blipFill>
                    <p:spPr bwMode="auto">
                      <a:xfrm>
                        <a:off x="3521918" y="4365104"/>
                        <a:ext cx="3714378" cy="802890"/>
                      </a:xfrm>
                      <a:prstGeom prst="rect">
                        <a:avLst/>
                      </a:prstGeom>
                      <a:noFill/>
                      <a:ln>
                        <a:noFill/>
                      </a:ln>
                    </p:spPr>
                  </p:pic>
                </p:oleObj>
              </mc:Fallback>
            </mc:AlternateContent>
          </a:graphicData>
        </a:graphic>
      </p:graphicFrame>
      <p:graphicFrame>
        <p:nvGraphicFramePr>
          <p:cNvPr id="20" name="对象 19"/>
          <p:cNvGraphicFramePr>
            <a:graphicFrameLocks noChangeAspect="1"/>
          </p:cNvGraphicFramePr>
          <p:nvPr>
            <p:extLst>
              <p:ext uri="{D42A27DB-BD31-4B8C-83A1-F6EECF244321}">
                <p14:modId xmlns:p14="http://schemas.microsoft.com/office/powerpoint/2010/main" val="1010214400"/>
              </p:ext>
            </p:extLst>
          </p:nvPr>
        </p:nvGraphicFramePr>
        <p:xfrm>
          <a:off x="3503762" y="5330826"/>
          <a:ext cx="3524454" cy="370492"/>
        </p:xfrm>
        <a:graphic>
          <a:graphicData uri="http://schemas.openxmlformats.org/presentationml/2006/ole">
            <mc:AlternateContent xmlns:mc="http://schemas.openxmlformats.org/markup-compatibility/2006">
              <mc:Choice xmlns:v="urn:schemas-microsoft-com:vml" Requires="v">
                <p:oleObj spid="_x0000_s127286" name="Equation" r:id="rId8" imgW="1930320" imgH="203040" progId="Equation.DSMT4">
                  <p:embed/>
                </p:oleObj>
              </mc:Choice>
              <mc:Fallback>
                <p:oleObj name="Equation" r:id="rId8" imgW="1930320" imgH="203040" progId="Equation.DSMT4">
                  <p:embed/>
                  <p:pic>
                    <p:nvPicPr>
                      <p:cNvPr id="0" name="对象 18"/>
                      <p:cNvPicPr>
                        <a:picLocks noChangeAspect="1" noChangeArrowheads="1"/>
                      </p:cNvPicPr>
                      <p:nvPr/>
                    </p:nvPicPr>
                    <p:blipFill>
                      <a:blip r:embed="rId9"/>
                      <a:srcRect/>
                      <a:stretch>
                        <a:fillRect/>
                      </a:stretch>
                    </p:blipFill>
                    <p:spPr bwMode="auto">
                      <a:xfrm>
                        <a:off x="3503762" y="5330826"/>
                        <a:ext cx="3524454" cy="370492"/>
                      </a:xfrm>
                      <a:prstGeom prst="rect">
                        <a:avLst/>
                      </a:prstGeom>
                      <a:noFill/>
                      <a:ln>
                        <a:noFill/>
                      </a:ln>
                    </p:spPr>
                  </p:pic>
                </p:oleObj>
              </mc:Fallback>
            </mc:AlternateContent>
          </a:graphicData>
        </a:graphic>
      </p:graphicFrame>
      <p:sp>
        <p:nvSpPr>
          <p:cNvPr id="21" name="TextBox 20"/>
          <p:cNvSpPr txBox="1"/>
          <p:nvPr/>
        </p:nvSpPr>
        <p:spPr>
          <a:xfrm>
            <a:off x="323528" y="5301208"/>
            <a:ext cx="3562951" cy="369332"/>
          </a:xfrm>
          <a:prstGeom prst="rect">
            <a:avLst/>
          </a:prstGeom>
          <a:noFill/>
        </p:spPr>
        <p:txBody>
          <a:bodyPr wrap="square" rtlCol="0">
            <a:spAutoFit/>
          </a:bodyPr>
          <a:lstStyle/>
          <a:p>
            <a:pPr algn="just"/>
            <a:r>
              <a:rPr lang="zh-CN" altLang="en-US" b="1" dirty="0">
                <a:solidFill>
                  <a:schemeClr val="tx2"/>
                </a:solidFill>
              </a:rPr>
              <a:t>梳状函数可分离变量：</a:t>
            </a:r>
          </a:p>
        </p:txBody>
      </p:sp>
      <p:sp>
        <p:nvSpPr>
          <p:cNvPr id="22" name="TextBox 21"/>
          <p:cNvSpPr txBox="1"/>
          <p:nvPr/>
        </p:nvSpPr>
        <p:spPr>
          <a:xfrm>
            <a:off x="323528" y="5805264"/>
            <a:ext cx="8496944" cy="870751"/>
          </a:xfrm>
          <a:prstGeom prst="rect">
            <a:avLst/>
          </a:prstGeom>
          <a:noFill/>
        </p:spPr>
        <p:txBody>
          <a:bodyPr wrap="square" rtlCol="0">
            <a:spAutoFit/>
          </a:bodyPr>
          <a:lstStyle/>
          <a:p>
            <a:pPr algn="just">
              <a:lnSpc>
                <a:spcPct val="150000"/>
              </a:lnSpc>
            </a:pPr>
            <a:r>
              <a:rPr lang="zh-CN" altLang="en-US" b="1" dirty="0">
                <a:solidFill>
                  <a:srgbClr val="FF0000"/>
                </a:solidFill>
              </a:rPr>
              <a:t>梳状函数常用来表示点光源阵列、小孔阵列的透过率函数，或者作为辅助数学工具来表示其他复杂光瞳函数。</a:t>
            </a:r>
          </a:p>
        </p:txBody>
      </p:sp>
    </p:spTree>
    <p:extLst>
      <p:ext uri="{BB962C8B-B14F-4D97-AF65-F5344CB8AC3E}">
        <p14:creationId xmlns:p14="http://schemas.microsoft.com/office/powerpoint/2010/main" val="1939791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anim calcmode="lin" valueType="num">
                                      <p:cBhvr>
                                        <p:cTn id="13" dur="1000" fill="hold"/>
                                        <p:tgtEl>
                                          <p:spTgt spid="16"/>
                                        </p:tgtEl>
                                        <p:attrNameLst>
                                          <p:attrName>ppt_x</p:attrName>
                                        </p:attrNameLst>
                                      </p:cBhvr>
                                      <p:tavLst>
                                        <p:tav tm="0">
                                          <p:val>
                                            <p:strVal val="#ppt_x"/>
                                          </p:val>
                                        </p:tav>
                                        <p:tav tm="100000">
                                          <p:val>
                                            <p:strVal val="#ppt_x"/>
                                          </p:val>
                                        </p:tav>
                                      </p:tavLst>
                                    </p:anim>
                                    <p:anim calcmode="lin" valueType="num">
                                      <p:cBhvr>
                                        <p:cTn id="1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childTnLst>
                          </p:cTn>
                        </p:par>
                        <p:par>
                          <p:cTn id="20" fill="hold">
                            <p:stCondLst>
                              <p:cond delay="500"/>
                            </p:stCondLst>
                            <p:childTnLst>
                              <p:par>
                                <p:cTn id="21" presetID="22" presetClass="entr" presetSubtype="8" fill="hold"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left)">
                                      <p:cBhvr>
                                        <p:cTn id="23" dur="500"/>
                                        <p:tgtEl>
                                          <p:spTgt spid="1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wipe(left)">
                                      <p:cBhvr>
                                        <p:cTn id="28" dur="500"/>
                                        <p:tgtEl>
                                          <p:spTgt spid="21"/>
                                        </p:tgtEl>
                                      </p:cBhvr>
                                    </p:animEffect>
                                  </p:childTnLst>
                                </p:cTn>
                              </p:par>
                            </p:childTnLst>
                          </p:cTn>
                        </p:par>
                        <p:par>
                          <p:cTn id="29" fill="hold">
                            <p:stCondLst>
                              <p:cond delay="500"/>
                            </p:stCondLst>
                            <p:childTnLst>
                              <p:par>
                                <p:cTn id="30" presetID="22" presetClass="entr" presetSubtype="8" fill="hold" nodeType="after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wipe(left)">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barn(inVertical)">
                                      <p:cBhvr>
                                        <p:cTn id="3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1" grpId="0"/>
      <p:bldP spid="2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92080" y="1124744"/>
            <a:ext cx="3715676" cy="2736304"/>
          </a:xfrm>
          <a:prstGeom prst="rect">
            <a:avLst/>
          </a:prstGeom>
        </p:spPr>
      </p:pic>
      <p:pic>
        <p:nvPicPr>
          <p:cNvPr id="10" name="图片 9"/>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156176" y="3836408"/>
            <a:ext cx="2808311" cy="2956455"/>
          </a:xfrm>
          <a:prstGeom prst="rect">
            <a:avLst/>
          </a:prstGeom>
        </p:spPr>
      </p:pic>
      <p:sp>
        <p:nvSpPr>
          <p:cNvPr id="7"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梳状函数的性质</a:t>
            </a:r>
            <a:endParaRPr lang="en-US" altLang="zh-CN" sz="3200"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fld id="{80EBFEEF-8BDD-4A82-B08F-633BA2D602B5}" type="slidenum">
              <a:rPr lang="zh-CN" altLang="en-US" smtClean="0"/>
              <a:pPr/>
              <a:t>43</a:t>
            </a:fld>
            <a:endParaRPr lang="zh-CN" altLang="en-US"/>
          </a:p>
        </p:txBody>
      </p:sp>
      <p:sp>
        <p:nvSpPr>
          <p:cNvPr id="8" name="TextBox 7"/>
          <p:cNvSpPr txBox="1"/>
          <p:nvPr/>
        </p:nvSpPr>
        <p:spPr>
          <a:xfrm>
            <a:off x="107504" y="1455167"/>
            <a:ext cx="1800200" cy="369332"/>
          </a:xfrm>
          <a:prstGeom prst="rect">
            <a:avLst/>
          </a:prstGeom>
          <a:noFill/>
        </p:spPr>
        <p:txBody>
          <a:bodyPr wrap="square" rtlCol="0">
            <a:spAutoFit/>
          </a:bodyPr>
          <a:lstStyle/>
          <a:p>
            <a:pPr algn="just"/>
            <a:r>
              <a:rPr lang="zh-CN" altLang="en-US" b="1" dirty="0">
                <a:solidFill>
                  <a:schemeClr val="tx2"/>
                </a:solidFill>
              </a:rPr>
              <a:t>缩放性质：</a:t>
            </a:r>
          </a:p>
        </p:txBody>
      </p:sp>
      <p:graphicFrame>
        <p:nvGraphicFramePr>
          <p:cNvPr id="2" name="对象 1"/>
          <p:cNvGraphicFramePr>
            <a:graphicFrameLocks noChangeAspect="1"/>
          </p:cNvGraphicFramePr>
          <p:nvPr>
            <p:extLst>
              <p:ext uri="{D42A27DB-BD31-4B8C-83A1-F6EECF244321}">
                <p14:modId xmlns:p14="http://schemas.microsoft.com/office/powerpoint/2010/main" val="2256468762"/>
              </p:ext>
            </p:extLst>
          </p:nvPr>
        </p:nvGraphicFramePr>
        <p:xfrm>
          <a:off x="1619672" y="1284286"/>
          <a:ext cx="2880320" cy="775178"/>
        </p:xfrm>
        <a:graphic>
          <a:graphicData uri="http://schemas.openxmlformats.org/presentationml/2006/ole">
            <mc:AlternateContent xmlns:mc="http://schemas.openxmlformats.org/markup-compatibility/2006">
              <mc:Choice xmlns:v="urn:schemas-microsoft-com:vml" Requires="v">
                <p:oleObj spid="_x0000_s131620" name="Equation" r:id="rId6" imgW="1701720" imgH="457200" progId="Equation.DSMT4">
                  <p:embed/>
                </p:oleObj>
              </mc:Choice>
              <mc:Fallback>
                <p:oleObj name="Equation" r:id="rId6" imgW="1701720" imgH="457200" progId="Equation.DSMT4">
                  <p:embed/>
                  <p:pic>
                    <p:nvPicPr>
                      <p:cNvPr id="0" name="对象 1"/>
                      <p:cNvPicPr>
                        <a:picLocks noChangeAspect="1" noChangeArrowheads="1"/>
                      </p:cNvPicPr>
                      <p:nvPr/>
                    </p:nvPicPr>
                    <p:blipFill>
                      <a:blip r:embed="rId7"/>
                      <a:srcRect/>
                      <a:stretch>
                        <a:fillRect/>
                      </a:stretch>
                    </p:blipFill>
                    <p:spPr bwMode="auto">
                      <a:xfrm>
                        <a:off x="1619672" y="1284286"/>
                        <a:ext cx="2880320" cy="775178"/>
                      </a:xfrm>
                      <a:prstGeom prst="rect">
                        <a:avLst/>
                      </a:prstGeom>
                      <a:noFill/>
                      <a:ln>
                        <a:noFill/>
                      </a:ln>
                    </p:spPr>
                  </p:pic>
                </p:oleObj>
              </mc:Fallback>
            </mc:AlternateContent>
          </a:graphicData>
        </a:graphic>
      </p:graphicFrame>
      <p:sp>
        <p:nvSpPr>
          <p:cNvPr id="13" name="TextBox 12"/>
          <p:cNvSpPr txBox="1"/>
          <p:nvPr/>
        </p:nvSpPr>
        <p:spPr>
          <a:xfrm>
            <a:off x="107504" y="2298732"/>
            <a:ext cx="1800200" cy="369332"/>
          </a:xfrm>
          <a:prstGeom prst="rect">
            <a:avLst/>
          </a:prstGeom>
          <a:noFill/>
        </p:spPr>
        <p:txBody>
          <a:bodyPr wrap="square" rtlCol="0">
            <a:spAutoFit/>
          </a:bodyPr>
          <a:lstStyle/>
          <a:p>
            <a:pPr algn="just"/>
            <a:r>
              <a:rPr lang="zh-CN" altLang="en-US" b="1" dirty="0">
                <a:solidFill>
                  <a:schemeClr val="tx2"/>
                </a:solidFill>
              </a:rPr>
              <a:t>平移性质：</a:t>
            </a:r>
          </a:p>
        </p:txBody>
      </p:sp>
      <p:graphicFrame>
        <p:nvGraphicFramePr>
          <p:cNvPr id="14" name="对象 13"/>
          <p:cNvGraphicFramePr>
            <a:graphicFrameLocks noChangeAspect="1"/>
          </p:cNvGraphicFramePr>
          <p:nvPr>
            <p:extLst>
              <p:ext uri="{D42A27DB-BD31-4B8C-83A1-F6EECF244321}">
                <p14:modId xmlns:p14="http://schemas.microsoft.com/office/powerpoint/2010/main" val="3939747996"/>
              </p:ext>
            </p:extLst>
          </p:nvPr>
        </p:nvGraphicFramePr>
        <p:xfrm>
          <a:off x="179512" y="2780928"/>
          <a:ext cx="4176464" cy="846356"/>
        </p:xfrm>
        <a:graphic>
          <a:graphicData uri="http://schemas.openxmlformats.org/presentationml/2006/ole">
            <mc:AlternateContent xmlns:mc="http://schemas.openxmlformats.org/markup-compatibility/2006">
              <mc:Choice xmlns:v="urn:schemas-microsoft-com:vml" Requires="v">
                <p:oleObj spid="_x0000_s131621" name="Equation" r:id="rId8" imgW="2260440" imgH="457200" progId="Equation.DSMT4">
                  <p:embed/>
                </p:oleObj>
              </mc:Choice>
              <mc:Fallback>
                <p:oleObj name="Equation" r:id="rId8" imgW="2260440" imgH="457200" progId="Equation.DSMT4">
                  <p:embed/>
                  <p:pic>
                    <p:nvPicPr>
                      <p:cNvPr id="0" name=""/>
                      <p:cNvPicPr>
                        <a:picLocks noChangeAspect="1" noChangeArrowheads="1"/>
                      </p:cNvPicPr>
                      <p:nvPr/>
                    </p:nvPicPr>
                    <p:blipFill>
                      <a:blip r:embed="rId9"/>
                      <a:srcRect/>
                      <a:stretch>
                        <a:fillRect/>
                      </a:stretch>
                    </p:blipFill>
                    <p:spPr bwMode="auto">
                      <a:xfrm>
                        <a:off x="179512" y="2780928"/>
                        <a:ext cx="4176464" cy="846356"/>
                      </a:xfrm>
                      <a:prstGeom prst="rect">
                        <a:avLst/>
                      </a:prstGeom>
                      <a:noFill/>
                      <a:ln>
                        <a:noFill/>
                      </a:ln>
                    </p:spPr>
                  </p:pic>
                </p:oleObj>
              </mc:Fallback>
            </mc:AlternateContent>
          </a:graphicData>
        </a:graphic>
      </p:graphicFrame>
      <p:sp>
        <p:nvSpPr>
          <p:cNvPr id="17" name="TextBox 16"/>
          <p:cNvSpPr txBox="1"/>
          <p:nvPr/>
        </p:nvSpPr>
        <p:spPr>
          <a:xfrm>
            <a:off x="107504" y="4005064"/>
            <a:ext cx="1800200" cy="369332"/>
          </a:xfrm>
          <a:prstGeom prst="rect">
            <a:avLst/>
          </a:prstGeom>
          <a:noFill/>
        </p:spPr>
        <p:txBody>
          <a:bodyPr wrap="square" rtlCol="0">
            <a:spAutoFit/>
          </a:bodyPr>
          <a:lstStyle/>
          <a:p>
            <a:pPr algn="just"/>
            <a:r>
              <a:rPr lang="zh-CN" altLang="en-US" b="1" dirty="0">
                <a:solidFill>
                  <a:schemeClr val="tx2"/>
                </a:solidFill>
              </a:rPr>
              <a:t>抽样性质：</a:t>
            </a:r>
          </a:p>
        </p:txBody>
      </p:sp>
      <p:graphicFrame>
        <p:nvGraphicFramePr>
          <p:cNvPr id="23" name="对象 22"/>
          <p:cNvGraphicFramePr>
            <a:graphicFrameLocks noChangeAspect="1"/>
          </p:cNvGraphicFramePr>
          <p:nvPr>
            <p:extLst>
              <p:ext uri="{D42A27DB-BD31-4B8C-83A1-F6EECF244321}">
                <p14:modId xmlns:p14="http://schemas.microsoft.com/office/powerpoint/2010/main" val="2638319561"/>
              </p:ext>
            </p:extLst>
          </p:nvPr>
        </p:nvGraphicFramePr>
        <p:xfrm>
          <a:off x="174228" y="4341243"/>
          <a:ext cx="4901828" cy="810428"/>
        </p:xfrm>
        <a:graphic>
          <a:graphicData uri="http://schemas.openxmlformats.org/presentationml/2006/ole">
            <mc:AlternateContent xmlns:mc="http://schemas.openxmlformats.org/markup-compatibility/2006">
              <mc:Choice xmlns:v="urn:schemas-microsoft-com:vml" Requires="v">
                <p:oleObj spid="_x0000_s131622" name="Equation" r:id="rId10" imgW="2616120" imgH="431640" progId="Equation.DSMT4">
                  <p:embed/>
                </p:oleObj>
              </mc:Choice>
              <mc:Fallback>
                <p:oleObj name="Equation" r:id="rId10" imgW="2616120" imgH="431640" progId="Equation.DSMT4">
                  <p:embed/>
                  <p:pic>
                    <p:nvPicPr>
                      <p:cNvPr id="0" name=""/>
                      <p:cNvPicPr>
                        <a:picLocks noChangeAspect="1" noChangeArrowheads="1"/>
                      </p:cNvPicPr>
                      <p:nvPr/>
                    </p:nvPicPr>
                    <p:blipFill>
                      <a:blip r:embed="rId11"/>
                      <a:srcRect/>
                      <a:stretch>
                        <a:fillRect/>
                      </a:stretch>
                    </p:blipFill>
                    <p:spPr bwMode="auto">
                      <a:xfrm>
                        <a:off x="174228" y="4341243"/>
                        <a:ext cx="4901828" cy="810428"/>
                      </a:xfrm>
                      <a:prstGeom prst="rect">
                        <a:avLst/>
                      </a:prstGeom>
                      <a:noFill/>
                      <a:ln>
                        <a:noFill/>
                      </a:ln>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216651211"/>
              </p:ext>
            </p:extLst>
          </p:nvPr>
        </p:nvGraphicFramePr>
        <p:xfrm>
          <a:off x="179513" y="5805264"/>
          <a:ext cx="3528392" cy="817399"/>
        </p:xfrm>
        <a:graphic>
          <a:graphicData uri="http://schemas.openxmlformats.org/presentationml/2006/ole">
            <mc:AlternateContent xmlns:mc="http://schemas.openxmlformats.org/markup-compatibility/2006">
              <mc:Choice xmlns:v="urn:schemas-microsoft-com:vml" Requires="v">
                <p:oleObj spid="_x0000_s131623" name="Equation" r:id="rId12" imgW="1866600" imgH="431640" progId="Equation.DSMT4">
                  <p:embed/>
                </p:oleObj>
              </mc:Choice>
              <mc:Fallback>
                <p:oleObj name="Equation" r:id="rId12" imgW="1866600" imgH="431640" progId="Equation.DSMT4">
                  <p:embed/>
                  <p:pic>
                    <p:nvPicPr>
                      <p:cNvPr id="0" name="对象 22"/>
                      <p:cNvPicPr>
                        <a:picLocks noChangeAspect="1" noChangeArrowheads="1"/>
                      </p:cNvPicPr>
                      <p:nvPr/>
                    </p:nvPicPr>
                    <p:blipFill>
                      <a:blip r:embed="rId13"/>
                      <a:srcRect/>
                      <a:stretch>
                        <a:fillRect/>
                      </a:stretch>
                    </p:blipFill>
                    <p:spPr bwMode="auto">
                      <a:xfrm>
                        <a:off x="179513" y="5805264"/>
                        <a:ext cx="3528392" cy="817399"/>
                      </a:xfrm>
                      <a:prstGeom prst="rect">
                        <a:avLst/>
                      </a:prstGeom>
                      <a:noFill/>
                      <a:ln>
                        <a:noFill/>
                      </a:ln>
                    </p:spPr>
                  </p:pic>
                </p:oleObj>
              </mc:Fallback>
            </mc:AlternateContent>
          </a:graphicData>
        </a:graphic>
      </p:graphicFrame>
      <p:sp>
        <p:nvSpPr>
          <p:cNvPr id="24" name="TextBox 23"/>
          <p:cNvSpPr txBox="1"/>
          <p:nvPr/>
        </p:nvSpPr>
        <p:spPr>
          <a:xfrm>
            <a:off x="107504" y="5487615"/>
            <a:ext cx="1800200" cy="369332"/>
          </a:xfrm>
          <a:prstGeom prst="rect">
            <a:avLst/>
          </a:prstGeom>
          <a:noFill/>
        </p:spPr>
        <p:txBody>
          <a:bodyPr wrap="square" rtlCol="0">
            <a:spAutoFit/>
          </a:bodyPr>
          <a:lstStyle/>
          <a:p>
            <a:pPr algn="just"/>
            <a:r>
              <a:rPr lang="zh-CN" altLang="en-US" b="1" dirty="0">
                <a:solidFill>
                  <a:schemeClr val="tx2"/>
                </a:solidFill>
              </a:rPr>
              <a:t>卷积复制：</a:t>
            </a:r>
          </a:p>
        </p:txBody>
      </p:sp>
    </p:spTree>
    <p:extLst>
      <p:ext uri="{BB962C8B-B14F-4D97-AF65-F5344CB8AC3E}">
        <p14:creationId xmlns:p14="http://schemas.microsoft.com/office/powerpoint/2010/main" val="1389193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left)">
                                      <p:cBhvr>
                                        <p:cTn id="16" dur="500"/>
                                        <p:tgtEl>
                                          <p:spTgt spid="13"/>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left)">
                                      <p:cBhvr>
                                        <p:cTn id="20" dur="5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wipe(left)">
                                      <p:cBhvr>
                                        <p:cTn id="25" dur="500"/>
                                        <p:tgtEl>
                                          <p:spTgt spid="17"/>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wipe(left)">
                                      <p:cBhvr>
                                        <p:cTn id="29" dur="500"/>
                                        <p:tgtEl>
                                          <p:spTgt spid="23"/>
                                        </p:tgtEl>
                                      </p:cBhvr>
                                    </p:animEffect>
                                  </p:childTnLst>
                                </p:cTn>
                              </p:par>
                            </p:childTnLst>
                          </p:cTn>
                        </p:par>
                        <p:par>
                          <p:cTn id="30" fill="hold">
                            <p:stCondLst>
                              <p:cond delay="1000"/>
                            </p:stCondLst>
                            <p:childTnLst>
                              <p:par>
                                <p:cTn id="31" presetID="42" presetClass="entr" presetSubtype="0" fill="hold" nodeType="after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fade">
                                      <p:cBhvr>
                                        <p:cTn id="33" dur="1000"/>
                                        <p:tgtEl>
                                          <p:spTgt spid="4"/>
                                        </p:tgtEl>
                                      </p:cBhvr>
                                    </p:animEffect>
                                    <p:anim calcmode="lin" valueType="num">
                                      <p:cBhvr>
                                        <p:cTn id="34" dur="1000" fill="hold"/>
                                        <p:tgtEl>
                                          <p:spTgt spid="4"/>
                                        </p:tgtEl>
                                        <p:attrNameLst>
                                          <p:attrName>ppt_x</p:attrName>
                                        </p:attrNameLst>
                                      </p:cBhvr>
                                      <p:tavLst>
                                        <p:tav tm="0">
                                          <p:val>
                                            <p:strVal val="#ppt_x"/>
                                          </p:val>
                                        </p:tav>
                                        <p:tav tm="100000">
                                          <p:val>
                                            <p:strVal val="#ppt_x"/>
                                          </p:val>
                                        </p:tav>
                                      </p:tavLst>
                                    </p:anim>
                                    <p:anim calcmode="lin" valueType="num">
                                      <p:cBhvr>
                                        <p:cTn id="3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wipe(left)">
                                      <p:cBhvr>
                                        <p:cTn id="40" dur="500"/>
                                        <p:tgtEl>
                                          <p:spTgt spid="24"/>
                                        </p:tgtEl>
                                      </p:cBhvr>
                                    </p:animEffect>
                                  </p:childTnLst>
                                </p:cTn>
                              </p:par>
                            </p:childTnLst>
                          </p:cTn>
                        </p:par>
                        <p:par>
                          <p:cTn id="41" fill="hold">
                            <p:stCondLst>
                              <p:cond delay="500"/>
                            </p:stCondLst>
                            <p:childTnLst>
                              <p:par>
                                <p:cTn id="42" presetID="22" presetClass="entr" presetSubtype="8" fill="hold" nodeType="after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wipe(left)">
                                      <p:cBhvr>
                                        <p:cTn id="44" dur="500"/>
                                        <p:tgtEl>
                                          <p:spTgt spid="11"/>
                                        </p:tgtEl>
                                      </p:cBhvr>
                                    </p:animEffect>
                                  </p:childTnLst>
                                </p:cTn>
                              </p:par>
                            </p:childTnLst>
                          </p:cTn>
                        </p:par>
                        <p:par>
                          <p:cTn id="45" fill="hold">
                            <p:stCondLst>
                              <p:cond delay="1000"/>
                            </p:stCondLst>
                            <p:childTnLst>
                              <p:par>
                                <p:cTn id="46" presetID="42" presetClass="entr" presetSubtype="0" fill="hold" nodeType="after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fade">
                                      <p:cBhvr>
                                        <p:cTn id="48" dur="1000"/>
                                        <p:tgtEl>
                                          <p:spTgt spid="10"/>
                                        </p:tgtEl>
                                      </p:cBhvr>
                                    </p:animEffect>
                                    <p:anim calcmode="lin" valueType="num">
                                      <p:cBhvr>
                                        <p:cTn id="49" dur="1000" fill="hold"/>
                                        <p:tgtEl>
                                          <p:spTgt spid="10"/>
                                        </p:tgtEl>
                                        <p:attrNameLst>
                                          <p:attrName>ppt_x</p:attrName>
                                        </p:attrNameLst>
                                      </p:cBhvr>
                                      <p:tavLst>
                                        <p:tav tm="0">
                                          <p:val>
                                            <p:strVal val="#ppt_x"/>
                                          </p:val>
                                        </p:tav>
                                        <p:tav tm="100000">
                                          <p:val>
                                            <p:strVal val="#ppt_x"/>
                                          </p:val>
                                        </p:tav>
                                      </p:tavLst>
                                    </p:anim>
                                    <p:anim calcmode="lin" valueType="num">
                                      <p:cBhvr>
                                        <p:cTn id="5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P spid="17" grpId="0"/>
      <p:bldP spid="2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复杂光瞳函数</a:t>
            </a:r>
            <a:r>
              <a:rPr lang="en-US" altLang="zh-CN" sz="3200" dirty="0">
                <a:latin typeface="黑体" pitchFamily="2" charset="-122"/>
                <a:ea typeface="黑体" pitchFamily="2" charset="-122"/>
              </a:rPr>
              <a:t>—</a:t>
            </a:r>
            <a:r>
              <a:rPr lang="zh-CN" altLang="en-US" sz="3200" dirty="0">
                <a:latin typeface="黑体" pitchFamily="2" charset="-122"/>
                <a:ea typeface="黑体" pitchFamily="2" charset="-122"/>
              </a:rPr>
              <a:t>矩形光栅</a:t>
            </a:r>
            <a:endParaRPr lang="en-US" altLang="zh-CN" sz="3200"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fld id="{80EBFEEF-8BDD-4A82-B08F-633BA2D602B5}" type="slidenum">
              <a:rPr lang="zh-CN" altLang="en-US" smtClean="0"/>
              <a:pPr/>
              <a:t>44</a:t>
            </a:fld>
            <a:endParaRPr lang="zh-CN" altLang="en-US"/>
          </a:p>
        </p:txBody>
      </p:sp>
      <p:sp>
        <p:nvSpPr>
          <p:cNvPr id="12" name="TextBox 11"/>
          <p:cNvSpPr txBox="1"/>
          <p:nvPr/>
        </p:nvSpPr>
        <p:spPr>
          <a:xfrm>
            <a:off x="251520" y="4204572"/>
            <a:ext cx="2232247" cy="369332"/>
          </a:xfrm>
          <a:prstGeom prst="rect">
            <a:avLst/>
          </a:prstGeom>
          <a:noFill/>
        </p:spPr>
        <p:txBody>
          <a:bodyPr wrap="square" rtlCol="0">
            <a:spAutoFit/>
          </a:bodyPr>
          <a:lstStyle>
            <a:defPPr>
              <a:defRPr lang="zh-CN"/>
            </a:defPPr>
            <a:lvl1pPr algn="just">
              <a:defRPr sz="2400" b="1">
                <a:solidFill>
                  <a:schemeClr val="tx2"/>
                </a:solidFill>
              </a:defRPr>
            </a:lvl1pPr>
          </a:lstStyle>
          <a:p>
            <a:r>
              <a:rPr lang="zh-CN" altLang="en-US" sz="1800" dirty="0"/>
              <a:t>矩孔光栅：</a:t>
            </a:r>
          </a:p>
        </p:txBody>
      </p:sp>
      <p:graphicFrame>
        <p:nvGraphicFramePr>
          <p:cNvPr id="2" name="对象 1"/>
          <p:cNvGraphicFramePr>
            <a:graphicFrameLocks noChangeAspect="1"/>
          </p:cNvGraphicFramePr>
          <p:nvPr>
            <p:extLst>
              <p:ext uri="{D42A27DB-BD31-4B8C-83A1-F6EECF244321}">
                <p14:modId xmlns:p14="http://schemas.microsoft.com/office/powerpoint/2010/main" val="4098477774"/>
              </p:ext>
            </p:extLst>
          </p:nvPr>
        </p:nvGraphicFramePr>
        <p:xfrm>
          <a:off x="2843809" y="4077072"/>
          <a:ext cx="2736303" cy="678932"/>
        </p:xfrm>
        <a:graphic>
          <a:graphicData uri="http://schemas.openxmlformats.org/presentationml/2006/ole">
            <mc:AlternateContent xmlns:mc="http://schemas.openxmlformats.org/markup-compatibility/2006">
              <mc:Choice xmlns:v="urn:schemas-microsoft-com:vml" Requires="v">
                <p:oleObj spid="_x0000_s128449" name="Equation" r:id="rId4" imgW="1790640" imgH="444240" progId="Equation.DSMT4">
                  <p:embed/>
                </p:oleObj>
              </mc:Choice>
              <mc:Fallback>
                <p:oleObj name="Equation" r:id="rId4" imgW="1790640" imgH="444240" progId="Equation.DSMT4">
                  <p:embed/>
                  <p:pic>
                    <p:nvPicPr>
                      <p:cNvPr id="0" name=""/>
                      <p:cNvPicPr>
                        <a:picLocks noChangeAspect="1" noChangeArrowheads="1"/>
                      </p:cNvPicPr>
                      <p:nvPr/>
                    </p:nvPicPr>
                    <p:blipFill>
                      <a:blip r:embed="rId5"/>
                      <a:srcRect/>
                      <a:stretch>
                        <a:fillRect/>
                      </a:stretch>
                    </p:blipFill>
                    <p:spPr bwMode="auto">
                      <a:xfrm>
                        <a:off x="2843809" y="4077072"/>
                        <a:ext cx="2736303" cy="678932"/>
                      </a:xfrm>
                      <a:prstGeom prst="rect">
                        <a:avLst/>
                      </a:prstGeom>
                      <a:noFill/>
                      <a:ln>
                        <a:noFill/>
                      </a:ln>
                    </p:spPr>
                  </p:pic>
                </p:oleObj>
              </mc:Fallback>
            </mc:AlternateContent>
          </a:graphicData>
        </a:graphic>
      </p:graphicFrame>
      <p:pic>
        <p:nvPicPr>
          <p:cNvPr id="3" name="图片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72119" y="1101409"/>
            <a:ext cx="4799761" cy="2585182"/>
          </a:xfrm>
          <a:prstGeom prst="rect">
            <a:avLst/>
          </a:prstGeom>
        </p:spPr>
      </p:pic>
      <p:graphicFrame>
        <p:nvGraphicFramePr>
          <p:cNvPr id="9" name="对象 8"/>
          <p:cNvGraphicFramePr>
            <a:graphicFrameLocks noChangeAspect="1"/>
          </p:cNvGraphicFramePr>
          <p:nvPr>
            <p:extLst>
              <p:ext uri="{D42A27DB-BD31-4B8C-83A1-F6EECF244321}">
                <p14:modId xmlns:p14="http://schemas.microsoft.com/office/powerpoint/2010/main" val="353714833"/>
              </p:ext>
            </p:extLst>
          </p:nvPr>
        </p:nvGraphicFramePr>
        <p:xfrm>
          <a:off x="2843808" y="5805264"/>
          <a:ext cx="4128072" cy="731724"/>
        </p:xfrm>
        <a:graphic>
          <a:graphicData uri="http://schemas.openxmlformats.org/presentationml/2006/ole">
            <mc:AlternateContent xmlns:mc="http://schemas.openxmlformats.org/markup-compatibility/2006">
              <mc:Choice xmlns:v="urn:schemas-microsoft-com:vml" Requires="v">
                <p:oleObj spid="_x0000_s128450" name="Equation" r:id="rId7" imgW="2577960" imgH="457200" progId="Equation.DSMT4">
                  <p:embed/>
                </p:oleObj>
              </mc:Choice>
              <mc:Fallback>
                <p:oleObj name="Equation" r:id="rId7" imgW="2577960" imgH="457200" progId="Equation.DSMT4">
                  <p:embed/>
                  <p:pic>
                    <p:nvPicPr>
                      <p:cNvPr id="0" name="对象 1"/>
                      <p:cNvPicPr>
                        <a:picLocks noChangeAspect="1" noChangeArrowheads="1"/>
                      </p:cNvPicPr>
                      <p:nvPr/>
                    </p:nvPicPr>
                    <p:blipFill>
                      <a:blip r:embed="rId8"/>
                      <a:srcRect/>
                      <a:stretch>
                        <a:fillRect/>
                      </a:stretch>
                    </p:blipFill>
                    <p:spPr bwMode="auto">
                      <a:xfrm>
                        <a:off x="2843808" y="5805264"/>
                        <a:ext cx="4128072" cy="731724"/>
                      </a:xfrm>
                      <a:prstGeom prst="rect">
                        <a:avLst/>
                      </a:prstGeom>
                      <a:noFill/>
                      <a:ln>
                        <a:noFill/>
                      </a:ln>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2541123656"/>
              </p:ext>
            </p:extLst>
          </p:nvPr>
        </p:nvGraphicFramePr>
        <p:xfrm>
          <a:off x="2843808" y="4941168"/>
          <a:ext cx="4128072" cy="560513"/>
        </p:xfrm>
        <a:graphic>
          <a:graphicData uri="http://schemas.openxmlformats.org/presentationml/2006/ole">
            <mc:AlternateContent xmlns:mc="http://schemas.openxmlformats.org/markup-compatibility/2006">
              <mc:Choice xmlns:v="urn:schemas-microsoft-com:vml" Requires="v">
                <p:oleObj spid="_x0000_s128451" name="Equation" r:id="rId9" imgW="2438280" imgH="330120" progId="Equation.DSMT4">
                  <p:embed/>
                </p:oleObj>
              </mc:Choice>
              <mc:Fallback>
                <p:oleObj name="Equation" r:id="rId9" imgW="2438280" imgH="330120" progId="Equation.DSMT4">
                  <p:embed/>
                  <p:pic>
                    <p:nvPicPr>
                      <p:cNvPr id="0" name="对象 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43808" y="4941168"/>
                        <a:ext cx="4128072" cy="560513"/>
                      </a:xfrm>
                      <a:prstGeom prst="rect">
                        <a:avLst/>
                      </a:prstGeom>
                      <a:noFill/>
                      <a:ln>
                        <a:noFill/>
                      </a:ln>
                    </p:spPr>
                  </p:pic>
                </p:oleObj>
              </mc:Fallback>
            </mc:AlternateContent>
          </a:graphicData>
        </a:graphic>
      </p:graphicFrame>
      <p:sp>
        <p:nvSpPr>
          <p:cNvPr id="15" name="TextBox 14"/>
          <p:cNvSpPr txBox="1"/>
          <p:nvPr/>
        </p:nvSpPr>
        <p:spPr>
          <a:xfrm>
            <a:off x="237588" y="4941168"/>
            <a:ext cx="1805524" cy="646331"/>
          </a:xfrm>
          <a:prstGeom prst="rect">
            <a:avLst/>
          </a:prstGeom>
          <a:noFill/>
        </p:spPr>
        <p:txBody>
          <a:bodyPr wrap="square" rtlCol="0">
            <a:spAutoFit/>
          </a:bodyPr>
          <a:lstStyle>
            <a:defPPr>
              <a:defRPr lang="zh-CN"/>
            </a:defPPr>
            <a:lvl1pPr algn="just">
              <a:defRPr sz="2400" b="1">
                <a:solidFill>
                  <a:schemeClr val="tx2"/>
                </a:solidFill>
              </a:defRPr>
            </a:lvl1pPr>
          </a:lstStyle>
          <a:p>
            <a:r>
              <a:rPr lang="zh-CN" altLang="en-US" sz="1800" dirty="0"/>
              <a:t>利用</a:t>
            </a:r>
            <a:r>
              <a:rPr lang="el-GR" altLang="zh-CN" sz="1800" dirty="0">
                <a:latin typeface="Times New Roman"/>
                <a:cs typeface="Times New Roman"/>
              </a:rPr>
              <a:t>δ</a:t>
            </a:r>
            <a:r>
              <a:rPr lang="zh-CN" altLang="en-US" sz="1800" dirty="0"/>
              <a:t>函数的筛选性质：</a:t>
            </a:r>
          </a:p>
        </p:txBody>
      </p:sp>
      <p:sp>
        <p:nvSpPr>
          <p:cNvPr id="16" name="TextBox 15"/>
          <p:cNvSpPr txBox="1"/>
          <p:nvPr/>
        </p:nvSpPr>
        <p:spPr>
          <a:xfrm>
            <a:off x="251520" y="5838363"/>
            <a:ext cx="1791592" cy="646331"/>
          </a:xfrm>
          <a:prstGeom prst="rect">
            <a:avLst/>
          </a:prstGeom>
          <a:noFill/>
        </p:spPr>
        <p:txBody>
          <a:bodyPr wrap="square" rtlCol="0">
            <a:spAutoFit/>
          </a:bodyPr>
          <a:lstStyle>
            <a:defPPr>
              <a:defRPr lang="zh-CN"/>
            </a:defPPr>
            <a:lvl1pPr algn="just">
              <a:defRPr sz="2400" b="1">
                <a:solidFill>
                  <a:schemeClr val="tx2"/>
                </a:solidFill>
              </a:defRPr>
            </a:lvl1pPr>
          </a:lstStyle>
          <a:p>
            <a:r>
              <a:rPr lang="zh-CN" altLang="en-US" sz="1800" dirty="0"/>
              <a:t>重新描述矩形光栅：</a:t>
            </a:r>
          </a:p>
        </p:txBody>
      </p:sp>
    </p:spTree>
    <p:extLst>
      <p:ext uri="{BB962C8B-B14F-4D97-AF65-F5344CB8AC3E}">
        <p14:creationId xmlns:p14="http://schemas.microsoft.com/office/powerpoint/2010/main" val="3762640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left)">
                                      <p:cBhvr>
                                        <p:cTn id="14" dur="500"/>
                                        <p:tgtEl>
                                          <p:spTgt spid="12"/>
                                        </p:tgtEl>
                                      </p:cBhvr>
                                    </p:animEffect>
                                  </p:childTnLst>
                                </p:cTn>
                              </p:par>
                            </p:childTnLst>
                          </p:cTn>
                        </p:par>
                        <p:par>
                          <p:cTn id="15" fill="hold">
                            <p:stCondLst>
                              <p:cond delay="500"/>
                            </p:stCondLst>
                            <p:childTnLst>
                              <p:par>
                                <p:cTn id="16" presetID="22" presetClass="entr" presetSubtype="8" fill="hold"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left)">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left)">
                                      <p:cBhvr>
                                        <p:cTn id="23" dur="500"/>
                                        <p:tgtEl>
                                          <p:spTgt spid="15"/>
                                        </p:tgtEl>
                                      </p:cBhvr>
                                    </p:animEffect>
                                  </p:childTnLst>
                                </p:cTn>
                              </p:par>
                            </p:childTnLst>
                          </p:cTn>
                        </p:par>
                        <p:par>
                          <p:cTn id="24" fill="hold">
                            <p:stCondLst>
                              <p:cond delay="500"/>
                            </p:stCondLst>
                            <p:childTnLst>
                              <p:par>
                                <p:cTn id="25" presetID="22" presetClass="entr" presetSubtype="8"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left)">
                                      <p:cBhvr>
                                        <p:cTn id="32" dur="500"/>
                                        <p:tgtEl>
                                          <p:spTgt spid="16"/>
                                        </p:tgtEl>
                                      </p:cBhvr>
                                    </p:animEffect>
                                  </p:childTnLst>
                                </p:cTn>
                              </p:par>
                            </p:childTnLst>
                          </p:cTn>
                        </p:par>
                        <p:par>
                          <p:cTn id="33" fill="hold">
                            <p:stCondLst>
                              <p:cond delay="500"/>
                            </p:stCondLst>
                            <p:childTnLst>
                              <p:par>
                                <p:cTn id="34" presetID="22" presetClass="entr" presetSubtype="8" fill="hold" nodeType="after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wipe(left)">
                                      <p:cBhvr>
                                        <p:cTn id="3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P spid="1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复杂光瞳函数</a:t>
            </a:r>
            <a:r>
              <a:rPr lang="en-US" altLang="zh-CN" sz="3200" dirty="0">
                <a:latin typeface="黑体" pitchFamily="2" charset="-122"/>
                <a:ea typeface="黑体" pitchFamily="2" charset="-122"/>
              </a:rPr>
              <a:t>—</a:t>
            </a:r>
            <a:r>
              <a:rPr lang="zh-CN" altLang="en-US" sz="3200" dirty="0">
                <a:latin typeface="黑体" pitchFamily="2" charset="-122"/>
                <a:ea typeface="黑体" pitchFamily="2" charset="-122"/>
              </a:rPr>
              <a:t>正弦振幅光栅</a:t>
            </a:r>
            <a:endParaRPr lang="en-US" altLang="zh-CN" sz="3200"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fld id="{80EBFEEF-8BDD-4A82-B08F-633BA2D602B5}" type="slidenum">
              <a:rPr lang="zh-CN" altLang="en-US" smtClean="0"/>
              <a:pPr/>
              <a:t>45</a:t>
            </a:fld>
            <a:endParaRPr lang="zh-CN" altLang="en-US"/>
          </a:p>
        </p:txBody>
      </p:sp>
      <p:sp>
        <p:nvSpPr>
          <p:cNvPr id="4" name="TextBox 3"/>
          <p:cNvSpPr txBox="1"/>
          <p:nvPr/>
        </p:nvSpPr>
        <p:spPr>
          <a:xfrm>
            <a:off x="323527" y="4509120"/>
            <a:ext cx="2160240" cy="369332"/>
          </a:xfrm>
          <a:prstGeom prst="rect">
            <a:avLst/>
          </a:prstGeom>
          <a:noFill/>
        </p:spPr>
        <p:txBody>
          <a:bodyPr wrap="square" rtlCol="0">
            <a:spAutoFit/>
          </a:bodyPr>
          <a:lstStyle>
            <a:defPPr>
              <a:defRPr lang="zh-CN"/>
            </a:defPPr>
            <a:lvl1pPr algn="just">
              <a:defRPr sz="2400" b="1">
                <a:solidFill>
                  <a:schemeClr val="tx2"/>
                </a:solidFill>
              </a:defRPr>
            </a:lvl1pPr>
          </a:lstStyle>
          <a:p>
            <a:r>
              <a:rPr lang="zh-CN" altLang="en-US" sz="1800" dirty="0"/>
              <a:t>光瞳函数：</a:t>
            </a:r>
          </a:p>
        </p:txBody>
      </p:sp>
      <p:graphicFrame>
        <p:nvGraphicFramePr>
          <p:cNvPr id="14" name="对象 13"/>
          <p:cNvGraphicFramePr>
            <a:graphicFrameLocks noChangeAspect="1"/>
          </p:cNvGraphicFramePr>
          <p:nvPr>
            <p:extLst>
              <p:ext uri="{D42A27DB-BD31-4B8C-83A1-F6EECF244321}">
                <p14:modId xmlns:p14="http://schemas.microsoft.com/office/powerpoint/2010/main" val="3294239657"/>
              </p:ext>
            </p:extLst>
          </p:nvPr>
        </p:nvGraphicFramePr>
        <p:xfrm>
          <a:off x="1917700" y="4293096"/>
          <a:ext cx="4526508" cy="781040"/>
        </p:xfrm>
        <a:graphic>
          <a:graphicData uri="http://schemas.openxmlformats.org/presentationml/2006/ole">
            <mc:AlternateContent xmlns:mc="http://schemas.openxmlformats.org/markup-compatibility/2006">
              <mc:Choice xmlns:v="urn:schemas-microsoft-com:vml" Requires="v">
                <p:oleObj spid="_x0000_s129175" name="Equation" r:id="rId4" imgW="2501640" imgH="431640" progId="Equation.DSMT4">
                  <p:embed/>
                </p:oleObj>
              </mc:Choice>
              <mc:Fallback>
                <p:oleObj name="Equation" r:id="rId4" imgW="2501640" imgH="431640" progId="Equation.DSMT4">
                  <p:embed/>
                  <p:pic>
                    <p:nvPicPr>
                      <p:cNvPr id="0" name=""/>
                      <p:cNvPicPr>
                        <a:picLocks noChangeAspect="1" noChangeArrowheads="1"/>
                      </p:cNvPicPr>
                      <p:nvPr/>
                    </p:nvPicPr>
                    <p:blipFill>
                      <a:blip r:embed="rId5"/>
                      <a:srcRect/>
                      <a:stretch>
                        <a:fillRect/>
                      </a:stretch>
                    </p:blipFill>
                    <p:spPr bwMode="auto">
                      <a:xfrm>
                        <a:off x="1917700" y="4293096"/>
                        <a:ext cx="4526508" cy="781040"/>
                      </a:xfrm>
                      <a:prstGeom prst="rect">
                        <a:avLst/>
                      </a:prstGeom>
                      <a:solidFill>
                        <a:schemeClr val="bg1"/>
                      </a:solidFill>
                      <a:ln>
                        <a:noFill/>
                      </a:ln>
                    </p:spPr>
                  </p:pic>
                </p:oleObj>
              </mc:Fallback>
            </mc:AlternateContent>
          </a:graphicData>
        </a:graphic>
      </p:graphicFrame>
      <p:pic>
        <p:nvPicPr>
          <p:cNvPr id="3" name="图片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18389" y="1268760"/>
            <a:ext cx="6307221" cy="2654390"/>
          </a:xfrm>
          <a:prstGeom prst="rect">
            <a:avLst/>
          </a:prstGeom>
        </p:spPr>
      </p:pic>
      <mc:AlternateContent xmlns:mc="http://schemas.openxmlformats.org/markup-compatibility/2006" xmlns:a14="http://schemas.microsoft.com/office/drawing/2010/main">
        <mc:Choice Requires="a14">
          <p:sp>
            <p:nvSpPr>
              <p:cNvPr id="15" name="TextBox 14"/>
              <p:cNvSpPr txBox="1"/>
              <p:nvPr/>
            </p:nvSpPr>
            <p:spPr>
              <a:xfrm>
                <a:off x="323528" y="5474607"/>
                <a:ext cx="8496944" cy="870751"/>
              </a:xfrm>
              <a:prstGeom prst="rect">
                <a:avLst/>
              </a:prstGeom>
              <a:noFill/>
            </p:spPr>
            <p:txBody>
              <a:bodyPr wrap="square" rtlCol="0">
                <a:spAutoFit/>
              </a:bodyPr>
              <a:lstStyle/>
              <a:p>
                <a:pPr algn="just">
                  <a:lnSpc>
                    <a:spcPct val="150000"/>
                  </a:lnSpc>
                </a:pPr>
                <a:r>
                  <a:rPr lang="zh-CN" altLang="en-US" b="1" dirty="0">
                    <a:solidFill>
                      <a:schemeClr val="tx2"/>
                    </a:solidFill>
                  </a:rPr>
                  <a:t>其中</a:t>
                </a:r>
                <a:r>
                  <a:rPr lang="en-US" altLang="zh-CN" b="1" i="1" dirty="0">
                    <a:solidFill>
                      <a:schemeClr val="tx2"/>
                    </a:solidFill>
                    <a:latin typeface="Times New Roman" panose="02020603050405020304" pitchFamily="18" charset="0"/>
                    <a:cs typeface="Times New Roman" panose="02020603050405020304" pitchFamily="18" charset="0"/>
                  </a:rPr>
                  <a:t>W</a:t>
                </a:r>
                <a:r>
                  <a:rPr lang="zh-CN" altLang="en-US" b="1" dirty="0">
                    <a:solidFill>
                      <a:schemeClr val="tx2"/>
                    </a:solidFill>
                  </a:rPr>
                  <a:t>是光栅总宽度，</a:t>
                </a:r>
                <a:r>
                  <a:rPr lang="en-US" altLang="zh-CN" b="1" i="1" dirty="0">
                    <a:solidFill>
                      <a:schemeClr val="tx2"/>
                    </a:solidFill>
                    <a:latin typeface="Times New Roman" panose="02020603050405020304" pitchFamily="18" charset="0"/>
                    <a:cs typeface="Times New Roman" panose="02020603050405020304" pitchFamily="18" charset="0"/>
                  </a:rPr>
                  <a:t>m</a:t>
                </a:r>
                <a:r>
                  <a:rPr lang="zh-CN" altLang="en-US" b="1" dirty="0">
                    <a:solidFill>
                      <a:schemeClr val="tx2"/>
                    </a:solidFill>
                  </a:rPr>
                  <a:t>是光栅振幅透射系数的极大值与极小值之差，</a:t>
                </a:r>
                <a14:m>
                  <m:oMath xmlns:m="http://schemas.openxmlformats.org/officeDocument/2006/math">
                    <m:sSub>
                      <m:sSubPr>
                        <m:ctrlPr>
                          <a:rPr lang="en-US" altLang="zh-CN" b="1" i="1" smtClean="0">
                            <a:solidFill>
                              <a:schemeClr val="tx2"/>
                            </a:solidFill>
                            <a:latin typeface="Cambria Math" panose="02040503050406030204" pitchFamily="18" charset="0"/>
                          </a:rPr>
                        </m:ctrlPr>
                      </m:sSubPr>
                      <m:e>
                        <m:r>
                          <a:rPr lang="en-US" altLang="zh-CN" b="1" i="1" smtClean="0">
                            <a:solidFill>
                              <a:schemeClr val="tx2"/>
                            </a:solidFill>
                            <a:latin typeface="Cambria Math"/>
                          </a:rPr>
                          <m:t>𝒖</m:t>
                        </m:r>
                      </m:e>
                      <m:sub>
                        <m:r>
                          <a:rPr lang="en-US" altLang="zh-CN" b="1" i="1" smtClean="0">
                            <a:solidFill>
                              <a:schemeClr val="tx2"/>
                            </a:solidFill>
                            <a:latin typeface="Cambria Math"/>
                          </a:rPr>
                          <m:t>𝟎</m:t>
                        </m:r>
                      </m:sub>
                    </m:sSub>
                    <m:r>
                      <a:rPr lang="en-US" altLang="zh-CN" b="1" i="1" smtClean="0">
                        <a:solidFill>
                          <a:schemeClr val="tx2"/>
                        </a:solidFill>
                        <a:latin typeface="Cambria Math"/>
                      </a:rPr>
                      <m:t>=</m:t>
                    </m:r>
                    <m:r>
                      <a:rPr lang="en-US" altLang="zh-CN" b="1" i="1" smtClean="0">
                        <a:solidFill>
                          <a:schemeClr val="tx2"/>
                        </a:solidFill>
                        <a:latin typeface="Cambria Math"/>
                      </a:rPr>
                      <m:t>𝟏</m:t>
                    </m:r>
                    <m:r>
                      <a:rPr lang="en-US" altLang="zh-CN" b="1" i="1" smtClean="0">
                        <a:solidFill>
                          <a:schemeClr val="tx2"/>
                        </a:solidFill>
                        <a:latin typeface="Cambria Math"/>
                      </a:rPr>
                      <m:t>/</m:t>
                    </m:r>
                    <m:r>
                      <a:rPr lang="en-US" altLang="zh-CN" b="1" i="1" smtClean="0">
                        <a:solidFill>
                          <a:schemeClr val="tx2"/>
                        </a:solidFill>
                        <a:latin typeface="Cambria Math"/>
                      </a:rPr>
                      <m:t>𝒅</m:t>
                    </m:r>
                  </m:oMath>
                </a14:m>
                <a:r>
                  <a:rPr lang="zh-CN" altLang="en-US" b="1" dirty="0">
                    <a:solidFill>
                      <a:schemeClr val="tx2"/>
                    </a:solidFill>
                  </a:rPr>
                  <a:t>是光栅透射系数变化的频率。</a:t>
                </a:r>
              </a:p>
            </p:txBody>
          </p:sp>
        </mc:Choice>
        <mc:Fallback xmlns="">
          <p:sp>
            <p:nvSpPr>
              <p:cNvPr id="15" name="TextBox 14"/>
              <p:cNvSpPr txBox="1">
                <a:spLocks noRot="1" noChangeAspect="1" noMove="1" noResize="1" noEditPoints="1" noAdjustHandles="1" noChangeArrowheads="1" noChangeShapeType="1" noTextEdit="1"/>
              </p:cNvSpPr>
              <p:nvPr/>
            </p:nvSpPr>
            <p:spPr>
              <a:xfrm>
                <a:off x="323528" y="5474607"/>
                <a:ext cx="8496944" cy="870751"/>
              </a:xfrm>
              <a:prstGeom prst="rect">
                <a:avLst/>
              </a:prstGeom>
              <a:blipFill>
                <a:blip r:embed="rId7"/>
                <a:stretch>
                  <a:fillRect l="-574" r="-646" b="-839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7036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left)">
                                      <p:cBhvr>
                                        <p:cTn id="14" dur="500"/>
                                        <p:tgtEl>
                                          <p:spTgt spid="4"/>
                                        </p:tgtEl>
                                      </p:cBhvr>
                                    </p:animEffect>
                                  </p:childTnLst>
                                </p:cTn>
                              </p:par>
                            </p:childTnLst>
                          </p:cTn>
                        </p:par>
                        <p:par>
                          <p:cTn id="15" fill="hold">
                            <p:stCondLst>
                              <p:cond delay="500"/>
                            </p:stCondLst>
                            <p:childTnLst>
                              <p:par>
                                <p:cTn id="16" presetID="22" presetClass="entr" presetSubtype="8"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left)">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left)">
                                      <p:cBhvr>
                                        <p:cTn id="2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复杂光瞳函数的表征</a:t>
            </a:r>
            <a:endParaRPr lang="en-US" altLang="zh-CN" sz="3200" dirty="0">
              <a:latin typeface="黑体" pitchFamily="2" charset="-122"/>
              <a:ea typeface="黑体" pitchFamily="2" charset="-122"/>
            </a:endParaRPr>
          </a:p>
        </p:txBody>
      </p:sp>
      <p:sp>
        <p:nvSpPr>
          <p:cNvPr id="4" name="灯片编号占位符 3"/>
          <p:cNvSpPr>
            <a:spLocks noGrp="1"/>
          </p:cNvSpPr>
          <p:nvPr>
            <p:ph type="sldNum" sz="quarter" idx="10"/>
          </p:nvPr>
        </p:nvSpPr>
        <p:spPr/>
        <p:txBody>
          <a:bodyPr/>
          <a:lstStyle/>
          <a:p>
            <a:fld id="{80EBFEEF-8BDD-4A82-B08F-633BA2D602B5}" type="slidenum">
              <a:rPr lang="zh-CN" altLang="en-US" smtClean="0"/>
              <a:pPr/>
              <a:t>46</a:t>
            </a:fld>
            <a:endParaRPr lang="zh-CN" altLang="en-US"/>
          </a:p>
        </p:txBody>
      </p:sp>
      <p:sp>
        <p:nvSpPr>
          <p:cNvPr id="15" name="TextBox 14"/>
          <p:cNvSpPr txBox="1"/>
          <p:nvPr/>
        </p:nvSpPr>
        <p:spPr>
          <a:xfrm>
            <a:off x="323528" y="4247532"/>
            <a:ext cx="8496944" cy="1701748"/>
          </a:xfrm>
          <a:prstGeom prst="rect">
            <a:avLst/>
          </a:prstGeom>
          <a:noFill/>
        </p:spPr>
        <p:txBody>
          <a:bodyPr wrap="square" rtlCol="0">
            <a:spAutoFit/>
          </a:bodyPr>
          <a:lstStyle/>
          <a:p>
            <a:pPr algn="just">
              <a:lnSpc>
                <a:spcPct val="150000"/>
              </a:lnSpc>
            </a:pPr>
            <a:r>
              <a:rPr lang="zh-CN" altLang="en-US" b="1" dirty="0">
                <a:solidFill>
                  <a:schemeClr val="tx2"/>
                </a:solidFill>
              </a:rPr>
              <a:t>对分布于一定范围内的周期孔径：</a:t>
            </a:r>
            <a:endParaRPr lang="en-US" altLang="zh-CN" b="1" dirty="0">
              <a:solidFill>
                <a:schemeClr val="tx2"/>
              </a:solidFill>
            </a:endParaRPr>
          </a:p>
          <a:p>
            <a:pPr marL="342900" indent="-342900" algn="just">
              <a:lnSpc>
                <a:spcPct val="150000"/>
              </a:lnSpc>
              <a:buFont typeface="Wingdings" panose="05000000000000000000" pitchFamily="2" charset="2"/>
              <a:buChar char="Ø"/>
            </a:pPr>
            <a:r>
              <a:rPr lang="zh-CN" altLang="en-US" b="1" dirty="0">
                <a:solidFill>
                  <a:schemeClr val="tx2"/>
                </a:solidFill>
              </a:rPr>
              <a:t>孔径函数与梳状函数的卷积，实现孔径的周期复制；</a:t>
            </a:r>
            <a:endParaRPr lang="en-US" altLang="zh-CN" b="1" dirty="0">
              <a:solidFill>
                <a:schemeClr val="tx2"/>
              </a:solidFill>
            </a:endParaRPr>
          </a:p>
          <a:p>
            <a:pPr marL="342900" indent="-342900" algn="just">
              <a:lnSpc>
                <a:spcPct val="150000"/>
              </a:lnSpc>
              <a:buFont typeface="Wingdings" panose="05000000000000000000" pitchFamily="2" charset="2"/>
              <a:buChar char="Ø"/>
            </a:pPr>
            <a:r>
              <a:rPr lang="zh-CN" altLang="en-US" b="1" dirty="0">
                <a:solidFill>
                  <a:schemeClr val="tx2"/>
                </a:solidFill>
              </a:rPr>
              <a:t>通过与矩形函数的乘积，设定周期孔径的分布范围。</a:t>
            </a:r>
            <a:endParaRPr lang="en-US" altLang="zh-CN" b="1" dirty="0">
              <a:solidFill>
                <a:schemeClr val="tx2"/>
              </a:solidFill>
            </a:endParaRPr>
          </a:p>
          <a:p>
            <a:pPr marL="324000" lvl="1" algn="just">
              <a:lnSpc>
                <a:spcPct val="150000"/>
              </a:lnSpc>
            </a:pPr>
            <a:r>
              <a:rPr lang="zh-CN" altLang="en-US" b="1" dirty="0">
                <a:solidFill>
                  <a:schemeClr val="tx2"/>
                </a:solidFill>
              </a:rPr>
              <a:t>灵活运用梳状函数、矩形函数和各种特殊函数，可以表征各种复杂光瞳函数。</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3519" y="1412776"/>
            <a:ext cx="5116963" cy="2304256"/>
          </a:xfrm>
          <a:prstGeom prst="rect">
            <a:avLst/>
          </a:prstGeom>
        </p:spPr>
      </p:pic>
    </p:spTree>
    <p:extLst>
      <p:ext uri="{BB962C8B-B14F-4D97-AF65-F5344CB8AC3E}">
        <p14:creationId xmlns:p14="http://schemas.microsoft.com/office/powerpoint/2010/main" val="511699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15">
                                            <p:txEl>
                                              <p:pRg st="0" end="0"/>
                                            </p:txEl>
                                          </p:spTgt>
                                        </p:tgtEl>
                                        <p:attrNameLst>
                                          <p:attrName>style.visibility</p:attrName>
                                        </p:attrNameLst>
                                      </p:cBhvr>
                                      <p:to>
                                        <p:strVal val="visible"/>
                                      </p:to>
                                    </p:set>
                                    <p:animEffect transition="in" filter="wipe(left)">
                                      <p:cBhvr>
                                        <p:cTn id="13" dur="500"/>
                                        <p:tgtEl>
                                          <p:spTgt spid="15">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5">
                                            <p:txEl>
                                              <p:pRg st="1" end="1"/>
                                            </p:txEl>
                                          </p:spTgt>
                                        </p:tgtEl>
                                        <p:attrNameLst>
                                          <p:attrName>style.visibility</p:attrName>
                                        </p:attrNameLst>
                                      </p:cBhvr>
                                      <p:to>
                                        <p:strVal val="visible"/>
                                      </p:to>
                                    </p:set>
                                    <p:animEffect transition="in" filter="wipe(left)">
                                      <p:cBhvr>
                                        <p:cTn id="18" dur="500"/>
                                        <p:tgtEl>
                                          <p:spTgt spid="15">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5">
                                            <p:txEl>
                                              <p:pRg st="2" end="2"/>
                                            </p:txEl>
                                          </p:spTgt>
                                        </p:tgtEl>
                                        <p:attrNameLst>
                                          <p:attrName>style.visibility</p:attrName>
                                        </p:attrNameLst>
                                      </p:cBhvr>
                                      <p:to>
                                        <p:strVal val="visible"/>
                                      </p:to>
                                    </p:set>
                                    <p:animEffect transition="in" filter="wipe(left)">
                                      <p:cBhvr>
                                        <p:cTn id="23" dur="500"/>
                                        <p:tgtEl>
                                          <p:spTgt spid="15">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15">
                                            <p:txEl>
                                              <p:pRg st="3" end="3"/>
                                            </p:txEl>
                                          </p:spTgt>
                                        </p:tgtEl>
                                        <p:attrNameLst>
                                          <p:attrName>style.visibility</p:attrName>
                                        </p:attrNameLst>
                                      </p:cBhvr>
                                      <p:to>
                                        <p:strVal val="visible"/>
                                      </p:to>
                                    </p:set>
                                    <p:animEffect transition="in" filter="barn(inVertical)">
                                      <p:cBhvr>
                                        <p:cTn id="28" dur="500"/>
                                        <p:tgtEl>
                                          <p:spTgt spid="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zh-CN" sz="3600" dirty="0">
                <a:latin typeface="黑体" pitchFamily="2" charset="-122"/>
                <a:ea typeface="黑体" pitchFamily="2" charset="-122"/>
              </a:rPr>
              <a:t>6.2 </a:t>
            </a:r>
            <a:r>
              <a:rPr lang="zh-CN" altLang="en-US" sz="3600" dirty="0">
                <a:latin typeface="黑体" pitchFamily="2" charset="-122"/>
                <a:ea typeface="黑体" pitchFamily="2" charset="-122"/>
              </a:rPr>
              <a:t>傅里叶光学的数学工具</a:t>
            </a:r>
            <a:endParaRPr lang="en-US" altLang="zh-CN" sz="3600" dirty="0">
              <a:latin typeface="黑体" pitchFamily="2" charset="-122"/>
              <a:ea typeface="黑体" pitchFamily="2" charset="-122"/>
            </a:endParaRPr>
          </a:p>
        </p:txBody>
      </p:sp>
      <p:sp>
        <p:nvSpPr>
          <p:cNvPr id="3" name="灯片编号占位符 2"/>
          <p:cNvSpPr>
            <a:spLocks noGrp="1"/>
          </p:cNvSpPr>
          <p:nvPr>
            <p:ph type="sldNum" sz="quarter" idx="10"/>
          </p:nvPr>
        </p:nvSpPr>
        <p:spPr/>
        <p:txBody>
          <a:bodyPr/>
          <a:lstStyle/>
          <a:p>
            <a:fld id="{80EBFEEF-8BDD-4A82-B08F-633BA2D602B5}" type="slidenum">
              <a:rPr lang="zh-CN" altLang="en-US" smtClean="0"/>
              <a:pPr/>
              <a:t>47</a:t>
            </a:fld>
            <a:endParaRPr lang="zh-CN" altLang="en-US"/>
          </a:p>
        </p:txBody>
      </p:sp>
      <p:sp>
        <p:nvSpPr>
          <p:cNvPr id="4" name="矩形 3"/>
          <p:cNvSpPr/>
          <p:nvPr/>
        </p:nvSpPr>
        <p:spPr>
          <a:xfrm>
            <a:off x="2051720" y="2098987"/>
            <a:ext cx="5400600" cy="3346237"/>
          </a:xfrm>
          <a:prstGeom prst="rect">
            <a:avLst/>
          </a:prstGeom>
        </p:spPr>
        <p:txBody>
          <a:bodyPr wrap="square">
            <a:spAutoFit/>
          </a:bodyPr>
          <a:lstStyle/>
          <a:p>
            <a:pPr>
              <a:lnSpc>
                <a:spcPct val="150000"/>
              </a:lnSpc>
            </a:pPr>
            <a:r>
              <a:rPr lang="en-US" altLang="zh-CN" sz="2400" b="1" dirty="0">
                <a:solidFill>
                  <a:schemeClr val="tx2"/>
                </a:solidFill>
              </a:rPr>
              <a:t>6.2.1 </a:t>
            </a:r>
            <a:r>
              <a:rPr lang="zh-CN" altLang="en-US" sz="2400" b="1" dirty="0">
                <a:solidFill>
                  <a:schemeClr val="tx2"/>
                </a:solidFill>
              </a:rPr>
              <a:t>傅里叶级数与傅里叶变换</a:t>
            </a:r>
            <a:endParaRPr lang="en-US" altLang="zh-CN" sz="2400" b="1" dirty="0">
              <a:solidFill>
                <a:schemeClr val="tx2"/>
              </a:solidFill>
            </a:endParaRPr>
          </a:p>
          <a:p>
            <a:pPr>
              <a:lnSpc>
                <a:spcPct val="150000"/>
              </a:lnSpc>
            </a:pPr>
            <a:r>
              <a:rPr lang="en-US" altLang="zh-CN" sz="2400" b="1" dirty="0">
                <a:solidFill>
                  <a:schemeClr val="tx2"/>
                </a:solidFill>
              </a:rPr>
              <a:t>6.2.2 </a:t>
            </a:r>
            <a:r>
              <a:rPr lang="zh-CN" altLang="en-US" sz="2400" b="1" dirty="0">
                <a:solidFill>
                  <a:schemeClr val="tx2"/>
                </a:solidFill>
              </a:rPr>
              <a:t>卷积运算与相关运算</a:t>
            </a:r>
            <a:endParaRPr lang="en-US" altLang="zh-CN" sz="2400" b="1" dirty="0">
              <a:solidFill>
                <a:schemeClr val="tx2"/>
              </a:solidFill>
            </a:endParaRPr>
          </a:p>
          <a:p>
            <a:pPr>
              <a:lnSpc>
                <a:spcPct val="150000"/>
              </a:lnSpc>
            </a:pPr>
            <a:r>
              <a:rPr lang="en-US" altLang="zh-CN" sz="2400" b="1" dirty="0">
                <a:solidFill>
                  <a:schemeClr val="tx2"/>
                </a:solidFill>
              </a:rPr>
              <a:t>6.2.3 </a:t>
            </a:r>
            <a:r>
              <a:rPr lang="zh-CN" altLang="en-US" sz="2400" b="1" dirty="0">
                <a:solidFill>
                  <a:schemeClr val="tx2"/>
                </a:solidFill>
              </a:rPr>
              <a:t>傅里叶变换与</a:t>
            </a:r>
            <a:r>
              <a:rPr lang="en-US" altLang="zh-CN" sz="2400" b="1" dirty="0">
                <a:solidFill>
                  <a:schemeClr val="tx2"/>
                </a:solidFill>
              </a:rPr>
              <a:t>2</a:t>
            </a:r>
            <a:r>
              <a:rPr lang="en-US" altLang="zh-CN" sz="2400" b="1" i="1" dirty="0">
                <a:solidFill>
                  <a:schemeClr val="tx2"/>
                </a:solidFill>
              </a:rPr>
              <a:t>f</a:t>
            </a:r>
            <a:r>
              <a:rPr lang="en-US" altLang="zh-CN" sz="2400" b="1" dirty="0">
                <a:solidFill>
                  <a:schemeClr val="tx2"/>
                </a:solidFill>
              </a:rPr>
              <a:t> </a:t>
            </a:r>
            <a:r>
              <a:rPr lang="zh-CN" altLang="en-US" sz="2400" b="1" dirty="0">
                <a:solidFill>
                  <a:schemeClr val="tx2"/>
                </a:solidFill>
              </a:rPr>
              <a:t>透镜系统</a:t>
            </a:r>
            <a:endParaRPr lang="en-US" altLang="zh-CN" sz="2400" b="1" dirty="0">
              <a:solidFill>
                <a:schemeClr val="tx2"/>
              </a:solidFill>
            </a:endParaRPr>
          </a:p>
          <a:p>
            <a:pPr>
              <a:lnSpc>
                <a:spcPct val="150000"/>
              </a:lnSpc>
            </a:pPr>
            <a:r>
              <a:rPr lang="en-US" altLang="zh-CN" sz="2400" b="1" dirty="0">
                <a:solidFill>
                  <a:schemeClr val="tx2"/>
                </a:solidFill>
              </a:rPr>
              <a:t>6.2.4 </a:t>
            </a:r>
            <a:r>
              <a:rPr lang="el-GR" altLang="zh-CN" sz="2400" b="1" dirty="0">
                <a:solidFill>
                  <a:schemeClr val="tx2"/>
                </a:solidFill>
              </a:rPr>
              <a:t>δ</a:t>
            </a:r>
            <a:r>
              <a:rPr lang="zh-CN" altLang="en-US" sz="2400" b="1" dirty="0">
                <a:solidFill>
                  <a:schemeClr val="tx2"/>
                </a:solidFill>
              </a:rPr>
              <a:t>函数及其应用</a:t>
            </a:r>
            <a:endParaRPr lang="en-US" altLang="zh-CN" sz="2400" b="1" dirty="0">
              <a:solidFill>
                <a:schemeClr val="tx2"/>
              </a:solidFill>
            </a:endParaRPr>
          </a:p>
          <a:p>
            <a:pPr>
              <a:lnSpc>
                <a:spcPct val="150000"/>
              </a:lnSpc>
            </a:pPr>
            <a:r>
              <a:rPr lang="en-US" altLang="zh-CN" sz="2400" b="1" dirty="0">
                <a:solidFill>
                  <a:schemeClr val="tx2"/>
                </a:solidFill>
              </a:rPr>
              <a:t>6.2.5 </a:t>
            </a:r>
            <a:r>
              <a:rPr lang="zh-CN" altLang="en-US" sz="2400" b="1" dirty="0">
                <a:solidFill>
                  <a:schemeClr val="tx2"/>
                </a:solidFill>
              </a:rPr>
              <a:t>点扩展函数</a:t>
            </a:r>
            <a:endParaRPr lang="en-US" altLang="zh-CN" sz="2400" b="1" dirty="0">
              <a:solidFill>
                <a:schemeClr val="tx2"/>
              </a:solidFill>
            </a:endParaRPr>
          </a:p>
          <a:p>
            <a:pPr>
              <a:lnSpc>
                <a:spcPct val="150000"/>
              </a:lnSpc>
            </a:pPr>
            <a:r>
              <a:rPr lang="en-US" altLang="zh-CN" sz="2400" b="1" dirty="0">
                <a:solidFill>
                  <a:srgbClr val="FF0000"/>
                </a:solidFill>
              </a:rPr>
              <a:t>6.2.6 </a:t>
            </a:r>
            <a:r>
              <a:rPr lang="zh-CN" altLang="en-US" sz="2400" b="1" dirty="0">
                <a:solidFill>
                  <a:srgbClr val="FF0000"/>
                </a:solidFill>
              </a:rPr>
              <a:t>常用的特殊函数</a:t>
            </a:r>
          </a:p>
        </p:txBody>
      </p:sp>
    </p:spTree>
    <p:extLst>
      <p:ext uri="{BB962C8B-B14F-4D97-AF65-F5344CB8AC3E}">
        <p14:creationId xmlns:p14="http://schemas.microsoft.com/office/powerpoint/2010/main" val="6548259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常用的特殊函数</a:t>
            </a:r>
            <a:endParaRPr lang="en-US" altLang="zh-CN" sz="3200" dirty="0">
              <a:latin typeface="黑体" pitchFamily="2" charset="-122"/>
              <a:ea typeface="黑体" pitchFamily="2" charset="-122"/>
            </a:endParaRPr>
          </a:p>
        </p:txBody>
      </p:sp>
      <p:sp>
        <p:nvSpPr>
          <p:cNvPr id="3" name="灯片编号占位符 2"/>
          <p:cNvSpPr>
            <a:spLocks noGrp="1"/>
          </p:cNvSpPr>
          <p:nvPr>
            <p:ph type="sldNum" sz="quarter" idx="10"/>
          </p:nvPr>
        </p:nvSpPr>
        <p:spPr/>
        <p:txBody>
          <a:bodyPr/>
          <a:lstStyle/>
          <a:p>
            <a:fld id="{80EBFEEF-8BDD-4A82-B08F-633BA2D602B5}" type="slidenum">
              <a:rPr lang="zh-CN" altLang="en-US" smtClean="0"/>
              <a:pPr/>
              <a:t>48</a:t>
            </a:fld>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val="3648213519"/>
              </p:ext>
            </p:extLst>
          </p:nvPr>
        </p:nvGraphicFramePr>
        <p:xfrm>
          <a:off x="1475656" y="1827783"/>
          <a:ext cx="2736303" cy="881137"/>
        </p:xfrm>
        <a:graphic>
          <a:graphicData uri="http://schemas.openxmlformats.org/presentationml/2006/ole">
            <mc:AlternateContent xmlns:mc="http://schemas.openxmlformats.org/markup-compatibility/2006">
              <mc:Choice xmlns:v="urn:schemas-microsoft-com:vml" Requires="v">
                <p:oleObj spid="_x0000_s136744" name="Equation" r:id="rId4" imgW="1498320" imgH="482400" progId="Equation.DSMT4">
                  <p:embed/>
                </p:oleObj>
              </mc:Choice>
              <mc:Fallback>
                <p:oleObj name="Equation" r:id="rId4" imgW="1498320" imgH="482400" progId="Equation.DSMT4">
                  <p:embed/>
                  <p:pic>
                    <p:nvPicPr>
                      <p:cNvPr id="0" name="对象 8"/>
                      <p:cNvPicPr>
                        <a:picLocks noChangeAspect="1" noChangeArrowheads="1"/>
                      </p:cNvPicPr>
                      <p:nvPr/>
                    </p:nvPicPr>
                    <p:blipFill>
                      <a:blip r:embed="rId5"/>
                      <a:srcRect/>
                      <a:stretch>
                        <a:fillRect/>
                      </a:stretch>
                    </p:blipFill>
                    <p:spPr bwMode="auto">
                      <a:xfrm>
                        <a:off x="1475656" y="1827783"/>
                        <a:ext cx="2736303" cy="881137"/>
                      </a:xfrm>
                      <a:prstGeom prst="rect">
                        <a:avLst/>
                      </a:prstGeom>
                      <a:noFill/>
                      <a:ln>
                        <a:noFill/>
                      </a:ln>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3908722833"/>
              </p:ext>
            </p:extLst>
          </p:nvPr>
        </p:nvGraphicFramePr>
        <p:xfrm>
          <a:off x="5820420" y="3181455"/>
          <a:ext cx="2309166" cy="895617"/>
        </p:xfrm>
        <a:graphic>
          <a:graphicData uri="http://schemas.openxmlformats.org/presentationml/2006/ole">
            <mc:AlternateContent xmlns:mc="http://schemas.openxmlformats.org/markup-compatibility/2006">
              <mc:Choice xmlns:v="urn:schemas-microsoft-com:vml" Requires="v">
                <p:oleObj spid="_x0000_s136745" name="Equation" r:id="rId6" imgW="1244520" imgH="482400" progId="Equation.DSMT4">
                  <p:embed/>
                </p:oleObj>
              </mc:Choice>
              <mc:Fallback>
                <p:oleObj name="Equation" r:id="rId6" imgW="1244520" imgH="482400" progId="Equation.DSMT4">
                  <p:embed/>
                  <p:pic>
                    <p:nvPicPr>
                      <p:cNvPr id="0" name="对象 9"/>
                      <p:cNvPicPr>
                        <a:picLocks noChangeAspect="1" noChangeArrowheads="1"/>
                      </p:cNvPicPr>
                      <p:nvPr/>
                    </p:nvPicPr>
                    <p:blipFill>
                      <a:blip r:embed="rId7"/>
                      <a:srcRect/>
                      <a:stretch>
                        <a:fillRect/>
                      </a:stretch>
                    </p:blipFill>
                    <p:spPr bwMode="auto">
                      <a:xfrm>
                        <a:off x="5820420" y="3181455"/>
                        <a:ext cx="2309166" cy="895617"/>
                      </a:xfrm>
                      <a:prstGeom prst="rect">
                        <a:avLst/>
                      </a:prstGeom>
                      <a:noFill/>
                      <a:ln>
                        <a:noFill/>
                      </a:ln>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987493043"/>
              </p:ext>
            </p:extLst>
          </p:nvPr>
        </p:nvGraphicFramePr>
        <p:xfrm>
          <a:off x="1475656" y="3316406"/>
          <a:ext cx="1800199" cy="688658"/>
        </p:xfrm>
        <a:graphic>
          <a:graphicData uri="http://schemas.openxmlformats.org/presentationml/2006/ole">
            <mc:AlternateContent xmlns:mc="http://schemas.openxmlformats.org/markup-compatibility/2006">
              <mc:Choice xmlns:v="urn:schemas-microsoft-com:vml" Requires="v">
                <p:oleObj spid="_x0000_s136746" name="Equation" r:id="rId8" imgW="1028520" imgH="393480" progId="Equation.DSMT4">
                  <p:embed/>
                </p:oleObj>
              </mc:Choice>
              <mc:Fallback>
                <p:oleObj name="Equation" r:id="rId8" imgW="1028520" imgH="393480" progId="Equation.DSMT4">
                  <p:embed/>
                  <p:pic>
                    <p:nvPicPr>
                      <p:cNvPr id="0" name="对象 9"/>
                      <p:cNvPicPr>
                        <a:picLocks noChangeAspect="1" noChangeArrowheads="1"/>
                      </p:cNvPicPr>
                      <p:nvPr/>
                    </p:nvPicPr>
                    <p:blipFill>
                      <a:blip r:embed="rId9"/>
                      <a:srcRect/>
                      <a:stretch>
                        <a:fillRect/>
                      </a:stretch>
                    </p:blipFill>
                    <p:spPr bwMode="auto">
                      <a:xfrm>
                        <a:off x="1475656" y="3316406"/>
                        <a:ext cx="1800199" cy="688658"/>
                      </a:xfrm>
                      <a:prstGeom prst="rect">
                        <a:avLst/>
                      </a:prstGeom>
                      <a:noFill/>
                      <a:ln>
                        <a:noFill/>
                      </a:ln>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94191808"/>
              </p:ext>
            </p:extLst>
          </p:nvPr>
        </p:nvGraphicFramePr>
        <p:xfrm>
          <a:off x="1475656" y="4619697"/>
          <a:ext cx="2408038" cy="1401591"/>
        </p:xfrm>
        <a:graphic>
          <a:graphicData uri="http://schemas.openxmlformats.org/presentationml/2006/ole">
            <mc:AlternateContent xmlns:mc="http://schemas.openxmlformats.org/markup-compatibility/2006">
              <mc:Choice xmlns:v="urn:schemas-microsoft-com:vml" Requires="v">
                <p:oleObj spid="_x0000_s136747" name="Equation" r:id="rId10" imgW="1307880" imgH="761760" progId="Equation.DSMT4">
                  <p:embed/>
                </p:oleObj>
              </mc:Choice>
              <mc:Fallback>
                <p:oleObj name="Equation" r:id="rId10" imgW="1307880" imgH="761760" progId="Equation.DSMT4">
                  <p:embed/>
                  <p:pic>
                    <p:nvPicPr>
                      <p:cNvPr id="0" name="对象 9"/>
                      <p:cNvPicPr>
                        <a:picLocks noChangeAspect="1" noChangeArrowheads="1"/>
                      </p:cNvPicPr>
                      <p:nvPr/>
                    </p:nvPicPr>
                    <p:blipFill>
                      <a:blip r:embed="rId11"/>
                      <a:srcRect/>
                      <a:stretch>
                        <a:fillRect/>
                      </a:stretch>
                    </p:blipFill>
                    <p:spPr bwMode="auto">
                      <a:xfrm>
                        <a:off x="1475656" y="4619697"/>
                        <a:ext cx="2408038" cy="1401591"/>
                      </a:xfrm>
                      <a:prstGeom prst="rect">
                        <a:avLst/>
                      </a:prstGeom>
                      <a:noFill/>
                      <a:ln>
                        <a:noFill/>
                      </a:ln>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3953022602"/>
              </p:ext>
            </p:extLst>
          </p:nvPr>
        </p:nvGraphicFramePr>
        <p:xfrm>
          <a:off x="5796137" y="1772816"/>
          <a:ext cx="2448271" cy="816091"/>
        </p:xfrm>
        <a:graphic>
          <a:graphicData uri="http://schemas.openxmlformats.org/presentationml/2006/ole">
            <mc:AlternateContent xmlns:mc="http://schemas.openxmlformats.org/markup-compatibility/2006">
              <mc:Choice xmlns:v="urn:schemas-microsoft-com:vml" Requires="v">
                <p:oleObj spid="_x0000_s136748" name="Equation" r:id="rId12" imgW="1447560" imgH="482400" progId="Equation.DSMT4">
                  <p:embed/>
                </p:oleObj>
              </mc:Choice>
              <mc:Fallback>
                <p:oleObj name="Equation" r:id="rId12" imgW="1447560" imgH="482400" progId="Equation.DSMT4">
                  <p:embed/>
                  <p:pic>
                    <p:nvPicPr>
                      <p:cNvPr id="0" name="对象 9"/>
                      <p:cNvPicPr>
                        <a:picLocks noChangeAspect="1" noChangeArrowheads="1"/>
                      </p:cNvPicPr>
                      <p:nvPr/>
                    </p:nvPicPr>
                    <p:blipFill>
                      <a:blip r:embed="rId13"/>
                      <a:srcRect/>
                      <a:stretch>
                        <a:fillRect/>
                      </a:stretch>
                    </p:blipFill>
                    <p:spPr bwMode="auto">
                      <a:xfrm>
                        <a:off x="5796137" y="1772816"/>
                        <a:ext cx="2448271" cy="816091"/>
                      </a:xfrm>
                      <a:prstGeom prst="rect">
                        <a:avLst/>
                      </a:prstGeom>
                      <a:noFill/>
                      <a:ln>
                        <a:noFill/>
                      </a:ln>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1927431353"/>
              </p:ext>
            </p:extLst>
          </p:nvPr>
        </p:nvGraphicFramePr>
        <p:xfrm>
          <a:off x="5796137" y="4869160"/>
          <a:ext cx="2808312" cy="845277"/>
        </p:xfrm>
        <a:graphic>
          <a:graphicData uri="http://schemas.openxmlformats.org/presentationml/2006/ole">
            <mc:AlternateContent xmlns:mc="http://schemas.openxmlformats.org/markup-compatibility/2006">
              <mc:Choice xmlns:v="urn:schemas-microsoft-com:vml" Requires="v">
                <p:oleObj spid="_x0000_s136749" name="Equation" r:id="rId14" imgW="1434960" imgH="431640" progId="Equation.DSMT4">
                  <p:embed/>
                </p:oleObj>
              </mc:Choice>
              <mc:Fallback>
                <p:oleObj name="Equation" r:id="rId14" imgW="1434960" imgH="431640" progId="Equation.DSMT4">
                  <p:embed/>
                  <p:pic>
                    <p:nvPicPr>
                      <p:cNvPr id="0" name="对象 10"/>
                      <p:cNvPicPr>
                        <a:picLocks noChangeAspect="1" noChangeArrowheads="1"/>
                      </p:cNvPicPr>
                      <p:nvPr/>
                    </p:nvPicPr>
                    <p:blipFill>
                      <a:blip r:embed="rId15"/>
                      <a:srcRect/>
                      <a:stretch>
                        <a:fillRect/>
                      </a:stretch>
                    </p:blipFill>
                    <p:spPr bwMode="auto">
                      <a:xfrm>
                        <a:off x="5796137" y="4869160"/>
                        <a:ext cx="2808312" cy="845277"/>
                      </a:xfrm>
                      <a:prstGeom prst="rect">
                        <a:avLst/>
                      </a:prstGeom>
                      <a:noFill/>
                      <a:ln>
                        <a:noFill/>
                      </a:ln>
                    </p:spPr>
                  </p:pic>
                </p:oleObj>
              </mc:Fallback>
            </mc:AlternateContent>
          </a:graphicData>
        </a:graphic>
      </p:graphicFrame>
      <p:sp>
        <p:nvSpPr>
          <p:cNvPr id="16" name="TextBox 15"/>
          <p:cNvSpPr txBox="1"/>
          <p:nvPr/>
        </p:nvSpPr>
        <p:spPr>
          <a:xfrm>
            <a:off x="227856" y="2060848"/>
            <a:ext cx="1346844" cy="369332"/>
          </a:xfrm>
          <a:prstGeom prst="rect">
            <a:avLst/>
          </a:prstGeom>
          <a:noFill/>
        </p:spPr>
        <p:txBody>
          <a:bodyPr wrap="none" rtlCol="0">
            <a:spAutoFit/>
          </a:bodyPr>
          <a:lstStyle/>
          <a:p>
            <a:pPr algn="just"/>
            <a:r>
              <a:rPr lang="zh-CN" altLang="en-US" b="1" dirty="0">
                <a:solidFill>
                  <a:schemeClr val="tx2"/>
                </a:solidFill>
              </a:rPr>
              <a:t>矩形函数：</a:t>
            </a:r>
          </a:p>
        </p:txBody>
      </p:sp>
      <p:sp>
        <p:nvSpPr>
          <p:cNvPr id="17" name="TextBox 16"/>
          <p:cNvSpPr txBox="1"/>
          <p:nvPr/>
        </p:nvSpPr>
        <p:spPr>
          <a:xfrm>
            <a:off x="267931" y="3460938"/>
            <a:ext cx="1266693" cy="369332"/>
          </a:xfrm>
          <a:prstGeom prst="rect">
            <a:avLst/>
          </a:prstGeom>
          <a:noFill/>
        </p:spPr>
        <p:txBody>
          <a:bodyPr wrap="none" rtlCol="0">
            <a:spAutoFit/>
          </a:bodyPr>
          <a:lstStyle/>
          <a:p>
            <a:pPr algn="just"/>
            <a:r>
              <a:rPr lang="en-US" altLang="zh-CN" b="1" dirty="0" err="1">
                <a:solidFill>
                  <a:schemeClr val="tx2"/>
                </a:solidFill>
              </a:rPr>
              <a:t>sinc</a:t>
            </a:r>
            <a:r>
              <a:rPr lang="zh-CN" altLang="en-US" b="1" dirty="0">
                <a:solidFill>
                  <a:schemeClr val="tx2"/>
                </a:solidFill>
              </a:rPr>
              <a:t>函数：</a:t>
            </a:r>
          </a:p>
        </p:txBody>
      </p:sp>
      <p:sp>
        <p:nvSpPr>
          <p:cNvPr id="18" name="TextBox 17"/>
          <p:cNvSpPr txBox="1"/>
          <p:nvPr/>
        </p:nvSpPr>
        <p:spPr>
          <a:xfrm>
            <a:off x="227856" y="5117122"/>
            <a:ext cx="1346844" cy="369332"/>
          </a:xfrm>
          <a:prstGeom prst="rect">
            <a:avLst/>
          </a:prstGeom>
          <a:noFill/>
        </p:spPr>
        <p:txBody>
          <a:bodyPr wrap="none" rtlCol="0">
            <a:spAutoFit/>
          </a:bodyPr>
          <a:lstStyle/>
          <a:p>
            <a:pPr algn="just"/>
            <a:r>
              <a:rPr lang="zh-CN" altLang="en-US" b="1" dirty="0">
                <a:solidFill>
                  <a:schemeClr val="tx2"/>
                </a:solidFill>
              </a:rPr>
              <a:t>符号函数：</a:t>
            </a:r>
          </a:p>
        </p:txBody>
      </p:sp>
      <p:sp>
        <p:nvSpPr>
          <p:cNvPr id="19" name="TextBox 18"/>
          <p:cNvSpPr txBox="1"/>
          <p:nvPr/>
        </p:nvSpPr>
        <p:spPr>
          <a:xfrm>
            <a:off x="4738588" y="1857018"/>
            <a:ext cx="985540" cy="646331"/>
          </a:xfrm>
          <a:prstGeom prst="rect">
            <a:avLst/>
          </a:prstGeom>
          <a:noFill/>
        </p:spPr>
        <p:txBody>
          <a:bodyPr wrap="square" rtlCol="0">
            <a:spAutoFit/>
          </a:bodyPr>
          <a:lstStyle/>
          <a:p>
            <a:pPr algn="just"/>
            <a:r>
              <a:rPr lang="zh-CN" altLang="en-US" b="1" dirty="0">
                <a:solidFill>
                  <a:schemeClr val="tx2"/>
                </a:solidFill>
              </a:rPr>
              <a:t>三角形函数：</a:t>
            </a:r>
          </a:p>
        </p:txBody>
      </p:sp>
      <p:sp>
        <p:nvSpPr>
          <p:cNvPr id="21" name="TextBox 20"/>
          <p:cNvSpPr txBox="1"/>
          <p:nvPr/>
        </p:nvSpPr>
        <p:spPr>
          <a:xfrm>
            <a:off x="4738588" y="3297178"/>
            <a:ext cx="720080" cy="646331"/>
          </a:xfrm>
          <a:prstGeom prst="rect">
            <a:avLst/>
          </a:prstGeom>
          <a:noFill/>
        </p:spPr>
        <p:txBody>
          <a:bodyPr wrap="square" rtlCol="0">
            <a:spAutoFit/>
          </a:bodyPr>
          <a:lstStyle/>
          <a:p>
            <a:pPr algn="just"/>
            <a:r>
              <a:rPr lang="zh-CN" altLang="en-US" b="1" dirty="0">
                <a:solidFill>
                  <a:schemeClr val="tx2"/>
                </a:solidFill>
              </a:rPr>
              <a:t>圆域函数：</a:t>
            </a:r>
          </a:p>
        </p:txBody>
      </p:sp>
      <p:sp>
        <p:nvSpPr>
          <p:cNvPr id="22" name="TextBox 21"/>
          <p:cNvSpPr txBox="1"/>
          <p:nvPr/>
        </p:nvSpPr>
        <p:spPr>
          <a:xfrm>
            <a:off x="4738589" y="4953362"/>
            <a:ext cx="720080" cy="646331"/>
          </a:xfrm>
          <a:prstGeom prst="rect">
            <a:avLst/>
          </a:prstGeom>
          <a:noFill/>
        </p:spPr>
        <p:txBody>
          <a:bodyPr wrap="square" rtlCol="0">
            <a:spAutoFit/>
          </a:bodyPr>
          <a:lstStyle/>
          <a:p>
            <a:pPr algn="just"/>
            <a:r>
              <a:rPr lang="zh-CN" altLang="en-US" b="1" dirty="0">
                <a:solidFill>
                  <a:schemeClr val="tx2"/>
                </a:solidFill>
              </a:rPr>
              <a:t>梳状函数：</a:t>
            </a:r>
          </a:p>
        </p:txBody>
      </p:sp>
      <p:cxnSp>
        <p:nvCxnSpPr>
          <p:cNvPr id="24" name="直接连接符 23"/>
          <p:cNvCxnSpPr/>
          <p:nvPr/>
        </p:nvCxnSpPr>
        <p:spPr>
          <a:xfrm>
            <a:off x="4644008" y="1268760"/>
            <a:ext cx="0" cy="5256584"/>
          </a:xfrm>
          <a:prstGeom prst="line">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45909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常用特殊函数变换对</a:t>
            </a:r>
            <a:endParaRPr lang="en-US" altLang="zh-CN" sz="3200" dirty="0">
              <a:latin typeface="黑体" pitchFamily="2" charset="-122"/>
              <a:ea typeface="黑体" pitchFamily="2" charset="-122"/>
            </a:endParaRPr>
          </a:p>
        </p:txBody>
      </p:sp>
      <p:sp>
        <p:nvSpPr>
          <p:cNvPr id="4" name="灯片编号占位符 3"/>
          <p:cNvSpPr>
            <a:spLocks noGrp="1"/>
          </p:cNvSpPr>
          <p:nvPr>
            <p:ph type="sldNum" sz="quarter" idx="10"/>
          </p:nvPr>
        </p:nvSpPr>
        <p:spPr/>
        <p:txBody>
          <a:bodyPr/>
          <a:lstStyle/>
          <a:p>
            <a:fld id="{80EBFEEF-8BDD-4A82-B08F-633BA2D602B5}" type="slidenum">
              <a:rPr lang="zh-CN" altLang="en-US" smtClean="0"/>
              <a:pPr/>
              <a:t>49</a:t>
            </a:fld>
            <a:endParaRPr lang="zh-CN" altLang="en-US"/>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17071" y="1350325"/>
            <a:ext cx="4509858" cy="5247027"/>
          </a:xfrm>
          <a:prstGeom prst="rect">
            <a:avLst/>
          </a:prstGeom>
        </p:spPr>
      </p:pic>
      <p:sp>
        <p:nvSpPr>
          <p:cNvPr id="20" name="TextBox 19"/>
          <p:cNvSpPr txBox="1"/>
          <p:nvPr/>
        </p:nvSpPr>
        <p:spPr>
          <a:xfrm>
            <a:off x="683568" y="1768499"/>
            <a:ext cx="1941259" cy="369332"/>
          </a:xfrm>
          <a:prstGeom prst="rect">
            <a:avLst/>
          </a:prstGeom>
          <a:noFill/>
        </p:spPr>
        <p:txBody>
          <a:bodyPr wrap="square" rtlCol="0">
            <a:spAutoFit/>
          </a:bodyPr>
          <a:lstStyle/>
          <a:p>
            <a:pPr algn="just"/>
            <a:r>
              <a:rPr lang="zh-CN" altLang="en-US" b="1" dirty="0">
                <a:solidFill>
                  <a:schemeClr val="tx2"/>
                </a:solidFill>
              </a:rPr>
              <a:t>矩形函数</a:t>
            </a:r>
          </a:p>
        </p:txBody>
      </p:sp>
      <p:sp>
        <p:nvSpPr>
          <p:cNvPr id="23" name="TextBox 22"/>
          <p:cNvSpPr txBox="1"/>
          <p:nvPr/>
        </p:nvSpPr>
        <p:spPr>
          <a:xfrm>
            <a:off x="6826929" y="1768499"/>
            <a:ext cx="1567827" cy="369332"/>
          </a:xfrm>
          <a:prstGeom prst="rect">
            <a:avLst/>
          </a:prstGeom>
          <a:noFill/>
        </p:spPr>
        <p:txBody>
          <a:bodyPr wrap="square" rtlCol="0">
            <a:spAutoFit/>
          </a:bodyPr>
          <a:lstStyle/>
          <a:p>
            <a:pPr algn="just"/>
            <a:r>
              <a:rPr lang="en-US" altLang="zh-CN" b="1" dirty="0" err="1">
                <a:solidFill>
                  <a:schemeClr val="tx2"/>
                </a:solidFill>
              </a:rPr>
              <a:t>sinc</a:t>
            </a:r>
            <a:r>
              <a:rPr lang="zh-CN" altLang="en-US" b="1" dirty="0">
                <a:solidFill>
                  <a:schemeClr val="tx2"/>
                </a:solidFill>
              </a:rPr>
              <a:t>函数</a:t>
            </a:r>
          </a:p>
        </p:txBody>
      </p:sp>
      <p:sp>
        <p:nvSpPr>
          <p:cNvPr id="25" name="TextBox 24"/>
          <p:cNvSpPr txBox="1"/>
          <p:nvPr/>
        </p:nvSpPr>
        <p:spPr>
          <a:xfrm>
            <a:off x="683568" y="4440594"/>
            <a:ext cx="1728192" cy="369332"/>
          </a:xfrm>
          <a:prstGeom prst="rect">
            <a:avLst/>
          </a:prstGeom>
          <a:noFill/>
        </p:spPr>
        <p:txBody>
          <a:bodyPr wrap="square" rtlCol="0">
            <a:spAutoFit/>
          </a:bodyPr>
          <a:lstStyle/>
          <a:p>
            <a:pPr algn="just"/>
            <a:r>
              <a:rPr lang="zh-CN" altLang="en-US" b="1" dirty="0">
                <a:solidFill>
                  <a:schemeClr val="tx2"/>
                </a:solidFill>
              </a:rPr>
              <a:t>符号函数</a:t>
            </a:r>
          </a:p>
        </p:txBody>
      </p:sp>
      <p:sp>
        <p:nvSpPr>
          <p:cNvPr id="26" name="TextBox 25"/>
          <p:cNvSpPr txBox="1"/>
          <p:nvPr/>
        </p:nvSpPr>
        <p:spPr>
          <a:xfrm>
            <a:off x="683568" y="3327375"/>
            <a:ext cx="1791298" cy="369332"/>
          </a:xfrm>
          <a:prstGeom prst="rect">
            <a:avLst/>
          </a:prstGeom>
          <a:noFill/>
        </p:spPr>
        <p:txBody>
          <a:bodyPr wrap="square" rtlCol="0">
            <a:spAutoFit/>
          </a:bodyPr>
          <a:lstStyle/>
          <a:p>
            <a:pPr algn="just"/>
            <a:r>
              <a:rPr lang="zh-CN" altLang="en-US" b="1" dirty="0">
                <a:solidFill>
                  <a:schemeClr val="tx2"/>
                </a:solidFill>
              </a:rPr>
              <a:t>三角形函数</a:t>
            </a:r>
          </a:p>
        </p:txBody>
      </p:sp>
      <p:sp>
        <p:nvSpPr>
          <p:cNvPr id="28" name="TextBox 27"/>
          <p:cNvSpPr txBox="1"/>
          <p:nvPr/>
        </p:nvSpPr>
        <p:spPr>
          <a:xfrm>
            <a:off x="683568" y="5847655"/>
            <a:ext cx="1791298" cy="369332"/>
          </a:xfrm>
          <a:prstGeom prst="rect">
            <a:avLst/>
          </a:prstGeom>
          <a:noFill/>
        </p:spPr>
        <p:txBody>
          <a:bodyPr wrap="square" rtlCol="0">
            <a:spAutoFit/>
          </a:bodyPr>
          <a:lstStyle/>
          <a:p>
            <a:pPr algn="just"/>
            <a:r>
              <a:rPr lang="zh-CN" altLang="en-US" b="1" dirty="0">
                <a:solidFill>
                  <a:schemeClr val="tx2"/>
                </a:solidFill>
              </a:rPr>
              <a:t>梳状函数</a:t>
            </a:r>
          </a:p>
        </p:txBody>
      </p:sp>
      <p:sp>
        <p:nvSpPr>
          <p:cNvPr id="29" name="TextBox 28"/>
          <p:cNvSpPr txBox="1"/>
          <p:nvPr/>
        </p:nvSpPr>
        <p:spPr>
          <a:xfrm>
            <a:off x="6821088" y="5847655"/>
            <a:ext cx="2071392" cy="369332"/>
          </a:xfrm>
          <a:prstGeom prst="rect">
            <a:avLst/>
          </a:prstGeom>
          <a:noFill/>
        </p:spPr>
        <p:txBody>
          <a:bodyPr wrap="square" rtlCol="0">
            <a:spAutoFit/>
          </a:bodyPr>
          <a:lstStyle/>
          <a:p>
            <a:pPr algn="just"/>
            <a:r>
              <a:rPr lang="zh-CN" altLang="en-US" b="1" dirty="0">
                <a:solidFill>
                  <a:schemeClr val="tx2"/>
                </a:solidFill>
              </a:rPr>
              <a:t>梳状函数</a:t>
            </a:r>
          </a:p>
        </p:txBody>
      </p:sp>
      <p:sp>
        <p:nvSpPr>
          <p:cNvPr id="30" name="TextBox 29"/>
          <p:cNvSpPr txBox="1"/>
          <p:nvPr/>
        </p:nvSpPr>
        <p:spPr>
          <a:xfrm>
            <a:off x="6826929" y="3327375"/>
            <a:ext cx="1584975" cy="369332"/>
          </a:xfrm>
          <a:prstGeom prst="rect">
            <a:avLst/>
          </a:prstGeom>
          <a:noFill/>
        </p:spPr>
        <p:txBody>
          <a:bodyPr wrap="square" rtlCol="0">
            <a:spAutoFit/>
          </a:bodyPr>
          <a:lstStyle/>
          <a:p>
            <a:pPr algn="just"/>
            <a:r>
              <a:rPr lang="en-US" altLang="zh-CN" b="1" dirty="0">
                <a:solidFill>
                  <a:schemeClr val="tx2"/>
                </a:solidFill>
              </a:rPr>
              <a:t>sinc</a:t>
            </a:r>
            <a:r>
              <a:rPr lang="en-US" altLang="zh-CN" b="1" baseline="30000" dirty="0">
                <a:solidFill>
                  <a:schemeClr val="tx2"/>
                </a:solidFill>
              </a:rPr>
              <a:t>2</a:t>
            </a:r>
            <a:r>
              <a:rPr lang="zh-CN" altLang="en-US" b="1" dirty="0">
                <a:solidFill>
                  <a:schemeClr val="tx2"/>
                </a:solidFill>
              </a:rPr>
              <a:t>函数</a:t>
            </a:r>
          </a:p>
        </p:txBody>
      </p:sp>
    </p:spTree>
    <p:extLst>
      <p:ext uri="{BB962C8B-B14F-4D97-AF65-F5344CB8AC3E}">
        <p14:creationId xmlns:p14="http://schemas.microsoft.com/office/powerpoint/2010/main" val="900966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57047" y="1632993"/>
            <a:ext cx="4707235" cy="4281800"/>
          </a:xfrm>
          <a:prstGeom prst="rect">
            <a:avLst/>
          </a:prstGeom>
        </p:spPr>
      </p:pic>
      <p:sp>
        <p:nvSpPr>
          <p:cNvPr id="7"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zh-CN" sz="3200" dirty="0">
                <a:latin typeface="黑体" pitchFamily="2" charset="-122"/>
                <a:ea typeface="黑体" pitchFamily="2" charset="-122"/>
              </a:rPr>
              <a:t>2.</a:t>
            </a:r>
            <a:r>
              <a:rPr lang="zh-CN" altLang="en-US" sz="3200" dirty="0">
                <a:latin typeface="黑体" pitchFamily="2" charset="-122"/>
                <a:ea typeface="黑体" pitchFamily="2" charset="-122"/>
              </a:rPr>
              <a:t>非周期函数的傅里叶级数</a:t>
            </a:r>
            <a:endParaRPr lang="en-US" altLang="zh-CN" sz="3200" dirty="0">
              <a:latin typeface="黑体" pitchFamily="2" charset="-122"/>
              <a:ea typeface="黑体" pitchFamily="2" charset="-122"/>
            </a:endParaRPr>
          </a:p>
        </p:txBody>
      </p:sp>
      <p:sp>
        <p:nvSpPr>
          <p:cNvPr id="4" name="灯片编号占位符 3"/>
          <p:cNvSpPr>
            <a:spLocks noGrp="1"/>
          </p:cNvSpPr>
          <p:nvPr>
            <p:ph type="sldNum" sz="quarter" idx="10"/>
          </p:nvPr>
        </p:nvSpPr>
        <p:spPr/>
        <p:txBody>
          <a:bodyPr/>
          <a:lstStyle/>
          <a:p>
            <a:fld id="{80EBFEEF-8BDD-4A82-B08F-633BA2D602B5}" type="slidenum">
              <a:rPr lang="zh-CN" altLang="en-US" smtClean="0"/>
              <a:pPr/>
              <a:t>5</a:t>
            </a:fld>
            <a:endParaRPr lang="zh-CN" altLang="en-US"/>
          </a:p>
        </p:txBody>
      </p:sp>
      <p:sp>
        <p:nvSpPr>
          <p:cNvPr id="8" name="TextBox 7"/>
          <p:cNvSpPr txBox="1"/>
          <p:nvPr/>
        </p:nvSpPr>
        <p:spPr>
          <a:xfrm>
            <a:off x="164828" y="1268760"/>
            <a:ext cx="3543075" cy="1701748"/>
          </a:xfrm>
          <a:prstGeom prst="rect">
            <a:avLst/>
          </a:prstGeom>
          <a:noFill/>
        </p:spPr>
        <p:txBody>
          <a:bodyPr wrap="square" rtlCol="0">
            <a:spAutoFit/>
          </a:bodyPr>
          <a:lstStyle/>
          <a:p>
            <a:pPr algn="just">
              <a:lnSpc>
                <a:spcPct val="150000"/>
              </a:lnSpc>
            </a:pPr>
            <a:r>
              <a:rPr lang="zh-CN" altLang="en-US" b="1" dirty="0">
                <a:solidFill>
                  <a:schemeClr val="tx2"/>
                </a:solidFill>
              </a:rPr>
              <a:t>在坐标区间</a:t>
            </a:r>
            <a:r>
              <a:rPr lang="en-US" altLang="zh-CN" b="1" dirty="0">
                <a:solidFill>
                  <a:schemeClr val="tx2"/>
                </a:solidFill>
              </a:rPr>
              <a:t>(0, </a:t>
            </a:r>
            <a:r>
              <a:rPr lang="en-US" altLang="zh-CN" b="1" i="1" dirty="0">
                <a:solidFill>
                  <a:schemeClr val="tx2"/>
                </a:solidFill>
              </a:rPr>
              <a:t>l</a:t>
            </a:r>
            <a:r>
              <a:rPr lang="en-US" altLang="zh-CN" b="1" dirty="0">
                <a:solidFill>
                  <a:schemeClr val="tx2"/>
                </a:solidFill>
              </a:rPr>
              <a:t>)</a:t>
            </a:r>
            <a:r>
              <a:rPr lang="zh-CN" altLang="en-US" b="1" dirty="0">
                <a:solidFill>
                  <a:schemeClr val="tx2"/>
                </a:solidFill>
              </a:rPr>
              <a:t>和</a:t>
            </a:r>
            <a:r>
              <a:rPr lang="en-US" altLang="zh-CN" b="1" dirty="0">
                <a:solidFill>
                  <a:schemeClr val="tx2"/>
                </a:solidFill>
              </a:rPr>
              <a:t>(-</a:t>
            </a:r>
            <a:r>
              <a:rPr lang="en-US" altLang="zh-CN" b="1" i="1" dirty="0">
                <a:solidFill>
                  <a:schemeClr val="tx2"/>
                </a:solidFill>
              </a:rPr>
              <a:t>l</a:t>
            </a:r>
            <a:r>
              <a:rPr lang="en-US" altLang="zh-CN" b="1" dirty="0">
                <a:solidFill>
                  <a:schemeClr val="tx2"/>
                </a:solidFill>
              </a:rPr>
              <a:t>/2, </a:t>
            </a:r>
            <a:r>
              <a:rPr lang="en-US" altLang="zh-CN" b="1" i="1" dirty="0">
                <a:solidFill>
                  <a:schemeClr val="tx2"/>
                </a:solidFill>
              </a:rPr>
              <a:t>l</a:t>
            </a:r>
            <a:r>
              <a:rPr lang="en-US" altLang="zh-CN" b="1" dirty="0">
                <a:solidFill>
                  <a:schemeClr val="tx2"/>
                </a:solidFill>
              </a:rPr>
              <a:t>/2)</a:t>
            </a:r>
            <a:r>
              <a:rPr lang="zh-CN" altLang="en-US" b="1" dirty="0">
                <a:solidFill>
                  <a:schemeClr val="tx2"/>
                </a:solidFill>
              </a:rPr>
              <a:t>定义的非周期函数</a:t>
            </a:r>
            <a:r>
              <a:rPr lang="en-US" altLang="zh-CN" b="1" i="1" dirty="0">
                <a:solidFill>
                  <a:schemeClr val="tx2"/>
                </a:solidFill>
              </a:rPr>
              <a:t>f</a:t>
            </a:r>
            <a:r>
              <a:rPr lang="en-US" altLang="zh-CN" b="1" dirty="0">
                <a:solidFill>
                  <a:schemeClr val="tx2"/>
                </a:solidFill>
              </a:rPr>
              <a:t>(</a:t>
            </a:r>
            <a:r>
              <a:rPr lang="en-US" altLang="zh-CN" b="1" i="1" dirty="0">
                <a:solidFill>
                  <a:schemeClr val="tx2"/>
                </a:solidFill>
              </a:rPr>
              <a:t>x</a:t>
            </a:r>
            <a:r>
              <a:rPr lang="en-US" altLang="zh-CN" b="1" dirty="0">
                <a:solidFill>
                  <a:schemeClr val="tx2"/>
                </a:solidFill>
              </a:rPr>
              <a:t>)</a:t>
            </a:r>
            <a:r>
              <a:rPr lang="zh-CN" altLang="en-US" b="1" dirty="0">
                <a:solidFill>
                  <a:schemeClr val="tx2"/>
                </a:solidFill>
              </a:rPr>
              <a:t>，需要分别作奇延拓和偶延拓，得到周期函数</a:t>
            </a:r>
            <a:r>
              <a:rPr lang="en-US" altLang="zh-CN" b="1" i="1" dirty="0">
                <a:solidFill>
                  <a:schemeClr val="tx2"/>
                </a:solidFill>
              </a:rPr>
              <a:t>g</a:t>
            </a:r>
            <a:r>
              <a:rPr lang="en-US" altLang="zh-CN" b="1" dirty="0">
                <a:solidFill>
                  <a:schemeClr val="tx2"/>
                </a:solidFill>
              </a:rPr>
              <a:t>(</a:t>
            </a:r>
            <a:r>
              <a:rPr lang="en-US" altLang="zh-CN" b="1" i="1" dirty="0">
                <a:solidFill>
                  <a:schemeClr val="tx2"/>
                </a:solidFill>
              </a:rPr>
              <a:t>x</a:t>
            </a:r>
            <a:r>
              <a:rPr lang="en-US" altLang="zh-CN" b="1" dirty="0">
                <a:solidFill>
                  <a:schemeClr val="tx2"/>
                </a:solidFill>
              </a:rPr>
              <a:t>)</a:t>
            </a:r>
            <a:r>
              <a:rPr lang="zh-CN" altLang="en-US" b="1" dirty="0">
                <a:solidFill>
                  <a:schemeClr val="tx2"/>
                </a:solidFill>
              </a:rPr>
              <a:t>，再作傅里叶展开：</a:t>
            </a:r>
          </a:p>
        </p:txBody>
      </p:sp>
      <p:graphicFrame>
        <p:nvGraphicFramePr>
          <p:cNvPr id="3" name="对象 2"/>
          <p:cNvGraphicFramePr>
            <a:graphicFrameLocks noChangeAspect="1"/>
          </p:cNvGraphicFramePr>
          <p:nvPr>
            <p:extLst>
              <p:ext uri="{D42A27DB-BD31-4B8C-83A1-F6EECF244321}">
                <p14:modId xmlns:p14="http://schemas.microsoft.com/office/powerpoint/2010/main" val="1340003632"/>
              </p:ext>
            </p:extLst>
          </p:nvPr>
        </p:nvGraphicFramePr>
        <p:xfrm>
          <a:off x="732246" y="3330538"/>
          <a:ext cx="2201549" cy="870751"/>
        </p:xfrm>
        <a:graphic>
          <a:graphicData uri="http://schemas.openxmlformats.org/presentationml/2006/ole">
            <mc:AlternateContent xmlns:mc="http://schemas.openxmlformats.org/markup-compatibility/2006">
              <mc:Choice xmlns:v="urn:schemas-microsoft-com:vml" Requires="v">
                <p:oleObj spid="_x0000_s78543" name="Equation" r:id="rId5" imgW="1091880" imgH="431640" progId="Equation.DSMT4">
                  <p:embed/>
                </p:oleObj>
              </mc:Choice>
              <mc:Fallback>
                <p:oleObj name="Equation" r:id="rId5" imgW="1091880" imgH="431640" progId="Equation.DSMT4">
                  <p:embed/>
                  <p:pic>
                    <p:nvPicPr>
                      <p:cNvPr id="0" name="对象 10"/>
                      <p:cNvPicPr>
                        <a:picLocks noChangeAspect="1" noChangeArrowheads="1"/>
                      </p:cNvPicPr>
                      <p:nvPr/>
                    </p:nvPicPr>
                    <p:blipFill>
                      <a:blip r:embed="rId6"/>
                      <a:srcRect/>
                      <a:stretch>
                        <a:fillRect/>
                      </a:stretch>
                    </p:blipFill>
                    <p:spPr bwMode="auto">
                      <a:xfrm>
                        <a:off x="732246" y="3330538"/>
                        <a:ext cx="2201549" cy="870751"/>
                      </a:xfrm>
                      <a:prstGeom prst="rect">
                        <a:avLst/>
                      </a:prstGeom>
                      <a:noFill/>
                      <a:ln>
                        <a:noFill/>
                      </a:ln>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1944970591"/>
              </p:ext>
            </p:extLst>
          </p:nvPr>
        </p:nvGraphicFramePr>
        <p:xfrm>
          <a:off x="522552" y="5661248"/>
          <a:ext cx="3009654" cy="845805"/>
        </p:xfrm>
        <a:graphic>
          <a:graphicData uri="http://schemas.openxmlformats.org/presentationml/2006/ole">
            <mc:AlternateContent xmlns:mc="http://schemas.openxmlformats.org/markup-compatibility/2006">
              <mc:Choice xmlns:v="urn:schemas-microsoft-com:vml" Requires="v">
                <p:oleObj spid="_x0000_s78544" name="Equation" r:id="rId7" imgW="1536480" imgH="431640" progId="Equation.DSMT4">
                  <p:embed/>
                </p:oleObj>
              </mc:Choice>
              <mc:Fallback>
                <p:oleObj name="Equation" r:id="rId7" imgW="1536480" imgH="431640" progId="Equation.DSMT4">
                  <p:embed/>
                  <p:pic>
                    <p:nvPicPr>
                      <p:cNvPr id="0" name="对象 2"/>
                      <p:cNvPicPr>
                        <a:picLocks noChangeAspect="1" noChangeArrowheads="1"/>
                      </p:cNvPicPr>
                      <p:nvPr/>
                    </p:nvPicPr>
                    <p:blipFill>
                      <a:blip r:embed="rId8"/>
                      <a:srcRect/>
                      <a:stretch>
                        <a:fillRect/>
                      </a:stretch>
                    </p:blipFill>
                    <p:spPr bwMode="auto">
                      <a:xfrm>
                        <a:off x="522552" y="5661248"/>
                        <a:ext cx="3009654" cy="845805"/>
                      </a:xfrm>
                      <a:prstGeom prst="rect">
                        <a:avLst/>
                      </a:prstGeom>
                      <a:noFill/>
                      <a:ln>
                        <a:noFill/>
                      </a:ln>
                    </p:spPr>
                  </p:pic>
                </p:oleObj>
              </mc:Fallback>
            </mc:AlternateContent>
          </a:graphicData>
        </a:graphic>
      </p:graphicFrame>
      <p:sp>
        <p:nvSpPr>
          <p:cNvPr id="10" name="TextBox 9"/>
          <p:cNvSpPr txBox="1"/>
          <p:nvPr/>
        </p:nvSpPr>
        <p:spPr>
          <a:xfrm>
            <a:off x="164830" y="4653136"/>
            <a:ext cx="3312368" cy="870751"/>
          </a:xfrm>
          <a:prstGeom prst="rect">
            <a:avLst/>
          </a:prstGeom>
          <a:noFill/>
        </p:spPr>
        <p:txBody>
          <a:bodyPr wrap="square" rtlCol="0">
            <a:spAutoFit/>
          </a:bodyPr>
          <a:lstStyle>
            <a:defPPr>
              <a:defRPr lang="zh-CN"/>
            </a:defPPr>
            <a:lvl1pPr algn="just">
              <a:lnSpc>
                <a:spcPct val="110000"/>
              </a:lnSpc>
              <a:defRPr sz="2400" b="1">
                <a:solidFill>
                  <a:schemeClr val="tx2"/>
                </a:solidFill>
              </a:defRPr>
            </a:lvl1pPr>
          </a:lstStyle>
          <a:p>
            <a:pPr>
              <a:lnSpc>
                <a:spcPct val="150000"/>
              </a:lnSpc>
            </a:pPr>
            <a:r>
              <a:rPr lang="zh-CN" altLang="en-US" sz="1800" dirty="0"/>
              <a:t>如右上图，当奇延拓时，需注明</a:t>
            </a:r>
            <a:r>
              <a:rPr lang="zh-CN" altLang="en-US" sz="1800" dirty="0">
                <a:solidFill>
                  <a:srgbClr val="FF0000"/>
                </a:solidFill>
              </a:rPr>
              <a:t>当</a:t>
            </a:r>
            <a:r>
              <a:rPr lang="en-US" altLang="zh-CN" sz="1800" i="1" dirty="0">
                <a:solidFill>
                  <a:srgbClr val="FF0000"/>
                </a:solidFill>
              </a:rPr>
              <a:t>x</a:t>
            </a:r>
            <a:r>
              <a:rPr lang="zh-CN" altLang="en-US" sz="1800" dirty="0">
                <a:solidFill>
                  <a:srgbClr val="FF0000"/>
                </a:solidFill>
              </a:rPr>
              <a:t>∈</a:t>
            </a:r>
            <a:r>
              <a:rPr lang="en-US" altLang="zh-CN" sz="1800" dirty="0">
                <a:solidFill>
                  <a:srgbClr val="FF0000"/>
                </a:solidFill>
              </a:rPr>
              <a:t>(0, </a:t>
            </a:r>
            <a:r>
              <a:rPr lang="en-US" altLang="zh-CN" sz="1800" i="1" dirty="0">
                <a:solidFill>
                  <a:srgbClr val="FF0000"/>
                </a:solidFill>
              </a:rPr>
              <a:t>l</a:t>
            </a:r>
            <a:r>
              <a:rPr lang="en-US" altLang="zh-CN" sz="1800" dirty="0">
                <a:solidFill>
                  <a:srgbClr val="FF0000"/>
                </a:solidFill>
              </a:rPr>
              <a:t>)</a:t>
            </a:r>
            <a:r>
              <a:rPr lang="zh-CN" altLang="en-US" sz="1800" dirty="0">
                <a:solidFill>
                  <a:srgbClr val="FF0000"/>
                </a:solidFill>
              </a:rPr>
              <a:t>时</a:t>
            </a:r>
            <a:r>
              <a:rPr lang="zh-CN" altLang="en-US" sz="1800" dirty="0"/>
              <a:t>：</a:t>
            </a:r>
          </a:p>
        </p:txBody>
      </p:sp>
    </p:spTree>
    <p:extLst>
      <p:ext uri="{BB962C8B-B14F-4D97-AF65-F5344CB8AC3E}">
        <p14:creationId xmlns:p14="http://schemas.microsoft.com/office/powerpoint/2010/main" val="3628217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left)">
                                      <p:cBhvr>
                                        <p:cTn id="14" dur="500"/>
                                        <p:tgtEl>
                                          <p:spTgt spid="8"/>
                                        </p:tgtEl>
                                      </p:cBhvr>
                                    </p:animEffect>
                                  </p:childTnLst>
                                </p:cTn>
                              </p:par>
                            </p:childTnLst>
                          </p:cTn>
                        </p:par>
                        <p:par>
                          <p:cTn id="15" fill="hold">
                            <p:stCondLst>
                              <p:cond delay="500"/>
                            </p:stCondLst>
                            <p:childTnLst>
                              <p:par>
                                <p:cTn id="16" presetID="22" presetClass="entr" presetSubtype="8" fill="hold"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left)">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childTnLst>
                          </p:cTn>
                        </p:par>
                        <p:par>
                          <p:cTn id="24" fill="hold">
                            <p:stCondLst>
                              <p:cond delay="500"/>
                            </p:stCondLst>
                            <p:childTnLst>
                              <p:par>
                                <p:cTn id="25" presetID="22" presetClass="entr" presetSubtype="8"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30315" y="1513289"/>
            <a:ext cx="4861965" cy="4075951"/>
          </a:xfrm>
          <a:prstGeom prst="rect">
            <a:avLst/>
          </a:prstGeom>
        </p:spPr>
      </p:pic>
      <p:sp>
        <p:nvSpPr>
          <p:cNvPr id="7" name="Rectangle 2"/>
          <p:cNvSpPr>
            <a:spLocks noGrp="1" noChangeArrowheads="1"/>
          </p:cNvSpPr>
          <p:nvPr>
            <p:ph type="title"/>
          </p:nvPr>
        </p:nvSpPr>
        <p:spPr/>
        <p:txBody>
          <a:bodyPr/>
          <a:lstStyle/>
          <a:p>
            <a:r>
              <a:rPr lang="zh-CN" altLang="en-US" dirty="0">
                <a:latin typeface="Times New Roman"/>
                <a:ea typeface="黑体" pitchFamily="2" charset="-122"/>
                <a:cs typeface="Times New Roman"/>
              </a:rPr>
              <a:t>常用特殊函数变换对</a:t>
            </a:r>
            <a:endParaRPr lang="en-US" altLang="zh-CN" dirty="0">
              <a:latin typeface="黑体" pitchFamily="2" charset="-122"/>
              <a:ea typeface="黑体" pitchFamily="2" charset="-122"/>
            </a:endParaRPr>
          </a:p>
        </p:txBody>
      </p:sp>
      <p:sp>
        <p:nvSpPr>
          <p:cNvPr id="4" name="灯片编号占位符 3"/>
          <p:cNvSpPr>
            <a:spLocks noGrp="1"/>
          </p:cNvSpPr>
          <p:nvPr>
            <p:ph type="sldNum" sz="quarter" idx="10"/>
          </p:nvPr>
        </p:nvSpPr>
        <p:spPr/>
        <p:txBody>
          <a:bodyPr/>
          <a:lstStyle/>
          <a:p>
            <a:fld id="{80EBFEEF-8BDD-4A82-B08F-633BA2D602B5}" type="slidenum">
              <a:rPr lang="zh-CN" altLang="en-US" smtClean="0"/>
              <a:pPr/>
              <a:t>50</a:t>
            </a:fld>
            <a:endParaRPr lang="zh-CN" altLang="en-US"/>
          </a:p>
        </p:txBody>
      </p:sp>
      <p:sp>
        <p:nvSpPr>
          <p:cNvPr id="20" name="TextBox 19"/>
          <p:cNvSpPr txBox="1"/>
          <p:nvPr/>
        </p:nvSpPr>
        <p:spPr>
          <a:xfrm>
            <a:off x="683568" y="1768499"/>
            <a:ext cx="1941259" cy="369332"/>
          </a:xfrm>
          <a:prstGeom prst="rect">
            <a:avLst/>
          </a:prstGeom>
          <a:noFill/>
        </p:spPr>
        <p:txBody>
          <a:bodyPr wrap="square" rtlCol="0">
            <a:spAutoFit/>
          </a:bodyPr>
          <a:lstStyle/>
          <a:p>
            <a:pPr algn="just"/>
            <a:r>
              <a:rPr lang="zh-CN" altLang="en-US" b="1" dirty="0">
                <a:solidFill>
                  <a:schemeClr val="tx2"/>
                </a:solidFill>
              </a:rPr>
              <a:t>冲击函数</a:t>
            </a:r>
          </a:p>
        </p:txBody>
      </p:sp>
      <p:sp>
        <p:nvSpPr>
          <p:cNvPr id="23" name="TextBox 22"/>
          <p:cNvSpPr txBox="1"/>
          <p:nvPr/>
        </p:nvSpPr>
        <p:spPr>
          <a:xfrm>
            <a:off x="6826929" y="1768499"/>
            <a:ext cx="1567827" cy="369332"/>
          </a:xfrm>
          <a:prstGeom prst="rect">
            <a:avLst/>
          </a:prstGeom>
          <a:noFill/>
        </p:spPr>
        <p:txBody>
          <a:bodyPr wrap="square" rtlCol="0">
            <a:spAutoFit/>
          </a:bodyPr>
          <a:lstStyle/>
          <a:p>
            <a:pPr algn="just"/>
            <a:r>
              <a:rPr lang="zh-CN" altLang="en-US" b="1" dirty="0">
                <a:solidFill>
                  <a:schemeClr val="tx2"/>
                </a:solidFill>
              </a:rPr>
              <a:t>常数</a:t>
            </a:r>
          </a:p>
        </p:txBody>
      </p:sp>
      <p:sp>
        <p:nvSpPr>
          <p:cNvPr id="25" name="TextBox 24"/>
          <p:cNvSpPr txBox="1"/>
          <p:nvPr/>
        </p:nvSpPr>
        <p:spPr>
          <a:xfrm>
            <a:off x="683568" y="4767535"/>
            <a:ext cx="1728192" cy="369332"/>
          </a:xfrm>
          <a:prstGeom prst="rect">
            <a:avLst/>
          </a:prstGeom>
          <a:noFill/>
        </p:spPr>
        <p:txBody>
          <a:bodyPr wrap="square" rtlCol="0">
            <a:spAutoFit/>
          </a:bodyPr>
          <a:lstStyle/>
          <a:p>
            <a:pPr algn="just"/>
            <a:r>
              <a:rPr lang="zh-CN" altLang="en-US" b="1" dirty="0">
                <a:solidFill>
                  <a:schemeClr val="tx2"/>
                </a:solidFill>
              </a:rPr>
              <a:t>圆域函数</a:t>
            </a:r>
          </a:p>
        </p:txBody>
      </p:sp>
      <p:sp>
        <p:nvSpPr>
          <p:cNvPr id="26" name="TextBox 25"/>
          <p:cNvSpPr txBox="1"/>
          <p:nvPr/>
        </p:nvSpPr>
        <p:spPr>
          <a:xfrm>
            <a:off x="683568" y="3327375"/>
            <a:ext cx="1791298" cy="369332"/>
          </a:xfrm>
          <a:prstGeom prst="rect">
            <a:avLst/>
          </a:prstGeom>
          <a:noFill/>
        </p:spPr>
        <p:txBody>
          <a:bodyPr wrap="square" rtlCol="0">
            <a:spAutoFit/>
          </a:bodyPr>
          <a:lstStyle/>
          <a:p>
            <a:pPr algn="just"/>
            <a:r>
              <a:rPr lang="zh-CN" altLang="en-US" b="1" dirty="0">
                <a:solidFill>
                  <a:schemeClr val="tx2"/>
                </a:solidFill>
              </a:rPr>
              <a:t>高斯函数</a:t>
            </a:r>
          </a:p>
        </p:txBody>
      </p:sp>
      <p:sp>
        <p:nvSpPr>
          <p:cNvPr id="30" name="TextBox 29"/>
          <p:cNvSpPr txBox="1"/>
          <p:nvPr/>
        </p:nvSpPr>
        <p:spPr>
          <a:xfrm>
            <a:off x="6826929" y="3327375"/>
            <a:ext cx="1584975" cy="369332"/>
          </a:xfrm>
          <a:prstGeom prst="rect">
            <a:avLst/>
          </a:prstGeom>
          <a:noFill/>
        </p:spPr>
        <p:txBody>
          <a:bodyPr wrap="square" rtlCol="0">
            <a:spAutoFit/>
          </a:bodyPr>
          <a:lstStyle/>
          <a:p>
            <a:pPr algn="just"/>
            <a:r>
              <a:rPr lang="zh-CN" altLang="en-US" b="1" dirty="0">
                <a:solidFill>
                  <a:schemeClr val="tx2"/>
                </a:solidFill>
              </a:rPr>
              <a:t>高斯函数</a:t>
            </a:r>
          </a:p>
        </p:txBody>
      </p:sp>
    </p:spTree>
    <p:extLst>
      <p:ext uri="{BB962C8B-B14F-4D97-AF65-F5344CB8AC3E}">
        <p14:creationId xmlns:p14="http://schemas.microsoft.com/office/powerpoint/2010/main" val="8787775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常用特殊函数变换对</a:t>
            </a:r>
            <a:endParaRPr lang="en-US" altLang="zh-CN" sz="3200" dirty="0">
              <a:latin typeface="黑体" pitchFamily="2" charset="-122"/>
              <a:ea typeface="黑体" pitchFamily="2" charset="-122"/>
            </a:endParaRPr>
          </a:p>
        </p:txBody>
      </p:sp>
      <p:sp>
        <p:nvSpPr>
          <p:cNvPr id="6" name="灯片编号占位符 5"/>
          <p:cNvSpPr>
            <a:spLocks noGrp="1"/>
          </p:cNvSpPr>
          <p:nvPr>
            <p:ph type="sldNum" sz="quarter" idx="10"/>
          </p:nvPr>
        </p:nvSpPr>
        <p:spPr/>
        <p:txBody>
          <a:bodyPr/>
          <a:lstStyle/>
          <a:p>
            <a:fld id="{80EBFEEF-8BDD-4A82-B08F-633BA2D602B5}" type="slidenum">
              <a:rPr lang="zh-CN" altLang="en-US" smtClean="0"/>
              <a:pPr/>
              <a:t>51</a:t>
            </a:fld>
            <a:endParaRPr lang="zh-CN" altLang="en-US"/>
          </a:p>
        </p:txBody>
      </p:sp>
      <p:graphicFrame>
        <p:nvGraphicFramePr>
          <p:cNvPr id="2" name="对象 1"/>
          <p:cNvGraphicFramePr>
            <a:graphicFrameLocks noChangeAspect="1"/>
          </p:cNvGraphicFramePr>
          <p:nvPr>
            <p:extLst>
              <p:ext uri="{D42A27DB-BD31-4B8C-83A1-F6EECF244321}">
                <p14:modId xmlns:p14="http://schemas.microsoft.com/office/powerpoint/2010/main" val="2498395293"/>
              </p:ext>
            </p:extLst>
          </p:nvPr>
        </p:nvGraphicFramePr>
        <p:xfrm>
          <a:off x="971601" y="1700809"/>
          <a:ext cx="2592288" cy="555490"/>
        </p:xfrm>
        <a:graphic>
          <a:graphicData uri="http://schemas.openxmlformats.org/presentationml/2006/ole">
            <mc:AlternateContent xmlns:mc="http://schemas.openxmlformats.org/markup-compatibility/2006">
              <mc:Choice xmlns:v="urn:schemas-microsoft-com:vml" Requires="v">
                <p:oleObj spid="_x0000_s140780" name="Equation" r:id="rId4" imgW="1422360" imgH="304560" progId="Equation.DSMT4">
                  <p:embed/>
                </p:oleObj>
              </mc:Choice>
              <mc:Fallback>
                <p:oleObj name="Equation" r:id="rId4" imgW="1422360" imgH="304560" progId="Equation.DSMT4">
                  <p:embed/>
                  <p:pic>
                    <p:nvPicPr>
                      <p:cNvPr id="0" name=""/>
                      <p:cNvPicPr/>
                      <p:nvPr/>
                    </p:nvPicPr>
                    <p:blipFill>
                      <a:blip r:embed="rId5"/>
                      <a:stretch>
                        <a:fillRect/>
                      </a:stretch>
                    </p:blipFill>
                    <p:spPr>
                      <a:xfrm>
                        <a:off x="971601" y="1700809"/>
                        <a:ext cx="2592288" cy="555490"/>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831779124"/>
              </p:ext>
            </p:extLst>
          </p:nvPr>
        </p:nvGraphicFramePr>
        <p:xfrm>
          <a:off x="4982990" y="1528189"/>
          <a:ext cx="2592288" cy="892699"/>
        </p:xfrm>
        <a:graphic>
          <a:graphicData uri="http://schemas.openxmlformats.org/presentationml/2006/ole">
            <mc:AlternateContent xmlns:mc="http://schemas.openxmlformats.org/markup-compatibility/2006">
              <mc:Choice xmlns:v="urn:schemas-microsoft-com:vml" Requires="v">
                <p:oleObj spid="_x0000_s140781" name="Equation" r:id="rId6" imgW="1473120" imgH="507960" progId="Equation.DSMT4">
                  <p:embed/>
                </p:oleObj>
              </mc:Choice>
              <mc:Fallback>
                <p:oleObj name="Equation" r:id="rId6" imgW="1473120" imgH="507960" progId="Equation.DSMT4">
                  <p:embed/>
                  <p:pic>
                    <p:nvPicPr>
                      <p:cNvPr id="0" name=""/>
                      <p:cNvPicPr>
                        <a:picLocks noChangeAspect="1" noChangeArrowheads="1"/>
                      </p:cNvPicPr>
                      <p:nvPr/>
                    </p:nvPicPr>
                    <p:blipFill>
                      <a:blip r:embed="rId7"/>
                      <a:srcRect/>
                      <a:stretch>
                        <a:fillRect/>
                      </a:stretch>
                    </p:blipFill>
                    <p:spPr bwMode="auto">
                      <a:xfrm>
                        <a:off x="4982990" y="1528189"/>
                        <a:ext cx="2592288" cy="892699"/>
                      </a:xfrm>
                      <a:prstGeom prst="rect">
                        <a:avLst/>
                      </a:prstGeom>
                      <a:noFill/>
                      <a:ln>
                        <a:noFill/>
                      </a:ln>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2630944269"/>
              </p:ext>
            </p:extLst>
          </p:nvPr>
        </p:nvGraphicFramePr>
        <p:xfrm>
          <a:off x="971600" y="2924945"/>
          <a:ext cx="1944213" cy="383492"/>
        </p:xfrm>
        <a:graphic>
          <a:graphicData uri="http://schemas.openxmlformats.org/presentationml/2006/ole">
            <mc:AlternateContent xmlns:mc="http://schemas.openxmlformats.org/markup-compatibility/2006">
              <mc:Choice xmlns:v="urn:schemas-microsoft-com:vml" Requires="v">
                <p:oleObj spid="_x0000_s140782" name="Equation" r:id="rId8" imgW="1028520" imgH="203040" progId="Equation.DSMT4">
                  <p:embed/>
                </p:oleObj>
              </mc:Choice>
              <mc:Fallback>
                <p:oleObj name="Equation" r:id="rId8" imgW="1028520" imgH="203040" progId="Equation.DSMT4">
                  <p:embed/>
                  <p:pic>
                    <p:nvPicPr>
                      <p:cNvPr id="0" name=""/>
                      <p:cNvPicPr>
                        <a:picLocks noChangeAspect="1" noChangeArrowheads="1"/>
                      </p:cNvPicPr>
                      <p:nvPr/>
                    </p:nvPicPr>
                    <p:blipFill>
                      <a:blip r:embed="rId9"/>
                      <a:srcRect/>
                      <a:stretch>
                        <a:fillRect/>
                      </a:stretch>
                    </p:blipFill>
                    <p:spPr bwMode="auto">
                      <a:xfrm>
                        <a:off x="971600" y="2924945"/>
                        <a:ext cx="1944213" cy="383492"/>
                      </a:xfrm>
                      <a:prstGeom prst="rect">
                        <a:avLst/>
                      </a:prstGeom>
                      <a:noFill/>
                      <a:ln>
                        <a:noFill/>
                      </a:ln>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4106604633"/>
              </p:ext>
            </p:extLst>
          </p:nvPr>
        </p:nvGraphicFramePr>
        <p:xfrm>
          <a:off x="971600" y="4025950"/>
          <a:ext cx="1440156" cy="373000"/>
        </p:xfrm>
        <a:graphic>
          <a:graphicData uri="http://schemas.openxmlformats.org/presentationml/2006/ole">
            <mc:AlternateContent xmlns:mc="http://schemas.openxmlformats.org/markup-compatibility/2006">
              <mc:Choice xmlns:v="urn:schemas-microsoft-com:vml" Requires="v">
                <p:oleObj spid="_x0000_s140783" name="Equation" r:id="rId10" imgW="787320" imgH="203040" progId="Equation.DSMT4">
                  <p:embed/>
                </p:oleObj>
              </mc:Choice>
              <mc:Fallback>
                <p:oleObj name="Equation" r:id="rId10" imgW="787320" imgH="203040" progId="Equation.DSMT4">
                  <p:embed/>
                  <p:pic>
                    <p:nvPicPr>
                      <p:cNvPr id="0" name=""/>
                      <p:cNvPicPr>
                        <a:picLocks noChangeAspect="1" noChangeArrowheads="1"/>
                      </p:cNvPicPr>
                      <p:nvPr/>
                    </p:nvPicPr>
                    <p:blipFill>
                      <a:blip r:embed="rId11"/>
                      <a:srcRect/>
                      <a:stretch>
                        <a:fillRect/>
                      </a:stretch>
                    </p:blipFill>
                    <p:spPr bwMode="auto">
                      <a:xfrm>
                        <a:off x="971600" y="4025950"/>
                        <a:ext cx="1440156" cy="373000"/>
                      </a:xfrm>
                      <a:prstGeom prst="rect">
                        <a:avLst/>
                      </a:prstGeom>
                      <a:noFill/>
                      <a:ln>
                        <a:noFill/>
                      </a:ln>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1975145451"/>
              </p:ext>
            </p:extLst>
          </p:nvPr>
        </p:nvGraphicFramePr>
        <p:xfrm>
          <a:off x="5004048" y="2736306"/>
          <a:ext cx="2232248" cy="764702"/>
        </p:xfrm>
        <a:graphic>
          <a:graphicData uri="http://schemas.openxmlformats.org/presentationml/2006/ole">
            <mc:AlternateContent xmlns:mc="http://schemas.openxmlformats.org/markup-compatibility/2006">
              <mc:Choice xmlns:v="urn:schemas-microsoft-com:vml" Requires="v">
                <p:oleObj spid="_x0000_s140784" name="Equation" r:id="rId12" imgW="1333440" imgH="457200" progId="Equation.DSMT4">
                  <p:embed/>
                </p:oleObj>
              </mc:Choice>
              <mc:Fallback>
                <p:oleObj name="Equation" r:id="rId12" imgW="1333440" imgH="457200" progId="Equation.DSMT4">
                  <p:embed/>
                  <p:pic>
                    <p:nvPicPr>
                      <p:cNvPr id="0" name=""/>
                      <p:cNvPicPr>
                        <a:picLocks noChangeAspect="1" noChangeArrowheads="1"/>
                      </p:cNvPicPr>
                      <p:nvPr/>
                    </p:nvPicPr>
                    <p:blipFill>
                      <a:blip r:embed="rId13"/>
                      <a:srcRect/>
                      <a:stretch>
                        <a:fillRect/>
                      </a:stretch>
                    </p:blipFill>
                    <p:spPr bwMode="auto">
                      <a:xfrm>
                        <a:off x="5004048" y="2736306"/>
                        <a:ext cx="2232248" cy="764702"/>
                      </a:xfrm>
                      <a:prstGeom prst="rect">
                        <a:avLst/>
                      </a:prstGeom>
                      <a:noFill/>
                      <a:ln>
                        <a:noFill/>
                      </a:ln>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878242942"/>
              </p:ext>
            </p:extLst>
          </p:nvPr>
        </p:nvGraphicFramePr>
        <p:xfrm>
          <a:off x="5004049" y="3855973"/>
          <a:ext cx="2571230" cy="797163"/>
        </p:xfrm>
        <a:graphic>
          <a:graphicData uri="http://schemas.openxmlformats.org/presentationml/2006/ole">
            <mc:AlternateContent xmlns:mc="http://schemas.openxmlformats.org/markup-compatibility/2006">
              <mc:Choice xmlns:v="urn:schemas-microsoft-com:vml" Requires="v">
                <p:oleObj spid="_x0000_s140785" name="Equation" r:id="rId14" imgW="1473120" imgH="457200" progId="Equation.DSMT4">
                  <p:embed/>
                </p:oleObj>
              </mc:Choice>
              <mc:Fallback>
                <p:oleObj name="Equation" r:id="rId14" imgW="1473120" imgH="457200" progId="Equation.DSMT4">
                  <p:embed/>
                  <p:pic>
                    <p:nvPicPr>
                      <p:cNvPr id="0" name="对象 8"/>
                      <p:cNvPicPr>
                        <a:picLocks noChangeAspect="1" noChangeArrowheads="1"/>
                      </p:cNvPicPr>
                      <p:nvPr/>
                    </p:nvPicPr>
                    <p:blipFill>
                      <a:blip r:embed="rId15"/>
                      <a:srcRect/>
                      <a:stretch>
                        <a:fillRect/>
                      </a:stretch>
                    </p:blipFill>
                    <p:spPr bwMode="auto">
                      <a:xfrm>
                        <a:off x="5004049" y="3855973"/>
                        <a:ext cx="2571230" cy="797163"/>
                      </a:xfrm>
                      <a:prstGeom prst="rect">
                        <a:avLst/>
                      </a:prstGeom>
                      <a:noFill/>
                      <a:ln>
                        <a:noFill/>
                      </a:ln>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141848555"/>
              </p:ext>
            </p:extLst>
          </p:nvPr>
        </p:nvGraphicFramePr>
        <p:xfrm>
          <a:off x="971600" y="5085184"/>
          <a:ext cx="1080117" cy="375061"/>
        </p:xfrm>
        <a:graphic>
          <a:graphicData uri="http://schemas.openxmlformats.org/presentationml/2006/ole">
            <mc:AlternateContent xmlns:mc="http://schemas.openxmlformats.org/markup-compatibility/2006">
              <mc:Choice xmlns:v="urn:schemas-microsoft-com:vml" Requires="v">
                <p:oleObj spid="_x0000_s140786" name="Equation" r:id="rId16" imgW="583920" imgH="203040" progId="Equation.DSMT4">
                  <p:embed/>
                </p:oleObj>
              </mc:Choice>
              <mc:Fallback>
                <p:oleObj name="Equation" r:id="rId16" imgW="583920" imgH="203040" progId="Equation.DSMT4">
                  <p:embed/>
                  <p:pic>
                    <p:nvPicPr>
                      <p:cNvPr id="0" name="对象 3"/>
                      <p:cNvPicPr>
                        <a:picLocks noChangeAspect="1" noChangeArrowheads="1"/>
                      </p:cNvPicPr>
                      <p:nvPr/>
                    </p:nvPicPr>
                    <p:blipFill>
                      <a:blip r:embed="rId17"/>
                      <a:srcRect/>
                      <a:stretch>
                        <a:fillRect/>
                      </a:stretch>
                    </p:blipFill>
                    <p:spPr bwMode="auto">
                      <a:xfrm>
                        <a:off x="971600" y="5085184"/>
                        <a:ext cx="1080117" cy="375061"/>
                      </a:xfrm>
                      <a:prstGeom prst="rect">
                        <a:avLst/>
                      </a:prstGeom>
                      <a:noFill/>
                      <a:ln>
                        <a:noFill/>
                      </a:ln>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2948644618"/>
              </p:ext>
            </p:extLst>
          </p:nvPr>
        </p:nvGraphicFramePr>
        <p:xfrm>
          <a:off x="5004048" y="4941174"/>
          <a:ext cx="454515" cy="720074"/>
        </p:xfrm>
        <a:graphic>
          <a:graphicData uri="http://schemas.openxmlformats.org/presentationml/2006/ole">
            <mc:AlternateContent xmlns:mc="http://schemas.openxmlformats.org/markup-compatibility/2006">
              <mc:Choice xmlns:v="urn:schemas-microsoft-com:vml" Requires="v">
                <p:oleObj spid="_x0000_s140787" name="Equation" r:id="rId18" imgW="279360" imgH="444240" progId="Equation.DSMT4">
                  <p:embed/>
                </p:oleObj>
              </mc:Choice>
              <mc:Fallback>
                <p:oleObj name="Equation" r:id="rId18" imgW="279360" imgH="444240" progId="Equation.DSMT4">
                  <p:embed/>
                  <p:pic>
                    <p:nvPicPr>
                      <p:cNvPr id="0" name="对象 10"/>
                      <p:cNvPicPr>
                        <a:picLocks noChangeAspect="1" noChangeArrowheads="1"/>
                      </p:cNvPicPr>
                      <p:nvPr/>
                    </p:nvPicPr>
                    <p:blipFill>
                      <a:blip r:embed="rId19"/>
                      <a:srcRect/>
                      <a:stretch>
                        <a:fillRect/>
                      </a:stretch>
                    </p:blipFill>
                    <p:spPr bwMode="auto">
                      <a:xfrm>
                        <a:off x="5004048" y="4941174"/>
                        <a:ext cx="454515" cy="720074"/>
                      </a:xfrm>
                      <a:prstGeom prst="rect">
                        <a:avLst/>
                      </a:prstGeom>
                      <a:noFill/>
                      <a:ln>
                        <a:noFill/>
                      </a:ln>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1327525114"/>
              </p:ext>
            </p:extLst>
          </p:nvPr>
        </p:nvGraphicFramePr>
        <p:xfrm>
          <a:off x="974998" y="5902325"/>
          <a:ext cx="1940814" cy="492115"/>
        </p:xfrm>
        <a:graphic>
          <a:graphicData uri="http://schemas.openxmlformats.org/presentationml/2006/ole">
            <mc:AlternateContent xmlns:mc="http://schemas.openxmlformats.org/markup-compatibility/2006">
              <mc:Choice xmlns:v="urn:schemas-microsoft-com:vml" Requires="v">
                <p:oleObj spid="_x0000_s140788" name="Equation" r:id="rId20" imgW="1104840" imgH="279360" progId="Equation.DSMT4">
                  <p:embed/>
                </p:oleObj>
              </mc:Choice>
              <mc:Fallback>
                <p:oleObj name="Equation" r:id="rId20" imgW="1104840" imgH="279360" progId="Equation.DSMT4">
                  <p:embed/>
                  <p:pic>
                    <p:nvPicPr>
                      <p:cNvPr id="0" name="对象 1"/>
                      <p:cNvPicPr>
                        <a:picLocks noChangeAspect="1" noChangeArrowheads="1"/>
                      </p:cNvPicPr>
                      <p:nvPr/>
                    </p:nvPicPr>
                    <p:blipFill>
                      <a:blip r:embed="rId21"/>
                      <a:srcRect/>
                      <a:stretch>
                        <a:fillRect/>
                      </a:stretch>
                    </p:blipFill>
                    <p:spPr bwMode="auto">
                      <a:xfrm>
                        <a:off x="974998" y="5902325"/>
                        <a:ext cx="1940814" cy="492115"/>
                      </a:xfrm>
                      <a:prstGeom prst="rect">
                        <a:avLst/>
                      </a:prstGeom>
                      <a:noFill/>
                      <a:ln>
                        <a:noFill/>
                      </a:ln>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2022927242"/>
              </p:ext>
            </p:extLst>
          </p:nvPr>
        </p:nvGraphicFramePr>
        <p:xfrm>
          <a:off x="5017096" y="6032307"/>
          <a:ext cx="2075184" cy="349021"/>
        </p:xfrm>
        <a:graphic>
          <a:graphicData uri="http://schemas.openxmlformats.org/presentationml/2006/ole">
            <mc:AlternateContent xmlns:mc="http://schemas.openxmlformats.org/markup-compatibility/2006">
              <mc:Choice xmlns:v="urn:schemas-microsoft-com:vml" Requires="v">
                <p:oleObj spid="_x0000_s140789" name="Equation" r:id="rId22" imgW="1206360" imgH="203040" progId="Equation.DSMT4">
                  <p:embed/>
                </p:oleObj>
              </mc:Choice>
              <mc:Fallback>
                <p:oleObj name="Equation" r:id="rId22" imgW="1206360" imgH="203040" progId="Equation.DSMT4">
                  <p:embed/>
                  <p:pic>
                    <p:nvPicPr>
                      <p:cNvPr id="0" name="对象 11"/>
                      <p:cNvPicPr>
                        <a:picLocks noChangeAspect="1" noChangeArrowheads="1"/>
                      </p:cNvPicPr>
                      <p:nvPr/>
                    </p:nvPicPr>
                    <p:blipFill>
                      <a:blip r:embed="rId23"/>
                      <a:srcRect/>
                      <a:stretch>
                        <a:fillRect/>
                      </a:stretch>
                    </p:blipFill>
                    <p:spPr bwMode="auto">
                      <a:xfrm>
                        <a:off x="5017096" y="6032307"/>
                        <a:ext cx="2075184" cy="349021"/>
                      </a:xfrm>
                      <a:prstGeom prst="rect">
                        <a:avLst/>
                      </a:prstGeom>
                      <a:noFill/>
                      <a:ln>
                        <a:noFill/>
                      </a:ln>
                    </p:spPr>
                  </p:pic>
                </p:oleObj>
              </mc:Fallback>
            </mc:AlternateContent>
          </a:graphicData>
        </a:graphic>
      </p:graphicFrame>
      <p:cxnSp>
        <p:nvCxnSpPr>
          <p:cNvPr id="17" name="直接连接符 16"/>
          <p:cNvCxnSpPr/>
          <p:nvPr/>
        </p:nvCxnSpPr>
        <p:spPr>
          <a:xfrm>
            <a:off x="971600" y="2564904"/>
            <a:ext cx="6984776" cy="0"/>
          </a:xfrm>
          <a:prstGeom prst="line">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971600" y="3645024"/>
            <a:ext cx="6984776" cy="0"/>
          </a:xfrm>
          <a:prstGeom prst="line">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971600" y="4797152"/>
            <a:ext cx="6984776" cy="0"/>
          </a:xfrm>
          <a:prstGeom prst="line">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971600" y="5805264"/>
            <a:ext cx="6984776" cy="0"/>
          </a:xfrm>
          <a:prstGeom prst="line">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4463988" y="1700808"/>
            <a:ext cx="0" cy="4752528"/>
          </a:xfrm>
          <a:prstGeom prst="line">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01716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常用特殊函数变换对</a:t>
            </a:r>
            <a:endParaRPr lang="en-US" altLang="zh-CN" sz="3200" dirty="0">
              <a:latin typeface="黑体" pitchFamily="2" charset="-122"/>
              <a:ea typeface="黑体" pitchFamily="2" charset="-122"/>
            </a:endParaRPr>
          </a:p>
        </p:txBody>
      </p:sp>
      <p:sp>
        <p:nvSpPr>
          <p:cNvPr id="5" name="灯片编号占位符 4"/>
          <p:cNvSpPr>
            <a:spLocks noGrp="1"/>
          </p:cNvSpPr>
          <p:nvPr>
            <p:ph type="sldNum" sz="quarter" idx="10"/>
          </p:nvPr>
        </p:nvSpPr>
        <p:spPr/>
        <p:txBody>
          <a:bodyPr/>
          <a:lstStyle/>
          <a:p>
            <a:fld id="{80EBFEEF-8BDD-4A82-B08F-633BA2D602B5}" type="slidenum">
              <a:rPr lang="zh-CN" altLang="en-US" smtClean="0"/>
              <a:pPr/>
              <a:t>52</a:t>
            </a:fld>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3389470503"/>
              </p:ext>
            </p:extLst>
          </p:nvPr>
        </p:nvGraphicFramePr>
        <p:xfrm>
          <a:off x="1009650" y="1810991"/>
          <a:ext cx="1968628" cy="403100"/>
        </p:xfrm>
        <a:graphic>
          <a:graphicData uri="http://schemas.openxmlformats.org/presentationml/2006/ole">
            <mc:AlternateContent xmlns:mc="http://schemas.openxmlformats.org/markup-compatibility/2006">
              <mc:Choice xmlns:v="urn:schemas-microsoft-com:vml" Requires="v">
                <p:oleObj spid="_x0000_s133066" name="Equation" r:id="rId4" imgW="990360" imgH="203040" progId="Equation.DSMT4">
                  <p:embed/>
                </p:oleObj>
              </mc:Choice>
              <mc:Fallback>
                <p:oleObj name="Equation" r:id="rId4" imgW="990360" imgH="203040" progId="Equation.DSMT4">
                  <p:embed/>
                  <p:pic>
                    <p:nvPicPr>
                      <p:cNvPr id="0" name=""/>
                      <p:cNvPicPr>
                        <a:picLocks noChangeAspect="1" noChangeArrowheads="1"/>
                      </p:cNvPicPr>
                      <p:nvPr/>
                    </p:nvPicPr>
                    <p:blipFill>
                      <a:blip r:embed="rId5"/>
                      <a:srcRect/>
                      <a:stretch>
                        <a:fillRect/>
                      </a:stretch>
                    </p:blipFill>
                    <p:spPr bwMode="auto">
                      <a:xfrm>
                        <a:off x="1009650" y="1810991"/>
                        <a:ext cx="1968628" cy="403100"/>
                      </a:xfrm>
                      <a:prstGeom prst="rect">
                        <a:avLst/>
                      </a:prstGeom>
                      <a:noFill/>
                      <a:ln>
                        <a:noFill/>
                      </a:ln>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199499835"/>
              </p:ext>
            </p:extLst>
          </p:nvPr>
        </p:nvGraphicFramePr>
        <p:xfrm>
          <a:off x="982042" y="2912715"/>
          <a:ext cx="2221805" cy="363977"/>
        </p:xfrm>
        <a:graphic>
          <a:graphicData uri="http://schemas.openxmlformats.org/presentationml/2006/ole">
            <mc:AlternateContent xmlns:mc="http://schemas.openxmlformats.org/markup-compatibility/2006">
              <mc:Choice xmlns:v="urn:schemas-microsoft-com:vml" Requires="v">
                <p:oleObj spid="_x0000_s133067" name="Equation" r:id="rId6" imgW="1244520" imgH="203040" progId="Equation.DSMT4">
                  <p:embed/>
                </p:oleObj>
              </mc:Choice>
              <mc:Fallback>
                <p:oleObj name="Equation" r:id="rId6" imgW="1244520" imgH="203040" progId="Equation.DSMT4">
                  <p:embed/>
                  <p:pic>
                    <p:nvPicPr>
                      <p:cNvPr id="0" name=""/>
                      <p:cNvPicPr>
                        <a:picLocks noChangeAspect="1" noChangeArrowheads="1"/>
                      </p:cNvPicPr>
                      <p:nvPr/>
                    </p:nvPicPr>
                    <p:blipFill>
                      <a:blip r:embed="rId7"/>
                      <a:srcRect/>
                      <a:stretch>
                        <a:fillRect/>
                      </a:stretch>
                    </p:blipFill>
                    <p:spPr bwMode="auto">
                      <a:xfrm>
                        <a:off x="982042" y="2912715"/>
                        <a:ext cx="2221805" cy="363977"/>
                      </a:xfrm>
                      <a:prstGeom prst="rect">
                        <a:avLst/>
                      </a:prstGeom>
                      <a:noFill/>
                      <a:ln>
                        <a:noFill/>
                      </a:ln>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212363021"/>
              </p:ext>
            </p:extLst>
          </p:nvPr>
        </p:nvGraphicFramePr>
        <p:xfrm>
          <a:off x="5003330" y="1652025"/>
          <a:ext cx="1296862" cy="768863"/>
        </p:xfrm>
        <a:graphic>
          <a:graphicData uri="http://schemas.openxmlformats.org/presentationml/2006/ole">
            <mc:AlternateContent xmlns:mc="http://schemas.openxmlformats.org/markup-compatibility/2006">
              <mc:Choice xmlns:v="urn:schemas-microsoft-com:vml" Requires="v">
                <p:oleObj spid="_x0000_s133068" name="Equation" r:id="rId8" imgW="749160" imgH="444240" progId="Equation.DSMT4">
                  <p:embed/>
                </p:oleObj>
              </mc:Choice>
              <mc:Fallback>
                <p:oleObj name="Equation" r:id="rId8" imgW="749160" imgH="444240" progId="Equation.DSMT4">
                  <p:embed/>
                  <p:pic>
                    <p:nvPicPr>
                      <p:cNvPr id="0" name=""/>
                      <p:cNvPicPr>
                        <a:picLocks noChangeAspect="1" noChangeArrowheads="1"/>
                      </p:cNvPicPr>
                      <p:nvPr/>
                    </p:nvPicPr>
                    <p:blipFill>
                      <a:blip r:embed="rId9"/>
                      <a:srcRect/>
                      <a:stretch>
                        <a:fillRect/>
                      </a:stretch>
                    </p:blipFill>
                    <p:spPr bwMode="auto">
                      <a:xfrm>
                        <a:off x="5003330" y="1652025"/>
                        <a:ext cx="1296862" cy="768863"/>
                      </a:xfrm>
                      <a:prstGeom prst="rect">
                        <a:avLst/>
                      </a:prstGeom>
                      <a:noFill/>
                      <a:ln>
                        <a:noFill/>
                      </a:ln>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2415038542"/>
              </p:ext>
            </p:extLst>
          </p:nvPr>
        </p:nvGraphicFramePr>
        <p:xfrm>
          <a:off x="5023818" y="2708196"/>
          <a:ext cx="2644526" cy="792812"/>
        </p:xfrm>
        <a:graphic>
          <a:graphicData uri="http://schemas.openxmlformats.org/presentationml/2006/ole">
            <mc:AlternateContent xmlns:mc="http://schemas.openxmlformats.org/markup-compatibility/2006">
              <mc:Choice xmlns:v="urn:schemas-microsoft-com:vml" Requires="v">
                <p:oleObj spid="_x0000_s133069" name="Equation" r:id="rId10" imgW="1523880" imgH="457200" progId="Equation.DSMT4">
                  <p:embed/>
                </p:oleObj>
              </mc:Choice>
              <mc:Fallback>
                <p:oleObj name="Equation" r:id="rId10" imgW="1523880" imgH="457200" progId="Equation.DSMT4">
                  <p:embed/>
                  <p:pic>
                    <p:nvPicPr>
                      <p:cNvPr id="0" name=""/>
                      <p:cNvPicPr>
                        <a:picLocks noChangeAspect="1" noChangeArrowheads="1"/>
                      </p:cNvPicPr>
                      <p:nvPr/>
                    </p:nvPicPr>
                    <p:blipFill>
                      <a:blip r:embed="rId11"/>
                      <a:srcRect/>
                      <a:stretch>
                        <a:fillRect/>
                      </a:stretch>
                    </p:blipFill>
                    <p:spPr bwMode="auto">
                      <a:xfrm>
                        <a:off x="5023818" y="2708196"/>
                        <a:ext cx="2644526" cy="792812"/>
                      </a:xfrm>
                      <a:prstGeom prst="rect">
                        <a:avLst/>
                      </a:prstGeom>
                      <a:noFill/>
                      <a:ln>
                        <a:noFill/>
                      </a:ln>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846169813"/>
              </p:ext>
            </p:extLst>
          </p:nvPr>
        </p:nvGraphicFramePr>
        <p:xfrm>
          <a:off x="970484" y="5024090"/>
          <a:ext cx="2449386" cy="519346"/>
        </p:xfrm>
        <a:graphic>
          <a:graphicData uri="http://schemas.openxmlformats.org/presentationml/2006/ole">
            <mc:AlternateContent xmlns:mc="http://schemas.openxmlformats.org/markup-compatibility/2006">
              <mc:Choice xmlns:v="urn:schemas-microsoft-com:vml" Requires="v">
                <p:oleObj spid="_x0000_s133070" name="Equation" r:id="rId12" imgW="1320480" imgH="279360" progId="Equation.DSMT4">
                  <p:embed/>
                </p:oleObj>
              </mc:Choice>
              <mc:Fallback>
                <p:oleObj name="Equation" r:id="rId12" imgW="1320480" imgH="279360" progId="Equation.DSMT4">
                  <p:embed/>
                  <p:pic>
                    <p:nvPicPr>
                      <p:cNvPr id="0" name=""/>
                      <p:cNvPicPr>
                        <a:picLocks noChangeAspect="1" noChangeArrowheads="1"/>
                      </p:cNvPicPr>
                      <p:nvPr/>
                    </p:nvPicPr>
                    <p:blipFill>
                      <a:blip r:embed="rId13"/>
                      <a:srcRect/>
                      <a:stretch>
                        <a:fillRect/>
                      </a:stretch>
                    </p:blipFill>
                    <p:spPr bwMode="auto">
                      <a:xfrm>
                        <a:off x="970484" y="5024090"/>
                        <a:ext cx="2449386" cy="519346"/>
                      </a:xfrm>
                      <a:prstGeom prst="rect">
                        <a:avLst/>
                      </a:prstGeom>
                      <a:noFill/>
                      <a:ln>
                        <a:noFill/>
                      </a:ln>
                    </p:spPr>
                  </p:pic>
                </p:oleObj>
              </mc:Fallback>
            </mc:AlternateContent>
          </a:graphicData>
        </a:graphic>
      </p:graphicFrame>
      <p:cxnSp>
        <p:nvCxnSpPr>
          <p:cNvPr id="17" name="直接连接符 16"/>
          <p:cNvCxnSpPr/>
          <p:nvPr/>
        </p:nvCxnSpPr>
        <p:spPr>
          <a:xfrm>
            <a:off x="971600" y="2564904"/>
            <a:ext cx="7848872" cy="0"/>
          </a:xfrm>
          <a:prstGeom prst="line">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971600" y="3645024"/>
            <a:ext cx="7848872" cy="0"/>
          </a:xfrm>
          <a:prstGeom prst="line">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971600" y="4797152"/>
            <a:ext cx="7848872" cy="0"/>
          </a:xfrm>
          <a:prstGeom prst="line">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4463988" y="1700808"/>
            <a:ext cx="0" cy="4032448"/>
          </a:xfrm>
          <a:prstGeom prst="line">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10" name="对象 9"/>
          <p:cNvGraphicFramePr>
            <a:graphicFrameLocks noChangeAspect="1"/>
          </p:cNvGraphicFramePr>
          <p:nvPr>
            <p:extLst>
              <p:ext uri="{D42A27DB-BD31-4B8C-83A1-F6EECF244321}">
                <p14:modId xmlns:p14="http://schemas.microsoft.com/office/powerpoint/2010/main" val="3309805692"/>
              </p:ext>
            </p:extLst>
          </p:nvPr>
        </p:nvGraphicFramePr>
        <p:xfrm>
          <a:off x="971601" y="3860453"/>
          <a:ext cx="2520280" cy="555923"/>
        </p:xfrm>
        <a:graphic>
          <a:graphicData uri="http://schemas.openxmlformats.org/presentationml/2006/ole">
            <mc:AlternateContent xmlns:mc="http://schemas.openxmlformats.org/markup-compatibility/2006">
              <mc:Choice xmlns:v="urn:schemas-microsoft-com:vml" Requires="v">
                <p:oleObj spid="_x0000_s133071" name="Equation" r:id="rId14" imgW="1384200" imgH="304560" progId="Equation.DSMT4">
                  <p:embed/>
                </p:oleObj>
              </mc:Choice>
              <mc:Fallback>
                <p:oleObj name="Equation" r:id="rId14" imgW="1384200" imgH="304560" progId="Equation.DSMT4">
                  <p:embed/>
                  <p:pic>
                    <p:nvPicPr>
                      <p:cNvPr id="0" name="对象 1"/>
                      <p:cNvPicPr>
                        <a:picLocks noChangeAspect="1" noChangeArrowheads="1"/>
                      </p:cNvPicPr>
                      <p:nvPr/>
                    </p:nvPicPr>
                    <p:blipFill>
                      <a:blip r:embed="rId15"/>
                      <a:srcRect/>
                      <a:stretch>
                        <a:fillRect/>
                      </a:stretch>
                    </p:blipFill>
                    <p:spPr bwMode="auto">
                      <a:xfrm>
                        <a:off x="971601" y="3860453"/>
                        <a:ext cx="2520280" cy="555923"/>
                      </a:xfrm>
                      <a:prstGeom prst="rect">
                        <a:avLst/>
                      </a:prstGeom>
                      <a:noFill/>
                      <a:ln>
                        <a:noFill/>
                      </a:ln>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3841954026"/>
              </p:ext>
            </p:extLst>
          </p:nvPr>
        </p:nvGraphicFramePr>
        <p:xfrm>
          <a:off x="5049217" y="3717032"/>
          <a:ext cx="2619127" cy="878948"/>
        </p:xfrm>
        <a:graphic>
          <a:graphicData uri="http://schemas.openxmlformats.org/presentationml/2006/ole">
            <mc:AlternateContent xmlns:mc="http://schemas.openxmlformats.org/markup-compatibility/2006">
              <mc:Choice xmlns:v="urn:schemas-microsoft-com:vml" Requires="v">
                <p:oleObj spid="_x0000_s133072" name="Equation" r:id="rId16" imgW="1511280" imgH="507960" progId="Equation.DSMT4">
                  <p:embed/>
                </p:oleObj>
              </mc:Choice>
              <mc:Fallback>
                <p:oleObj name="Equation" r:id="rId16" imgW="1511280" imgH="507960" progId="Equation.DSMT4">
                  <p:embed/>
                  <p:pic>
                    <p:nvPicPr>
                      <p:cNvPr id="0" name="对象 2"/>
                      <p:cNvPicPr>
                        <a:picLocks noChangeAspect="1" noChangeArrowheads="1"/>
                      </p:cNvPicPr>
                      <p:nvPr/>
                    </p:nvPicPr>
                    <p:blipFill>
                      <a:blip r:embed="rId17"/>
                      <a:srcRect/>
                      <a:stretch>
                        <a:fillRect/>
                      </a:stretch>
                    </p:blipFill>
                    <p:spPr bwMode="auto">
                      <a:xfrm>
                        <a:off x="5049217" y="3717032"/>
                        <a:ext cx="2619127" cy="878948"/>
                      </a:xfrm>
                      <a:prstGeom prst="rect">
                        <a:avLst/>
                      </a:prstGeom>
                      <a:noFill/>
                      <a:ln>
                        <a:noFill/>
                      </a:ln>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849924565"/>
              </p:ext>
            </p:extLst>
          </p:nvPr>
        </p:nvGraphicFramePr>
        <p:xfrm>
          <a:off x="5026348" y="4947088"/>
          <a:ext cx="3325564" cy="786168"/>
        </p:xfrm>
        <a:graphic>
          <a:graphicData uri="http://schemas.openxmlformats.org/presentationml/2006/ole">
            <mc:AlternateContent xmlns:mc="http://schemas.openxmlformats.org/markup-compatibility/2006">
              <mc:Choice xmlns:v="urn:schemas-microsoft-com:vml" Requires="v">
                <p:oleObj spid="_x0000_s133073" name="Equation" r:id="rId18" imgW="1879560" imgH="444240" progId="Equation.DSMT4">
                  <p:embed/>
                </p:oleObj>
              </mc:Choice>
              <mc:Fallback>
                <p:oleObj name="Equation" r:id="rId18" imgW="1879560" imgH="444240" progId="Equation.DSMT4">
                  <p:embed/>
                  <p:pic>
                    <p:nvPicPr>
                      <p:cNvPr id="0" name="对象 8"/>
                      <p:cNvPicPr>
                        <a:picLocks noChangeAspect="1" noChangeArrowheads="1"/>
                      </p:cNvPicPr>
                      <p:nvPr/>
                    </p:nvPicPr>
                    <p:blipFill>
                      <a:blip r:embed="rId19"/>
                      <a:srcRect/>
                      <a:stretch>
                        <a:fillRect/>
                      </a:stretch>
                    </p:blipFill>
                    <p:spPr bwMode="auto">
                      <a:xfrm>
                        <a:off x="5026348" y="4947088"/>
                        <a:ext cx="3325564" cy="786168"/>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32200722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p:txBody>
          <a:bodyPr anchor="ctr" anchorCtr="0"/>
          <a:lstStyle/>
          <a:p>
            <a:pPr eaLnBrk="1" hangingPunct="1"/>
            <a:r>
              <a:rPr lang="zh-CN" altLang="en-US" sz="3600" dirty="0">
                <a:latin typeface="黑体" pitchFamily="2" charset="-122"/>
                <a:ea typeface="黑体" pitchFamily="2" charset="-122"/>
              </a:rPr>
              <a:t>致谢</a:t>
            </a:r>
            <a:endParaRPr lang="en-US" altLang="zh-CN" sz="3600" dirty="0">
              <a:latin typeface="黑体" pitchFamily="2" charset="-122"/>
              <a:ea typeface="黑体" pitchFamily="2" charset="-122"/>
            </a:endParaRPr>
          </a:p>
        </p:txBody>
      </p:sp>
      <p:sp>
        <p:nvSpPr>
          <p:cNvPr id="3" name="灯片编号占位符 2"/>
          <p:cNvSpPr>
            <a:spLocks noGrp="1"/>
          </p:cNvSpPr>
          <p:nvPr>
            <p:ph type="sldNum" sz="quarter" idx="10"/>
          </p:nvPr>
        </p:nvSpPr>
        <p:spPr/>
        <p:txBody>
          <a:bodyPr/>
          <a:lstStyle/>
          <a:p>
            <a:fld id="{80EBFEEF-8BDD-4A82-B08F-633BA2D602B5}" type="slidenum">
              <a:rPr lang="zh-CN" altLang="en-US" smtClean="0"/>
              <a:pPr/>
              <a:t>53</a:t>
            </a:fld>
            <a:endParaRPr lang="zh-CN" altLang="en-US"/>
          </a:p>
        </p:txBody>
      </p:sp>
      <p:sp>
        <p:nvSpPr>
          <p:cNvPr id="9" name="TextBox 8"/>
          <p:cNvSpPr txBox="1">
            <a:spLocks noChangeArrowheads="1"/>
          </p:cNvSpPr>
          <p:nvPr/>
        </p:nvSpPr>
        <p:spPr bwMode="auto">
          <a:xfrm>
            <a:off x="431800" y="2348880"/>
            <a:ext cx="8326438" cy="3265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Font typeface="Wingdings" pitchFamily="2" charset="2"/>
              <a:buChar char="v"/>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charset="0"/>
              </a:defRPr>
            </a:lvl2pPr>
            <a:lvl3pPr marL="1143000" indent="-228600" eaLnBrk="0" hangingPunct="0">
              <a:spcBef>
                <a:spcPct val="20000"/>
              </a:spcBef>
              <a:buClr>
                <a:schemeClr val="tx1"/>
              </a:buClr>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just" eaLnBrk="1" hangingPunct="1">
              <a:lnSpc>
                <a:spcPct val="150000"/>
              </a:lnSpc>
              <a:spcBef>
                <a:spcPct val="0"/>
              </a:spcBef>
              <a:buClrTx/>
              <a:buFont typeface="Wingdings" pitchFamily="2" charset="2"/>
              <a:buNone/>
            </a:pPr>
            <a:r>
              <a:rPr lang="zh-CN" altLang="en-US" sz="2000" b="1" dirty="0">
                <a:solidFill>
                  <a:schemeClr val="tx2"/>
                </a:solidFill>
                <a:latin typeface="Times New Roman" pitchFamily="18" charset="0"/>
                <a:ea typeface="宋体" charset="-122"/>
                <a:cs typeface="Times New Roman" pitchFamily="18" charset="0"/>
              </a:rPr>
              <a:t>在本课件的准备过程中，参考了华中科技大学竺子民老师编著的</a:t>
            </a:r>
            <a:r>
              <a:rPr lang="en-US" altLang="zh-CN" sz="2000" b="1" dirty="0">
                <a:solidFill>
                  <a:schemeClr val="tx2"/>
                </a:solidFill>
                <a:latin typeface="Times New Roman" pitchFamily="18" charset="0"/>
                <a:ea typeface="宋体" charset="-122"/>
                <a:cs typeface="Times New Roman" pitchFamily="18" charset="0"/>
              </a:rPr>
              <a:t>《</a:t>
            </a:r>
            <a:r>
              <a:rPr lang="zh-CN" altLang="en-US" sz="2000" b="1" dirty="0">
                <a:solidFill>
                  <a:schemeClr val="tx2"/>
                </a:solidFill>
                <a:latin typeface="Times New Roman" pitchFamily="18" charset="0"/>
                <a:ea typeface="宋体" charset="-122"/>
                <a:cs typeface="Times New Roman" pitchFamily="18" charset="0"/>
              </a:rPr>
              <a:t>物理光学</a:t>
            </a:r>
            <a:r>
              <a:rPr lang="en-US" altLang="zh-CN" sz="2000" b="1" dirty="0">
                <a:solidFill>
                  <a:schemeClr val="tx2"/>
                </a:solidFill>
                <a:latin typeface="Times New Roman" pitchFamily="18" charset="0"/>
                <a:ea typeface="宋体" charset="-122"/>
                <a:cs typeface="Times New Roman" pitchFamily="18" charset="0"/>
              </a:rPr>
              <a:t>》</a:t>
            </a:r>
            <a:r>
              <a:rPr lang="zh-CN" altLang="en-US" sz="2000" b="1" dirty="0">
                <a:solidFill>
                  <a:schemeClr val="tx2"/>
                </a:solidFill>
                <a:latin typeface="Times New Roman" pitchFamily="18" charset="0"/>
                <a:ea typeface="宋体" charset="-122"/>
                <a:cs typeface="Times New Roman" pitchFamily="18" charset="0"/>
              </a:rPr>
              <a:t>教材、浙江大学梁铨廷老师编写的</a:t>
            </a:r>
            <a:r>
              <a:rPr lang="en-US" altLang="zh-CN" sz="2000" b="1" dirty="0">
                <a:solidFill>
                  <a:schemeClr val="tx2"/>
                </a:solidFill>
                <a:latin typeface="Times New Roman" pitchFamily="18" charset="0"/>
                <a:ea typeface="宋体" charset="-122"/>
                <a:cs typeface="Times New Roman" pitchFamily="18" charset="0"/>
              </a:rPr>
              <a:t>《</a:t>
            </a:r>
            <a:r>
              <a:rPr lang="zh-CN" altLang="en-US" sz="2000" b="1" dirty="0">
                <a:solidFill>
                  <a:schemeClr val="tx2"/>
                </a:solidFill>
                <a:latin typeface="Times New Roman" pitchFamily="18" charset="0"/>
                <a:ea typeface="宋体" charset="-122"/>
                <a:cs typeface="Times New Roman" pitchFamily="18" charset="0"/>
              </a:rPr>
              <a:t>物理光学</a:t>
            </a:r>
            <a:r>
              <a:rPr lang="en-US" altLang="zh-CN" sz="2000" b="1" dirty="0">
                <a:solidFill>
                  <a:schemeClr val="tx2"/>
                </a:solidFill>
                <a:latin typeface="Times New Roman" pitchFamily="18" charset="0"/>
                <a:ea typeface="宋体" charset="-122"/>
                <a:cs typeface="Times New Roman" pitchFamily="18" charset="0"/>
              </a:rPr>
              <a:t>》</a:t>
            </a:r>
            <a:r>
              <a:rPr lang="zh-CN" altLang="en-US" sz="2000" b="1" dirty="0">
                <a:solidFill>
                  <a:schemeClr val="tx2"/>
                </a:solidFill>
                <a:latin typeface="Times New Roman" pitchFamily="18" charset="0"/>
                <a:ea typeface="宋体" charset="-122"/>
                <a:cs typeface="Times New Roman" pitchFamily="18" charset="0"/>
              </a:rPr>
              <a:t>教材、天津大学郁道银老师的</a:t>
            </a:r>
            <a:r>
              <a:rPr lang="en-US" altLang="zh-CN" sz="2000" b="1" dirty="0">
                <a:solidFill>
                  <a:schemeClr val="tx2"/>
                </a:solidFill>
                <a:latin typeface="Times New Roman" pitchFamily="18" charset="0"/>
                <a:ea typeface="宋体" charset="-122"/>
                <a:cs typeface="Times New Roman" pitchFamily="18" charset="0"/>
              </a:rPr>
              <a:t>《</a:t>
            </a:r>
            <a:r>
              <a:rPr lang="zh-CN" altLang="en-US" sz="2000" b="1" dirty="0">
                <a:solidFill>
                  <a:schemeClr val="tx2"/>
                </a:solidFill>
                <a:latin typeface="Times New Roman" pitchFamily="18" charset="0"/>
                <a:ea typeface="宋体" charset="-122"/>
                <a:cs typeface="Times New Roman" pitchFamily="18" charset="0"/>
              </a:rPr>
              <a:t>工程光学</a:t>
            </a:r>
            <a:r>
              <a:rPr lang="en-US" altLang="zh-CN" sz="2000" b="1" dirty="0">
                <a:solidFill>
                  <a:schemeClr val="tx2"/>
                </a:solidFill>
                <a:latin typeface="Times New Roman" pitchFamily="18" charset="0"/>
                <a:ea typeface="宋体" charset="-122"/>
                <a:cs typeface="Times New Roman" pitchFamily="18" charset="0"/>
              </a:rPr>
              <a:t>》</a:t>
            </a:r>
            <a:r>
              <a:rPr lang="zh-CN" altLang="en-US" sz="2000" b="1" dirty="0">
                <a:solidFill>
                  <a:schemeClr val="tx2"/>
                </a:solidFill>
                <a:latin typeface="Times New Roman" pitchFamily="18" charset="0"/>
                <a:ea typeface="宋体" charset="-122"/>
                <a:cs typeface="Times New Roman" pitchFamily="18" charset="0"/>
              </a:rPr>
              <a:t>课件、电子科技大学叶玉堂老师的</a:t>
            </a:r>
            <a:r>
              <a:rPr lang="en-US" altLang="zh-CN" sz="2000" b="1" dirty="0">
                <a:solidFill>
                  <a:schemeClr val="tx2"/>
                </a:solidFill>
                <a:latin typeface="Times New Roman" pitchFamily="18" charset="0"/>
                <a:ea typeface="宋体" charset="-122"/>
                <a:cs typeface="Times New Roman" pitchFamily="18" charset="0"/>
              </a:rPr>
              <a:t>《</a:t>
            </a:r>
            <a:r>
              <a:rPr lang="zh-CN" altLang="en-US" sz="2000" b="1" dirty="0">
                <a:solidFill>
                  <a:schemeClr val="tx2"/>
                </a:solidFill>
                <a:latin typeface="Times New Roman" pitchFamily="18" charset="0"/>
                <a:ea typeface="宋体" charset="-122"/>
                <a:cs typeface="Times New Roman" pitchFamily="18" charset="0"/>
              </a:rPr>
              <a:t>物理光学</a:t>
            </a:r>
            <a:r>
              <a:rPr lang="en-US" altLang="zh-CN" sz="2000" b="1" dirty="0">
                <a:solidFill>
                  <a:schemeClr val="tx2"/>
                </a:solidFill>
                <a:latin typeface="Times New Roman" pitchFamily="18" charset="0"/>
                <a:ea typeface="宋体" charset="-122"/>
                <a:cs typeface="Times New Roman" pitchFamily="18" charset="0"/>
              </a:rPr>
              <a:t>》</a:t>
            </a:r>
            <a:r>
              <a:rPr lang="zh-CN" altLang="en-US" sz="2000" b="1" dirty="0">
                <a:solidFill>
                  <a:schemeClr val="tx2"/>
                </a:solidFill>
                <a:latin typeface="Times New Roman" pitchFamily="18" charset="0"/>
                <a:ea typeface="宋体" charset="-122"/>
                <a:cs typeface="Times New Roman" pitchFamily="18" charset="0"/>
              </a:rPr>
              <a:t>课件、中国科技大学崔洪滨老师的</a:t>
            </a:r>
            <a:r>
              <a:rPr lang="en-US" altLang="zh-CN" sz="2000" b="1" dirty="0">
                <a:solidFill>
                  <a:schemeClr val="tx2"/>
                </a:solidFill>
                <a:latin typeface="Times New Roman" pitchFamily="18" charset="0"/>
                <a:ea typeface="宋体" charset="-122"/>
                <a:cs typeface="Times New Roman" pitchFamily="18" charset="0"/>
              </a:rPr>
              <a:t>《</a:t>
            </a:r>
            <a:r>
              <a:rPr lang="zh-CN" altLang="en-US" sz="2000" b="1" dirty="0">
                <a:solidFill>
                  <a:schemeClr val="tx2"/>
                </a:solidFill>
                <a:latin typeface="Times New Roman" pitchFamily="18" charset="0"/>
                <a:ea typeface="宋体" charset="-122"/>
                <a:cs typeface="Times New Roman" pitchFamily="18" charset="0"/>
              </a:rPr>
              <a:t>光学</a:t>
            </a:r>
            <a:r>
              <a:rPr lang="en-US" altLang="zh-CN" sz="2000" b="1" dirty="0">
                <a:solidFill>
                  <a:schemeClr val="tx2"/>
                </a:solidFill>
                <a:latin typeface="Times New Roman" pitchFamily="18" charset="0"/>
                <a:ea typeface="宋体" charset="-122"/>
                <a:cs typeface="Times New Roman" pitchFamily="18" charset="0"/>
              </a:rPr>
              <a:t>》</a:t>
            </a:r>
            <a:r>
              <a:rPr lang="zh-CN" altLang="en-US" sz="2000" b="1" dirty="0">
                <a:solidFill>
                  <a:schemeClr val="tx2"/>
                </a:solidFill>
                <a:latin typeface="Times New Roman" pitchFamily="18" charset="0"/>
                <a:ea typeface="宋体" charset="-122"/>
                <a:cs typeface="Times New Roman" pitchFamily="18" charset="0"/>
              </a:rPr>
              <a:t>课件、华中科技大学杨振宇老师的</a:t>
            </a:r>
            <a:r>
              <a:rPr lang="en-US" altLang="zh-CN" sz="2000" b="1" dirty="0">
                <a:solidFill>
                  <a:schemeClr val="tx2"/>
                </a:solidFill>
                <a:latin typeface="Times New Roman" pitchFamily="18" charset="0"/>
                <a:ea typeface="宋体" charset="-122"/>
                <a:cs typeface="Times New Roman" pitchFamily="18" charset="0"/>
              </a:rPr>
              <a:t>《</a:t>
            </a:r>
            <a:r>
              <a:rPr lang="zh-CN" altLang="en-US" sz="2000" b="1" dirty="0">
                <a:solidFill>
                  <a:schemeClr val="tx2"/>
                </a:solidFill>
                <a:latin typeface="Times New Roman" pitchFamily="18" charset="0"/>
                <a:ea typeface="宋体" charset="-122"/>
                <a:cs typeface="Times New Roman" pitchFamily="18" charset="0"/>
              </a:rPr>
              <a:t>物理光学</a:t>
            </a:r>
            <a:r>
              <a:rPr lang="en-US" altLang="zh-CN" sz="2000" b="1" dirty="0">
                <a:solidFill>
                  <a:schemeClr val="tx2"/>
                </a:solidFill>
                <a:latin typeface="Times New Roman" pitchFamily="18" charset="0"/>
                <a:ea typeface="宋体" charset="-122"/>
                <a:cs typeface="Times New Roman" pitchFamily="18" charset="0"/>
              </a:rPr>
              <a:t>》</a:t>
            </a:r>
            <a:r>
              <a:rPr lang="zh-CN" altLang="en-US" sz="2000" b="1" dirty="0">
                <a:solidFill>
                  <a:schemeClr val="tx2"/>
                </a:solidFill>
                <a:latin typeface="Times New Roman" pitchFamily="18" charset="0"/>
                <a:ea typeface="宋体" charset="-122"/>
                <a:cs typeface="Times New Roman" pitchFamily="18" charset="0"/>
              </a:rPr>
              <a:t>课件，在此对各位老师表示衷心感谢！</a:t>
            </a:r>
            <a:endParaRPr lang="en-US" altLang="zh-CN" sz="2000" b="1" dirty="0">
              <a:solidFill>
                <a:schemeClr val="tx2"/>
              </a:solidFill>
              <a:latin typeface="Times New Roman" pitchFamily="18" charset="0"/>
              <a:ea typeface="宋体" charset="-122"/>
              <a:cs typeface="Times New Roman" pitchFamily="18" charset="0"/>
            </a:endParaRPr>
          </a:p>
          <a:p>
            <a:pPr algn="just" eaLnBrk="1" hangingPunct="1">
              <a:lnSpc>
                <a:spcPct val="150000"/>
              </a:lnSpc>
              <a:spcBef>
                <a:spcPct val="0"/>
              </a:spcBef>
              <a:buClrTx/>
              <a:buFont typeface="Wingdings" pitchFamily="2" charset="2"/>
              <a:buNone/>
            </a:pPr>
            <a:endParaRPr lang="en-US" altLang="zh-CN" sz="2000" b="1" dirty="0">
              <a:solidFill>
                <a:schemeClr val="tx2"/>
              </a:solidFill>
              <a:latin typeface="Times New Roman" pitchFamily="18" charset="0"/>
              <a:ea typeface="宋体" charset="-122"/>
              <a:cs typeface="Times New Roman" pitchFamily="18" charset="0"/>
            </a:endParaRPr>
          </a:p>
          <a:p>
            <a:pPr algn="just" eaLnBrk="1" hangingPunct="1">
              <a:lnSpc>
                <a:spcPct val="150000"/>
              </a:lnSpc>
              <a:spcBef>
                <a:spcPct val="0"/>
              </a:spcBef>
              <a:buClrTx/>
              <a:buFont typeface="Wingdings" pitchFamily="2" charset="2"/>
              <a:buNone/>
            </a:pPr>
            <a:r>
              <a:rPr lang="zh-CN" altLang="en-US" sz="2000" b="1" dirty="0">
                <a:solidFill>
                  <a:schemeClr val="tx2"/>
                </a:solidFill>
                <a:latin typeface="Times New Roman" pitchFamily="18" charset="0"/>
                <a:ea typeface="宋体" charset="-122"/>
                <a:cs typeface="Times New Roman" pitchFamily="18" charset="0"/>
              </a:rPr>
              <a:t>参考的其他网络资源，来源无法尽述，特此说明。</a:t>
            </a:r>
            <a:endParaRPr lang="en-US" altLang="zh-CN" sz="2000" b="1" dirty="0">
              <a:solidFill>
                <a:schemeClr val="tx2"/>
              </a:solidFill>
              <a:latin typeface="Times New Roman" pitchFamily="18" charset="0"/>
              <a:ea typeface="宋体" charset="-122"/>
              <a:cs typeface="Times New Roman" pitchFamily="18" charset="0"/>
            </a:endParaRPr>
          </a:p>
        </p:txBody>
      </p:sp>
    </p:spTree>
    <p:extLst>
      <p:ext uri="{BB962C8B-B14F-4D97-AF65-F5344CB8AC3E}">
        <p14:creationId xmlns:p14="http://schemas.microsoft.com/office/powerpoint/2010/main" val="405118594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WordArt 5"/>
          <p:cNvSpPr>
            <a:spLocks noChangeArrowheads="1" noChangeShapeType="1" noTextEdit="1"/>
          </p:cNvSpPr>
          <p:nvPr/>
        </p:nvSpPr>
        <p:spPr bwMode="gray">
          <a:xfrm>
            <a:off x="1676400" y="3069456"/>
            <a:ext cx="5759450" cy="863600"/>
          </a:xfrm>
          <a:prstGeom prst="rect">
            <a:avLst/>
          </a:prstGeom>
        </p:spPr>
        <p:txBody>
          <a:bodyPr wrap="none" fromWordArt="1">
            <a:prstTxWarp prst="textDeflate">
              <a:avLst>
                <a:gd name="adj" fmla="val 0"/>
              </a:avLst>
            </a:prstTxWarp>
          </a:bodyPr>
          <a:lstStyle/>
          <a:p>
            <a:pPr algn="ctr"/>
            <a:r>
              <a:rPr lang="en-US" altLang="zh-CN" sz="3600" b="1" kern="10" dirty="0">
                <a:ln w="19050">
                  <a:solidFill>
                    <a:schemeClr val="bg1"/>
                  </a:solidFill>
                  <a:round/>
                  <a:headEnd/>
                  <a:tailEnd/>
                </a:ln>
                <a:gradFill rotWithShape="1">
                  <a:gsLst>
                    <a:gs pos="0">
                      <a:schemeClr val="tx1"/>
                    </a:gs>
                    <a:gs pos="100000">
                      <a:schemeClr val="accent1"/>
                    </a:gs>
                  </a:gsLst>
                  <a:lin ang="0" scaled="1"/>
                </a:gradFill>
                <a:effectLst>
                  <a:outerShdw dist="63500" dir="2212194" algn="ctr" rotWithShape="0">
                    <a:srgbClr val="868686">
                      <a:alpha val="50000"/>
                    </a:srgbClr>
                  </a:outerShdw>
                </a:effectLst>
                <a:latin typeface="Arial"/>
                <a:cs typeface="Arial"/>
              </a:rPr>
              <a:t>Thank You !</a:t>
            </a:r>
            <a:endParaRPr lang="zh-CN" altLang="en-US" sz="3600" b="1" kern="10" dirty="0">
              <a:ln w="19050">
                <a:solidFill>
                  <a:schemeClr val="bg1"/>
                </a:solidFill>
                <a:round/>
                <a:headEnd/>
                <a:tailEnd/>
              </a:ln>
              <a:gradFill rotWithShape="1">
                <a:gsLst>
                  <a:gs pos="0">
                    <a:schemeClr val="tx1"/>
                  </a:gs>
                  <a:gs pos="100000">
                    <a:schemeClr val="accent1"/>
                  </a:gs>
                </a:gsLst>
                <a:lin ang="0" scaled="1"/>
              </a:gradFill>
              <a:effectLst>
                <a:outerShdw dist="63500" dir="2212194" algn="ctr" rotWithShape="0">
                  <a:srgbClr val="868686">
                    <a:alpha val="50000"/>
                  </a:srgbClr>
                </a:outerShdw>
              </a:effectLst>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非周期函数的傅里叶积分</a:t>
            </a:r>
            <a:endParaRPr lang="en-US" altLang="zh-CN" sz="3200" dirty="0">
              <a:latin typeface="黑体" pitchFamily="2" charset="-122"/>
              <a:ea typeface="黑体" pitchFamily="2" charset="-122"/>
            </a:endParaRPr>
          </a:p>
        </p:txBody>
      </p:sp>
      <p:sp>
        <p:nvSpPr>
          <p:cNvPr id="6" name="灯片编号占位符 5"/>
          <p:cNvSpPr>
            <a:spLocks noGrp="1"/>
          </p:cNvSpPr>
          <p:nvPr>
            <p:ph type="sldNum" sz="quarter" idx="10"/>
          </p:nvPr>
        </p:nvSpPr>
        <p:spPr/>
        <p:txBody>
          <a:bodyPr/>
          <a:lstStyle/>
          <a:p>
            <a:fld id="{80EBFEEF-8BDD-4A82-B08F-633BA2D602B5}" type="slidenum">
              <a:rPr lang="zh-CN" altLang="en-US" smtClean="0"/>
              <a:pPr/>
              <a:t>6</a:t>
            </a:fld>
            <a:endParaRPr lang="zh-CN" altLang="en-US"/>
          </a:p>
        </p:txBody>
      </p:sp>
      <p:sp>
        <p:nvSpPr>
          <p:cNvPr id="3" name="TextBox 2"/>
          <p:cNvSpPr txBox="1"/>
          <p:nvPr/>
        </p:nvSpPr>
        <p:spPr>
          <a:xfrm>
            <a:off x="151182" y="1073981"/>
            <a:ext cx="4905623" cy="1286250"/>
          </a:xfrm>
          <a:prstGeom prst="rect">
            <a:avLst/>
          </a:prstGeom>
          <a:noFill/>
        </p:spPr>
        <p:txBody>
          <a:bodyPr wrap="square" rtlCol="0">
            <a:spAutoFit/>
          </a:bodyPr>
          <a:lstStyle/>
          <a:p>
            <a:pPr algn="just">
              <a:lnSpc>
                <a:spcPct val="150000"/>
              </a:lnSpc>
            </a:pPr>
            <a:r>
              <a:rPr lang="zh-CN" altLang="en-US" b="1" dirty="0">
                <a:solidFill>
                  <a:schemeClr val="tx2"/>
                </a:solidFill>
              </a:rPr>
              <a:t>对于定义在某个区间的非周期函数，可以将其周期</a:t>
            </a:r>
            <a:r>
              <a:rPr lang="en-US" altLang="zh-CN" b="1" dirty="0">
                <a:solidFill>
                  <a:schemeClr val="tx2"/>
                </a:solidFill>
              </a:rPr>
              <a:t>2</a:t>
            </a:r>
            <a:r>
              <a:rPr lang="en-US" altLang="zh-CN" b="1" i="1" dirty="0">
                <a:solidFill>
                  <a:schemeClr val="tx2"/>
                </a:solidFill>
                <a:latin typeface="Times New Roman" panose="02020603050405020304" pitchFamily="18" charset="0"/>
                <a:cs typeface="Times New Roman" panose="02020603050405020304" pitchFamily="18" charset="0"/>
              </a:rPr>
              <a:t>L</a:t>
            </a:r>
            <a:r>
              <a:rPr lang="zh-CN" altLang="en-US" b="1" dirty="0">
                <a:solidFill>
                  <a:schemeClr val="tx2"/>
                </a:solidFill>
              </a:rPr>
              <a:t>视为无穷大，因此可以用周期函数的傅里叶级数展开：</a:t>
            </a:r>
            <a:endParaRPr lang="en-US" altLang="zh-CN" b="1" dirty="0">
              <a:solidFill>
                <a:schemeClr val="tx2"/>
              </a:solidFill>
            </a:endParaRPr>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56805" y="1196752"/>
            <a:ext cx="3979691" cy="1798514"/>
          </a:xfrm>
          <a:prstGeom prst="rect">
            <a:avLst/>
          </a:prstGeom>
        </p:spPr>
      </p:pic>
      <p:graphicFrame>
        <p:nvGraphicFramePr>
          <p:cNvPr id="12" name="对象 11"/>
          <p:cNvGraphicFramePr>
            <a:graphicFrameLocks noChangeAspect="1"/>
          </p:cNvGraphicFramePr>
          <p:nvPr>
            <p:extLst>
              <p:ext uri="{D42A27DB-BD31-4B8C-83A1-F6EECF244321}">
                <p14:modId xmlns:p14="http://schemas.microsoft.com/office/powerpoint/2010/main" val="4165216428"/>
              </p:ext>
            </p:extLst>
          </p:nvPr>
        </p:nvGraphicFramePr>
        <p:xfrm>
          <a:off x="944563" y="4413529"/>
          <a:ext cx="5139605" cy="815671"/>
        </p:xfrm>
        <a:graphic>
          <a:graphicData uri="http://schemas.openxmlformats.org/presentationml/2006/ole">
            <mc:AlternateContent xmlns:mc="http://schemas.openxmlformats.org/markup-compatibility/2006">
              <mc:Choice xmlns:v="urn:schemas-microsoft-com:vml" Requires="v">
                <p:oleObj spid="_x0000_s133639" name="Equation" r:id="rId5" imgW="2882880" imgH="457200" progId="Equation.DSMT4">
                  <p:embed/>
                </p:oleObj>
              </mc:Choice>
              <mc:Fallback>
                <p:oleObj name="Equation" r:id="rId5" imgW="2882880" imgH="457200" progId="Equation.DSMT4">
                  <p:embed/>
                  <p:pic>
                    <p:nvPicPr>
                      <p:cNvPr id="0" name="对象 8"/>
                      <p:cNvPicPr>
                        <a:picLocks noChangeAspect="1" noChangeArrowheads="1"/>
                      </p:cNvPicPr>
                      <p:nvPr/>
                    </p:nvPicPr>
                    <p:blipFill>
                      <a:blip r:embed="rId6"/>
                      <a:srcRect/>
                      <a:stretch>
                        <a:fillRect/>
                      </a:stretch>
                    </p:blipFill>
                    <p:spPr bwMode="auto">
                      <a:xfrm>
                        <a:off x="944563" y="4413529"/>
                        <a:ext cx="5139605" cy="815671"/>
                      </a:xfrm>
                      <a:prstGeom prst="rect">
                        <a:avLst/>
                      </a:prstGeom>
                      <a:noFill/>
                      <a:ln>
                        <a:noFill/>
                      </a:ln>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414756786"/>
              </p:ext>
            </p:extLst>
          </p:nvPr>
        </p:nvGraphicFramePr>
        <p:xfrm>
          <a:off x="306511" y="2564904"/>
          <a:ext cx="4481513" cy="1533525"/>
        </p:xfrm>
        <a:graphic>
          <a:graphicData uri="http://schemas.openxmlformats.org/presentationml/2006/ole">
            <mc:AlternateContent xmlns:mc="http://schemas.openxmlformats.org/markup-compatibility/2006">
              <mc:Choice xmlns:v="urn:schemas-microsoft-com:vml" Requires="v">
                <p:oleObj spid="_x0000_s133640" name="Equation" r:id="rId7" imgW="2908080" imgH="863280" progId="Equation.DSMT4">
                  <p:embed/>
                </p:oleObj>
              </mc:Choice>
              <mc:Fallback>
                <p:oleObj name="Equation" r:id="rId7" imgW="2908080" imgH="863280" progId="Equation.DSMT4">
                  <p:embed/>
                  <p:pic>
                    <p:nvPicPr>
                      <p:cNvPr id="0" name="对象 8"/>
                      <p:cNvPicPr>
                        <a:picLocks noChangeAspect="1" noChangeArrowheads="1"/>
                      </p:cNvPicPr>
                      <p:nvPr/>
                    </p:nvPicPr>
                    <p:blipFill>
                      <a:blip r:embed="rId8"/>
                      <a:srcRect/>
                      <a:stretch>
                        <a:fillRect/>
                      </a:stretch>
                    </p:blipFill>
                    <p:spPr bwMode="auto">
                      <a:xfrm>
                        <a:off x="306511" y="2564904"/>
                        <a:ext cx="4481513" cy="153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TextBox 13"/>
          <p:cNvSpPr txBox="1"/>
          <p:nvPr/>
        </p:nvSpPr>
        <p:spPr>
          <a:xfrm>
            <a:off x="151182" y="5373216"/>
            <a:ext cx="6448135" cy="455253"/>
          </a:xfrm>
          <a:prstGeom prst="rect">
            <a:avLst/>
          </a:prstGeom>
          <a:noFill/>
        </p:spPr>
        <p:txBody>
          <a:bodyPr wrap="square" rtlCol="0">
            <a:spAutoFit/>
          </a:bodyPr>
          <a:lstStyle/>
          <a:p>
            <a:pPr algn="just">
              <a:lnSpc>
                <a:spcPct val="150000"/>
              </a:lnSpc>
            </a:pPr>
            <a:r>
              <a:rPr lang="zh-CN" altLang="en-US" b="1" dirty="0">
                <a:solidFill>
                  <a:schemeClr val="tx2"/>
                </a:solidFill>
              </a:rPr>
              <a:t>当</a:t>
            </a:r>
            <a:r>
              <a:rPr lang="en-US" altLang="zh-CN" b="1" i="1" dirty="0">
                <a:solidFill>
                  <a:schemeClr val="tx2"/>
                </a:solidFill>
              </a:rPr>
              <a:t>L</a:t>
            </a:r>
            <a:r>
              <a:rPr lang="zh-CN" altLang="en-US" b="1" dirty="0">
                <a:solidFill>
                  <a:schemeClr val="tx2"/>
                </a:solidFill>
              </a:rPr>
              <a:t>→∞时，</a:t>
            </a:r>
            <a:r>
              <a:rPr lang="en-US" altLang="zh-CN" b="1" dirty="0" err="1">
                <a:solidFill>
                  <a:schemeClr val="tx2"/>
                </a:solidFill>
              </a:rPr>
              <a:t>Δ</a:t>
            </a:r>
            <a:r>
              <a:rPr lang="en-US" altLang="zh-CN" b="1" i="1" dirty="0" err="1">
                <a:solidFill>
                  <a:schemeClr val="tx2"/>
                </a:solidFill>
              </a:rPr>
              <a:t>ω</a:t>
            </a:r>
            <a:r>
              <a:rPr lang="en-US" altLang="zh-CN" b="1" dirty="0">
                <a:solidFill>
                  <a:schemeClr val="tx2"/>
                </a:solidFill>
              </a:rPr>
              <a:t>=</a:t>
            </a:r>
            <a:r>
              <a:rPr lang="en-US" altLang="zh-CN" b="1" i="1" dirty="0">
                <a:solidFill>
                  <a:schemeClr val="tx2"/>
                </a:solidFill>
              </a:rPr>
              <a:t>π</a:t>
            </a:r>
            <a:r>
              <a:rPr lang="en-US" altLang="zh-CN" b="1" dirty="0">
                <a:solidFill>
                  <a:schemeClr val="tx2"/>
                </a:solidFill>
              </a:rPr>
              <a:t>/</a:t>
            </a:r>
            <a:r>
              <a:rPr lang="en-US" altLang="zh-CN" b="1" i="1" dirty="0">
                <a:solidFill>
                  <a:schemeClr val="tx2"/>
                </a:solidFill>
              </a:rPr>
              <a:t>L</a:t>
            </a:r>
            <a:r>
              <a:rPr lang="zh-CN" altLang="en-US" b="1" dirty="0">
                <a:solidFill>
                  <a:schemeClr val="tx2"/>
                </a:solidFill>
              </a:rPr>
              <a:t>→</a:t>
            </a:r>
            <a:r>
              <a:rPr lang="en-US" altLang="zh-CN" b="1" dirty="0">
                <a:solidFill>
                  <a:schemeClr val="tx2"/>
                </a:solidFill>
              </a:rPr>
              <a:t>0</a:t>
            </a:r>
            <a:r>
              <a:rPr lang="zh-CN" altLang="en-US" b="1" dirty="0">
                <a:solidFill>
                  <a:schemeClr val="tx2"/>
                </a:solidFill>
              </a:rPr>
              <a:t>，求和变为积分：</a:t>
            </a:r>
          </a:p>
        </p:txBody>
      </p:sp>
      <p:sp>
        <p:nvSpPr>
          <p:cNvPr id="15" name="右箭头 14"/>
          <p:cNvSpPr/>
          <p:nvPr/>
        </p:nvSpPr>
        <p:spPr>
          <a:xfrm>
            <a:off x="367206" y="4725094"/>
            <a:ext cx="460378"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val="407020396"/>
              </p:ext>
            </p:extLst>
          </p:nvPr>
        </p:nvGraphicFramePr>
        <p:xfrm>
          <a:off x="957163" y="5984860"/>
          <a:ext cx="2330599" cy="551414"/>
        </p:xfrm>
        <a:graphic>
          <a:graphicData uri="http://schemas.openxmlformats.org/presentationml/2006/ole">
            <mc:AlternateContent xmlns:mc="http://schemas.openxmlformats.org/markup-compatibility/2006">
              <mc:Choice xmlns:v="urn:schemas-microsoft-com:vml" Requires="v">
                <p:oleObj spid="_x0000_s133641" name="Equation" r:id="rId9" imgW="1396800" imgH="330120" progId="Equation.DSMT4">
                  <p:embed/>
                </p:oleObj>
              </mc:Choice>
              <mc:Fallback>
                <p:oleObj name="Equation" r:id="rId9" imgW="1396800" imgH="330120" progId="Equation.DSMT4">
                  <p:embed/>
                  <p:pic>
                    <p:nvPicPr>
                      <p:cNvPr id="0" name="对象 11"/>
                      <p:cNvPicPr>
                        <a:picLocks noChangeAspect="1" noChangeArrowheads="1"/>
                      </p:cNvPicPr>
                      <p:nvPr/>
                    </p:nvPicPr>
                    <p:blipFill>
                      <a:blip r:embed="rId10"/>
                      <a:srcRect/>
                      <a:stretch>
                        <a:fillRect/>
                      </a:stretch>
                    </p:blipFill>
                    <p:spPr bwMode="auto">
                      <a:xfrm>
                        <a:off x="957163" y="5984860"/>
                        <a:ext cx="2330599" cy="551414"/>
                      </a:xfrm>
                      <a:prstGeom prst="rect">
                        <a:avLst/>
                      </a:prstGeom>
                      <a:noFill/>
                      <a:ln>
                        <a:noFill/>
                      </a:ln>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2253889376"/>
              </p:ext>
            </p:extLst>
          </p:nvPr>
        </p:nvGraphicFramePr>
        <p:xfrm>
          <a:off x="5181481" y="5957428"/>
          <a:ext cx="2835671" cy="686941"/>
        </p:xfrm>
        <a:graphic>
          <a:graphicData uri="http://schemas.openxmlformats.org/presentationml/2006/ole">
            <mc:AlternateContent xmlns:mc="http://schemas.openxmlformats.org/markup-compatibility/2006">
              <mc:Choice xmlns:v="urn:schemas-microsoft-com:vml" Requires="v">
                <p:oleObj spid="_x0000_s133642" name="Equation" r:id="rId11" imgW="1625400" imgH="393480" progId="Equation.DSMT4">
                  <p:embed/>
                </p:oleObj>
              </mc:Choice>
              <mc:Fallback>
                <p:oleObj name="Equation" r:id="rId11" imgW="1625400" imgH="393480" progId="Equation.DSMT4">
                  <p:embed/>
                  <p:pic>
                    <p:nvPicPr>
                      <p:cNvPr id="0" name="对象 11"/>
                      <p:cNvPicPr>
                        <a:picLocks noChangeAspect="1" noChangeArrowheads="1"/>
                      </p:cNvPicPr>
                      <p:nvPr/>
                    </p:nvPicPr>
                    <p:blipFill>
                      <a:blip r:embed="rId12"/>
                      <a:srcRect/>
                      <a:stretch>
                        <a:fillRect/>
                      </a:stretch>
                    </p:blipFill>
                    <p:spPr bwMode="auto">
                      <a:xfrm>
                        <a:off x="5181481" y="5957428"/>
                        <a:ext cx="2835671" cy="686941"/>
                      </a:xfrm>
                      <a:prstGeom prst="rect">
                        <a:avLst/>
                      </a:prstGeom>
                      <a:noFill/>
                      <a:ln>
                        <a:noFill/>
                      </a:ln>
                    </p:spPr>
                  </p:pic>
                </p:oleObj>
              </mc:Fallback>
            </mc:AlternateContent>
          </a:graphicData>
        </a:graphic>
      </p:graphicFrame>
      <p:sp>
        <p:nvSpPr>
          <p:cNvPr id="13" name="TextBox 12"/>
          <p:cNvSpPr txBox="1"/>
          <p:nvPr/>
        </p:nvSpPr>
        <p:spPr>
          <a:xfrm>
            <a:off x="4139952" y="6029759"/>
            <a:ext cx="881973" cy="455253"/>
          </a:xfrm>
          <a:prstGeom prst="rect">
            <a:avLst/>
          </a:prstGeom>
          <a:noFill/>
        </p:spPr>
        <p:txBody>
          <a:bodyPr wrap="none" rtlCol="0">
            <a:spAutoFit/>
          </a:bodyPr>
          <a:lstStyle/>
          <a:p>
            <a:pPr>
              <a:lnSpc>
                <a:spcPct val="150000"/>
              </a:lnSpc>
            </a:pPr>
            <a:r>
              <a:rPr lang="zh-CN" altLang="en-US" b="1" dirty="0">
                <a:solidFill>
                  <a:schemeClr val="tx2"/>
                </a:solidFill>
              </a:rPr>
              <a:t>其中：</a:t>
            </a:r>
          </a:p>
        </p:txBody>
      </p:sp>
    </p:spTree>
    <p:extLst>
      <p:ext uri="{BB962C8B-B14F-4D97-AF65-F5344CB8AC3E}">
        <p14:creationId xmlns:p14="http://schemas.microsoft.com/office/powerpoint/2010/main" val="1058453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left)">
                                      <p:cBhvr>
                                        <p:cTn id="14" dur="500"/>
                                        <p:tgtEl>
                                          <p:spTgt spid="3"/>
                                        </p:tgtEl>
                                      </p:cBhvr>
                                    </p:animEffect>
                                  </p:childTnLst>
                                </p:cTn>
                              </p:par>
                            </p:childTnLst>
                          </p:cTn>
                        </p:par>
                        <p:par>
                          <p:cTn id="15" fill="hold">
                            <p:stCondLst>
                              <p:cond delay="500"/>
                            </p:stCondLst>
                            <p:childTnLst>
                              <p:par>
                                <p:cTn id="16" presetID="22" presetClass="entr" presetSubtype="8" fill="hold"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left)">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left)">
                                      <p:cBhvr>
                                        <p:cTn id="23" dur="500"/>
                                        <p:tgtEl>
                                          <p:spTgt spid="15"/>
                                        </p:tgtEl>
                                      </p:cBhvr>
                                    </p:animEffect>
                                  </p:childTnLst>
                                </p:cTn>
                              </p:par>
                            </p:childTnLst>
                          </p:cTn>
                        </p:par>
                        <p:par>
                          <p:cTn id="24" fill="hold">
                            <p:stCondLst>
                              <p:cond delay="500"/>
                            </p:stCondLst>
                            <p:childTnLst>
                              <p:par>
                                <p:cTn id="25" presetID="22" presetClass="entr" presetSubtype="8" fill="hold"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left)">
                                      <p:cBhvr>
                                        <p:cTn id="32" dur="500"/>
                                        <p:tgtEl>
                                          <p:spTgt spid="14"/>
                                        </p:tgtEl>
                                      </p:cBhvr>
                                    </p:animEffect>
                                  </p:childTnLst>
                                </p:cTn>
                              </p:par>
                            </p:childTnLst>
                          </p:cTn>
                        </p:par>
                        <p:par>
                          <p:cTn id="33" fill="hold">
                            <p:stCondLst>
                              <p:cond delay="500"/>
                            </p:stCondLst>
                            <p:childTnLst>
                              <p:par>
                                <p:cTn id="34" presetID="22" presetClass="entr" presetSubtype="8" fill="hold" nodeType="after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wipe(left)">
                                      <p:cBhvr>
                                        <p:cTn id="36" dur="500"/>
                                        <p:tgtEl>
                                          <p:spTgt spid="10"/>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wipe(left)">
                                      <p:cBhvr>
                                        <p:cTn id="41" dur="500"/>
                                        <p:tgtEl>
                                          <p:spTgt spid="13"/>
                                        </p:tgtEl>
                                      </p:cBhvr>
                                    </p:animEffect>
                                  </p:childTnLst>
                                </p:cTn>
                              </p:par>
                            </p:childTnLst>
                          </p:cTn>
                        </p:par>
                        <p:par>
                          <p:cTn id="42" fill="hold">
                            <p:stCondLst>
                              <p:cond delay="500"/>
                            </p:stCondLst>
                            <p:childTnLst>
                              <p:par>
                                <p:cTn id="43" presetID="22" presetClass="entr" presetSubtype="8" fill="hold" nodeType="after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wipe(left)">
                                      <p:cBhvr>
                                        <p:cTn id="4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4" grpId="0"/>
      <p:bldP spid="15" grpId="0" animBg="1"/>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zh-CN" sz="3200" dirty="0">
                <a:latin typeface="黑体" pitchFamily="2" charset="-122"/>
                <a:ea typeface="黑体" pitchFamily="2" charset="-122"/>
              </a:rPr>
              <a:t>3.</a:t>
            </a:r>
            <a:r>
              <a:rPr lang="zh-CN" altLang="en-US" sz="3200" dirty="0">
                <a:latin typeface="黑体" pitchFamily="2" charset="-122"/>
                <a:ea typeface="黑体" pitchFamily="2" charset="-122"/>
              </a:rPr>
              <a:t>傅里叶变换和逆变换</a:t>
            </a:r>
            <a:endParaRPr lang="en-US" altLang="zh-CN" sz="3200" dirty="0">
              <a:latin typeface="黑体" pitchFamily="2" charset="-122"/>
              <a:ea typeface="黑体" pitchFamily="2" charset="-122"/>
            </a:endParaRPr>
          </a:p>
        </p:txBody>
      </p:sp>
      <p:sp>
        <p:nvSpPr>
          <p:cNvPr id="6" name="灯片编号占位符 5"/>
          <p:cNvSpPr>
            <a:spLocks noGrp="1"/>
          </p:cNvSpPr>
          <p:nvPr>
            <p:ph type="sldNum" sz="quarter" idx="10"/>
          </p:nvPr>
        </p:nvSpPr>
        <p:spPr/>
        <p:txBody>
          <a:bodyPr/>
          <a:lstStyle/>
          <a:p>
            <a:fld id="{80EBFEEF-8BDD-4A82-B08F-633BA2D602B5}" type="slidenum">
              <a:rPr lang="zh-CN" altLang="en-US" smtClean="0"/>
              <a:pPr/>
              <a:t>7</a:t>
            </a:fld>
            <a:endParaRPr lang="zh-CN" altLang="en-US"/>
          </a:p>
        </p:txBody>
      </p:sp>
      <p:sp>
        <p:nvSpPr>
          <p:cNvPr id="19" name="TextBox 18"/>
          <p:cNvSpPr txBox="1"/>
          <p:nvPr/>
        </p:nvSpPr>
        <p:spPr>
          <a:xfrm>
            <a:off x="107504" y="5220964"/>
            <a:ext cx="1346844" cy="369332"/>
          </a:xfrm>
          <a:prstGeom prst="rect">
            <a:avLst/>
          </a:prstGeom>
          <a:noFill/>
        </p:spPr>
        <p:txBody>
          <a:bodyPr wrap="none" rtlCol="0">
            <a:spAutoFit/>
          </a:bodyPr>
          <a:lstStyle/>
          <a:p>
            <a:r>
              <a:rPr lang="zh-CN" altLang="en-US" b="1" dirty="0">
                <a:solidFill>
                  <a:schemeClr val="tx2"/>
                </a:solidFill>
              </a:rPr>
              <a:t>改变符号：</a:t>
            </a:r>
          </a:p>
        </p:txBody>
      </p:sp>
      <p:graphicFrame>
        <p:nvGraphicFramePr>
          <p:cNvPr id="10" name="对象 9"/>
          <p:cNvGraphicFramePr>
            <a:graphicFrameLocks noChangeAspect="1"/>
          </p:cNvGraphicFramePr>
          <p:nvPr>
            <p:extLst>
              <p:ext uri="{D42A27DB-BD31-4B8C-83A1-F6EECF244321}">
                <p14:modId xmlns:p14="http://schemas.microsoft.com/office/powerpoint/2010/main" val="1284725993"/>
              </p:ext>
            </p:extLst>
          </p:nvPr>
        </p:nvGraphicFramePr>
        <p:xfrm>
          <a:off x="1555676" y="1243781"/>
          <a:ext cx="3040550" cy="1342203"/>
        </p:xfrm>
        <a:graphic>
          <a:graphicData uri="http://schemas.openxmlformats.org/presentationml/2006/ole">
            <mc:AlternateContent xmlns:mc="http://schemas.openxmlformats.org/markup-compatibility/2006">
              <mc:Choice xmlns:v="urn:schemas-microsoft-com:vml" Requires="v">
                <p:oleObj spid="_x0000_s144498" name="Equation" r:id="rId4" imgW="1726920" imgH="761760" progId="Equation.DSMT4">
                  <p:embed/>
                </p:oleObj>
              </mc:Choice>
              <mc:Fallback>
                <p:oleObj name="Equation" r:id="rId4" imgW="1726920" imgH="761760" progId="Equation.DSMT4">
                  <p:embed/>
                  <p:pic>
                    <p:nvPicPr>
                      <p:cNvPr id="0" name=""/>
                      <p:cNvPicPr>
                        <a:picLocks noChangeAspect="1" noChangeArrowheads="1"/>
                      </p:cNvPicPr>
                      <p:nvPr/>
                    </p:nvPicPr>
                    <p:blipFill>
                      <a:blip r:embed="rId5"/>
                      <a:srcRect/>
                      <a:stretch>
                        <a:fillRect/>
                      </a:stretch>
                    </p:blipFill>
                    <p:spPr bwMode="auto">
                      <a:xfrm>
                        <a:off x="1555676" y="1243781"/>
                        <a:ext cx="3040550" cy="1342203"/>
                      </a:xfrm>
                      <a:prstGeom prst="rect">
                        <a:avLst/>
                      </a:prstGeom>
                      <a:noFill/>
                      <a:ln>
                        <a:noFill/>
                      </a:ln>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711401654"/>
              </p:ext>
            </p:extLst>
          </p:nvPr>
        </p:nvGraphicFramePr>
        <p:xfrm>
          <a:off x="1547664" y="3010514"/>
          <a:ext cx="4297754" cy="1282582"/>
        </p:xfrm>
        <a:graphic>
          <a:graphicData uri="http://schemas.openxmlformats.org/presentationml/2006/ole">
            <mc:AlternateContent xmlns:mc="http://schemas.openxmlformats.org/markup-compatibility/2006">
              <mc:Choice xmlns:v="urn:schemas-microsoft-com:vml" Requires="v">
                <p:oleObj spid="_x0000_s144499" name="Equation" r:id="rId6" imgW="2387520" imgH="711000" progId="Equation.DSMT4">
                  <p:embed/>
                </p:oleObj>
              </mc:Choice>
              <mc:Fallback>
                <p:oleObj name="Equation" r:id="rId6" imgW="2387520" imgH="711000" progId="Equation.DSMT4">
                  <p:embed/>
                  <p:pic>
                    <p:nvPicPr>
                      <p:cNvPr id="0" name="对象 9"/>
                      <p:cNvPicPr>
                        <a:picLocks noChangeAspect="1" noChangeArrowheads="1"/>
                      </p:cNvPicPr>
                      <p:nvPr/>
                    </p:nvPicPr>
                    <p:blipFill>
                      <a:blip r:embed="rId7"/>
                      <a:srcRect/>
                      <a:stretch>
                        <a:fillRect/>
                      </a:stretch>
                    </p:blipFill>
                    <p:spPr bwMode="auto">
                      <a:xfrm>
                        <a:off x="1547664" y="3010514"/>
                        <a:ext cx="4297754" cy="1282582"/>
                      </a:xfrm>
                      <a:prstGeom prst="rect">
                        <a:avLst/>
                      </a:prstGeom>
                      <a:noFill/>
                      <a:ln>
                        <a:noFill/>
                      </a:ln>
                    </p:spPr>
                  </p:pic>
                </p:oleObj>
              </mc:Fallback>
            </mc:AlternateContent>
          </a:graphicData>
        </a:graphic>
      </p:graphicFrame>
      <p:sp>
        <p:nvSpPr>
          <p:cNvPr id="22" name="右箭头 21"/>
          <p:cNvSpPr/>
          <p:nvPr/>
        </p:nvSpPr>
        <p:spPr>
          <a:xfrm>
            <a:off x="179512" y="3535660"/>
            <a:ext cx="1296144" cy="2235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3" name="对象 22"/>
          <p:cNvGraphicFramePr>
            <a:graphicFrameLocks noChangeAspect="1"/>
          </p:cNvGraphicFramePr>
          <p:nvPr>
            <p:extLst>
              <p:ext uri="{D42A27DB-BD31-4B8C-83A1-F6EECF244321}">
                <p14:modId xmlns:p14="http://schemas.microsoft.com/office/powerpoint/2010/main" val="2233108308"/>
              </p:ext>
            </p:extLst>
          </p:nvPr>
        </p:nvGraphicFramePr>
        <p:xfrm>
          <a:off x="1547664" y="4831881"/>
          <a:ext cx="3030856" cy="1360653"/>
        </p:xfrm>
        <a:graphic>
          <a:graphicData uri="http://schemas.openxmlformats.org/presentationml/2006/ole">
            <mc:AlternateContent xmlns:mc="http://schemas.openxmlformats.org/markup-compatibility/2006">
              <mc:Choice xmlns:v="urn:schemas-microsoft-com:vml" Requires="v">
                <p:oleObj spid="_x0000_s144500" name="Equation" r:id="rId8" imgW="1587240" imgH="711000" progId="Equation.DSMT4">
                  <p:embed/>
                </p:oleObj>
              </mc:Choice>
              <mc:Fallback>
                <p:oleObj name="Equation" r:id="rId8" imgW="1587240" imgH="711000" progId="Equation.DSMT4">
                  <p:embed/>
                  <p:pic>
                    <p:nvPicPr>
                      <p:cNvPr id="0" name=""/>
                      <p:cNvPicPr>
                        <a:picLocks noChangeAspect="1" noChangeArrowheads="1"/>
                      </p:cNvPicPr>
                      <p:nvPr/>
                    </p:nvPicPr>
                    <p:blipFill>
                      <a:blip r:embed="rId9"/>
                      <a:srcRect/>
                      <a:stretch>
                        <a:fillRect/>
                      </a:stretch>
                    </p:blipFill>
                    <p:spPr bwMode="auto">
                      <a:xfrm>
                        <a:off x="1547664" y="4831881"/>
                        <a:ext cx="3030856" cy="1360653"/>
                      </a:xfrm>
                      <a:prstGeom prst="rect">
                        <a:avLst/>
                      </a:prstGeom>
                      <a:noFill/>
                      <a:ln>
                        <a:noFill/>
                      </a:ln>
                    </p:spPr>
                  </p:pic>
                </p:oleObj>
              </mc:Fallback>
            </mc:AlternateContent>
          </a:graphicData>
        </a:graphic>
      </p:graphicFrame>
      <p:graphicFrame>
        <p:nvGraphicFramePr>
          <p:cNvPr id="28" name="对象 27"/>
          <p:cNvGraphicFramePr>
            <a:graphicFrameLocks noChangeAspect="1"/>
          </p:cNvGraphicFramePr>
          <p:nvPr>
            <p:extLst>
              <p:ext uri="{D42A27DB-BD31-4B8C-83A1-F6EECF244321}">
                <p14:modId xmlns:p14="http://schemas.microsoft.com/office/powerpoint/2010/main" val="1923430185"/>
              </p:ext>
            </p:extLst>
          </p:nvPr>
        </p:nvGraphicFramePr>
        <p:xfrm>
          <a:off x="5734050" y="4921250"/>
          <a:ext cx="2601913" cy="1055688"/>
        </p:xfrm>
        <a:graphic>
          <a:graphicData uri="http://schemas.openxmlformats.org/presentationml/2006/ole">
            <mc:AlternateContent xmlns:mc="http://schemas.openxmlformats.org/markup-compatibility/2006">
              <mc:Choice xmlns:v="urn:schemas-microsoft-com:vml" Requires="v">
                <p:oleObj spid="_x0000_s144501" name="Equation" r:id="rId10" imgW="1320480" imgH="533160" progId="Equation.DSMT4">
                  <p:embed/>
                </p:oleObj>
              </mc:Choice>
              <mc:Fallback>
                <p:oleObj name="Equation" r:id="rId10" imgW="1320480" imgH="533160" progId="Equation.DSMT4">
                  <p:embed/>
                  <p:pic>
                    <p:nvPicPr>
                      <p:cNvPr id="0" name="对象 26"/>
                      <p:cNvPicPr>
                        <a:picLocks noChangeAspect="1" noChangeArrowheads="1"/>
                      </p:cNvPicPr>
                      <p:nvPr/>
                    </p:nvPicPr>
                    <p:blipFill>
                      <a:blip r:embed="rId11"/>
                      <a:srcRect/>
                      <a:stretch>
                        <a:fillRect/>
                      </a:stretch>
                    </p:blipFill>
                    <p:spPr bwMode="auto">
                      <a:xfrm>
                        <a:off x="5734050" y="4921250"/>
                        <a:ext cx="2601913" cy="1055688"/>
                      </a:xfrm>
                      <a:prstGeom prst="rect">
                        <a:avLst/>
                      </a:prstGeom>
                      <a:noFill/>
                      <a:ln>
                        <a:noFill/>
                      </a:ln>
                    </p:spPr>
                  </p:pic>
                </p:oleObj>
              </mc:Fallback>
            </mc:AlternateContent>
          </a:graphicData>
        </a:graphic>
      </p:graphicFrame>
      <p:sp>
        <p:nvSpPr>
          <p:cNvPr id="31" name="TextBox 30"/>
          <p:cNvSpPr txBox="1"/>
          <p:nvPr/>
        </p:nvSpPr>
        <p:spPr>
          <a:xfrm>
            <a:off x="4970512" y="5220964"/>
            <a:ext cx="881973" cy="369332"/>
          </a:xfrm>
          <a:prstGeom prst="rect">
            <a:avLst/>
          </a:prstGeom>
          <a:noFill/>
        </p:spPr>
        <p:txBody>
          <a:bodyPr wrap="none" rtlCol="0">
            <a:spAutoFit/>
          </a:bodyPr>
          <a:lstStyle/>
          <a:p>
            <a:pPr algn="just"/>
            <a:r>
              <a:rPr lang="zh-CN" altLang="en-US" b="1" dirty="0">
                <a:solidFill>
                  <a:schemeClr val="tx2"/>
                </a:solidFill>
              </a:rPr>
              <a:t>记作：</a:t>
            </a:r>
          </a:p>
        </p:txBody>
      </p:sp>
      <p:sp>
        <p:nvSpPr>
          <p:cNvPr id="32" name="TextBox 31"/>
          <p:cNvSpPr txBox="1"/>
          <p:nvPr/>
        </p:nvSpPr>
        <p:spPr>
          <a:xfrm>
            <a:off x="6455023" y="6048375"/>
            <a:ext cx="1346844" cy="369332"/>
          </a:xfrm>
          <a:prstGeom prst="rect">
            <a:avLst/>
          </a:prstGeom>
          <a:noFill/>
        </p:spPr>
        <p:txBody>
          <a:bodyPr wrap="none" rtlCol="0">
            <a:spAutoFit/>
          </a:bodyPr>
          <a:lstStyle/>
          <a:p>
            <a:r>
              <a:rPr lang="zh-CN" altLang="en-US" b="1" dirty="0">
                <a:solidFill>
                  <a:srgbClr val="0000FF"/>
                </a:solidFill>
              </a:rPr>
              <a:t>傅里叶变换</a:t>
            </a:r>
          </a:p>
        </p:txBody>
      </p:sp>
      <p:sp>
        <p:nvSpPr>
          <p:cNvPr id="34" name="TextBox 33"/>
          <p:cNvSpPr txBox="1"/>
          <p:nvPr/>
        </p:nvSpPr>
        <p:spPr>
          <a:xfrm>
            <a:off x="5422689" y="4397042"/>
            <a:ext cx="3206327" cy="369332"/>
          </a:xfrm>
          <a:prstGeom prst="rect">
            <a:avLst/>
          </a:prstGeom>
          <a:noFill/>
        </p:spPr>
        <p:txBody>
          <a:bodyPr wrap="none" rtlCol="0">
            <a:spAutoFit/>
          </a:bodyPr>
          <a:lstStyle/>
          <a:p>
            <a:r>
              <a:rPr lang="zh-CN" altLang="en-US" b="1" dirty="0">
                <a:solidFill>
                  <a:srgbClr val="0000FF"/>
                </a:solidFill>
              </a:rPr>
              <a:t>傅里叶积分或者傅里叶逆变换</a:t>
            </a:r>
          </a:p>
        </p:txBody>
      </p:sp>
      <p:sp>
        <p:nvSpPr>
          <p:cNvPr id="5" name="文本框 4">
            <a:extLst>
              <a:ext uri="{FF2B5EF4-FFF2-40B4-BE49-F238E27FC236}">
                <a16:creationId xmlns:a16="http://schemas.microsoft.com/office/drawing/2014/main" id="{1FAC0DC6-BC31-4A8E-B6E7-2C0A673E5F73}"/>
              </a:ext>
            </a:extLst>
          </p:cNvPr>
          <p:cNvSpPr txBox="1"/>
          <p:nvPr/>
        </p:nvSpPr>
        <p:spPr>
          <a:xfrm>
            <a:off x="324320" y="3140968"/>
            <a:ext cx="853119" cy="369332"/>
          </a:xfrm>
          <a:prstGeom prst="rect">
            <a:avLst/>
          </a:prstGeom>
          <a:noFill/>
        </p:spPr>
        <p:txBody>
          <a:bodyPr wrap="none" rtlCol="0">
            <a:spAutoFit/>
          </a:bodyPr>
          <a:lstStyle/>
          <a:p>
            <a:r>
              <a:rPr lang="en-US" altLang="zh-CN" b="1" i="1" dirty="0"/>
              <a:t>ω</a:t>
            </a:r>
            <a:r>
              <a:rPr lang="en-US" altLang="zh-CN" b="1" dirty="0"/>
              <a:t>=2</a:t>
            </a:r>
            <a:r>
              <a:rPr lang="en-US" altLang="zh-CN" b="1" i="1" dirty="0"/>
              <a:t>πu</a:t>
            </a:r>
            <a:endParaRPr lang="zh-CN" altLang="en-US" b="1" i="1" dirty="0"/>
          </a:p>
        </p:txBody>
      </p:sp>
    </p:spTree>
    <p:extLst>
      <p:ext uri="{BB962C8B-B14F-4D97-AF65-F5344CB8AC3E}">
        <p14:creationId xmlns:p14="http://schemas.microsoft.com/office/powerpoint/2010/main" val="3827158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500"/>
                                        <p:tgtEl>
                                          <p:spTgt spid="22"/>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par>
                          <p:cTn id="16" fill="hold">
                            <p:stCondLst>
                              <p:cond delay="500"/>
                            </p:stCondLst>
                            <p:childTnLst>
                              <p:par>
                                <p:cTn id="17" presetID="22" presetClass="entr" presetSubtype="8" fill="hold"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left)">
                                      <p:cBhvr>
                                        <p:cTn id="19" dur="500"/>
                                        <p:tgtEl>
                                          <p:spTgt spid="17"/>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wipe(left)">
                                      <p:cBhvr>
                                        <p:cTn id="24" dur="500"/>
                                        <p:tgtEl>
                                          <p:spTgt spid="19"/>
                                        </p:tgtEl>
                                      </p:cBhvr>
                                    </p:animEffect>
                                  </p:childTnLst>
                                </p:cTn>
                              </p:par>
                            </p:childTnLst>
                          </p:cTn>
                        </p:par>
                        <p:par>
                          <p:cTn id="25" fill="hold">
                            <p:stCondLst>
                              <p:cond delay="500"/>
                            </p:stCondLst>
                            <p:childTnLst>
                              <p:par>
                                <p:cTn id="26" presetID="22" presetClass="entr" presetSubtype="8" fill="hold" nodeType="after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wipe(left)">
                                      <p:cBhvr>
                                        <p:cTn id="28" dur="500"/>
                                        <p:tgtEl>
                                          <p:spTgt spid="23"/>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wipe(left)">
                                      <p:cBhvr>
                                        <p:cTn id="33" dur="500"/>
                                        <p:tgtEl>
                                          <p:spTgt spid="31"/>
                                        </p:tgtEl>
                                      </p:cBhvr>
                                    </p:animEffect>
                                  </p:childTnLst>
                                </p:cTn>
                              </p:par>
                            </p:childTnLst>
                          </p:cTn>
                        </p:par>
                        <p:par>
                          <p:cTn id="34" fill="hold">
                            <p:stCondLst>
                              <p:cond delay="500"/>
                            </p:stCondLst>
                            <p:childTnLst>
                              <p:par>
                                <p:cTn id="35" presetID="22" presetClass="entr" presetSubtype="8" fill="hold" nodeType="after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left)">
                                      <p:cBhvr>
                                        <p:cTn id="37" dur="500"/>
                                        <p:tgtEl>
                                          <p:spTgt spid="2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2"/>
                                        </p:tgtEl>
                                        <p:attrNameLst>
                                          <p:attrName>style.visibility</p:attrName>
                                        </p:attrNameLst>
                                      </p:cBhvr>
                                      <p:to>
                                        <p:strVal val="visible"/>
                                      </p:to>
                                    </p:set>
                                    <p:animEffect transition="in" filter="wipe(left)">
                                      <p:cBhvr>
                                        <p:cTn id="42" dur="500"/>
                                        <p:tgtEl>
                                          <p:spTgt spid="32"/>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34"/>
                                        </p:tgtEl>
                                        <p:attrNameLst>
                                          <p:attrName>style.visibility</p:attrName>
                                        </p:attrNameLst>
                                      </p:cBhvr>
                                      <p:to>
                                        <p:strVal val="visible"/>
                                      </p:to>
                                    </p:set>
                                    <p:animEffect transition="in" filter="wipe(left)">
                                      <p:cBhvr>
                                        <p:cTn id="45"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2" grpId="0" animBg="1"/>
      <p:bldP spid="31" grpId="0"/>
      <p:bldP spid="32" grpId="0"/>
      <p:bldP spid="34"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二维傅里叶变换</a:t>
            </a:r>
            <a:endParaRPr lang="en-US" altLang="zh-CN" sz="3200" dirty="0">
              <a:latin typeface="黑体" pitchFamily="2" charset="-122"/>
              <a:ea typeface="黑体" pitchFamily="2" charset="-122"/>
            </a:endParaRPr>
          </a:p>
        </p:txBody>
      </p:sp>
      <p:sp>
        <p:nvSpPr>
          <p:cNvPr id="3" name="灯片编号占位符 2"/>
          <p:cNvSpPr>
            <a:spLocks noGrp="1"/>
          </p:cNvSpPr>
          <p:nvPr>
            <p:ph type="sldNum" sz="quarter" idx="10"/>
          </p:nvPr>
        </p:nvSpPr>
        <p:spPr/>
        <p:txBody>
          <a:bodyPr/>
          <a:lstStyle/>
          <a:p>
            <a:fld id="{80EBFEEF-8BDD-4A82-B08F-633BA2D602B5}" type="slidenum">
              <a:rPr lang="zh-CN" altLang="en-US" smtClean="0"/>
              <a:pPr/>
              <a:t>8</a:t>
            </a:fld>
            <a:endParaRPr lang="zh-CN" altLang="en-US"/>
          </a:p>
        </p:txBody>
      </p:sp>
      <p:graphicFrame>
        <p:nvGraphicFramePr>
          <p:cNvPr id="26" name="对象 25"/>
          <p:cNvGraphicFramePr>
            <a:graphicFrameLocks noChangeAspect="1"/>
          </p:cNvGraphicFramePr>
          <p:nvPr>
            <p:extLst>
              <p:ext uri="{D42A27DB-BD31-4B8C-83A1-F6EECF244321}">
                <p14:modId xmlns:p14="http://schemas.microsoft.com/office/powerpoint/2010/main" val="2496450744"/>
              </p:ext>
            </p:extLst>
          </p:nvPr>
        </p:nvGraphicFramePr>
        <p:xfrm>
          <a:off x="1442423" y="1844824"/>
          <a:ext cx="5721866" cy="658268"/>
        </p:xfrm>
        <a:graphic>
          <a:graphicData uri="http://schemas.openxmlformats.org/presentationml/2006/ole">
            <mc:AlternateContent xmlns:mc="http://schemas.openxmlformats.org/markup-compatibility/2006">
              <mc:Choice xmlns:v="urn:schemas-microsoft-com:vml" Requires="v">
                <p:oleObj spid="_x0000_s141494" name="Equation" r:id="rId4" imgW="2869920" imgH="330120" progId="Equation.DSMT4">
                  <p:embed/>
                </p:oleObj>
              </mc:Choice>
              <mc:Fallback>
                <p:oleObj name="Equation" r:id="rId4" imgW="2869920" imgH="330120" progId="Equation.DSMT4">
                  <p:embed/>
                  <p:pic>
                    <p:nvPicPr>
                      <p:cNvPr id="0" name=""/>
                      <p:cNvPicPr/>
                      <p:nvPr/>
                    </p:nvPicPr>
                    <p:blipFill>
                      <a:blip r:embed="rId5"/>
                      <a:stretch>
                        <a:fillRect/>
                      </a:stretch>
                    </p:blipFill>
                    <p:spPr>
                      <a:xfrm>
                        <a:off x="1442423" y="1844824"/>
                        <a:ext cx="5721866" cy="658268"/>
                      </a:xfrm>
                      <a:prstGeom prst="rect">
                        <a:avLst/>
                      </a:prstGeom>
                    </p:spPr>
                  </p:pic>
                </p:oleObj>
              </mc:Fallback>
            </mc:AlternateContent>
          </a:graphicData>
        </a:graphic>
      </p:graphicFrame>
      <p:graphicFrame>
        <p:nvGraphicFramePr>
          <p:cNvPr id="29" name="对象 28"/>
          <p:cNvGraphicFramePr>
            <a:graphicFrameLocks noChangeAspect="1"/>
          </p:cNvGraphicFramePr>
          <p:nvPr>
            <p:extLst>
              <p:ext uri="{D42A27DB-BD31-4B8C-83A1-F6EECF244321}">
                <p14:modId xmlns:p14="http://schemas.microsoft.com/office/powerpoint/2010/main" val="3071698855"/>
              </p:ext>
            </p:extLst>
          </p:nvPr>
        </p:nvGraphicFramePr>
        <p:xfrm>
          <a:off x="1440169" y="3286570"/>
          <a:ext cx="5644926" cy="622491"/>
        </p:xfrm>
        <a:graphic>
          <a:graphicData uri="http://schemas.openxmlformats.org/presentationml/2006/ole">
            <mc:AlternateContent xmlns:mc="http://schemas.openxmlformats.org/markup-compatibility/2006">
              <mc:Choice xmlns:v="urn:schemas-microsoft-com:vml" Requires="v">
                <p:oleObj spid="_x0000_s141495" name="Equation" r:id="rId6" imgW="2997000" imgH="330120" progId="Equation.DSMT4">
                  <p:embed/>
                </p:oleObj>
              </mc:Choice>
              <mc:Fallback>
                <p:oleObj name="Equation" r:id="rId6" imgW="2997000" imgH="330120" progId="Equation.DSMT4">
                  <p:embed/>
                  <p:pic>
                    <p:nvPicPr>
                      <p:cNvPr id="0" name=""/>
                      <p:cNvPicPr>
                        <a:picLocks noChangeAspect="1" noChangeArrowheads="1"/>
                      </p:cNvPicPr>
                      <p:nvPr/>
                    </p:nvPicPr>
                    <p:blipFill>
                      <a:blip r:embed="rId7"/>
                      <a:srcRect/>
                      <a:stretch>
                        <a:fillRect/>
                      </a:stretch>
                    </p:blipFill>
                    <p:spPr bwMode="auto">
                      <a:xfrm>
                        <a:off x="1440169" y="3286570"/>
                        <a:ext cx="5644926" cy="622491"/>
                      </a:xfrm>
                      <a:prstGeom prst="rect">
                        <a:avLst/>
                      </a:prstGeom>
                      <a:noFill/>
                      <a:ln>
                        <a:noFill/>
                      </a:ln>
                    </p:spPr>
                  </p:pic>
                </p:oleObj>
              </mc:Fallback>
            </mc:AlternateContent>
          </a:graphicData>
        </a:graphic>
      </p:graphicFrame>
      <p:sp>
        <p:nvSpPr>
          <p:cNvPr id="33" name="TextBox 32"/>
          <p:cNvSpPr txBox="1"/>
          <p:nvPr/>
        </p:nvSpPr>
        <p:spPr>
          <a:xfrm>
            <a:off x="179512" y="1311151"/>
            <a:ext cx="8784976" cy="369332"/>
          </a:xfrm>
          <a:prstGeom prst="rect">
            <a:avLst/>
          </a:prstGeom>
          <a:noFill/>
        </p:spPr>
        <p:txBody>
          <a:bodyPr wrap="square" rtlCol="0">
            <a:spAutoFit/>
          </a:bodyPr>
          <a:lstStyle/>
          <a:p>
            <a:pPr algn="just"/>
            <a:r>
              <a:rPr lang="zh-CN" altLang="en-US" b="1" dirty="0">
                <a:solidFill>
                  <a:schemeClr val="tx2"/>
                </a:solidFill>
              </a:rPr>
              <a:t>一维傅里叶变换可以直接扩展到二维：</a:t>
            </a:r>
          </a:p>
        </p:txBody>
      </p:sp>
      <p:sp>
        <p:nvSpPr>
          <p:cNvPr id="35" name="TextBox 34"/>
          <p:cNvSpPr txBox="1"/>
          <p:nvPr/>
        </p:nvSpPr>
        <p:spPr>
          <a:xfrm>
            <a:off x="179512" y="2750666"/>
            <a:ext cx="8784976" cy="369332"/>
          </a:xfrm>
          <a:prstGeom prst="rect">
            <a:avLst/>
          </a:prstGeom>
          <a:noFill/>
        </p:spPr>
        <p:txBody>
          <a:bodyPr wrap="square" rtlCol="0">
            <a:spAutoFit/>
          </a:bodyPr>
          <a:lstStyle/>
          <a:p>
            <a:pPr algn="just"/>
            <a:r>
              <a:rPr lang="zh-CN" altLang="en-US" b="1" dirty="0">
                <a:solidFill>
                  <a:schemeClr val="tx2"/>
                </a:solidFill>
              </a:rPr>
              <a:t>各频率成份所占权重：</a:t>
            </a:r>
          </a:p>
        </p:txBody>
      </p:sp>
      <mc:AlternateContent xmlns:mc="http://schemas.openxmlformats.org/markup-compatibility/2006" xmlns:a14="http://schemas.microsoft.com/office/drawing/2010/main">
        <mc:Choice Requires="a14">
          <p:sp>
            <p:nvSpPr>
              <p:cNvPr id="36" name="TextBox 35"/>
              <p:cNvSpPr txBox="1"/>
              <p:nvPr/>
            </p:nvSpPr>
            <p:spPr>
              <a:xfrm>
                <a:off x="179512" y="4118692"/>
                <a:ext cx="8784976" cy="390428"/>
              </a:xfrm>
              <a:prstGeom prst="rect">
                <a:avLst/>
              </a:prstGeom>
              <a:noFill/>
            </p:spPr>
            <p:txBody>
              <a:bodyPr wrap="square" rtlCol="0">
                <a:spAutoFit/>
              </a:bodyPr>
              <a:lstStyle/>
              <a:p>
                <a:pPr algn="just"/>
                <a:r>
                  <a:rPr lang="zh-CN" altLang="en-US" b="1" dirty="0">
                    <a:solidFill>
                      <a:schemeClr val="tx2"/>
                    </a:solidFill>
                  </a:rPr>
                  <a:t>函数</a:t>
                </a:r>
                <a14:m>
                  <m:oMath xmlns:m="http://schemas.openxmlformats.org/officeDocument/2006/math">
                    <m:acc>
                      <m:accPr>
                        <m:chr m:val="̃"/>
                        <m:ctrlPr>
                          <a:rPr lang="en-US" altLang="zh-CN" b="1" i="1" dirty="0" smtClean="0">
                            <a:solidFill>
                              <a:schemeClr val="tx2"/>
                            </a:solidFill>
                            <a:latin typeface="Cambria Math" panose="02040503050406030204" pitchFamily="18" charset="0"/>
                          </a:rPr>
                        </m:ctrlPr>
                      </m:accPr>
                      <m:e>
                        <m:r>
                          <m:rPr>
                            <m:nor/>
                          </m:rPr>
                          <a:rPr lang="en-US" altLang="zh-CN" b="1" i="1" dirty="0">
                            <a:solidFill>
                              <a:schemeClr val="tx2"/>
                            </a:solidFill>
                            <a:latin typeface="Lucida Calligraphy" panose="03010101010101010101" pitchFamily="66" charset="0"/>
                          </a:rPr>
                          <m:t>E</m:t>
                        </m:r>
                      </m:e>
                    </m:acc>
                    <m:r>
                      <a:rPr lang="en-US" altLang="zh-CN" b="1" i="1" smtClean="0">
                        <a:solidFill>
                          <a:schemeClr val="tx2"/>
                        </a:solidFill>
                        <a:latin typeface="Cambria Math"/>
                      </a:rPr>
                      <m:t>(</m:t>
                    </m:r>
                    <m:r>
                      <a:rPr lang="en-US" altLang="zh-CN" b="1" i="1" smtClean="0">
                        <a:solidFill>
                          <a:schemeClr val="tx2"/>
                        </a:solidFill>
                        <a:latin typeface="Cambria Math"/>
                      </a:rPr>
                      <m:t>𝒖</m:t>
                    </m:r>
                    <m:r>
                      <a:rPr lang="en-US" altLang="zh-CN" b="1" i="1" smtClean="0">
                        <a:solidFill>
                          <a:schemeClr val="tx2"/>
                        </a:solidFill>
                        <a:latin typeface="Cambria Math"/>
                      </a:rPr>
                      <m:t>,</m:t>
                    </m:r>
                    <m:r>
                      <a:rPr lang="en-US" altLang="zh-CN" b="1" i="1" smtClean="0">
                        <a:solidFill>
                          <a:schemeClr val="tx2"/>
                        </a:solidFill>
                        <a:latin typeface="Cambria Math"/>
                      </a:rPr>
                      <m:t>𝒗</m:t>
                    </m:r>
                    <m:r>
                      <a:rPr lang="en-US" altLang="zh-CN" b="1" i="1" smtClean="0">
                        <a:solidFill>
                          <a:schemeClr val="tx2"/>
                        </a:solidFill>
                        <a:latin typeface="Cambria Math"/>
                      </a:rPr>
                      <m:t>)</m:t>
                    </m:r>
                  </m:oMath>
                </a14:m>
                <a:r>
                  <a:rPr lang="zh-CN" altLang="en-US" b="1" dirty="0">
                    <a:solidFill>
                      <a:schemeClr val="tx2"/>
                    </a:solidFill>
                  </a:rPr>
                  <a:t>是</a:t>
                </a:r>
                <a14:m>
                  <m:oMath xmlns:m="http://schemas.openxmlformats.org/officeDocument/2006/math">
                    <m:acc>
                      <m:accPr>
                        <m:chr m:val="̃"/>
                        <m:ctrlPr>
                          <a:rPr lang="zh-CN" altLang="en-US" b="1" i="1" dirty="0" smtClean="0">
                            <a:solidFill>
                              <a:schemeClr val="tx2"/>
                            </a:solidFill>
                            <a:latin typeface="Cambria Math" panose="02040503050406030204" pitchFamily="18" charset="0"/>
                          </a:rPr>
                        </m:ctrlPr>
                      </m:accPr>
                      <m:e>
                        <m:r>
                          <a:rPr lang="en-US" altLang="zh-CN" b="1" i="1" dirty="0" smtClean="0">
                            <a:solidFill>
                              <a:schemeClr val="tx2"/>
                            </a:solidFill>
                            <a:latin typeface="Cambria Math"/>
                          </a:rPr>
                          <m:t>𝑬</m:t>
                        </m:r>
                      </m:e>
                    </m:acc>
                    <m:r>
                      <a:rPr lang="en-US" altLang="zh-CN" b="1" i="1" dirty="0" smtClean="0">
                        <a:solidFill>
                          <a:schemeClr val="tx2"/>
                        </a:solidFill>
                        <a:latin typeface="Cambria Math"/>
                      </a:rPr>
                      <m:t>(</m:t>
                    </m:r>
                    <m:r>
                      <a:rPr lang="en-US" altLang="zh-CN" b="1" i="1" dirty="0" smtClean="0">
                        <a:solidFill>
                          <a:schemeClr val="tx2"/>
                        </a:solidFill>
                        <a:latin typeface="Cambria Math"/>
                      </a:rPr>
                      <m:t>𝒙</m:t>
                    </m:r>
                    <m:r>
                      <a:rPr lang="en-US" altLang="zh-CN" b="1" i="1" dirty="0" smtClean="0">
                        <a:solidFill>
                          <a:schemeClr val="tx2"/>
                        </a:solidFill>
                        <a:latin typeface="Cambria Math"/>
                      </a:rPr>
                      <m:t>,</m:t>
                    </m:r>
                    <m:r>
                      <a:rPr lang="en-US" altLang="zh-CN" b="1" i="1" dirty="0" smtClean="0">
                        <a:solidFill>
                          <a:schemeClr val="tx2"/>
                        </a:solidFill>
                        <a:latin typeface="Cambria Math"/>
                      </a:rPr>
                      <m:t>𝒚</m:t>
                    </m:r>
                    <m:r>
                      <a:rPr lang="en-US" altLang="zh-CN" b="1" i="1" dirty="0" smtClean="0">
                        <a:solidFill>
                          <a:schemeClr val="tx2"/>
                        </a:solidFill>
                        <a:latin typeface="Cambria Math"/>
                      </a:rPr>
                      <m:t>)</m:t>
                    </m:r>
                  </m:oMath>
                </a14:m>
                <a:r>
                  <a:rPr lang="zh-CN" altLang="en-US" b="1" dirty="0">
                    <a:solidFill>
                      <a:schemeClr val="tx2"/>
                    </a:solidFill>
                  </a:rPr>
                  <a:t>的</a:t>
                </a:r>
                <a:r>
                  <a:rPr lang="zh-CN" altLang="en-US" b="1" dirty="0">
                    <a:solidFill>
                      <a:srgbClr val="0000FF"/>
                    </a:solidFill>
                  </a:rPr>
                  <a:t>二维傅里叶变换</a:t>
                </a:r>
                <a:r>
                  <a:rPr lang="zh-CN" altLang="en-US" b="1" dirty="0">
                    <a:solidFill>
                      <a:schemeClr val="tx2"/>
                    </a:solidFill>
                  </a:rPr>
                  <a:t>：</a:t>
                </a:r>
              </a:p>
            </p:txBody>
          </p:sp>
        </mc:Choice>
        <mc:Fallback xmlns="">
          <p:sp>
            <p:nvSpPr>
              <p:cNvPr id="36" name="TextBox 35"/>
              <p:cNvSpPr txBox="1">
                <a:spLocks noRot="1" noChangeAspect="1" noMove="1" noResize="1" noEditPoints="1" noAdjustHandles="1" noChangeArrowheads="1" noChangeShapeType="1" noTextEdit="1"/>
              </p:cNvSpPr>
              <p:nvPr/>
            </p:nvSpPr>
            <p:spPr>
              <a:xfrm>
                <a:off x="179512" y="4118692"/>
                <a:ext cx="8784976" cy="390428"/>
              </a:xfrm>
              <a:prstGeom prst="rect">
                <a:avLst/>
              </a:prstGeom>
              <a:blipFill>
                <a:blip r:embed="rId8"/>
                <a:stretch>
                  <a:fillRect l="-555" t="-7813" b="-20313"/>
                </a:stretch>
              </a:blipFill>
            </p:spPr>
            <p:txBody>
              <a:bodyPr/>
              <a:lstStyle/>
              <a:p>
                <a:r>
                  <a:rPr lang="zh-CN" altLang="en-US">
                    <a:noFill/>
                  </a:rPr>
                  <a:t> </a:t>
                </a:r>
              </a:p>
            </p:txBody>
          </p:sp>
        </mc:Fallback>
      </mc:AlternateContent>
      <p:graphicFrame>
        <p:nvGraphicFramePr>
          <p:cNvPr id="37" name="对象 36"/>
          <p:cNvGraphicFramePr>
            <a:graphicFrameLocks noChangeAspect="1"/>
          </p:cNvGraphicFramePr>
          <p:nvPr>
            <p:extLst>
              <p:ext uri="{D42A27DB-BD31-4B8C-83A1-F6EECF244321}">
                <p14:modId xmlns:p14="http://schemas.microsoft.com/office/powerpoint/2010/main" val="3197572147"/>
              </p:ext>
            </p:extLst>
          </p:nvPr>
        </p:nvGraphicFramePr>
        <p:xfrm>
          <a:off x="2934717" y="4635501"/>
          <a:ext cx="2573387" cy="546780"/>
        </p:xfrm>
        <a:graphic>
          <a:graphicData uri="http://schemas.openxmlformats.org/presentationml/2006/ole">
            <mc:AlternateContent xmlns:mc="http://schemas.openxmlformats.org/markup-compatibility/2006">
              <mc:Choice xmlns:v="urn:schemas-microsoft-com:vml" Requires="v">
                <p:oleObj spid="_x0000_s141496" name="Equation" r:id="rId9" imgW="1434960" imgH="304560" progId="Equation.DSMT4">
                  <p:embed/>
                </p:oleObj>
              </mc:Choice>
              <mc:Fallback>
                <p:oleObj name="Equation" r:id="rId9" imgW="1434960" imgH="304560" progId="Equation.DSMT4">
                  <p:embed/>
                  <p:pic>
                    <p:nvPicPr>
                      <p:cNvPr id="0" name=""/>
                      <p:cNvPicPr>
                        <a:picLocks noChangeAspect="1" noChangeArrowheads="1"/>
                      </p:cNvPicPr>
                      <p:nvPr/>
                    </p:nvPicPr>
                    <p:blipFill>
                      <a:blip r:embed="rId10"/>
                      <a:srcRect/>
                      <a:stretch>
                        <a:fillRect/>
                      </a:stretch>
                    </p:blipFill>
                    <p:spPr bwMode="auto">
                      <a:xfrm>
                        <a:off x="2934717" y="4635501"/>
                        <a:ext cx="2573387" cy="546780"/>
                      </a:xfrm>
                      <a:prstGeom prst="rect">
                        <a:avLst/>
                      </a:prstGeom>
                      <a:noFill/>
                      <a:ln>
                        <a:noFill/>
                      </a:ln>
                    </p:spPr>
                  </p:pic>
                </p:oleObj>
              </mc:Fallback>
            </mc:AlternateContent>
          </a:graphicData>
        </a:graphic>
      </p:graphicFrame>
      <mc:AlternateContent xmlns:mc="http://schemas.openxmlformats.org/markup-compatibility/2006" xmlns:a14="http://schemas.microsoft.com/office/drawing/2010/main">
        <mc:Choice Requires="a14">
          <p:sp>
            <p:nvSpPr>
              <p:cNvPr id="38" name="TextBox 37"/>
              <p:cNvSpPr txBox="1"/>
              <p:nvPr/>
            </p:nvSpPr>
            <p:spPr>
              <a:xfrm>
                <a:off x="179512" y="5387458"/>
                <a:ext cx="8784976" cy="390428"/>
              </a:xfrm>
              <a:prstGeom prst="rect">
                <a:avLst/>
              </a:prstGeom>
              <a:noFill/>
            </p:spPr>
            <p:txBody>
              <a:bodyPr wrap="square" rtlCol="0">
                <a:spAutoFit/>
              </a:bodyPr>
              <a:lstStyle/>
              <a:p>
                <a:pPr algn="just"/>
                <a:r>
                  <a:rPr lang="zh-CN" altLang="en-US" b="1" dirty="0">
                    <a:solidFill>
                      <a:schemeClr val="tx2"/>
                    </a:solidFill>
                  </a:rPr>
                  <a:t>而函数</a:t>
                </a:r>
                <a14:m>
                  <m:oMath xmlns:m="http://schemas.openxmlformats.org/officeDocument/2006/math">
                    <m:acc>
                      <m:accPr>
                        <m:chr m:val="̃"/>
                        <m:ctrlPr>
                          <a:rPr lang="zh-CN" altLang="en-US" b="1" i="1" dirty="0">
                            <a:solidFill>
                              <a:schemeClr val="tx2"/>
                            </a:solidFill>
                            <a:latin typeface="Cambria Math" panose="02040503050406030204" pitchFamily="18" charset="0"/>
                          </a:rPr>
                        </m:ctrlPr>
                      </m:accPr>
                      <m:e>
                        <m:r>
                          <a:rPr lang="en-US" altLang="zh-CN" b="1" i="1" dirty="0">
                            <a:solidFill>
                              <a:schemeClr val="tx2"/>
                            </a:solidFill>
                            <a:latin typeface="Cambria Math"/>
                          </a:rPr>
                          <m:t>𝑬</m:t>
                        </m:r>
                      </m:e>
                    </m:acc>
                    <m:r>
                      <a:rPr lang="en-US" altLang="zh-CN" b="1" i="1" dirty="0">
                        <a:solidFill>
                          <a:schemeClr val="tx2"/>
                        </a:solidFill>
                        <a:latin typeface="Cambria Math"/>
                      </a:rPr>
                      <m:t>(</m:t>
                    </m:r>
                    <m:r>
                      <a:rPr lang="en-US" altLang="zh-CN" b="1" i="1" dirty="0">
                        <a:solidFill>
                          <a:schemeClr val="tx2"/>
                        </a:solidFill>
                        <a:latin typeface="Cambria Math"/>
                      </a:rPr>
                      <m:t>𝒙</m:t>
                    </m:r>
                    <m:r>
                      <a:rPr lang="en-US" altLang="zh-CN" b="1" i="1" dirty="0">
                        <a:solidFill>
                          <a:schemeClr val="tx2"/>
                        </a:solidFill>
                        <a:latin typeface="Cambria Math"/>
                      </a:rPr>
                      <m:t>,</m:t>
                    </m:r>
                    <m:r>
                      <a:rPr lang="en-US" altLang="zh-CN" b="1" i="1" dirty="0">
                        <a:solidFill>
                          <a:schemeClr val="tx2"/>
                        </a:solidFill>
                        <a:latin typeface="Cambria Math"/>
                      </a:rPr>
                      <m:t>𝒚</m:t>
                    </m:r>
                    <m:r>
                      <a:rPr lang="en-US" altLang="zh-CN" b="1" i="1" dirty="0">
                        <a:solidFill>
                          <a:schemeClr val="tx2"/>
                        </a:solidFill>
                        <a:latin typeface="Cambria Math"/>
                      </a:rPr>
                      <m:t>)</m:t>
                    </m:r>
                  </m:oMath>
                </a14:m>
                <a:r>
                  <a:rPr lang="zh-CN" altLang="en-US" b="1" dirty="0">
                    <a:solidFill>
                      <a:schemeClr val="tx2"/>
                    </a:solidFill>
                  </a:rPr>
                  <a:t>是</a:t>
                </a:r>
                <a14:m>
                  <m:oMath xmlns:m="http://schemas.openxmlformats.org/officeDocument/2006/math">
                    <m:acc>
                      <m:accPr>
                        <m:chr m:val="̃"/>
                        <m:ctrlPr>
                          <a:rPr lang="en-US" altLang="zh-CN" b="1" i="1" dirty="0">
                            <a:solidFill>
                              <a:schemeClr val="tx2"/>
                            </a:solidFill>
                            <a:latin typeface="Cambria Math" panose="02040503050406030204" pitchFamily="18" charset="0"/>
                          </a:rPr>
                        </m:ctrlPr>
                      </m:accPr>
                      <m:e>
                        <m:r>
                          <m:rPr>
                            <m:nor/>
                          </m:rPr>
                          <a:rPr lang="en-US" altLang="zh-CN" b="1" i="1" dirty="0">
                            <a:solidFill>
                              <a:schemeClr val="tx2"/>
                            </a:solidFill>
                            <a:latin typeface="Lucida Calligraphy" panose="03010101010101010101" pitchFamily="66" charset="0"/>
                          </a:rPr>
                          <m:t>E</m:t>
                        </m:r>
                      </m:e>
                    </m:acc>
                    <m:r>
                      <a:rPr lang="en-US" altLang="zh-CN" b="1" i="1">
                        <a:solidFill>
                          <a:schemeClr val="tx2"/>
                        </a:solidFill>
                        <a:latin typeface="Cambria Math"/>
                      </a:rPr>
                      <m:t>(</m:t>
                    </m:r>
                    <m:r>
                      <a:rPr lang="en-US" altLang="zh-CN" b="1" i="1">
                        <a:solidFill>
                          <a:schemeClr val="tx2"/>
                        </a:solidFill>
                        <a:latin typeface="Cambria Math"/>
                      </a:rPr>
                      <m:t>𝒖</m:t>
                    </m:r>
                    <m:r>
                      <a:rPr lang="en-US" altLang="zh-CN" b="1" i="1">
                        <a:solidFill>
                          <a:schemeClr val="tx2"/>
                        </a:solidFill>
                        <a:latin typeface="Cambria Math"/>
                      </a:rPr>
                      <m:t>,</m:t>
                    </m:r>
                    <m:r>
                      <a:rPr lang="en-US" altLang="zh-CN" b="1" i="1">
                        <a:solidFill>
                          <a:schemeClr val="tx2"/>
                        </a:solidFill>
                        <a:latin typeface="Cambria Math"/>
                      </a:rPr>
                      <m:t>𝒗</m:t>
                    </m:r>
                    <m:r>
                      <a:rPr lang="en-US" altLang="zh-CN" b="1" i="1">
                        <a:solidFill>
                          <a:schemeClr val="tx2"/>
                        </a:solidFill>
                        <a:latin typeface="Cambria Math"/>
                      </a:rPr>
                      <m:t>)</m:t>
                    </m:r>
                  </m:oMath>
                </a14:m>
                <a:r>
                  <a:rPr lang="zh-CN" altLang="en-US" b="1" dirty="0">
                    <a:solidFill>
                      <a:schemeClr val="tx2"/>
                    </a:solidFill>
                  </a:rPr>
                  <a:t>的</a:t>
                </a:r>
                <a:r>
                  <a:rPr lang="zh-CN" altLang="en-US" b="1" dirty="0">
                    <a:solidFill>
                      <a:srgbClr val="0000FF"/>
                    </a:solidFill>
                  </a:rPr>
                  <a:t>傅里叶逆变换</a:t>
                </a:r>
                <a:r>
                  <a:rPr lang="zh-CN" altLang="en-US" b="1" dirty="0">
                    <a:solidFill>
                      <a:schemeClr val="tx2"/>
                    </a:solidFill>
                  </a:rPr>
                  <a:t>：</a:t>
                </a:r>
              </a:p>
            </p:txBody>
          </p:sp>
        </mc:Choice>
        <mc:Fallback xmlns="">
          <p:sp>
            <p:nvSpPr>
              <p:cNvPr id="38" name="TextBox 37"/>
              <p:cNvSpPr txBox="1">
                <a:spLocks noRot="1" noChangeAspect="1" noMove="1" noResize="1" noEditPoints="1" noAdjustHandles="1" noChangeArrowheads="1" noChangeShapeType="1" noTextEdit="1"/>
              </p:cNvSpPr>
              <p:nvPr/>
            </p:nvSpPr>
            <p:spPr>
              <a:xfrm>
                <a:off x="179512" y="5387458"/>
                <a:ext cx="8784976" cy="390428"/>
              </a:xfrm>
              <a:prstGeom prst="rect">
                <a:avLst/>
              </a:prstGeom>
              <a:blipFill>
                <a:blip r:embed="rId11"/>
                <a:stretch>
                  <a:fillRect l="-555" t="-7813" b="-20313"/>
                </a:stretch>
              </a:blipFill>
            </p:spPr>
            <p:txBody>
              <a:bodyPr/>
              <a:lstStyle/>
              <a:p>
                <a:r>
                  <a:rPr lang="zh-CN" altLang="en-US">
                    <a:noFill/>
                  </a:rPr>
                  <a:t> </a:t>
                </a:r>
              </a:p>
            </p:txBody>
          </p:sp>
        </mc:Fallback>
      </mc:AlternateContent>
      <p:graphicFrame>
        <p:nvGraphicFramePr>
          <p:cNvPr id="39" name="对象 38"/>
          <p:cNvGraphicFramePr>
            <a:graphicFrameLocks noChangeAspect="1"/>
          </p:cNvGraphicFramePr>
          <p:nvPr>
            <p:extLst>
              <p:ext uri="{D42A27DB-BD31-4B8C-83A1-F6EECF244321}">
                <p14:modId xmlns:p14="http://schemas.microsoft.com/office/powerpoint/2010/main" val="13740747"/>
              </p:ext>
            </p:extLst>
          </p:nvPr>
        </p:nvGraphicFramePr>
        <p:xfrm>
          <a:off x="2896394" y="6021388"/>
          <a:ext cx="2611710" cy="518382"/>
        </p:xfrm>
        <a:graphic>
          <a:graphicData uri="http://schemas.openxmlformats.org/presentationml/2006/ole">
            <mc:AlternateContent xmlns:mc="http://schemas.openxmlformats.org/markup-compatibility/2006">
              <mc:Choice xmlns:v="urn:schemas-microsoft-com:vml" Requires="v">
                <p:oleObj spid="_x0000_s141497" name="Equation" r:id="rId12" imgW="1536480" imgH="304560" progId="Equation.DSMT4">
                  <p:embed/>
                </p:oleObj>
              </mc:Choice>
              <mc:Fallback>
                <p:oleObj name="Equation" r:id="rId12" imgW="1536480" imgH="304560" progId="Equation.DSMT4">
                  <p:embed/>
                  <p:pic>
                    <p:nvPicPr>
                      <p:cNvPr id="0" name=""/>
                      <p:cNvPicPr>
                        <a:picLocks noChangeAspect="1" noChangeArrowheads="1"/>
                      </p:cNvPicPr>
                      <p:nvPr/>
                    </p:nvPicPr>
                    <p:blipFill>
                      <a:blip r:embed="rId13"/>
                      <a:srcRect/>
                      <a:stretch>
                        <a:fillRect/>
                      </a:stretch>
                    </p:blipFill>
                    <p:spPr bwMode="auto">
                      <a:xfrm>
                        <a:off x="2896394" y="6021388"/>
                        <a:ext cx="2611710" cy="51838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339029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ipe(left)">
                                      <p:cBhvr>
                                        <p:cTn id="11" dur="500"/>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wipe(left)">
                                      <p:cBhvr>
                                        <p:cTn id="16" dur="500"/>
                                        <p:tgtEl>
                                          <p:spTgt spid="35"/>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wipe(left)">
                                      <p:cBhvr>
                                        <p:cTn id="20" dur="500"/>
                                        <p:tgtEl>
                                          <p:spTgt spid="2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wipe(left)">
                                      <p:cBhvr>
                                        <p:cTn id="25" dur="500"/>
                                        <p:tgtEl>
                                          <p:spTgt spid="36"/>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37"/>
                                        </p:tgtEl>
                                        <p:attrNameLst>
                                          <p:attrName>style.visibility</p:attrName>
                                        </p:attrNameLst>
                                      </p:cBhvr>
                                      <p:to>
                                        <p:strVal val="visible"/>
                                      </p:to>
                                    </p:set>
                                    <p:animEffect transition="in" filter="wipe(left)">
                                      <p:cBhvr>
                                        <p:cTn id="29" dur="500"/>
                                        <p:tgtEl>
                                          <p:spTgt spid="37"/>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wipe(left)">
                                      <p:cBhvr>
                                        <p:cTn id="34" dur="500"/>
                                        <p:tgtEl>
                                          <p:spTgt spid="38"/>
                                        </p:tgtEl>
                                      </p:cBhvr>
                                    </p:animEffect>
                                  </p:childTnLst>
                                </p:cTn>
                              </p:par>
                            </p:childTnLst>
                          </p:cTn>
                        </p:par>
                        <p:par>
                          <p:cTn id="35" fill="hold">
                            <p:stCondLst>
                              <p:cond delay="500"/>
                            </p:stCondLst>
                            <p:childTnLst>
                              <p:par>
                                <p:cTn id="36" presetID="22" presetClass="entr" presetSubtype="8" fill="hold" nodeType="afterEffect">
                                  <p:stCondLst>
                                    <p:cond delay="0"/>
                                  </p:stCondLst>
                                  <p:childTnLst>
                                    <p:set>
                                      <p:cBhvr>
                                        <p:cTn id="37" dur="1" fill="hold">
                                          <p:stCondLst>
                                            <p:cond delay="0"/>
                                          </p:stCondLst>
                                        </p:cTn>
                                        <p:tgtEl>
                                          <p:spTgt spid="39"/>
                                        </p:tgtEl>
                                        <p:attrNameLst>
                                          <p:attrName>style.visibility</p:attrName>
                                        </p:attrNameLst>
                                      </p:cBhvr>
                                      <p:to>
                                        <p:strVal val="visible"/>
                                      </p:to>
                                    </p:set>
                                    <p:animEffect transition="in" filter="wipe(left)">
                                      <p:cBhvr>
                                        <p:cTn id="38"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5" grpId="0"/>
      <p:bldP spid="36" grpId="0"/>
      <p:bldP spid="3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3200" dirty="0">
                <a:latin typeface="黑体" pitchFamily="2" charset="-122"/>
                <a:ea typeface="黑体" pitchFamily="2" charset="-122"/>
              </a:rPr>
              <a:t>傅里叶变换基本定理</a:t>
            </a:r>
            <a:endParaRPr lang="en-US" altLang="zh-CN" sz="3200" dirty="0">
              <a:latin typeface="黑体" pitchFamily="2" charset="-122"/>
              <a:ea typeface="黑体" pitchFamily="2" charset="-122"/>
            </a:endParaRPr>
          </a:p>
        </p:txBody>
      </p:sp>
      <p:sp>
        <p:nvSpPr>
          <p:cNvPr id="6" name="灯片编号占位符 5"/>
          <p:cNvSpPr>
            <a:spLocks noGrp="1"/>
          </p:cNvSpPr>
          <p:nvPr>
            <p:ph type="sldNum" sz="quarter" idx="10"/>
          </p:nvPr>
        </p:nvSpPr>
        <p:spPr/>
        <p:txBody>
          <a:bodyPr/>
          <a:lstStyle/>
          <a:p>
            <a:fld id="{80EBFEEF-8BDD-4A82-B08F-633BA2D602B5}" type="slidenum">
              <a:rPr lang="zh-CN" altLang="en-US" smtClean="0"/>
              <a:pPr/>
              <a:t>9</a:t>
            </a:fld>
            <a:endParaRPr lang="zh-CN" altLang="en-US"/>
          </a:p>
        </p:txBody>
      </p:sp>
      <p:graphicFrame>
        <p:nvGraphicFramePr>
          <p:cNvPr id="2" name="对象 1"/>
          <p:cNvGraphicFramePr>
            <a:graphicFrameLocks noChangeAspect="1"/>
          </p:cNvGraphicFramePr>
          <p:nvPr>
            <p:extLst>
              <p:ext uri="{D42A27DB-BD31-4B8C-83A1-F6EECF244321}">
                <p14:modId xmlns:p14="http://schemas.microsoft.com/office/powerpoint/2010/main" val="3794939945"/>
              </p:ext>
            </p:extLst>
          </p:nvPr>
        </p:nvGraphicFramePr>
        <p:xfrm>
          <a:off x="2051720" y="3933056"/>
          <a:ext cx="6552728" cy="589312"/>
        </p:xfrm>
        <a:graphic>
          <a:graphicData uri="http://schemas.openxmlformats.org/presentationml/2006/ole">
            <mc:AlternateContent xmlns:mc="http://schemas.openxmlformats.org/markup-compatibility/2006">
              <mc:Choice xmlns:v="urn:schemas-microsoft-com:vml" Requires="v">
                <p:oleObj spid="_x0000_s142514" name="Equation" r:id="rId4" imgW="3111480" imgH="279360" progId="Equation.DSMT4">
                  <p:embed/>
                </p:oleObj>
              </mc:Choice>
              <mc:Fallback>
                <p:oleObj name="Equation" r:id="rId4" imgW="3111480" imgH="279360" progId="Equation.DSMT4">
                  <p:embed/>
                  <p:pic>
                    <p:nvPicPr>
                      <p:cNvPr id="0" name="对象 7"/>
                      <p:cNvPicPr>
                        <a:picLocks noChangeAspect="1" noChangeArrowheads="1"/>
                      </p:cNvPicPr>
                      <p:nvPr/>
                    </p:nvPicPr>
                    <p:blipFill>
                      <a:blip r:embed="rId5"/>
                      <a:srcRect/>
                      <a:stretch>
                        <a:fillRect/>
                      </a:stretch>
                    </p:blipFill>
                    <p:spPr bwMode="auto">
                      <a:xfrm>
                        <a:off x="2051720" y="3933056"/>
                        <a:ext cx="6552728" cy="589312"/>
                      </a:xfrm>
                      <a:prstGeom prst="rect">
                        <a:avLst/>
                      </a:prstGeom>
                      <a:noFill/>
                      <a:ln w="28575">
                        <a:solidFill>
                          <a:srgbClr val="FF0000"/>
                        </a:solidFill>
                      </a:ln>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2273361307"/>
              </p:ext>
            </p:extLst>
          </p:nvPr>
        </p:nvGraphicFramePr>
        <p:xfrm>
          <a:off x="2077316" y="1412776"/>
          <a:ext cx="5807052" cy="507135"/>
        </p:xfrm>
        <a:graphic>
          <a:graphicData uri="http://schemas.openxmlformats.org/presentationml/2006/ole">
            <mc:AlternateContent xmlns:mc="http://schemas.openxmlformats.org/markup-compatibility/2006">
              <mc:Choice xmlns:v="urn:schemas-microsoft-com:vml" Requires="v">
                <p:oleObj spid="_x0000_s142515" name="Equation" r:id="rId6" imgW="2908080" imgH="253800" progId="Equation.DSMT4">
                  <p:embed/>
                </p:oleObj>
              </mc:Choice>
              <mc:Fallback>
                <p:oleObj name="Equation" r:id="rId6" imgW="2908080" imgH="253800" progId="Equation.DSMT4">
                  <p:embed/>
                  <p:pic>
                    <p:nvPicPr>
                      <p:cNvPr id="0" name="对象 1"/>
                      <p:cNvPicPr>
                        <a:picLocks noChangeAspect="1" noChangeArrowheads="1"/>
                      </p:cNvPicPr>
                      <p:nvPr/>
                    </p:nvPicPr>
                    <p:blipFill>
                      <a:blip r:embed="rId7"/>
                      <a:srcRect/>
                      <a:stretch>
                        <a:fillRect/>
                      </a:stretch>
                    </p:blipFill>
                    <p:spPr bwMode="auto">
                      <a:xfrm>
                        <a:off x="2077316" y="1412776"/>
                        <a:ext cx="5807052" cy="507135"/>
                      </a:xfrm>
                      <a:prstGeom prst="rect">
                        <a:avLst/>
                      </a:prstGeom>
                      <a:noFill/>
                      <a:ln w="28575">
                        <a:solidFill>
                          <a:srgbClr val="FF0000"/>
                        </a:solidFill>
                      </a:ln>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1186253655"/>
              </p:ext>
            </p:extLst>
          </p:nvPr>
        </p:nvGraphicFramePr>
        <p:xfrm>
          <a:off x="2020888" y="2348880"/>
          <a:ext cx="3559224" cy="859860"/>
        </p:xfrm>
        <a:graphic>
          <a:graphicData uri="http://schemas.openxmlformats.org/presentationml/2006/ole">
            <mc:AlternateContent xmlns:mc="http://schemas.openxmlformats.org/markup-compatibility/2006">
              <mc:Choice xmlns:v="urn:schemas-microsoft-com:vml" Requires="v">
                <p:oleObj spid="_x0000_s142516" name="Equation" r:id="rId8" imgW="1892160" imgH="457200" progId="Equation.DSMT4">
                  <p:embed/>
                </p:oleObj>
              </mc:Choice>
              <mc:Fallback>
                <p:oleObj name="Equation" r:id="rId8" imgW="1892160" imgH="457200" progId="Equation.DSMT4">
                  <p:embed/>
                  <p:pic>
                    <p:nvPicPr>
                      <p:cNvPr id="0" name="对象 7"/>
                      <p:cNvPicPr>
                        <a:picLocks noChangeAspect="1" noChangeArrowheads="1"/>
                      </p:cNvPicPr>
                      <p:nvPr/>
                    </p:nvPicPr>
                    <p:blipFill>
                      <a:blip r:embed="rId9"/>
                      <a:srcRect/>
                      <a:stretch>
                        <a:fillRect/>
                      </a:stretch>
                    </p:blipFill>
                    <p:spPr bwMode="auto">
                      <a:xfrm>
                        <a:off x="2020888" y="2348880"/>
                        <a:ext cx="3559224" cy="859860"/>
                      </a:xfrm>
                      <a:prstGeom prst="rect">
                        <a:avLst/>
                      </a:prstGeom>
                      <a:noFill/>
                      <a:ln w="28575">
                        <a:solidFill>
                          <a:srgbClr val="FF0000"/>
                        </a:solidFill>
                      </a:ln>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213909959"/>
              </p:ext>
            </p:extLst>
          </p:nvPr>
        </p:nvGraphicFramePr>
        <p:xfrm>
          <a:off x="2147889" y="5301208"/>
          <a:ext cx="5088408" cy="680206"/>
        </p:xfrm>
        <a:graphic>
          <a:graphicData uri="http://schemas.openxmlformats.org/presentationml/2006/ole">
            <mc:AlternateContent xmlns:mc="http://schemas.openxmlformats.org/markup-compatibility/2006">
              <mc:Choice xmlns:v="urn:schemas-microsoft-com:vml" Requires="v">
                <p:oleObj spid="_x0000_s142517" name="Equation" r:id="rId10" imgW="2476440" imgH="330120" progId="Equation.DSMT4">
                  <p:embed/>
                </p:oleObj>
              </mc:Choice>
              <mc:Fallback>
                <p:oleObj name="Equation" r:id="rId10" imgW="2476440" imgH="330120" progId="Equation.DSMT4">
                  <p:embed/>
                  <p:pic>
                    <p:nvPicPr>
                      <p:cNvPr id="0" name="对象 1"/>
                      <p:cNvPicPr>
                        <a:picLocks noChangeAspect="1" noChangeArrowheads="1"/>
                      </p:cNvPicPr>
                      <p:nvPr/>
                    </p:nvPicPr>
                    <p:blipFill>
                      <a:blip r:embed="rId11"/>
                      <a:srcRect/>
                      <a:stretch>
                        <a:fillRect/>
                      </a:stretch>
                    </p:blipFill>
                    <p:spPr bwMode="auto">
                      <a:xfrm>
                        <a:off x="2147889" y="5301208"/>
                        <a:ext cx="5088408" cy="680206"/>
                      </a:xfrm>
                      <a:prstGeom prst="rect">
                        <a:avLst/>
                      </a:prstGeom>
                      <a:noFill/>
                      <a:ln w="28575">
                        <a:solidFill>
                          <a:srgbClr val="FF0000"/>
                        </a:solidFill>
                      </a:ln>
                    </p:spPr>
                  </p:pic>
                </p:oleObj>
              </mc:Fallback>
            </mc:AlternateContent>
          </a:graphicData>
        </a:graphic>
      </p:graphicFrame>
      <p:sp>
        <p:nvSpPr>
          <p:cNvPr id="10" name="TextBox 9"/>
          <p:cNvSpPr txBox="1"/>
          <p:nvPr/>
        </p:nvSpPr>
        <p:spPr>
          <a:xfrm>
            <a:off x="82785" y="1412776"/>
            <a:ext cx="1886254" cy="369332"/>
          </a:xfrm>
          <a:prstGeom prst="rect">
            <a:avLst/>
          </a:prstGeom>
          <a:noFill/>
        </p:spPr>
        <p:txBody>
          <a:bodyPr wrap="square" rtlCol="0">
            <a:spAutoFit/>
          </a:bodyPr>
          <a:lstStyle/>
          <a:p>
            <a:pPr algn="just"/>
            <a:r>
              <a:rPr lang="zh-CN" altLang="en-US" b="1" dirty="0">
                <a:solidFill>
                  <a:srgbClr val="0000FF"/>
                </a:solidFill>
              </a:rPr>
              <a:t>线性定理：</a:t>
            </a:r>
          </a:p>
        </p:txBody>
      </p:sp>
      <p:sp>
        <p:nvSpPr>
          <p:cNvPr id="11" name="TextBox 10"/>
          <p:cNvSpPr txBox="1"/>
          <p:nvPr/>
        </p:nvSpPr>
        <p:spPr>
          <a:xfrm>
            <a:off x="82785" y="2564904"/>
            <a:ext cx="2040943" cy="369332"/>
          </a:xfrm>
          <a:prstGeom prst="rect">
            <a:avLst/>
          </a:prstGeom>
          <a:noFill/>
        </p:spPr>
        <p:txBody>
          <a:bodyPr wrap="square" rtlCol="0">
            <a:spAutoFit/>
          </a:bodyPr>
          <a:lstStyle>
            <a:defPPr>
              <a:defRPr lang="zh-CN"/>
            </a:defPPr>
            <a:lvl1pPr algn="just">
              <a:defRPr sz="2400" b="1">
                <a:solidFill>
                  <a:srgbClr val="0000FF"/>
                </a:solidFill>
              </a:defRPr>
            </a:lvl1pPr>
          </a:lstStyle>
          <a:p>
            <a:r>
              <a:rPr lang="zh-CN" altLang="en-US" sz="1800" dirty="0"/>
              <a:t>相似性定理：</a:t>
            </a:r>
          </a:p>
        </p:txBody>
      </p:sp>
      <p:sp>
        <p:nvSpPr>
          <p:cNvPr id="12" name="TextBox 11"/>
          <p:cNvSpPr txBox="1"/>
          <p:nvPr/>
        </p:nvSpPr>
        <p:spPr>
          <a:xfrm>
            <a:off x="5574960" y="2564904"/>
            <a:ext cx="2741456" cy="369332"/>
          </a:xfrm>
          <a:prstGeom prst="rect">
            <a:avLst/>
          </a:prstGeom>
          <a:noFill/>
        </p:spPr>
        <p:txBody>
          <a:bodyPr wrap="none" rtlCol="0">
            <a:spAutoFit/>
          </a:bodyPr>
          <a:lstStyle/>
          <a:p>
            <a:r>
              <a:rPr lang="zh-CN" altLang="en-US" b="1" dirty="0">
                <a:solidFill>
                  <a:srgbClr val="FF0000"/>
                </a:solidFill>
              </a:rPr>
              <a:t>空域压缩对应频域扩展。</a:t>
            </a:r>
          </a:p>
        </p:txBody>
      </p:sp>
      <p:sp>
        <p:nvSpPr>
          <p:cNvPr id="13" name="TextBox 12"/>
          <p:cNvSpPr txBox="1"/>
          <p:nvPr/>
        </p:nvSpPr>
        <p:spPr>
          <a:xfrm>
            <a:off x="82785" y="4005064"/>
            <a:ext cx="1896927" cy="369332"/>
          </a:xfrm>
          <a:prstGeom prst="rect">
            <a:avLst/>
          </a:prstGeom>
          <a:noFill/>
        </p:spPr>
        <p:txBody>
          <a:bodyPr wrap="square" rtlCol="0">
            <a:spAutoFit/>
          </a:bodyPr>
          <a:lstStyle>
            <a:defPPr>
              <a:defRPr lang="zh-CN"/>
            </a:defPPr>
            <a:lvl1pPr algn="just">
              <a:defRPr sz="2400" b="1">
                <a:solidFill>
                  <a:srgbClr val="0000FF"/>
                </a:solidFill>
              </a:defRPr>
            </a:lvl1pPr>
          </a:lstStyle>
          <a:p>
            <a:r>
              <a:rPr lang="zh-CN" altLang="en-US" sz="1800" dirty="0"/>
              <a:t>相移定理：</a:t>
            </a:r>
          </a:p>
        </p:txBody>
      </p:sp>
      <p:sp>
        <p:nvSpPr>
          <p:cNvPr id="14" name="TextBox 13"/>
          <p:cNvSpPr txBox="1"/>
          <p:nvPr/>
        </p:nvSpPr>
        <p:spPr>
          <a:xfrm>
            <a:off x="5504632" y="4571836"/>
            <a:ext cx="2741456" cy="369332"/>
          </a:xfrm>
          <a:prstGeom prst="rect">
            <a:avLst/>
          </a:prstGeom>
          <a:noFill/>
        </p:spPr>
        <p:txBody>
          <a:bodyPr wrap="none" rtlCol="0">
            <a:spAutoFit/>
          </a:bodyPr>
          <a:lstStyle/>
          <a:p>
            <a:r>
              <a:rPr lang="zh-CN" altLang="en-US" b="1" dirty="0">
                <a:solidFill>
                  <a:srgbClr val="FF0000"/>
                </a:solidFill>
              </a:rPr>
              <a:t>空域平移对应频域相移。</a:t>
            </a:r>
          </a:p>
        </p:txBody>
      </p:sp>
      <p:sp>
        <p:nvSpPr>
          <p:cNvPr id="15" name="TextBox 14"/>
          <p:cNvSpPr txBox="1"/>
          <p:nvPr/>
        </p:nvSpPr>
        <p:spPr>
          <a:xfrm>
            <a:off x="93460" y="5271591"/>
            <a:ext cx="1985392" cy="646331"/>
          </a:xfrm>
          <a:prstGeom prst="rect">
            <a:avLst/>
          </a:prstGeom>
          <a:noFill/>
        </p:spPr>
        <p:txBody>
          <a:bodyPr wrap="square" rtlCol="0">
            <a:spAutoFit/>
          </a:bodyPr>
          <a:lstStyle>
            <a:defPPr>
              <a:defRPr lang="zh-CN"/>
            </a:defPPr>
            <a:lvl1pPr algn="just">
              <a:defRPr sz="2400" b="1">
                <a:solidFill>
                  <a:srgbClr val="0000FF"/>
                </a:solidFill>
              </a:defRPr>
            </a:lvl1pPr>
          </a:lstStyle>
          <a:p>
            <a:r>
              <a:rPr lang="zh-CN" altLang="en-US" sz="1800" dirty="0"/>
              <a:t>瑞利定理（巴塞伐尔定理）：</a:t>
            </a:r>
          </a:p>
        </p:txBody>
      </p:sp>
      <p:sp>
        <p:nvSpPr>
          <p:cNvPr id="16" name="TextBox 15"/>
          <p:cNvSpPr txBox="1"/>
          <p:nvPr/>
        </p:nvSpPr>
        <p:spPr>
          <a:xfrm>
            <a:off x="1979712" y="6093296"/>
            <a:ext cx="5763116" cy="369332"/>
          </a:xfrm>
          <a:prstGeom prst="rect">
            <a:avLst/>
          </a:prstGeom>
          <a:noFill/>
        </p:spPr>
        <p:txBody>
          <a:bodyPr wrap="none" rtlCol="0">
            <a:spAutoFit/>
          </a:bodyPr>
          <a:lstStyle/>
          <a:p>
            <a:r>
              <a:rPr lang="zh-CN" altLang="en-US" b="1" dirty="0">
                <a:solidFill>
                  <a:srgbClr val="FF0000"/>
                </a:solidFill>
              </a:rPr>
              <a:t>能量守恒：空域积分和频域积分，得到的总能量相等。</a:t>
            </a:r>
          </a:p>
        </p:txBody>
      </p:sp>
    </p:spTree>
    <p:extLst>
      <p:ext uri="{BB962C8B-B14F-4D97-AF65-F5344CB8AC3E}">
        <p14:creationId xmlns:p14="http://schemas.microsoft.com/office/powerpoint/2010/main" val="903254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left)">
                                      <p:cBhvr>
                                        <p:cTn id="16" dur="500"/>
                                        <p:tgtEl>
                                          <p:spTgt spid="11"/>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left)">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barn(inVertical)">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wipe(left)">
                                      <p:cBhvr>
                                        <p:cTn id="30" dur="500"/>
                                        <p:tgtEl>
                                          <p:spTgt spid="13"/>
                                        </p:tgtEl>
                                      </p:cBhvr>
                                    </p:animEffect>
                                  </p:childTnLst>
                                </p:cTn>
                              </p:par>
                            </p:childTnLst>
                          </p:cTn>
                        </p:par>
                        <p:par>
                          <p:cTn id="31" fill="hold">
                            <p:stCondLst>
                              <p:cond delay="500"/>
                            </p:stCondLst>
                            <p:childTnLst>
                              <p:par>
                                <p:cTn id="32" presetID="22" presetClass="entr" presetSubtype="8" fill="hold" nodeType="after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wipe(left)">
                                      <p:cBhvr>
                                        <p:cTn id="34" dur="500"/>
                                        <p:tgtEl>
                                          <p:spTgt spid="2"/>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barn(inVertical)">
                                      <p:cBhvr>
                                        <p:cTn id="39" dur="500"/>
                                        <p:tgtEl>
                                          <p:spTgt spid="14"/>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wipe(left)">
                                      <p:cBhvr>
                                        <p:cTn id="44" dur="500"/>
                                        <p:tgtEl>
                                          <p:spTgt spid="15"/>
                                        </p:tgtEl>
                                      </p:cBhvr>
                                    </p:animEffect>
                                  </p:childTnLst>
                                </p:cTn>
                              </p:par>
                            </p:childTnLst>
                          </p:cTn>
                        </p:par>
                        <p:par>
                          <p:cTn id="45" fill="hold">
                            <p:stCondLst>
                              <p:cond delay="500"/>
                            </p:stCondLst>
                            <p:childTnLst>
                              <p:par>
                                <p:cTn id="46" presetID="22" presetClass="entr" presetSubtype="8" fill="hold" nodeType="after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wipe(left)">
                                      <p:cBhvr>
                                        <p:cTn id="48" dur="500"/>
                                        <p:tgtEl>
                                          <p:spTgt spid="8"/>
                                        </p:tgtEl>
                                      </p:cBhvr>
                                    </p:animEffect>
                                  </p:childTnLst>
                                </p:cTn>
                              </p:par>
                            </p:childTnLst>
                          </p:cTn>
                        </p:par>
                      </p:childTnLst>
                    </p:cTn>
                  </p:par>
                  <p:par>
                    <p:cTn id="49" fill="hold">
                      <p:stCondLst>
                        <p:cond delay="indefinite"/>
                      </p:stCondLst>
                      <p:childTnLst>
                        <p:par>
                          <p:cTn id="50" fill="hold">
                            <p:stCondLst>
                              <p:cond delay="0"/>
                            </p:stCondLst>
                            <p:childTnLst>
                              <p:par>
                                <p:cTn id="51" presetID="16" presetClass="entr" presetSubtype="21" fill="hold" grpId="0" nodeType="click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barn(inVertical)">
                                      <p:cBhvr>
                                        <p:cTn id="5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15" grpId="0"/>
      <p:bldP spid="16" grpId="0"/>
    </p:bldLst>
  </p:timing>
</p:sld>
</file>

<file path=ppt/theme/theme1.xml><?xml version="1.0" encoding="utf-8"?>
<a:theme xmlns:a="http://schemas.openxmlformats.org/drawingml/2006/main" name="Yang01">
  <a:themeElements>
    <a:clrScheme name="Yang01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Yang01">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Yang01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Yang01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Yang01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Yang01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Yang01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Yang01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Yang01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Yang01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Class1-2_0.绪论</Template>
  <TotalTime>9920</TotalTime>
  <Words>2704</Words>
  <Application>Microsoft Office PowerPoint</Application>
  <PresentationFormat>全屏显示(4:3)</PresentationFormat>
  <Paragraphs>406</Paragraphs>
  <Slides>54</Slides>
  <Notes>53</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54</vt:i4>
      </vt:variant>
    </vt:vector>
  </HeadingPairs>
  <TitlesOfParts>
    <vt:vector size="64" baseType="lpstr">
      <vt:lpstr>黑体</vt:lpstr>
      <vt:lpstr>Arial</vt:lpstr>
      <vt:lpstr>Calibri</vt:lpstr>
      <vt:lpstr>Cambria Math</vt:lpstr>
      <vt:lpstr>Lucida Calligraphy</vt:lpstr>
      <vt:lpstr>Times New Roman</vt:lpstr>
      <vt:lpstr>Verdana</vt:lpstr>
      <vt:lpstr>Wingdings</vt:lpstr>
      <vt:lpstr>Yang01</vt:lpstr>
      <vt:lpstr>Equation</vt:lpstr>
      <vt:lpstr>PowerPoint 演示文稿</vt:lpstr>
      <vt:lpstr>6.2 傅里叶光学的数学工具</vt:lpstr>
      <vt:lpstr>1.周期函数的傅里叶级数</vt:lpstr>
      <vt:lpstr>周期函数的傅里叶频谱</vt:lpstr>
      <vt:lpstr>2.非周期函数的傅里叶级数</vt:lpstr>
      <vt:lpstr>非周期函数的傅里叶积分</vt:lpstr>
      <vt:lpstr>3.傅里叶变换和逆变换</vt:lpstr>
      <vt:lpstr>二维傅里叶变换</vt:lpstr>
      <vt:lpstr>傅里叶变换基本定理</vt:lpstr>
      <vt:lpstr>傅里叶变换基本定理</vt:lpstr>
      <vt:lpstr>6.2 傅里叶光学的数学工具</vt:lpstr>
      <vt:lpstr>1.函数的卷积运算</vt:lpstr>
      <vt:lpstr>函数的卷积运算</vt:lpstr>
      <vt:lpstr>函数的卷积运算</vt:lpstr>
      <vt:lpstr>2.卷积运算的应用—线性时不变系统</vt:lpstr>
      <vt:lpstr>卷积运算的应用—线性时不变系统</vt:lpstr>
      <vt:lpstr>卷积运算的应用—线性空间不变系统</vt:lpstr>
      <vt:lpstr>卷积运算的应用—线性空间不变系统</vt:lpstr>
      <vt:lpstr>3.函数的相关运算</vt:lpstr>
      <vt:lpstr>相关运算的应用—信号分析</vt:lpstr>
      <vt:lpstr>相关运算的应用—数字图像处理</vt:lpstr>
      <vt:lpstr>相关运算的应用—数字图像处理</vt:lpstr>
      <vt:lpstr>相关运算的应用—非相干成像系统分析</vt:lpstr>
      <vt:lpstr>4.自相关与自卷积</vt:lpstr>
      <vt:lpstr>卷积定理与相关定理</vt:lpstr>
      <vt:lpstr>6.2 傅里叶光学的数学工具</vt:lpstr>
      <vt:lpstr>傅里叶变换与2f 透镜系统</vt:lpstr>
      <vt:lpstr>傅里叶变换—相移原理</vt:lpstr>
      <vt:lpstr>傅里叶变换—相似性原理</vt:lpstr>
      <vt:lpstr>傅里叶变换—相似性原理</vt:lpstr>
      <vt:lpstr>6.2 傅里叶光学的数学工具</vt:lpstr>
      <vt:lpstr>δ函数</vt:lpstr>
      <vt:lpstr>δ函数</vt:lpstr>
      <vt:lpstr>δ函数的性质</vt:lpstr>
      <vt:lpstr>δ函数与2f系统</vt:lpstr>
      <vt:lpstr>δ函数的抽样性质</vt:lpstr>
      <vt:lpstr>δ函数的抽样性质</vt:lpstr>
      <vt:lpstr>卷积、相关、δ函数、傅里叶定理与光学系统</vt:lpstr>
      <vt:lpstr>6.2 傅里叶光学的数学工具</vt:lpstr>
      <vt:lpstr>3.5 点扩展函数？</vt:lpstr>
      <vt:lpstr>理想光学系统的光瞳函数</vt:lpstr>
      <vt:lpstr>梳状函数</vt:lpstr>
      <vt:lpstr>梳状函数的性质</vt:lpstr>
      <vt:lpstr>复杂光瞳函数—矩形光栅</vt:lpstr>
      <vt:lpstr>复杂光瞳函数—正弦振幅光栅</vt:lpstr>
      <vt:lpstr>复杂光瞳函数的表征</vt:lpstr>
      <vt:lpstr>6.2 傅里叶光学的数学工具</vt:lpstr>
      <vt:lpstr>常用的特殊函数</vt:lpstr>
      <vt:lpstr>常用特殊函数变换对</vt:lpstr>
      <vt:lpstr>常用特殊函数变换对</vt:lpstr>
      <vt:lpstr>常用特殊函数变换对</vt:lpstr>
      <vt:lpstr>常用特殊函数变换对</vt:lpstr>
      <vt:lpstr>致谢</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wanzhujun</dc:creator>
  <cp:lastModifiedBy>Hust</cp:lastModifiedBy>
  <cp:revision>677</cp:revision>
  <cp:lastPrinted>2014-11-17T00:32:16Z</cp:lastPrinted>
  <dcterms:created xsi:type="dcterms:W3CDTF">2013-11-04T02:33:41Z</dcterms:created>
  <dcterms:modified xsi:type="dcterms:W3CDTF">2022-11-17T13:36:44Z</dcterms:modified>
</cp:coreProperties>
</file>