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handoutMasterIdLst>
    <p:handoutMasterId r:id="rId40"/>
  </p:handoutMasterIdLst>
  <p:sldIdLst>
    <p:sldId id="256" r:id="rId2"/>
    <p:sldId id="365" r:id="rId3"/>
    <p:sldId id="291" r:id="rId4"/>
    <p:sldId id="292" r:id="rId5"/>
    <p:sldId id="293" r:id="rId6"/>
    <p:sldId id="402" r:id="rId7"/>
    <p:sldId id="403" r:id="rId8"/>
    <p:sldId id="404" r:id="rId9"/>
    <p:sldId id="294" r:id="rId10"/>
    <p:sldId id="295" r:id="rId11"/>
    <p:sldId id="296" r:id="rId12"/>
    <p:sldId id="299" r:id="rId13"/>
    <p:sldId id="374" r:id="rId14"/>
    <p:sldId id="378" r:id="rId15"/>
    <p:sldId id="376" r:id="rId16"/>
    <p:sldId id="377" r:id="rId17"/>
    <p:sldId id="400" r:id="rId18"/>
    <p:sldId id="382" r:id="rId19"/>
    <p:sldId id="401" r:id="rId20"/>
    <p:sldId id="399" r:id="rId21"/>
    <p:sldId id="398"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26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79" autoAdjust="0"/>
  </p:normalViewPr>
  <p:slideViewPr>
    <p:cSldViewPr>
      <p:cViewPr varScale="1">
        <p:scale>
          <a:sx n="84" d="100"/>
          <a:sy n="84" d="100"/>
        </p:scale>
        <p:origin x="86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4.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2.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79.wmf"/><Relationship Id="rId1"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a:t>2014/11/05</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a:t>2014/11/05</a:t>
            </a: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11</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12</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13</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14</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15</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16</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17</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extLst>
      <p:ext uri="{BB962C8B-B14F-4D97-AF65-F5344CB8AC3E}">
        <p14:creationId xmlns:p14="http://schemas.microsoft.com/office/powerpoint/2010/main" val="347125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19</a:t>
            </a:fld>
            <a:endParaRPr lang="en-US" altLang="zh-CN"/>
          </a:p>
        </p:txBody>
      </p:sp>
    </p:spTree>
    <p:extLst>
      <p:ext uri="{BB962C8B-B14F-4D97-AF65-F5344CB8AC3E}">
        <p14:creationId xmlns:p14="http://schemas.microsoft.com/office/powerpoint/2010/main" val="131980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20</a:t>
            </a:fld>
            <a:endParaRPr lang="en-US" altLang="zh-CN"/>
          </a:p>
        </p:txBody>
      </p:sp>
    </p:spTree>
    <p:extLst>
      <p:ext uri="{BB962C8B-B14F-4D97-AF65-F5344CB8AC3E}">
        <p14:creationId xmlns:p14="http://schemas.microsoft.com/office/powerpoint/2010/main" val="257151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21</a:t>
            </a:fld>
            <a:endParaRPr lang="en-US" altLang="zh-CN"/>
          </a:p>
        </p:txBody>
      </p:sp>
    </p:spTree>
    <p:extLst>
      <p:ext uri="{BB962C8B-B14F-4D97-AF65-F5344CB8AC3E}">
        <p14:creationId xmlns:p14="http://schemas.microsoft.com/office/powerpoint/2010/main" val="2886865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36</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6</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extLst>
      <p:ext uri="{BB962C8B-B14F-4D97-AF65-F5344CB8AC3E}">
        <p14:creationId xmlns:p14="http://schemas.microsoft.com/office/powerpoint/2010/main" val="207420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7</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extLst>
      <p:ext uri="{BB962C8B-B14F-4D97-AF65-F5344CB8AC3E}">
        <p14:creationId xmlns:p14="http://schemas.microsoft.com/office/powerpoint/2010/main" val="98059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8</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extLst>
      <p:ext uri="{BB962C8B-B14F-4D97-AF65-F5344CB8AC3E}">
        <p14:creationId xmlns:p14="http://schemas.microsoft.com/office/powerpoint/2010/main" val="318699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9</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10</a:t>
            </a:fld>
            <a:endParaRPr lang="en-US" altLang="zh-CN"/>
          </a:p>
        </p:txBody>
      </p:sp>
      <p:sp>
        <p:nvSpPr>
          <p:cNvPr id="2" name="日期占位符 1"/>
          <p:cNvSpPr>
            <a:spLocks noGrp="1"/>
          </p:cNvSpPr>
          <p:nvPr>
            <p:ph type="dt" idx="10"/>
          </p:nvPr>
        </p:nvSpPr>
        <p:spPr/>
        <p:txBody>
          <a:bodyPr/>
          <a:lstStyle/>
          <a:p>
            <a:r>
              <a:rPr lang="en-US" altLang="zh-CN"/>
              <a:t>2014/11/05</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6079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85763"/>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dirty="0"/>
          </a:p>
        </p:txBody>
      </p:sp>
    </p:spTree>
    <p:extLst>
      <p:ext uri="{BB962C8B-B14F-4D97-AF65-F5344CB8AC3E}">
        <p14:creationId xmlns:p14="http://schemas.microsoft.com/office/powerpoint/2010/main" val="14252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5074600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77772476"/>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22.png"/><Relationship Id="rId5" Type="http://schemas.openxmlformats.org/officeDocument/2006/relationships/image" Target="../media/image17.wmf"/><Relationship Id="rId10" Type="http://schemas.openxmlformats.org/officeDocument/2006/relationships/image" Target="../media/image21.png"/><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2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2.xml"/><Relationship Id="rId7" Type="http://schemas.openxmlformats.org/officeDocument/2006/relationships/image" Target="../media/image26.wmf"/><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oleObject" Target="../embeddings/oleObject26.bin"/><Relationship Id="rId5" Type="http://schemas.openxmlformats.org/officeDocument/2006/relationships/image" Target="../media/image25.wmf"/><Relationship Id="rId10" Type="http://schemas.openxmlformats.org/officeDocument/2006/relationships/image" Target="../media/image27.wmf"/><Relationship Id="rId4" Type="http://schemas.openxmlformats.org/officeDocument/2006/relationships/oleObject" Target="../embeddings/oleObject23.bin"/><Relationship Id="rId9"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jpg"/><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4.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image" Target="../media/image35.png"/><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jpg"/><Relationship Id="rId5" Type="http://schemas.openxmlformats.org/officeDocument/2006/relationships/image" Target="../media/image34.wmf"/><Relationship Id="rId4"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tif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2.wmf"/><Relationship Id="rId3" Type="http://schemas.openxmlformats.org/officeDocument/2006/relationships/notesSlide" Target="../notesSlides/notesSlide18.xml"/><Relationship Id="rId7" Type="http://schemas.openxmlformats.org/officeDocument/2006/relationships/image" Target="../media/image39.wmf"/><Relationship Id="rId12"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44.png"/><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0.wmf"/><Relationship Id="rId14"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0.png"/><Relationship Id="rId3" Type="http://schemas.openxmlformats.org/officeDocument/2006/relationships/notesSlide" Target="../notesSlides/notesSlide19.xml"/><Relationship Id="rId7" Type="http://schemas.openxmlformats.org/officeDocument/2006/relationships/oleObject" Target="../embeddings/oleObject39.bin"/><Relationship Id="rId12"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7.wmf"/><Relationship Id="rId4" Type="http://schemas.openxmlformats.org/officeDocument/2006/relationships/image" Target="../media/image49.png"/><Relationship Id="rId9"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0.xml"/><Relationship Id="rId7" Type="http://schemas.openxmlformats.org/officeDocument/2006/relationships/image" Target="../media/image52.wmf"/><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3.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1.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image" Target="../media/image56.wmf"/><Relationship Id="rId10" Type="http://schemas.openxmlformats.org/officeDocument/2006/relationships/image" Target="../media/image56.png"/><Relationship Id="rId4" Type="http://schemas.openxmlformats.org/officeDocument/2006/relationships/oleObject" Target="../embeddings/oleObject46.bin"/><Relationship Id="rId9" Type="http://schemas.openxmlformats.org/officeDocument/2006/relationships/image" Target="../media/image5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62.wmf"/><Relationship Id="rId3" Type="http://schemas.openxmlformats.org/officeDocument/2006/relationships/notesSlide" Target="../notesSlides/notesSlide22.xml"/><Relationship Id="rId7" Type="http://schemas.openxmlformats.org/officeDocument/2006/relationships/image" Target="../media/image59.w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0.wmf"/><Relationship Id="rId14" Type="http://schemas.openxmlformats.org/officeDocument/2006/relationships/image" Target="../media/image63.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23.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5.bin"/><Relationship Id="rId11" Type="http://schemas.openxmlformats.org/officeDocument/2006/relationships/image" Target="../media/image66.wmf"/><Relationship Id="rId5" Type="http://schemas.openxmlformats.org/officeDocument/2006/relationships/image" Target="../media/image62.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notesSlide" Target="../notesSlides/notesSlide24.xml"/><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58.bin"/><Relationship Id="rId4" Type="http://schemas.openxmlformats.org/officeDocument/2006/relationships/image" Target="../media/image69.tiff"/><Relationship Id="rId9" Type="http://schemas.openxmlformats.org/officeDocument/2006/relationships/image" Target="../media/image64.png"/></Relationships>
</file>

<file path=ppt/slides/_rels/slide2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notesSlide" Target="../notesSlides/notesSlide25.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0.wmf"/><Relationship Id="rId5" Type="http://schemas.openxmlformats.org/officeDocument/2006/relationships/oleObject" Target="../embeddings/oleObject60.bin"/><Relationship Id="rId4" Type="http://schemas.openxmlformats.org/officeDocument/2006/relationships/image" Target="../media/image37.tiff"/></Relationships>
</file>

<file path=ppt/slides/_rels/slide2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notesSlide" Target="../notesSlides/notesSlide26.xml"/><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1.wmf"/><Relationship Id="rId5" Type="http://schemas.openxmlformats.org/officeDocument/2006/relationships/oleObject" Target="../embeddings/oleObject62.bin"/><Relationship Id="rId4" Type="http://schemas.openxmlformats.org/officeDocument/2006/relationships/image" Target="../media/image73.tiff"/><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74.tif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7.wmf"/><Relationship Id="rId10"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11.wmf"/></Relationships>
</file>

<file path=ppt/slides/_rels/slide3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29.xml"/><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64.bin"/><Relationship Id="rId4" Type="http://schemas.openxmlformats.org/officeDocument/2006/relationships/image" Target="../media/image78.tiff"/><Relationship Id="rId9" Type="http://schemas.openxmlformats.org/officeDocument/2006/relationships/image" Target="../media/image76.png"/></Relationships>
</file>

<file path=ppt/slides/_rels/slide31.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notesSlide" Target="../notesSlides/notesSlide30.xml"/><Relationship Id="rId7" Type="http://schemas.openxmlformats.org/officeDocument/2006/relationships/oleObject" Target="../embeddings/oleObject67.bin"/><Relationship Id="rId12"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9.wmf"/><Relationship Id="rId11" Type="http://schemas.openxmlformats.org/officeDocument/2006/relationships/image" Target="../media/image81.wmf"/><Relationship Id="rId5" Type="http://schemas.openxmlformats.org/officeDocument/2006/relationships/oleObject" Target="../embeddings/oleObject66.bin"/><Relationship Id="rId10" Type="http://schemas.openxmlformats.org/officeDocument/2006/relationships/oleObject" Target="../embeddings/oleObject68.bin"/><Relationship Id="rId4" Type="http://schemas.openxmlformats.org/officeDocument/2006/relationships/image" Target="../media/image36.tiff"/><Relationship Id="rId9" Type="http://schemas.openxmlformats.org/officeDocument/2006/relationships/image" Target="../media/image81.png"/></Relationships>
</file>

<file path=ppt/slides/_rels/slide3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31.xml"/><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69.bin"/><Relationship Id="rId10" Type="http://schemas.openxmlformats.org/officeDocument/2006/relationships/image" Target="../media/image84.wmf"/><Relationship Id="rId4" Type="http://schemas.openxmlformats.org/officeDocument/2006/relationships/image" Target="../media/image85.tiff"/><Relationship Id="rId9" Type="http://schemas.openxmlformats.org/officeDocument/2006/relationships/oleObject" Target="../embeddings/oleObject7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32.xml"/><Relationship Id="rId7" Type="http://schemas.openxmlformats.org/officeDocument/2006/relationships/image" Target="../media/image90.png"/><Relationship Id="rId12"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6.wmf"/><Relationship Id="rId11" Type="http://schemas.openxmlformats.org/officeDocument/2006/relationships/image" Target="../media/image88.wmf"/><Relationship Id="rId5" Type="http://schemas.openxmlformats.org/officeDocument/2006/relationships/oleObject" Target="../embeddings/oleObject72.bin"/><Relationship Id="rId10" Type="http://schemas.openxmlformats.org/officeDocument/2006/relationships/oleObject" Target="../embeddings/oleObject74.bin"/><Relationship Id="rId4" Type="http://schemas.openxmlformats.org/officeDocument/2006/relationships/image" Target="../media/image85.tiff"/><Relationship Id="rId9" Type="http://schemas.openxmlformats.org/officeDocument/2006/relationships/image" Target="../media/image87.wmf"/></Relationships>
</file>

<file path=ppt/slides/_rels/slide3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notesSlide" Target="../notesSlides/notesSlide33.xml"/><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36.tiff"/><Relationship Id="rId5" Type="http://schemas.openxmlformats.org/officeDocument/2006/relationships/image" Target="../media/image89.wmf"/><Relationship Id="rId10" Type="http://schemas.openxmlformats.org/officeDocument/2006/relationships/image" Target="../media/image90.wmf"/><Relationship Id="rId4" Type="http://schemas.openxmlformats.org/officeDocument/2006/relationships/oleObject" Target="../embeddings/oleObject75.bin"/><Relationship Id="rId9" Type="http://schemas.openxmlformats.org/officeDocument/2006/relationships/oleObject" Target="../embeddings/oleObject7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34.xml"/><Relationship Id="rId7"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1.wmf"/><Relationship Id="rId11" Type="http://schemas.openxmlformats.org/officeDocument/2006/relationships/image" Target="../media/image93.wmf"/><Relationship Id="rId5" Type="http://schemas.openxmlformats.org/officeDocument/2006/relationships/oleObject" Target="../embeddings/oleObject78.bin"/><Relationship Id="rId10" Type="http://schemas.openxmlformats.org/officeDocument/2006/relationships/oleObject" Target="../embeddings/oleObject80.bin"/><Relationship Id="rId4" Type="http://schemas.openxmlformats.org/officeDocument/2006/relationships/image" Target="../media/image36.tiff"/><Relationship Id="rId9" Type="http://schemas.openxmlformats.org/officeDocument/2006/relationships/image" Target="../media/image92.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tiff"/><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0.bin"/><Relationship Id="rId5" Type="http://schemas.openxmlformats.org/officeDocument/2006/relationships/image" Target="../media/image7.wmf"/><Relationship Id="rId10"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tiff"/><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5"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第六章 傅立叶光学</a:t>
            </a:r>
            <a:endParaRPr lang="zh-CN" altLang="en-US" sz="4400" kern="0"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圆孔</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10</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475978938"/>
              </p:ext>
            </p:extLst>
          </p:nvPr>
        </p:nvGraphicFramePr>
        <p:xfrm>
          <a:off x="2695041" y="2607060"/>
          <a:ext cx="3753916" cy="761572"/>
        </p:xfrm>
        <a:graphic>
          <a:graphicData uri="http://schemas.openxmlformats.org/presentationml/2006/ole">
            <mc:AlternateContent xmlns:mc="http://schemas.openxmlformats.org/markup-compatibility/2006">
              <mc:Choice xmlns:v="urn:schemas-microsoft-com:vml" Requires="v">
                <p:oleObj spid="_x0000_s20084" name="Equation" r:id="rId4" imgW="2374560" imgH="482400" progId="Equation.DSMT4">
                  <p:embed/>
                </p:oleObj>
              </mc:Choice>
              <mc:Fallback>
                <p:oleObj name="Equation" r:id="rId4" imgW="2374560" imgH="482400" progId="Equation.DSMT4">
                  <p:embed/>
                  <p:pic>
                    <p:nvPicPr>
                      <p:cNvPr id="0" name=""/>
                      <p:cNvPicPr>
                        <a:picLocks noChangeAspect="1" noChangeArrowheads="1"/>
                      </p:cNvPicPr>
                      <p:nvPr/>
                    </p:nvPicPr>
                    <p:blipFill>
                      <a:blip r:embed="rId5"/>
                      <a:srcRect/>
                      <a:stretch>
                        <a:fillRect/>
                      </a:stretch>
                    </p:blipFill>
                    <p:spPr bwMode="auto">
                      <a:xfrm>
                        <a:off x="2695041" y="2607060"/>
                        <a:ext cx="3753916" cy="76157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8022570"/>
              </p:ext>
            </p:extLst>
          </p:nvPr>
        </p:nvGraphicFramePr>
        <p:xfrm>
          <a:off x="1839086" y="4532840"/>
          <a:ext cx="5465826" cy="1462540"/>
        </p:xfrm>
        <a:graphic>
          <a:graphicData uri="http://schemas.openxmlformats.org/presentationml/2006/ole">
            <mc:AlternateContent xmlns:mc="http://schemas.openxmlformats.org/markup-compatibility/2006">
              <mc:Choice xmlns:v="urn:schemas-microsoft-com:vml" Requires="v">
                <p:oleObj spid="_x0000_s20085" name="Equation" r:id="rId6" imgW="3657600" imgH="977760" progId="Equation.DSMT4">
                  <p:embed/>
                </p:oleObj>
              </mc:Choice>
              <mc:Fallback>
                <p:oleObj name="Equation" r:id="rId6" imgW="3657600" imgH="977760" progId="Equation.DSMT4">
                  <p:embed/>
                  <p:pic>
                    <p:nvPicPr>
                      <p:cNvPr id="0" name=""/>
                      <p:cNvPicPr>
                        <a:picLocks noChangeAspect="1" noChangeArrowheads="1"/>
                      </p:cNvPicPr>
                      <p:nvPr/>
                    </p:nvPicPr>
                    <p:blipFill>
                      <a:blip r:embed="rId7"/>
                      <a:srcRect/>
                      <a:stretch>
                        <a:fillRect/>
                      </a:stretch>
                    </p:blipFill>
                    <p:spPr bwMode="auto">
                      <a:xfrm>
                        <a:off x="1839086" y="4532840"/>
                        <a:ext cx="5465826" cy="1462540"/>
                      </a:xfrm>
                      <a:prstGeom prst="rect">
                        <a:avLst/>
                      </a:prstGeom>
                      <a:noFill/>
                      <a:ln>
                        <a:noFill/>
                      </a:ln>
                    </p:spPr>
                  </p:pic>
                </p:oleObj>
              </mc:Fallback>
            </mc:AlternateContent>
          </a:graphicData>
        </a:graphic>
      </p:graphicFrame>
      <p:sp>
        <p:nvSpPr>
          <p:cNvPr id="9" name="TextBox 8"/>
          <p:cNvSpPr txBox="1"/>
          <p:nvPr/>
        </p:nvSpPr>
        <p:spPr>
          <a:xfrm>
            <a:off x="35496" y="1196752"/>
            <a:ext cx="1656184" cy="369332"/>
          </a:xfrm>
          <a:prstGeom prst="rect">
            <a:avLst/>
          </a:prstGeom>
          <a:noFill/>
        </p:spPr>
        <p:txBody>
          <a:bodyPr wrap="square" rtlCol="0">
            <a:spAutoFit/>
          </a:bodyPr>
          <a:lstStyle/>
          <a:p>
            <a:r>
              <a:rPr lang="zh-CN" altLang="en-US" b="1" dirty="0">
                <a:solidFill>
                  <a:schemeClr val="tx2"/>
                </a:solidFill>
              </a:rPr>
              <a:t>孔径场：</a:t>
            </a:r>
          </a:p>
        </p:txBody>
      </p:sp>
      <p:sp>
        <p:nvSpPr>
          <p:cNvPr id="10" name="TextBox 9"/>
          <p:cNvSpPr txBox="1"/>
          <p:nvPr/>
        </p:nvSpPr>
        <p:spPr>
          <a:xfrm>
            <a:off x="35496" y="2276872"/>
            <a:ext cx="1656184" cy="369332"/>
          </a:xfrm>
          <a:prstGeom prst="rect">
            <a:avLst/>
          </a:prstGeom>
          <a:noFill/>
        </p:spPr>
        <p:txBody>
          <a:bodyPr wrap="square" rtlCol="0">
            <a:spAutoFit/>
          </a:bodyPr>
          <a:lstStyle/>
          <a:p>
            <a:r>
              <a:rPr lang="zh-CN" altLang="en-US" b="1" dirty="0">
                <a:solidFill>
                  <a:schemeClr val="tx2"/>
                </a:solidFill>
              </a:rPr>
              <a:t>衍射场：</a:t>
            </a:r>
          </a:p>
        </p:txBody>
      </p:sp>
      <p:sp>
        <p:nvSpPr>
          <p:cNvPr id="11" name="TextBox 10"/>
          <p:cNvSpPr txBox="1"/>
          <p:nvPr/>
        </p:nvSpPr>
        <p:spPr>
          <a:xfrm>
            <a:off x="35496" y="4437112"/>
            <a:ext cx="1656184" cy="369332"/>
          </a:xfrm>
          <a:prstGeom prst="rect">
            <a:avLst/>
          </a:prstGeom>
          <a:noFill/>
        </p:spPr>
        <p:txBody>
          <a:bodyPr wrap="square" rtlCol="0">
            <a:spAutoFit/>
          </a:bodyPr>
          <a:lstStyle/>
          <a:p>
            <a:r>
              <a:rPr lang="zh-CN" altLang="en-US" b="1" dirty="0">
                <a:solidFill>
                  <a:schemeClr val="tx2"/>
                </a:solidFill>
              </a:rPr>
              <a:t>衍射图样：</a:t>
            </a:r>
          </a:p>
        </p:txBody>
      </p:sp>
      <p:graphicFrame>
        <p:nvGraphicFramePr>
          <p:cNvPr id="4" name="对象 3"/>
          <p:cNvGraphicFramePr>
            <a:graphicFrameLocks noChangeAspect="1"/>
          </p:cNvGraphicFramePr>
          <p:nvPr>
            <p:extLst>
              <p:ext uri="{D42A27DB-BD31-4B8C-83A1-F6EECF244321}">
                <p14:modId xmlns:p14="http://schemas.microsoft.com/office/powerpoint/2010/main" val="1541384223"/>
              </p:ext>
            </p:extLst>
          </p:nvPr>
        </p:nvGraphicFramePr>
        <p:xfrm>
          <a:off x="3724267" y="1525325"/>
          <a:ext cx="1695465" cy="719137"/>
        </p:xfrm>
        <a:graphic>
          <a:graphicData uri="http://schemas.openxmlformats.org/presentationml/2006/ole">
            <mc:AlternateContent xmlns:mc="http://schemas.openxmlformats.org/markup-compatibility/2006">
              <mc:Choice xmlns:v="urn:schemas-microsoft-com:vml" Requires="v">
                <p:oleObj spid="_x0000_s20086" name="Equation" r:id="rId8" imgW="1015920" imgH="431640" progId="Equation.DSMT4">
                  <p:embed/>
                </p:oleObj>
              </mc:Choice>
              <mc:Fallback>
                <p:oleObj name="Equation" r:id="rId8" imgW="1015920" imgH="431640" progId="Equation.DSMT4">
                  <p:embed/>
                  <p:pic>
                    <p:nvPicPr>
                      <p:cNvPr id="0" name="对象 1"/>
                      <p:cNvPicPr>
                        <a:picLocks noChangeAspect="1" noChangeArrowheads="1"/>
                      </p:cNvPicPr>
                      <p:nvPr/>
                    </p:nvPicPr>
                    <p:blipFill>
                      <a:blip r:embed="rId9"/>
                      <a:srcRect/>
                      <a:stretch>
                        <a:fillRect/>
                      </a:stretch>
                    </p:blipFill>
                    <p:spPr bwMode="auto">
                      <a:xfrm>
                        <a:off x="3724267" y="1525325"/>
                        <a:ext cx="1695465" cy="71913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3" name="TextBox 12"/>
              <p:cNvSpPr txBox="1"/>
              <p:nvPr/>
            </p:nvSpPr>
            <p:spPr>
              <a:xfrm>
                <a:off x="1433450" y="3759423"/>
                <a:ext cx="7315014" cy="369332"/>
              </a:xfrm>
              <a:prstGeom prst="rect">
                <a:avLst/>
              </a:prstGeom>
              <a:noFill/>
            </p:spPr>
            <p:txBody>
              <a:bodyPr wrap="square" rtlCol="0">
                <a:spAutoFit/>
              </a:bodyPr>
              <a:lstStyle/>
              <a:p>
                <a:r>
                  <a:rPr lang="zh-CN" altLang="en-US" b="1" dirty="0">
                    <a:solidFill>
                      <a:schemeClr val="tx2"/>
                    </a:solidFill>
                  </a:rPr>
                  <a:t>其中</a:t>
                </a:r>
                <a14:m>
                  <m:oMath xmlns:m="http://schemas.openxmlformats.org/officeDocument/2006/math">
                    <m:r>
                      <a:rPr lang="zh-CN" altLang="en-US" b="1" i="1" smtClean="0">
                        <a:solidFill>
                          <a:schemeClr val="tx2"/>
                        </a:solidFill>
                        <a:latin typeface="Cambria Math"/>
                      </a:rPr>
                      <m:t>𝝆</m:t>
                    </m:r>
                  </m:oMath>
                </a14:m>
                <a:r>
                  <a:rPr lang="zh-CN" altLang="en-US" b="1" dirty="0">
                    <a:solidFill>
                      <a:schemeClr val="tx2"/>
                    </a:solidFill>
                  </a:rPr>
                  <a:t>为沿径向空间频率，</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𝑱</m:t>
                        </m:r>
                      </m:e>
                      <m:sub>
                        <m:r>
                          <a:rPr lang="en-US" altLang="zh-CN" b="1" i="1" smtClean="0">
                            <a:solidFill>
                              <a:schemeClr val="tx2"/>
                            </a:solidFill>
                            <a:latin typeface="Cambria Math"/>
                          </a:rPr>
                          <m:t>𝟏</m:t>
                        </m:r>
                      </m:sub>
                    </m:sSub>
                  </m:oMath>
                </a14:m>
                <a:r>
                  <a:rPr lang="zh-CN" altLang="en-US" b="1" dirty="0">
                    <a:solidFill>
                      <a:schemeClr val="tx2"/>
                    </a:solidFill>
                  </a:rPr>
                  <a:t>为一阶一类贝塞尔函数。</a:t>
                </a:r>
              </a:p>
            </p:txBody>
          </p:sp>
        </mc:Choice>
        <mc:Fallback xmlns="">
          <p:sp>
            <p:nvSpPr>
              <p:cNvPr id="13" name="TextBox 12"/>
              <p:cNvSpPr txBox="1">
                <a:spLocks noRot="1" noChangeAspect="1" noMove="1" noResize="1" noEditPoints="1" noAdjustHandles="1" noChangeArrowheads="1" noChangeShapeType="1" noTextEdit="1"/>
              </p:cNvSpPr>
              <p:nvPr/>
            </p:nvSpPr>
            <p:spPr>
              <a:xfrm>
                <a:off x="1433450" y="3759423"/>
                <a:ext cx="7315014" cy="369332"/>
              </a:xfrm>
              <a:prstGeom prst="rect">
                <a:avLst/>
              </a:prstGeom>
              <a:blipFill>
                <a:blip r:embed="rId10"/>
                <a:stretch>
                  <a:fillRect l="-667"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433450" y="6279703"/>
                <a:ext cx="7315014" cy="375552"/>
              </a:xfrm>
              <a:prstGeom prst="rect">
                <a:avLst/>
              </a:prstGeom>
              <a:noFill/>
            </p:spPr>
            <p:txBody>
              <a:bodyPr wrap="square" rtlCol="0">
                <a:spAutoFit/>
              </a:bodyPr>
              <a:lstStyle/>
              <a:p>
                <a:r>
                  <a:rPr lang="zh-CN" altLang="en-US" b="1" dirty="0">
                    <a:solidFill>
                      <a:schemeClr val="tx2"/>
                    </a:solidFill>
                  </a:rPr>
                  <a:t>其中</a:t>
                </a:r>
                <a14:m>
                  <m:oMath xmlns:m="http://schemas.openxmlformats.org/officeDocument/2006/math">
                    <m:r>
                      <a:rPr lang="en-US" altLang="zh-CN" b="1" i="1" smtClean="0">
                        <a:solidFill>
                          <a:schemeClr val="tx2"/>
                        </a:solidFill>
                        <a:latin typeface="Cambria Math"/>
                      </a:rPr>
                      <m:t>𝒁</m:t>
                    </m:r>
                    <m:r>
                      <a:rPr lang="en-US" altLang="zh-CN" b="1" i="1" smtClean="0">
                        <a:solidFill>
                          <a:schemeClr val="tx2"/>
                        </a:solidFill>
                        <a:latin typeface="Cambria Math"/>
                      </a:rPr>
                      <m:t>=</m:t>
                    </m:r>
                    <m:r>
                      <a:rPr lang="en-US" altLang="zh-CN" b="1" i="1" smtClean="0">
                        <a:solidFill>
                          <a:schemeClr val="tx2"/>
                        </a:solidFill>
                        <a:latin typeface="Cambria Math"/>
                      </a:rPr>
                      <m:t>𝟐</m:t>
                    </m:r>
                    <m:r>
                      <a:rPr lang="zh-CN" altLang="en-US" b="1" i="1" smtClean="0">
                        <a:solidFill>
                          <a:schemeClr val="tx2"/>
                        </a:solidFill>
                        <a:latin typeface="Cambria Math"/>
                      </a:rPr>
                      <m:t>𝝅</m:t>
                    </m:r>
                    <m:r>
                      <a:rPr lang="en-US" altLang="zh-CN" b="1" i="1" smtClean="0">
                        <a:solidFill>
                          <a:schemeClr val="tx2"/>
                        </a:solidFill>
                        <a:latin typeface="Cambria Math"/>
                      </a:rPr>
                      <m:t>𝒂𝒓</m:t>
                    </m:r>
                    <m:r>
                      <a:rPr lang="zh-CN" altLang="en-US" b="1" i="1" smtClean="0">
                        <a:solidFill>
                          <a:schemeClr val="tx2"/>
                        </a:solidFill>
                        <a:latin typeface="Cambria Math"/>
                      </a:rPr>
                      <m:t>𝝀</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m:t>
                        </m:r>
                        <m:r>
                          <a:rPr lang="en-US" altLang="zh-CN" b="1" i="1" smtClean="0">
                            <a:solidFill>
                              <a:schemeClr val="tx2"/>
                            </a:solidFill>
                            <a:latin typeface="Cambria Math"/>
                          </a:rPr>
                          <m:t>𝒛</m:t>
                        </m:r>
                      </m:e>
                      <m:sub>
                        <m:r>
                          <a:rPr lang="en-US" altLang="zh-CN" b="1" i="1" smtClean="0">
                            <a:solidFill>
                              <a:schemeClr val="tx2"/>
                            </a:solidFill>
                            <a:latin typeface="Cambria Math"/>
                          </a:rPr>
                          <m:t>𝟏</m:t>
                        </m:r>
                      </m:sub>
                    </m:sSub>
                  </m:oMath>
                </a14:m>
                <a:r>
                  <a:rPr lang="zh-CN" altLang="en-US" b="1" dirty="0">
                    <a:solidFill>
                      <a:schemeClr val="tx2"/>
                    </a:solidFill>
                  </a:rPr>
                  <a:t>，</a:t>
                </a:r>
                <a14:m>
                  <m:oMath xmlns:m="http://schemas.openxmlformats.org/officeDocument/2006/math">
                    <m:r>
                      <a:rPr lang="en-US" altLang="zh-CN" b="1" i="1" dirty="0" smtClean="0">
                        <a:solidFill>
                          <a:schemeClr val="tx2"/>
                        </a:solidFill>
                        <a:latin typeface="Cambria Math"/>
                      </a:rPr>
                      <m:t>𝑰</m:t>
                    </m:r>
                    <m:r>
                      <a:rPr lang="en-US" altLang="zh-CN" b="1" i="1" dirty="0" smtClean="0">
                        <a:solidFill>
                          <a:schemeClr val="tx2"/>
                        </a:solidFill>
                        <a:latin typeface="Cambria Math"/>
                      </a:rPr>
                      <m:t>(</m:t>
                    </m:r>
                    <m:r>
                      <a:rPr lang="en-US" altLang="zh-CN" b="1" i="1" dirty="0" smtClean="0">
                        <a:solidFill>
                          <a:schemeClr val="tx2"/>
                        </a:solidFill>
                        <a:latin typeface="Cambria Math"/>
                      </a:rPr>
                      <m:t>𝟎</m:t>
                    </m:r>
                    <m:r>
                      <a:rPr lang="en-US" altLang="zh-CN" b="1" i="1" dirty="0" smtClean="0">
                        <a:solidFill>
                          <a:schemeClr val="tx2"/>
                        </a:solidFill>
                        <a:latin typeface="Cambria Math"/>
                      </a:rPr>
                      <m:t>)=</m:t>
                    </m:r>
                    <m:sSup>
                      <m:sSupPr>
                        <m:ctrlPr>
                          <a:rPr lang="en-US" altLang="zh-CN" b="1" i="1" dirty="0" smtClean="0">
                            <a:solidFill>
                              <a:schemeClr val="tx2"/>
                            </a:solidFill>
                            <a:latin typeface="Cambria Math" panose="02040503050406030204" pitchFamily="18" charset="0"/>
                          </a:rPr>
                        </m:ctrlPr>
                      </m:sSupPr>
                      <m:e>
                        <m:r>
                          <a:rPr lang="en-US" altLang="zh-CN" b="1" i="1" dirty="0" smtClean="0">
                            <a:solidFill>
                              <a:schemeClr val="tx2"/>
                            </a:solidFill>
                            <a:latin typeface="Cambria Math"/>
                          </a:rPr>
                          <m:t>(</m:t>
                        </m:r>
                        <m:r>
                          <a:rPr lang="zh-CN" altLang="en-US" b="1" i="1" dirty="0" smtClean="0">
                            <a:solidFill>
                              <a:schemeClr val="tx2"/>
                            </a:solidFill>
                            <a:latin typeface="Cambria Math"/>
                          </a:rPr>
                          <m:t>𝝅</m:t>
                        </m:r>
                        <m:sSup>
                          <m:sSupPr>
                            <m:ctrlPr>
                              <a:rPr lang="en-US" altLang="zh-CN" b="1" i="1" dirty="0" smtClean="0">
                                <a:solidFill>
                                  <a:schemeClr val="tx2"/>
                                </a:solidFill>
                                <a:latin typeface="Cambria Math" panose="02040503050406030204" pitchFamily="18" charset="0"/>
                              </a:rPr>
                            </m:ctrlPr>
                          </m:sSupPr>
                          <m:e>
                            <m:r>
                              <a:rPr lang="en-US" altLang="zh-CN" b="1" i="1" dirty="0" smtClean="0">
                                <a:solidFill>
                                  <a:schemeClr val="tx2"/>
                                </a:solidFill>
                                <a:latin typeface="Cambria Math"/>
                              </a:rPr>
                              <m:t>𝒂</m:t>
                            </m:r>
                          </m:e>
                          <m:sup>
                            <m:r>
                              <a:rPr lang="en-US" altLang="zh-CN" b="1" i="1" dirty="0" smtClean="0">
                                <a:solidFill>
                                  <a:schemeClr val="tx2"/>
                                </a:solidFill>
                                <a:latin typeface="Cambria Math"/>
                              </a:rPr>
                              <m:t>𝟐</m:t>
                            </m:r>
                          </m:sup>
                        </m:sSup>
                        <m:r>
                          <a:rPr lang="en-US" altLang="zh-CN" b="1" i="1" dirty="0" smtClean="0">
                            <a:solidFill>
                              <a:schemeClr val="tx2"/>
                            </a:solidFill>
                            <a:latin typeface="Cambria Math"/>
                          </a:rPr>
                          <m:t>)</m:t>
                        </m:r>
                      </m:e>
                      <m:sup>
                        <m:r>
                          <a:rPr lang="en-US" altLang="zh-CN" b="1" i="1" dirty="0" smtClean="0">
                            <a:solidFill>
                              <a:schemeClr val="tx2"/>
                            </a:solidFill>
                            <a:latin typeface="Cambria Math"/>
                          </a:rPr>
                          <m:t>𝟐</m:t>
                        </m:r>
                      </m:sup>
                    </m:sSup>
                  </m:oMath>
                </a14:m>
                <a:r>
                  <a:rPr lang="zh-CN" altLang="en-US" b="1" dirty="0">
                    <a:solidFill>
                      <a:schemeClr val="tx2"/>
                    </a:solidFill>
                  </a:rPr>
                  <a:t>。</a:t>
                </a:r>
              </a:p>
            </p:txBody>
          </p:sp>
        </mc:Choice>
        <mc:Fallback xmlns="">
          <p:sp>
            <p:nvSpPr>
              <p:cNvPr id="14" name="TextBox 13"/>
              <p:cNvSpPr txBox="1">
                <a:spLocks noRot="1" noChangeAspect="1" noMove="1" noResize="1" noEditPoints="1" noAdjustHandles="1" noChangeArrowheads="1" noChangeShapeType="1" noTextEdit="1"/>
              </p:cNvSpPr>
              <p:nvPr/>
            </p:nvSpPr>
            <p:spPr>
              <a:xfrm>
                <a:off x="1433450" y="6279703"/>
                <a:ext cx="7315014" cy="375552"/>
              </a:xfrm>
              <a:prstGeom prst="rect">
                <a:avLst/>
              </a:prstGeom>
              <a:blipFill>
                <a:blip r:embed="rId11"/>
                <a:stretch>
                  <a:fillRect l="-667" t="-11290" b="-19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34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双缝</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11</a:t>
            </a:fld>
            <a:endParaRPr lang="en-US" altLang="zh-CN"/>
          </a:p>
        </p:txBody>
      </p:sp>
      <p:sp>
        <p:nvSpPr>
          <p:cNvPr id="9" name="TextBox 8"/>
          <p:cNvSpPr txBox="1"/>
          <p:nvPr/>
        </p:nvSpPr>
        <p:spPr>
          <a:xfrm>
            <a:off x="35496" y="1444714"/>
            <a:ext cx="1656184" cy="369332"/>
          </a:xfrm>
          <a:prstGeom prst="rect">
            <a:avLst/>
          </a:prstGeom>
          <a:noFill/>
        </p:spPr>
        <p:txBody>
          <a:bodyPr wrap="square" rtlCol="0">
            <a:spAutoFit/>
          </a:bodyPr>
          <a:lstStyle/>
          <a:p>
            <a:r>
              <a:rPr lang="zh-CN" altLang="en-US" b="1" dirty="0">
                <a:solidFill>
                  <a:schemeClr val="tx2"/>
                </a:solidFill>
              </a:rPr>
              <a:t>孔径场：</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8263" y="1196752"/>
            <a:ext cx="2171509" cy="2346543"/>
          </a:xfrm>
          <a:prstGeom prst="rect">
            <a:avLst/>
          </a:prstGeom>
        </p:spPr>
      </p:pic>
      <p:graphicFrame>
        <p:nvGraphicFramePr>
          <p:cNvPr id="12" name="对象 11"/>
          <p:cNvGraphicFramePr>
            <a:graphicFrameLocks noChangeAspect="1"/>
          </p:cNvGraphicFramePr>
          <p:nvPr>
            <p:extLst>
              <p:ext uri="{D42A27DB-BD31-4B8C-83A1-F6EECF244321}">
                <p14:modId xmlns:p14="http://schemas.microsoft.com/office/powerpoint/2010/main" val="4102505483"/>
              </p:ext>
            </p:extLst>
          </p:nvPr>
        </p:nvGraphicFramePr>
        <p:xfrm>
          <a:off x="179512" y="1921326"/>
          <a:ext cx="4320480" cy="727010"/>
        </p:xfrm>
        <a:graphic>
          <a:graphicData uri="http://schemas.openxmlformats.org/presentationml/2006/ole">
            <mc:AlternateContent xmlns:mc="http://schemas.openxmlformats.org/markup-compatibility/2006">
              <mc:Choice xmlns:v="urn:schemas-microsoft-com:vml" Requires="v">
                <p:oleObj spid="_x0000_s139373" name="Equation" r:id="rId5" imgW="2565360" imgH="431640" progId="Equation.DSMT4">
                  <p:embed/>
                </p:oleObj>
              </mc:Choice>
              <mc:Fallback>
                <p:oleObj name="Equation" r:id="rId5" imgW="2565360" imgH="431640" progId="Equation.DSMT4">
                  <p:embed/>
                  <p:pic>
                    <p:nvPicPr>
                      <p:cNvPr id="0" name="对象 1"/>
                      <p:cNvPicPr>
                        <a:picLocks noChangeAspect="1" noChangeArrowheads="1"/>
                      </p:cNvPicPr>
                      <p:nvPr/>
                    </p:nvPicPr>
                    <p:blipFill>
                      <a:blip r:embed="rId6"/>
                      <a:srcRect/>
                      <a:stretch>
                        <a:fillRect/>
                      </a:stretch>
                    </p:blipFill>
                    <p:spPr bwMode="auto">
                      <a:xfrm>
                        <a:off x="179512" y="1921326"/>
                        <a:ext cx="4320480" cy="727010"/>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022052848"/>
              </p:ext>
            </p:extLst>
          </p:nvPr>
        </p:nvGraphicFramePr>
        <p:xfrm>
          <a:off x="179512" y="3646985"/>
          <a:ext cx="6768751" cy="2616363"/>
        </p:xfrm>
        <a:graphic>
          <a:graphicData uri="http://schemas.openxmlformats.org/presentationml/2006/ole">
            <mc:AlternateContent xmlns:mc="http://schemas.openxmlformats.org/markup-compatibility/2006">
              <mc:Choice xmlns:v="urn:schemas-microsoft-com:vml" Requires="v">
                <p:oleObj spid="_x0000_s139374" name="Equation" r:id="rId7" imgW="4660560" imgH="1803240" progId="Equation.DSMT4">
                  <p:embed/>
                </p:oleObj>
              </mc:Choice>
              <mc:Fallback>
                <p:oleObj name="Equation" r:id="rId7" imgW="4660560" imgH="1803240" progId="Equation.DSMT4">
                  <p:embed/>
                  <p:pic>
                    <p:nvPicPr>
                      <p:cNvPr id="0" name="对象 14"/>
                      <p:cNvPicPr>
                        <a:picLocks noChangeAspect="1" noChangeArrowheads="1"/>
                      </p:cNvPicPr>
                      <p:nvPr/>
                    </p:nvPicPr>
                    <p:blipFill>
                      <a:blip r:embed="rId8"/>
                      <a:srcRect/>
                      <a:stretch>
                        <a:fillRect/>
                      </a:stretch>
                    </p:blipFill>
                    <p:spPr bwMode="auto">
                      <a:xfrm>
                        <a:off x="179512" y="3646985"/>
                        <a:ext cx="6768751" cy="2616363"/>
                      </a:xfrm>
                      <a:prstGeom prst="rect">
                        <a:avLst/>
                      </a:prstGeom>
                      <a:noFill/>
                      <a:ln>
                        <a:noFill/>
                      </a:ln>
                    </p:spPr>
                  </p:pic>
                </p:oleObj>
              </mc:Fallback>
            </mc:AlternateContent>
          </a:graphicData>
        </a:graphic>
      </p:graphicFrame>
      <p:sp>
        <p:nvSpPr>
          <p:cNvPr id="17" name="TextBox 16"/>
          <p:cNvSpPr txBox="1"/>
          <p:nvPr/>
        </p:nvSpPr>
        <p:spPr>
          <a:xfrm>
            <a:off x="35496" y="3028890"/>
            <a:ext cx="1656184" cy="369332"/>
          </a:xfrm>
          <a:prstGeom prst="rect">
            <a:avLst/>
          </a:prstGeom>
          <a:noFill/>
        </p:spPr>
        <p:txBody>
          <a:bodyPr wrap="square" rtlCol="0">
            <a:spAutoFit/>
          </a:bodyPr>
          <a:lstStyle/>
          <a:p>
            <a:r>
              <a:rPr lang="zh-CN" altLang="en-US" b="1" dirty="0">
                <a:solidFill>
                  <a:schemeClr val="tx2"/>
                </a:solidFill>
              </a:rPr>
              <a:t>衍射场：</a:t>
            </a:r>
          </a:p>
        </p:txBody>
      </p:sp>
    </p:spTree>
    <p:extLst>
      <p:ext uri="{BB962C8B-B14F-4D97-AF65-F5344CB8AC3E}">
        <p14:creationId xmlns:p14="http://schemas.microsoft.com/office/powerpoint/2010/main" val="56923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多缝方法一</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sz="2000"/>
              <a:pPr>
                <a:defRPr/>
              </a:pPr>
              <a:t>12</a:t>
            </a:fld>
            <a:endParaRPr lang="en-US" altLang="zh-CN" sz="2000"/>
          </a:p>
        </p:txBody>
      </p:sp>
      <p:sp>
        <p:nvSpPr>
          <p:cNvPr id="9" name="TextBox 8"/>
          <p:cNvSpPr txBox="1"/>
          <p:nvPr/>
        </p:nvSpPr>
        <p:spPr>
          <a:xfrm>
            <a:off x="35496" y="1349175"/>
            <a:ext cx="1656184" cy="369332"/>
          </a:xfrm>
          <a:prstGeom prst="rect">
            <a:avLst/>
          </a:prstGeom>
          <a:noFill/>
        </p:spPr>
        <p:txBody>
          <a:bodyPr wrap="square" rtlCol="0">
            <a:spAutoFit/>
          </a:bodyPr>
          <a:lstStyle/>
          <a:p>
            <a:r>
              <a:rPr lang="zh-CN" altLang="en-US" b="1" dirty="0">
                <a:solidFill>
                  <a:schemeClr val="tx2"/>
                </a:solidFill>
              </a:rPr>
              <a:t>孔径场：</a:t>
            </a:r>
          </a:p>
        </p:txBody>
      </p:sp>
      <p:graphicFrame>
        <p:nvGraphicFramePr>
          <p:cNvPr id="16" name="对象 15"/>
          <p:cNvGraphicFramePr>
            <a:graphicFrameLocks noChangeAspect="1"/>
          </p:cNvGraphicFramePr>
          <p:nvPr>
            <p:extLst>
              <p:ext uri="{D42A27DB-BD31-4B8C-83A1-F6EECF244321}">
                <p14:modId xmlns:p14="http://schemas.microsoft.com/office/powerpoint/2010/main" val="1327128118"/>
              </p:ext>
            </p:extLst>
          </p:nvPr>
        </p:nvGraphicFramePr>
        <p:xfrm>
          <a:off x="427930" y="3679570"/>
          <a:ext cx="7191497" cy="2485734"/>
        </p:xfrm>
        <a:graphic>
          <a:graphicData uri="http://schemas.openxmlformats.org/presentationml/2006/ole">
            <mc:AlternateContent xmlns:mc="http://schemas.openxmlformats.org/markup-compatibility/2006">
              <mc:Choice xmlns:v="urn:schemas-microsoft-com:vml" Requires="v">
                <p:oleObj spid="_x0000_s141408" name="Equation" r:id="rId4" imgW="4698720" imgH="1625400" progId="Equation.DSMT4">
                  <p:embed/>
                </p:oleObj>
              </mc:Choice>
              <mc:Fallback>
                <p:oleObj name="Equation" r:id="rId4" imgW="4698720" imgH="1625400" progId="Equation.DSMT4">
                  <p:embed/>
                  <p:pic>
                    <p:nvPicPr>
                      <p:cNvPr id="0" name=""/>
                      <p:cNvPicPr>
                        <a:picLocks noChangeAspect="1" noChangeArrowheads="1"/>
                      </p:cNvPicPr>
                      <p:nvPr/>
                    </p:nvPicPr>
                    <p:blipFill>
                      <a:blip r:embed="rId5"/>
                      <a:srcRect/>
                      <a:stretch>
                        <a:fillRect/>
                      </a:stretch>
                    </p:blipFill>
                    <p:spPr bwMode="auto">
                      <a:xfrm>
                        <a:off x="427930" y="3679570"/>
                        <a:ext cx="7191497" cy="2485734"/>
                      </a:xfrm>
                      <a:prstGeom prst="rect">
                        <a:avLst/>
                      </a:prstGeom>
                      <a:noFill/>
                      <a:ln>
                        <a:noFill/>
                      </a:ln>
                    </p:spPr>
                  </p:pic>
                </p:oleObj>
              </mc:Fallback>
            </mc:AlternateContent>
          </a:graphicData>
        </a:graphic>
      </p:graphicFrame>
      <p:sp>
        <p:nvSpPr>
          <p:cNvPr id="17" name="TextBox 16"/>
          <p:cNvSpPr txBox="1"/>
          <p:nvPr/>
        </p:nvSpPr>
        <p:spPr>
          <a:xfrm>
            <a:off x="35496" y="3028890"/>
            <a:ext cx="1656184" cy="369332"/>
          </a:xfrm>
          <a:prstGeom prst="rect">
            <a:avLst/>
          </a:prstGeom>
          <a:noFill/>
        </p:spPr>
        <p:txBody>
          <a:bodyPr wrap="square" rtlCol="0">
            <a:spAutoFit/>
          </a:bodyPr>
          <a:lstStyle/>
          <a:p>
            <a:r>
              <a:rPr lang="zh-CN" altLang="en-US" b="1" dirty="0">
                <a:solidFill>
                  <a:schemeClr val="tx2"/>
                </a:solidFill>
              </a:rPr>
              <a:t>衍射场：</a:t>
            </a:r>
          </a:p>
        </p:txBody>
      </p:sp>
      <p:graphicFrame>
        <p:nvGraphicFramePr>
          <p:cNvPr id="3" name="对象 2"/>
          <p:cNvGraphicFramePr>
            <a:graphicFrameLocks noChangeAspect="1"/>
          </p:cNvGraphicFramePr>
          <p:nvPr>
            <p:extLst>
              <p:ext uri="{D42A27DB-BD31-4B8C-83A1-F6EECF244321}">
                <p14:modId xmlns:p14="http://schemas.microsoft.com/office/powerpoint/2010/main" val="2816435348"/>
              </p:ext>
            </p:extLst>
          </p:nvPr>
        </p:nvGraphicFramePr>
        <p:xfrm>
          <a:off x="395536" y="1925662"/>
          <a:ext cx="2952328" cy="698122"/>
        </p:xfrm>
        <a:graphic>
          <a:graphicData uri="http://schemas.openxmlformats.org/presentationml/2006/ole">
            <mc:AlternateContent xmlns:mc="http://schemas.openxmlformats.org/markup-compatibility/2006">
              <mc:Choice xmlns:v="urn:schemas-microsoft-com:vml" Requires="v">
                <p:oleObj spid="_x0000_s141409" name="Equation" r:id="rId6" imgW="1879560" imgH="444240" progId="Equation.DSMT4">
                  <p:embed/>
                </p:oleObj>
              </mc:Choice>
              <mc:Fallback>
                <p:oleObj name="Equation" r:id="rId6" imgW="1879560" imgH="444240" progId="Equation.DSMT4">
                  <p:embed/>
                  <p:pic>
                    <p:nvPicPr>
                      <p:cNvPr id="0" name="对象 11"/>
                      <p:cNvPicPr>
                        <a:picLocks noChangeAspect="1" noChangeArrowheads="1"/>
                      </p:cNvPicPr>
                      <p:nvPr/>
                    </p:nvPicPr>
                    <p:blipFill>
                      <a:blip r:embed="rId7"/>
                      <a:srcRect/>
                      <a:stretch>
                        <a:fillRect/>
                      </a:stretch>
                    </p:blipFill>
                    <p:spPr bwMode="auto">
                      <a:xfrm>
                        <a:off x="395536" y="1925662"/>
                        <a:ext cx="2952328" cy="6981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466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4625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多缝方法二</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13</a:t>
            </a:fld>
            <a:endParaRPr lang="en-US" altLang="zh-CN"/>
          </a:p>
        </p:txBody>
      </p:sp>
      <p:sp>
        <p:nvSpPr>
          <p:cNvPr id="9" name="TextBox 8"/>
          <p:cNvSpPr txBox="1"/>
          <p:nvPr/>
        </p:nvSpPr>
        <p:spPr>
          <a:xfrm>
            <a:off x="35496" y="1196752"/>
            <a:ext cx="1656184" cy="369332"/>
          </a:xfrm>
          <a:prstGeom prst="rect">
            <a:avLst/>
          </a:prstGeom>
          <a:noFill/>
        </p:spPr>
        <p:txBody>
          <a:bodyPr wrap="square" rtlCol="0">
            <a:spAutoFit/>
          </a:bodyPr>
          <a:lstStyle/>
          <a:p>
            <a:r>
              <a:rPr lang="zh-CN" altLang="en-US" b="1" dirty="0">
                <a:solidFill>
                  <a:schemeClr val="tx2"/>
                </a:solidFill>
              </a:rPr>
              <a:t>孔径场：</a:t>
            </a:r>
          </a:p>
        </p:txBody>
      </p:sp>
      <p:sp>
        <p:nvSpPr>
          <p:cNvPr id="17" name="TextBox 16"/>
          <p:cNvSpPr txBox="1"/>
          <p:nvPr/>
        </p:nvSpPr>
        <p:spPr>
          <a:xfrm>
            <a:off x="35496" y="2700660"/>
            <a:ext cx="1656184" cy="369332"/>
          </a:xfrm>
          <a:prstGeom prst="rect">
            <a:avLst/>
          </a:prstGeom>
          <a:noFill/>
        </p:spPr>
        <p:txBody>
          <a:bodyPr wrap="square" rtlCol="0">
            <a:spAutoFit/>
          </a:bodyPr>
          <a:lstStyle/>
          <a:p>
            <a:r>
              <a:rPr lang="zh-CN" altLang="en-US" b="1" dirty="0">
                <a:solidFill>
                  <a:schemeClr val="tx2"/>
                </a:solidFill>
              </a:rPr>
              <a:t>衍射场：</a:t>
            </a:r>
          </a:p>
        </p:txBody>
      </p:sp>
      <p:graphicFrame>
        <p:nvGraphicFramePr>
          <p:cNvPr id="2" name="对象 1"/>
          <p:cNvGraphicFramePr>
            <a:graphicFrameLocks noChangeAspect="1"/>
          </p:cNvGraphicFramePr>
          <p:nvPr>
            <p:extLst>
              <p:ext uri="{D42A27DB-BD31-4B8C-83A1-F6EECF244321}">
                <p14:modId xmlns:p14="http://schemas.microsoft.com/office/powerpoint/2010/main" val="586910642"/>
              </p:ext>
            </p:extLst>
          </p:nvPr>
        </p:nvGraphicFramePr>
        <p:xfrm>
          <a:off x="441176" y="1700810"/>
          <a:ext cx="4782009" cy="811614"/>
        </p:xfrm>
        <a:graphic>
          <a:graphicData uri="http://schemas.openxmlformats.org/presentationml/2006/ole">
            <mc:AlternateContent xmlns:mc="http://schemas.openxmlformats.org/markup-compatibility/2006">
              <mc:Choice xmlns:v="urn:schemas-microsoft-com:vml" Requires="v">
                <p:oleObj spid="_x0000_s118199" name="Equation" r:id="rId4" imgW="2692080" imgH="457200" progId="Equation.DSMT4">
                  <p:embed/>
                </p:oleObj>
              </mc:Choice>
              <mc:Fallback>
                <p:oleObj name="Equation" r:id="rId4" imgW="2692080" imgH="457200" progId="Equation.DSMT4">
                  <p:embed/>
                  <p:pic>
                    <p:nvPicPr>
                      <p:cNvPr id="0" name="对象 8"/>
                      <p:cNvPicPr>
                        <a:picLocks noChangeAspect="1" noChangeArrowheads="1"/>
                      </p:cNvPicPr>
                      <p:nvPr/>
                    </p:nvPicPr>
                    <p:blipFill>
                      <a:blip r:embed="rId5"/>
                      <a:srcRect/>
                      <a:stretch>
                        <a:fillRect/>
                      </a:stretch>
                    </p:blipFill>
                    <p:spPr bwMode="auto">
                      <a:xfrm>
                        <a:off x="441176" y="1700810"/>
                        <a:ext cx="4782009" cy="81161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63028731"/>
              </p:ext>
            </p:extLst>
          </p:nvPr>
        </p:nvGraphicFramePr>
        <p:xfrm>
          <a:off x="423614" y="3140968"/>
          <a:ext cx="7172722" cy="2226772"/>
        </p:xfrm>
        <a:graphic>
          <a:graphicData uri="http://schemas.openxmlformats.org/presentationml/2006/ole">
            <mc:AlternateContent xmlns:mc="http://schemas.openxmlformats.org/markup-compatibility/2006">
              <mc:Choice xmlns:v="urn:schemas-microsoft-com:vml" Requires="v">
                <p:oleObj spid="_x0000_s118200" name="Equation" r:id="rId6" imgW="4622760" imgH="1434960" progId="Equation.DSMT4">
                  <p:embed/>
                </p:oleObj>
              </mc:Choice>
              <mc:Fallback>
                <p:oleObj name="Equation" r:id="rId6" imgW="4622760" imgH="1434960" progId="Equation.DSMT4">
                  <p:embed/>
                  <p:pic>
                    <p:nvPicPr>
                      <p:cNvPr id="0" name="对象 15"/>
                      <p:cNvPicPr>
                        <a:picLocks noChangeAspect="1" noChangeArrowheads="1"/>
                      </p:cNvPicPr>
                      <p:nvPr/>
                    </p:nvPicPr>
                    <p:blipFill>
                      <a:blip r:embed="rId7"/>
                      <a:srcRect/>
                      <a:stretch>
                        <a:fillRect/>
                      </a:stretch>
                    </p:blipFill>
                    <p:spPr bwMode="auto">
                      <a:xfrm>
                        <a:off x="423614" y="3140968"/>
                        <a:ext cx="7172722" cy="2226772"/>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6373966" y="1938189"/>
                <a:ext cx="1720664" cy="369332"/>
              </a:xfrm>
              <a:prstGeom prst="rect">
                <a:avLst/>
              </a:prstGeom>
              <a:noFill/>
            </p:spPr>
            <p:txBody>
              <a:bodyPr wrap="none" rtlCol="0">
                <a:spAutoFit/>
              </a:bodyPr>
              <a:lstStyle/>
              <a:p>
                <a:r>
                  <a:rPr lang="zh-CN" altLang="en-US" b="1" dirty="0">
                    <a:solidFill>
                      <a:schemeClr val="tx2"/>
                    </a:solidFill>
                  </a:rPr>
                  <a:t>其中：</a:t>
                </a:r>
                <a14:m>
                  <m:oMath xmlns:m="http://schemas.openxmlformats.org/officeDocument/2006/math">
                    <m:r>
                      <a:rPr lang="en-US" altLang="zh-CN" b="0" i="1" smtClean="0">
                        <a:solidFill>
                          <a:schemeClr val="tx2"/>
                        </a:solidFill>
                        <a:latin typeface="Cambria Math"/>
                      </a:rPr>
                      <m:t>𝑊</m:t>
                    </m:r>
                    <m:r>
                      <a:rPr lang="en-US" altLang="zh-CN" b="0" i="1" smtClean="0">
                        <a:solidFill>
                          <a:schemeClr val="tx2"/>
                        </a:solidFill>
                        <a:latin typeface="Cambria Math"/>
                      </a:rPr>
                      <m:t>=</m:t>
                    </m:r>
                    <m:r>
                      <a:rPr lang="en-US" altLang="zh-CN" b="0" i="1" smtClean="0">
                        <a:solidFill>
                          <a:schemeClr val="tx2"/>
                        </a:solidFill>
                        <a:latin typeface="Cambria Math"/>
                      </a:rPr>
                      <m:t>𝑁𝑑</m:t>
                    </m:r>
                  </m:oMath>
                </a14:m>
                <a:endParaRPr lang="zh-CN" altLang="en-US" dirty="0">
                  <a:solidFill>
                    <a:schemeClr val="tx2"/>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373966" y="1938189"/>
                <a:ext cx="1720664" cy="369332"/>
              </a:xfrm>
              <a:prstGeom prst="rect">
                <a:avLst/>
              </a:prstGeom>
              <a:blipFill>
                <a:blip r:embed="rId8"/>
                <a:stretch>
                  <a:fillRect l="-3191" t="-13115" b="-21311"/>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extLst>
              <p:ext uri="{D42A27DB-BD31-4B8C-83A1-F6EECF244321}">
                <p14:modId xmlns:p14="http://schemas.microsoft.com/office/powerpoint/2010/main" val="3777374618"/>
              </p:ext>
            </p:extLst>
          </p:nvPr>
        </p:nvGraphicFramePr>
        <p:xfrm>
          <a:off x="860103" y="5555977"/>
          <a:ext cx="3567881" cy="1001510"/>
        </p:xfrm>
        <a:graphic>
          <a:graphicData uri="http://schemas.openxmlformats.org/presentationml/2006/ole">
            <mc:AlternateContent xmlns:mc="http://schemas.openxmlformats.org/markup-compatibility/2006">
              <mc:Choice xmlns:v="urn:schemas-microsoft-com:vml" Requires="v">
                <p:oleObj spid="_x0000_s118201" name="Equation" r:id="rId9" imgW="2260440" imgH="634680" progId="Equation.DSMT4">
                  <p:embed/>
                </p:oleObj>
              </mc:Choice>
              <mc:Fallback>
                <p:oleObj name="Equation" r:id="rId9" imgW="2260440" imgH="634680" progId="Equation.DSMT4">
                  <p:embed/>
                  <p:pic>
                    <p:nvPicPr>
                      <p:cNvPr id="0" name="对象 15"/>
                      <p:cNvPicPr>
                        <a:picLocks noChangeAspect="1" noChangeArrowheads="1"/>
                      </p:cNvPicPr>
                      <p:nvPr/>
                    </p:nvPicPr>
                    <p:blipFill>
                      <a:blip r:embed="rId10"/>
                      <a:srcRect/>
                      <a:stretch>
                        <a:fillRect/>
                      </a:stretch>
                    </p:blipFill>
                    <p:spPr bwMode="auto">
                      <a:xfrm>
                        <a:off x="860103" y="5555977"/>
                        <a:ext cx="3567881" cy="1001510"/>
                      </a:xfrm>
                      <a:prstGeom prst="rect">
                        <a:avLst/>
                      </a:prstGeom>
                      <a:noFill/>
                      <a:ln>
                        <a:noFill/>
                      </a:ln>
                    </p:spPr>
                  </p:pic>
                </p:oleObj>
              </mc:Fallback>
            </mc:AlternateContent>
          </a:graphicData>
        </a:graphic>
      </p:graphicFrame>
      <p:sp>
        <p:nvSpPr>
          <p:cNvPr id="11" name="TextBox 10"/>
          <p:cNvSpPr txBox="1"/>
          <p:nvPr/>
        </p:nvSpPr>
        <p:spPr>
          <a:xfrm>
            <a:off x="251520" y="5762873"/>
            <a:ext cx="479618" cy="369332"/>
          </a:xfrm>
          <a:prstGeom prst="rect">
            <a:avLst/>
          </a:prstGeom>
          <a:noFill/>
        </p:spPr>
        <p:txBody>
          <a:bodyPr wrap="none" rtlCol="0">
            <a:spAutoFit/>
          </a:bodyPr>
          <a:lstStyle/>
          <a:p>
            <a:r>
              <a:rPr lang="en-US" altLang="zh-CN" b="1" dirty="0">
                <a:solidFill>
                  <a:srgbClr val="FF0000"/>
                </a:solidFill>
              </a:rPr>
              <a:t>VS</a:t>
            </a:r>
            <a:endParaRPr lang="zh-CN" altLang="en-US" b="1" dirty="0">
              <a:solidFill>
                <a:srgbClr val="FF0000"/>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61532962"/>
              </p:ext>
            </p:extLst>
          </p:nvPr>
        </p:nvGraphicFramePr>
        <p:xfrm>
          <a:off x="5227210" y="5619941"/>
          <a:ext cx="3423865" cy="752685"/>
        </p:xfrm>
        <a:graphic>
          <a:graphicData uri="http://schemas.openxmlformats.org/presentationml/2006/ole">
            <mc:AlternateContent xmlns:mc="http://schemas.openxmlformats.org/markup-compatibility/2006">
              <mc:Choice xmlns:v="urn:schemas-microsoft-com:vml" Requires="v">
                <p:oleObj spid="_x0000_s118202" name="Equation" r:id="rId11" imgW="2133360" imgH="469800" progId="Equation.DSMT4">
                  <p:embed/>
                </p:oleObj>
              </mc:Choice>
              <mc:Fallback>
                <p:oleObj name="Equation" r:id="rId11" imgW="2133360" imgH="469800" progId="Equation.DSMT4">
                  <p:embed/>
                  <p:pic>
                    <p:nvPicPr>
                      <p:cNvPr id="0" name="对象 9"/>
                      <p:cNvPicPr>
                        <a:picLocks noChangeAspect="1" noChangeArrowheads="1"/>
                      </p:cNvPicPr>
                      <p:nvPr/>
                    </p:nvPicPr>
                    <p:blipFill>
                      <a:blip r:embed="rId12"/>
                      <a:srcRect/>
                      <a:stretch>
                        <a:fillRect/>
                      </a:stretch>
                    </p:blipFill>
                    <p:spPr bwMode="auto">
                      <a:xfrm>
                        <a:off x="5227210" y="5619941"/>
                        <a:ext cx="3423865" cy="752685"/>
                      </a:xfrm>
                      <a:prstGeom prst="rect">
                        <a:avLst/>
                      </a:prstGeom>
                      <a:noFill/>
                      <a:ln w="28575">
                        <a:solidFill>
                          <a:srgbClr val="FF0000"/>
                        </a:solidFill>
                      </a:ln>
                    </p:spPr>
                  </p:pic>
                </p:oleObj>
              </mc:Fallback>
            </mc:AlternateContent>
          </a:graphicData>
        </a:graphic>
      </p:graphicFrame>
      <p:sp>
        <p:nvSpPr>
          <p:cNvPr id="14" name="TextBox 13"/>
          <p:cNvSpPr txBox="1"/>
          <p:nvPr/>
        </p:nvSpPr>
        <p:spPr>
          <a:xfrm>
            <a:off x="6300192" y="5157192"/>
            <a:ext cx="1296144" cy="369332"/>
          </a:xfrm>
          <a:prstGeom prst="rect">
            <a:avLst/>
          </a:prstGeom>
          <a:noFill/>
        </p:spPr>
        <p:txBody>
          <a:bodyPr wrap="square" rtlCol="0">
            <a:spAutoFit/>
          </a:bodyPr>
          <a:lstStyle/>
          <a:p>
            <a:pPr algn="ctr"/>
            <a:r>
              <a:rPr lang="zh-CN" altLang="en-US" b="1" dirty="0">
                <a:solidFill>
                  <a:srgbClr val="FF0000"/>
                </a:solidFill>
              </a:rPr>
              <a:t>数学证明？</a:t>
            </a:r>
          </a:p>
        </p:txBody>
      </p:sp>
    </p:spTree>
    <p:extLst>
      <p:ext uri="{BB962C8B-B14F-4D97-AF65-F5344CB8AC3E}">
        <p14:creationId xmlns:p14="http://schemas.microsoft.com/office/powerpoint/2010/main" val="49415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style.rotation</p:attrName>
                                        </p:attrNameLst>
                                      </p:cBhvr>
                                      <p:tavLst>
                                        <p:tav tm="0">
                                          <p:val>
                                            <p:fltVal val="90"/>
                                          </p:val>
                                        </p:tav>
                                        <p:tav tm="100000">
                                          <p:val>
                                            <p:fltVal val="0"/>
                                          </p:val>
                                        </p:tav>
                                      </p:tavLst>
                                    </p:anim>
                                    <p:animEffect transition="in" filter="fade">
                                      <p:cBhvr>
                                        <p:cTn id="32" dur="1000"/>
                                        <p:tgtEl>
                                          <p:spTgt spid="11"/>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3" grpId="0"/>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806494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多缝方法二</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14</a:t>
            </a:fld>
            <a:endParaRPr lang="en-US" altLang="zh-CN"/>
          </a:p>
        </p:txBody>
      </p:sp>
      <p:sp>
        <p:nvSpPr>
          <p:cNvPr id="17" name="TextBox 16"/>
          <p:cNvSpPr txBox="1"/>
          <p:nvPr/>
        </p:nvSpPr>
        <p:spPr>
          <a:xfrm>
            <a:off x="35496" y="1196752"/>
            <a:ext cx="1656184" cy="455253"/>
          </a:xfrm>
          <a:prstGeom prst="rect">
            <a:avLst/>
          </a:prstGeom>
          <a:noFill/>
        </p:spPr>
        <p:txBody>
          <a:bodyPr wrap="square" rtlCol="0">
            <a:spAutoFit/>
          </a:bodyPr>
          <a:lstStyle/>
          <a:p>
            <a:pPr>
              <a:lnSpc>
                <a:spcPct val="150000"/>
              </a:lnSpc>
            </a:pPr>
            <a:r>
              <a:rPr lang="zh-CN" altLang="en-US" b="1" dirty="0">
                <a:solidFill>
                  <a:schemeClr val="tx2"/>
                </a:solidFill>
              </a:rPr>
              <a:t>衍射场：</a:t>
            </a:r>
          </a:p>
        </p:txBody>
      </p:sp>
      <p:graphicFrame>
        <p:nvGraphicFramePr>
          <p:cNvPr id="4" name="对象 3"/>
          <p:cNvGraphicFramePr>
            <a:graphicFrameLocks noChangeAspect="1"/>
          </p:cNvGraphicFramePr>
          <p:nvPr>
            <p:extLst>
              <p:ext uri="{D42A27DB-BD31-4B8C-83A1-F6EECF244321}">
                <p14:modId xmlns:p14="http://schemas.microsoft.com/office/powerpoint/2010/main" val="1153064805"/>
              </p:ext>
            </p:extLst>
          </p:nvPr>
        </p:nvGraphicFramePr>
        <p:xfrm>
          <a:off x="1841500" y="1556792"/>
          <a:ext cx="5489575" cy="663575"/>
        </p:xfrm>
        <a:graphic>
          <a:graphicData uri="http://schemas.openxmlformats.org/presentationml/2006/ole">
            <mc:AlternateContent xmlns:mc="http://schemas.openxmlformats.org/markup-compatibility/2006">
              <mc:Choice xmlns:v="urn:schemas-microsoft-com:vml" Requires="v">
                <p:oleObj spid="_x0000_s121958" name="Equation" r:id="rId4" imgW="3047760" imgH="368280" progId="Equation.DSMT4">
                  <p:embed/>
                </p:oleObj>
              </mc:Choice>
              <mc:Fallback>
                <p:oleObj name="Equation" r:id="rId4" imgW="3047760" imgH="368280" progId="Equation.DSMT4">
                  <p:embed/>
                  <p:pic>
                    <p:nvPicPr>
                      <p:cNvPr id="0" name=""/>
                      <p:cNvPicPr>
                        <a:picLocks noChangeAspect="1" noChangeArrowheads="1"/>
                      </p:cNvPicPr>
                      <p:nvPr/>
                    </p:nvPicPr>
                    <p:blipFill>
                      <a:blip r:embed="rId5"/>
                      <a:srcRect/>
                      <a:stretch>
                        <a:fillRect/>
                      </a:stretch>
                    </p:blipFill>
                    <p:spPr bwMode="auto">
                      <a:xfrm>
                        <a:off x="1841500" y="1556792"/>
                        <a:ext cx="54895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25" y="2276872"/>
            <a:ext cx="8918471" cy="2281982"/>
          </a:xfrm>
          <a:prstGeom prst="rect">
            <a:avLst/>
          </a:prstGeom>
        </p:spPr>
      </p:pic>
      <p:sp>
        <p:nvSpPr>
          <p:cNvPr id="12" name="TextBox 11"/>
          <p:cNvSpPr txBox="1"/>
          <p:nvPr/>
        </p:nvSpPr>
        <p:spPr>
          <a:xfrm>
            <a:off x="35496" y="4797152"/>
            <a:ext cx="9001000" cy="17017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括号内第一个</a:t>
            </a:r>
            <a:r>
              <a:rPr lang="en-US" altLang="zh-CN" b="1" dirty="0" err="1">
                <a:solidFill>
                  <a:schemeClr val="tx2"/>
                </a:solidFill>
              </a:rPr>
              <a:t>sinc</a:t>
            </a:r>
            <a:r>
              <a:rPr lang="zh-CN" altLang="en-US" b="1" dirty="0">
                <a:solidFill>
                  <a:schemeClr val="tx2"/>
                </a:solidFill>
              </a:rPr>
              <a:t>函数与</a:t>
            </a:r>
            <a:r>
              <a:rPr lang="en-US" altLang="zh-CN" b="1" dirty="0">
                <a:solidFill>
                  <a:schemeClr val="tx2"/>
                </a:solidFill>
              </a:rPr>
              <a:t>comb</a:t>
            </a:r>
            <a:r>
              <a:rPr lang="zh-CN" altLang="en-US" b="1" dirty="0">
                <a:solidFill>
                  <a:schemeClr val="tx2"/>
                </a:solidFill>
              </a:rPr>
              <a:t>函数的乘积，表示</a:t>
            </a:r>
            <a:r>
              <a:rPr lang="en-US" altLang="zh-CN" b="1" dirty="0" err="1">
                <a:solidFill>
                  <a:schemeClr val="tx2"/>
                </a:solidFill>
              </a:rPr>
              <a:t>sinc</a:t>
            </a:r>
            <a:r>
              <a:rPr lang="zh-CN" altLang="en-US" b="1" dirty="0">
                <a:solidFill>
                  <a:schemeClr val="tx2"/>
                </a:solidFill>
              </a:rPr>
              <a:t>函数被</a:t>
            </a:r>
            <a:r>
              <a:rPr lang="en-US" altLang="zh-CN" b="1" dirty="0">
                <a:solidFill>
                  <a:schemeClr val="tx2"/>
                </a:solidFill>
              </a:rPr>
              <a:t>comb</a:t>
            </a:r>
            <a:r>
              <a:rPr lang="zh-CN" altLang="en-US" b="1" dirty="0">
                <a:solidFill>
                  <a:schemeClr val="tx2"/>
                </a:solidFill>
              </a:rPr>
              <a:t>函数抽样，或者</a:t>
            </a:r>
            <a:r>
              <a:rPr lang="en-US" altLang="zh-CN" b="1" dirty="0">
                <a:solidFill>
                  <a:schemeClr val="tx2"/>
                </a:solidFill>
              </a:rPr>
              <a:t>comb</a:t>
            </a:r>
            <a:r>
              <a:rPr lang="zh-CN" altLang="en-US" b="1" dirty="0">
                <a:solidFill>
                  <a:schemeClr val="tx2"/>
                </a:solidFill>
              </a:rPr>
              <a:t>函数的脉冲序列被</a:t>
            </a:r>
            <a:r>
              <a:rPr lang="en-US" altLang="zh-CN" b="1" dirty="0" err="1">
                <a:solidFill>
                  <a:schemeClr val="tx2"/>
                </a:solidFill>
              </a:rPr>
              <a:t>sinc</a:t>
            </a:r>
            <a:r>
              <a:rPr lang="zh-CN" altLang="en-US" b="1" dirty="0">
                <a:solidFill>
                  <a:schemeClr val="tx2"/>
                </a:solidFill>
              </a:rPr>
              <a:t>函数调制；</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与括号外第二个</a:t>
            </a:r>
            <a:r>
              <a:rPr lang="en-US" altLang="zh-CN" b="1" dirty="0" err="1">
                <a:solidFill>
                  <a:schemeClr val="tx2"/>
                </a:solidFill>
              </a:rPr>
              <a:t>sinc</a:t>
            </a:r>
            <a:r>
              <a:rPr lang="zh-CN" altLang="en-US" b="1" dirty="0">
                <a:solidFill>
                  <a:schemeClr val="tx2"/>
                </a:solidFill>
              </a:rPr>
              <a:t>函数的卷积，表示第二个</a:t>
            </a:r>
            <a:r>
              <a:rPr lang="en-US" altLang="zh-CN" b="1" dirty="0" err="1">
                <a:solidFill>
                  <a:schemeClr val="tx2"/>
                </a:solidFill>
              </a:rPr>
              <a:t>sinc</a:t>
            </a:r>
            <a:r>
              <a:rPr lang="zh-CN" altLang="en-US" b="1" dirty="0">
                <a:solidFill>
                  <a:schemeClr val="tx2"/>
                </a:solidFill>
              </a:rPr>
              <a:t>函数曲线被复制搬移到每一个脉冲位置，曲线高度被第一个</a:t>
            </a:r>
            <a:r>
              <a:rPr lang="en-US" altLang="zh-CN" b="1" dirty="0" err="1">
                <a:solidFill>
                  <a:schemeClr val="tx2"/>
                </a:solidFill>
              </a:rPr>
              <a:t>sinc</a:t>
            </a:r>
            <a:r>
              <a:rPr lang="zh-CN" altLang="en-US" b="1" dirty="0">
                <a:solidFill>
                  <a:schemeClr val="tx2"/>
                </a:solidFill>
              </a:rPr>
              <a:t>函数调制。</a:t>
            </a:r>
          </a:p>
        </p:txBody>
      </p:sp>
      <p:sp>
        <p:nvSpPr>
          <p:cNvPr id="11" name="TextBox 10"/>
          <p:cNvSpPr txBox="1"/>
          <p:nvPr/>
        </p:nvSpPr>
        <p:spPr>
          <a:xfrm>
            <a:off x="5580112" y="2372687"/>
            <a:ext cx="3456384" cy="870751"/>
          </a:xfrm>
          <a:prstGeom prst="rect">
            <a:avLst/>
          </a:prstGeom>
          <a:noFill/>
        </p:spPr>
        <p:txBody>
          <a:bodyPr wrap="square" rtlCol="0">
            <a:spAutoFit/>
          </a:bodyPr>
          <a:lstStyle/>
          <a:p>
            <a:pPr algn="just">
              <a:lnSpc>
                <a:spcPct val="150000"/>
              </a:lnSpc>
            </a:pPr>
            <a:r>
              <a:rPr lang="zh-CN" altLang="en-US" b="1" dirty="0">
                <a:solidFill>
                  <a:srgbClr val="FF0000"/>
                </a:solidFill>
              </a:rPr>
              <a:t>注意每个</a:t>
            </a:r>
            <a:r>
              <a:rPr lang="en-US" altLang="zh-CN" b="1" dirty="0" err="1">
                <a:solidFill>
                  <a:srgbClr val="FF0000"/>
                </a:solidFill>
              </a:rPr>
              <a:t>sinc</a:t>
            </a:r>
            <a:r>
              <a:rPr lang="zh-CN" altLang="en-US" b="1" dirty="0">
                <a:solidFill>
                  <a:srgbClr val="FF0000"/>
                </a:solidFill>
              </a:rPr>
              <a:t>函数曲线都是无限延伸的，与其他曲线产生叠加。</a:t>
            </a:r>
          </a:p>
        </p:txBody>
      </p:sp>
    </p:spTree>
    <p:extLst>
      <p:ext uri="{BB962C8B-B14F-4D97-AF65-F5344CB8AC3E}">
        <p14:creationId xmlns:p14="http://schemas.microsoft.com/office/powerpoint/2010/main" val="180929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wipe(left)">
                                      <p:cBhvr>
                                        <p:cTn id="21" dur="500"/>
                                        <p:tgtEl>
                                          <p:spTgt spid="1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27584" y="115888"/>
            <a:ext cx="8208912"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正弦振幅光栅</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15</a:t>
            </a:fld>
            <a:endParaRPr lang="en-US" altLang="zh-CN"/>
          </a:p>
        </p:txBody>
      </p:sp>
      <p:sp>
        <p:nvSpPr>
          <p:cNvPr id="9" name="TextBox 8"/>
          <p:cNvSpPr txBox="1"/>
          <p:nvPr/>
        </p:nvSpPr>
        <p:spPr>
          <a:xfrm>
            <a:off x="107504" y="1124744"/>
            <a:ext cx="1656184" cy="495585"/>
          </a:xfrm>
          <a:prstGeom prst="rect">
            <a:avLst/>
          </a:prstGeom>
          <a:noFill/>
        </p:spPr>
        <p:txBody>
          <a:bodyPr wrap="square" rtlCol="0">
            <a:spAutoFit/>
          </a:bodyPr>
          <a:lstStyle/>
          <a:p>
            <a:pPr>
              <a:lnSpc>
                <a:spcPct val="150000"/>
              </a:lnSpc>
            </a:pPr>
            <a:r>
              <a:rPr lang="zh-CN" altLang="en-US" sz="2000" b="1" dirty="0">
                <a:solidFill>
                  <a:schemeClr val="tx2"/>
                </a:solidFill>
              </a:rPr>
              <a:t>孔径场：</a:t>
            </a:r>
          </a:p>
        </p:txBody>
      </p:sp>
      <p:sp>
        <p:nvSpPr>
          <p:cNvPr id="17" name="TextBox 16"/>
          <p:cNvSpPr txBox="1"/>
          <p:nvPr/>
        </p:nvSpPr>
        <p:spPr>
          <a:xfrm>
            <a:off x="107504" y="5085184"/>
            <a:ext cx="1656184" cy="455253"/>
          </a:xfrm>
          <a:prstGeom prst="rect">
            <a:avLst/>
          </a:prstGeom>
          <a:noFill/>
        </p:spPr>
        <p:txBody>
          <a:bodyPr wrap="square" rtlCol="0">
            <a:spAutoFit/>
          </a:bodyPr>
          <a:lstStyle/>
          <a:p>
            <a:pPr>
              <a:lnSpc>
                <a:spcPct val="150000"/>
              </a:lnSpc>
            </a:pPr>
            <a:r>
              <a:rPr lang="zh-CN" altLang="en-US" b="1" dirty="0">
                <a:solidFill>
                  <a:schemeClr val="tx2"/>
                </a:solidFill>
              </a:rPr>
              <a:t>衍射场：</a:t>
            </a:r>
          </a:p>
        </p:txBody>
      </p:sp>
      <p:graphicFrame>
        <p:nvGraphicFramePr>
          <p:cNvPr id="4" name="对象 3"/>
          <p:cNvGraphicFramePr>
            <a:graphicFrameLocks noChangeAspect="1"/>
          </p:cNvGraphicFramePr>
          <p:nvPr>
            <p:extLst>
              <p:ext uri="{D42A27DB-BD31-4B8C-83A1-F6EECF244321}">
                <p14:modId xmlns:p14="http://schemas.microsoft.com/office/powerpoint/2010/main" val="3783848296"/>
              </p:ext>
            </p:extLst>
          </p:nvPr>
        </p:nvGraphicFramePr>
        <p:xfrm>
          <a:off x="451421" y="5589241"/>
          <a:ext cx="7144915" cy="860326"/>
        </p:xfrm>
        <a:graphic>
          <a:graphicData uri="http://schemas.openxmlformats.org/presentationml/2006/ole">
            <mc:AlternateContent xmlns:mc="http://schemas.openxmlformats.org/markup-compatibility/2006">
              <mc:Choice xmlns:v="urn:schemas-microsoft-com:vml" Requires="v">
                <p:oleObj spid="_x0000_s120142" name="Equation" r:id="rId4" imgW="4635360" imgH="558720" progId="Equation.DSMT4">
                  <p:embed/>
                </p:oleObj>
              </mc:Choice>
              <mc:Fallback>
                <p:oleObj name="Equation" r:id="rId4" imgW="4635360" imgH="558720" progId="Equation.DSMT4">
                  <p:embed/>
                  <p:pic>
                    <p:nvPicPr>
                      <p:cNvPr id="0" name=""/>
                      <p:cNvPicPr>
                        <a:picLocks noChangeAspect="1" noChangeArrowheads="1"/>
                      </p:cNvPicPr>
                      <p:nvPr/>
                    </p:nvPicPr>
                    <p:blipFill>
                      <a:blip r:embed="rId5"/>
                      <a:srcRect/>
                      <a:stretch>
                        <a:fillRect/>
                      </a:stretch>
                    </p:blipFill>
                    <p:spPr bwMode="auto">
                      <a:xfrm>
                        <a:off x="451421" y="5589241"/>
                        <a:ext cx="7144915" cy="860326"/>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43302278"/>
              </p:ext>
            </p:extLst>
          </p:nvPr>
        </p:nvGraphicFramePr>
        <p:xfrm>
          <a:off x="406450" y="1605981"/>
          <a:ext cx="4165550" cy="737502"/>
        </p:xfrm>
        <a:graphic>
          <a:graphicData uri="http://schemas.openxmlformats.org/presentationml/2006/ole">
            <mc:AlternateContent xmlns:mc="http://schemas.openxmlformats.org/markup-compatibility/2006">
              <mc:Choice xmlns:v="urn:schemas-microsoft-com:vml" Requires="v">
                <p:oleObj spid="_x0000_s120143" name="Equation" r:id="rId6" imgW="2438280" imgH="431640" progId="Equation.DSMT4">
                  <p:embed/>
                </p:oleObj>
              </mc:Choice>
              <mc:Fallback>
                <p:oleObj name="Equation" r:id="rId6" imgW="2438280" imgH="431640" progId="Equation.DSMT4">
                  <p:embed/>
                  <p:pic>
                    <p:nvPicPr>
                      <p:cNvPr id="0" name="对象 1"/>
                      <p:cNvPicPr>
                        <a:picLocks noChangeAspect="1" noChangeArrowheads="1"/>
                      </p:cNvPicPr>
                      <p:nvPr/>
                    </p:nvPicPr>
                    <p:blipFill>
                      <a:blip r:embed="rId7"/>
                      <a:srcRect/>
                      <a:stretch>
                        <a:fillRect/>
                      </a:stretch>
                    </p:blipFill>
                    <p:spPr bwMode="auto">
                      <a:xfrm>
                        <a:off x="406450" y="1605981"/>
                        <a:ext cx="4165550" cy="737502"/>
                      </a:xfrm>
                      <a:prstGeom prst="rect">
                        <a:avLst/>
                      </a:prstGeom>
                      <a:solidFill>
                        <a:schemeClr val="bg1"/>
                      </a:solid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323528" y="2562845"/>
                <a:ext cx="8424936" cy="870751"/>
              </a:xfrm>
              <a:prstGeom prst="rect">
                <a:avLst/>
              </a:prstGeom>
              <a:noFill/>
            </p:spPr>
            <p:txBody>
              <a:bodyPr wrap="square" rtlCol="0">
                <a:spAutoFit/>
              </a:bodyPr>
              <a:lstStyle/>
              <a:p>
                <a:pPr algn="just">
                  <a:lnSpc>
                    <a:spcPct val="150000"/>
                  </a:lnSpc>
                </a:pPr>
                <a:r>
                  <a:rPr lang="zh-CN" altLang="en-US" b="1" dirty="0">
                    <a:solidFill>
                      <a:schemeClr val="tx2"/>
                    </a:solidFill>
                  </a:rPr>
                  <a:t>其中</a:t>
                </a:r>
                <a:r>
                  <a:rPr lang="en-US" altLang="zh-CN" b="1" i="1" dirty="0">
                    <a:solidFill>
                      <a:schemeClr val="tx2"/>
                    </a:solidFill>
                    <a:latin typeface="Times New Roman" panose="02020603050405020304" pitchFamily="18" charset="0"/>
                    <a:cs typeface="Times New Roman" panose="02020603050405020304" pitchFamily="18" charset="0"/>
                  </a:rPr>
                  <a:t>W</a:t>
                </a:r>
                <a:r>
                  <a:rPr lang="zh-CN" altLang="en-US" b="1" dirty="0">
                    <a:solidFill>
                      <a:schemeClr val="tx2"/>
                    </a:solidFill>
                  </a:rPr>
                  <a:t>是光栅总宽度，</a:t>
                </a:r>
                <a:r>
                  <a:rPr lang="en-US" altLang="zh-CN" b="1" i="1" dirty="0">
                    <a:solidFill>
                      <a:schemeClr val="tx2"/>
                    </a:solidFill>
                    <a:latin typeface="Times New Roman" panose="02020603050405020304" pitchFamily="18" charset="0"/>
                    <a:cs typeface="Times New Roman" panose="02020603050405020304" pitchFamily="18" charset="0"/>
                  </a:rPr>
                  <a:t>m</a:t>
                </a:r>
                <a:r>
                  <a:rPr lang="zh-CN" altLang="en-US" b="1" dirty="0">
                    <a:solidFill>
                      <a:schemeClr val="tx2"/>
                    </a:solidFill>
                  </a:rPr>
                  <a:t>是光栅振幅透射系数的极大值与极小值之差，</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𝒖</m:t>
                        </m:r>
                      </m:e>
                      <m:sub>
                        <m:r>
                          <a:rPr lang="en-US" altLang="zh-CN" b="1" i="1" smtClean="0">
                            <a:solidFill>
                              <a:schemeClr val="tx2"/>
                            </a:solidFill>
                            <a:latin typeface="Cambria Math"/>
                          </a:rPr>
                          <m:t>𝟎</m:t>
                        </m:r>
                      </m:sub>
                    </m:sSub>
                  </m:oMath>
                </a14:m>
                <a:r>
                  <a:rPr lang="zh-CN" altLang="en-US" b="1" dirty="0">
                    <a:solidFill>
                      <a:schemeClr val="tx2"/>
                    </a:solidFill>
                  </a:rPr>
                  <a:t>是光栅透射系数变化的频率。</a:t>
                </a:r>
              </a:p>
            </p:txBody>
          </p:sp>
        </mc:Choice>
        <mc:Fallback xmlns="">
          <p:sp>
            <p:nvSpPr>
              <p:cNvPr id="11" name="TextBox 10"/>
              <p:cNvSpPr txBox="1">
                <a:spLocks noRot="1" noChangeAspect="1" noMove="1" noResize="1" noEditPoints="1" noAdjustHandles="1" noChangeArrowheads="1" noChangeShapeType="1" noTextEdit="1"/>
              </p:cNvSpPr>
              <p:nvPr/>
            </p:nvSpPr>
            <p:spPr>
              <a:xfrm>
                <a:off x="323528" y="2562845"/>
                <a:ext cx="8424936" cy="870751"/>
              </a:xfrm>
              <a:prstGeom prst="rect">
                <a:avLst/>
              </a:prstGeom>
              <a:blipFill>
                <a:blip r:embed="rId8"/>
                <a:stretch>
                  <a:fillRect l="-579" r="-651" b="-8392"/>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extLst>
              <p:ext uri="{D42A27DB-BD31-4B8C-83A1-F6EECF244321}">
                <p14:modId xmlns:p14="http://schemas.microsoft.com/office/powerpoint/2010/main" val="2488256662"/>
              </p:ext>
            </p:extLst>
          </p:nvPr>
        </p:nvGraphicFramePr>
        <p:xfrm>
          <a:off x="430733" y="3663083"/>
          <a:ext cx="6157491" cy="721835"/>
        </p:xfrm>
        <a:graphic>
          <a:graphicData uri="http://schemas.openxmlformats.org/presentationml/2006/ole">
            <mc:AlternateContent xmlns:mc="http://schemas.openxmlformats.org/markup-compatibility/2006">
              <mc:Choice xmlns:v="urn:schemas-microsoft-com:vml" Requires="v">
                <p:oleObj spid="_x0000_s120144" name="Equation" r:id="rId9" imgW="3682800" imgH="431640" progId="Equation.DSMT4">
                  <p:embed/>
                </p:oleObj>
              </mc:Choice>
              <mc:Fallback>
                <p:oleObj name="Equation" r:id="rId9" imgW="3682800" imgH="431640" progId="Equation.DSMT4">
                  <p:embed/>
                  <p:pic>
                    <p:nvPicPr>
                      <p:cNvPr id="0" name="对象 7"/>
                      <p:cNvPicPr>
                        <a:picLocks noChangeAspect="1" noChangeArrowheads="1"/>
                      </p:cNvPicPr>
                      <p:nvPr/>
                    </p:nvPicPr>
                    <p:blipFill>
                      <a:blip r:embed="rId10"/>
                      <a:srcRect/>
                      <a:stretch>
                        <a:fillRect/>
                      </a:stretch>
                    </p:blipFill>
                    <p:spPr bwMode="auto">
                      <a:xfrm>
                        <a:off x="430733" y="3663083"/>
                        <a:ext cx="6157491" cy="721835"/>
                      </a:xfrm>
                      <a:prstGeom prst="rect">
                        <a:avLst/>
                      </a:prstGeom>
                      <a:solidFill>
                        <a:schemeClr val="bg1"/>
                      </a:solid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3" name="TextBox 12"/>
              <p:cNvSpPr txBox="1"/>
              <p:nvPr/>
            </p:nvSpPr>
            <p:spPr>
              <a:xfrm>
                <a:off x="323528" y="4485915"/>
                <a:ext cx="8424936" cy="455253"/>
              </a:xfrm>
              <a:prstGeom prst="rect">
                <a:avLst/>
              </a:prstGeom>
              <a:noFill/>
            </p:spPr>
            <p:txBody>
              <a:bodyPr wrap="square" rtlCol="0">
                <a:spAutoFit/>
              </a:bodyPr>
              <a:lstStyle/>
              <a:p>
                <a:pPr algn="just">
                  <a:lnSpc>
                    <a:spcPct val="150000"/>
                  </a:lnSpc>
                </a:pPr>
                <a:r>
                  <a:rPr lang="zh-CN" altLang="en-US" b="1" dirty="0">
                    <a:solidFill>
                      <a:schemeClr val="tx2"/>
                    </a:solidFill>
                  </a:rPr>
                  <a:t>如果不是受限于光栅宽度，上式代表三个平面波，其角频率分别为</a:t>
                </a:r>
                <a:r>
                  <a:rPr lang="en-US" altLang="zh-CN" b="1" dirty="0">
                    <a:solidFill>
                      <a:schemeClr val="tx2"/>
                    </a:solidFill>
                  </a:rPr>
                  <a:t>0</a:t>
                </a:r>
                <a:r>
                  <a:rPr lang="zh-CN" altLang="en-US" b="1" dirty="0">
                    <a:solidFill>
                      <a:schemeClr val="tx2"/>
                    </a:solidFill>
                  </a:rPr>
                  <a:t>、</a:t>
                </a:r>
                <a14:m>
                  <m:oMath xmlns:m="http://schemas.openxmlformats.org/officeDocument/2006/math">
                    <m:r>
                      <a:rPr lang="en-US" altLang="zh-CN" b="1" i="1" smtClean="0">
                        <a:solidFill>
                          <a:schemeClr val="tx2"/>
                        </a:solidFill>
                        <a:latin typeface="Cambria Math"/>
                      </a:rPr>
                      <m:t>+</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𝒖</m:t>
                        </m:r>
                      </m:e>
                      <m:sub>
                        <m:r>
                          <a:rPr lang="en-US" altLang="zh-CN" b="1" i="1" smtClean="0">
                            <a:solidFill>
                              <a:schemeClr val="tx2"/>
                            </a:solidFill>
                            <a:latin typeface="Cambria Math"/>
                          </a:rPr>
                          <m:t>𝟎</m:t>
                        </m:r>
                      </m:sub>
                    </m:sSub>
                  </m:oMath>
                </a14:m>
                <a:r>
                  <a:rPr lang="zh-CN" altLang="en-US" b="1" dirty="0">
                    <a:solidFill>
                      <a:schemeClr val="tx2"/>
                    </a:solidFill>
                  </a:rPr>
                  <a:t>、</a:t>
                </a:r>
                <a14:m>
                  <m:oMath xmlns:m="http://schemas.openxmlformats.org/officeDocument/2006/math">
                    <m:r>
                      <a:rPr lang="en-US" altLang="zh-CN" b="1" dirty="0">
                        <a:solidFill>
                          <a:schemeClr val="tx2"/>
                        </a:solidFill>
                        <a:latin typeface="Cambria Math"/>
                      </a:rPr>
                      <m:t>−</m:t>
                    </m:r>
                    <m:sSub>
                      <m:sSubPr>
                        <m:ctrlPr>
                          <a:rPr lang="en-US" altLang="zh-CN" b="1" i="1" dirty="0" smtClean="0">
                            <a:solidFill>
                              <a:schemeClr val="tx2"/>
                            </a:solidFill>
                            <a:latin typeface="Cambria Math" panose="02040503050406030204" pitchFamily="18" charset="0"/>
                          </a:rPr>
                        </m:ctrlPr>
                      </m:sSubPr>
                      <m:e>
                        <m:r>
                          <a:rPr lang="en-US" altLang="zh-CN" b="1" i="1" dirty="0" smtClean="0">
                            <a:solidFill>
                              <a:schemeClr val="tx2"/>
                            </a:solidFill>
                            <a:latin typeface="Cambria Math"/>
                          </a:rPr>
                          <m:t>𝒖</m:t>
                        </m:r>
                      </m:e>
                      <m:sub>
                        <m:r>
                          <a:rPr lang="en-US" altLang="zh-CN" b="1" i="1" dirty="0" smtClean="0">
                            <a:solidFill>
                              <a:schemeClr val="tx2"/>
                            </a:solidFill>
                            <a:latin typeface="Cambria Math"/>
                          </a:rPr>
                          <m:t>𝟎</m:t>
                        </m:r>
                      </m:sub>
                    </m:sSub>
                  </m:oMath>
                </a14:m>
                <a:r>
                  <a:rPr lang="zh-CN" altLang="en-US" b="1" dirty="0">
                    <a:solidFill>
                      <a:schemeClr val="tx2"/>
                    </a:solidFill>
                  </a:rPr>
                  <a:t>。</a:t>
                </a:r>
              </a:p>
            </p:txBody>
          </p:sp>
        </mc:Choice>
        <mc:Fallback xmlns="">
          <p:sp>
            <p:nvSpPr>
              <p:cNvPr id="13" name="TextBox 12"/>
              <p:cNvSpPr txBox="1">
                <a:spLocks noRot="1" noChangeAspect="1" noMove="1" noResize="1" noEditPoints="1" noAdjustHandles="1" noChangeArrowheads="1" noChangeShapeType="1" noTextEdit="1"/>
              </p:cNvSpPr>
              <p:nvPr/>
            </p:nvSpPr>
            <p:spPr>
              <a:xfrm>
                <a:off x="323528" y="4485915"/>
                <a:ext cx="8424936" cy="455253"/>
              </a:xfrm>
              <a:prstGeom prst="rect">
                <a:avLst/>
              </a:prstGeom>
              <a:blipFill>
                <a:blip r:embed="rId11"/>
                <a:stretch>
                  <a:fillRect l="-579" r="-3401"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060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正弦振幅光栅</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16</a:t>
            </a:fld>
            <a:endParaRPr lang="en-US" altLang="zh-CN"/>
          </a:p>
        </p:txBody>
      </p:sp>
      <p:sp>
        <p:nvSpPr>
          <p:cNvPr id="17" name="TextBox 16"/>
          <p:cNvSpPr txBox="1"/>
          <p:nvPr/>
        </p:nvSpPr>
        <p:spPr>
          <a:xfrm>
            <a:off x="35496" y="1426452"/>
            <a:ext cx="1656184" cy="455253"/>
          </a:xfrm>
          <a:prstGeom prst="rect">
            <a:avLst/>
          </a:prstGeom>
          <a:noFill/>
        </p:spPr>
        <p:txBody>
          <a:bodyPr wrap="square" rtlCol="0">
            <a:spAutoFit/>
          </a:bodyPr>
          <a:lstStyle/>
          <a:p>
            <a:pPr>
              <a:lnSpc>
                <a:spcPct val="150000"/>
              </a:lnSpc>
            </a:pPr>
            <a:r>
              <a:rPr lang="zh-CN" altLang="en-US" b="1" dirty="0">
                <a:solidFill>
                  <a:schemeClr val="tx2"/>
                </a:solidFill>
              </a:rPr>
              <a:t>衍射场：</a:t>
            </a:r>
          </a:p>
        </p:txBody>
      </p:sp>
      <p:graphicFrame>
        <p:nvGraphicFramePr>
          <p:cNvPr id="3" name="对象 2"/>
          <p:cNvGraphicFramePr>
            <a:graphicFrameLocks noChangeAspect="1"/>
          </p:cNvGraphicFramePr>
          <p:nvPr>
            <p:extLst>
              <p:ext uri="{D42A27DB-BD31-4B8C-83A1-F6EECF244321}">
                <p14:modId xmlns:p14="http://schemas.microsoft.com/office/powerpoint/2010/main" val="2083620417"/>
              </p:ext>
            </p:extLst>
          </p:nvPr>
        </p:nvGraphicFramePr>
        <p:xfrm>
          <a:off x="379413" y="1936612"/>
          <a:ext cx="7000899" cy="844316"/>
        </p:xfrm>
        <a:graphic>
          <a:graphicData uri="http://schemas.openxmlformats.org/presentationml/2006/ole">
            <mc:AlternateContent xmlns:mc="http://schemas.openxmlformats.org/markup-compatibility/2006">
              <mc:Choice xmlns:v="urn:schemas-microsoft-com:vml" Requires="v">
                <p:oleObj spid="_x0000_s120942" name="Equation" r:id="rId4" imgW="4635360" imgH="558720" progId="Equation.DSMT4">
                  <p:embed/>
                </p:oleObj>
              </mc:Choice>
              <mc:Fallback>
                <p:oleObj name="Equation" r:id="rId4" imgW="4635360" imgH="55872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1936612"/>
                        <a:ext cx="7000899" cy="844316"/>
                      </a:xfrm>
                      <a:prstGeom prst="rect">
                        <a:avLst/>
                      </a:prstGeom>
                      <a:noFill/>
                      <a:ln>
                        <a:noFill/>
                      </a:ln>
                    </p:spPr>
                  </p:pic>
                </p:oleObj>
              </mc:Fallback>
            </mc:AlternateContent>
          </a:graphicData>
        </a:graphic>
      </p:graphicFrame>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3762" y="3172271"/>
            <a:ext cx="4300686" cy="3065041"/>
          </a:xfrm>
          <a:prstGeom prst="rect">
            <a:avLst/>
          </a:prstGeom>
        </p:spPr>
      </p:pic>
      <p:sp>
        <p:nvSpPr>
          <p:cNvPr id="11" name="TextBox 10"/>
          <p:cNvSpPr txBox="1"/>
          <p:nvPr/>
        </p:nvSpPr>
        <p:spPr>
          <a:xfrm>
            <a:off x="35496" y="3083476"/>
            <a:ext cx="4268266" cy="17017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当光栅宽度为无穷大时，衍射场是三条亮线；</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当光栅宽度有限时，衍射场是三个</a:t>
            </a:r>
            <a:r>
              <a:rPr lang="en-US" altLang="zh-CN" b="1" dirty="0" err="1">
                <a:solidFill>
                  <a:schemeClr val="tx2"/>
                </a:solidFill>
              </a:rPr>
              <a:t>sinc</a:t>
            </a:r>
            <a:r>
              <a:rPr lang="zh-CN" altLang="en-US" b="1" dirty="0">
                <a:solidFill>
                  <a:schemeClr val="tx2"/>
                </a:solidFill>
              </a:rPr>
              <a:t>线型的叠加。</a:t>
            </a:r>
          </a:p>
        </p:txBody>
      </p:sp>
      <p:sp>
        <p:nvSpPr>
          <p:cNvPr id="12" name="TextBox 11"/>
          <p:cNvSpPr txBox="1"/>
          <p:nvPr/>
        </p:nvSpPr>
        <p:spPr>
          <a:xfrm>
            <a:off x="395536" y="5013176"/>
            <a:ext cx="3908226" cy="870751"/>
          </a:xfrm>
          <a:prstGeom prst="rect">
            <a:avLst/>
          </a:prstGeom>
          <a:noFill/>
        </p:spPr>
        <p:txBody>
          <a:bodyPr wrap="square" rtlCol="0">
            <a:spAutoFit/>
          </a:bodyPr>
          <a:lstStyle/>
          <a:p>
            <a:pPr algn="just">
              <a:lnSpc>
                <a:spcPct val="150000"/>
              </a:lnSpc>
            </a:pPr>
            <a:r>
              <a:rPr lang="zh-CN" altLang="en-US" b="1" dirty="0">
                <a:solidFill>
                  <a:srgbClr val="FF0000"/>
                </a:solidFill>
              </a:rPr>
              <a:t>注意每个</a:t>
            </a:r>
            <a:r>
              <a:rPr lang="en-US" altLang="zh-CN" b="1" dirty="0" err="1">
                <a:solidFill>
                  <a:srgbClr val="FF0000"/>
                </a:solidFill>
              </a:rPr>
              <a:t>sinc</a:t>
            </a:r>
            <a:r>
              <a:rPr lang="zh-CN" altLang="en-US" b="1" dirty="0">
                <a:solidFill>
                  <a:srgbClr val="FF0000"/>
                </a:solidFill>
              </a:rPr>
              <a:t>函数曲线都是无限延伸的，与其他曲线产生叠加。</a:t>
            </a:r>
          </a:p>
        </p:txBody>
      </p:sp>
    </p:spTree>
    <p:extLst>
      <p:ext uri="{BB962C8B-B14F-4D97-AF65-F5344CB8AC3E}">
        <p14:creationId xmlns:p14="http://schemas.microsoft.com/office/powerpoint/2010/main" val="412767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left)">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wipe(left)">
                                      <p:cBhvr>
                                        <p:cTn id="28" dur="5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1520" y="115888"/>
            <a:ext cx="8712968" cy="719137"/>
          </a:xfrm>
        </p:spPr>
        <p:txBody>
          <a:bodyPr anchor="ctr" anchorCtr="0"/>
          <a:lstStyle/>
          <a:p>
            <a:pPr eaLnBrk="1" hangingPunct="1"/>
            <a:r>
              <a:rPr lang="en-US" altLang="zh-CN" sz="3600" dirty="0">
                <a:latin typeface="黑体" pitchFamily="2" charset="-122"/>
                <a:ea typeface="黑体" pitchFamily="2" charset="-122"/>
              </a:rPr>
              <a:t>6.3 </a:t>
            </a:r>
            <a:r>
              <a:rPr lang="zh-CN" altLang="en-US" sz="3600" dirty="0">
                <a:latin typeface="黑体" pitchFamily="2" charset="-122"/>
                <a:ea typeface="黑体" pitchFamily="2" charset="-122"/>
              </a:rPr>
              <a:t>衍射和透镜成像的傅里叶分析法</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17</a:t>
            </a:fld>
            <a:endParaRPr lang="en-US" altLang="zh-CN"/>
          </a:p>
        </p:txBody>
      </p:sp>
      <p:sp>
        <p:nvSpPr>
          <p:cNvPr id="8" name="矩形 7"/>
          <p:cNvSpPr/>
          <p:nvPr/>
        </p:nvSpPr>
        <p:spPr>
          <a:xfrm>
            <a:off x="1043608" y="2871668"/>
            <a:ext cx="7128792" cy="1680204"/>
          </a:xfrm>
          <a:prstGeom prst="rect">
            <a:avLst/>
          </a:prstGeom>
        </p:spPr>
        <p:txBody>
          <a:bodyPr wrap="square">
            <a:spAutoFit/>
          </a:bodyPr>
          <a:lstStyle/>
          <a:p>
            <a:pPr>
              <a:lnSpc>
                <a:spcPct val="200000"/>
              </a:lnSpc>
            </a:pPr>
            <a:r>
              <a:rPr lang="en-US" altLang="zh-CN" sz="2800" b="1" dirty="0">
                <a:solidFill>
                  <a:schemeClr val="tx2"/>
                </a:solidFill>
              </a:rPr>
              <a:t>6.3.1 </a:t>
            </a:r>
            <a:r>
              <a:rPr lang="zh-CN" altLang="en-US" sz="2800" b="1" dirty="0">
                <a:solidFill>
                  <a:schemeClr val="tx2"/>
                </a:solidFill>
              </a:rPr>
              <a:t>衍射现象的傅里叶分析方法</a:t>
            </a:r>
          </a:p>
          <a:p>
            <a:pPr>
              <a:lnSpc>
                <a:spcPct val="200000"/>
              </a:lnSpc>
            </a:pPr>
            <a:r>
              <a:rPr lang="en-US" altLang="zh-CN" sz="2800" b="1" dirty="0">
                <a:solidFill>
                  <a:srgbClr val="FF0000"/>
                </a:solidFill>
              </a:rPr>
              <a:t>6.3.2 </a:t>
            </a:r>
            <a:r>
              <a:rPr lang="zh-CN" altLang="en-US" sz="2800" b="1" dirty="0">
                <a:solidFill>
                  <a:srgbClr val="FF0000"/>
                </a:solidFill>
              </a:rPr>
              <a:t>透镜的傅里叶变换性质和成像性质</a:t>
            </a:r>
          </a:p>
        </p:txBody>
      </p:sp>
    </p:spTree>
    <p:extLst>
      <p:ext uri="{BB962C8B-B14F-4D97-AF65-F5344CB8AC3E}">
        <p14:creationId xmlns:p14="http://schemas.microsoft.com/office/powerpoint/2010/main" val="16851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3568" y="115888"/>
            <a:ext cx="835292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菲涅尔近似条件下光波的传播</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18</a:t>
            </a:fld>
            <a:endParaRPr lang="en-US" altLang="zh-CN"/>
          </a:p>
        </p:txBody>
      </p:sp>
      <p:pic>
        <p:nvPicPr>
          <p:cNvPr id="30" name="图片 29">
            <a:extLst>
              <a:ext uri="{FF2B5EF4-FFF2-40B4-BE49-F238E27FC236}">
                <a16:creationId xmlns:a16="http://schemas.microsoft.com/office/drawing/2014/main" id="{9173BB5C-9BC8-4C69-ACFF-FD49BA581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2056740"/>
            <a:ext cx="4260726" cy="2020332"/>
          </a:xfrm>
          <a:prstGeom prst="rect">
            <a:avLst/>
          </a:prstGeom>
        </p:spPr>
      </p:pic>
      <p:pic>
        <p:nvPicPr>
          <p:cNvPr id="37" name="图片 36">
            <a:extLst>
              <a:ext uri="{FF2B5EF4-FFF2-40B4-BE49-F238E27FC236}">
                <a16:creationId xmlns:a16="http://schemas.microsoft.com/office/drawing/2014/main" id="{45FD699F-0D12-4DBC-B304-CC61BE8BF4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4581128"/>
            <a:ext cx="4085929" cy="20162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F55987-F9B0-468B-948A-9C2B43379CD8}"/>
                  </a:ext>
                </a:extLst>
              </p:cNvPr>
              <p:cNvSpPr txBox="1"/>
              <p:nvPr/>
            </p:nvSpPr>
            <p:spPr>
              <a:xfrm>
                <a:off x="4572000" y="1667697"/>
                <a:ext cx="4392488" cy="2553391"/>
              </a:xfrm>
              <a:prstGeom prst="rect">
                <a:avLst/>
              </a:prstGeom>
              <a:noFill/>
            </p:spPr>
            <p:txBody>
              <a:bodyPr wrap="square" rtlCol="0">
                <a:spAutoFit/>
              </a:bodyPr>
              <a:lstStyle/>
              <a:p>
                <a:pPr algn="just">
                  <a:lnSpc>
                    <a:spcPct val="150000"/>
                  </a:lnSpc>
                </a:pPr>
                <a:r>
                  <a:rPr lang="zh-CN" altLang="en-US" b="1" dirty="0"/>
                  <a:t>在空域分析透镜的成像特性：</a:t>
                </a:r>
                <a:endParaRPr lang="en-US" altLang="zh-CN" b="1" dirty="0"/>
              </a:p>
              <a:p>
                <a:pPr marL="360000" indent="-457200" algn="just">
                  <a:lnSpc>
                    <a:spcPct val="150000"/>
                  </a:lnSpc>
                </a:pPr>
                <a:r>
                  <a:rPr lang="en-US" altLang="zh-CN" b="1" dirty="0"/>
                  <a:t>1</a:t>
                </a:r>
                <a:r>
                  <a:rPr lang="zh-CN" altLang="en-US" b="1" dirty="0"/>
                  <a:t>）</a:t>
                </a:r>
                <a:r>
                  <a:rPr lang="en-US" altLang="zh-CN" b="1" i="1" dirty="0"/>
                  <a:t>S</a:t>
                </a:r>
                <a:r>
                  <a:rPr lang="zh-CN" altLang="en-US" b="1" dirty="0"/>
                  <a:t>点发出的球面波，传播至透镜前表面</a:t>
                </a:r>
                <a14:m>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𝑬</m:t>
                        </m:r>
                      </m:e>
                    </m:acc>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oMath>
                </a14:m>
                <a:r>
                  <a:rPr lang="zh-CN" altLang="en-US" b="1" dirty="0"/>
                  <a:t>的距离</a:t>
                </a:r>
                <a:r>
                  <a:rPr lang="en-US" altLang="zh-CN" b="1" i="1" dirty="0"/>
                  <a:t>l</a:t>
                </a:r>
                <a:r>
                  <a:rPr lang="zh-CN" altLang="en-US" b="1" dirty="0"/>
                  <a:t>，只能满足菲涅尔近似条件。</a:t>
                </a:r>
                <a:endParaRPr lang="en-US" altLang="zh-CN" b="1" dirty="0"/>
              </a:p>
              <a:p>
                <a:pPr marL="360000" indent="-457200" algn="just">
                  <a:lnSpc>
                    <a:spcPct val="150000"/>
                  </a:lnSpc>
                </a:pPr>
                <a:r>
                  <a:rPr lang="en-US" altLang="zh-CN" b="1" dirty="0"/>
                  <a:t>2</a:t>
                </a:r>
                <a:r>
                  <a:rPr lang="zh-CN" altLang="en-US" b="1" dirty="0"/>
                  <a:t>）</a:t>
                </a:r>
                <a14:m>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𝑬</m:t>
                        </m:r>
                      </m:e>
                    </m:acc>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oMath>
                </a14:m>
                <a:r>
                  <a:rPr lang="zh-CN" altLang="en-US" b="1" dirty="0"/>
                  <a:t>到</a:t>
                </a:r>
                <a:r>
                  <a:rPr lang="en-US" altLang="zh-CN" b="1" i="1" dirty="0"/>
                  <a:t>S</a:t>
                </a:r>
                <a:r>
                  <a:rPr lang="en-US" altLang="zh-CN" b="1" dirty="0">
                    <a:latin typeface="Times New Roman" panose="02020603050405020304" pitchFamily="18" charset="0"/>
                    <a:cs typeface="Times New Roman" panose="02020603050405020304" pitchFamily="18" charset="0"/>
                  </a:rPr>
                  <a:t>ˈ</a:t>
                </a:r>
                <a:r>
                  <a:rPr lang="zh-CN" altLang="en-US" b="1" dirty="0">
                    <a:latin typeface="Times New Roman" panose="02020603050405020304" pitchFamily="18" charset="0"/>
                    <a:cs typeface="Times New Roman" panose="02020603050405020304" pitchFamily="18" charset="0"/>
                  </a:rPr>
                  <a:t>点的传播距离</a:t>
                </a:r>
                <a:r>
                  <a:rPr lang="en-US" altLang="zh-CN" b="1" i="1" dirty="0"/>
                  <a:t>l</a:t>
                </a:r>
                <a:r>
                  <a:rPr lang="en-US" altLang="zh-CN" b="1" dirty="0">
                    <a:latin typeface="Times New Roman" panose="02020603050405020304" pitchFamily="18" charset="0"/>
                    <a:cs typeface="Times New Roman" panose="02020603050405020304" pitchFamily="18" charset="0"/>
                  </a:rPr>
                  <a:t>ˈ</a:t>
                </a:r>
                <a:r>
                  <a:rPr lang="zh-CN" altLang="en-US" b="1" dirty="0">
                    <a:latin typeface="Times New Roman" panose="02020603050405020304" pitchFamily="18" charset="0"/>
                    <a:cs typeface="Times New Roman" panose="02020603050405020304" pitchFamily="18" charset="0"/>
                  </a:rPr>
                  <a:t>，</a:t>
                </a:r>
                <a:r>
                  <a:rPr lang="zh-CN" altLang="en-US" b="1" dirty="0"/>
                  <a:t>只能满足菲涅尔近似条件。</a:t>
                </a:r>
              </a:p>
            </p:txBody>
          </p:sp>
        </mc:Choice>
        <mc:Fallback xmlns="">
          <p:sp>
            <p:nvSpPr>
              <p:cNvPr id="2" name="文本框 1">
                <a:extLst>
                  <a:ext uri="{FF2B5EF4-FFF2-40B4-BE49-F238E27FC236}">
                    <a16:creationId xmlns:a16="http://schemas.microsoft.com/office/drawing/2014/main" id="{6FF55987-F9B0-468B-948A-9C2B43379CD8}"/>
                  </a:ext>
                </a:extLst>
              </p:cNvPr>
              <p:cNvSpPr txBox="1">
                <a:spLocks noRot="1" noChangeAspect="1" noMove="1" noResize="1" noEditPoints="1" noAdjustHandles="1" noChangeArrowheads="1" noChangeShapeType="1" noTextEdit="1"/>
              </p:cNvSpPr>
              <p:nvPr/>
            </p:nvSpPr>
            <p:spPr>
              <a:xfrm>
                <a:off x="4572000" y="1667697"/>
                <a:ext cx="4392488" cy="2553391"/>
              </a:xfrm>
              <a:prstGeom prst="rect">
                <a:avLst/>
              </a:prstGeom>
              <a:blipFill>
                <a:blip r:embed="rId5"/>
                <a:stretch>
                  <a:fillRect l="-1110" r="-971" b="-2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FC81FE-AF10-4F9B-B7BE-9A09D2D34E0B}"/>
                  </a:ext>
                </a:extLst>
              </p:cNvPr>
              <p:cNvSpPr txBox="1"/>
              <p:nvPr/>
            </p:nvSpPr>
            <p:spPr>
              <a:xfrm>
                <a:off x="107504" y="4730941"/>
                <a:ext cx="4608512" cy="1722395"/>
              </a:xfrm>
              <a:prstGeom prst="rect">
                <a:avLst/>
              </a:prstGeom>
              <a:noFill/>
            </p:spPr>
            <p:txBody>
              <a:bodyPr wrap="square" rtlCol="0">
                <a:spAutoFit/>
              </a:bodyPr>
              <a:lstStyle/>
              <a:p>
                <a:pPr marL="360000" indent="-457200" algn="just">
                  <a:lnSpc>
                    <a:spcPct val="150000"/>
                  </a:lnSpc>
                </a:pPr>
                <a:r>
                  <a:rPr lang="zh-CN" altLang="en-US" b="1" dirty="0"/>
                  <a:t>在频域分析透镜的傅里叶变换特性：</a:t>
                </a:r>
                <a:endParaRPr lang="en-US" altLang="zh-CN" b="1" dirty="0"/>
              </a:p>
              <a:p>
                <a:pPr marL="360000" indent="-457200" algn="just">
                  <a:lnSpc>
                    <a:spcPct val="150000"/>
                  </a:lnSpc>
                </a:pPr>
                <a:r>
                  <a:rPr lang="en-US" altLang="zh-CN" b="1" dirty="0"/>
                  <a:t>3</a:t>
                </a:r>
                <a:r>
                  <a:rPr lang="zh-CN" altLang="en-US" b="1" dirty="0"/>
                  <a:t>）衍射屏处光场</a:t>
                </a:r>
                <a14:m>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𝑬</m:t>
                        </m:r>
                      </m:e>
                    </m:acc>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 </m:t>
                    </m:r>
                  </m:oMath>
                </a14:m>
                <a:r>
                  <a:rPr lang="zh-CN" altLang="en-US" b="1" dirty="0"/>
                  <a:t>，与透镜前表面光场</a:t>
                </a:r>
                <a14:m>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panose="02040503050406030204" pitchFamily="18" charset="0"/>
                          </a:rPr>
                          <m:t>𝑬</m:t>
                        </m:r>
                      </m:e>
                    </m:acc>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 </m:t>
                    </m:r>
                  </m:oMath>
                </a14:m>
                <a:r>
                  <a:rPr lang="zh-CN" altLang="en-US" b="1" dirty="0"/>
                  <a:t>，传输距离</a:t>
                </a:r>
                <a:r>
                  <a:rPr lang="en-US" altLang="zh-CN" b="1" i="1" dirty="0"/>
                  <a:t>d</a:t>
                </a:r>
                <a:r>
                  <a:rPr lang="en-US" altLang="zh-CN" b="1" baseline="-25000" dirty="0"/>
                  <a:t>0</a:t>
                </a:r>
                <a:r>
                  <a:rPr lang="zh-CN" altLang="en-US" b="1" dirty="0"/>
                  <a:t>只能满足菲涅尔近似条件，二者的角谱之间的关系？</a:t>
                </a:r>
              </a:p>
            </p:txBody>
          </p:sp>
        </mc:Choice>
        <mc:Fallback xmlns="">
          <p:sp>
            <p:nvSpPr>
              <p:cNvPr id="3" name="文本框 2">
                <a:extLst>
                  <a:ext uri="{FF2B5EF4-FFF2-40B4-BE49-F238E27FC236}">
                    <a16:creationId xmlns:a16="http://schemas.microsoft.com/office/drawing/2014/main" id="{38FC81FE-AF10-4F9B-B7BE-9A09D2D34E0B}"/>
                  </a:ext>
                </a:extLst>
              </p:cNvPr>
              <p:cNvSpPr txBox="1">
                <a:spLocks noRot="1" noChangeAspect="1" noMove="1" noResize="1" noEditPoints="1" noAdjustHandles="1" noChangeArrowheads="1" noChangeShapeType="1" noTextEdit="1"/>
              </p:cNvSpPr>
              <p:nvPr/>
            </p:nvSpPr>
            <p:spPr>
              <a:xfrm>
                <a:off x="107504" y="4730941"/>
                <a:ext cx="4608512" cy="1722395"/>
              </a:xfrm>
              <a:prstGeom prst="rect">
                <a:avLst/>
              </a:prstGeom>
              <a:blipFill>
                <a:blip r:embed="rId6"/>
                <a:stretch>
                  <a:fillRect l="-1190" r="-5952" b="-353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2AE2F6B-874C-4AC7-9D6C-5A9893E865A7}"/>
              </a:ext>
            </a:extLst>
          </p:cNvPr>
          <p:cNvSpPr txBox="1"/>
          <p:nvPr/>
        </p:nvSpPr>
        <p:spPr>
          <a:xfrm>
            <a:off x="151016" y="1101787"/>
            <a:ext cx="8866953" cy="455253"/>
          </a:xfrm>
          <a:prstGeom prst="rect">
            <a:avLst/>
          </a:prstGeom>
          <a:noFill/>
        </p:spPr>
        <p:txBody>
          <a:bodyPr wrap="square" rtlCol="0">
            <a:spAutoFit/>
          </a:bodyPr>
          <a:lstStyle/>
          <a:p>
            <a:pPr algn="ctr">
              <a:lnSpc>
                <a:spcPct val="150000"/>
              </a:lnSpc>
            </a:pPr>
            <a:r>
              <a:rPr lang="zh-CN" altLang="en-US" b="1" dirty="0">
                <a:solidFill>
                  <a:srgbClr val="FF0000"/>
                </a:solidFill>
              </a:rPr>
              <a:t>为什么要分别在空域和频域，研究在菲涅尔近似条件下光波的传播特性？</a:t>
            </a:r>
          </a:p>
        </p:txBody>
      </p:sp>
    </p:spTree>
    <p:extLst>
      <p:ext uri="{BB962C8B-B14F-4D97-AF65-F5344CB8AC3E}">
        <p14:creationId xmlns:p14="http://schemas.microsoft.com/office/powerpoint/2010/main" val="233648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anim calcmode="lin" valueType="num">
                                      <p:cBhvr>
                                        <p:cTn id="13" dur="500" fill="hold"/>
                                        <p:tgtEl>
                                          <p:spTgt spid="30"/>
                                        </p:tgtEl>
                                        <p:attrNameLst>
                                          <p:attrName>ppt_x</p:attrName>
                                        </p:attrNameLst>
                                      </p:cBhvr>
                                      <p:tavLst>
                                        <p:tav tm="0">
                                          <p:val>
                                            <p:strVal val="#ppt_x"/>
                                          </p:val>
                                        </p:tav>
                                        <p:tav tm="100000">
                                          <p:val>
                                            <p:strVal val="#ppt_x"/>
                                          </p:val>
                                        </p:tav>
                                      </p:tavLst>
                                    </p:anim>
                                    <p:anim calcmode="lin" valueType="num">
                                      <p:cBhvr>
                                        <p:cTn id="14" dur="5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left)">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left)">
                                      <p:cBhvr>
                                        <p:cTn id="23" dur="500"/>
                                        <p:tgtEl>
                                          <p:spTgt spid="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wipe(left)">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anim calcmode="lin" valueType="num">
                                      <p:cBhvr>
                                        <p:cTn id="34" dur="500" fill="hold"/>
                                        <p:tgtEl>
                                          <p:spTgt spid="37"/>
                                        </p:tgtEl>
                                        <p:attrNameLst>
                                          <p:attrName>ppt_x</p:attrName>
                                        </p:attrNameLst>
                                      </p:cBhvr>
                                      <p:tavLst>
                                        <p:tav tm="0">
                                          <p:val>
                                            <p:strVal val="#ppt_x"/>
                                          </p:val>
                                        </p:tav>
                                        <p:tav tm="100000">
                                          <p:val>
                                            <p:strVal val="#ppt_x"/>
                                          </p:val>
                                        </p:tav>
                                      </p:tavLst>
                                    </p:anim>
                                    <p:anim calcmode="lin" valueType="num">
                                      <p:cBhvr>
                                        <p:cTn id="35" dur="5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wipe(left)">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wipe(left)">
                                      <p:cBhvr>
                                        <p:cTn id="4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3568" y="115888"/>
            <a:ext cx="777686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1.1 </a:t>
            </a:r>
            <a:r>
              <a:rPr lang="zh-CN" altLang="en-US" sz="3200" dirty="0">
                <a:latin typeface="黑体" pitchFamily="2" charset="-122"/>
                <a:ea typeface="黑体" pitchFamily="2" charset="-122"/>
              </a:rPr>
              <a:t>球面波的传播</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19</a:t>
            </a:fld>
            <a:endParaRPr lang="en-US" altLang="zh-CN"/>
          </a:p>
        </p:txBody>
      </p:sp>
      <p:graphicFrame>
        <p:nvGraphicFramePr>
          <p:cNvPr id="12" name="对象 11"/>
          <p:cNvGraphicFramePr>
            <a:graphicFrameLocks noChangeAspect="1"/>
          </p:cNvGraphicFramePr>
          <p:nvPr/>
        </p:nvGraphicFramePr>
        <p:xfrm>
          <a:off x="2455382" y="1492647"/>
          <a:ext cx="2012950" cy="728662"/>
        </p:xfrm>
        <a:graphic>
          <a:graphicData uri="http://schemas.openxmlformats.org/presentationml/2006/ole">
            <mc:AlternateContent xmlns:mc="http://schemas.openxmlformats.org/markup-compatibility/2006">
              <mc:Choice xmlns:v="urn:schemas-microsoft-com:vml" Requires="v">
                <p:oleObj spid="_x0000_s143476" name="Equation" r:id="rId4" imgW="1091880" imgH="393480" progId="Equation.DSMT4">
                  <p:embed/>
                </p:oleObj>
              </mc:Choice>
              <mc:Fallback>
                <p:oleObj name="Equation" r:id="rId4" imgW="1091880" imgH="393480" progId="Equation.DSMT4">
                  <p:embed/>
                  <p:pic>
                    <p:nvPicPr>
                      <p:cNvPr id="12" name="对象 11"/>
                      <p:cNvPicPr>
                        <a:picLocks noChangeAspect="1" noChangeArrowheads="1"/>
                      </p:cNvPicPr>
                      <p:nvPr/>
                    </p:nvPicPr>
                    <p:blipFill>
                      <a:blip r:embed="rId5"/>
                      <a:srcRect/>
                      <a:stretch>
                        <a:fillRect/>
                      </a:stretch>
                    </p:blipFill>
                    <p:spPr bwMode="auto">
                      <a:xfrm>
                        <a:off x="2455382" y="1492647"/>
                        <a:ext cx="2012950" cy="728662"/>
                      </a:xfrm>
                      <a:prstGeom prst="rect">
                        <a:avLst/>
                      </a:prstGeom>
                      <a:noFill/>
                      <a:ln>
                        <a:noFill/>
                      </a:ln>
                      <a:effectLst/>
                    </p:spPr>
                  </p:pic>
                </p:oleObj>
              </mc:Fallback>
            </mc:AlternateContent>
          </a:graphicData>
        </a:graphic>
      </p:graphicFrame>
      <p:graphicFrame>
        <p:nvGraphicFramePr>
          <p:cNvPr id="13" name="对象 12"/>
          <p:cNvGraphicFramePr>
            <a:graphicFrameLocks noChangeAspect="1"/>
          </p:cNvGraphicFramePr>
          <p:nvPr/>
        </p:nvGraphicFramePr>
        <p:xfrm>
          <a:off x="2455382" y="2492896"/>
          <a:ext cx="6534993" cy="917252"/>
        </p:xfrm>
        <a:graphic>
          <a:graphicData uri="http://schemas.openxmlformats.org/presentationml/2006/ole">
            <mc:AlternateContent xmlns:mc="http://schemas.openxmlformats.org/markup-compatibility/2006">
              <mc:Choice xmlns:v="urn:schemas-microsoft-com:vml" Requires="v">
                <p:oleObj spid="_x0000_s143477" name="Equation" r:id="rId6" imgW="3797280" imgH="533160" progId="Equation.DSMT4">
                  <p:embed/>
                </p:oleObj>
              </mc:Choice>
              <mc:Fallback>
                <p:oleObj name="Equation" r:id="rId6" imgW="3797280" imgH="533160" progId="Equation.DSMT4">
                  <p:embed/>
                  <p:pic>
                    <p:nvPicPr>
                      <p:cNvPr id="13" name="对象 12"/>
                      <p:cNvPicPr>
                        <a:picLocks noChangeAspect="1" noChangeArrowheads="1"/>
                      </p:cNvPicPr>
                      <p:nvPr/>
                    </p:nvPicPr>
                    <p:blipFill>
                      <a:blip r:embed="rId7"/>
                      <a:srcRect/>
                      <a:stretch>
                        <a:fillRect/>
                      </a:stretch>
                    </p:blipFill>
                    <p:spPr bwMode="auto">
                      <a:xfrm>
                        <a:off x="2455382" y="2492896"/>
                        <a:ext cx="6534993" cy="917252"/>
                      </a:xfrm>
                      <a:prstGeom prst="rect">
                        <a:avLst/>
                      </a:prstGeom>
                      <a:noFill/>
                      <a:ln>
                        <a:noFill/>
                      </a:ln>
                      <a:effectLst/>
                    </p:spPr>
                  </p:pic>
                </p:oleObj>
              </mc:Fallback>
            </mc:AlternateContent>
          </a:graphicData>
        </a:graphic>
      </p:graphicFrame>
      <p:sp>
        <p:nvSpPr>
          <p:cNvPr id="19" name="圆角矩形 18"/>
          <p:cNvSpPr/>
          <p:nvPr/>
        </p:nvSpPr>
        <p:spPr>
          <a:xfrm>
            <a:off x="4716016" y="1712962"/>
            <a:ext cx="471620"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7"/>
          <p:cNvSpPr txBox="1"/>
          <p:nvPr/>
        </p:nvSpPr>
        <p:spPr>
          <a:xfrm>
            <a:off x="4950040" y="3138114"/>
            <a:ext cx="1346844" cy="369332"/>
          </a:xfrm>
          <a:prstGeom prst="rect">
            <a:avLst/>
          </a:prstGeom>
          <a:noFill/>
        </p:spPr>
        <p:txBody>
          <a:bodyPr wrap="none" rtlCol="0">
            <a:spAutoFit/>
          </a:bodyPr>
          <a:lstStyle/>
          <a:p>
            <a:pPr algn="just"/>
            <a:r>
              <a:rPr lang="zh-CN" altLang="en-US" b="1" dirty="0">
                <a:solidFill>
                  <a:srgbClr val="FF0000"/>
                </a:solidFill>
              </a:rPr>
              <a:t>菲涅尔近似</a:t>
            </a:r>
          </a:p>
        </p:txBody>
      </p:sp>
      <p:sp>
        <p:nvSpPr>
          <p:cNvPr id="21" name="TextBox 17"/>
          <p:cNvSpPr txBox="1"/>
          <p:nvPr/>
        </p:nvSpPr>
        <p:spPr>
          <a:xfrm>
            <a:off x="4407272" y="2000994"/>
            <a:ext cx="1114408" cy="369332"/>
          </a:xfrm>
          <a:prstGeom prst="rect">
            <a:avLst/>
          </a:prstGeom>
          <a:noFill/>
        </p:spPr>
        <p:txBody>
          <a:bodyPr wrap="none" rtlCol="0">
            <a:spAutoFit/>
          </a:bodyPr>
          <a:lstStyle/>
          <a:p>
            <a:pPr algn="just"/>
            <a:r>
              <a:rPr lang="zh-CN" altLang="en-US" b="1" dirty="0">
                <a:solidFill>
                  <a:srgbClr val="FF0000"/>
                </a:solidFill>
              </a:rPr>
              <a:t>傍轴近似</a:t>
            </a:r>
          </a:p>
        </p:txBody>
      </p:sp>
      <p:sp>
        <p:nvSpPr>
          <p:cNvPr id="22" name="圆角矩形 21"/>
          <p:cNvSpPr/>
          <p:nvPr/>
        </p:nvSpPr>
        <p:spPr>
          <a:xfrm>
            <a:off x="5606000" y="2778074"/>
            <a:ext cx="471620"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5"/>
          <p:cNvSpPr txBox="1"/>
          <p:nvPr/>
        </p:nvSpPr>
        <p:spPr>
          <a:xfrm>
            <a:off x="107504" y="1124744"/>
            <a:ext cx="3021982"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点光源发出的球面波：</a:t>
            </a:r>
          </a:p>
        </p:txBody>
      </p:sp>
      <p:sp>
        <p:nvSpPr>
          <p:cNvPr id="24" name="TextBox 15"/>
          <p:cNvSpPr txBox="1"/>
          <p:nvPr/>
        </p:nvSpPr>
        <p:spPr>
          <a:xfrm>
            <a:off x="107504" y="2391271"/>
            <a:ext cx="1224136"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其中：</a:t>
            </a:r>
          </a:p>
        </p:txBody>
      </p:sp>
      <p:sp>
        <p:nvSpPr>
          <p:cNvPr id="25" name="TextBox 15"/>
          <p:cNvSpPr txBox="1"/>
          <p:nvPr/>
        </p:nvSpPr>
        <p:spPr>
          <a:xfrm>
            <a:off x="107503" y="3598618"/>
            <a:ext cx="8882871"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菲涅尔近似条件下的球面波传播（点源坐标</a:t>
            </a:r>
            <a:r>
              <a:rPr lang="en-US" altLang="zh-CN" sz="1800" dirty="0"/>
              <a:t>(</a:t>
            </a:r>
            <a:r>
              <a:rPr lang="en-US" altLang="zh-CN" sz="1800" i="1" dirty="0"/>
              <a:t>x</a:t>
            </a:r>
            <a:r>
              <a:rPr lang="en-US" altLang="zh-CN" sz="1800" baseline="-25000" dirty="0"/>
              <a:t>1</a:t>
            </a:r>
            <a:r>
              <a:rPr lang="en-US" altLang="zh-CN" sz="1800" dirty="0"/>
              <a:t>,</a:t>
            </a:r>
            <a:r>
              <a:rPr lang="en-US" altLang="zh-CN" sz="1800" i="1" dirty="0"/>
              <a:t>y</a:t>
            </a:r>
            <a:r>
              <a:rPr lang="en-US" altLang="zh-CN" sz="1800" baseline="-25000" dirty="0"/>
              <a:t>1</a:t>
            </a:r>
            <a:r>
              <a:rPr lang="en-US" altLang="zh-CN" sz="1800" dirty="0"/>
              <a:t>)</a:t>
            </a:r>
            <a:r>
              <a:rPr lang="zh-CN" altLang="en-US" sz="1800" dirty="0"/>
              <a:t>，传播距离</a:t>
            </a:r>
            <a:r>
              <a:rPr lang="en-US" altLang="zh-CN" sz="1800" i="1" dirty="0"/>
              <a:t>z</a:t>
            </a:r>
            <a:r>
              <a:rPr lang="en-US" altLang="zh-CN" sz="1800" baseline="-25000" dirty="0"/>
              <a:t>1</a:t>
            </a:r>
            <a:r>
              <a:rPr lang="zh-CN" altLang="en-US" sz="1800" dirty="0"/>
              <a:t>）：</a:t>
            </a:r>
          </a:p>
        </p:txBody>
      </p:sp>
      <p:graphicFrame>
        <p:nvGraphicFramePr>
          <p:cNvPr id="26" name="对象 25"/>
          <p:cNvGraphicFramePr>
            <a:graphicFrameLocks noChangeAspect="1"/>
          </p:cNvGraphicFramePr>
          <p:nvPr/>
        </p:nvGraphicFramePr>
        <p:xfrm>
          <a:off x="252601" y="4077073"/>
          <a:ext cx="8099312" cy="844246"/>
        </p:xfrm>
        <a:graphic>
          <a:graphicData uri="http://schemas.openxmlformats.org/presentationml/2006/ole">
            <mc:AlternateContent xmlns:mc="http://schemas.openxmlformats.org/markup-compatibility/2006">
              <mc:Choice xmlns:v="urn:schemas-microsoft-com:vml" Requires="v">
                <p:oleObj spid="_x0000_s143478" name="Equation" r:id="rId8" imgW="5384520" imgH="558720" progId="Equation.DSMT4">
                  <p:embed/>
                </p:oleObj>
              </mc:Choice>
              <mc:Fallback>
                <p:oleObj name="Equation" r:id="rId8" imgW="5384520" imgH="558720" progId="Equation.DSMT4">
                  <p:embed/>
                  <p:pic>
                    <p:nvPicPr>
                      <p:cNvPr id="26" name="对象 25"/>
                      <p:cNvPicPr>
                        <a:picLocks noChangeAspect="1" noChangeArrowheads="1"/>
                      </p:cNvPicPr>
                      <p:nvPr/>
                    </p:nvPicPr>
                    <p:blipFill>
                      <a:blip r:embed="rId9"/>
                      <a:srcRect/>
                      <a:stretch>
                        <a:fillRect/>
                      </a:stretch>
                    </p:blipFill>
                    <p:spPr bwMode="auto">
                      <a:xfrm>
                        <a:off x="252601" y="4077073"/>
                        <a:ext cx="8099312" cy="844246"/>
                      </a:xfrm>
                      <a:prstGeom prst="rect">
                        <a:avLst/>
                      </a:prstGeom>
                      <a:noFill/>
                      <a:ln>
                        <a:noFill/>
                      </a:ln>
                      <a:effectLst/>
                    </p:spPr>
                  </p:pic>
                </p:oleObj>
              </mc:Fallback>
            </mc:AlternateContent>
          </a:graphicData>
        </a:graphic>
      </p:graphicFrame>
      <p:graphicFrame>
        <p:nvGraphicFramePr>
          <p:cNvPr id="27" name="对象 26"/>
          <p:cNvGraphicFramePr>
            <a:graphicFrameLocks noChangeAspect="1"/>
          </p:cNvGraphicFramePr>
          <p:nvPr/>
        </p:nvGraphicFramePr>
        <p:xfrm>
          <a:off x="252414" y="5023197"/>
          <a:ext cx="4097070" cy="814569"/>
        </p:xfrm>
        <a:graphic>
          <a:graphicData uri="http://schemas.openxmlformats.org/presentationml/2006/ole">
            <mc:AlternateContent xmlns:mc="http://schemas.openxmlformats.org/markup-compatibility/2006">
              <mc:Choice xmlns:v="urn:schemas-microsoft-com:vml" Requires="v">
                <p:oleObj spid="_x0000_s143479" name="Equation" r:id="rId10" imgW="2692080" imgH="533160" progId="Equation.DSMT4">
                  <p:embed/>
                </p:oleObj>
              </mc:Choice>
              <mc:Fallback>
                <p:oleObj name="Equation" r:id="rId10" imgW="2692080" imgH="533160" progId="Equation.DSMT4">
                  <p:embed/>
                  <p:pic>
                    <p:nvPicPr>
                      <p:cNvPr id="27" name="对象 26"/>
                      <p:cNvPicPr>
                        <a:picLocks noChangeAspect="1" noChangeArrowheads="1"/>
                      </p:cNvPicPr>
                      <p:nvPr/>
                    </p:nvPicPr>
                    <p:blipFill>
                      <a:blip r:embed="rId11"/>
                      <a:srcRect/>
                      <a:stretch>
                        <a:fillRect/>
                      </a:stretch>
                    </p:blipFill>
                    <p:spPr bwMode="auto">
                      <a:xfrm>
                        <a:off x="252414" y="5023197"/>
                        <a:ext cx="4097070" cy="814569"/>
                      </a:xfrm>
                      <a:prstGeom prst="rect">
                        <a:avLst/>
                      </a:prstGeom>
                      <a:noFill/>
                      <a:ln>
                        <a:noFill/>
                      </a:ln>
                      <a:effectLst/>
                    </p:spPr>
                  </p:pic>
                </p:oleObj>
              </mc:Fallback>
            </mc:AlternateContent>
          </a:graphicData>
        </a:graphic>
      </p:graphicFrame>
      <p:sp>
        <p:nvSpPr>
          <p:cNvPr id="28" name="TextBox 15"/>
          <p:cNvSpPr txBox="1"/>
          <p:nvPr/>
        </p:nvSpPr>
        <p:spPr>
          <a:xfrm>
            <a:off x="4366289" y="4947644"/>
            <a:ext cx="1184202" cy="923330"/>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solidFill>
                  <a:srgbClr val="FF0000"/>
                </a:solidFill>
              </a:rPr>
              <a:t>略去公共相位因子</a:t>
            </a:r>
            <a:r>
              <a:rPr lang="en-US" altLang="zh-CN" sz="1800" dirty="0" err="1">
                <a:solidFill>
                  <a:srgbClr val="FF0000"/>
                </a:solidFill>
              </a:rPr>
              <a:t>exp</a:t>
            </a:r>
            <a:r>
              <a:rPr lang="en-US" altLang="zh-CN" sz="1800" dirty="0">
                <a:solidFill>
                  <a:srgbClr val="FF0000"/>
                </a:solidFill>
              </a:rPr>
              <a:t>(</a:t>
            </a:r>
            <a:r>
              <a:rPr lang="en-US" altLang="zh-CN" sz="1800" i="1" dirty="0">
                <a:solidFill>
                  <a:srgbClr val="FF0000"/>
                </a:solidFill>
              </a:rPr>
              <a:t>ikz</a:t>
            </a:r>
            <a:r>
              <a:rPr lang="en-US" altLang="zh-CN" sz="1800" baseline="-25000" dirty="0">
                <a:solidFill>
                  <a:srgbClr val="FF0000"/>
                </a:solidFill>
              </a:rPr>
              <a:t>1</a:t>
            </a:r>
            <a:r>
              <a:rPr lang="en-US" altLang="zh-CN" sz="1800" dirty="0">
                <a:solidFill>
                  <a:srgbClr val="FF0000"/>
                </a:solidFill>
              </a:rPr>
              <a:t>)</a:t>
            </a:r>
            <a:endParaRPr lang="zh-CN" altLang="en-US" sz="1800" dirty="0">
              <a:solidFill>
                <a:srgbClr val="FF0000"/>
              </a:solidFill>
            </a:endParaRPr>
          </a:p>
        </p:txBody>
      </p:sp>
      <p:sp>
        <p:nvSpPr>
          <p:cNvPr id="29" name="TextBox 15"/>
          <p:cNvSpPr txBox="1"/>
          <p:nvPr/>
        </p:nvSpPr>
        <p:spPr>
          <a:xfrm>
            <a:off x="3382864" y="6165304"/>
            <a:ext cx="2341264"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solidFill>
                  <a:srgbClr val="FF0000"/>
                </a:solidFill>
              </a:rPr>
              <a:t>当点源位于</a:t>
            </a:r>
            <a:r>
              <a:rPr lang="en-US" altLang="zh-CN" sz="1800" i="1" dirty="0">
                <a:solidFill>
                  <a:srgbClr val="FF0000"/>
                </a:solidFill>
              </a:rPr>
              <a:t>z</a:t>
            </a:r>
            <a:r>
              <a:rPr lang="zh-CN" altLang="en-US" sz="1800" dirty="0">
                <a:solidFill>
                  <a:srgbClr val="FF0000"/>
                </a:solidFill>
              </a:rPr>
              <a:t>轴上时</a:t>
            </a:r>
          </a:p>
        </p:txBody>
      </p:sp>
      <p:graphicFrame>
        <p:nvGraphicFramePr>
          <p:cNvPr id="31" name="对象 30"/>
          <p:cNvGraphicFramePr>
            <a:graphicFrameLocks noChangeAspect="1"/>
          </p:cNvGraphicFramePr>
          <p:nvPr/>
        </p:nvGraphicFramePr>
        <p:xfrm>
          <a:off x="4790777" y="1484784"/>
          <a:ext cx="2949575" cy="798512"/>
        </p:xfrm>
        <a:graphic>
          <a:graphicData uri="http://schemas.openxmlformats.org/presentationml/2006/ole">
            <mc:AlternateContent xmlns:mc="http://schemas.openxmlformats.org/markup-compatibility/2006">
              <mc:Choice xmlns:v="urn:schemas-microsoft-com:vml" Requires="v">
                <p:oleObj spid="_x0000_s143480" name="Equation" r:id="rId12" imgW="1600200" imgH="431640" progId="Equation.DSMT4">
                  <p:embed/>
                </p:oleObj>
              </mc:Choice>
              <mc:Fallback>
                <p:oleObj name="Equation" r:id="rId12" imgW="1600200" imgH="431640" progId="Equation.DSMT4">
                  <p:embed/>
                  <p:pic>
                    <p:nvPicPr>
                      <p:cNvPr id="31" name="对象 30"/>
                      <p:cNvPicPr>
                        <a:picLocks noChangeAspect="1" noChangeArrowheads="1"/>
                      </p:cNvPicPr>
                      <p:nvPr/>
                    </p:nvPicPr>
                    <p:blipFill>
                      <a:blip r:embed="rId13"/>
                      <a:srcRect/>
                      <a:stretch>
                        <a:fillRect/>
                      </a:stretch>
                    </p:blipFill>
                    <p:spPr bwMode="auto">
                      <a:xfrm>
                        <a:off x="4790777" y="1484784"/>
                        <a:ext cx="2949575" cy="798512"/>
                      </a:xfrm>
                      <a:prstGeom prst="rect">
                        <a:avLst/>
                      </a:prstGeom>
                      <a:noFill/>
                      <a:ln>
                        <a:noFill/>
                      </a:ln>
                      <a:effectLst/>
                    </p:spPr>
                  </p:pic>
                </p:oleObj>
              </mc:Fallback>
            </mc:AlternateContent>
          </a:graphicData>
        </a:graphic>
      </p:graphicFrame>
      <p:graphicFrame>
        <p:nvGraphicFramePr>
          <p:cNvPr id="32" name="对象 31"/>
          <p:cNvGraphicFramePr>
            <a:graphicFrameLocks noChangeAspect="1"/>
          </p:cNvGraphicFramePr>
          <p:nvPr/>
        </p:nvGraphicFramePr>
        <p:xfrm>
          <a:off x="252590" y="5949280"/>
          <a:ext cx="3121025" cy="773113"/>
        </p:xfrm>
        <a:graphic>
          <a:graphicData uri="http://schemas.openxmlformats.org/presentationml/2006/ole">
            <mc:AlternateContent xmlns:mc="http://schemas.openxmlformats.org/markup-compatibility/2006">
              <mc:Choice xmlns:v="urn:schemas-microsoft-com:vml" Requires="v">
                <p:oleObj spid="_x0000_s143481" name="Equation" r:id="rId14" imgW="1955520" imgH="482400" progId="Equation.DSMT4">
                  <p:embed/>
                </p:oleObj>
              </mc:Choice>
              <mc:Fallback>
                <p:oleObj name="Equation" r:id="rId14" imgW="1955520" imgH="482400" progId="Equation.DSMT4">
                  <p:embed/>
                  <p:pic>
                    <p:nvPicPr>
                      <p:cNvPr id="32" name="对象 31"/>
                      <p:cNvPicPr>
                        <a:picLocks noChangeAspect="1" noChangeArrowheads="1"/>
                      </p:cNvPicPr>
                      <p:nvPr/>
                    </p:nvPicPr>
                    <p:blipFill>
                      <a:blip r:embed="rId15"/>
                      <a:srcRect/>
                      <a:stretch>
                        <a:fillRect/>
                      </a:stretch>
                    </p:blipFill>
                    <p:spPr bwMode="auto">
                      <a:xfrm>
                        <a:off x="252590" y="5949280"/>
                        <a:ext cx="3121025" cy="773113"/>
                      </a:xfrm>
                      <a:prstGeom prst="rect">
                        <a:avLst/>
                      </a:prstGeom>
                      <a:noFill/>
                      <a:ln>
                        <a:noFill/>
                      </a:ln>
                      <a:effectLst/>
                    </p:spPr>
                  </p:pic>
                </p:oleObj>
              </mc:Fallback>
            </mc:AlternateContent>
          </a:graphicData>
        </a:graphic>
      </p:graphicFrame>
      <p:sp>
        <p:nvSpPr>
          <p:cNvPr id="33" name="圆角矩形 32"/>
          <p:cNvSpPr/>
          <p:nvPr/>
        </p:nvSpPr>
        <p:spPr>
          <a:xfrm>
            <a:off x="499979" y="5951377"/>
            <a:ext cx="2873635" cy="7710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D26F3BF-DE13-4834-B232-44F957392371}"/>
              </a:ext>
            </a:extLst>
          </p:cNvPr>
          <p:cNvPicPr>
            <a:picLocks noChangeAspect="1"/>
          </p:cNvPicPr>
          <p:nvPr/>
        </p:nvPicPr>
        <p:blipFill>
          <a:blip r:embed="rId16"/>
          <a:stretch>
            <a:fillRect/>
          </a:stretch>
        </p:blipFill>
        <p:spPr>
          <a:xfrm>
            <a:off x="5606000" y="4928573"/>
            <a:ext cx="3462926" cy="1884803"/>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56417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500"/>
                                        <p:tgtEl>
                                          <p:spTgt spid="2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500"/>
                            </p:stCondLst>
                            <p:childTnLst>
                              <p:par>
                                <p:cTn id="25" presetID="3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fltVal val="0"/>
                                          </p:val>
                                        </p:tav>
                                        <p:tav tm="100000">
                                          <p:val>
                                            <p:strVal val="#ppt_w"/>
                                          </p:val>
                                        </p:tav>
                                      </p:tavLst>
                                    </p:anim>
                                    <p:anim calcmode="lin" valueType="num">
                                      <p:cBhvr>
                                        <p:cTn id="28" dur="1000" fill="hold"/>
                                        <p:tgtEl>
                                          <p:spTgt spid="19"/>
                                        </p:tgtEl>
                                        <p:attrNameLst>
                                          <p:attrName>ppt_h</p:attrName>
                                        </p:attrNameLst>
                                      </p:cBhvr>
                                      <p:tavLst>
                                        <p:tav tm="0">
                                          <p:val>
                                            <p:fltVal val="0"/>
                                          </p:val>
                                        </p:tav>
                                        <p:tav tm="100000">
                                          <p:val>
                                            <p:strVal val="#ppt_h"/>
                                          </p:val>
                                        </p:tav>
                                      </p:tavLst>
                                    </p:anim>
                                    <p:anim calcmode="lin" valueType="num">
                                      <p:cBhvr>
                                        <p:cTn id="29" dur="1000" fill="hold"/>
                                        <p:tgtEl>
                                          <p:spTgt spid="19"/>
                                        </p:tgtEl>
                                        <p:attrNameLst>
                                          <p:attrName>style.rotation</p:attrName>
                                        </p:attrNameLst>
                                      </p:cBhvr>
                                      <p:tavLst>
                                        <p:tav tm="0">
                                          <p:val>
                                            <p:fltVal val="90"/>
                                          </p:val>
                                        </p:tav>
                                        <p:tav tm="100000">
                                          <p:val>
                                            <p:fltVal val="0"/>
                                          </p:val>
                                        </p:tav>
                                      </p:tavLst>
                                    </p:anim>
                                    <p:animEffect transition="in" filter="fade">
                                      <p:cBhvr>
                                        <p:cTn id="30" dur="1000"/>
                                        <p:tgtEl>
                                          <p:spTgt spid="19"/>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31"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ppt_w</p:attrName>
                                        </p:attrNameLst>
                                      </p:cBhvr>
                                      <p:tavLst>
                                        <p:tav tm="0">
                                          <p:val>
                                            <p:fltVal val="0"/>
                                          </p:val>
                                        </p:tav>
                                        <p:tav tm="100000">
                                          <p:val>
                                            <p:strVal val="#ppt_w"/>
                                          </p:val>
                                        </p:tav>
                                      </p:tavLst>
                                    </p:anim>
                                    <p:anim calcmode="lin" valueType="num">
                                      <p:cBhvr>
                                        <p:cTn id="47" dur="1000" fill="hold"/>
                                        <p:tgtEl>
                                          <p:spTgt spid="22"/>
                                        </p:tgtEl>
                                        <p:attrNameLst>
                                          <p:attrName>ppt_h</p:attrName>
                                        </p:attrNameLst>
                                      </p:cBhvr>
                                      <p:tavLst>
                                        <p:tav tm="0">
                                          <p:val>
                                            <p:fltVal val="0"/>
                                          </p:val>
                                        </p:tav>
                                        <p:tav tm="100000">
                                          <p:val>
                                            <p:strVal val="#ppt_h"/>
                                          </p:val>
                                        </p:tav>
                                      </p:tavLst>
                                    </p:anim>
                                    <p:anim calcmode="lin" valueType="num">
                                      <p:cBhvr>
                                        <p:cTn id="48" dur="1000" fill="hold"/>
                                        <p:tgtEl>
                                          <p:spTgt spid="22"/>
                                        </p:tgtEl>
                                        <p:attrNameLst>
                                          <p:attrName>style.rotation</p:attrName>
                                        </p:attrNameLst>
                                      </p:cBhvr>
                                      <p:tavLst>
                                        <p:tav tm="0">
                                          <p:val>
                                            <p:fltVal val="90"/>
                                          </p:val>
                                        </p:tav>
                                        <p:tav tm="100000">
                                          <p:val>
                                            <p:fltVal val="0"/>
                                          </p:val>
                                        </p:tav>
                                      </p:tavLst>
                                    </p:anim>
                                    <p:animEffect transition="in" filter="fade">
                                      <p:cBhvr>
                                        <p:cTn id="49" dur="1000"/>
                                        <p:tgtEl>
                                          <p:spTgt spid="2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1000" fill="hold"/>
                                        <p:tgtEl>
                                          <p:spTgt spid="33"/>
                                        </p:tgtEl>
                                        <p:attrNameLst>
                                          <p:attrName>ppt_w</p:attrName>
                                        </p:attrNameLst>
                                      </p:cBhvr>
                                      <p:tavLst>
                                        <p:tav tm="0">
                                          <p:val>
                                            <p:fltVal val="0"/>
                                          </p:val>
                                        </p:tav>
                                        <p:tav tm="100000">
                                          <p:val>
                                            <p:strVal val="#ppt_w"/>
                                          </p:val>
                                        </p:tav>
                                      </p:tavLst>
                                    </p:anim>
                                    <p:anim calcmode="lin" valueType="num">
                                      <p:cBhvr>
                                        <p:cTn id="79" dur="1000" fill="hold"/>
                                        <p:tgtEl>
                                          <p:spTgt spid="33"/>
                                        </p:tgtEl>
                                        <p:attrNameLst>
                                          <p:attrName>ppt_h</p:attrName>
                                        </p:attrNameLst>
                                      </p:cBhvr>
                                      <p:tavLst>
                                        <p:tav tm="0">
                                          <p:val>
                                            <p:fltVal val="0"/>
                                          </p:val>
                                        </p:tav>
                                        <p:tav tm="100000">
                                          <p:val>
                                            <p:strVal val="#ppt_h"/>
                                          </p:val>
                                        </p:tav>
                                      </p:tavLst>
                                    </p:anim>
                                    <p:anim calcmode="lin" valueType="num">
                                      <p:cBhvr>
                                        <p:cTn id="80" dur="1000" fill="hold"/>
                                        <p:tgtEl>
                                          <p:spTgt spid="33"/>
                                        </p:tgtEl>
                                        <p:attrNameLst>
                                          <p:attrName>style.rotation</p:attrName>
                                        </p:attrNameLst>
                                      </p:cBhvr>
                                      <p:tavLst>
                                        <p:tav tm="0">
                                          <p:val>
                                            <p:fltVal val="90"/>
                                          </p:val>
                                        </p:tav>
                                        <p:tav tm="100000">
                                          <p:val>
                                            <p:fltVal val="0"/>
                                          </p:val>
                                        </p:tav>
                                      </p:tavLst>
                                    </p:anim>
                                    <p:animEffect transition="in" filter="fade">
                                      <p:cBhvr>
                                        <p:cTn id="81" dur="1000"/>
                                        <p:tgtEl>
                                          <p:spTgt spid="3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animBg="1"/>
      <p:bldP spid="23" grpId="0"/>
      <p:bldP spid="24" grpId="0"/>
      <p:bldP spid="25" grpId="0"/>
      <p:bldP spid="28" grpId="0"/>
      <p:bldP spid="29" grpId="0"/>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1520" y="115888"/>
            <a:ext cx="8712968" cy="719137"/>
          </a:xfrm>
        </p:spPr>
        <p:txBody>
          <a:bodyPr anchor="ctr" anchorCtr="0"/>
          <a:lstStyle/>
          <a:p>
            <a:pPr eaLnBrk="1" hangingPunct="1"/>
            <a:r>
              <a:rPr lang="en-US" altLang="zh-CN" sz="3600" dirty="0">
                <a:latin typeface="黑体" pitchFamily="2" charset="-122"/>
                <a:ea typeface="黑体" pitchFamily="2" charset="-122"/>
              </a:rPr>
              <a:t>6.3 </a:t>
            </a:r>
            <a:r>
              <a:rPr lang="zh-CN" altLang="en-US" sz="3600" dirty="0">
                <a:latin typeface="黑体" pitchFamily="2" charset="-122"/>
                <a:ea typeface="黑体" pitchFamily="2" charset="-122"/>
              </a:rPr>
              <a:t>衍射和透镜成像的傅里叶分析法</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a:t>
            </a:fld>
            <a:endParaRPr lang="en-US" altLang="zh-CN"/>
          </a:p>
        </p:txBody>
      </p:sp>
      <p:sp>
        <p:nvSpPr>
          <p:cNvPr id="8" name="矩形 7"/>
          <p:cNvSpPr/>
          <p:nvPr/>
        </p:nvSpPr>
        <p:spPr>
          <a:xfrm>
            <a:off x="1043608" y="2871668"/>
            <a:ext cx="7128792" cy="1680204"/>
          </a:xfrm>
          <a:prstGeom prst="rect">
            <a:avLst/>
          </a:prstGeom>
        </p:spPr>
        <p:txBody>
          <a:bodyPr wrap="square">
            <a:spAutoFit/>
          </a:bodyPr>
          <a:lstStyle/>
          <a:p>
            <a:pPr>
              <a:lnSpc>
                <a:spcPct val="200000"/>
              </a:lnSpc>
            </a:pPr>
            <a:r>
              <a:rPr lang="en-US" altLang="zh-CN" sz="2800" b="1" dirty="0">
                <a:solidFill>
                  <a:srgbClr val="FF0000"/>
                </a:solidFill>
              </a:rPr>
              <a:t>6.3.1 </a:t>
            </a:r>
            <a:r>
              <a:rPr lang="zh-CN" altLang="en-US" sz="2800" b="1" dirty="0">
                <a:solidFill>
                  <a:srgbClr val="FF0000"/>
                </a:solidFill>
              </a:rPr>
              <a:t>衍射现象的傅里叶分析方法</a:t>
            </a:r>
          </a:p>
          <a:p>
            <a:pPr>
              <a:lnSpc>
                <a:spcPct val="200000"/>
              </a:lnSpc>
            </a:pPr>
            <a:r>
              <a:rPr lang="en-US" altLang="zh-CN" sz="2800" b="1" dirty="0">
                <a:solidFill>
                  <a:schemeClr val="tx2"/>
                </a:solidFill>
              </a:rPr>
              <a:t>6.3.2 </a:t>
            </a:r>
            <a:r>
              <a:rPr lang="zh-CN" altLang="en-US" sz="2800" b="1" dirty="0">
                <a:solidFill>
                  <a:schemeClr val="tx2"/>
                </a:solidFill>
              </a:rPr>
              <a:t>透镜的傅里叶变换性质和成像性质</a:t>
            </a:r>
          </a:p>
        </p:txBody>
      </p:sp>
    </p:spTree>
    <p:extLst>
      <p:ext uri="{BB962C8B-B14F-4D97-AF65-F5344CB8AC3E}">
        <p14:creationId xmlns:p14="http://schemas.microsoft.com/office/powerpoint/2010/main" val="161960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FA9973-5892-47AB-A2F2-99B8E0927456}"/>
              </a:ext>
            </a:extLst>
          </p:cNvPr>
          <p:cNvPicPr>
            <a:picLocks noChangeAspect="1"/>
          </p:cNvPicPr>
          <p:nvPr/>
        </p:nvPicPr>
        <p:blipFill>
          <a:blip r:embed="rId4"/>
          <a:stretch>
            <a:fillRect/>
          </a:stretch>
        </p:blipFill>
        <p:spPr>
          <a:xfrm>
            <a:off x="6156176" y="5044458"/>
            <a:ext cx="2886020" cy="1624902"/>
          </a:xfrm>
          <a:prstGeom prst="rect">
            <a:avLst/>
          </a:prstGeom>
          <a:effectLst>
            <a:outerShdw blurRad="50800" dist="38100" dir="13500000" algn="br" rotWithShape="0">
              <a:prstClr val="black">
                <a:alpha val="40000"/>
              </a:prstClr>
            </a:outerShdw>
          </a:effectLst>
        </p:spPr>
      </p:pic>
      <p:sp>
        <p:nvSpPr>
          <p:cNvPr id="7" name="Rectangle 2"/>
          <p:cNvSpPr>
            <a:spLocks noGrp="1" noChangeArrowheads="1"/>
          </p:cNvSpPr>
          <p:nvPr>
            <p:ph type="title"/>
          </p:nvPr>
        </p:nvSpPr>
        <p:spPr>
          <a:xfrm>
            <a:off x="683568" y="115888"/>
            <a:ext cx="774899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球面波的传播</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20</a:t>
            </a:fld>
            <a:endParaRPr lang="en-US" altLang="zh-CN"/>
          </a:p>
        </p:txBody>
      </p:sp>
      <p:graphicFrame>
        <p:nvGraphicFramePr>
          <p:cNvPr id="27" name="对象 26"/>
          <p:cNvGraphicFramePr>
            <a:graphicFrameLocks noChangeAspect="1"/>
          </p:cNvGraphicFramePr>
          <p:nvPr>
            <p:extLst>
              <p:ext uri="{D42A27DB-BD31-4B8C-83A1-F6EECF244321}">
                <p14:modId xmlns:p14="http://schemas.microsoft.com/office/powerpoint/2010/main" val="4052225629"/>
              </p:ext>
            </p:extLst>
          </p:nvPr>
        </p:nvGraphicFramePr>
        <p:xfrm>
          <a:off x="262633" y="2016819"/>
          <a:ext cx="3990975" cy="854075"/>
        </p:xfrm>
        <a:graphic>
          <a:graphicData uri="http://schemas.openxmlformats.org/presentationml/2006/ole">
            <mc:AlternateContent xmlns:mc="http://schemas.openxmlformats.org/markup-compatibility/2006">
              <mc:Choice xmlns:v="urn:schemas-microsoft-com:vml" Requires="v">
                <p:oleObj spid="_x0000_s142502" name="Equation" r:id="rId5" imgW="2501640" imgH="533160" progId="Equation.DSMT4">
                  <p:embed/>
                </p:oleObj>
              </mc:Choice>
              <mc:Fallback>
                <p:oleObj name="Equation" r:id="rId5" imgW="2501640" imgH="533160" progId="Equation.DSMT4">
                  <p:embed/>
                  <p:pic>
                    <p:nvPicPr>
                      <p:cNvPr id="27" name="对象 26"/>
                      <p:cNvPicPr>
                        <a:picLocks noChangeAspect="1" noChangeArrowheads="1"/>
                      </p:cNvPicPr>
                      <p:nvPr/>
                    </p:nvPicPr>
                    <p:blipFill>
                      <a:blip r:embed="rId6"/>
                      <a:srcRect/>
                      <a:stretch>
                        <a:fillRect/>
                      </a:stretch>
                    </p:blipFill>
                    <p:spPr bwMode="auto">
                      <a:xfrm>
                        <a:off x="262633" y="2016819"/>
                        <a:ext cx="3990975" cy="854075"/>
                      </a:xfrm>
                      <a:prstGeom prst="rect">
                        <a:avLst/>
                      </a:prstGeom>
                      <a:noFill/>
                      <a:ln>
                        <a:noFill/>
                      </a:ln>
                      <a:effectLst/>
                    </p:spPr>
                  </p:pic>
                </p:oleObj>
              </mc:Fallback>
            </mc:AlternateContent>
          </a:graphicData>
        </a:graphic>
      </p:graphicFrame>
      <p:sp>
        <p:nvSpPr>
          <p:cNvPr id="29" name="TextBox 15"/>
          <p:cNvSpPr txBox="1"/>
          <p:nvPr/>
        </p:nvSpPr>
        <p:spPr>
          <a:xfrm>
            <a:off x="4175798" y="3113648"/>
            <a:ext cx="1793536"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solidFill>
                  <a:srgbClr val="FF0000"/>
                </a:solidFill>
              </a:rPr>
              <a:t>点源位于</a:t>
            </a:r>
            <a:r>
              <a:rPr lang="en-US" altLang="zh-CN" sz="1800" i="1" dirty="0">
                <a:solidFill>
                  <a:srgbClr val="FF0000"/>
                </a:solidFill>
              </a:rPr>
              <a:t>z</a:t>
            </a:r>
            <a:r>
              <a:rPr lang="zh-CN" altLang="en-US" sz="1800" dirty="0">
                <a:solidFill>
                  <a:srgbClr val="FF0000"/>
                </a:solidFill>
              </a:rPr>
              <a:t>轴上</a:t>
            </a:r>
          </a:p>
        </p:txBody>
      </p:sp>
      <p:graphicFrame>
        <p:nvGraphicFramePr>
          <p:cNvPr id="32" name="对象 31"/>
          <p:cNvGraphicFramePr>
            <a:graphicFrameLocks noChangeAspect="1"/>
          </p:cNvGraphicFramePr>
          <p:nvPr>
            <p:extLst>
              <p:ext uri="{D42A27DB-BD31-4B8C-83A1-F6EECF244321}">
                <p14:modId xmlns:p14="http://schemas.microsoft.com/office/powerpoint/2010/main" val="1454280023"/>
              </p:ext>
            </p:extLst>
          </p:nvPr>
        </p:nvGraphicFramePr>
        <p:xfrm>
          <a:off x="251520" y="2943919"/>
          <a:ext cx="2836863" cy="773113"/>
        </p:xfrm>
        <a:graphic>
          <a:graphicData uri="http://schemas.openxmlformats.org/presentationml/2006/ole">
            <mc:AlternateContent xmlns:mc="http://schemas.openxmlformats.org/markup-compatibility/2006">
              <mc:Choice xmlns:v="urn:schemas-microsoft-com:vml" Requires="v">
                <p:oleObj spid="_x0000_s142503" name="Equation" r:id="rId7" imgW="1777680" imgH="482400" progId="Equation.DSMT4">
                  <p:embed/>
                </p:oleObj>
              </mc:Choice>
              <mc:Fallback>
                <p:oleObj name="Equation" r:id="rId7" imgW="1777680" imgH="482400" progId="Equation.DSMT4">
                  <p:embed/>
                  <p:pic>
                    <p:nvPicPr>
                      <p:cNvPr id="32" name="对象 31"/>
                      <p:cNvPicPr>
                        <a:picLocks noChangeAspect="1" noChangeArrowheads="1"/>
                      </p:cNvPicPr>
                      <p:nvPr/>
                    </p:nvPicPr>
                    <p:blipFill>
                      <a:blip r:embed="rId8"/>
                      <a:srcRect/>
                      <a:stretch>
                        <a:fillRect/>
                      </a:stretch>
                    </p:blipFill>
                    <p:spPr bwMode="auto">
                      <a:xfrm>
                        <a:off x="251520" y="2943919"/>
                        <a:ext cx="2836863" cy="773113"/>
                      </a:xfrm>
                      <a:prstGeom prst="rect">
                        <a:avLst/>
                      </a:prstGeom>
                      <a:noFill/>
                      <a:ln>
                        <a:noFill/>
                      </a:ln>
                      <a:effectLst/>
                    </p:spPr>
                  </p:pic>
                </p:oleObj>
              </mc:Fallback>
            </mc:AlternateContent>
          </a:graphicData>
        </a:graphic>
      </p:graphicFrame>
      <p:sp>
        <p:nvSpPr>
          <p:cNvPr id="2" name="矩形 1"/>
          <p:cNvSpPr/>
          <p:nvPr/>
        </p:nvSpPr>
        <p:spPr>
          <a:xfrm>
            <a:off x="107504" y="1393849"/>
            <a:ext cx="3671198" cy="369332"/>
          </a:xfrm>
          <a:prstGeom prst="rect">
            <a:avLst/>
          </a:prstGeom>
          <a:noFill/>
        </p:spPr>
        <p:txBody>
          <a:bodyPr wrap="none" rtlCol="0">
            <a:spAutoFit/>
          </a:bodyPr>
          <a:lstStyle/>
          <a:p>
            <a:pPr algn="just"/>
            <a:r>
              <a:rPr lang="zh-CN" altLang="en-US" b="1" dirty="0">
                <a:solidFill>
                  <a:schemeClr val="tx2"/>
                </a:solidFill>
              </a:rPr>
              <a:t>菲涅尔近似条件下的发散球面波：</a:t>
            </a:r>
          </a:p>
        </p:txBody>
      </p:sp>
      <p:sp>
        <p:nvSpPr>
          <p:cNvPr id="3" name="矩形 2"/>
          <p:cNvSpPr/>
          <p:nvPr/>
        </p:nvSpPr>
        <p:spPr>
          <a:xfrm>
            <a:off x="4175797" y="2295847"/>
            <a:ext cx="1697901" cy="369332"/>
          </a:xfrm>
          <a:prstGeom prst="rect">
            <a:avLst/>
          </a:prstGeom>
        </p:spPr>
        <p:txBody>
          <a:bodyPr wrap="none">
            <a:spAutoFit/>
          </a:bodyPr>
          <a:lstStyle/>
          <a:p>
            <a:r>
              <a:rPr lang="zh-CN" altLang="en-US" b="1" dirty="0">
                <a:solidFill>
                  <a:srgbClr val="FF0000"/>
                </a:solidFill>
              </a:rPr>
              <a:t>点源坐标</a:t>
            </a:r>
            <a:r>
              <a:rPr lang="en-US" altLang="zh-CN" b="1" dirty="0">
                <a:solidFill>
                  <a:srgbClr val="FF0000"/>
                </a:solidFill>
              </a:rPr>
              <a:t>(</a:t>
            </a:r>
            <a:r>
              <a:rPr lang="en-US" altLang="zh-CN" b="1" i="1" dirty="0">
                <a:solidFill>
                  <a:srgbClr val="FF0000"/>
                </a:solidFill>
              </a:rPr>
              <a:t>x</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y</a:t>
            </a:r>
            <a:r>
              <a:rPr lang="en-US" altLang="zh-CN" b="1" baseline="-25000" dirty="0">
                <a:solidFill>
                  <a:srgbClr val="FF0000"/>
                </a:solidFill>
              </a:rPr>
              <a:t>1</a:t>
            </a:r>
            <a:r>
              <a:rPr lang="en-US" altLang="zh-CN" b="1" dirty="0">
                <a:solidFill>
                  <a:srgbClr val="FF0000"/>
                </a:solidFill>
              </a:rPr>
              <a:t>)</a:t>
            </a:r>
            <a:endParaRPr lang="zh-CN" altLang="en-US" b="1" dirty="0">
              <a:solidFill>
                <a:srgbClr val="FF0000"/>
              </a:solidFill>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265159386"/>
              </p:ext>
            </p:extLst>
          </p:nvPr>
        </p:nvGraphicFramePr>
        <p:xfrm>
          <a:off x="251520" y="4913434"/>
          <a:ext cx="4133850" cy="854075"/>
        </p:xfrm>
        <a:graphic>
          <a:graphicData uri="http://schemas.openxmlformats.org/presentationml/2006/ole">
            <mc:AlternateContent xmlns:mc="http://schemas.openxmlformats.org/markup-compatibility/2006">
              <mc:Choice xmlns:v="urn:schemas-microsoft-com:vml" Requires="v">
                <p:oleObj spid="_x0000_s142504" name="Equation" r:id="rId9" imgW="2590560" imgH="533160" progId="Equation.DSMT4">
                  <p:embed/>
                </p:oleObj>
              </mc:Choice>
              <mc:Fallback>
                <p:oleObj name="Equation" r:id="rId9" imgW="2590560" imgH="533160" progId="Equation.DSMT4">
                  <p:embed/>
                  <p:pic>
                    <p:nvPicPr>
                      <p:cNvPr id="27" name="对象 26"/>
                      <p:cNvPicPr>
                        <a:picLocks noChangeAspect="1" noChangeArrowheads="1"/>
                      </p:cNvPicPr>
                      <p:nvPr/>
                    </p:nvPicPr>
                    <p:blipFill>
                      <a:blip r:embed="rId10"/>
                      <a:srcRect/>
                      <a:stretch>
                        <a:fillRect/>
                      </a:stretch>
                    </p:blipFill>
                    <p:spPr bwMode="auto">
                      <a:xfrm>
                        <a:off x="251520" y="4913434"/>
                        <a:ext cx="4133850" cy="854075"/>
                      </a:xfrm>
                      <a:prstGeom prst="rect">
                        <a:avLst/>
                      </a:prstGeom>
                      <a:noFill/>
                      <a:ln>
                        <a:noFill/>
                      </a:ln>
                      <a:effectLst/>
                    </p:spPr>
                  </p:pic>
                </p:oleObj>
              </mc:Fallback>
            </mc:AlternateContent>
          </a:graphicData>
        </a:graphic>
      </p:graphicFrame>
      <p:sp>
        <p:nvSpPr>
          <p:cNvPr id="34" name="TextBox 15"/>
          <p:cNvSpPr txBox="1"/>
          <p:nvPr/>
        </p:nvSpPr>
        <p:spPr>
          <a:xfrm>
            <a:off x="4250813" y="6125428"/>
            <a:ext cx="1829105"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solidFill>
                  <a:srgbClr val="FF0000"/>
                </a:solidFill>
              </a:rPr>
              <a:t>汇聚于于</a:t>
            </a:r>
            <a:r>
              <a:rPr lang="en-US" altLang="zh-CN" sz="1800" i="1" dirty="0">
                <a:solidFill>
                  <a:srgbClr val="FF0000"/>
                </a:solidFill>
              </a:rPr>
              <a:t>z</a:t>
            </a:r>
            <a:r>
              <a:rPr lang="zh-CN" altLang="en-US" sz="1800" dirty="0">
                <a:solidFill>
                  <a:srgbClr val="FF0000"/>
                </a:solidFill>
              </a:rPr>
              <a:t>轴上</a:t>
            </a:r>
          </a:p>
        </p:txBody>
      </p:sp>
      <p:graphicFrame>
        <p:nvGraphicFramePr>
          <p:cNvPr id="35" name="对象 34"/>
          <p:cNvGraphicFramePr>
            <a:graphicFrameLocks noChangeAspect="1"/>
          </p:cNvGraphicFramePr>
          <p:nvPr>
            <p:extLst>
              <p:ext uri="{D42A27DB-BD31-4B8C-83A1-F6EECF244321}">
                <p14:modId xmlns:p14="http://schemas.microsoft.com/office/powerpoint/2010/main" val="1503016937"/>
              </p:ext>
            </p:extLst>
          </p:nvPr>
        </p:nvGraphicFramePr>
        <p:xfrm>
          <a:off x="262633" y="5837365"/>
          <a:ext cx="2979738" cy="773113"/>
        </p:xfrm>
        <a:graphic>
          <a:graphicData uri="http://schemas.openxmlformats.org/presentationml/2006/ole">
            <mc:AlternateContent xmlns:mc="http://schemas.openxmlformats.org/markup-compatibility/2006">
              <mc:Choice xmlns:v="urn:schemas-microsoft-com:vml" Requires="v">
                <p:oleObj spid="_x0000_s142505" name="Equation" r:id="rId11" imgW="1866600" imgH="482400" progId="Equation.DSMT4">
                  <p:embed/>
                </p:oleObj>
              </mc:Choice>
              <mc:Fallback>
                <p:oleObj name="Equation" r:id="rId11" imgW="1866600" imgH="482400" progId="Equation.DSMT4">
                  <p:embed/>
                  <p:pic>
                    <p:nvPicPr>
                      <p:cNvPr id="32" name="对象 31"/>
                      <p:cNvPicPr>
                        <a:picLocks noChangeAspect="1" noChangeArrowheads="1"/>
                      </p:cNvPicPr>
                      <p:nvPr/>
                    </p:nvPicPr>
                    <p:blipFill>
                      <a:blip r:embed="rId12"/>
                      <a:srcRect/>
                      <a:stretch>
                        <a:fillRect/>
                      </a:stretch>
                    </p:blipFill>
                    <p:spPr bwMode="auto">
                      <a:xfrm>
                        <a:off x="262633" y="5837365"/>
                        <a:ext cx="2979738" cy="773113"/>
                      </a:xfrm>
                      <a:prstGeom prst="rect">
                        <a:avLst/>
                      </a:prstGeom>
                      <a:noFill/>
                      <a:ln>
                        <a:noFill/>
                      </a:ln>
                      <a:effectLst/>
                    </p:spPr>
                  </p:pic>
                </p:oleObj>
              </mc:Fallback>
            </mc:AlternateContent>
          </a:graphicData>
        </a:graphic>
      </p:graphicFrame>
      <p:sp>
        <p:nvSpPr>
          <p:cNvPr id="36" name="矩形 35"/>
          <p:cNvSpPr/>
          <p:nvPr/>
        </p:nvSpPr>
        <p:spPr>
          <a:xfrm>
            <a:off x="107504" y="4334604"/>
            <a:ext cx="3671198" cy="369332"/>
          </a:xfrm>
          <a:prstGeom prst="rect">
            <a:avLst/>
          </a:prstGeom>
          <a:noFill/>
        </p:spPr>
        <p:txBody>
          <a:bodyPr wrap="none" rtlCol="0">
            <a:spAutoFit/>
          </a:bodyPr>
          <a:lstStyle/>
          <a:p>
            <a:pPr algn="just"/>
            <a:r>
              <a:rPr lang="zh-CN" altLang="en-US" b="1" dirty="0">
                <a:solidFill>
                  <a:schemeClr val="tx2"/>
                </a:solidFill>
              </a:rPr>
              <a:t>菲涅尔近似条件下的汇聚球面波：</a:t>
            </a:r>
          </a:p>
        </p:txBody>
      </p:sp>
      <p:sp>
        <p:nvSpPr>
          <p:cNvPr id="37" name="矩形 36"/>
          <p:cNvSpPr/>
          <p:nvPr/>
        </p:nvSpPr>
        <p:spPr>
          <a:xfrm>
            <a:off x="4250813" y="5179182"/>
            <a:ext cx="1930337" cy="369332"/>
          </a:xfrm>
          <a:prstGeom prst="rect">
            <a:avLst/>
          </a:prstGeom>
        </p:spPr>
        <p:txBody>
          <a:bodyPr wrap="none">
            <a:spAutoFit/>
          </a:bodyPr>
          <a:lstStyle/>
          <a:p>
            <a:r>
              <a:rPr lang="zh-CN" altLang="en-US" b="1" dirty="0">
                <a:solidFill>
                  <a:srgbClr val="FF0000"/>
                </a:solidFill>
              </a:rPr>
              <a:t>汇聚点坐标</a:t>
            </a:r>
            <a:r>
              <a:rPr lang="en-US" altLang="zh-CN" b="1" dirty="0">
                <a:solidFill>
                  <a:srgbClr val="FF0000"/>
                </a:solidFill>
              </a:rPr>
              <a:t>(</a:t>
            </a:r>
            <a:r>
              <a:rPr lang="en-US" altLang="zh-CN" b="1" i="1" dirty="0">
                <a:solidFill>
                  <a:srgbClr val="FF0000"/>
                </a:solidFill>
              </a:rPr>
              <a:t>x</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y</a:t>
            </a:r>
            <a:r>
              <a:rPr lang="en-US" altLang="zh-CN" b="1" baseline="-25000" dirty="0">
                <a:solidFill>
                  <a:srgbClr val="FF0000"/>
                </a:solidFill>
              </a:rPr>
              <a:t>1</a:t>
            </a:r>
            <a:r>
              <a:rPr lang="en-US" altLang="zh-CN" b="1" dirty="0">
                <a:solidFill>
                  <a:srgbClr val="FF0000"/>
                </a:solidFill>
              </a:rPr>
              <a:t>)</a:t>
            </a:r>
            <a:endParaRPr lang="zh-CN" altLang="en-US" b="1" dirty="0">
              <a:solidFill>
                <a:srgbClr val="FF0000"/>
              </a:solidFill>
            </a:endParaRPr>
          </a:p>
        </p:txBody>
      </p:sp>
      <p:pic>
        <p:nvPicPr>
          <p:cNvPr id="5" name="图片 4">
            <a:extLst>
              <a:ext uri="{FF2B5EF4-FFF2-40B4-BE49-F238E27FC236}">
                <a16:creationId xmlns:a16="http://schemas.microsoft.com/office/drawing/2014/main" id="{5FDC88EA-3533-4829-9DD5-56BAFA08D619}"/>
              </a:ext>
            </a:extLst>
          </p:cNvPr>
          <p:cNvPicPr>
            <a:picLocks noChangeAspect="1"/>
          </p:cNvPicPr>
          <p:nvPr/>
        </p:nvPicPr>
        <p:blipFill>
          <a:blip r:embed="rId13"/>
          <a:stretch>
            <a:fillRect/>
          </a:stretch>
        </p:blipFill>
        <p:spPr>
          <a:xfrm>
            <a:off x="6156176" y="2007815"/>
            <a:ext cx="2905998" cy="1624903"/>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5452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anim calcmode="lin" valueType="num">
                                      <p:cBhvr>
                                        <p:cTn id="41" dur="500" fill="hold"/>
                                        <p:tgtEl>
                                          <p:spTgt spid="4"/>
                                        </p:tgtEl>
                                        <p:attrNameLst>
                                          <p:attrName>ppt_x</p:attrName>
                                        </p:attrNameLst>
                                      </p:cBhvr>
                                      <p:tavLst>
                                        <p:tav tm="0">
                                          <p:val>
                                            <p:strVal val="#ppt_x"/>
                                          </p:val>
                                        </p:tav>
                                        <p:tav tm="100000">
                                          <p:val>
                                            <p:strVal val="#ppt_x"/>
                                          </p:val>
                                        </p:tav>
                                      </p:tavLst>
                                    </p:anim>
                                    <p:anim calcmode="lin" valueType="num">
                                      <p:cBhvr>
                                        <p:cTn id="42"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left)">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P spid="3" grpId="0"/>
      <p:bldP spid="34" grpId="0"/>
      <p:bldP spid="36"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77691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1.2 </a:t>
            </a:r>
            <a:r>
              <a:rPr lang="zh-CN" altLang="en-US" sz="3200" dirty="0">
                <a:latin typeface="黑体" pitchFamily="2" charset="-122"/>
                <a:ea typeface="黑体" pitchFamily="2" charset="-122"/>
              </a:rPr>
              <a:t>菲涅尔衍射场的傅里叶变换表示</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21</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709093280"/>
              </p:ext>
            </p:extLst>
          </p:nvPr>
        </p:nvGraphicFramePr>
        <p:xfrm>
          <a:off x="381001" y="3026197"/>
          <a:ext cx="7143327" cy="765643"/>
        </p:xfrm>
        <a:graphic>
          <a:graphicData uri="http://schemas.openxmlformats.org/presentationml/2006/ole">
            <mc:AlternateContent xmlns:mc="http://schemas.openxmlformats.org/markup-compatibility/2006">
              <mc:Choice xmlns:v="urn:schemas-microsoft-com:vml" Requires="v">
                <p:oleObj spid="_x0000_s140486" name="Equation" r:id="rId4" imgW="4508280" imgH="482400" progId="Equation.DSMT4">
                  <p:embed/>
                </p:oleObj>
              </mc:Choice>
              <mc:Fallback>
                <p:oleObj name="Equation" r:id="rId4" imgW="4508280" imgH="482400" progId="Equation.DSMT4">
                  <p:embed/>
                  <p:pic>
                    <p:nvPicPr>
                      <p:cNvPr id="4" name="对象 3"/>
                      <p:cNvPicPr>
                        <a:picLocks noChangeAspect="1" noChangeArrowheads="1"/>
                      </p:cNvPicPr>
                      <p:nvPr/>
                    </p:nvPicPr>
                    <p:blipFill>
                      <a:blip r:embed="rId5"/>
                      <a:srcRect/>
                      <a:stretch>
                        <a:fillRect/>
                      </a:stretch>
                    </p:blipFill>
                    <p:spPr bwMode="auto">
                      <a:xfrm>
                        <a:off x="381001" y="3026197"/>
                        <a:ext cx="7143327" cy="765643"/>
                      </a:xfrm>
                      <a:prstGeom prst="rect">
                        <a:avLst/>
                      </a:prstGeom>
                      <a:noFill/>
                      <a:ln>
                        <a:noFill/>
                      </a:ln>
                    </p:spPr>
                  </p:pic>
                </p:oleObj>
              </mc:Fallback>
            </mc:AlternateContent>
          </a:graphicData>
        </a:graphic>
      </p:graphicFrame>
      <p:sp>
        <p:nvSpPr>
          <p:cNvPr id="15" name="TextBox 14"/>
          <p:cNvSpPr txBox="1"/>
          <p:nvPr/>
        </p:nvSpPr>
        <p:spPr>
          <a:xfrm>
            <a:off x="251519" y="5417110"/>
            <a:ext cx="4839871" cy="369332"/>
          </a:xfrm>
          <a:prstGeom prst="rect">
            <a:avLst/>
          </a:prstGeom>
          <a:noFill/>
        </p:spPr>
        <p:txBody>
          <a:bodyPr wrap="square" rtlCol="0">
            <a:spAutoFit/>
          </a:bodyPr>
          <a:lstStyle/>
          <a:p>
            <a:pPr algn="just"/>
            <a:r>
              <a:rPr lang="zh-CN" altLang="en-US" b="1" dirty="0">
                <a:solidFill>
                  <a:schemeClr val="tx2"/>
                </a:solidFill>
              </a:rPr>
              <a:t>令</a:t>
            </a:r>
            <a:r>
              <a:rPr lang="en-US" altLang="zh-CN" b="1" i="1" dirty="0">
                <a:solidFill>
                  <a:schemeClr val="tx2"/>
                </a:solidFill>
              </a:rPr>
              <a:t>u</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en-US" altLang="zh-CN" b="1" i="1" dirty="0">
                <a:solidFill>
                  <a:schemeClr val="tx2"/>
                </a:solidFill>
              </a:rPr>
              <a:t>λz</a:t>
            </a:r>
            <a:r>
              <a:rPr lang="en-US" altLang="zh-CN" b="1" baseline="-25000" dirty="0">
                <a:solidFill>
                  <a:schemeClr val="tx2"/>
                </a:solidFill>
              </a:rPr>
              <a:t>1</a:t>
            </a:r>
            <a:r>
              <a:rPr lang="zh-CN" altLang="en-US" b="1" dirty="0">
                <a:solidFill>
                  <a:schemeClr val="tx2"/>
                </a:solidFill>
              </a:rPr>
              <a:t>，</a:t>
            </a:r>
            <a:r>
              <a:rPr lang="en-US" altLang="zh-CN" b="1" i="1" dirty="0">
                <a:solidFill>
                  <a:schemeClr val="tx2"/>
                </a:solidFill>
              </a:rPr>
              <a:t>v</a:t>
            </a:r>
            <a:r>
              <a:rPr lang="en-US" altLang="zh-CN" b="1" dirty="0">
                <a:solidFill>
                  <a:schemeClr val="tx2"/>
                </a:solidFill>
              </a:rPr>
              <a:t>=</a:t>
            </a:r>
            <a:r>
              <a:rPr lang="en-US" altLang="zh-CN" b="1" i="1" dirty="0">
                <a:solidFill>
                  <a:schemeClr val="tx2"/>
                </a:solidFill>
              </a:rPr>
              <a:t>y</a:t>
            </a:r>
            <a:r>
              <a:rPr lang="en-US" altLang="zh-CN" b="1" dirty="0">
                <a:solidFill>
                  <a:schemeClr val="tx2"/>
                </a:solidFill>
              </a:rPr>
              <a:t>/</a:t>
            </a:r>
            <a:r>
              <a:rPr lang="en-US" altLang="zh-CN" b="1" i="1" dirty="0">
                <a:solidFill>
                  <a:schemeClr val="tx2"/>
                </a:solidFill>
              </a:rPr>
              <a:t>λz</a:t>
            </a:r>
            <a:r>
              <a:rPr lang="en-US" altLang="zh-CN" b="1" baseline="-25000" dirty="0">
                <a:solidFill>
                  <a:schemeClr val="tx2"/>
                </a:solidFill>
              </a:rPr>
              <a:t>1</a:t>
            </a:r>
            <a:r>
              <a:rPr lang="zh-CN" altLang="en-US" b="1" dirty="0">
                <a:solidFill>
                  <a:schemeClr val="tx2"/>
                </a:solidFill>
              </a:rPr>
              <a:t>，得到：</a:t>
            </a:r>
          </a:p>
        </p:txBody>
      </p:sp>
      <p:graphicFrame>
        <p:nvGraphicFramePr>
          <p:cNvPr id="8" name="对象 7"/>
          <p:cNvGraphicFramePr>
            <a:graphicFrameLocks noChangeAspect="1"/>
          </p:cNvGraphicFramePr>
          <p:nvPr>
            <p:extLst>
              <p:ext uri="{D42A27DB-BD31-4B8C-83A1-F6EECF244321}">
                <p14:modId xmlns:p14="http://schemas.microsoft.com/office/powerpoint/2010/main" val="3050849111"/>
              </p:ext>
            </p:extLst>
          </p:nvPr>
        </p:nvGraphicFramePr>
        <p:xfrm>
          <a:off x="350839" y="5981141"/>
          <a:ext cx="6741441" cy="688219"/>
        </p:xfrm>
        <a:graphic>
          <a:graphicData uri="http://schemas.openxmlformats.org/presentationml/2006/ole">
            <mc:AlternateContent xmlns:mc="http://schemas.openxmlformats.org/markup-compatibility/2006">
              <mc:Choice xmlns:v="urn:schemas-microsoft-com:vml" Requires="v">
                <p:oleObj spid="_x0000_s140487" name="Equation" r:id="rId6" imgW="4749480" imgH="482400" progId="Equation.DSMT4">
                  <p:embed/>
                </p:oleObj>
              </mc:Choice>
              <mc:Fallback>
                <p:oleObj name="Equation" r:id="rId6" imgW="4749480" imgH="482400" progId="Equation.DSMT4">
                  <p:embed/>
                  <p:pic>
                    <p:nvPicPr>
                      <p:cNvPr id="8" name="对象 7"/>
                      <p:cNvPicPr>
                        <a:picLocks noChangeAspect="1" noChangeArrowheads="1"/>
                      </p:cNvPicPr>
                      <p:nvPr/>
                    </p:nvPicPr>
                    <p:blipFill>
                      <a:blip r:embed="rId7"/>
                      <a:srcRect/>
                      <a:stretch>
                        <a:fillRect/>
                      </a:stretch>
                    </p:blipFill>
                    <p:spPr bwMode="auto">
                      <a:xfrm>
                        <a:off x="350839" y="5981141"/>
                        <a:ext cx="6741441" cy="688219"/>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4960223"/>
              </p:ext>
            </p:extLst>
          </p:nvPr>
        </p:nvGraphicFramePr>
        <p:xfrm>
          <a:off x="423738" y="1772817"/>
          <a:ext cx="6812558" cy="743304"/>
        </p:xfrm>
        <a:graphic>
          <a:graphicData uri="http://schemas.openxmlformats.org/presentationml/2006/ole">
            <mc:AlternateContent xmlns:mc="http://schemas.openxmlformats.org/markup-compatibility/2006">
              <mc:Choice xmlns:v="urn:schemas-microsoft-com:vml" Requires="v">
                <p:oleObj spid="_x0000_s140488" name="Equation" r:id="rId8" imgW="4343400" imgH="482600" progId="Equation.DSMT4">
                  <p:embed/>
                </p:oleObj>
              </mc:Choice>
              <mc:Fallback>
                <p:oleObj name="Equation" r:id="rId8" imgW="4343400" imgH="482600" progId="Equation.DSMT4">
                  <p:embed/>
                  <p:pic>
                    <p:nvPicPr>
                      <p:cNvPr id="9"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738" y="1772817"/>
                        <a:ext cx="6812558" cy="743304"/>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69617459"/>
              </p:ext>
            </p:extLst>
          </p:nvPr>
        </p:nvGraphicFramePr>
        <p:xfrm>
          <a:off x="1043608" y="4080223"/>
          <a:ext cx="3356005" cy="679262"/>
        </p:xfrm>
        <a:graphic>
          <a:graphicData uri="http://schemas.openxmlformats.org/presentationml/2006/ole">
            <mc:AlternateContent xmlns:mc="http://schemas.openxmlformats.org/markup-compatibility/2006">
              <mc:Choice xmlns:v="urn:schemas-microsoft-com:vml" Requires="v">
                <p:oleObj spid="_x0000_s140489" name="Equation" r:id="rId10" imgW="2387520" imgH="482400" progId="Equation.DSMT4">
                  <p:embed/>
                </p:oleObj>
              </mc:Choice>
              <mc:Fallback>
                <p:oleObj name="Equation" r:id="rId10" imgW="2387520" imgH="482400" progId="Equation.DSMT4">
                  <p:embed/>
                  <p:pic>
                    <p:nvPicPr>
                      <p:cNvPr id="1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08" y="4080223"/>
                        <a:ext cx="3356005" cy="679262"/>
                      </a:xfrm>
                      <a:prstGeom prst="rect">
                        <a:avLst/>
                      </a:prstGeom>
                      <a:noFill/>
                      <a:ln>
                        <a:noFill/>
                      </a:ln>
                    </p:spPr>
                  </p:pic>
                </p:oleObj>
              </mc:Fallback>
            </mc:AlternateContent>
          </a:graphicData>
        </a:graphic>
      </p:graphicFrame>
      <p:sp>
        <p:nvSpPr>
          <p:cNvPr id="16" name="TextBox 15"/>
          <p:cNvSpPr txBox="1"/>
          <p:nvPr/>
        </p:nvSpPr>
        <p:spPr>
          <a:xfrm>
            <a:off x="251520" y="1239143"/>
            <a:ext cx="3021982"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菲涅尔衍射积分公式：</a:t>
            </a:r>
          </a:p>
        </p:txBody>
      </p:sp>
      <p:sp>
        <p:nvSpPr>
          <p:cNvPr id="17" name="TextBox 16"/>
          <p:cNvSpPr txBox="1"/>
          <p:nvPr/>
        </p:nvSpPr>
        <p:spPr>
          <a:xfrm>
            <a:off x="251520" y="2564904"/>
            <a:ext cx="2505014"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整理之后：</a:t>
            </a:r>
          </a:p>
        </p:txBody>
      </p:sp>
      <p:sp>
        <p:nvSpPr>
          <p:cNvPr id="18" name="TextBox 17"/>
          <p:cNvSpPr txBox="1"/>
          <p:nvPr/>
        </p:nvSpPr>
        <p:spPr>
          <a:xfrm>
            <a:off x="251520" y="4224238"/>
            <a:ext cx="2505014"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其中：</a:t>
            </a:r>
          </a:p>
        </p:txBody>
      </p:sp>
      <p:pic>
        <p:nvPicPr>
          <p:cNvPr id="2" name="图片 1">
            <a:extLst>
              <a:ext uri="{FF2B5EF4-FFF2-40B4-BE49-F238E27FC236}">
                <a16:creationId xmlns:a16="http://schemas.microsoft.com/office/drawing/2014/main" id="{B663FCED-F39E-41BE-A5C4-C01E60678F61}"/>
              </a:ext>
            </a:extLst>
          </p:cNvPr>
          <p:cNvPicPr>
            <a:picLocks noChangeAspect="1"/>
          </p:cNvPicPr>
          <p:nvPr/>
        </p:nvPicPr>
        <p:blipFill>
          <a:blip r:embed="rId12"/>
          <a:stretch>
            <a:fillRect/>
          </a:stretch>
        </p:blipFill>
        <p:spPr>
          <a:xfrm>
            <a:off x="4932040" y="3883801"/>
            <a:ext cx="4097882" cy="2185167"/>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47806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77691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菲涅尔衍射场的傅里叶变换表示</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22</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3637745670"/>
              </p:ext>
            </p:extLst>
          </p:nvPr>
        </p:nvGraphicFramePr>
        <p:xfrm>
          <a:off x="353567" y="3846328"/>
          <a:ext cx="7458793" cy="975111"/>
        </p:xfrm>
        <a:graphic>
          <a:graphicData uri="http://schemas.openxmlformats.org/presentationml/2006/ole">
            <mc:AlternateContent xmlns:mc="http://schemas.openxmlformats.org/markup-compatibility/2006">
              <mc:Choice xmlns:v="urn:schemas-microsoft-com:vml" Requires="v">
                <p:oleObj spid="_x0000_s126168" name="Equation" r:id="rId4" imgW="4851360" imgH="634680" progId="Equation.DSMT4">
                  <p:embed/>
                </p:oleObj>
              </mc:Choice>
              <mc:Fallback>
                <p:oleObj name="Equation" r:id="rId4" imgW="4851360" imgH="634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567" y="3846328"/>
                        <a:ext cx="7458793" cy="97511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47446626"/>
              </p:ext>
            </p:extLst>
          </p:nvPr>
        </p:nvGraphicFramePr>
        <p:xfrm>
          <a:off x="1360011" y="2780928"/>
          <a:ext cx="3428013" cy="693836"/>
        </p:xfrm>
        <a:graphic>
          <a:graphicData uri="http://schemas.openxmlformats.org/presentationml/2006/ole">
            <mc:AlternateContent xmlns:mc="http://schemas.openxmlformats.org/markup-compatibility/2006">
              <mc:Choice xmlns:v="urn:schemas-microsoft-com:vml" Requires="v">
                <p:oleObj spid="_x0000_s126169" name="Equation" r:id="rId6" imgW="2387520" imgH="482400" progId="Equation.DSMT4">
                  <p:embed/>
                </p:oleObj>
              </mc:Choice>
              <mc:Fallback>
                <p:oleObj name="Equation" r:id="rId6" imgW="238752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0011" y="2780928"/>
                        <a:ext cx="3428013" cy="693836"/>
                      </a:xfrm>
                      <a:prstGeom prst="rect">
                        <a:avLst/>
                      </a:prstGeom>
                      <a:noFill/>
                      <a:ln>
                        <a:noFill/>
                      </a:ln>
                    </p:spPr>
                  </p:pic>
                </p:oleObj>
              </mc:Fallback>
            </mc:AlternateContent>
          </a:graphicData>
        </a:graphic>
      </p:graphicFrame>
      <p:sp>
        <p:nvSpPr>
          <p:cNvPr id="18" name="TextBox 17"/>
          <p:cNvSpPr txBox="1"/>
          <p:nvPr/>
        </p:nvSpPr>
        <p:spPr>
          <a:xfrm>
            <a:off x="179512" y="2846174"/>
            <a:ext cx="2520280" cy="455253"/>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50000"/>
              </a:lnSpc>
            </a:pPr>
            <a:r>
              <a:rPr lang="zh-CN" altLang="en-US" sz="1800" dirty="0"/>
              <a:t>其中：</a:t>
            </a:r>
          </a:p>
        </p:txBody>
      </p:sp>
      <p:graphicFrame>
        <p:nvGraphicFramePr>
          <p:cNvPr id="11" name="对象 10"/>
          <p:cNvGraphicFramePr>
            <a:graphicFrameLocks noChangeAspect="1"/>
          </p:cNvGraphicFramePr>
          <p:nvPr>
            <p:extLst>
              <p:ext uri="{D42A27DB-BD31-4B8C-83A1-F6EECF244321}">
                <p14:modId xmlns:p14="http://schemas.microsoft.com/office/powerpoint/2010/main" val="1854804204"/>
              </p:ext>
            </p:extLst>
          </p:nvPr>
        </p:nvGraphicFramePr>
        <p:xfrm>
          <a:off x="278955" y="1504950"/>
          <a:ext cx="7101357" cy="724962"/>
        </p:xfrm>
        <a:graphic>
          <a:graphicData uri="http://schemas.openxmlformats.org/presentationml/2006/ole">
            <mc:AlternateContent xmlns:mc="http://schemas.openxmlformats.org/markup-compatibility/2006">
              <mc:Choice xmlns:v="urn:schemas-microsoft-com:vml" Requires="v">
                <p:oleObj spid="_x0000_s126170" name="Equation" r:id="rId8" imgW="4749480" imgH="482400" progId="Equation.DSMT4">
                  <p:embed/>
                </p:oleObj>
              </mc:Choice>
              <mc:Fallback>
                <p:oleObj name="Equation" r:id="rId8" imgW="4749480" imgH="482400" progId="Equation.DSMT4">
                  <p:embed/>
                  <p:pic>
                    <p:nvPicPr>
                      <p:cNvPr id="0" name=""/>
                      <p:cNvPicPr>
                        <a:picLocks noChangeAspect="1" noChangeArrowheads="1"/>
                      </p:cNvPicPr>
                      <p:nvPr/>
                    </p:nvPicPr>
                    <p:blipFill>
                      <a:blip r:embed="rId9"/>
                      <a:srcRect/>
                      <a:stretch>
                        <a:fillRect/>
                      </a:stretch>
                    </p:blipFill>
                    <p:spPr bwMode="auto">
                      <a:xfrm>
                        <a:off x="278955" y="1504950"/>
                        <a:ext cx="7101357" cy="724962"/>
                      </a:xfrm>
                      <a:prstGeom prst="rect">
                        <a:avLst/>
                      </a:prstGeom>
                      <a:noFill/>
                    </p:spPr>
                  </p:pic>
                </p:oleObj>
              </mc:Fallback>
            </mc:AlternateContent>
          </a:graphicData>
        </a:graphic>
      </p:graphicFrame>
      <p:sp>
        <p:nvSpPr>
          <p:cNvPr id="12" name="圆角矩形 11"/>
          <p:cNvSpPr/>
          <p:nvPr/>
        </p:nvSpPr>
        <p:spPr>
          <a:xfrm>
            <a:off x="2411760" y="1487314"/>
            <a:ext cx="2376264" cy="7521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mc:AlternateContent xmlns:mc="http://schemas.openxmlformats.org/markup-compatibility/2006" xmlns:a14="http://schemas.microsoft.com/office/drawing/2010/main">
        <mc:Choice Requires="a14">
          <p:sp>
            <p:nvSpPr>
              <p:cNvPr id="13" name="TextBox 12"/>
              <p:cNvSpPr txBox="1"/>
              <p:nvPr/>
            </p:nvSpPr>
            <p:spPr>
              <a:xfrm>
                <a:off x="179512" y="5055639"/>
                <a:ext cx="8784976" cy="461729"/>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50000"/>
                  </a:lnSpc>
                </a:pPr>
                <a:r>
                  <a:rPr lang="zh-CN" altLang="en-US" sz="1800" dirty="0">
                    <a:solidFill>
                      <a:srgbClr val="FF0000"/>
                    </a:solidFill>
                  </a:rPr>
                  <a:t>上式代表</a:t>
                </a:r>
                <a14:m>
                  <m:oMath xmlns:m="http://schemas.openxmlformats.org/officeDocument/2006/math">
                    <m:acc>
                      <m:accPr>
                        <m:chr m:val="̃"/>
                        <m:ctrlPr>
                          <a:rPr lang="zh-CN" altLang="en-US" sz="1800" i="1">
                            <a:solidFill>
                              <a:srgbClr val="FF0000"/>
                            </a:solidFill>
                            <a:latin typeface="Cambria Math" panose="02040503050406030204" pitchFamily="18" charset="0"/>
                          </a:rPr>
                        </m:ctrlPr>
                      </m:accPr>
                      <m:e>
                        <m:r>
                          <a:rPr lang="en-US" altLang="zh-CN" sz="1800">
                            <a:solidFill>
                              <a:srgbClr val="FF0000"/>
                            </a:solidFill>
                            <a:latin typeface="Cambria Math"/>
                          </a:rPr>
                          <m:t>𝐸</m:t>
                        </m:r>
                      </m:e>
                    </m:acc>
                    <m:r>
                      <a:rPr lang="en-US" altLang="zh-CN" sz="1800">
                        <a:solidFill>
                          <a:srgbClr val="FF0000"/>
                        </a:solidFill>
                        <a:latin typeface="Cambria Math"/>
                      </a:rPr>
                      <m:t>(</m:t>
                    </m:r>
                    <m:sSub>
                      <m:sSubPr>
                        <m:ctrlPr>
                          <a:rPr lang="en-US" altLang="zh-CN" sz="1800" i="1">
                            <a:solidFill>
                              <a:srgbClr val="FF0000"/>
                            </a:solidFill>
                            <a:latin typeface="Cambria Math" panose="02040503050406030204" pitchFamily="18" charset="0"/>
                          </a:rPr>
                        </m:ctrlPr>
                      </m:sSubPr>
                      <m:e>
                        <m:r>
                          <a:rPr lang="en-US" altLang="zh-CN" sz="1800">
                            <a:solidFill>
                              <a:srgbClr val="FF0000"/>
                            </a:solidFill>
                            <a:latin typeface="Cambria Math"/>
                          </a:rPr>
                          <m:t>𝑥</m:t>
                        </m:r>
                      </m:e>
                      <m:sub>
                        <m:r>
                          <a:rPr lang="en-US" altLang="zh-CN" sz="1800">
                            <a:solidFill>
                              <a:srgbClr val="FF0000"/>
                            </a:solidFill>
                            <a:latin typeface="Cambria Math"/>
                          </a:rPr>
                          <m:t>1</m:t>
                        </m:r>
                      </m:sub>
                    </m:sSub>
                    <m:r>
                      <a:rPr lang="en-US" altLang="zh-CN" sz="1800">
                        <a:solidFill>
                          <a:srgbClr val="FF0000"/>
                        </a:solidFill>
                        <a:latin typeface="Cambria Math"/>
                      </a:rPr>
                      <m:t>,</m:t>
                    </m:r>
                    <m:sSub>
                      <m:sSubPr>
                        <m:ctrlPr>
                          <a:rPr lang="en-US" altLang="zh-CN" sz="1800" i="1">
                            <a:solidFill>
                              <a:srgbClr val="FF0000"/>
                            </a:solidFill>
                            <a:latin typeface="Cambria Math" panose="02040503050406030204" pitchFamily="18" charset="0"/>
                          </a:rPr>
                        </m:ctrlPr>
                      </m:sSubPr>
                      <m:e>
                        <m:r>
                          <a:rPr lang="en-US" altLang="zh-CN" sz="1800">
                            <a:solidFill>
                              <a:srgbClr val="FF0000"/>
                            </a:solidFill>
                            <a:latin typeface="Cambria Math"/>
                          </a:rPr>
                          <m:t>𝑦</m:t>
                        </m:r>
                      </m:e>
                      <m:sub>
                        <m:r>
                          <a:rPr lang="en-US" altLang="zh-CN" sz="1800">
                            <a:solidFill>
                              <a:srgbClr val="FF0000"/>
                            </a:solidFill>
                            <a:latin typeface="Cambria Math"/>
                          </a:rPr>
                          <m:t>1</m:t>
                        </m:r>
                      </m:sub>
                    </m:sSub>
                    <m:r>
                      <a:rPr lang="en-US" altLang="zh-CN" sz="1800">
                        <a:solidFill>
                          <a:srgbClr val="FF0000"/>
                        </a:solidFill>
                        <a:latin typeface="Cambria Math"/>
                      </a:rPr>
                      <m:t>)</m:t>
                    </m:r>
                  </m:oMath>
                </a14:m>
                <a:r>
                  <a:rPr lang="zh-CN" altLang="en-US" sz="1800" dirty="0">
                    <a:solidFill>
                      <a:srgbClr val="FF0000"/>
                    </a:solidFill>
                  </a:rPr>
                  <a:t>的菲涅尔衍射场，较之夫琅禾费衍射场，增加了图中红框内因子。</a:t>
                </a:r>
              </a:p>
            </p:txBody>
          </p:sp>
        </mc:Choice>
        <mc:Fallback xmlns="">
          <p:sp>
            <p:nvSpPr>
              <p:cNvPr id="13" name="TextBox 12"/>
              <p:cNvSpPr txBox="1">
                <a:spLocks noRot="1" noChangeAspect="1" noMove="1" noResize="1" noEditPoints="1" noAdjustHandles="1" noChangeArrowheads="1" noChangeShapeType="1" noTextEdit="1"/>
              </p:cNvSpPr>
              <p:nvPr/>
            </p:nvSpPr>
            <p:spPr>
              <a:xfrm>
                <a:off x="179512" y="5055639"/>
                <a:ext cx="8784976" cy="461729"/>
              </a:xfrm>
              <a:prstGeom prst="rect">
                <a:avLst/>
              </a:prstGeom>
              <a:blipFill>
                <a:blip r:embed="rId10"/>
                <a:stretch>
                  <a:fillRect l="-555" b="-17105"/>
                </a:stretch>
              </a:blipFill>
            </p:spPr>
            <p:txBody>
              <a:bodyPr/>
              <a:lstStyle/>
              <a:p>
                <a:r>
                  <a:rPr lang="zh-CN" altLang="en-US">
                    <a:noFill/>
                  </a:rPr>
                  <a:t> </a:t>
                </a:r>
              </a:p>
            </p:txBody>
          </p:sp>
        </mc:Fallback>
      </mc:AlternateContent>
      <p:sp>
        <p:nvSpPr>
          <p:cNvPr id="19" name="圆角矩形 18"/>
          <p:cNvSpPr/>
          <p:nvPr/>
        </p:nvSpPr>
        <p:spPr>
          <a:xfrm>
            <a:off x="5364088" y="3899508"/>
            <a:ext cx="1512168" cy="6816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Tree>
    <p:extLst>
      <p:ext uri="{BB962C8B-B14F-4D97-AF65-F5344CB8AC3E}">
        <p14:creationId xmlns:p14="http://schemas.microsoft.com/office/powerpoint/2010/main" val="22089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1.3 </a:t>
            </a:r>
            <a:r>
              <a:rPr lang="zh-CN" altLang="en-US" sz="3200" dirty="0">
                <a:latin typeface="黑体" pitchFamily="2" charset="-122"/>
                <a:ea typeface="黑体" pitchFamily="2" charset="-122"/>
              </a:rPr>
              <a:t>角谱的传播特性</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23</a:t>
            </a:fld>
            <a:endParaRPr lang="en-US" altLang="zh-CN"/>
          </a:p>
        </p:txBody>
      </p:sp>
      <p:sp>
        <p:nvSpPr>
          <p:cNvPr id="14" name="TextBox 13"/>
          <p:cNvSpPr txBox="1"/>
          <p:nvPr/>
        </p:nvSpPr>
        <p:spPr>
          <a:xfrm>
            <a:off x="110630" y="1124744"/>
            <a:ext cx="5253458" cy="773802"/>
          </a:xfrm>
          <a:prstGeom prst="rect">
            <a:avLst/>
          </a:prstGeom>
          <a:noFill/>
        </p:spPr>
        <p:txBody>
          <a:bodyPr wrap="square" rtlCol="0">
            <a:spAutoFit/>
          </a:bodyPr>
          <a:lstStyle>
            <a:defPPr>
              <a:defRPr lang="zh-CN"/>
            </a:defPPr>
            <a:lvl1pPr marL="457200" indent="-457200">
              <a:buFont typeface="+mj-lt"/>
              <a:buAutoNum type="alphaLcParenR" startAt="2"/>
              <a:defRPr sz="2400" b="1">
                <a:solidFill>
                  <a:schemeClr val="tx2"/>
                </a:solidFill>
              </a:defRPr>
            </a:lvl1pPr>
          </a:lstStyle>
          <a:p>
            <a:pPr marL="342900" indent="-342900" algn="just">
              <a:lnSpc>
                <a:spcPct val="130000"/>
              </a:lnSpc>
              <a:buFont typeface="Wingdings" pitchFamily="2" charset="2"/>
              <a:buChar char="Ø"/>
            </a:pPr>
            <a:r>
              <a:rPr lang="zh-CN" altLang="en-US" sz="1800" dirty="0"/>
              <a:t>分别在</a:t>
            </a:r>
            <a:r>
              <a:rPr lang="en-US" altLang="zh-CN" sz="1800" i="1" dirty="0">
                <a:latin typeface="Times New Roman" panose="02020603050405020304" pitchFamily="18" charset="0"/>
                <a:cs typeface="Times New Roman" panose="02020603050405020304" pitchFamily="18" charset="0"/>
              </a:rPr>
              <a:t>z</a:t>
            </a:r>
            <a:r>
              <a:rPr lang="en-US" altLang="zh-CN" sz="1800" dirty="0">
                <a:latin typeface="Times New Roman" pitchFamily="18" charset="0"/>
                <a:cs typeface="Times New Roman" pitchFamily="18" charset="0"/>
              </a:rPr>
              <a:t>=0</a:t>
            </a:r>
            <a:r>
              <a:rPr lang="zh-CN" altLang="en-US" sz="1800" dirty="0"/>
              <a:t>平面</a:t>
            </a:r>
            <a:r>
              <a:rPr lang="zh-CN" altLang="en-US" sz="1800" dirty="0">
                <a:latin typeface="Times New Roman" panose="02020603050405020304" pitchFamily="18" charset="0"/>
                <a:cs typeface="Times New Roman" panose="02020603050405020304" pitchFamily="18" charset="0"/>
              </a:rPr>
              <a:t>和</a:t>
            </a:r>
            <a:r>
              <a:rPr lang="en-US" altLang="zh-CN" sz="1800" i="1" dirty="0">
                <a:latin typeface="Times New Roman" panose="02020603050405020304" pitchFamily="18" charset="0"/>
                <a:cs typeface="Times New Roman" panose="02020603050405020304" pitchFamily="18" charset="0"/>
              </a:rPr>
              <a:t>z</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d</a:t>
            </a:r>
            <a:r>
              <a:rPr lang="en-US" altLang="zh-CN" sz="1800" baseline="-250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平面</a:t>
            </a:r>
            <a:r>
              <a:rPr lang="zh-CN" altLang="en-US" sz="1800" dirty="0"/>
              <a:t>，以角频率描述的一个平面波：</a:t>
            </a:r>
          </a:p>
        </p:txBody>
      </p:sp>
      <p:graphicFrame>
        <p:nvGraphicFramePr>
          <p:cNvPr id="17" name="对象 16"/>
          <p:cNvGraphicFramePr>
            <a:graphicFrameLocks noChangeAspect="1"/>
          </p:cNvGraphicFramePr>
          <p:nvPr>
            <p:extLst>
              <p:ext uri="{D42A27DB-BD31-4B8C-83A1-F6EECF244321}">
                <p14:modId xmlns:p14="http://schemas.microsoft.com/office/powerpoint/2010/main" val="2914068902"/>
              </p:ext>
            </p:extLst>
          </p:nvPr>
        </p:nvGraphicFramePr>
        <p:xfrm>
          <a:off x="467545" y="2649775"/>
          <a:ext cx="4896543" cy="528974"/>
        </p:xfrm>
        <a:graphic>
          <a:graphicData uri="http://schemas.openxmlformats.org/presentationml/2006/ole">
            <mc:AlternateContent xmlns:mc="http://schemas.openxmlformats.org/markup-compatibility/2006">
              <mc:Choice xmlns:v="urn:schemas-microsoft-com:vml" Requires="v">
                <p:oleObj spid="_x0000_s127333" name="Equation" r:id="rId4" imgW="2590560" imgH="279360" progId="Equation.DSMT4">
                  <p:embed/>
                </p:oleObj>
              </mc:Choice>
              <mc:Fallback>
                <p:oleObj name="Equation" r:id="rId4" imgW="259056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5" y="2649775"/>
                        <a:ext cx="4896543" cy="528974"/>
                      </a:xfrm>
                      <a:prstGeom prst="rect">
                        <a:avLst/>
                      </a:prstGeom>
                      <a:solidFill>
                        <a:schemeClr val="bg1"/>
                      </a:solid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307448813"/>
              </p:ext>
            </p:extLst>
          </p:nvPr>
        </p:nvGraphicFramePr>
        <p:xfrm>
          <a:off x="467545" y="4978949"/>
          <a:ext cx="6408712" cy="1042339"/>
        </p:xfrm>
        <a:graphic>
          <a:graphicData uri="http://schemas.openxmlformats.org/presentationml/2006/ole">
            <mc:AlternateContent xmlns:mc="http://schemas.openxmlformats.org/markup-compatibility/2006">
              <mc:Choice xmlns:v="urn:schemas-microsoft-com:vml" Requires="v">
                <p:oleObj spid="_x0000_s127334" name="Equation" r:id="rId6" imgW="3441600" imgH="558720" progId="Equation.DSMT4">
                  <p:embed/>
                </p:oleObj>
              </mc:Choice>
              <mc:Fallback>
                <p:oleObj name="Equation" r:id="rId6" imgW="3441600" imgH="558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5" y="4978949"/>
                        <a:ext cx="6408712" cy="1042339"/>
                      </a:xfrm>
                      <a:prstGeom prst="rect">
                        <a:avLst/>
                      </a:prstGeom>
                      <a:solidFill>
                        <a:schemeClr val="bg1"/>
                      </a:solidFill>
                    </p:spPr>
                  </p:pic>
                </p:oleObj>
              </mc:Fallback>
            </mc:AlternateContent>
          </a:graphicData>
        </a:graphic>
      </p:graphicFrame>
      <p:sp>
        <p:nvSpPr>
          <p:cNvPr id="22" name="TextBox 21"/>
          <p:cNvSpPr txBox="1"/>
          <p:nvPr/>
        </p:nvSpPr>
        <p:spPr>
          <a:xfrm>
            <a:off x="107504" y="6274119"/>
            <a:ext cx="4864352" cy="369332"/>
          </a:xfrm>
          <a:prstGeom prst="rect">
            <a:avLst/>
          </a:prstGeom>
          <a:noFill/>
        </p:spPr>
        <p:txBody>
          <a:bodyPr wrap="square" rtlCol="0">
            <a:spAutoFit/>
          </a:bodyPr>
          <a:lstStyle>
            <a:defPPr>
              <a:defRPr lang="zh-CN"/>
            </a:defPPr>
            <a:lvl1pPr marL="457200" indent="-457200">
              <a:buFont typeface="+mj-lt"/>
              <a:buAutoNum type="alphaLcParenR" startAt="2"/>
              <a:defRPr sz="2400" b="1">
                <a:solidFill>
                  <a:schemeClr val="tx2"/>
                </a:solidFill>
              </a:defRPr>
            </a:lvl1pPr>
          </a:lstStyle>
          <a:p>
            <a:pPr marL="342900" indent="-342900" algn="just">
              <a:buFont typeface="Wingdings" pitchFamily="2" charset="2"/>
              <a:buChar char="Ø"/>
            </a:pPr>
            <a:r>
              <a:rPr lang="zh-CN" altLang="en-US" sz="1800" dirty="0">
                <a:latin typeface="Times New Roman" panose="02020603050405020304" pitchFamily="18" charset="0"/>
                <a:cs typeface="Times New Roman" panose="02020603050405020304" pitchFamily="18" charset="0"/>
              </a:rPr>
              <a:t>上述各式相对比，得到：</a:t>
            </a:r>
          </a:p>
        </p:txBody>
      </p:sp>
      <p:graphicFrame>
        <p:nvGraphicFramePr>
          <p:cNvPr id="9" name="对象 8"/>
          <p:cNvGraphicFramePr>
            <a:graphicFrameLocks noChangeAspect="1"/>
          </p:cNvGraphicFramePr>
          <p:nvPr>
            <p:extLst>
              <p:ext uri="{D42A27DB-BD31-4B8C-83A1-F6EECF244321}">
                <p14:modId xmlns:p14="http://schemas.microsoft.com/office/powerpoint/2010/main" val="2286881886"/>
              </p:ext>
            </p:extLst>
          </p:nvPr>
        </p:nvGraphicFramePr>
        <p:xfrm>
          <a:off x="467544" y="1972894"/>
          <a:ext cx="4752528" cy="539765"/>
        </p:xfrm>
        <a:graphic>
          <a:graphicData uri="http://schemas.openxmlformats.org/presentationml/2006/ole">
            <mc:AlternateContent xmlns:mc="http://schemas.openxmlformats.org/markup-compatibility/2006">
              <mc:Choice xmlns:v="urn:schemas-microsoft-com:vml" Requires="v">
                <p:oleObj spid="_x0000_s127335" name="Equation" r:id="rId8" imgW="2463480" imgH="279360" progId="Equation.DSMT4">
                  <p:embed/>
                </p:oleObj>
              </mc:Choice>
              <mc:Fallback>
                <p:oleObj name="Equation" r:id="rId8" imgW="2463480" imgH="2793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1972894"/>
                        <a:ext cx="4752528" cy="539765"/>
                      </a:xfrm>
                      <a:prstGeom prst="rect">
                        <a:avLst/>
                      </a:prstGeom>
                      <a:solidFill>
                        <a:schemeClr val="bg1"/>
                      </a:solidFill>
                    </p:spPr>
                  </p:pic>
                </p:oleObj>
              </mc:Fallback>
            </mc:AlternateContent>
          </a:graphicData>
        </a:graphic>
      </p:graphicFrame>
      <p:sp>
        <p:nvSpPr>
          <p:cNvPr id="25" name="TextBox 24"/>
          <p:cNvSpPr txBox="1"/>
          <p:nvPr/>
        </p:nvSpPr>
        <p:spPr>
          <a:xfrm>
            <a:off x="107504" y="3348674"/>
            <a:ext cx="6696744" cy="369332"/>
          </a:xfrm>
          <a:prstGeom prst="rect">
            <a:avLst/>
          </a:prstGeom>
          <a:noFill/>
        </p:spPr>
        <p:txBody>
          <a:bodyPr wrap="square" rtlCol="0">
            <a:spAutoFit/>
          </a:bodyPr>
          <a:lstStyle>
            <a:defPPr>
              <a:defRPr lang="zh-CN"/>
            </a:defPPr>
            <a:lvl1pPr marL="457200" indent="-457200">
              <a:buFont typeface="+mj-lt"/>
              <a:buAutoNum type="alphaLcParenR" startAt="2"/>
              <a:defRPr sz="2400" b="1">
                <a:solidFill>
                  <a:schemeClr val="tx2"/>
                </a:solidFill>
              </a:defRPr>
            </a:lvl1pPr>
          </a:lstStyle>
          <a:p>
            <a:pPr marL="342900" indent="-342900" algn="just">
              <a:buFont typeface="Wingdings" pitchFamily="2" charset="2"/>
              <a:buChar char="Ø"/>
            </a:pPr>
            <a:r>
              <a:rPr lang="zh-CN" altLang="en-US" sz="1800" dirty="0">
                <a:latin typeface="Times New Roman" panose="02020603050405020304" pitchFamily="18" charset="0"/>
                <a:cs typeface="Times New Roman" panose="02020603050405020304" pitchFamily="18" charset="0"/>
              </a:rPr>
              <a:t>分别在</a:t>
            </a:r>
            <a:r>
              <a:rPr lang="en-US" altLang="zh-CN" sz="1800" i="1" dirty="0">
                <a:latin typeface="Times New Roman" panose="02020603050405020304" pitchFamily="18" charset="0"/>
                <a:cs typeface="Times New Roman" panose="02020603050405020304" pitchFamily="18" charset="0"/>
              </a:rPr>
              <a:t>z</a:t>
            </a:r>
            <a:r>
              <a:rPr lang="en-US" altLang="zh-CN" sz="18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平面和</a:t>
            </a:r>
            <a:r>
              <a:rPr lang="en-US" altLang="zh-CN" sz="1800" i="1" dirty="0">
                <a:latin typeface="Times New Roman" panose="02020603050405020304" pitchFamily="18" charset="0"/>
                <a:cs typeface="Times New Roman" panose="02020603050405020304" pitchFamily="18" charset="0"/>
              </a:rPr>
              <a:t>z</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d</a:t>
            </a:r>
            <a:r>
              <a:rPr lang="en-US" altLang="zh-CN" sz="1800" baseline="-250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平面，以方向余弦描述的一个平面波：</a:t>
            </a:r>
          </a:p>
        </p:txBody>
      </p:sp>
      <p:graphicFrame>
        <p:nvGraphicFramePr>
          <p:cNvPr id="26" name="对象 25"/>
          <p:cNvGraphicFramePr>
            <a:graphicFrameLocks noChangeAspect="1"/>
          </p:cNvGraphicFramePr>
          <p:nvPr>
            <p:extLst>
              <p:ext uri="{D42A27DB-BD31-4B8C-83A1-F6EECF244321}">
                <p14:modId xmlns:p14="http://schemas.microsoft.com/office/powerpoint/2010/main" val="628985123"/>
              </p:ext>
            </p:extLst>
          </p:nvPr>
        </p:nvGraphicFramePr>
        <p:xfrm>
          <a:off x="469503" y="3809780"/>
          <a:ext cx="4534545" cy="1024725"/>
        </p:xfrm>
        <a:graphic>
          <a:graphicData uri="http://schemas.openxmlformats.org/presentationml/2006/ole">
            <mc:AlternateContent xmlns:mc="http://schemas.openxmlformats.org/markup-compatibility/2006">
              <mc:Choice xmlns:v="urn:schemas-microsoft-com:vml" Requires="v">
                <p:oleObj spid="_x0000_s127336" name="Equation" r:id="rId10" imgW="2476440" imgH="558720" progId="Equation.DSMT4">
                  <p:embed/>
                </p:oleObj>
              </mc:Choice>
              <mc:Fallback>
                <p:oleObj name="Equation" r:id="rId10" imgW="2476440" imgH="55872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503" y="3809780"/>
                        <a:ext cx="4534545" cy="1024725"/>
                      </a:xfrm>
                      <a:prstGeom prst="rect">
                        <a:avLst/>
                      </a:prstGeom>
                      <a:solidFill>
                        <a:schemeClr val="bg1"/>
                      </a:solid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189063324"/>
              </p:ext>
            </p:extLst>
          </p:nvPr>
        </p:nvGraphicFramePr>
        <p:xfrm>
          <a:off x="2979663" y="6256935"/>
          <a:ext cx="4048770" cy="412425"/>
        </p:xfrm>
        <a:graphic>
          <a:graphicData uri="http://schemas.openxmlformats.org/presentationml/2006/ole">
            <mc:AlternateContent xmlns:mc="http://schemas.openxmlformats.org/markup-compatibility/2006">
              <mc:Choice xmlns:v="urn:schemas-microsoft-com:vml" Requires="v">
                <p:oleObj spid="_x0000_s127337" name="Equation" r:id="rId12" imgW="2247840" imgH="228600" progId="Equation.DSMT4">
                  <p:embed/>
                </p:oleObj>
              </mc:Choice>
              <mc:Fallback>
                <p:oleObj name="Equation" r:id="rId12" imgW="224784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663" y="6256935"/>
                        <a:ext cx="4048770" cy="412425"/>
                      </a:xfrm>
                      <a:prstGeom prst="rect">
                        <a:avLst/>
                      </a:prstGeom>
                      <a:solidFill>
                        <a:schemeClr val="bg1"/>
                      </a:solidFill>
                      <a:ln w="28575">
                        <a:solidFill>
                          <a:srgbClr val="FF0000"/>
                        </a:solidFill>
                        <a:miter lim="800000"/>
                        <a:headEnd/>
                        <a:tailEnd/>
                      </a:ln>
                    </p:spPr>
                  </p:pic>
                </p:oleObj>
              </mc:Fallback>
            </mc:AlternateContent>
          </a:graphicData>
        </a:graphic>
      </p:graphicFrame>
      <p:sp>
        <p:nvSpPr>
          <p:cNvPr id="12" name="圆角矩形 11"/>
          <p:cNvSpPr/>
          <p:nvPr/>
        </p:nvSpPr>
        <p:spPr>
          <a:xfrm>
            <a:off x="1907704" y="2027241"/>
            <a:ext cx="1008112" cy="4497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979712" y="2681639"/>
            <a:ext cx="1152128" cy="4427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799692" y="4377042"/>
            <a:ext cx="252028" cy="3858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799692" y="5592794"/>
            <a:ext cx="1908212" cy="3222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D7DB6E7-2A76-428A-A08B-A516548C2B39}"/>
              </a:ext>
            </a:extLst>
          </p:cNvPr>
          <p:cNvPicPr>
            <a:picLocks noChangeAspect="1"/>
          </p:cNvPicPr>
          <p:nvPr/>
        </p:nvPicPr>
        <p:blipFill>
          <a:blip r:embed="rId14"/>
          <a:stretch>
            <a:fillRect/>
          </a:stretch>
        </p:blipFill>
        <p:spPr>
          <a:xfrm>
            <a:off x="5499553" y="1243825"/>
            <a:ext cx="3536985" cy="182513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965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par>
                                <p:cTn id="31" presetID="22" presetClass="entr" presetSubtype="8"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25" grpId="0"/>
      <p:bldP spid="12" grpId="0" animBg="1"/>
      <p:bldP spid="13"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角谱的传播特性</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24</a:t>
            </a:fld>
            <a:endParaRPr lang="en-US" altLang="zh-CN"/>
          </a:p>
        </p:txBody>
      </p:sp>
      <p:sp>
        <p:nvSpPr>
          <p:cNvPr id="14" name="TextBox 13"/>
          <p:cNvSpPr txBox="1"/>
          <p:nvPr/>
        </p:nvSpPr>
        <p:spPr>
          <a:xfrm>
            <a:off x="110630" y="1196752"/>
            <a:ext cx="8853858" cy="369332"/>
          </a:xfrm>
          <a:prstGeom prst="rect">
            <a:avLst/>
          </a:prstGeom>
          <a:noFill/>
        </p:spPr>
        <p:txBody>
          <a:bodyPr wrap="square" rtlCol="0">
            <a:spAutoFit/>
          </a:bodyPr>
          <a:lstStyle>
            <a:defPPr>
              <a:defRPr lang="zh-CN"/>
            </a:defPPr>
            <a:lvl1pPr marL="457200" indent="-457200">
              <a:buFont typeface="+mj-lt"/>
              <a:buAutoNum type="alphaLcParenR" startAt="2"/>
              <a:defRPr sz="2400" b="1">
                <a:solidFill>
                  <a:schemeClr val="tx2"/>
                </a:solidFill>
              </a:defRPr>
            </a:lvl1pPr>
          </a:lstStyle>
          <a:p>
            <a:pPr marL="0" indent="0" algn="just">
              <a:buNone/>
            </a:pPr>
            <a:r>
              <a:rPr lang="zh-CN" altLang="en-US" sz="1800" dirty="0">
                <a:latin typeface="Times New Roman" panose="02020603050405020304" pitchFamily="18" charset="0"/>
                <a:cs typeface="Times New Roman" panose="02020603050405020304" pitchFamily="18" charset="0"/>
              </a:rPr>
              <a:t>从</a:t>
            </a:r>
            <a:r>
              <a:rPr lang="en-US" altLang="zh-CN" sz="1800" i="1" dirty="0">
                <a:latin typeface="Times New Roman" panose="02020603050405020304" pitchFamily="18" charset="0"/>
                <a:cs typeface="Times New Roman" panose="02020603050405020304" pitchFamily="18" charset="0"/>
              </a:rPr>
              <a:t>z</a:t>
            </a:r>
            <a:r>
              <a:rPr lang="en-US" altLang="zh-CN" sz="1800" dirty="0"/>
              <a:t>=0</a:t>
            </a:r>
            <a:r>
              <a:rPr lang="zh-CN" altLang="en-US" sz="1800" dirty="0"/>
              <a:t>平面传播至</a:t>
            </a:r>
            <a:r>
              <a:rPr lang="en-US" altLang="zh-CN" sz="1800" i="1" dirty="0">
                <a:latin typeface="Times New Roman" panose="02020603050405020304" pitchFamily="18" charset="0"/>
                <a:cs typeface="Times New Roman" panose="02020603050405020304" pitchFamily="18" charset="0"/>
              </a:rPr>
              <a:t>z</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d</a:t>
            </a:r>
            <a:r>
              <a:rPr lang="en-US" altLang="zh-CN" sz="1800" baseline="-250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平面</a:t>
            </a:r>
            <a:r>
              <a:rPr lang="zh-CN" altLang="en-US" sz="1800" dirty="0"/>
              <a:t>的角频率变化：</a:t>
            </a:r>
          </a:p>
        </p:txBody>
      </p:sp>
      <p:graphicFrame>
        <p:nvGraphicFramePr>
          <p:cNvPr id="27" name="对象 26"/>
          <p:cNvGraphicFramePr>
            <a:graphicFrameLocks noChangeAspect="1"/>
          </p:cNvGraphicFramePr>
          <p:nvPr>
            <p:extLst>
              <p:ext uri="{D42A27DB-BD31-4B8C-83A1-F6EECF244321}">
                <p14:modId xmlns:p14="http://schemas.microsoft.com/office/powerpoint/2010/main" val="1774915273"/>
              </p:ext>
            </p:extLst>
          </p:nvPr>
        </p:nvGraphicFramePr>
        <p:xfrm>
          <a:off x="2515691" y="1700808"/>
          <a:ext cx="4112617" cy="418928"/>
        </p:xfrm>
        <a:graphic>
          <a:graphicData uri="http://schemas.openxmlformats.org/presentationml/2006/ole">
            <mc:AlternateContent xmlns:mc="http://schemas.openxmlformats.org/markup-compatibility/2006">
              <mc:Choice xmlns:v="urn:schemas-microsoft-com:vml" Requires="v">
                <p:oleObj spid="_x0000_s128286" name="Equation" r:id="rId4" imgW="2247840" imgH="228600" progId="Equation.DSMT4">
                  <p:embed/>
                </p:oleObj>
              </mc:Choice>
              <mc:Fallback>
                <p:oleObj name="Equation" r:id="rId4" imgW="224784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691" y="1700808"/>
                        <a:ext cx="4112617" cy="418928"/>
                      </a:xfrm>
                      <a:prstGeom prst="rect">
                        <a:avLst/>
                      </a:prstGeom>
                      <a:solidFill>
                        <a:schemeClr val="bg1"/>
                      </a:solidFill>
                      <a:ln w="28575">
                        <a:solidFill>
                          <a:srgbClr val="FF0000"/>
                        </a:solidFill>
                        <a:miter lim="800000"/>
                        <a:headEnd/>
                        <a:tailEnd/>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540232694"/>
              </p:ext>
            </p:extLst>
          </p:nvPr>
        </p:nvGraphicFramePr>
        <p:xfrm>
          <a:off x="228806" y="3043967"/>
          <a:ext cx="7900782" cy="2185233"/>
        </p:xfrm>
        <a:graphic>
          <a:graphicData uri="http://schemas.openxmlformats.org/presentationml/2006/ole">
            <mc:AlternateContent xmlns:mc="http://schemas.openxmlformats.org/markup-compatibility/2006">
              <mc:Choice xmlns:v="urn:schemas-microsoft-com:vml" Requires="v">
                <p:oleObj spid="_x0000_s128287" name="Equation" r:id="rId6" imgW="4254480" imgH="1180800" progId="Equation.DSMT4">
                  <p:embed/>
                </p:oleObj>
              </mc:Choice>
              <mc:Fallback>
                <p:oleObj name="Equation" r:id="rId6" imgW="4254480" imgH="1180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806" y="3043967"/>
                        <a:ext cx="7900782" cy="2185233"/>
                      </a:xfrm>
                      <a:prstGeom prst="rect">
                        <a:avLst/>
                      </a:prstGeom>
                      <a:solidFill>
                        <a:schemeClr val="bg1"/>
                      </a:solidFill>
                    </p:spPr>
                  </p:pic>
                </p:oleObj>
              </mc:Fallback>
            </mc:AlternateContent>
          </a:graphicData>
        </a:graphic>
      </p:graphicFrame>
      <p:sp>
        <p:nvSpPr>
          <p:cNvPr id="15" name="TextBox 14"/>
          <p:cNvSpPr txBox="1"/>
          <p:nvPr/>
        </p:nvSpPr>
        <p:spPr>
          <a:xfrm>
            <a:off x="107504" y="2492896"/>
            <a:ext cx="4864352" cy="369332"/>
          </a:xfrm>
          <a:prstGeom prst="rect">
            <a:avLst/>
          </a:prstGeom>
          <a:noFill/>
        </p:spPr>
        <p:txBody>
          <a:bodyPr wrap="square" rtlCol="0">
            <a:spAutoFit/>
          </a:bodyPr>
          <a:lstStyle>
            <a:defPPr>
              <a:defRPr lang="zh-CN"/>
            </a:defPPr>
            <a:lvl1pPr marL="457200" indent="-457200">
              <a:buFont typeface="+mj-lt"/>
              <a:buAutoNum type="alphaLcParenR" startAt="2"/>
              <a:defRPr sz="2400" b="1">
                <a:solidFill>
                  <a:schemeClr val="tx2"/>
                </a:solidFill>
              </a:defRPr>
            </a:lvl1pPr>
          </a:lstStyle>
          <a:p>
            <a:pPr marL="0" indent="0" algn="just">
              <a:buNone/>
            </a:pPr>
            <a:r>
              <a:rPr lang="zh-CN" altLang="en-US" sz="1800" dirty="0">
                <a:latin typeface="Times New Roman" panose="02020603050405020304" pitchFamily="18" charset="0"/>
                <a:cs typeface="Times New Roman" panose="02020603050405020304" pitchFamily="18" charset="0"/>
              </a:rPr>
              <a:t>二者仅相差一个相位因子：</a:t>
            </a:r>
          </a:p>
        </p:txBody>
      </p:sp>
      <p:sp>
        <p:nvSpPr>
          <p:cNvPr id="16" name="圆角矩形 15"/>
          <p:cNvSpPr/>
          <p:nvPr/>
        </p:nvSpPr>
        <p:spPr>
          <a:xfrm>
            <a:off x="4644008" y="4095980"/>
            <a:ext cx="255840" cy="197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139952" y="4365104"/>
            <a:ext cx="1346844" cy="369332"/>
          </a:xfrm>
          <a:prstGeom prst="rect">
            <a:avLst/>
          </a:prstGeom>
          <a:noFill/>
        </p:spPr>
        <p:txBody>
          <a:bodyPr wrap="none" rtlCol="0">
            <a:spAutoFit/>
          </a:bodyPr>
          <a:lstStyle/>
          <a:p>
            <a:pPr algn="just"/>
            <a:r>
              <a:rPr lang="zh-CN" altLang="en-US" b="1" dirty="0">
                <a:solidFill>
                  <a:srgbClr val="FF0000"/>
                </a:solidFill>
              </a:rPr>
              <a:t>菲涅尔近似</a:t>
            </a:r>
          </a:p>
        </p:txBody>
      </p:sp>
      <p:sp>
        <p:nvSpPr>
          <p:cNvPr id="19" name="圆角矩形 18"/>
          <p:cNvSpPr/>
          <p:nvPr/>
        </p:nvSpPr>
        <p:spPr>
          <a:xfrm>
            <a:off x="1691680" y="4781079"/>
            <a:ext cx="1044625" cy="3761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28806" y="4221088"/>
            <a:ext cx="1354353" cy="646331"/>
          </a:xfrm>
          <a:prstGeom prst="rect">
            <a:avLst/>
          </a:prstGeom>
          <a:noFill/>
        </p:spPr>
        <p:txBody>
          <a:bodyPr wrap="square" rtlCol="0">
            <a:spAutoFit/>
          </a:bodyPr>
          <a:lstStyle/>
          <a:p>
            <a:pPr algn="just"/>
            <a:r>
              <a:rPr lang="zh-CN" altLang="en-US" b="1" dirty="0">
                <a:solidFill>
                  <a:srgbClr val="FF0000"/>
                </a:solidFill>
              </a:rPr>
              <a:t>与频率无关的常数相移</a:t>
            </a:r>
          </a:p>
        </p:txBody>
      </p:sp>
      <p:sp>
        <p:nvSpPr>
          <p:cNvPr id="23" name="圆角右箭头 22"/>
          <p:cNvSpPr/>
          <p:nvPr/>
        </p:nvSpPr>
        <p:spPr>
          <a:xfrm rot="5400000">
            <a:off x="1576728" y="4486310"/>
            <a:ext cx="269776" cy="288032"/>
          </a:xfrm>
          <a:prstGeom prst="ben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23830208"/>
              </p:ext>
            </p:extLst>
          </p:nvPr>
        </p:nvGraphicFramePr>
        <p:xfrm>
          <a:off x="2684090" y="5517233"/>
          <a:ext cx="4912246" cy="497358"/>
        </p:xfrm>
        <a:graphic>
          <a:graphicData uri="http://schemas.openxmlformats.org/presentationml/2006/ole">
            <mc:AlternateContent xmlns:mc="http://schemas.openxmlformats.org/markup-compatibility/2006">
              <mc:Choice xmlns:v="urn:schemas-microsoft-com:vml" Requires="v">
                <p:oleObj spid="_x0000_s128288" name="Equation" r:id="rId8" imgW="2755800" imgH="279360" progId="Equation.DSMT4">
                  <p:embed/>
                </p:oleObj>
              </mc:Choice>
              <mc:Fallback>
                <p:oleObj name="Equation" r:id="rId8" imgW="2755800" imgH="2793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4090" y="5517233"/>
                        <a:ext cx="4912246" cy="497358"/>
                      </a:xfrm>
                      <a:prstGeom prst="rect">
                        <a:avLst/>
                      </a:prstGeom>
                      <a:solidFill>
                        <a:schemeClr val="bg1"/>
                      </a:solidFill>
                      <a:ln w="28575">
                        <a:solidFill>
                          <a:srgbClr val="FF0000"/>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52247528"/>
              </p:ext>
            </p:extLst>
          </p:nvPr>
        </p:nvGraphicFramePr>
        <p:xfrm>
          <a:off x="3361112" y="6207695"/>
          <a:ext cx="1538736" cy="400781"/>
        </p:xfrm>
        <a:graphic>
          <a:graphicData uri="http://schemas.openxmlformats.org/presentationml/2006/ole">
            <mc:AlternateContent xmlns:mc="http://schemas.openxmlformats.org/markup-compatibility/2006">
              <mc:Choice xmlns:v="urn:schemas-microsoft-com:vml" Requires="v">
                <p:oleObj spid="_x0000_s128289" name="Equation" r:id="rId10" imgW="876300" imgH="228600" progId="Equation.DSMT4">
                  <p:embed/>
                </p:oleObj>
              </mc:Choice>
              <mc:Fallback>
                <p:oleObj name="Equation" r:id="rId10" imgW="8763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1112" y="6207695"/>
                        <a:ext cx="1538736" cy="400781"/>
                      </a:xfrm>
                      <a:prstGeom prst="rect">
                        <a:avLst/>
                      </a:prstGeom>
                      <a:solidFill>
                        <a:schemeClr val="bg1"/>
                      </a:solidFill>
                    </p:spPr>
                  </p:pic>
                </p:oleObj>
              </mc:Fallback>
            </mc:AlternateContent>
          </a:graphicData>
        </a:graphic>
      </p:graphicFrame>
      <p:sp>
        <p:nvSpPr>
          <p:cNvPr id="8" name="TextBox 7"/>
          <p:cNvSpPr txBox="1"/>
          <p:nvPr/>
        </p:nvSpPr>
        <p:spPr>
          <a:xfrm>
            <a:off x="110630" y="5605313"/>
            <a:ext cx="2872600" cy="369332"/>
          </a:xfrm>
          <a:prstGeom prst="rect">
            <a:avLst/>
          </a:prstGeom>
          <a:noFill/>
        </p:spPr>
        <p:txBody>
          <a:bodyPr wrap="square" rtlCol="0">
            <a:spAutoFit/>
          </a:bodyPr>
          <a:lstStyle/>
          <a:p>
            <a:r>
              <a:rPr lang="zh-CN" altLang="en-US" b="1" dirty="0">
                <a:solidFill>
                  <a:schemeClr val="tx2"/>
                </a:solidFill>
              </a:rPr>
              <a:t>角谱的传播特性：</a:t>
            </a:r>
          </a:p>
        </p:txBody>
      </p:sp>
      <p:sp>
        <p:nvSpPr>
          <p:cNvPr id="24" name="TextBox 23"/>
          <p:cNvSpPr txBox="1"/>
          <p:nvPr/>
        </p:nvSpPr>
        <p:spPr>
          <a:xfrm>
            <a:off x="2563496" y="6207695"/>
            <a:ext cx="1288424" cy="369332"/>
          </a:xfrm>
          <a:prstGeom prst="rect">
            <a:avLst/>
          </a:prstGeom>
          <a:noFill/>
        </p:spPr>
        <p:txBody>
          <a:bodyPr wrap="square" rtlCol="0">
            <a:spAutoFit/>
          </a:bodyPr>
          <a:lstStyle/>
          <a:p>
            <a:r>
              <a:rPr lang="zh-CN" altLang="en-US" b="1" dirty="0">
                <a:solidFill>
                  <a:schemeClr val="tx2"/>
                </a:solidFill>
              </a:rPr>
              <a:t>其中：</a:t>
            </a:r>
          </a:p>
        </p:txBody>
      </p:sp>
    </p:spTree>
    <p:extLst>
      <p:ext uri="{BB962C8B-B14F-4D97-AF65-F5344CB8AC3E}">
        <p14:creationId xmlns:p14="http://schemas.microsoft.com/office/powerpoint/2010/main" val="81053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 calcmode="lin" valueType="num">
                                      <p:cBhvr>
                                        <p:cTn id="27" dur="1000" fill="hold"/>
                                        <p:tgtEl>
                                          <p:spTgt spid="16"/>
                                        </p:tgtEl>
                                        <p:attrNameLst>
                                          <p:attrName>style.rotation</p:attrName>
                                        </p:attrNameLst>
                                      </p:cBhvr>
                                      <p:tavLst>
                                        <p:tav tm="0">
                                          <p:val>
                                            <p:fltVal val="90"/>
                                          </p:val>
                                        </p:tav>
                                        <p:tav tm="100000">
                                          <p:val>
                                            <p:fltVal val="0"/>
                                          </p:val>
                                        </p:tav>
                                      </p:tavLst>
                                    </p:anim>
                                    <p:animEffect transition="in" filter="fade">
                                      <p:cBhvr>
                                        <p:cTn id="28" dur="1000"/>
                                        <p:tgtEl>
                                          <p:spTgt spid="16"/>
                                        </p:tgtEl>
                                      </p:cBhvr>
                                    </p:animEffect>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1000" fill="hold"/>
                                        <p:tgtEl>
                                          <p:spTgt spid="19"/>
                                        </p:tgtEl>
                                        <p:attrNameLst>
                                          <p:attrName>ppt_w</p:attrName>
                                        </p:attrNameLst>
                                      </p:cBhvr>
                                      <p:tavLst>
                                        <p:tav tm="0">
                                          <p:val>
                                            <p:fltVal val="0"/>
                                          </p:val>
                                        </p:tav>
                                        <p:tav tm="100000">
                                          <p:val>
                                            <p:strVal val="#ppt_w"/>
                                          </p:val>
                                        </p:tav>
                                      </p:tavLst>
                                    </p:anim>
                                    <p:anim calcmode="lin" valueType="num">
                                      <p:cBhvr>
                                        <p:cTn id="38" dur="1000" fill="hold"/>
                                        <p:tgtEl>
                                          <p:spTgt spid="19"/>
                                        </p:tgtEl>
                                        <p:attrNameLst>
                                          <p:attrName>ppt_h</p:attrName>
                                        </p:attrNameLst>
                                      </p:cBhvr>
                                      <p:tavLst>
                                        <p:tav tm="0">
                                          <p:val>
                                            <p:fltVal val="0"/>
                                          </p:val>
                                        </p:tav>
                                        <p:tav tm="100000">
                                          <p:val>
                                            <p:strVal val="#ppt_h"/>
                                          </p:val>
                                        </p:tav>
                                      </p:tavLst>
                                    </p:anim>
                                    <p:anim calcmode="lin" valueType="num">
                                      <p:cBhvr>
                                        <p:cTn id="39" dur="1000" fill="hold"/>
                                        <p:tgtEl>
                                          <p:spTgt spid="19"/>
                                        </p:tgtEl>
                                        <p:attrNameLst>
                                          <p:attrName>style.rotation</p:attrName>
                                        </p:attrNameLst>
                                      </p:cBhvr>
                                      <p:tavLst>
                                        <p:tav tm="0">
                                          <p:val>
                                            <p:fltVal val="90"/>
                                          </p:val>
                                        </p:tav>
                                        <p:tav tm="100000">
                                          <p:val>
                                            <p:fltVal val="0"/>
                                          </p:val>
                                        </p:tav>
                                      </p:tavLst>
                                    </p:anim>
                                    <p:animEffect transition="in" filter="fade">
                                      <p:cBhvr>
                                        <p:cTn id="40" dur="1000"/>
                                        <p:tgtEl>
                                          <p:spTgt spid="19"/>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8" grpId="0"/>
      <p:bldP spid="19" grpId="0" animBg="1"/>
      <p:bldP spid="21" grpId="0"/>
      <p:bldP spid="23" grpId="0" animBg="1"/>
      <p:bldP spid="8"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067668" y="1196752"/>
            <a:ext cx="4003761" cy="2304256"/>
            <a:chOff x="5067668" y="1196752"/>
            <a:chExt cx="4003761" cy="2304256"/>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7668" y="1196752"/>
              <a:ext cx="4003761" cy="2304256"/>
            </a:xfrm>
            <a:prstGeom prst="rect">
              <a:avLst/>
            </a:prstGeom>
          </p:spPr>
        </p:pic>
        <p:sp>
          <p:nvSpPr>
            <p:cNvPr id="8" name="矩形 7"/>
            <p:cNvSpPr/>
            <p:nvPr/>
          </p:nvSpPr>
          <p:spPr>
            <a:xfrm>
              <a:off x="5508104" y="1484784"/>
              <a:ext cx="45719"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grpSp>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透镜的傅里叶变换性质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25</a:t>
            </a:fld>
            <a:endParaRPr lang="en-US" altLang="zh-CN"/>
          </a:p>
        </p:txBody>
      </p:sp>
      <p:sp>
        <p:nvSpPr>
          <p:cNvPr id="11" name="TextBox 10"/>
          <p:cNvSpPr txBox="1"/>
          <p:nvPr/>
        </p:nvSpPr>
        <p:spPr>
          <a:xfrm>
            <a:off x="107504" y="1196752"/>
            <a:ext cx="2157963" cy="455253"/>
          </a:xfrm>
          <a:prstGeom prst="rect">
            <a:avLst/>
          </a:prstGeom>
          <a:noFill/>
        </p:spPr>
        <p:txBody>
          <a:bodyPr wrap="none" rtlCol="0">
            <a:spAutoFit/>
          </a:bodyPr>
          <a:lstStyle/>
          <a:p>
            <a:pPr marL="342900" indent="-342900">
              <a:lnSpc>
                <a:spcPct val="150000"/>
              </a:lnSpc>
              <a:buFont typeface="+mj-lt"/>
              <a:buAutoNum type="alphaLcParenR"/>
            </a:pPr>
            <a:r>
              <a:rPr lang="zh-CN" altLang="en-US" b="1" dirty="0">
                <a:solidFill>
                  <a:srgbClr val="0000FF"/>
                </a:solidFill>
              </a:rPr>
              <a:t>衍射屏紧靠透镜</a:t>
            </a:r>
          </a:p>
        </p:txBody>
      </p:sp>
      <p:graphicFrame>
        <p:nvGraphicFramePr>
          <p:cNvPr id="12" name="对象 11"/>
          <p:cNvGraphicFramePr>
            <a:graphicFrameLocks noChangeAspect="1"/>
          </p:cNvGraphicFramePr>
          <p:nvPr>
            <p:extLst>
              <p:ext uri="{D42A27DB-BD31-4B8C-83A1-F6EECF244321}">
                <p14:modId xmlns:p14="http://schemas.microsoft.com/office/powerpoint/2010/main" val="2107947471"/>
              </p:ext>
            </p:extLst>
          </p:nvPr>
        </p:nvGraphicFramePr>
        <p:xfrm>
          <a:off x="185028" y="2262191"/>
          <a:ext cx="3954924" cy="806769"/>
        </p:xfrm>
        <a:graphic>
          <a:graphicData uri="http://schemas.openxmlformats.org/presentationml/2006/ole">
            <mc:AlternateContent xmlns:mc="http://schemas.openxmlformats.org/markup-compatibility/2006">
              <mc:Choice xmlns:v="urn:schemas-microsoft-com:vml" Requires="v">
                <p:oleObj spid="_x0000_s129168" name="Equation" r:id="rId5" imgW="2361960" imgH="482400" progId="Equation.DSMT4">
                  <p:embed/>
                </p:oleObj>
              </mc:Choice>
              <mc:Fallback>
                <p:oleObj name="Equation" r:id="rId5" imgW="236196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028" y="2262191"/>
                        <a:ext cx="3954924" cy="806769"/>
                      </a:xfrm>
                      <a:prstGeom prst="rect">
                        <a:avLst/>
                      </a:prstGeom>
                      <a:solidFill>
                        <a:schemeClr val="bg1"/>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43915825"/>
              </p:ext>
            </p:extLst>
          </p:nvPr>
        </p:nvGraphicFramePr>
        <p:xfrm>
          <a:off x="179512" y="3784606"/>
          <a:ext cx="6552728" cy="1721623"/>
        </p:xfrm>
        <a:graphic>
          <a:graphicData uri="http://schemas.openxmlformats.org/presentationml/2006/ole">
            <mc:AlternateContent xmlns:mc="http://schemas.openxmlformats.org/markup-compatibility/2006">
              <mc:Choice xmlns:v="urn:schemas-microsoft-com:vml" Requires="v">
                <p:oleObj spid="_x0000_s129169" name="Equation" r:id="rId7" imgW="4152600" imgH="1091880" progId="Equation.DSMT4">
                  <p:embed/>
                </p:oleObj>
              </mc:Choice>
              <mc:Fallback>
                <p:oleObj name="Equation" r:id="rId7" imgW="4152600" imgH="1091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3784606"/>
                        <a:ext cx="6552728" cy="172162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4" name="TextBox 13"/>
              <p:cNvSpPr txBox="1"/>
              <p:nvPr/>
            </p:nvSpPr>
            <p:spPr>
              <a:xfrm>
                <a:off x="107504" y="5613047"/>
                <a:ext cx="8963925" cy="870751"/>
              </a:xfrm>
              <a:prstGeom prst="rect">
                <a:avLst/>
              </a:prstGeom>
              <a:noFill/>
            </p:spPr>
            <p:txBody>
              <a:bodyPr wrap="square" rtlCol="0">
                <a:spAutoFit/>
              </a:bodyPr>
              <a:lstStyle/>
              <a:p>
                <a:pPr algn="just">
                  <a:lnSpc>
                    <a:spcPct val="150000"/>
                  </a:lnSpc>
                </a:pPr>
                <a:r>
                  <a:rPr lang="zh-CN" altLang="en-US" b="1" dirty="0">
                    <a:solidFill>
                      <a:srgbClr val="FF0000"/>
                    </a:solidFill>
                  </a:rPr>
                  <a:t>除去一个位相因子外，透镜后焦面上的光场分布是衍射屏平面复振幅分布的傅里叶变换，焦面上的点</a:t>
                </a:r>
                <a14:m>
                  <m:oMath xmlns:m="http://schemas.openxmlformats.org/officeDocument/2006/math">
                    <m:r>
                      <a:rPr lang="en-US" altLang="zh-CN" b="1" i="1" smtClean="0">
                        <a:solidFill>
                          <a:srgbClr val="FF0000"/>
                        </a:solidFill>
                        <a:latin typeface="Cambria Math"/>
                      </a:rPr>
                      <m:t>(</m:t>
                    </m:r>
                    <m:r>
                      <a:rPr lang="en-US" altLang="zh-CN" b="1" i="1" smtClean="0">
                        <a:solidFill>
                          <a:srgbClr val="FF0000"/>
                        </a:solidFill>
                        <a:latin typeface="Cambria Math"/>
                      </a:rPr>
                      <m:t>𝒙</m:t>
                    </m:r>
                    <m:r>
                      <a:rPr lang="en-US" altLang="zh-CN" b="1" i="1" smtClean="0">
                        <a:solidFill>
                          <a:srgbClr val="FF0000"/>
                        </a:solidFill>
                        <a:latin typeface="Cambria Math"/>
                      </a:rPr>
                      <m:t>,</m:t>
                    </m:r>
                    <m:r>
                      <a:rPr lang="en-US" altLang="zh-CN" b="1" i="1" smtClean="0">
                        <a:solidFill>
                          <a:srgbClr val="FF0000"/>
                        </a:solidFill>
                        <a:latin typeface="Cambria Math"/>
                      </a:rPr>
                      <m:t>𝒚</m:t>
                    </m:r>
                    <m:r>
                      <a:rPr lang="en-US" altLang="zh-CN" b="1" i="1" smtClean="0">
                        <a:solidFill>
                          <a:srgbClr val="FF0000"/>
                        </a:solidFill>
                        <a:latin typeface="Cambria Math"/>
                      </a:rPr>
                      <m:t>)</m:t>
                    </m:r>
                  </m:oMath>
                </a14:m>
                <a:r>
                  <a:rPr lang="zh-CN" altLang="en-US" b="1" dirty="0">
                    <a:solidFill>
                      <a:srgbClr val="FF0000"/>
                    </a:solidFill>
                  </a:rPr>
                  <a:t>与透射波中空间频率</a:t>
                </a:r>
                <a14:m>
                  <m:oMath xmlns:m="http://schemas.openxmlformats.org/officeDocument/2006/math">
                    <m:r>
                      <a:rPr lang="en-US" altLang="zh-CN" b="1" i="1" smtClean="0">
                        <a:solidFill>
                          <a:srgbClr val="FF0000"/>
                        </a:solidFill>
                        <a:latin typeface="Cambria Math"/>
                      </a:rPr>
                      <m:t>(</m:t>
                    </m:r>
                    <m:r>
                      <a:rPr lang="en-US" altLang="zh-CN" b="1" i="1" smtClean="0">
                        <a:solidFill>
                          <a:srgbClr val="FF0000"/>
                        </a:solidFill>
                        <a:latin typeface="Cambria Math"/>
                      </a:rPr>
                      <m:t>𝒖</m:t>
                    </m:r>
                    <m:r>
                      <a:rPr lang="en-US" altLang="zh-CN" b="1" i="1" smtClean="0">
                        <a:solidFill>
                          <a:srgbClr val="FF0000"/>
                        </a:solidFill>
                        <a:latin typeface="Cambria Math"/>
                      </a:rPr>
                      <m:t>,</m:t>
                    </m:r>
                    <m:r>
                      <a:rPr lang="en-US" altLang="zh-CN" b="1" i="1" smtClean="0">
                        <a:solidFill>
                          <a:srgbClr val="FF0000"/>
                        </a:solidFill>
                        <a:latin typeface="Cambria Math"/>
                      </a:rPr>
                      <m:t>𝒗</m:t>
                    </m:r>
                    <m:r>
                      <a:rPr lang="en-US" altLang="zh-CN" b="1" i="1" smtClean="0">
                        <a:solidFill>
                          <a:srgbClr val="FF0000"/>
                        </a:solidFill>
                        <a:latin typeface="Cambria Math"/>
                      </a:rPr>
                      <m:t>)</m:t>
                    </m:r>
                  </m:oMath>
                </a14:m>
                <a:r>
                  <a:rPr lang="zh-CN" altLang="en-US" b="1" dirty="0">
                    <a:solidFill>
                      <a:srgbClr val="FF0000"/>
                    </a:solidFill>
                  </a:rPr>
                  <a:t>的平面波一一对应。</a:t>
                </a:r>
              </a:p>
            </p:txBody>
          </p:sp>
        </mc:Choice>
        <mc:Fallback xmlns="">
          <p:sp>
            <p:nvSpPr>
              <p:cNvPr id="14" name="TextBox 13"/>
              <p:cNvSpPr txBox="1">
                <a:spLocks noRot="1" noChangeAspect="1" noMove="1" noResize="1" noEditPoints="1" noAdjustHandles="1" noChangeArrowheads="1" noChangeShapeType="1" noTextEdit="1"/>
              </p:cNvSpPr>
              <p:nvPr/>
            </p:nvSpPr>
            <p:spPr>
              <a:xfrm>
                <a:off x="107504" y="5613047"/>
                <a:ext cx="8963925" cy="870751"/>
              </a:xfrm>
              <a:prstGeom prst="rect">
                <a:avLst/>
              </a:prstGeom>
              <a:blipFill>
                <a:blip r:embed="rId9"/>
                <a:stretch>
                  <a:fillRect l="-612" r="-3061" b="-8392"/>
                </a:stretch>
              </a:blipFill>
            </p:spPr>
            <p:txBody>
              <a:bodyPr/>
              <a:lstStyle/>
              <a:p>
                <a:r>
                  <a:rPr lang="zh-CN" altLang="en-US">
                    <a:noFill/>
                  </a:rPr>
                  <a:t> </a:t>
                </a:r>
              </a:p>
            </p:txBody>
          </p:sp>
        </mc:Fallback>
      </mc:AlternateContent>
      <p:sp>
        <p:nvSpPr>
          <p:cNvPr id="3" name="TextBox 2"/>
          <p:cNvSpPr txBox="1"/>
          <p:nvPr/>
        </p:nvSpPr>
        <p:spPr>
          <a:xfrm>
            <a:off x="107504" y="1700808"/>
            <a:ext cx="2509020" cy="455253"/>
          </a:xfrm>
          <a:prstGeom prst="rect">
            <a:avLst/>
          </a:prstGeom>
          <a:noFill/>
        </p:spPr>
        <p:txBody>
          <a:bodyPr wrap="none" rtlCol="0">
            <a:spAutoFit/>
          </a:bodyPr>
          <a:lstStyle>
            <a:defPPr>
              <a:defRPr lang="zh-CN"/>
            </a:defPPr>
            <a:lvl1pPr marL="342900" indent="-342900">
              <a:buFont typeface="+mj-lt"/>
              <a:buAutoNum type="alphaLcParenR"/>
              <a:defRPr sz="2400" b="1">
                <a:solidFill>
                  <a:schemeClr val="tx2"/>
                </a:solidFill>
              </a:defRPr>
            </a:lvl1pPr>
          </a:lstStyle>
          <a:p>
            <a:pPr marL="0" indent="0">
              <a:lnSpc>
                <a:spcPct val="150000"/>
              </a:lnSpc>
              <a:buNone/>
            </a:pPr>
            <a:r>
              <a:rPr lang="zh-CN" altLang="en-US" sz="1800" dirty="0"/>
              <a:t>紧贴透镜之后的光场：</a:t>
            </a:r>
          </a:p>
        </p:txBody>
      </p:sp>
      <p:sp>
        <p:nvSpPr>
          <p:cNvPr id="4" name="TextBox 3"/>
          <p:cNvSpPr txBox="1"/>
          <p:nvPr/>
        </p:nvSpPr>
        <p:spPr>
          <a:xfrm>
            <a:off x="107505" y="3255367"/>
            <a:ext cx="6464590" cy="455253"/>
          </a:xfrm>
          <a:prstGeom prst="rect">
            <a:avLst/>
          </a:prstGeom>
          <a:noFill/>
        </p:spPr>
        <p:txBody>
          <a:bodyPr wrap="square" rtlCol="0">
            <a:spAutoFit/>
          </a:bodyPr>
          <a:lstStyle>
            <a:defPPr>
              <a:defRPr lang="zh-CN"/>
            </a:defPPr>
            <a:lvl1pPr indent="0">
              <a:buFont typeface="+mj-lt"/>
              <a:buNone/>
              <a:defRPr sz="2400" b="1">
                <a:solidFill>
                  <a:schemeClr val="tx2"/>
                </a:solidFill>
              </a:defRPr>
            </a:lvl1pPr>
          </a:lstStyle>
          <a:p>
            <a:pPr algn="just">
              <a:lnSpc>
                <a:spcPct val="150000"/>
              </a:lnSpc>
            </a:pPr>
            <a:r>
              <a:rPr lang="zh-CN" altLang="en-US" sz="1800" dirty="0"/>
              <a:t>透镜后表面至后焦面，满足菲涅尔近似条件：</a:t>
            </a:r>
          </a:p>
        </p:txBody>
      </p:sp>
      <p:sp>
        <p:nvSpPr>
          <p:cNvPr id="15" name="圆角矩形 14"/>
          <p:cNvSpPr/>
          <p:nvPr/>
        </p:nvSpPr>
        <p:spPr>
          <a:xfrm>
            <a:off x="4091250" y="3942101"/>
            <a:ext cx="912798" cy="4950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cxnSp>
        <p:nvCxnSpPr>
          <p:cNvPr id="16" name="直接连接符 15"/>
          <p:cNvCxnSpPr/>
          <p:nvPr/>
        </p:nvCxnSpPr>
        <p:spPr>
          <a:xfrm>
            <a:off x="2030645" y="5373216"/>
            <a:ext cx="172819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style.rotation</p:attrName>
                                        </p:attrNameLst>
                                      </p:cBhvr>
                                      <p:tavLst>
                                        <p:tav tm="0">
                                          <p:val>
                                            <p:fltVal val="90"/>
                                          </p:val>
                                        </p:tav>
                                        <p:tav tm="100000">
                                          <p:val>
                                            <p:fltVal val="0"/>
                                          </p:val>
                                        </p:tav>
                                      </p:tavLst>
                                    </p:anim>
                                    <p:animEffect transition="in" filter="fade">
                                      <p:cBhvr>
                                        <p:cTn id="39" dur="1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par>
                          <p:cTn id="45" fill="hold">
                            <p:stCondLst>
                              <p:cond delay="500"/>
                            </p:stCondLst>
                            <p:childTnLst>
                              <p:par>
                                <p:cTn id="46" presetID="16" presetClass="entr" presetSubtype="21"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3" grpId="0"/>
      <p:bldP spid="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透镜的傅里叶变换性质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26</a:t>
            </a:fld>
            <a:endParaRPr lang="en-US" altLang="zh-CN"/>
          </a:p>
        </p:txBody>
      </p:sp>
      <p:sp>
        <p:nvSpPr>
          <p:cNvPr id="11" name="TextBox 10"/>
          <p:cNvSpPr txBox="1"/>
          <p:nvPr/>
        </p:nvSpPr>
        <p:spPr>
          <a:xfrm>
            <a:off x="107504" y="1196752"/>
            <a:ext cx="3435556" cy="369332"/>
          </a:xfrm>
          <a:prstGeom prst="rect">
            <a:avLst/>
          </a:prstGeom>
          <a:noFill/>
        </p:spPr>
        <p:txBody>
          <a:bodyPr wrap="none" rtlCol="0">
            <a:spAutoFit/>
          </a:bodyPr>
          <a:lstStyle/>
          <a:p>
            <a:pPr marL="457200" indent="-457200">
              <a:buFont typeface="+mj-lt"/>
              <a:buAutoNum type="alphaLcParenR" startAt="2"/>
            </a:pPr>
            <a:r>
              <a:rPr lang="zh-CN" altLang="en-US" b="1" dirty="0">
                <a:solidFill>
                  <a:srgbClr val="0000FF"/>
                </a:solidFill>
              </a:rPr>
              <a:t>衍射屏置于透镜前一定距离</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4983" y="1196752"/>
            <a:ext cx="4085929" cy="2016224"/>
          </a:xfrm>
          <a:prstGeom prst="rect">
            <a:avLst/>
          </a:prstGeom>
        </p:spPr>
      </p:pic>
      <p:sp>
        <p:nvSpPr>
          <p:cNvPr id="3" name="TextBox 2"/>
          <p:cNvSpPr txBox="1"/>
          <p:nvPr/>
        </p:nvSpPr>
        <p:spPr>
          <a:xfrm>
            <a:off x="64561" y="1844824"/>
            <a:ext cx="4651455" cy="1286250"/>
          </a:xfrm>
          <a:prstGeom prst="rect">
            <a:avLst/>
          </a:prstGeom>
          <a:noFill/>
        </p:spPr>
        <p:txBody>
          <a:bodyPr wrap="square" rtlCol="0">
            <a:spAutoFit/>
          </a:bodyPr>
          <a:lstStyle/>
          <a:p>
            <a:pPr>
              <a:lnSpc>
                <a:spcPct val="150000"/>
              </a:lnSpc>
            </a:pPr>
            <a:r>
              <a:rPr lang="zh-CN" altLang="en-US" b="1" dirty="0">
                <a:solidFill>
                  <a:schemeClr val="tx2"/>
                </a:solidFill>
              </a:rPr>
              <a:t>透射波从衍射屏平面传播至透镜前平面，二者的</a:t>
            </a:r>
            <a:r>
              <a:rPr lang="zh-CN" altLang="en-US" b="1" dirty="0">
                <a:solidFill>
                  <a:srgbClr val="0000FF"/>
                </a:solidFill>
              </a:rPr>
              <a:t>角谱</a:t>
            </a:r>
            <a:r>
              <a:rPr lang="zh-CN" altLang="en-US" b="1" dirty="0">
                <a:solidFill>
                  <a:schemeClr val="tx2"/>
                </a:solidFill>
              </a:rPr>
              <a:t>差异仅为一个与距离和空间频率相关的位相因子：</a:t>
            </a:r>
          </a:p>
        </p:txBody>
      </p:sp>
      <p:graphicFrame>
        <p:nvGraphicFramePr>
          <p:cNvPr id="9" name="对象 8"/>
          <p:cNvGraphicFramePr>
            <a:graphicFrameLocks noChangeAspect="1"/>
          </p:cNvGraphicFramePr>
          <p:nvPr>
            <p:extLst>
              <p:ext uri="{D42A27DB-BD31-4B8C-83A1-F6EECF244321}">
                <p14:modId xmlns:p14="http://schemas.microsoft.com/office/powerpoint/2010/main" val="1405126214"/>
              </p:ext>
            </p:extLst>
          </p:nvPr>
        </p:nvGraphicFramePr>
        <p:xfrm>
          <a:off x="1259632" y="5270542"/>
          <a:ext cx="5904656" cy="534966"/>
        </p:xfrm>
        <a:graphic>
          <a:graphicData uri="http://schemas.openxmlformats.org/presentationml/2006/ole">
            <mc:AlternateContent xmlns:mc="http://schemas.openxmlformats.org/markup-compatibility/2006">
              <mc:Choice xmlns:v="urn:schemas-microsoft-com:vml" Requires="v">
                <p:oleObj spid="_x0000_s130192" name="Equation" r:id="rId5" imgW="3352680" imgH="304560" progId="Equation.DSMT4">
                  <p:embed/>
                </p:oleObj>
              </mc:Choice>
              <mc:Fallback>
                <p:oleObj name="Equation" r:id="rId5" imgW="335268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5270542"/>
                        <a:ext cx="5904656" cy="534966"/>
                      </a:xfrm>
                      <a:prstGeom prst="rect">
                        <a:avLst/>
                      </a:prstGeom>
                      <a:noFill/>
                    </p:spPr>
                  </p:pic>
                </p:oleObj>
              </mc:Fallback>
            </mc:AlternateContent>
          </a:graphicData>
        </a:graphic>
      </p:graphicFrame>
      <p:sp>
        <p:nvSpPr>
          <p:cNvPr id="15" name="TextBox 14"/>
          <p:cNvSpPr txBox="1"/>
          <p:nvPr/>
        </p:nvSpPr>
        <p:spPr>
          <a:xfrm>
            <a:off x="107504" y="4623519"/>
            <a:ext cx="5472608" cy="455253"/>
          </a:xfrm>
          <a:prstGeom prst="rect">
            <a:avLst/>
          </a:prstGeom>
          <a:noFill/>
        </p:spPr>
        <p:txBody>
          <a:bodyPr wrap="square" rtlCol="0">
            <a:spAutoFit/>
          </a:bodyPr>
          <a:lstStyle/>
          <a:p>
            <a:pPr>
              <a:lnSpc>
                <a:spcPct val="150000"/>
              </a:lnSpc>
            </a:pPr>
            <a:r>
              <a:rPr lang="zh-CN" altLang="en-US" b="1" dirty="0">
                <a:solidFill>
                  <a:schemeClr val="tx2"/>
                </a:solidFill>
              </a:rPr>
              <a:t>两个平面上角谱之间的关系：</a:t>
            </a:r>
          </a:p>
        </p:txBody>
      </p:sp>
      <p:graphicFrame>
        <p:nvGraphicFramePr>
          <p:cNvPr id="2" name="对象 1"/>
          <p:cNvGraphicFramePr>
            <a:graphicFrameLocks noChangeAspect="1"/>
          </p:cNvGraphicFramePr>
          <p:nvPr>
            <p:extLst>
              <p:ext uri="{D42A27DB-BD31-4B8C-83A1-F6EECF244321}">
                <p14:modId xmlns:p14="http://schemas.microsoft.com/office/powerpoint/2010/main" val="1358322438"/>
              </p:ext>
            </p:extLst>
          </p:nvPr>
        </p:nvGraphicFramePr>
        <p:xfrm>
          <a:off x="235818" y="3556944"/>
          <a:ext cx="4739165" cy="479834"/>
        </p:xfrm>
        <a:graphic>
          <a:graphicData uri="http://schemas.openxmlformats.org/presentationml/2006/ole">
            <mc:AlternateContent xmlns:mc="http://schemas.openxmlformats.org/markup-compatibility/2006">
              <mc:Choice xmlns:v="urn:schemas-microsoft-com:vml" Requires="v">
                <p:oleObj spid="_x0000_s130193" name="Equation" r:id="rId7" imgW="2755900" imgH="279400" progId="Equation.DSMT4">
                  <p:embed/>
                </p:oleObj>
              </mc:Choice>
              <mc:Fallback>
                <p:oleObj name="Equation" r:id="rId7" imgW="27559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818" y="3556944"/>
                        <a:ext cx="4739165" cy="479834"/>
                      </a:xfrm>
                      <a:prstGeom prst="rect">
                        <a:avLst/>
                      </a:prstGeom>
                      <a:solidFill>
                        <a:schemeClr val="bg1"/>
                      </a:solidFill>
                      <a:ln w="2857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181833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透镜的傅里叶变换性质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27</a:t>
            </a:fld>
            <a:endParaRPr lang="en-US" altLang="zh-CN"/>
          </a:p>
        </p:txBody>
      </p:sp>
      <p:sp>
        <p:nvSpPr>
          <p:cNvPr id="11" name="TextBox 10"/>
          <p:cNvSpPr txBox="1"/>
          <p:nvPr/>
        </p:nvSpPr>
        <p:spPr>
          <a:xfrm>
            <a:off x="179512" y="1196752"/>
            <a:ext cx="4104456" cy="455253"/>
          </a:xfrm>
          <a:prstGeom prst="rect">
            <a:avLst/>
          </a:prstGeom>
          <a:noFill/>
        </p:spPr>
        <p:txBody>
          <a:bodyPr wrap="square" rtlCol="0">
            <a:spAutoFit/>
          </a:bodyPr>
          <a:lstStyle/>
          <a:p>
            <a:pPr marL="457200" indent="-457200">
              <a:lnSpc>
                <a:spcPct val="150000"/>
              </a:lnSpc>
              <a:buFont typeface="+mj-lt"/>
              <a:buAutoNum type="alphaLcParenR" startAt="2"/>
            </a:pPr>
            <a:r>
              <a:rPr lang="zh-CN" altLang="en-US" b="1" dirty="0">
                <a:solidFill>
                  <a:srgbClr val="0000FF"/>
                </a:solidFill>
              </a:rPr>
              <a:t>衍射屏置于透镜前一定距离</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0539" y="1196752"/>
            <a:ext cx="3210373" cy="1584176"/>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763469235"/>
              </p:ext>
            </p:extLst>
          </p:nvPr>
        </p:nvGraphicFramePr>
        <p:xfrm>
          <a:off x="251520" y="1884616"/>
          <a:ext cx="6192688" cy="1589633"/>
        </p:xfrm>
        <a:graphic>
          <a:graphicData uri="http://schemas.openxmlformats.org/presentationml/2006/ole">
            <mc:AlternateContent xmlns:mc="http://schemas.openxmlformats.org/markup-compatibility/2006">
              <mc:Choice xmlns:v="urn:schemas-microsoft-com:vml" Requires="v">
                <p:oleObj spid="_x0000_s131216" name="Equation" r:id="rId5" imgW="4254480" imgH="1091880" progId="Equation.DSMT4">
                  <p:embed/>
                </p:oleObj>
              </mc:Choice>
              <mc:Fallback>
                <p:oleObj name="Equation" r:id="rId5" imgW="4254480" imgH="1091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884616"/>
                        <a:ext cx="6192688" cy="1589633"/>
                      </a:xfrm>
                      <a:prstGeom prst="rect">
                        <a:avLst/>
                      </a:prstGeom>
                      <a:noFill/>
                    </p:spPr>
                  </p:pic>
                </p:oleObj>
              </mc:Fallback>
            </mc:AlternateContent>
          </a:graphicData>
        </a:graphic>
      </p:graphicFrame>
      <p:sp>
        <p:nvSpPr>
          <p:cNvPr id="12" name="TextBox 11"/>
          <p:cNvSpPr txBox="1"/>
          <p:nvPr/>
        </p:nvSpPr>
        <p:spPr>
          <a:xfrm>
            <a:off x="179512" y="3659540"/>
            <a:ext cx="8737384" cy="1286250"/>
          </a:xfrm>
          <a:prstGeom prst="rect">
            <a:avLst/>
          </a:prstGeom>
          <a:noFill/>
        </p:spPr>
        <p:txBody>
          <a:bodyPr wrap="square" rtlCol="0">
            <a:spAutoFit/>
          </a:bodyPr>
          <a:lstStyle/>
          <a:p>
            <a:pPr algn="just">
              <a:lnSpc>
                <a:spcPct val="150000"/>
              </a:lnSpc>
            </a:pPr>
            <a:r>
              <a:rPr lang="zh-CN" altLang="en-US" b="1" dirty="0">
                <a:solidFill>
                  <a:schemeClr val="tx2"/>
                </a:solidFill>
              </a:rPr>
              <a:t>除去一个位相因子外，透镜后焦面光场是衍射屏平面上光场的傅里叶变换。</a:t>
            </a:r>
            <a:endParaRPr lang="en-US" altLang="zh-CN" b="1" dirty="0">
              <a:solidFill>
                <a:schemeClr val="tx2"/>
              </a:solidFill>
            </a:endParaRPr>
          </a:p>
          <a:p>
            <a:pPr algn="just">
              <a:lnSpc>
                <a:spcPct val="150000"/>
              </a:lnSpc>
            </a:pPr>
            <a:r>
              <a:rPr lang="zh-CN" altLang="en-US" b="1" dirty="0">
                <a:solidFill>
                  <a:srgbClr val="FF0000"/>
                </a:solidFill>
              </a:rPr>
              <a:t>如果仅仅考察后焦面的光强分布，该位相因子可忽略。</a:t>
            </a:r>
            <a:endParaRPr lang="en-US" altLang="zh-CN" b="1" dirty="0">
              <a:solidFill>
                <a:srgbClr val="FF0000"/>
              </a:solidFill>
            </a:endParaRPr>
          </a:p>
          <a:p>
            <a:pPr algn="just">
              <a:lnSpc>
                <a:spcPct val="150000"/>
              </a:lnSpc>
            </a:pPr>
            <a:r>
              <a:rPr lang="zh-CN" altLang="en-US" b="1" dirty="0">
                <a:solidFill>
                  <a:srgbClr val="FF0000"/>
                </a:solidFill>
              </a:rPr>
              <a:t>如果后焦面上的光场继续传输，这个位相因子不能忽略。</a:t>
            </a:r>
          </a:p>
        </p:txBody>
      </p:sp>
      <p:graphicFrame>
        <p:nvGraphicFramePr>
          <p:cNvPr id="13" name="对象 12"/>
          <p:cNvGraphicFramePr>
            <a:graphicFrameLocks noChangeAspect="1"/>
          </p:cNvGraphicFramePr>
          <p:nvPr>
            <p:extLst>
              <p:ext uri="{D42A27DB-BD31-4B8C-83A1-F6EECF244321}">
                <p14:modId xmlns:p14="http://schemas.microsoft.com/office/powerpoint/2010/main" val="3214261241"/>
              </p:ext>
            </p:extLst>
          </p:nvPr>
        </p:nvGraphicFramePr>
        <p:xfrm>
          <a:off x="261088" y="5816296"/>
          <a:ext cx="4022880" cy="876036"/>
        </p:xfrm>
        <a:graphic>
          <a:graphicData uri="http://schemas.openxmlformats.org/presentationml/2006/ole">
            <mc:AlternateContent xmlns:mc="http://schemas.openxmlformats.org/markup-compatibility/2006">
              <mc:Choice xmlns:v="urn:schemas-microsoft-com:vml" Requires="v">
                <p:oleObj spid="_x0000_s131217" name="Equation" r:id="rId7" imgW="2565360" imgH="558720" progId="Equation.DSMT4">
                  <p:embed/>
                </p:oleObj>
              </mc:Choice>
              <mc:Fallback>
                <p:oleObj name="Equation" r:id="rId7" imgW="2565360" imgH="558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088" y="5816296"/>
                        <a:ext cx="4022880" cy="87603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4" name="TextBox 13"/>
              <p:cNvSpPr txBox="1"/>
              <p:nvPr/>
            </p:nvSpPr>
            <p:spPr>
              <a:xfrm>
                <a:off x="179512" y="5199583"/>
                <a:ext cx="8737384" cy="455253"/>
              </a:xfrm>
              <a:prstGeom prst="rect">
                <a:avLst/>
              </a:prstGeom>
              <a:noFill/>
            </p:spPr>
            <p:txBody>
              <a:bodyPr wrap="square" rtlCol="0">
                <a:spAutoFit/>
              </a:bodyPr>
              <a:lstStyle/>
              <a:p>
                <a:pPr algn="just">
                  <a:lnSpc>
                    <a:spcPct val="150000"/>
                  </a:lnSpc>
                </a:pPr>
                <a:r>
                  <a:rPr lang="zh-CN" altLang="en-US" b="1" dirty="0">
                    <a:solidFill>
                      <a:schemeClr val="tx2"/>
                    </a:solidFill>
                  </a:rPr>
                  <a:t>当衍射屏置于透镜前焦面上，</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𝒅</m:t>
                        </m:r>
                      </m:e>
                      <m:sub>
                        <m:r>
                          <a:rPr lang="en-US" altLang="zh-CN" b="1" i="1" smtClean="0">
                            <a:solidFill>
                              <a:schemeClr val="tx2"/>
                            </a:solidFill>
                            <a:latin typeface="Cambria Math"/>
                          </a:rPr>
                          <m:t>𝟎</m:t>
                        </m:r>
                      </m:sub>
                    </m:sSub>
                    <m:r>
                      <a:rPr lang="en-US" altLang="zh-CN" b="1" i="1" smtClean="0">
                        <a:solidFill>
                          <a:schemeClr val="tx2"/>
                        </a:solidFill>
                        <a:latin typeface="Cambria Math"/>
                      </a:rPr>
                      <m:t>=</m:t>
                    </m:r>
                    <m:r>
                      <a:rPr lang="en-US" altLang="zh-CN" b="1" i="1" smtClean="0">
                        <a:solidFill>
                          <a:schemeClr val="tx2"/>
                        </a:solidFill>
                        <a:latin typeface="Cambria Math"/>
                      </a:rPr>
                      <m:t>𝒇</m:t>
                    </m:r>
                  </m:oMath>
                </a14:m>
                <a:r>
                  <a:rPr lang="zh-CN" altLang="en-US" b="1" dirty="0">
                    <a:solidFill>
                      <a:schemeClr val="tx2"/>
                    </a:solidFill>
                  </a:rPr>
                  <a:t>：</a:t>
                </a:r>
              </a:p>
            </p:txBody>
          </p:sp>
        </mc:Choice>
        <mc:Fallback xmlns="">
          <p:sp>
            <p:nvSpPr>
              <p:cNvPr id="14" name="TextBox 13"/>
              <p:cNvSpPr txBox="1">
                <a:spLocks noRot="1" noChangeAspect="1" noMove="1" noResize="1" noEditPoints="1" noAdjustHandles="1" noChangeArrowheads="1" noChangeShapeType="1" noTextEdit="1"/>
              </p:cNvSpPr>
              <p:nvPr/>
            </p:nvSpPr>
            <p:spPr>
              <a:xfrm>
                <a:off x="179512" y="5199583"/>
                <a:ext cx="8737384" cy="455253"/>
              </a:xfrm>
              <a:prstGeom prst="rect">
                <a:avLst/>
              </a:prstGeom>
              <a:blipFill>
                <a:blip r:embed="rId9"/>
                <a:stretch>
                  <a:fillRect l="-558" b="-17333"/>
                </a:stretch>
              </a:blipFill>
            </p:spPr>
            <p:txBody>
              <a:bodyPr/>
              <a:lstStyle/>
              <a:p>
                <a:r>
                  <a:rPr lang="zh-CN" altLang="en-US">
                    <a:noFill/>
                  </a:rPr>
                  <a:t> </a:t>
                </a:r>
              </a:p>
            </p:txBody>
          </p:sp>
        </mc:Fallback>
      </mc:AlternateContent>
      <p:sp>
        <p:nvSpPr>
          <p:cNvPr id="16" name="TextBox 15"/>
          <p:cNvSpPr txBox="1"/>
          <p:nvPr/>
        </p:nvSpPr>
        <p:spPr>
          <a:xfrm>
            <a:off x="4816853" y="5681125"/>
            <a:ext cx="3888432" cy="870751"/>
          </a:xfrm>
          <a:prstGeom prst="rect">
            <a:avLst/>
          </a:prstGeom>
          <a:noFill/>
        </p:spPr>
        <p:txBody>
          <a:bodyPr wrap="square" rtlCol="0">
            <a:spAutoFit/>
          </a:bodyPr>
          <a:lstStyle/>
          <a:p>
            <a:pPr algn="just">
              <a:lnSpc>
                <a:spcPct val="150000"/>
              </a:lnSpc>
            </a:pPr>
            <a:r>
              <a:rPr lang="zh-CN" altLang="en-US" b="1" dirty="0">
                <a:solidFill>
                  <a:srgbClr val="FF0000"/>
                </a:solidFill>
              </a:rPr>
              <a:t>透镜后焦面复振幅分布是前焦面复振幅分布的傅里叶变换。</a:t>
            </a:r>
          </a:p>
        </p:txBody>
      </p:sp>
      <p:cxnSp>
        <p:nvCxnSpPr>
          <p:cNvPr id="15" name="直接连接符 14"/>
          <p:cNvCxnSpPr>
            <a:cxnSpLocks/>
          </p:cNvCxnSpPr>
          <p:nvPr/>
        </p:nvCxnSpPr>
        <p:spPr>
          <a:xfrm>
            <a:off x="1979712" y="3356992"/>
            <a:ext cx="2496406" cy="769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62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wipe(left)">
                                      <p:cBhvr>
                                        <p:cTn id="21" dur="500"/>
                                        <p:tgtEl>
                                          <p:spTgt spid="1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wipe(left)">
                                      <p:cBhvr>
                                        <p:cTn id="26" dur="500"/>
                                        <p:tgtEl>
                                          <p:spTgt spid="1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透镜的渐晕效应</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28</a:t>
            </a:fld>
            <a:endParaRPr lang="en-US" altLang="zh-CN"/>
          </a:p>
        </p:txBody>
      </p:sp>
      <p:sp>
        <p:nvSpPr>
          <p:cNvPr id="11" name="TextBox 10"/>
          <p:cNvSpPr txBox="1"/>
          <p:nvPr/>
        </p:nvSpPr>
        <p:spPr>
          <a:xfrm>
            <a:off x="539552" y="4391548"/>
            <a:ext cx="8064896" cy="1701748"/>
          </a:xfrm>
          <a:prstGeom prst="rect">
            <a:avLst/>
          </a:prstGeom>
          <a:noFill/>
        </p:spPr>
        <p:txBody>
          <a:bodyPr wrap="square" rtlCol="0">
            <a:spAutoFit/>
          </a:bodyPr>
          <a:lstStyle/>
          <a:p>
            <a:pPr algn="just">
              <a:lnSpc>
                <a:spcPct val="150000"/>
              </a:lnSpc>
            </a:pPr>
            <a:r>
              <a:rPr lang="zh-CN" altLang="en-US" b="1" dirty="0">
                <a:solidFill>
                  <a:schemeClr val="tx2"/>
                </a:solidFill>
              </a:rPr>
              <a:t>上述讨论中并没有考虑到透镜的有限孔径，事实上，透镜的孔径相当于一个低通的空间滤波器，限制物体的较高频率成份（对应于与</a:t>
            </a:r>
            <a:r>
              <a:rPr lang="en-US" altLang="zh-CN" b="1" i="1" dirty="0">
                <a:solidFill>
                  <a:schemeClr val="tx2"/>
                </a:solidFill>
                <a:latin typeface="Times New Roman" panose="02020603050405020304" pitchFamily="18" charset="0"/>
                <a:cs typeface="Times New Roman" panose="02020603050405020304" pitchFamily="18" charset="0"/>
              </a:rPr>
              <a:t>z</a:t>
            </a:r>
            <a:r>
              <a:rPr lang="zh-CN" altLang="en-US" b="1" dirty="0">
                <a:solidFill>
                  <a:schemeClr val="tx2"/>
                </a:solidFill>
              </a:rPr>
              <a:t>轴夹角较大的平面波）通过，这种现象称为</a:t>
            </a:r>
            <a:r>
              <a:rPr lang="zh-CN" altLang="en-US" b="1" dirty="0">
                <a:solidFill>
                  <a:srgbClr val="0000FF"/>
                </a:solidFill>
              </a:rPr>
              <a:t>渐晕效应</a:t>
            </a:r>
            <a:r>
              <a:rPr lang="zh-CN" altLang="en-US" b="1" dirty="0">
                <a:solidFill>
                  <a:schemeClr val="tx2"/>
                </a:solidFill>
              </a:rPr>
              <a:t>。</a:t>
            </a:r>
            <a:endParaRPr lang="en-US" altLang="zh-CN" b="1" dirty="0">
              <a:solidFill>
                <a:schemeClr val="tx2"/>
              </a:solidFill>
            </a:endParaRPr>
          </a:p>
          <a:p>
            <a:pPr algn="just">
              <a:lnSpc>
                <a:spcPct val="150000"/>
              </a:lnSpc>
            </a:pPr>
            <a:r>
              <a:rPr lang="zh-CN" altLang="en-US" b="1" dirty="0">
                <a:solidFill>
                  <a:schemeClr val="tx2"/>
                </a:solidFill>
              </a:rPr>
              <a:t>由于渐晕效应的存在，使得后焦面上得不到物体的完整频谱，由此产生像差。</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0982" y="1268760"/>
            <a:ext cx="4342036" cy="2808312"/>
          </a:xfrm>
          <a:prstGeom prst="rect">
            <a:avLst/>
          </a:prstGeom>
        </p:spPr>
      </p:pic>
    </p:spTree>
    <p:extLst>
      <p:ext uri="{BB962C8B-B14F-4D97-AF65-F5344CB8AC3E}">
        <p14:creationId xmlns:p14="http://schemas.microsoft.com/office/powerpoint/2010/main" val="97723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wipe(left)">
                                      <p:cBhvr>
                                        <p:cTn id="19"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55576" y="115888"/>
            <a:ext cx="806489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透镜的渐晕效应 </a:t>
            </a:r>
            <a:r>
              <a:rPr lang="en-US" altLang="zh-CN" sz="3200" dirty="0">
                <a:latin typeface="黑体" pitchFamily="2" charset="-122"/>
                <a:ea typeface="黑体" pitchFamily="2" charset="-122"/>
              </a:rPr>
              <a:t>VS </a:t>
            </a:r>
            <a:r>
              <a:rPr lang="zh-CN" altLang="en-US" sz="3200" dirty="0">
                <a:latin typeface="黑体" pitchFamily="2" charset="-122"/>
                <a:ea typeface="黑体" pitchFamily="2" charset="-122"/>
              </a:rPr>
              <a:t>几何光学中的光阑</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29</a:t>
            </a:fld>
            <a:endParaRPr lang="en-US" altLang="zh-CN"/>
          </a:p>
        </p:txBody>
      </p:sp>
      <p:sp>
        <p:nvSpPr>
          <p:cNvPr id="11" name="TextBox 10"/>
          <p:cNvSpPr txBox="1"/>
          <p:nvPr/>
        </p:nvSpPr>
        <p:spPr>
          <a:xfrm>
            <a:off x="251520" y="1145379"/>
            <a:ext cx="8496944" cy="1286250"/>
          </a:xfrm>
          <a:prstGeom prst="rect">
            <a:avLst/>
          </a:prstGeom>
          <a:noFill/>
        </p:spPr>
        <p:txBody>
          <a:bodyPr wrap="square" rtlCol="0">
            <a:spAutoFit/>
          </a:bodyPr>
          <a:lstStyle/>
          <a:p>
            <a:pPr algn="just">
              <a:lnSpc>
                <a:spcPct val="150000"/>
              </a:lnSpc>
            </a:pPr>
            <a:r>
              <a:rPr lang="zh-CN" altLang="en-US" b="1" dirty="0">
                <a:solidFill>
                  <a:srgbClr val="0000FF"/>
                </a:solidFill>
              </a:rPr>
              <a:t>渐晕效应：</a:t>
            </a:r>
            <a:r>
              <a:rPr lang="zh-CN" altLang="en-US" b="1" dirty="0">
                <a:solidFill>
                  <a:schemeClr val="tx2"/>
                </a:solidFill>
              </a:rPr>
              <a:t>由于渐晕效应的存在，高频被滤除，使得后焦面上得不到物体的完整频谱，由此产生像差。</a:t>
            </a:r>
            <a:endParaRPr lang="en-US" altLang="zh-CN" b="1" dirty="0">
              <a:solidFill>
                <a:schemeClr val="tx2"/>
              </a:solidFill>
            </a:endParaRPr>
          </a:p>
          <a:p>
            <a:pPr algn="just">
              <a:lnSpc>
                <a:spcPct val="150000"/>
              </a:lnSpc>
            </a:pPr>
            <a:r>
              <a:rPr lang="zh-CN" altLang="en-US" b="1" dirty="0">
                <a:solidFill>
                  <a:srgbClr val="0000FF"/>
                </a:solidFill>
              </a:rPr>
              <a:t>光阑作用：</a:t>
            </a:r>
            <a:r>
              <a:rPr lang="zh-CN" altLang="en-US" b="1" dirty="0">
                <a:solidFill>
                  <a:schemeClr val="tx2"/>
                </a:solidFill>
              </a:rPr>
              <a:t>限制进入光学系统的光束孔径，以减小像差，提高成像质量。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354" y="2952159"/>
            <a:ext cx="2975134" cy="3213145"/>
          </a:xfrm>
          <a:prstGeom prst="rect">
            <a:avLst/>
          </a:prstGeom>
        </p:spPr>
      </p:pic>
      <p:sp>
        <p:nvSpPr>
          <p:cNvPr id="3" name="TextBox 2"/>
          <p:cNvSpPr txBox="1"/>
          <p:nvPr/>
        </p:nvSpPr>
        <p:spPr>
          <a:xfrm>
            <a:off x="251520" y="2801563"/>
            <a:ext cx="5616624" cy="33637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几何光学的考虑：由于像差不可避免，并远大于光学系统孔径衍射产生的像差，大孔径光束的像差较大，限制其参与成像，可提高成像质量。</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信息光学的考虑：对于无像差的理想光学系统，光阑（包括透镜孔径）则会降低成像质量。当光阑足够大，滤除的高频成份，对成像的贡献较小，因此对成像质量的影响也较小。</a:t>
            </a:r>
            <a:endParaRPr lang="en-US" altLang="zh-CN" b="1" dirty="0">
              <a:solidFill>
                <a:schemeClr val="tx2"/>
              </a:solidFill>
            </a:endParaRPr>
          </a:p>
          <a:p>
            <a:pPr algn="ctr">
              <a:lnSpc>
                <a:spcPct val="150000"/>
              </a:lnSpc>
            </a:pPr>
            <a:r>
              <a:rPr lang="zh-CN" altLang="en-US" b="1" dirty="0">
                <a:solidFill>
                  <a:srgbClr val="FF0000"/>
                </a:solidFill>
              </a:rPr>
              <a:t>                                                     矛盾解除！</a:t>
            </a:r>
          </a:p>
        </p:txBody>
      </p:sp>
    </p:spTree>
    <p:extLst>
      <p:ext uri="{BB962C8B-B14F-4D97-AF65-F5344CB8AC3E}">
        <p14:creationId xmlns:p14="http://schemas.microsoft.com/office/powerpoint/2010/main" val="90780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left)">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barn(inVertical)">
                                      <p:cBhvr>
                                        <p:cTn id="3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848922" cy="719137"/>
          </a:xfrm>
        </p:spPr>
        <p:txBody>
          <a:bodyPr anchor="ctr" anchorCtr="0"/>
          <a:lstStyle/>
          <a:p>
            <a:pPr eaLnBrk="1" hangingPunct="1"/>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夫琅禾费近似下的孔径衍射</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1658070583"/>
              </p:ext>
            </p:extLst>
          </p:nvPr>
        </p:nvGraphicFramePr>
        <p:xfrm>
          <a:off x="242404" y="1392686"/>
          <a:ext cx="7929996" cy="743784"/>
        </p:xfrm>
        <a:graphic>
          <a:graphicData uri="http://schemas.openxmlformats.org/presentationml/2006/ole">
            <mc:AlternateContent xmlns:mc="http://schemas.openxmlformats.org/markup-compatibility/2006">
              <mc:Choice xmlns:v="urn:schemas-microsoft-com:vml" Requires="v">
                <p:oleObj spid="_x0000_s146455" name="Equation" r:id="rId4" imgW="5422680" imgH="507960" progId="Equation.DSMT4">
                  <p:embed/>
                </p:oleObj>
              </mc:Choice>
              <mc:Fallback>
                <p:oleObj name="Equation" r:id="rId4" imgW="5422680" imgH="507960" progId="Equation.DSMT4">
                  <p:embed/>
                  <p:pic>
                    <p:nvPicPr>
                      <p:cNvPr id="0" name="对象 7"/>
                      <p:cNvPicPr>
                        <a:picLocks noChangeAspect="1" noChangeArrowheads="1"/>
                      </p:cNvPicPr>
                      <p:nvPr/>
                    </p:nvPicPr>
                    <p:blipFill>
                      <a:blip r:embed="rId5"/>
                      <a:srcRect/>
                      <a:stretch>
                        <a:fillRect/>
                      </a:stretch>
                    </p:blipFill>
                    <p:spPr bwMode="auto">
                      <a:xfrm>
                        <a:off x="242404" y="1392686"/>
                        <a:ext cx="7929996" cy="743784"/>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04289884"/>
              </p:ext>
            </p:extLst>
          </p:nvPr>
        </p:nvGraphicFramePr>
        <p:xfrm>
          <a:off x="245566" y="3114453"/>
          <a:ext cx="7926834" cy="759318"/>
        </p:xfrm>
        <a:graphic>
          <a:graphicData uri="http://schemas.openxmlformats.org/presentationml/2006/ole">
            <mc:AlternateContent xmlns:mc="http://schemas.openxmlformats.org/markup-compatibility/2006">
              <mc:Choice xmlns:v="urn:schemas-microsoft-com:vml" Requires="v">
                <p:oleObj spid="_x0000_s146456" name="Equation" r:id="rId6" imgW="5054400" imgH="482400" progId="Equation.DSMT4">
                  <p:embed/>
                </p:oleObj>
              </mc:Choice>
              <mc:Fallback>
                <p:oleObj name="Equation" r:id="rId6" imgW="5054400" imgH="482400" progId="Equation.DSMT4">
                  <p:embed/>
                  <p:pic>
                    <p:nvPicPr>
                      <p:cNvPr id="0" name="对象 3"/>
                      <p:cNvPicPr>
                        <a:picLocks noChangeAspect="1" noChangeArrowheads="1"/>
                      </p:cNvPicPr>
                      <p:nvPr/>
                    </p:nvPicPr>
                    <p:blipFill>
                      <a:blip r:embed="rId7"/>
                      <a:srcRect/>
                      <a:stretch>
                        <a:fillRect/>
                      </a:stretch>
                    </p:blipFill>
                    <p:spPr bwMode="auto">
                      <a:xfrm>
                        <a:off x="245566" y="3114453"/>
                        <a:ext cx="7926834" cy="75931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760024" y="2364755"/>
                <a:ext cx="3685496" cy="369332"/>
              </a:xfrm>
              <a:prstGeom prst="rect">
                <a:avLst/>
              </a:prstGeom>
              <a:noFill/>
            </p:spPr>
            <p:txBody>
              <a:bodyPr wrap="none" rtlCol="0">
                <a:spAutoFit/>
              </a:bodyPr>
              <a:lstStyle/>
              <a:p>
                <a:pPr algn="just"/>
                <a:r>
                  <a:rPr lang="zh-CN" altLang="en-US" b="1" dirty="0">
                    <a:solidFill>
                      <a:schemeClr val="tx2"/>
                    </a:solidFill>
                  </a:rPr>
                  <a:t>令</a:t>
                </a:r>
                <a14:m>
                  <m:oMath xmlns:m="http://schemas.openxmlformats.org/officeDocument/2006/math">
                    <m:r>
                      <a:rPr lang="en-US" altLang="zh-CN" b="1" i="1" smtClean="0">
                        <a:solidFill>
                          <a:schemeClr val="tx2"/>
                        </a:solidFill>
                        <a:latin typeface="Cambria Math"/>
                      </a:rPr>
                      <m:t>𝒖</m:t>
                    </m:r>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zh-CN" altLang="en-US" b="1" i="1" smtClean="0">
                        <a:solidFill>
                          <a:schemeClr val="tx2"/>
                        </a:solidFill>
                        <a:latin typeface="Cambria Math"/>
                      </a:rPr>
                      <m:t>𝝀</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𝒛</m:t>
                        </m:r>
                      </m:e>
                      <m:sub>
                        <m:r>
                          <a:rPr lang="en-US" altLang="zh-CN" b="1" i="1" smtClean="0">
                            <a:solidFill>
                              <a:schemeClr val="tx2"/>
                            </a:solidFill>
                            <a:latin typeface="Cambria Math"/>
                          </a:rPr>
                          <m:t>𝟏</m:t>
                        </m:r>
                      </m:sub>
                    </m:sSub>
                  </m:oMath>
                </a14:m>
                <a:r>
                  <a:rPr lang="zh-CN" altLang="en-US" b="1" dirty="0">
                    <a:solidFill>
                      <a:schemeClr val="tx2"/>
                    </a:solidFill>
                  </a:rPr>
                  <a:t>，</a:t>
                </a:r>
                <a14:m>
                  <m:oMath xmlns:m="http://schemas.openxmlformats.org/officeDocument/2006/math">
                    <m:r>
                      <a:rPr lang="en-US" altLang="zh-CN" b="1" i="1" smtClean="0">
                        <a:solidFill>
                          <a:schemeClr val="tx2"/>
                        </a:solidFill>
                        <a:latin typeface="Cambria Math"/>
                      </a:rPr>
                      <m:t>𝒗</m:t>
                    </m:r>
                    <m:r>
                      <a:rPr lang="en-US" altLang="zh-CN" b="1" i="1">
                        <a:solidFill>
                          <a:schemeClr val="tx2"/>
                        </a:solidFill>
                        <a:latin typeface="Cambria Math"/>
                      </a:rPr>
                      <m:t>=</m:t>
                    </m:r>
                    <m:r>
                      <a:rPr lang="en-US" altLang="zh-CN" b="1" i="1" smtClean="0">
                        <a:solidFill>
                          <a:schemeClr val="tx2"/>
                        </a:solidFill>
                        <a:latin typeface="Cambria Math"/>
                      </a:rPr>
                      <m:t>𝒚</m:t>
                    </m:r>
                    <m:r>
                      <a:rPr lang="en-US" altLang="zh-CN" b="1" i="1">
                        <a:solidFill>
                          <a:schemeClr val="tx2"/>
                        </a:solidFill>
                        <a:latin typeface="Cambria Math"/>
                      </a:rPr>
                      <m:t>/</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oMath>
                </a14:m>
                <a:r>
                  <a:rPr lang="zh-CN" altLang="en-US" b="1" dirty="0">
                    <a:solidFill>
                      <a:schemeClr val="tx2"/>
                    </a:solidFill>
                  </a:rPr>
                  <a:t>，得到：</a:t>
                </a:r>
              </a:p>
            </p:txBody>
          </p:sp>
        </mc:Choice>
        <mc:Fallback xmlns="">
          <p:sp>
            <p:nvSpPr>
              <p:cNvPr id="11" name="TextBox 10"/>
              <p:cNvSpPr txBox="1">
                <a:spLocks noRot="1" noChangeAspect="1" noMove="1" noResize="1" noEditPoints="1" noAdjustHandles="1" noChangeArrowheads="1" noChangeShapeType="1" noTextEdit="1"/>
              </p:cNvSpPr>
              <p:nvPr/>
            </p:nvSpPr>
            <p:spPr>
              <a:xfrm>
                <a:off x="760024" y="2364755"/>
                <a:ext cx="3685496" cy="369332"/>
              </a:xfrm>
              <a:prstGeom prst="rect">
                <a:avLst/>
              </a:prstGeom>
              <a:blipFill>
                <a:blip r:embed="rId8"/>
                <a:stretch>
                  <a:fillRect l="-1490" t="-13115" r="-1159" b="-21311"/>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extLst>
              <p:ext uri="{D42A27DB-BD31-4B8C-83A1-F6EECF244321}">
                <p14:modId xmlns:p14="http://schemas.microsoft.com/office/powerpoint/2010/main" val="816578079"/>
              </p:ext>
            </p:extLst>
          </p:nvPr>
        </p:nvGraphicFramePr>
        <p:xfrm>
          <a:off x="1043609" y="4285942"/>
          <a:ext cx="2376264" cy="439202"/>
        </p:xfrm>
        <a:graphic>
          <a:graphicData uri="http://schemas.openxmlformats.org/presentationml/2006/ole">
            <mc:AlternateContent xmlns:mc="http://schemas.openxmlformats.org/markup-compatibility/2006">
              <mc:Choice xmlns:v="urn:schemas-microsoft-com:vml" Requires="v">
                <p:oleObj spid="_x0000_s146457" name="Equation" r:id="rId9" imgW="1650960" imgH="304560" progId="Equation.DSMT4">
                  <p:embed/>
                </p:oleObj>
              </mc:Choice>
              <mc:Fallback>
                <p:oleObj name="Equation" r:id="rId9" imgW="1650960" imgH="304560" progId="Equation.DSMT4">
                  <p:embed/>
                  <p:pic>
                    <p:nvPicPr>
                      <p:cNvPr id="0" name="对象 8"/>
                      <p:cNvPicPr>
                        <a:picLocks noChangeAspect="1" noChangeArrowheads="1"/>
                      </p:cNvPicPr>
                      <p:nvPr/>
                    </p:nvPicPr>
                    <p:blipFill>
                      <a:blip r:embed="rId10"/>
                      <a:srcRect/>
                      <a:stretch>
                        <a:fillRect/>
                      </a:stretch>
                    </p:blipFill>
                    <p:spPr bwMode="auto">
                      <a:xfrm>
                        <a:off x="1043609" y="4285942"/>
                        <a:ext cx="2376264" cy="439202"/>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30834483"/>
              </p:ext>
            </p:extLst>
          </p:nvPr>
        </p:nvGraphicFramePr>
        <p:xfrm>
          <a:off x="5083249" y="4149998"/>
          <a:ext cx="3017142" cy="705739"/>
        </p:xfrm>
        <a:graphic>
          <a:graphicData uri="http://schemas.openxmlformats.org/presentationml/2006/ole">
            <mc:AlternateContent xmlns:mc="http://schemas.openxmlformats.org/markup-compatibility/2006">
              <mc:Choice xmlns:v="urn:schemas-microsoft-com:vml" Requires="v">
                <p:oleObj spid="_x0000_s146458" name="Equation" r:id="rId11" imgW="2070000" imgH="482400" progId="Equation.DSMT4">
                  <p:embed/>
                </p:oleObj>
              </mc:Choice>
              <mc:Fallback>
                <p:oleObj name="Equation" r:id="rId11" imgW="2070000" imgH="482400" progId="Equation.DSMT4">
                  <p:embed/>
                  <p:pic>
                    <p:nvPicPr>
                      <p:cNvPr id="0" name="对象 8"/>
                      <p:cNvPicPr>
                        <a:picLocks noChangeAspect="1" noChangeArrowheads="1"/>
                      </p:cNvPicPr>
                      <p:nvPr/>
                    </p:nvPicPr>
                    <p:blipFill>
                      <a:blip r:embed="rId12"/>
                      <a:srcRect/>
                      <a:stretch>
                        <a:fillRect/>
                      </a:stretch>
                    </p:blipFill>
                    <p:spPr bwMode="auto">
                      <a:xfrm>
                        <a:off x="5083249" y="4149998"/>
                        <a:ext cx="3017142" cy="705739"/>
                      </a:xfrm>
                      <a:prstGeom prst="rect">
                        <a:avLst/>
                      </a:prstGeom>
                      <a:noFill/>
                      <a:ln>
                        <a:noFill/>
                      </a:ln>
                    </p:spPr>
                  </p:pic>
                </p:oleObj>
              </mc:Fallback>
            </mc:AlternateContent>
          </a:graphicData>
        </a:graphic>
      </p:graphicFrame>
      <p:sp>
        <p:nvSpPr>
          <p:cNvPr id="17" name="右箭头 16"/>
          <p:cNvSpPr/>
          <p:nvPr/>
        </p:nvSpPr>
        <p:spPr>
          <a:xfrm>
            <a:off x="323528" y="4338588"/>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139952" y="4253026"/>
            <a:ext cx="881973" cy="369332"/>
          </a:xfrm>
          <a:prstGeom prst="rect">
            <a:avLst/>
          </a:prstGeom>
          <a:noFill/>
        </p:spPr>
        <p:txBody>
          <a:bodyPr wrap="none" rtlCol="0">
            <a:spAutoFit/>
          </a:bodyPr>
          <a:lstStyle/>
          <a:p>
            <a:r>
              <a:rPr lang="zh-CN" altLang="en-US" b="1" dirty="0">
                <a:solidFill>
                  <a:schemeClr val="tx2"/>
                </a:solidFill>
              </a:rPr>
              <a:t>其中：</a:t>
            </a:r>
          </a:p>
        </p:txBody>
      </p:sp>
      <p:sp>
        <p:nvSpPr>
          <p:cNvPr id="19" name="TextBox 18"/>
          <p:cNvSpPr txBox="1"/>
          <p:nvPr/>
        </p:nvSpPr>
        <p:spPr>
          <a:xfrm>
            <a:off x="179512" y="4983559"/>
            <a:ext cx="4514438" cy="369332"/>
          </a:xfrm>
          <a:prstGeom prst="rect">
            <a:avLst/>
          </a:prstGeom>
          <a:noFill/>
        </p:spPr>
        <p:txBody>
          <a:bodyPr wrap="square" rtlCol="0">
            <a:spAutoFit/>
          </a:bodyPr>
          <a:lstStyle/>
          <a:p>
            <a:r>
              <a:rPr lang="zh-CN" altLang="en-US" b="1" dirty="0">
                <a:solidFill>
                  <a:schemeClr val="tx2"/>
                </a:solidFill>
              </a:rPr>
              <a:t>光强分布即夫琅禾费衍射图样：</a:t>
            </a:r>
          </a:p>
        </p:txBody>
      </p:sp>
      <p:graphicFrame>
        <p:nvGraphicFramePr>
          <p:cNvPr id="21" name="对象 20"/>
          <p:cNvGraphicFramePr>
            <a:graphicFrameLocks noChangeAspect="1"/>
          </p:cNvGraphicFramePr>
          <p:nvPr>
            <p:extLst>
              <p:ext uri="{D42A27DB-BD31-4B8C-83A1-F6EECF244321}">
                <p14:modId xmlns:p14="http://schemas.microsoft.com/office/powerpoint/2010/main" val="4164706541"/>
              </p:ext>
            </p:extLst>
          </p:nvPr>
        </p:nvGraphicFramePr>
        <p:xfrm>
          <a:off x="323528" y="5805264"/>
          <a:ext cx="5740400" cy="771525"/>
        </p:xfrm>
        <a:graphic>
          <a:graphicData uri="http://schemas.openxmlformats.org/presentationml/2006/ole">
            <mc:AlternateContent xmlns:mc="http://schemas.openxmlformats.org/markup-compatibility/2006">
              <mc:Choice xmlns:v="urn:schemas-microsoft-com:vml" Requires="v">
                <p:oleObj spid="_x0000_s146459" name="Equation" r:id="rId13" imgW="3593880" imgH="482400" progId="Equation.DSMT4">
                  <p:embed/>
                </p:oleObj>
              </mc:Choice>
              <mc:Fallback>
                <p:oleObj name="Equation" r:id="rId13" imgW="3593880" imgH="482400" progId="Equation.DSMT4">
                  <p:embed/>
                  <p:pic>
                    <p:nvPicPr>
                      <p:cNvPr id="0" name="对象 12"/>
                      <p:cNvPicPr>
                        <a:picLocks noChangeAspect="1" noChangeArrowheads="1"/>
                      </p:cNvPicPr>
                      <p:nvPr/>
                    </p:nvPicPr>
                    <p:blipFill>
                      <a:blip r:embed="rId14"/>
                      <a:srcRect/>
                      <a:stretch>
                        <a:fillRect/>
                      </a:stretch>
                    </p:blipFill>
                    <p:spPr bwMode="auto">
                      <a:xfrm>
                        <a:off x="323528" y="5805264"/>
                        <a:ext cx="5740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6228184" y="5729677"/>
            <a:ext cx="2664296" cy="725327"/>
          </a:xfrm>
          <a:prstGeom prst="rect">
            <a:avLst/>
          </a:prstGeom>
          <a:noFill/>
        </p:spPr>
        <p:txBody>
          <a:bodyPr wrap="square" rtlCol="0">
            <a:spAutoFit/>
          </a:bodyPr>
          <a:lstStyle/>
          <a:p>
            <a:pPr algn="just">
              <a:lnSpc>
                <a:spcPct val="120000"/>
              </a:lnSpc>
            </a:pPr>
            <a:r>
              <a:rPr lang="zh-CN" altLang="en-US" b="1" dirty="0">
                <a:solidFill>
                  <a:srgbClr val="FF0000"/>
                </a:solidFill>
              </a:rPr>
              <a:t>衍射图样可通过孔径场的傅里叶变换得到。</a:t>
            </a:r>
          </a:p>
        </p:txBody>
      </p:sp>
    </p:spTree>
    <p:extLst>
      <p:ext uri="{BB962C8B-B14F-4D97-AF65-F5344CB8AC3E}">
        <p14:creationId xmlns:p14="http://schemas.microsoft.com/office/powerpoint/2010/main" val="288088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inVertical)">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P spid="19"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3.</a:t>
            </a:r>
            <a:r>
              <a:rPr lang="zh-CN" altLang="en-US" sz="3200" dirty="0">
                <a:latin typeface="黑体" pitchFamily="2" charset="-122"/>
                <a:ea typeface="黑体" pitchFamily="2" charset="-122"/>
              </a:rPr>
              <a:t>透镜的成像性质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30</a:t>
            </a:fld>
            <a:endParaRPr lang="en-US" altLang="zh-CN"/>
          </a:p>
        </p:txBody>
      </p:sp>
      <p:sp>
        <p:nvSpPr>
          <p:cNvPr id="11" name="TextBox 10"/>
          <p:cNvSpPr txBox="1"/>
          <p:nvPr/>
        </p:nvSpPr>
        <p:spPr>
          <a:xfrm>
            <a:off x="107504" y="1167135"/>
            <a:ext cx="2505814" cy="369332"/>
          </a:xfrm>
          <a:prstGeom prst="rect">
            <a:avLst/>
          </a:prstGeom>
          <a:noFill/>
        </p:spPr>
        <p:txBody>
          <a:bodyPr wrap="none" rtlCol="0">
            <a:spAutoFit/>
          </a:bodyPr>
          <a:lstStyle/>
          <a:p>
            <a:pPr marL="457200" indent="-457200">
              <a:buFont typeface="+mj-lt"/>
              <a:buAutoNum type="alphaLcParenR"/>
            </a:pPr>
            <a:r>
              <a:rPr lang="zh-CN" altLang="en-US" b="1" dirty="0">
                <a:solidFill>
                  <a:srgbClr val="0000FF"/>
                </a:solidFill>
              </a:rPr>
              <a:t>点物距透镜无穷远</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642" y="1195212"/>
            <a:ext cx="4390854" cy="223378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4236555087"/>
              </p:ext>
            </p:extLst>
          </p:nvPr>
        </p:nvGraphicFramePr>
        <p:xfrm>
          <a:off x="251520" y="1846667"/>
          <a:ext cx="3240360" cy="1294301"/>
        </p:xfrm>
        <a:graphic>
          <a:graphicData uri="http://schemas.openxmlformats.org/presentationml/2006/ole">
            <mc:AlternateContent xmlns:mc="http://schemas.openxmlformats.org/markup-compatibility/2006">
              <mc:Choice xmlns:v="urn:schemas-microsoft-com:vml" Requires="v">
                <p:oleObj spid="_x0000_s132240" name="Equation" r:id="rId5" imgW="1841400" imgH="736560" progId="Equation.DSMT4">
                  <p:embed/>
                </p:oleObj>
              </mc:Choice>
              <mc:Fallback>
                <p:oleObj name="Equation" r:id="rId5" imgW="1841400" imgH="736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846667"/>
                        <a:ext cx="3240360" cy="1294301"/>
                      </a:xfrm>
                      <a:prstGeom prst="rect">
                        <a:avLst/>
                      </a:prstGeom>
                      <a:solidFill>
                        <a:schemeClr val="bg1"/>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51178735"/>
              </p:ext>
            </p:extLst>
          </p:nvPr>
        </p:nvGraphicFramePr>
        <p:xfrm>
          <a:off x="287524" y="4485644"/>
          <a:ext cx="7524836" cy="1940110"/>
        </p:xfrm>
        <a:graphic>
          <a:graphicData uri="http://schemas.openxmlformats.org/presentationml/2006/ole">
            <mc:AlternateContent xmlns:mc="http://schemas.openxmlformats.org/markup-compatibility/2006">
              <mc:Choice xmlns:v="urn:schemas-microsoft-com:vml" Requires="v">
                <p:oleObj spid="_x0000_s132241" name="Equation" r:id="rId7" imgW="5168880" imgH="1333440" progId="Equation.DSMT4">
                  <p:embed/>
                </p:oleObj>
              </mc:Choice>
              <mc:Fallback>
                <p:oleObj name="Equation" r:id="rId7" imgW="5168880" imgH="1333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24" y="4485644"/>
                        <a:ext cx="7524836" cy="194011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179512" y="3933056"/>
                <a:ext cx="5814284" cy="376193"/>
              </a:xfrm>
              <a:prstGeom prst="rect">
                <a:avLst/>
              </a:prstGeom>
            </p:spPr>
            <p:txBody>
              <a:bodyPr wrap="none">
                <a:spAutoFit/>
              </a:bodyPr>
              <a:lstStyle/>
              <a:p>
                <a14:m>
                  <m:oMath xmlns:m="http://schemas.openxmlformats.org/officeDocument/2006/math">
                    <m:acc>
                      <m:accPr>
                        <m:chr m:val="̃"/>
                        <m:ctrlPr>
                          <a:rPr lang="en-US" altLang="zh-CN" b="1" i="1" dirty="0" smtClean="0">
                            <a:solidFill>
                              <a:schemeClr val="tx2"/>
                            </a:solidFill>
                            <a:latin typeface="Cambria Math" panose="02040503050406030204" pitchFamily="18" charset="0"/>
                          </a:rPr>
                        </m:ctrlPr>
                      </m:accPr>
                      <m:e>
                        <m:r>
                          <a:rPr lang="en-US" altLang="zh-CN" b="1" i="1" dirty="0" smtClean="0">
                            <a:solidFill>
                              <a:schemeClr val="tx2"/>
                            </a:solidFill>
                            <a:latin typeface="Cambria Math"/>
                          </a:rPr>
                          <m:t>𝑬</m:t>
                        </m:r>
                      </m:e>
                    </m:acc>
                    <m:r>
                      <a:rPr lang="en-US" altLang="zh-CN" b="1" i="1" dirty="0" smtClean="0">
                        <a:solidFill>
                          <a:schemeClr val="tx2"/>
                        </a:solidFill>
                        <a:latin typeface="Cambria Math"/>
                      </a:rPr>
                      <m:t>′</m:t>
                    </m:r>
                    <m:r>
                      <a:rPr lang="en-US" altLang="zh-CN" b="1" i="1" dirty="0">
                        <a:solidFill>
                          <a:schemeClr val="tx2"/>
                        </a:solidFill>
                        <a:latin typeface="Cambria Math"/>
                      </a:rPr>
                      <m:t>(</m:t>
                    </m:r>
                    <m:sSub>
                      <m:sSubPr>
                        <m:ctrlPr>
                          <a:rPr lang="en-US" altLang="zh-CN" b="1" i="1" dirty="0" smtClean="0">
                            <a:solidFill>
                              <a:schemeClr val="tx2"/>
                            </a:solidFill>
                            <a:latin typeface="Cambria Math" panose="02040503050406030204" pitchFamily="18" charset="0"/>
                          </a:rPr>
                        </m:ctrlPr>
                      </m:sSubPr>
                      <m:e>
                        <m:r>
                          <a:rPr lang="en-US" altLang="zh-CN" b="1" i="1" dirty="0" smtClean="0">
                            <a:solidFill>
                              <a:schemeClr val="tx2"/>
                            </a:solidFill>
                            <a:latin typeface="Cambria Math"/>
                          </a:rPr>
                          <m:t>𝒙</m:t>
                        </m:r>
                      </m:e>
                      <m:sub>
                        <m:r>
                          <a:rPr lang="en-US" altLang="zh-CN" b="1" i="1" dirty="0" smtClean="0">
                            <a:solidFill>
                              <a:schemeClr val="tx2"/>
                            </a:solidFill>
                            <a:latin typeface="Cambria Math"/>
                          </a:rPr>
                          <m:t>𝟏</m:t>
                        </m:r>
                      </m:sub>
                    </m:sSub>
                    <m:r>
                      <a:rPr lang="en-US" altLang="zh-CN" b="1" i="1" dirty="0">
                        <a:solidFill>
                          <a:schemeClr val="tx2"/>
                        </a:solidFill>
                        <a:latin typeface="Cambria Math"/>
                      </a:rPr>
                      <m:t>,</m:t>
                    </m:r>
                    <m:sSub>
                      <m:sSubPr>
                        <m:ctrlPr>
                          <a:rPr lang="en-US" altLang="zh-CN" b="1" i="1" dirty="0" smtClean="0">
                            <a:solidFill>
                              <a:schemeClr val="tx2"/>
                            </a:solidFill>
                            <a:latin typeface="Cambria Math" panose="02040503050406030204" pitchFamily="18" charset="0"/>
                          </a:rPr>
                        </m:ctrlPr>
                      </m:sSubPr>
                      <m:e>
                        <m:r>
                          <a:rPr lang="en-US" altLang="zh-CN" b="1" i="1" dirty="0" smtClean="0">
                            <a:solidFill>
                              <a:schemeClr val="tx2"/>
                            </a:solidFill>
                            <a:latin typeface="Cambria Math"/>
                          </a:rPr>
                          <m:t>𝒚</m:t>
                        </m:r>
                      </m:e>
                      <m:sub>
                        <m:r>
                          <a:rPr lang="en-US" altLang="zh-CN" b="1" i="1" dirty="0" smtClean="0">
                            <a:solidFill>
                              <a:schemeClr val="tx2"/>
                            </a:solidFill>
                            <a:latin typeface="Cambria Math"/>
                          </a:rPr>
                          <m:t>𝟏</m:t>
                        </m:r>
                      </m:sub>
                    </m:sSub>
                    <m:r>
                      <a:rPr lang="en-US" altLang="zh-CN" b="1" i="1" dirty="0">
                        <a:solidFill>
                          <a:schemeClr val="tx2"/>
                        </a:solidFill>
                        <a:latin typeface="Cambria Math"/>
                      </a:rPr>
                      <m:t>)</m:t>
                    </m:r>
                  </m:oMath>
                </a14:m>
                <a:r>
                  <a:rPr lang="zh-CN" altLang="en-US" b="1" dirty="0">
                    <a:solidFill>
                      <a:schemeClr val="tx2"/>
                    </a:solidFill>
                  </a:rPr>
                  <a:t>继续传播到焦平面，是一个菲涅尔衍射过程：</a:t>
                </a:r>
              </a:p>
            </p:txBody>
          </p:sp>
        </mc:Choice>
        <mc:Fallback xmlns="">
          <p:sp>
            <p:nvSpPr>
              <p:cNvPr id="10" name="矩形 9"/>
              <p:cNvSpPr>
                <a:spLocks noRot="1" noChangeAspect="1" noMove="1" noResize="1" noEditPoints="1" noAdjustHandles="1" noChangeArrowheads="1" noChangeShapeType="1" noTextEdit="1"/>
              </p:cNvSpPr>
              <p:nvPr/>
            </p:nvSpPr>
            <p:spPr>
              <a:xfrm>
                <a:off x="179512" y="3933056"/>
                <a:ext cx="5814284" cy="376193"/>
              </a:xfrm>
              <a:prstGeom prst="rect">
                <a:avLst/>
              </a:prstGeom>
              <a:blipFill>
                <a:blip r:embed="rId9"/>
                <a:stretch>
                  <a:fillRect t="-9677" r="-210" b="-20968"/>
                </a:stretch>
              </a:blipFill>
            </p:spPr>
            <p:txBody>
              <a:bodyPr/>
              <a:lstStyle/>
              <a:p>
                <a:r>
                  <a:rPr lang="zh-CN" altLang="en-US">
                    <a:noFill/>
                  </a:rPr>
                  <a:t> </a:t>
                </a:r>
              </a:p>
            </p:txBody>
          </p:sp>
        </mc:Fallback>
      </mc:AlternateContent>
      <p:sp>
        <p:nvSpPr>
          <p:cNvPr id="12" name="TextBox 11"/>
          <p:cNvSpPr txBox="1"/>
          <p:nvPr/>
        </p:nvSpPr>
        <p:spPr>
          <a:xfrm>
            <a:off x="179512" y="3399383"/>
            <a:ext cx="4732004" cy="369332"/>
          </a:xfrm>
          <a:prstGeom prst="rect">
            <a:avLst/>
          </a:prstGeom>
          <a:noFill/>
        </p:spPr>
        <p:txBody>
          <a:bodyPr wrap="square" rtlCol="0">
            <a:spAutoFit/>
          </a:bodyPr>
          <a:lstStyle/>
          <a:p>
            <a:pPr algn="just"/>
            <a:r>
              <a:rPr lang="zh-CN" altLang="en-US" b="1" dirty="0">
                <a:solidFill>
                  <a:schemeClr val="tx2"/>
                </a:solidFill>
              </a:rPr>
              <a:t>代表一个汇聚于焦点的球面波。</a:t>
            </a:r>
          </a:p>
        </p:txBody>
      </p:sp>
      <p:sp>
        <p:nvSpPr>
          <p:cNvPr id="13" name="TextBox 12"/>
          <p:cNvSpPr txBox="1"/>
          <p:nvPr/>
        </p:nvSpPr>
        <p:spPr>
          <a:xfrm>
            <a:off x="1979712" y="6084004"/>
            <a:ext cx="4833374" cy="369332"/>
          </a:xfrm>
          <a:prstGeom prst="rect">
            <a:avLst/>
          </a:prstGeom>
          <a:noFill/>
        </p:spPr>
        <p:txBody>
          <a:bodyPr wrap="none" rtlCol="0">
            <a:spAutoFit/>
          </a:bodyPr>
          <a:lstStyle/>
          <a:p>
            <a:r>
              <a:rPr lang="zh-CN" altLang="en-US" b="1" dirty="0">
                <a:solidFill>
                  <a:srgbClr val="FF0000"/>
                </a:solidFill>
              </a:rPr>
              <a:t>在焦点位置呈现一个亮点（未考虑孔径效应）</a:t>
            </a:r>
          </a:p>
        </p:txBody>
      </p:sp>
    </p:spTree>
    <p:extLst>
      <p:ext uri="{BB962C8B-B14F-4D97-AF65-F5344CB8AC3E}">
        <p14:creationId xmlns:p14="http://schemas.microsoft.com/office/powerpoint/2010/main" val="18492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透镜的成像性质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31</a:t>
            </a:fld>
            <a:endParaRPr lang="en-US" altLang="zh-CN"/>
          </a:p>
        </p:txBody>
      </p:sp>
      <p:sp>
        <p:nvSpPr>
          <p:cNvPr id="11" name="TextBox 10"/>
          <p:cNvSpPr txBox="1"/>
          <p:nvPr/>
        </p:nvSpPr>
        <p:spPr>
          <a:xfrm>
            <a:off x="107504" y="1124744"/>
            <a:ext cx="3667992" cy="455253"/>
          </a:xfrm>
          <a:prstGeom prst="rect">
            <a:avLst/>
          </a:prstGeom>
          <a:noFill/>
        </p:spPr>
        <p:txBody>
          <a:bodyPr wrap="none" rtlCol="0">
            <a:spAutoFit/>
          </a:bodyPr>
          <a:lstStyle/>
          <a:p>
            <a:pPr marL="457200" indent="-457200">
              <a:lnSpc>
                <a:spcPct val="150000"/>
              </a:lnSpc>
              <a:buFont typeface="+mj-lt"/>
              <a:buAutoNum type="alphaLcParenR" startAt="2"/>
            </a:pPr>
            <a:r>
              <a:rPr lang="zh-CN" altLang="en-US" b="1" dirty="0">
                <a:solidFill>
                  <a:srgbClr val="0000FF"/>
                </a:solidFill>
              </a:rPr>
              <a:t>点物在距透镜有限远的光轴上</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5770" y="1196752"/>
            <a:ext cx="4260726" cy="2020332"/>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866796666"/>
              </p:ext>
            </p:extLst>
          </p:nvPr>
        </p:nvGraphicFramePr>
        <p:xfrm>
          <a:off x="347663" y="2492822"/>
          <a:ext cx="3216225" cy="853420"/>
        </p:xfrm>
        <a:graphic>
          <a:graphicData uri="http://schemas.openxmlformats.org/presentationml/2006/ole">
            <mc:AlternateContent xmlns:mc="http://schemas.openxmlformats.org/markup-compatibility/2006">
              <mc:Choice xmlns:v="urn:schemas-microsoft-com:vml" Requires="v">
                <p:oleObj spid="_x0000_s133335" name="Equation" r:id="rId5" imgW="1815840" imgH="482400" progId="Equation.DSMT4">
                  <p:embed/>
                </p:oleObj>
              </mc:Choice>
              <mc:Fallback>
                <p:oleObj name="Equation" r:id="rId5" imgW="18158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3" y="2492822"/>
                        <a:ext cx="3216225" cy="853420"/>
                      </a:xfrm>
                      <a:prstGeom prst="rect">
                        <a:avLst/>
                      </a:prstGeom>
                      <a:solidFill>
                        <a:schemeClr val="bg1"/>
                      </a:solidFill>
                    </p:spPr>
                  </p:pic>
                </p:oleObj>
              </mc:Fallback>
            </mc:AlternateContent>
          </a:graphicData>
        </a:graphic>
      </p:graphicFrame>
      <p:sp>
        <p:nvSpPr>
          <p:cNvPr id="8" name="TextBox 7"/>
          <p:cNvSpPr txBox="1"/>
          <p:nvPr/>
        </p:nvSpPr>
        <p:spPr>
          <a:xfrm>
            <a:off x="107504" y="1628800"/>
            <a:ext cx="4732004" cy="870751"/>
          </a:xfrm>
          <a:prstGeom prst="rect">
            <a:avLst/>
          </a:prstGeom>
          <a:noFill/>
        </p:spPr>
        <p:txBody>
          <a:bodyPr wrap="square" rtlCol="0">
            <a:spAutoFit/>
          </a:bodyPr>
          <a:lstStyle/>
          <a:p>
            <a:pPr algn="just">
              <a:lnSpc>
                <a:spcPct val="150000"/>
              </a:lnSpc>
            </a:pPr>
            <a:r>
              <a:rPr lang="zh-CN" altLang="en-US" b="1" dirty="0">
                <a:solidFill>
                  <a:schemeClr val="tx2"/>
                </a:solidFill>
              </a:rPr>
              <a:t>在菲涅尔近似条件下，透镜之前平面上的复振幅：</a:t>
            </a:r>
          </a:p>
        </p:txBody>
      </p:sp>
      <p:graphicFrame>
        <p:nvGraphicFramePr>
          <p:cNvPr id="3" name="对象 2"/>
          <p:cNvGraphicFramePr>
            <a:graphicFrameLocks noChangeAspect="1"/>
          </p:cNvGraphicFramePr>
          <p:nvPr>
            <p:extLst>
              <p:ext uri="{D42A27DB-BD31-4B8C-83A1-F6EECF244321}">
                <p14:modId xmlns:p14="http://schemas.microsoft.com/office/powerpoint/2010/main" val="2022049321"/>
              </p:ext>
            </p:extLst>
          </p:nvPr>
        </p:nvGraphicFramePr>
        <p:xfrm>
          <a:off x="323528" y="4035047"/>
          <a:ext cx="6768752" cy="834113"/>
        </p:xfrm>
        <a:graphic>
          <a:graphicData uri="http://schemas.openxmlformats.org/presentationml/2006/ole">
            <mc:AlternateContent xmlns:mc="http://schemas.openxmlformats.org/markup-compatibility/2006">
              <mc:Choice xmlns:v="urn:schemas-microsoft-com:vml" Requires="v">
                <p:oleObj spid="_x0000_s133336" name="Equation" r:id="rId7" imgW="3911400" imgH="482400" progId="Equation.DSMT4">
                  <p:embed/>
                </p:oleObj>
              </mc:Choice>
              <mc:Fallback>
                <p:oleObj name="Equation" r:id="rId7" imgW="39114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4035047"/>
                        <a:ext cx="6768752" cy="834113"/>
                      </a:xfrm>
                      <a:prstGeom prst="rect">
                        <a:avLst/>
                      </a:prstGeom>
                      <a:solidFill>
                        <a:schemeClr val="bg1"/>
                      </a:solidFill>
                    </p:spPr>
                  </p:pic>
                </p:oleObj>
              </mc:Fallback>
            </mc:AlternateContent>
          </a:graphicData>
        </a:graphic>
      </p:graphicFrame>
      <p:sp>
        <p:nvSpPr>
          <p:cNvPr id="10" name="TextBox 9"/>
          <p:cNvSpPr txBox="1"/>
          <p:nvPr/>
        </p:nvSpPr>
        <p:spPr>
          <a:xfrm>
            <a:off x="107504" y="3471391"/>
            <a:ext cx="4732004" cy="455253"/>
          </a:xfrm>
          <a:prstGeom prst="rect">
            <a:avLst/>
          </a:prstGeom>
          <a:noFill/>
        </p:spPr>
        <p:txBody>
          <a:bodyPr wrap="square" rtlCol="0">
            <a:spAutoFit/>
          </a:bodyPr>
          <a:lstStyle/>
          <a:p>
            <a:pPr algn="just">
              <a:lnSpc>
                <a:spcPct val="150000"/>
              </a:lnSpc>
            </a:pPr>
            <a:r>
              <a:rPr lang="zh-CN" altLang="en-US" b="1" dirty="0">
                <a:solidFill>
                  <a:schemeClr val="tx2"/>
                </a:solidFill>
              </a:rPr>
              <a:t>透镜之后平面上的复振幅：</a:t>
            </a:r>
          </a:p>
        </p:txBody>
      </p:sp>
      <mc:AlternateContent xmlns:mc="http://schemas.openxmlformats.org/markup-compatibility/2006" xmlns:a14="http://schemas.microsoft.com/office/drawing/2010/main">
        <mc:Choice Requires="a14">
          <p:sp>
            <p:nvSpPr>
              <p:cNvPr id="4" name="TextBox 3"/>
              <p:cNvSpPr txBox="1"/>
              <p:nvPr/>
            </p:nvSpPr>
            <p:spPr>
              <a:xfrm>
                <a:off x="107504" y="5111676"/>
                <a:ext cx="7056784" cy="455253"/>
              </a:xfrm>
              <a:prstGeom prst="rect">
                <a:avLst/>
              </a:prstGeom>
              <a:noFill/>
            </p:spPr>
            <p:txBody>
              <a:bodyPr wrap="square" rtlCol="0">
                <a:spAutoFit/>
              </a:bodyPr>
              <a:lstStyle/>
              <a:p>
                <a:pPr algn="just">
                  <a:lnSpc>
                    <a:spcPct val="150000"/>
                  </a:lnSpc>
                </a:pPr>
                <a:r>
                  <a:rPr lang="zh-CN" altLang="en-US" b="1" dirty="0">
                    <a:solidFill>
                      <a:schemeClr val="tx2"/>
                    </a:solidFill>
                  </a:rPr>
                  <a:t>代表一个会聚于距离透镜</a:t>
                </a:r>
                <a14:m>
                  <m:oMath xmlns:m="http://schemas.openxmlformats.org/officeDocument/2006/math">
                    <m:r>
                      <a:rPr lang="en-US" altLang="zh-CN" b="1" i="1" smtClean="0">
                        <a:solidFill>
                          <a:schemeClr val="tx2"/>
                        </a:solidFill>
                        <a:latin typeface="Cambria Math"/>
                      </a:rPr>
                      <m:t>𝒍</m:t>
                    </m:r>
                    <m:r>
                      <a:rPr lang="en-US" altLang="zh-CN" b="1" i="1" smtClean="0">
                        <a:solidFill>
                          <a:schemeClr val="tx2"/>
                        </a:solidFill>
                        <a:latin typeface="Cambria Math"/>
                      </a:rPr>
                      <m:t>′</m:t>
                    </m:r>
                  </m:oMath>
                </a14:m>
                <a:r>
                  <a:rPr lang="zh-CN" altLang="en-US" b="1" dirty="0">
                    <a:solidFill>
                      <a:schemeClr val="tx2"/>
                    </a:solidFill>
                  </a:rPr>
                  <a:t>的</a:t>
                </a:r>
                <a14:m>
                  <m:oMath xmlns:m="http://schemas.openxmlformats.org/officeDocument/2006/math">
                    <m:r>
                      <a:rPr lang="en-US" altLang="zh-CN" b="1" i="1" dirty="0" smtClean="0">
                        <a:solidFill>
                          <a:schemeClr val="tx2"/>
                        </a:solidFill>
                        <a:latin typeface="Cambria Math"/>
                      </a:rPr>
                      <m:t>𝑺</m:t>
                    </m:r>
                    <m:r>
                      <a:rPr lang="en-US" altLang="zh-CN" b="1" i="1" dirty="0" smtClean="0">
                        <a:solidFill>
                          <a:schemeClr val="tx2"/>
                        </a:solidFill>
                        <a:latin typeface="Cambria Math"/>
                      </a:rPr>
                      <m:t>′</m:t>
                    </m:r>
                  </m:oMath>
                </a14:m>
                <a:r>
                  <a:rPr lang="zh-CN" altLang="en-US" b="1" dirty="0">
                    <a:solidFill>
                      <a:schemeClr val="tx2"/>
                    </a:solidFill>
                  </a:rPr>
                  <a:t>点的球面波，其中：</a:t>
                </a:r>
              </a:p>
            </p:txBody>
          </p:sp>
        </mc:Choice>
        <mc:Fallback xmlns="">
          <p:sp>
            <p:nvSpPr>
              <p:cNvPr id="4" name="TextBox 3"/>
              <p:cNvSpPr txBox="1">
                <a:spLocks noRot="1" noChangeAspect="1" noMove="1" noResize="1" noEditPoints="1" noAdjustHandles="1" noChangeArrowheads="1" noChangeShapeType="1" noTextEdit="1"/>
              </p:cNvSpPr>
              <p:nvPr/>
            </p:nvSpPr>
            <p:spPr>
              <a:xfrm>
                <a:off x="107504" y="5111676"/>
                <a:ext cx="7056784" cy="455253"/>
              </a:xfrm>
              <a:prstGeom prst="rect">
                <a:avLst/>
              </a:prstGeom>
              <a:blipFill>
                <a:blip r:embed="rId9"/>
                <a:stretch>
                  <a:fillRect l="-778" b="-18919"/>
                </a:stretch>
              </a:blipFill>
            </p:spPr>
            <p:txBody>
              <a:bodyPr/>
              <a:lstStyle/>
              <a:p>
                <a:r>
                  <a:rPr lang="zh-CN" altLang="en-US">
                    <a:noFill/>
                  </a:rPr>
                  <a:t> </a:t>
                </a:r>
              </a:p>
            </p:txBody>
          </p:sp>
        </mc:Fallback>
      </mc:AlternateContent>
      <p:graphicFrame>
        <p:nvGraphicFramePr>
          <p:cNvPr id="12" name="对象 11"/>
          <p:cNvGraphicFramePr>
            <a:graphicFrameLocks noChangeAspect="1"/>
          </p:cNvGraphicFramePr>
          <p:nvPr>
            <p:extLst>
              <p:ext uri="{D42A27DB-BD31-4B8C-83A1-F6EECF244321}">
                <p14:modId xmlns:p14="http://schemas.microsoft.com/office/powerpoint/2010/main" val="2426415439"/>
              </p:ext>
            </p:extLst>
          </p:nvPr>
        </p:nvGraphicFramePr>
        <p:xfrm>
          <a:off x="5508104" y="5111513"/>
          <a:ext cx="959767" cy="621743"/>
        </p:xfrm>
        <a:graphic>
          <a:graphicData uri="http://schemas.openxmlformats.org/presentationml/2006/ole">
            <mc:AlternateContent xmlns:mc="http://schemas.openxmlformats.org/markup-compatibility/2006">
              <mc:Choice xmlns:v="urn:schemas-microsoft-com:vml" Requires="v">
                <p:oleObj spid="_x0000_s133337" name="Equation" r:id="rId10" imgW="647640" imgH="419040" progId="Equation.DSMT4">
                  <p:embed/>
                </p:oleObj>
              </mc:Choice>
              <mc:Fallback>
                <p:oleObj name="Equation" r:id="rId10" imgW="647640" imgH="419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104" y="5111513"/>
                        <a:ext cx="959767" cy="62174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3" name="TextBox 12"/>
              <p:cNvSpPr txBox="1"/>
              <p:nvPr/>
            </p:nvSpPr>
            <p:spPr>
              <a:xfrm>
                <a:off x="107504" y="5805264"/>
                <a:ext cx="8928992" cy="870751"/>
              </a:xfrm>
              <a:prstGeom prst="rect">
                <a:avLst/>
              </a:prstGeom>
              <a:noFill/>
            </p:spPr>
            <p:txBody>
              <a:bodyPr wrap="square" rtlCol="0">
                <a:spAutoFit/>
              </a:bodyPr>
              <a:lstStyle/>
              <a:p>
                <a:pPr algn="just">
                  <a:lnSpc>
                    <a:spcPct val="150000"/>
                  </a:lnSpc>
                </a:pPr>
                <a:r>
                  <a:rPr lang="zh-CN" altLang="en-US" b="1" dirty="0">
                    <a:solidFill>
                      <a:srgbClr val="FF0000"/>
                    </a:solidFill>
                  </a:rPr>
                  <a:t>会聚点</a:t>
                </a:r>
                <a14:m>
                  <m:oMath xmlns:m="http://schemas.openxmlformats.org/officeDocument/2006/math">
                    <m:r>
                      <a:rPr lang="en-US" altLang="zh-CN" b="1" i="1" smtClean="0">
                        <a:solidFill>
                          <a:srgbClr val="FF0000"/>
                        </a:solidFill>
                        <a:latin typeface="Cambria Math"/>
                      </a:rPr>
                      <m:t>𝑺</m:t>
                    </m:r>
                    <m:r>
                      <a:rPr lang="en-US" altLang="zh-CN" b="1" i="1" smtClean="0">
                        <a:solidFill>
                          <a:srgbClr val="FF0000"/>
                        </a:solidFill>
                        <a:latin typeface="Cambria Math"/>
                      </a:rPr>
                      <m:t>′</m:t>
                    </m:r>
                  </m:oMath>
                </a14:m>
                <a:r>
                  <a:rPr lang="zh-CN" altLang="en-US" b="1" dirty="0">
                    <a:solidFill>
                      <a:srgbClr val="FF0000"/>
                    </a:solidFill>
                  </a:rPr>
                  <a:t>就是透镜对</a:t>
                </a:r>
                <a:r>
                  <a:rPr lang="en-US" altLang="zh-CN" b="1" i="1" dirty="0">
                    <a:solidFill>
                      <a:srgbClr val="FF0000"/>
                    </a:solidFill>
                    <a:latin typeface="Times New Roman" panose="02020603050405020304" pitchFamily="18" charset="0"/>
                    <a:cs typeface="Times New Roman" panose="02020603050405020304" pitchFamily="18" charset="0"/>
                  </a:rPr>
                  <a:t>S</a:t>
                </a:r>
                <a:r>
                  <a:rPr lang="zh-CN" altLang="en-US" b="1" dirty="0">
                    <a:solidFill>
                      <a:srgbClr val="FF0000"/>
                    </a:solidFill>
                  </a:rPr>
                  <a:t>点所成的像点，与几何光学中的成像公式一致（未考虑孔径效应）。</a:t>
                </a:r>
              </a:p>
            </p:txBody>
          </p:sp>
        </mc:Choice>
        <mc:Fallback xmlns="">
          <p:sp>
            <p:nvSpPr>
              <p:cNvPr id="13" name="TextBox 12"/>
              <p:cNvSpPr txBox="1">
                <a:spLocks noRot="1" noChangeAspect="1" noMove="1" noResize="1" noEditPoints="1" noAdjustHandles="1" noChangeArrowheads="1" noChangeShapeType="1" noTextEdit="1"/>
              </p:cNvSpPr>
              <p:nvPr/>
            </p:nvSpPr>
            <p:spPr>
              <a:xfrm>
                <a:off x="107504" y="5805264"/>
                <a:ext cx="8928992" cy="870751"/>
              </a:xfrm>
              <a:prstGeom prst="rect">
                <a:avLst/>
              </a:prstGeom>
              <a:blipFill>
                <a:blip r:embed="rId12"/>
                <a:stretch>
                  <a:fillRect l="-615" r="-615" b="-8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303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4"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0532" y="1196751"/>
            <a:ext cx="4241048" cy="2304257"/>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透镜的成像性质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32</a:t>
            </a:fld>
            <a:endParaRPr lang="en-US" altLang="zh-CN"/>
          </a:p>
        </p:txBody>
      </p:sp>
      <p:sp>
        <p:nvSpPr>
          <p:cNvPr id="11" name="TextBox 10"/>
          <p:cNvSpPr txBox="1"/>
          <p:nvPr/>
        </p:nvSpPr>
        <p:spPr>
          <a:xfrm>
            <a:off x="107504" y="1268760"/>
            <a:ext cx="3667992" cy="369332"/>
          </a:xfrm>
          <a:prstGeom prst="rect">
            <a:avLst/>
          </a:prstGeom>
          <a:noFill/>
        </p:spPr>
        <p:txBody>
          <a:bodyPr wrap="none" rtlCol="0">
            <a:spAutoFit/>
          </a:bodyPr>
          <a:lstStyle/>
          <a:p>
            <a:pPr marL="457200" indent="-457200">
              <a:buFont typeface="+mj-lt"/>
              <a:buAutoNum type="alphaLcParenR" startAt="3"/>
            </a:pPr>
            <a:r>
              <a:rPr lang="zh-CN" altLang="en-US" b="1" dirty="0">
                <a:solidFill>
                  <a:srgbClr val="0000FF"/>
                </a:solidFill>
              </a:rPr>
              <a:t>点物在距透镜有限远的光轴外</a:t>
            </a:r>
          </a:p>
        </p:txBody>
      </p:sp>
      <p:graphicFrame>
        <p:nvGraphicFramePr>
          <p:cNvPr id="2" name="对象 1"/>
          <p:cNvGraphicFramePr>
            <a:graphicFrameLocks noChangeAspect="1"/>
          </p:cNvGraphicFramePr>
          <p:nvPr>
            <p:extLst>
              <p:ext uri="{D42A27DB-BD31-4B8C-83A1-F6EECF244321}">
                <p14:modId xmlns:p14="http://schemas.microsoft.com/office/powerpoint/2010/main" val="3134568629"/>
              </p:ext>
            </p:extLst>
          </p:nvPr>
        </p:nvGraphicFramePr>
        <p:xfrm>
          <a:off x="219496" y="2878436"/>
          <a:ext cx="4784552" cy="1585160"/>
        </p:xfrm>
        <a:graphic>
          <a:graphicData uri="http://schemas.openxmlformats.org/presentationml/2006/ole">
            <mc:AlternateContent xmlns:mc="http://schemas.openxmlformats.org/markup-compatibility/2006">
              <mc:Choice xmlns:v="urn:schemas-microsoft-com:vml" Requires="v">
                <p:oleObj spid="_x0000_s134359" name="Equation" r:id="rId5" imgW="2831760" imgH="939600" progId="Equation.DSMT4">
                  <p:embed/>
                </p:oleObj>
              </mc:Choice>
              <mc:Fallback>
                <p:oleObj name="Equation" r:id="rId5" imgW="283176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496" y="2878436"/>
                        <a:ext cx="4784552" cy="1585160"/>
                      </a:xfrm>
                      <a:prstGeom prst="rect">
                        <a:avLst/>
                      </a:prstGeom>
                      <a:solidFill>
                        <a:schemeClr val="bg1"/>
                      </a:solidFill>
                    </p:spPr>
                  </p:pic>
                </p:oleObj>
              </mc:Fallback>
            </mc:AlternateContent>
          </a:graphicData>
        </a:graphic>
      </p:graphicFrame>
      <p:sp>
        <p:nvSpPr>
          <p:cNvPr id="8" name="TextBox 7"/>
          <p:cNvSpPr txBox="1"/>
          <p:nvPr/>
        </p:nvSpPr>
        <p:spPr>
          <a:xfrm>
            <a:off x="107504" y="1700808"/>
            <a:ext cx="4392488" cy="870751"/>
          </a:xfrm>
          <a:prstGeom prst="rect">
            <a:avLst/>
          </a:prstGeom>
          <a:noFill/>
        </p:spPr>
        <p:txBody>
          <a:bodyPr wrap="square" rtlCol="0">
            <a:spAutoFit/>
          </a:bodyPr>
          <a:lstStyle/>
          <a:p>
            <a:pPr algn="just">
              <a:lnSpc>
                <a:spcPct val="150000"/>
              </a:lnSpc>
            </a:pPr>
            <a:r>
              <a:rPr lang="zh-CN" altLang="en-US" b="1" dirty="0">
                <a:solidFill>
                  <a:schemeClr val="tx2"/>
                </a:solidFill>
              </a:rPr>
              <a:t>在菲涅尔近似条件下，透镜之前平面上的复振幅：</a:t>
            </a:r>
          </a:p>
        </p:txBody>
      </p:sp>
      <p:sp>
        <p:nvSpPr>
          <p:cNvPr id="10" name="TextBox 9"/>
          <p:cNvSpPr txBox="1"/>
          <p:nvPr/>
        </p:nvSpPr>
        <p:spPr>
          <a:xfrm>
            <a:off x="107504" y="5085184"/>
            <a:ext cx="4732004" cy="369332"/>
          </a:xfrm>
          <a:prstGeom prst="rect">
            <a:avLst/>
          </a:prstGeom>
          <a:noFill/>
        </p:spPr>
        <p:txBody>
          <a:bodyPr wrap="square" rtlCol="0">
            <a:spAutoFit/>
          </a:bodyPr>
          <a:lstStyle/>
          <a:p>
            <a:pPr algn="just"/>
            <a:r>
              <a:rPr lang="zh-CN" altLang="en-US" b="1" dirty="0">
                <a:solidFill>
                  <a:schemeClr val="tx2"/>
                </a:solidFill>
              </a:rPr>
              <a:t>透镜之后平面上的复振幅：</a:t>
            </a:r>
          </a:p>
        </p:txBody>
      </p:sp>
      <p:graphicFrame>
        <p:nvGraphicFramePr>
          <p:cNvPr id="9" name="对象 8"/>
          <p:cNvGraphicFramePr>
            <a:graphicFrameLocks noChangeAspect="1"/>
          </p:cNvGraphicFramePr>
          <p:nvPr>
            <p:extLst>
              <p:ext uri="{D42A27DB-BD31-4B8C-83A1-F6EECF244321}">
                <p14:modId xmlns:p14="http://schemas.microsoft.com/office/powerpoint/2010/main" val="3728927592"/>
              </p:ext>
            </p:extLst>
          </p:nvPr>
        </p:nvGraphicFramePr>
        <p:xfrm>
          <a:off x="5972838" y="4077072"/>
          <a:ext cx="2376264" cy="656853"/>
        </p:xfrm>
        <a:graphic>
          <a:graphicData uri="http://schemas.openxmlformats.org/presentationml/2006/ole">
            <mc:AlternateContent xmlns:mc="http://schemas.openxmlformats.org/markup-compatibility/2006">
              <mc:Choice xmlns:v="urn:schemas-microsoft-com:vml" Requires="v">
                <p:oleObj spid="_x0000_s134360" name="Equation" r:id="rId7" imgW="1562040" imgH="431640" progId="Equation.DSMT4">
                  <p:embed/>
                </p:oleObj>
              </mc:Choice>
              <mc:Fallback>
                <p:oleObj name="Equation" r:id="rId7" imgW="15620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2838" y="4077072"/>
                        <a:ext cx="2376264" cy="656853"/>
                      </a:xfrm>
                      <a:prstGeom prst="rect">
                        <a:avLst/>
                      </a:prstGeom>
                      <a:noFill/>
                    </p:spPr>
                  </p:pic>
                </p:oleObj>
              </mc:Fallback>
            </mc:AlternateContent>
          </a:graphicData>
        </a:graphic>
      </p:graphicFrame>
      <p:sp>
        <p:nvSpPr>
          <p:cNvPr id="16" name="TextBox 15"/>
          <p:cNvSpPr txBox="1"/>
          <p:nvPr/>
        </p:nvSpPr>
        <p:spPr>
          <a:xfrm>
            <a:off x="5868144" y="3759423"/>
            <a:ext cx="881973" cy="369332"/>
          </a:xfrm>
          <a:prstGeom prst="rect">
            <a:avLst/>
          </a:prstGeom>
          <a:noFill/>
        </p:spPr>
        <p:txBody>
          <a:bodyPr wrap="none" rtlCol="0">
            <a:spAutoFit/>
          </a:bodyPr>
          <a:lstStyle/>
          <a:p>
            <a:r>
              <a:rPr lang="zh-CN" altLang="en-US" b="1" dirty="0">
                <a:solidFill>
                  <a:schemeClr val="tx2"/>
                </a:solidFill>
              </a:rPr>
              <a:t>其中：</a:t>
            </a:r>
          </a:p>
        </p:txBody>
      </p:sp>
      <p:graphicFrame>
        <p:nvGraphicFramePr>
          <p:cNvPr id="17" name="对象 16"/>
          <p:cNvGraphicFramePr>
            <a:graphicFrameLocks noChangeAspect="1"/>
          </p:cNvGraphicFramePr>
          <p:nvPr>
            <p:extLst>
              <p:ext uri="{D42A27DB-BD31-4B8C-83A1-F6EECF244321}">
                <p14:modId xmlns:p14="http://schemas.microsoft.com/office/powerpoint/2010/main" val="1237058566"/>
              </p:ext>
            </p:extLst>
          </p:nvPr>
        </p:nvGraphicFramePr>
        <p:xfrm>
          <a:off x="216436" y="5525388"/>
          <a:ext cx="7451908" cy="809030"/>
        </p:xfrm>
        <a:graphic>
          <a:graphicData uri="http://schemas.openxmlformats.org/presentationml/2006/ole">
            <mc:AlternateContent xmlns:mc="http://schemas.openxmlformats.org/markup-compatibility/2006">
              <mc:Choice xmlns:v="urn:schemas-microsoft-com:vml" Requires="v">
                <p:oleObj spid="_x0000_s134361" name="Equation" r:id="rId9" imgW="4673520" imgH="507960" progId="Equation.DSMT4">
                  <p:embed/>
                </p:oleObj>
              </mc:Choice>
              <mc:Fallback>
                <p:oleObj name="Equation" r:id="rId9" imgW="4673520" imgH="507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436" y="5525388"/>
                        <a:ext cx="7451908" cy="80903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0116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0"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0532" y="1196751"/>
            <a:ext cx="4241048" cy="2304257"/>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透镜的成像性质</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33</a:t>
            </a:fld>
            <a:endParaRPr lang="en-US" altLang="zh-CN"/>
          </a:p>
        </p:txBody>
      </p:sp>
      <p:sp>
        <p:nvSpPr>
          <p:cNvPr id="11" name="TextBox 10"/>
          <p:cNvSpPr txBox="1"/>
          <p:nvPr/>
        </p:nvSpPr>
        <p:spPr>
          <a:xfrm>
            <a:off x="107504" y="1268760"/>
            <a:ext cx="3667992" cy="455253"/>
          </a:xfrm>
          <a:prstGeom prst="rect">
            <a:avLst/>
          </a:prstGeom>
          <a:noFill/>
        </p:spPr>
        <p:txBody>
          <a:bodyPr wrap="none" rtlCol="0">
            <a:spAutoFit/>
          </a:bodyPr>
          <a:lstStyle/>
          <a:p>
            <a:pPr marL="457200" indent="-457200">
              <a:lnSpc>
                <a:spcPct val="150000"/>
              </a:lnSpc>
              <a:buFont typeface="+mj-lt"/>
              <a:buAutoNum type="alphaLcParenR" startAt="3"/>
            </a:pPr>
            <a:r>
              <a:rPr lang="zh-CN" altLang="en-US" b="1" dirty="0">
                <a:solidFill>
                  <a:srgbClr val="0000FF"/>
                </a:solidFill>
              </a:rPr>
              <a:t>点物在距透镜有限远的光轴外</a:t>
            </a:r>
          </a:p>
        </p:txBody>
      </p:sp>
      <p:graphicFrame>
        <p:nvGraphicFramePr>
          <p:cNvPr id="17" name="对象 16"/>
          <p:cNvGraphicFramePr>
            <a:graphicFrameLocks noChangeAspect="1"/>
          </p:cNvGraphicFramePr>
          <p:nvPr>
            <p:extLst>
              <p:ext uri="{D42A27DB-BD31-4B8C-83A1-F6EECF244321}">
                <p14:modId xmlns:p14="http://schemas.microsoft.com/office/powerpoint/2010/main" val="2559569041"/>
              </p:ext>
            </p:extLst>
          </p:nvPr>
        </p:nvGraphicFramePr>
        <p:xfrm>
          <a:off x="179512" y="2636912"/>
          <a:ext cx="4680519" cy="812655"/>
        </p:xfrm>
        <a:graphic>
          <a:graphicData uri="http://schemas.openxmlformats.org/presentationml/2006/ole">
            <mc:AlternateContent xmlns:mc="http://schemas.openxmlformats.org/markup-compatibility/2006">
              <mc:Choice xmlns:v="urn:schemas-microsoft-com:vml" Requires="v">
                <p:oleObj spid="_x0000_s135383" name="Equation" r:id="rId5" imgW="2920680" imgH="507960" progId="Equation.DSMT4">
                  <p:embed/>
                </p:oleObj>
              </mc:Choice>
              <mc:Fallback>
                <p:oleObj name="Equation" r:id="rId5" imgW="292068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2636912"/>
                        <a:ext cx="4680519" cy="812655"/>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107505" y="3933056"/>
                <a:ext cx="7272808" cy="455253"/>
              </a:xfrm>
              <a:prstGeom prst="rect">
                <a:avLst/>
              </a:prstGeom>
              <a:noFill/>
            </p:spPr>
            <p:txBody>
              <a:bodyPr wrap="square" rtlCol="0">
                <a:spAutoFit/>
              </a:bodyPr>
              <a:lstStyle/>
              <a:p>
                <a:pPr algn="just">
                  <a:lnSpc>
                    <a:spcPct val="150000"/>
                  </a:lnSpc>
                </a:pPr>
                <a:r>
                  <a:rPr lang="zh-CN" altLang="en-US" b="1" dirty="0">
                    <a:solidFill>
                      <a:schemeClr val="tx2"/>
                    </a:solidFill>
                  </a:rPr>
                  <a:t>在距离透镜</a:t>
                </a:r>
                <a14:m>
                  <m:oMath xmlns:m="http://schemas.openxmlformats.org/officeDocument/2006/math">
                    <m:r>
                      <a:rPr lang="en-US" altLang="zh-CN" b="1" i="1" smtClean="0">
                        <a:solidFill>
                          <a:schemeClr val="tx2"/>
                        </a:solidFill>
                        <a:latin typeface="Cambria Math"/>
                      </a:rPr>
                      <m:t>𝒍</m:t>
                    </m:r>
                    <m:r>
                      <a:rPr lang="en-US" altLang="zh-CN" b="1" i="1" smtClean="0">
                        <a:solidFill>
                          <a:schemeClr val="tx2"/>
                        </a:solidFill>
                        <a:latin typeface="Cambria Math"/>
                      </a:rPr>
                      <m:t>′</m:t>
                    </m:r>
                  </m:oMath>
                </a14:m>
                <a:r>
                  <a:rPr lang="zh-CN" altLang="en-US" b="1" dirty="0">
                    <a:solidFill>
                      <a:schemeClr val="tx2"/>
                    </a:solidFill>
                  </a:rPr>
                  <a:t>的</a:t>
                </a:r>
                <a:r>
                  <a:rPr lang="en-US" altLang="zh-CN" b="1" i="1" dirty="0" err="1">
                    <a:solidFill>
                      <a:schemeClr val="tx2"/>
                    </a:solidFill>
                    <a:latin typeface="Times New Roman" panose="02020603050405020304" pitchFamily="18" charset="0"/>
                    <a:cs typeface="Times New Roman" panose="02020603050405020304" pitchFamily="18" charset="0"/>
                  </a:rPr>
                  <a:t>xy</a:t>
                </a:r>
                <a:r>
                  <a:rPr lang="zh-CN" altLang="en-US" b="1" dirty="0">
                    <a:solidFill>
                      <a:schemeClr val="tx2"/>
                    </a:solidFill>
                  </a:rPr>
                  <a:t>平面上的某个点，如果满足条件：</a:t>
                </a:r>
              </a:p>
            </p:txBody>
          </p:sp>
        </mc:Choice>
        <mc:Fallback xmlns="">
          <p:sp>
            <p:nvSpPr>
              <p:cNvPr id="3" name="TextBox 2"/>
              <p:cNvSpPr txBox="1">
                <a:spLocks noRot="1" noChangeAspect="1" noMove="1" noResize="1" noEditPoints="1" noAdjustHandles="1" noChangeArrowheads="1" noChangeShapeType="1" noTextEdit="1"/>
              </p:cNvSpPr>
              <p:nvPr/>
            </p:nvSpPr>
            <p:spPr>
              <a:xfrm>
                <a:off x="107505" y="3933056"/>
                <a:ext cx="7272808" cy="455253"/>
              </a:xfrm>
              <a:prstGeom prst="rect">
                <a:avLst/>
              </a:prstGeom>
              <a:blipFill>
                <a:blip r:embed="rId7"/>
                <a:stretch>
                  <a:fillRect l="-754" b="-21333"/>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757317817"/>
              </p:ext>
            </p:extLst>
          </p:nvPr>
        </p:nvGraphicFramePr>
        <p:xfrm>
          <a:off x="6156176" y="3862837"/>
          <a:ext cx="1822450" cy="742950"/>
        </p:xfrm>
        <a:graphic>
          <a:graphicData uri="http://schemas.openxmlformats.org/presentationml/2006/ole">
            <mc:AlternateContent xmlns:mc="http://schemas.openxmlformats.org/markup-compatibility/2006">
              <mc:Choice xmlns:v="urn:schemas-microsoft-com:vml" Requires="v">
                <p:oleObj spid="_x0000_s135384" name="Equation" r:id="rId8" imgW="965160" imgH="393480" progId="Equation.DSMT4">
                  <p:embed/>
                </p:oleObj>
              </mc:Choice>
              <mc:Fallback>
                <p:oleObj name="Equation" r:id="rId8" imgW="96516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176" y="3862837"/>
                        <a:ext cx="1822450" cy="742950"/>
                      </a:xfrm>
                      <a:prstGeom prst="rect">
                        <a:avLst/>
                      </a:prstGeom>
                      <a:solidFill>
                        <a:schemeClr val="bg1"/>
                      </a:solidFill>
                    </p:spPr>
                  </p:pic>
                </p:oleObj>
              </mc:Fallback>
            </mc:AlternateContent>
          </a:graphicData>
        </a:graphic>
      </p:graphicFrame>
      <p:sp>
        <p:nvSpPr>
          <p:cNvPr id="12" name="TextBox 11"/>
          <p:cNvSpPr txBox="1"/>
          <p:nvPr/>
        </p:nvSpPr>
        <p:spPr>
          <a:xfrm>
            <a:off x="107504" y="4983559"/>
            <a:ext cx="2555126" cy="455253"/>
          </a:xfrm>
          <a:prstGeom prst="rect">
            <a:avLst/>
          </a:prstGeom>
          <a:noFill/>
        </p:spPr>
        <p:txBody>
          <a:bodyPr wrap="square" rtlCol="0">
            <a:spAutoFit/>
          </a:bodyPr>
          <a:lstStyle/>
          <a:p>
            <a:pPr algn="just">
              <a:lnSpc>
                <a:spcPct val="150000"/>
              </a:lnSpc>
            </a:pPr>
            <a:r>
              <a:rPr lang="zh-CN" altLang="en-US" b="1" dirty="0">
                <a:solidFill>
                  <a:schemeClr val="tx2"/>
                </a:solidFill>
              </a:rPr>
              <a:t>则上式可化为：</a:t>
            </a:r>
          </a:p>
        </p:txBody>
      </p:sp>
      <p:graphicFrame>
        <p:nvGraphicFramePr>
          <p:cNvPr id="13" name="对象 12"/>
          <p:cNvGraphicFramePr>
            <a:graphicFrameLocks noChangeAspect="1"/>
          </p:cNvGraphicFramePr>
          <p:nvPr>
            <p:extLst>
              <p:ext uri="{D42A27DB-BD31-4B8C-83A1-F6EECF244321}">
                <p14:modId xmlns:p14="http://schemas.microsoft.com/office/powerpoint/2010/main" val="4176096170"/>
              </p:ext>
            </p:extLst>
          </p:nvPr>
        </p:nvGraphicFramePr>
        <p:xfrm>
          <a:off x="2048695" y="4895474"/>
          <a:ext cx="4422787" cy="799203"/>
        </p:xfrm>
        <a:graphic>
          <a:graphicData uri="http://schemas.openxmlformats.org/presentationml/2006/ole">
            <mc:AlternateContent xmlns:mc="http://schemas.openxmlformats.org/markup-compatibility/2006">
              <mc:Choice xmlns:v="urn:schemas-microsoft-com:vml" Requires="v">
                <p:oleObj spid="_x0000_s135385" name="Equation" r:id="rId10" imgW="2806560" imgH="507960" progId="Equation.DSMT4">
                  <p:embed/>
                </p:oleObj>
              </mc:Choice>
              <mc:Fallback>
                <p:oleObj name="Equation" r:id="rId10" imgW="2806560" imgH="5079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8695" y="4895474"/>
                        <a:ext cx="4422787" cy="799203"/>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18" name="TextBox 17"/>
              <p:cNvSpPr txBox="1"/>
              <p:nvPr/>
            </p:nvSpPr>
            <p:spPr>
              <a:xfrm>
                <a:off x="107504" y="5766355"/>
                <a:ext cx="8856984" cy="870751"/>
              </a:xfrm>
              <a:prstGeom prst="rect">
                <a:avLst/>
              </a:prstGeom>
              <a:noFill/>
            </p:spPr>
            <p:txBody>
              <a:bodyPr wrap="square" rtlCol="0">
                <a:spAutoFit/>
              </a:bodyPr>
              <a:lstStyle/>
              <a:p>
                <a:pPr algn="just">
                  <a:lnSpc>
                    <a:spcPct val="150000"/>
                  </a:lnSpc>
                </a:pPr>
                <a:r>
                  <a:rPr lang="zh-CN" altLang="en-US" b="1" dirty="0">
                    <a:solidFill>
                      <a:srgbClr val="FF0000"/>
                    </a:solidFill>
                  </a:rPr>
                  <a:t>代表一个会聚于距离透镜</a:t>
                </a:r>
                <a14:m>
                  <m:oMath xmlns:m="http://schemas.openxmlformats.org/officeDocument/2006/math">
                    <m:r>
                      <a:rPr lang="en-US" altLang="zh-CN" b="1" i="1" smtClean="0">
                        <a:solidFill>
                          <a:srgbClr val="FF0000"/>
                        </a:solidFill>
                        <a:latin typeface="Cambria Math"/>
                      </a:rPr>
                      <m:t>𝒍</m:t>
                    </m:r>
                    <m:r>
                      <a:rPr lang="en-US" altLang="zh-CN" b="1" i="1" smtClean="0">
                        <a:solidFill>
                          <a:srgbClr val="FF0000"/>
                        </a:solidFill>
                        <a:latin typeface="Cambria Math"/>
                      </a:rPr>
                      <m:t>′</m:t>
                    </m:r>
                  </m:oMath>
                </a14:m>
                <a:r>
                  <a:rPr lang="zh-CN" altLang="en-US" b="1" dirty="0">
                    <a:solidFill>
                      <a:srgbClr val="FF0000"/>
                    </a:solidFill>
                  </a:rPr>
                  <a:t>的平面上的</a:t>
                </a:r>
                <a14:m>
                  <m:oMath xmlns:m="http://schemas.openxmlformats.org/officeDocument/2006/math">
                    <m:sSup>
                      <m:sSupPr>
                        <m:ctrlPr>
                          <a:rPr lang="en-US" altLang="zh-CN" b="1" i="1" dirty="0" smtClean="0">
                            <a:solidFill>
                              <a:srgbClr val="FF0000"/>
                            </a:solidFill>
                            <a:latin typeface="Cambria Math" panose="02040503050406030204" pitchFamily="18" charset="0"/>
                          </a:rPr>
                        </m:ctrlPr>
                      </m:sSupPr>
                      <m:e>
                        <m:r>
                          <a:rPr lang="en-US" altLang="zh-CN" b="1" i="1" dirty="0" smtClean="0">
                            <a:solidFill>
                              <a:srgbClr val="FF0000"/>
                            </a:solidFill>
                            <a:latin typeface="Cambria Math"/>
                          </a:rPr>
                          <m:t>𝑺</m:t>
                        </m:r>
                      </m:e>
                      <m:sup>
                        <m:r>
                          <a:rPr lang="en-US" altLang="zh-CN" b="1" i="1" dirty="0" smtClean="0">
                            <a:solidFill>
                              <a:srgbClr val="FF0000"/>
                            </a:solidFill>
                            <a:latin typeface="Cambria Math"/>
                          </a:rPr>
                          <m:t>′</m:t>
                        </m:r>
                      </m:sup>
                    </m:sSup>
                    <m:d>
                      <m:dPr>
                        <m:ctrlPr>
                          <a:rPr lang="en-US" altLang="zh-CN" b="1" i="1" dirty="0" smtClean="0">
                            <a:solidFill>
                              <a:srgbClr val="FF0000"/>
                            </a:solidFill>
                            <a:latin typeface="Cambria Math" panose="02040503050406030204" pitchFamily="18" charset="0"/>
                          </a:rPr>
                        </m:ctrlPr>
                      </m:dPr>
                      <m:e>
                        <m:r>
                          <a:rPr lang="en-US" altLang="zh-CN" b="1" i="1" dirty="0" smtClean="0">
                            <a:solidFill>
                              <a:srgbClr val="FF0000"/>
                            </a:solidFill>
                            <a:latin typeface="Cambria Math"/>
                          </a:rPr>
                          <m:t>−</m:t>
                        </m:r>
                        <m:r>
                          <a:rPr lang="en-US" altLang="zh-CN" b="1" i="1" dirty="0" smtClean="0">
                            <a:solidFill>
                              <a:srgbClr val="FF0000"/>
                            </a:solidFill>
                            <a:latin typeface="Cambria Math"/>
                          </a:rPr>
                          <m:t>𝒙</m:t>
                        </m:r>
                        <m:r>
                          <a:rPr lang="en-US" altLang="zh-CN" b="1" i="1" dirty="0" smtClean="0">
                            <a:solidFill>
                              <a:srgbClr val="FF0000"/>
                            </a:solidFill>
                            <a:latin typeface="Cambria Math"/>
                          </a:rPr>
                          <m:t>,−</m:t>
                        </m:r>
                        <m:r>
                          <a:rPr lang="en-US" altLang="zh-CN" b="1" i="1" dirty="0" smtClean="0">
                            <a:solidFill>
                              <a:srgbClr val="FF0000"/>
                            </a:solidFill>
                            <a:latin typeface="Cambria Math"/>
                          </a:rPr>
                          <m:t>𝒚</m:t>
                        </m:r>
                      </m:e>
                    </m:d>
                  </m:oMath>
                </a14:m>
                <a:r>
                  <a:rPr lang="zh-CN" altLang="en-US" b="1" dirty="0">
                    <a:solidFill>
                      <a:srgbClr val="FF0000"/>
                    </a:solidFill>
                  </a:rPr>
                  <a:t>点的球面波，</a:t>
                </a:r>
                <a14:m>
                  <m:oMath xmlns:m="http://schemas.openxmlformats.org/officeDocument/2006/math">
                    <m:r>
                      <a:rPr lang="en-US" altLang="zh-CN" b="1" i="1" smtClean="0">
                        <a:solidFill>
                          <a:srgbClr val="FF0000"/>
                        </a:solidFill>
                        <a:latin typeface="Cambria Math"/>
                      </a:rPr>
                      <m:t>𝑺</m:t>
                    </m:r>
                    <m:r>
                      <a:rPr lang="en-US" altLang="zh-CN" b="1" i="1" smtClean="0">
                        <a:solidFill>
                          <a:srgbClr val="FF0000"/>
                        </a:solidFill>
                        <a:latin typeface="Cambria Math"/>
                      </a:rPr>
                      <m:t>′</m:t>
                    </m:r>
                  </m:oMath>
                </a14:m>
                <a:r>
                  <a:rPr lang="zh-CN" altLang="en-US" b="1" dirty="0">
                    <a:solidFill>
                      <a:srgbClr val="FF0000"/>
                    </a:solidFill>
                  </a:rPr>
                  <a:t>点是</a:t>
                </a:r>
                <a14:m>
                  <m:oMath xmlns:m="http://schemas.openxmlformats.org/officeDocument/2006/math">
                    <m:r>
                      <a:rPr lang="en-US" altLang="zh-CN" b="1" i="1" smtClean="0">
                        <a:solidFill>
                          <a:srgbClr val="FF0000"/>
                        </a:solidFill>
                        <a:latin typeface="Cambria Math"/>
                      </a:rPr>
                      <m:t>𝑺</m:t>
                    </m:r>
                    <m:r>
                      <a:rPr lang="en-US" altLang="zh-CN" b="1" i="1" smtClean="0">
                        <a:solidFill>
                          <a:srgbClr val="FF0000"/>
                        </a:solidFill>
                        <a:latin typeface="Cambria Math"/>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a:rPr>
                          <m:t>𝒙</m:t>
                        </m:r>
                      </m:e>
                      <m:sub>
                        <m:r>
                          <a:rPr lang="en-US" altLang="zh-CN" b="1" i="1" smtClean="0">
                            <a:solidFill>
                              <a:srgbClr val="FF0000"/>
                            </a:solidFill>
                            <a:latin typeface="Cambria Math"/>
                          </a:rPr>
                          <m:t>𝟎</m:t>
                        </m:r>
                      </m:sub>
                    </m:sSub>
                    <m:r>
                      <a:rPr lang="en-US" altLang="zh-CN" b="1" i="1" smtClean="0">
                        <a:solidFill>
                          <a:srgbClr val="FF0000"/>
                        </a:solidFill>
                        <a:latin typeface="Cambria Math"/>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a:rPr>
                          <m:t>𝒚</m:t>
                        </m:r>
                      </m:e>
                      <m:sub>
                        <m:r>
                          <a:rPr lang="en-US" altLang="zh-CN" b="1" i="1" smtClean="0">
                            <a:solidFill>
                              <a:srgbClr val="FF0000"/>
                            </a:solidFill>
                            <a:latin typeface="Cambria Math"/>
                          </a:rPr>
                          <m:t>𝟎</m:t>
                        </m:r>
                      </m:sub>
                    </m:sSub>
                    <m:r>
                      <a:rPr lang="en-US" altLang="zh-CN" b="1" i="1" smtClean="0">
                        <a:solidFill>
                          <a:srgbClr val="FF0000"/>
                        </a:solidFill>
                        <a:latin typeface="Cambria Math"/>
                      </a:rPr>
                      <m:t>)</m:t>
                    </m:r>
                  </m:oMath>
                </a14:m>
                <a:r>
                  <a:rPr lang="zh-CN" altLang="en-US" b="1" dirty="0">
                    <a:solidFill>
                      <a:srgbClr val="FF0000"/>
                    </a:solidFill>
                  </a:rPr>
                  <a:t>点的几何光学像。</a:t>
                </a:r>
                <a:endParaRPr lang="en-US" altLang="zh-CN" b="1"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7504" y="5766355"/>
                <a:ext cx="8856984" cy="870751"/>
              </a:xfrm>
              <a:prstGeom prst="rect">
                <a:avLst/>
              </a:prstGeom>
              <a:blipFill>
                <a:blip r:embed="rId12"/>
                <a:stretch>
                  <a:fillRect l="-619" r="-551" b="-8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98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考虑透镜孔径效应时的成像</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34</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909992593"/>
              </p:ext>
            </p:extLst>
          </p:nvPr>
        </p:nvGraphicFramePr>
        <p:xfrm>
          <a:off x="395537" y="4138211"/>
          <a:ext cx="4104456" cy="874965"/>
        </p:xfrm>
        <a:graphic>
          <a:graphicData uri="http://schemas.openxmlformats.org/presentationml/2006/ole">
            <mc:AlternateContent xmlns:mc="http://schemas.openxmlformats.org/markup-compatibility/2006">
              <mc:Choice xmlns:v="urn:schemas-microsoft-com:vml" Requires="v">
                <p:oleObj spid="_x0000_s136407" name="Equation" r:id="rId4" imgW="2260440" imgH="482400" progId="Equation.DSMT4">
                  <p:embed/>
                </p:oleObj>
              </mc:Choice>
              <mc:Fallback>
                <p:oleObj name="Equation" r:id="rId4" imgW="226044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7" y="4138211"/>
                        <a:ext cx="4104456" cy="874965"/>
                      </a:xfrm>
                      <a:prstGeom prst="rect">
                        <a:avLst/>
                      </a:prstGeom>
                      <a:solidFill>
                        <a:schemeClr val="bg1"/>
                      </a:solidFill>
                    </p:spPr>
                  </p:pic>
                </p:oleObj>
              </mc:Fallback>
            </mc:AlternateContent>
          </a:graphicData>
        </a:graphic>
      </p:graphicFrame>
      <p:sp>
        <p:nvSpPr>
          <p:cNvPr id="8" name="TextBox 7"/>
          <p:cNvSpPr txBox="1"/>
          <p:nvPr/>
        </p:nvSpPr>
        <p:spPr>
          <a:xfrm>
            <a:off x="107504" y="1268760"/>
            <a:ext cx="3667992" cy="455253"/>
          </a:xfrm>
          <a:prstGeom prst="rect">
            <a:avLst/>
          </a:prstGeom>
          <a:noFill/>
        </p:spPr>
        <p:txBody>
          <a:bodyPr wrap="none" rtlCol="0">
            <a:spAutoFit/>
          </a:bodyPr>
          <a:lstStyle/>
          <a:p>
            <a:pPr marL="457200" indent="-457200">
              <a:lnSpc>
                <a:spcPct val="150000"/>
              </a:lnSpc>
              <a:buFont typeface="+mj-lt"/>
              <a:buAutoNum type="alphaLcParenR" startAt="2"/>
            </a:pPr>
            <a:r>
              <a:rPr lang="zh-CN" altLang="en-US" b="1" dirty="0">
                <a:solidFill>
                  <a:srgbClr val="0000FF"/>
                </a:solidFill>
              </a:rPr>
              <a:t>点物在距透镜有限远的光轴上</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5770" y="1196752"/>
            <a:ext cx="4260726" cy="2020332"/>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912279706"/>
              </p:ext>
            </p:extLst>
          </p:nvPr>
        </p:nvGraphicFramePr>
        <p:xfrm>
          <a:off x="347663" y="2636838"/>
          <a:ext cx="3072209" cy="815205"/>
        </p:xfrm>
        <a:graphic>
          <a:graphicData uri="http://schemas.openxmlformats.org/presentationml/2006/ole">
            <mc:AlternateContent xmlns:mc="http://schemas.openxmlformats.org/markup-compatibility/2006">
              <mc:Choice xmlns:v="urn:schemas-microsoft-com:vml" Requires="v">
                <p:oleObj spid="_x0000_s136408" name="Equation" r:id="rId7" imgW="1816100" imgH="482600" progId="Equation.DSMT4">
                  <p:embed/>
                </p:oleObj>
              </mc:Choice>
              <mc:Fallback>
                <p:oleObj name="Equation" r:id="rId7" imgW="18161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663" y="2636838"/>
                        <a:ext cx="3072209" cy="815205"/>
                      </a:xfrm>
                      <a:prstGeom prst="rect">
                        <a:avLst/>
                      </a:prstGeom>
                      <a:solidFill>
                        <a:schemeClr val="bg1"/>
                      </a:solidFill>
                    </p:spPr>
                  </p:pic>
                </p:oleObj>
              </mc:Fallback>
            </mc:AlternateContent>
          </a:graphicData>
        </a:graphic>
      </p:graphicFrame>
      <p:sp>
        <p:nvSpPr>
          <p:cNvPr id="10" name="TextBox 9"/>
          <p:cNvSpPr txBox="1"/>
          <p:nvPr/>
        </p:nvSpPr>
        <p:spPr>
          <a:xfrm>
            <a:off x="107504" y="1700808"/>
            <a:ext cx="4464496" cy="870751"/>
          </a:xfrm>
          <a:prstGeom prst="rect">
            <a:avLst/>
          </a:prstGeom>
          <a:noFill/>
        </p:spPr>
        <p:txBody>
          <a:bodyPr wrap="square" rtlCol="0">
            <a:spAutoFit/>
          </a:bodyPr>
          <a:lstStyle/>
          <a:p>
            <a:pPr algn="just">
              <a:lnSpc>
                <a:spcPct val="150000"/>
              </a:lnSpc>
            </a:pPr>
            <a:r>
              <a:rPr lang="zh-CN" altLang="en-US" b="1" dirty="0">
                <a:solidFill>
                  <a:schemeClr val="tx2"/>
                </a:solidFill>
              </a:rPr>
              <a:t>在菲涅尔近似条件下，透镜之前平面上的复振幅：</a:t>
            </a:r>
          </a:p>
        </p:txBody>
      </p:sp>
      <p:sp>
        <p:nvSpPr>
          <p:cNvPr id="4" name="TextBox 3"/>
          <p:cNvSpPr txBox="1"/>
          <p:nvPr/>
        </p:nvSpPr>
        <p:spPr>
          <a:xfrm>
            <a:off x="107504" y="3645024"/>
            <a:ext cx="2790894" cy="455253"/>
          </a:xfrm>
          <a:prstGeom prst="rect">
            <a:avLst/>
          </a:prstGeom>
          <a:noFill/>
        </p:spPr>
        <p:txBody>
          <a:bodyPr wrap="square" rtlCol="0">
            <a:spAutoFit/>
          </a:bodyPr>
          <a:lstStyle/>
          <a:p>
            <a:pPr algn="just">
              <a:lnSpc>
                <a:spcPct val="150000"/>
              </a:lnSpc>
            </a:pPr>
            <a:r>
              <a:rPr lang="zh-CN" altLang="en-US" b="1" dirty="0">
                <a:solidFill>
                  <a:schemeClr val="tx2"/>
                </a:solidFill>
              </a:rPr>
              <a:t>透镜的透射系数：</a:t>
            </a:r>
          </a:p>
        </p:txBody>
      </p:sp>
      <p:graphicFrame>
        <p:nvGraphicFramePr>
          <p:cNvPr id="12" name="对象 11"/>
          <p:cNvGraphicFramePr>
            <a:graphicFrameLocks noChangeAspect="1"/>
          </p:cNvGraphicFramePr>
          <p:nvPr>
            <p:extLst>
              <p:ext uri="{D42A27DB-BD31-4B8C-83A1-F6EECF244321}">
                <p14:modId xmlns:p14="http://schemas.microsoft.com/office/powerpoint/2010/main" val="2636076725"/>
              </p:ext>
            </p:extLst>
          </p:nvPr>
        </p:nvGraphicFramePr>
        <p:xfrm>
          <a:off x="340890" y="5560145"/>
          <a:ext cx="6175326" cy="829746"/>
        </p:xfrm>
        <a:graphic>
          <a:graphicData uri="http://schemas.openxmlformats.org/presentationml/2006/ole">
            <mc:AlternateContent xmlns:mc="http://schemas.openxmlformats.org/markup-compatibility/2006">
              <mc:Choice xmlns:v="urn:schemas-microsoft-com:vml" Requires="v">
                <p:oleObj spid="_x0000_s136409" name="Equation" r:id="rId9" imgW="3581280" imgH="482400" progId="Equation.DSMT4">
                  <p:embed/>
                </p:oleObj>
              </mc:Choice>
              <mc:Fallback>
                <p:oleObj name="Equation" r:id="rId9" imgW="3581280" imgH="482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90" y="5560145"/>
                        <a:ext cx="6175326" cy="829746"/>
                      </a:xfrm>
                      <a:prstGeom prst="rect">
                        <a:avLst/>
                      </a:prstGeom>
                      <a:solidFill>
                        <a:schemeClr val="bg1"/>
                      </a:solidFill>
                    </p:spPr>
                  </p:pic>
                </p:oleObj>
              </mc:Fallback>
            </mc:AlternateContent>
          </a:graphicData>
        </a:graphic>
      </p:graphicFrame>
      <p:sp>
        <p:nvSpPr>
          <p:cNvPr id="13" name="TextBox 12"/>
          <p:cNvSpPr txBox="1"/>
          <p:nvPr/>
        </p:nvSpPr>
        <p:spPr>
          <a:xfrm>
            <a:off x="107504" y="5017179"/>
            <a:ext cx="4732004" cy="455253"/>
          </a:xfrm>
          <a:prstGeom prst="rect">
            <a:avLst/>
          </a:prstGeom>
          <a:noFill/>
        </p:spPr>
        <p:txBody>
          <a:bodyPr wrap="square" rtlCol="0">
            <a:spAutoFit/>
          </a:bodyPr>
          <a:lstStyle/>
          <a:p>
            <a:pPr algn="just">
              <a:lnSpc>
                <a:spcPct val="150000"/>
              </a:lnSpc>
            </a:pPr>
            <a:r>
              <a:rPr lang="zh-CN" altLang="en-US" b="1" dirty="0">
                <a:solidFill>
                  <a:schemeClr val="tx2"/>
                </a:solidFill>
              </a:rPr>
              <a:t>透镜之后平面上的复振幅：</a:t>
            </a:r>
          </a:p>
        </p:txBody>
      </p:sp>
    </p:spTree>
    <p:extLst>
      <p:ext uri="{BB962C8B-B14F-4D97-AF65-F5344CB8AC3E}">
        <p14:creationId xmlns:p14="http://schemas.microsoft.com/office/powerpoint/2010/main" val="266248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4"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考虑透镜孔径效应时的成像</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35</a:t>
            </a:fld>
            <a:endParaRPr lang="en-US" altLang="zh-CN"/>
          </a:p>
        </p:txBody>
      </p:sp>
      <p:sp>
        <p:nvSpPr>
          <p:cNvPr id="8" name="TextBox 7"/>
          <p:cNvSpPr txBox="1"/>
          <p:nvPr/>
        </p:nvSpPr>
        <p:spPr>
          <a:xfrm>
            <a:off x="107504" y="1133215"/>
            <a:ext cx="3667992" cy="455253"/>
          </a:xfrm>
          <a:prstGeom prst="rect">
            <a:avLst/>
          </a:prstGeom>
          <a:noFill/>
        </p:spPr>
        <p:txBody>
          <a:bodyPr wrap="none" rtlCol="0">
            <a:spAutoFit/>
          </a:bodyPr>
          <a:lstStyle/>
          <a:p>
            <a:pPr marL="457200" indent="-457200">
              <a:lnSpc>
                <a:spcPct val="150000"/>
              </a:lnSpc>
              <a:buFont typeface="+mj-lt"/>
              <a:buAutoNum type="alphaLcParenR" startAt="2"/>
            </a:pPr>
            <a:r>
              <a:rPr lang="zh-CN" altLang="en-US" b="1" dirty="0">
                <a:solidFill>
                  <a:srgbClr val="0000FF"/>
                </a:solidFill>
              </a:rPr>
              <a:t>点物在距透镜有限远的光轴上</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5770" y="1120636"/>
            <a:ext cx="4260726" cy="2020332"/>
          </a:xfrm>
          <a:prstGeom prst="rect">
            <a:avLst/>
          </a:prstGeom>
        </p:spPr>
      </p:pic>
      <p:graphicFrame>
        <p:nvGraphicFramePr>
          <p:cNvPr id="12" name="对象 11"/>
          <p:cNvGraphicFramePr>
            <a:graphicFrameLocks noChangeAspect="1"/>
          </p:cNvGraphicFramePr>
          <p:nvPr>
            <p:extLst>
              <p:ext uri="{D42A27DB-BD31-4B8C-83A1-F6EECF244321}">
                <p14:modId xmlns:p14="http://schemas.microsoft.com/office/powerpoint/2010/main" val="1112047194"/>
              </p:ext>
            </p:extLst>
          </p:nvPr>
        </p:nvGraphicFramePr>
        <p:xfrm>
          <a:off x="4211960" y="3304985"/>
          <a:ext cx="3773612" cy="740832"/>
        </p:xfrm>
        <a:graphic>
          <a:graphicData uri="http://schemas.openxmlformats.org/presentationml/2006/ole">
            <mc:AlternateContent xmlns:mc="http://schemas.openxmlformats.org/markup-compatibility/2006">
              <mc:Choice xmlns:v="urn:schemas-microsoft-com:vml" Requires="v">
                <p:oleObj spid="_x0000_s137431" name="Equation" r:id="rId5" imgW="2450880" imgH="482400" progId="Equation.DSMT4">
                  <p:embed/>
                </p:oleObj>
              </mc:Choice>
              <mc:Fallback>
                <p:oleObj name="Equation" r:id="rId5" imgW="245088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3304985"/>
                        <a:ext cx="3773612" cy="740832"/>
                      </a:xfrm>
                      <a:prstGeom prst="rect">
                        <a:avLst/>
                      </a:prstGeom>
                      <a:solidFill>
                        <a:schemeClr val="bg1"/>
                      </a:solidFill>
                    </p:spPr>
                  </p:pic>
                </p:oleObj>
              </mc:Fallback>
            </mc:AlternateContent>
          </a:graphicData>
        </a:graphic>
      </p:graphicFrame>
      <mc:AlternateContent xmlns:mc="http://schemas.openxmlformats.org/markup-compatibility/2006" xmlns:a14="http://schemas.microsoft.com/office/drawing/2010/main">
        <mc:Choice Requires="a14">
          <p:sp>
            <p:nvSpPr>
              <p:cNvPr id="11" name="矩形 10"/>
              <p:cNvSpPr/>
              <p:nvPr/>
            </p:nvSpPr>
            <p:spPr>
              <a:xfrm>
                <a:off x="107504" y="2100751"/>
                <a:ext cx="4104456" cy="1328249"/>
              </a:xfrm>
              <a:prstGeom prst="rect">
                <a:avLst/>
              </a:prstGeom>
            </p:spPr>
            <p:txBody>
              <a:bodyPr wrap="square">
                <a:spAutoFit/>
              </a:bodyPr>
              <a:lstStyle/>
              <a:p>
                <a:pPr algn="just">
                  <a:lnSpc>
                    <a:spcPct val="150000"/>
                  </a:lnSpc>
                </a:pPr>
                <a14:m>
                  <m:oMath xmlns:m="http://schemas.openxmlformats.org/officeDocument/2006/math">
                    <m:acc>
                      <m:accPr>
                        <m:chr m:val="̃"/>
                        <m:ctrlPr>
                          <a:rPr lang="en-US" altLang="zh-CN" b="1" i="1" dirty="0" smtClean="0">
                            <a:solidFill>
                              <a:schemeClr val="tx2"/>
                            </a:solidFill>
                            <a:latin typeface="Cambria Math" panose="02040503050406030204" pitchFamily="18" charset="0"/>
                          </a:rPr>
                        </m:ctrlPr>
                      </m:accPr>
                      <m:e>
                        <m:r>
                          <a:rPr lang="en-US" altLang="zh-CN" b="1" i="1" dirty="0">
                            <a:solidFill>
                              <a:schemeClr val="tx2"/>
                            </a:solidFill>
                            <a:latin typeface="Cambria Math"/>
                          </a:rPr>
                          <m:t>𝑬</m:t>
                        </m:r>
                      </m:e>
                    </m:acc>
                    <m:r>
                      <a:rPr lang="en-US" altLang="zh-CN" b="1" i="1" dirty="0" smtClean="0">
                        <a:solidFill>
                          <a:schemeClr val="tx2"/>
                        </a:solidFill>
                        <a:latin typeface="Cambria Math"/>
                      </a:rPr>
                      <m:t>′</m:t>
                    </m:r>
                    <m:r>
                      <a:rPr lang="en-US" altLang="zh-CN" b="1" i="1" dirty="0">
                        <a:solidFill>
                          <a:schemeClr val="tx2"/>
                        </a:solidFill>
                        <a:latin typeface="Cambria Math"/>
                      </a:rPr>
                      <m:t>(</m:t>
                    </m:r>
                    <m:sSub>
                      <m:sSubPr>
                        <m:ctrlPr>
                          <a:rPr lang="en-US" altLang="zh-CN" b="1" i="1" dirty="0" smtClean="0">
                            <a:solidFill>
                              <a:schemeClr val="tx2"/>
                            </a:solidFill>
                            <a:latin typeface="Cambria Math" panose="02040503050406030204" pitchFamily="18" charset="0"/>
                          </a:rPr>
                        </m:ctrlPr>
                      </m:sSubPr>
                      <m:e>
                        <m:r>
                          <a:rPr lang="en-US" altLang="zh-CN" b="1" i="1" dirty="0" smtClean="0">
                            <a:solidFill>
                              <a:schemeClr val="tx2"/>
                            </a:solidFill>
                            <a:latin typeface="Cambria Math"/>
                          </a:rPr>
                          <m:t>𝒙</m:t>
                        </m:r>
                      </m:e>
                      <m:sub>
                        <m:r>
                          <a:rPr lang="en-US" altLang="zh-CN" b="1" i="1" dirty="0" smtClean="0">
                            <a:solidFill>
                              <a:schemeClr val="tx2"/>
                            </a:solidFill>
                            <a:latin typeface="Cambria Math"/>
                          </a:rPr>
                          <m:t>𝟏</m:t>
                        </m:r>
                      </m:sub>
                    </m:sSub>
                    <m:r>
                      <a:rPr lang="en-US" altLang="zh-CN" b="1" i="1" dirty="0">
                        <a:solidFill>
                          <a:schemeClr val="tx2"/>
                        </a:solidFill>
                        <a:latin typeface="Cambria Math"/>
                      </a:rPr>
                      <m:t>,</m:t>
                    </m:r>
                    <m:sSub>
                      <m:sSubPr>
                        <m:ctrlPr>
                          <a:rPr lang="en-US" altLang="zh-CN" b="1" i="1" dirty="0" smtClean="0">
                            <a:solidFill>
                              <a:schemeClr val="tx2"/>
                            </a:solidFill>
                            <a:latin typeface="Cambria Math" panose="02040503050406030204" pitchFamily="18" charset="0"/>
                          </a:rPr>
                        </m:ctrlPr>
                      </m:sSubPr>
                      <m:e>
                        <m:r>
                          <a:rPr lang="en-US" altLang="zh-CN" b="1" i="1" dirty="0" smtClean="0">
                            <a:solidFill>
                              <a:schemeClr val="tx2"/>
                            </a:solidFill>
                            <a:latin typeface="Cambria Math"/>
                          </a:rPr>
                          <m:t>𝒚</m:t>
                        </m:r>
                      </m:e>
                      <m:sub>
                        <m:r>
                          <a:rPr lang="en-US" altLang="zh-CN" b="1" i="1" dirty="0" smtClean="0">
                            <a:solidFill>
                              <a:schemeClr val="tx2"/>
                            </a:solidFill>
                            <a:latin typeface="Cambria Math"/>
                          </a:rPr>
                          <m:t>𝟏</m:t>
                        </m:r>
                      </m:sub>
                    </m:sSub>
                    <m:r>
                      <a:rPr lang="en-US" altLang="zh-CN" b="1" i="1" dirty="0">
                        <a:solidFill>
                          <a:schemeClr val="tx2"/>
                        </a:solidFill>
                        <a:latin typeface="Cambria Math"/>
                      </a:rPr>
                      <m:t>)</m:t>
                    </m:r>
                  </m:oMath>
                </a14:m>
                <a:r>
                  <a:rPr lang="zh-CN" altLang="en-US" b="1" dirty="0">
                    <a:solidFill>
                      <a:schemeClr val="tx2"/>
                    </a:solidFill>
                  </a:rPr>
                  <a:t>通过距离</a:t>
                </a:r>
                <a14:m>
                  <m:oMath xmlns:m="http://schemas.openxmlformats.org/officeDocument/2006/math">
                    <m:sSup>
                      <m:sSupPr>
                        <m:ctrlPr>
                          <a:rPr lang="en-US" altLang="zh-CN" b="1" i="1" smtClean="0">
                            <a:solidFill>
                              <a:schemeClr val="tx2"/>
                            </a:solidFill>
                            <a:latin typeface="Cambria Math" panose="02040503050406030204" pitchFamily="18" charset="0"/>
                          </a:rPr>
                        </m:ctrlPr>
                      </m:sSupPr>
                      <m:e>
                        <m:r>
                          <a:rPr lang="en-US" altLang="zh-CN" b="1" i="1" smtClean="0">
                            <a:solidFill>
                              <a:schemeClr val="tx2"/>
                            </a:solidFill>
                            <a:latin typeface="Cambria Math"/>
                          </a:rPr>
                          <m:t>𝒍</m:t>
                        </m:r>
                      </m:e>
                      <m:sup>
                        <m:r>
                          <a:rPr lang="en-US" altLang="zh-CN" b="1" i="1" smtClean="0">
                            <a:solidFill>
                              <a:schemeClr val="tx2"/>
                            </a:solidFill>
                            <a:latin typeface="Cambria Math"/>
                          </a:rPr>
                          <m:t>′</m:t>
                        </m:r>
                      </m:sup>
                    </m:sSup>
                  </m:oMath>
                </a14:m>
                <a:r>
                  <a:rPr lang="zh-CN" altLang="en-US" b="1" dirty="0">
                    <a:solidFill>
                      <a:schemeClr val="tx2"/>
                    </a:solidFill>
                  </a:rPr>
                  <a:t>的传播，在</a:t>
                </a:r>
                <a:r>
                  <a:rPr lang="en-US" altLang="zh-CN" b="1" i="1" dirty="0" err="1">
                    <a:solidFill>
                      <a:schemeClr val="tx2"/>
                    </a:solidFill>
                    <a:latin typeface="Times New Roman" panose="02020603050405020304" pitchFamily="18" charset="0"/>
                    <a:cs typeface="Times New Roman" panose="02020603050405020304" pitchFamily="18" charset="0"/>
                  </a:rPr>
                  <a:t>xy</a:t>
                </a:r>
                <a:r>
                  <a:rPr lang="zh-CN" altLang="en-US" b="1" dirty="0">
                    <a:solidFill>
                      <a:schemeClr val="tx2"/>
                    </a:solidFill>
                  </a:rPr>
                  <a:t>面上的场分布</a:t>
                </a:r>
                <a14:m>
                  <m:oMath xmlns:m="http://schemas.openxmlformats.org/officeDocument/2006/math">
                    <m:acc>
                      <m:accPr>
                        <m:chr m:val="̃"/>
                        <m:ctrlPr>
                          <a:rPr lang="en-US" altLang="zh-CN" b="1" i="1" smtClean="0">
                            <a:solidFill>
                              <a:schemeClr val="tx2"/>
                            </a:solidFill>
                            <a:latin typeface="Cambria Math" panose="02040503050406030204" pitchFamily="18" charset="0"/>
                          </a:rPr>
                        </m:ctrlPr>
                      </m:accPr>
                      <m:e>
                        <m:r>
                          <m:rPr>
                            <m:nor/>
                          </m:rPr>
                          <a:rPr lang="en-US" altLang="zh-CN" b="1" i="1" dirty="0">
                            <a:solidFill>
                              <a:schemeClr val="tx2"/>
                            </a:solidFill>
                            <a:latin typeface="Lucida Calligraphy" panose="03010101010101010101" pitchFamily="66" charset="0"/>
                          </a:rPr>
                          <m:t>E</m:t>
                        </m:r>
                      </m:e>
                    </m:acc>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可由菲涅尔衍射公式计算：</a:t>
                </a:r>
              </a:p>
            </p:txBody>
          </p:sp>
        </mc:Choice>
        <mc:Fallback xmlns="">
          <p:sp>
            <p:nvSpPr>
              <p:cNvPr id="11" name="矩形 10"/>
              <p:cNvSpPr>
                <a:spLocks noRot="1" noChangeAspect="1" noMove="1" noResize="1" noEditPoints="1" noAdjustHandles="1" noChangeArrowheads="1" noChangeShapeType="1" noTextEdit="1"/>
              </p:cNvSpPr>
              <p:nvPr/>
            </p:nvSpPr>
            <p:spPr>
              <a:xfrm>
                <a:off x="107504" y="2100751"/>
                <a:ext cx="4104456" cy="1328249"/>
              </a:xfrm>
              <a:prstGeom prst="rect">
                <a:avLst/>
              </a:prstGeom>
              <a:blipFill>
                <a:blip r:embed="rId7"/>
                <a:stretch>
                  <a:fillRect l="-1337" r="-1189" b="-5046"/>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97774227"/>
              </p:ext>
            </p:extLst>
          </p:nvPr>
        </p:nvGraphicFramePr>
        <p:xfrm>
          <a:off x="241089" y="4044759"/>
          <a:ext cx="6635168" cy="1760505"/>
        </p:xfrm>
        <a:graphic>
          <a:graphicData uri="http://schemas.openxmlformats.org/presentationml/2006/ole">
            <mc:AlternateContent xmlns:mc="http://schemas.openxmlformats.org/markup-compatibility/2006">
              <mc:Choice xmlns:v="urn:schemas-microsoft-com:vml" Requires="v">
                <p:oleObj spid="_x0000_s137432" name="Equation" r:id="rId8" imgW="4114800" imgH="1091880" progId="Equation.DSMT4">
                  <p:embed/>
                </p:oleObj>
              </mc:Choice>
              <mc:Fallback>
                <p:oleObj name="Equation" r:id="rId8" imgW="4114800" imgH="1091880" progId="Equation.DSMT4">
                  <p:embed/>
                  <p:pic>
                    <p:nvPicPr>
                      <p:cNvPr id="0" name=""/>
                      <p:cNvPicPr>
                        <a:picLocks noChangeAspect="1" noChangeArrowheads="1"/>
                      </p:cNvPicPr>
                      <p:nvPr/>
                    </p:nvPicPr>
                    <p:blipFill>
                      <a:blip r:embed="rId9"/>
                      <a:srcRect/>
                      <a:stretch>
                        <a:fillRect/>
                      </a:stretch>
                    </p:blipFill>
                    <p:spPr bwMode="auto">
                      <a:xfrm>
                        <a:off x="241089" y="4044759"/>
                        <a:ext cx="6635168" cy="1760505"/>
                      </a:xfrm>
                      <a:prstGeom prst="rect">
                        <a:avLst/>
                      </a:prstGeom>
                      <a:noFill/>
                    </p:spPr>
                  </p:pic>
                </p:oleObj>
              </mc:Fallback>
            </mc:AlternateContent>
          </a:graphicData>
        </a:graphic>
      </p:graphicFrame>
      <p:sp>
        <p:nvSpPr>
          <p:cNvPr id="15" name="下箭头 14"/>
          <p:cNvSpPr/>
          <p:nvPr/>
        </p:nvSpPr>
        <p:spPr>
          <a:xfrm>
            <a:off x="4572000" y="3894363"/>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4117644232"/>
              </p:ext>
            </p:extLst>
          </p:nvPr>
        </p:nvGraphicFramePr>
        <p:xfrm>
          <a:off x="7189467" y="5148598"/>
          <a:ext cx="1486989" cy="583502"/>
        </p:xfrm>
        <a:graphic>
          <a:graphicData uri="http://schemas.openxmlformats.org/presentationml/2006/ole">
            <mc:AlternateContent xmlns:mc="http://schemas.openxmlformats.org/markup-compatibility/2006">
              <mc:Choice xmlns:v="urn:schemas-microsoft-com:vml" Requires="v">
                <p:oleObj spid="_x0000_s137433" name="Equation" r:id="rId10" imgW="1002960" imgH="393480" progId="Equation.DSMT4">
                  <p:embed/>
                </p:oleObj>
              </mc:Choice>
              <mc:Fallback>
                <p:oleObj name="Equation" r:id="rId10" imgW="100296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9467" y="5148598"/>
                        <a:ext cx="1486989" cy="583502"/>
                      </a:xfrm>
                      <a:prstGeom prst="rect">
                        <a:avLst/>
                      </a:prstGeom>
                      <a:noFill/>
                    </p:spPr>
                  </p:pic>
                </p:oleObj>
              </mc:Fallback>
            </mc:AlternateContent>
          </a:graphicData>
        </a:graphic>
      </p:graphicFrame>
      <p:sp>
        <p:nvSpPr>
          <p:cNvPr id="18" name="TextBox 17"/>
          <p:cNvSpPr txBox="1"/>
          <p:nvPr/>
        </p:nvSpPr>
        <p:spPr>
          <a:xfrm>
            <a:off x="6076202" y="5066123"/>
            <a:ext cx="980582" cy="646331"/>
          </a:xfrm>
          <a:prstGeom prst="rect">
            <a:avLst/>
          </a:prstGeom>
          <a:noFill/>
        </p:spPr>
        <p:txBody>
          <a:bodyPr wrap="square" rtlCol="0">
            <a:spAutoFit/>
          </a:bodyPr>
          <a:lstStyle/>
          <a:p>
            <a:pPr algn="just"/>
            <a:r>
              <a:rPr lang="zh-CN" altLang="en-US" b="1" dirty="0">
                <a:solidFill>
                  <a:schemeClr val="tx2"/>
                </a:solidFill>
              </a:rPr>
              <a:t>其中常数因子：</a:t>
            </a:r>
          </a:p>
        </p:txBody>
      </p:sp>
      <p:sp>
        <p:nvSpPr>
          <p:cNvPr id="19" name="TextBox 18"/>
          <p:cNvSpPr txBox="1"/>
          <p:nvPr/>
        </p:nvSpPr>
        <p:spPr>
          <a:xfrm>
            <a:off x="107504" y="5805264"/>
            <a:ext cx="8928992" cy="870751"/>
          </a:xfrm>
          <a:prstGeom prst="rect">
            <a:avLst/>
          </a:prstGeom>
          <a:noFill/>
        </p:spPr>
        <p:txBody>
          <a:bodyPr wrap="square" rtlCol="0">
            <a:spAutoFit/>
          </a:bodyPr>
          <a:lstStyle/>
          <a:p>
            <a:pPr>
              <a:lnSpc>
                <a:spcPct val="150000"/>
              </a:lnSpc>
            </a:pPr>
            <a:r>
              <a:rPr lang="zh-CN" altLang="en-US" b="1" dirty="0">
                <a:solidFill>
                  <a:srgbClr val="FF0000"/>
                </a:solidFill>
              </a:rPr>
              <a:t>当考虑孔径效应时，像面上的场分布由透镜孔径的夫琅禾费衍射图样给出，其中心在几何像点。</a:t>
            </a:r>
          </a:p>
        </p:txBody>
      </p:sp>
    </p:spTree>
    <p:extLst>
      <p:ext uri="{BB962C8B-B14F-4D97-AF65-F5344CB8AC3E}">
        <p14:creationId xmlns:p14="http://schemas.microsoft.com/office/powerpoint/2010/main" val="61326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zh-CN" altLang="en-US" sz="3600" dirty="0">
                <a:latin typeface="黑体" pitchFamily="2" charset="-122"/>
                <a:ea typeface="黑体" pitchFamily="2" charset="-122"/>
              </a:rPr>
              <a:t>致谢</a:t>
            </a:r>
            <a:endParaRPr lang="en-US" altLang="zh-CN" sz="36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36</a:t>
            </a:fld>
            <a:endParaRPr lang="en-US" altLang="zh-CN"/>
          </a:p>
        </p:txBody>
      </p:sp>
      <p:sp>
        <p:nvSpPr>
          <p:cNvPr id="9" name="TextBox 8"/>
          <p:cNvSpPr txBox="1">
            <a:spLocks noChangeArrowheads="1"/>
          </p:cNvSpPr>
          <p:nvPr/>
        </p:nvSpPr>
        <p:spPr bwMode="auto">
          <a:xfrm>
            <a:off x="431800" y="2492896"/>
            <a:ext cx="8326438" cy="3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教材、浙江大学梁铨廷老师编写的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教材、天津大学郁道银老师的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工程光学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课件、电子科技大学叶玉堂老师的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课件、中国科技大学崔洪滨老师的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课件、华中科技大学杨振宇老师的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0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826027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夫琅禾费衍射的物理解释</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4</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731996777"/>
              </p:ext>
            </p:extLst>
          </p:nvPr>
        </p:nvGraphicFramePr>
        <p:xfrm>
          <a:off x="1806973" y="1532830"/>
          <a:ext cx="5458048" cy="608389"/>
        </p:xfrm>
        <a:graphic>
          <a:graphicData uri="http://schemas.openxmlformats.org/presentationml/2006/ole">
            <mc:AlternateContent xmlns:mc="http://schemas.openxmlformats.org/markup-compatibility/2006">
              <mc:Choice xmlns:v="urn:schemas-microsoft-com:vml" Requires="v">
                <p:oleObj spid="_x0000_s17991" name="Equation" r:id="rId4" imgW="2958840" imgH="330120" progId="Equation.DSMT4">
                  <p:embed/>
                </p:oleObj>
              </mc:Choice>
              <mc:Fallback>
                <p:oleObj name="Equation" r:id="rId4" imgW="2958840" imgH="330120" progId="Equation.DSMT4">
                  <p:embed/>
                  <p:pic>
                    <p:nvPicPr>
                      <p:cNvPr id="0" name="对象 1"/>
                      <p:cNvPicPr>
                        <a:picLocks noChangeAspect="1" noChangeArrowheads="1"/>
                      </p:cNvPicPr>
                      <p:nvPr/>
                    </p:nvPicPr>
                    <p:blipFill>
                      <a:blip r:embed="rId5"/>
                      <a:srcRect/>
                      <a:stretch>
                        <a:fillRect/>
                      </a:stretch>
                    </p:blipFill>
                    <p:spPr bwMode="auto">
                      <a:xfrm>
                        <a:off x="1806973" y="1532830"/>
                        <a:ext cx="5458048" cy="608389"/>
                      </a:xfrm>
                      <a:prstGeom prst="rect">
                        <a:avLst/>
                      </a:prstGeom>
                      <a:noFill/>
                      <a:ln>
                        <a:noFill/>
                      </a:ln>
                    </p:spPr>
                  </p:pic>
                </p:oleObj>
              </mc:Fallback>
            </mc:AlternateContent>
          </a:graphicData>
        </a:graphic>
      </p:graphicFrame>
      <p:sp>
        <p:nvSpPr>
          <p:cNvPr id="20" name="TextBox 19"/>
          <p:cNvSpPr txBox="1"/>
          <p:nvPr/>
        </p:nvSpPr>
        <p:spPr>
          <a:xfrm>
            <a:off x="179512" y="1061207"/>
            <a:ext cx="8784976" cy="455253"/>
          </a:xfrm>
          <a:prstGeom prst="rect">
            <a:avLst/>
          </a:prstGeom>
          <a:noFill/>
        </p:spPr>
        <p:txBody>
          <a:bodyPr wrap="square" rtlCol="0">
            <a:spAutoFit/>
          </a:bodyPr>
          <a:lstStyle/>
          <a:p>
            <a:pPr>
              <a:lnSpc>
                <a:spcPct val="150000"/>
              </a:lnSpc>
            </a:pPr>
            <a:r>
              <a:rPr lang="zh-CN" altLang="en-US" b="1" dirty="0">
                <a:solidFill>
                  <a:schemeClr val="tx2"/>
                </a:solidFill>
              </a:rPr>
              <a:t>孔径面上的复杂复振幅可以角谱表示为：</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9992" y="3645024"/>
            <a:ext cx="4536504" cy="225536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79512" y="2132856"/>
                <a:ext cx="8784976" cy="1701748"/>
              </a:xfrm>
              <a:prstGeom prst="rect">
                <a:avLst/>
              </a:prstGeom>
              <a:noFill/>
            </p:spPr>
            <p:txBody>
              <a:bodyPr wrap="square" rtlCol="0">
                <a:spAutoFit/>
              </a:bodyPr>
              <a:lstStyle/>
              <a:p>
                <a:pPr algn="just">
                  <a:lnSpc>
                    <a:spcPct val="150000"/>
                  </a:lnSpc>
                </a:pPr>
                <a:r>
                  <a:rPr lang="zh-CN" altLang="en-US" b="1" dirty="0">
                    <a:solidFill>
                      <a:schemeClr val="tx2"/>
                    </a:solidFill>
                  </a:rPr>
                  <a:t>这表示孔径面上的复振幅可视为不同空间频率（即不同传播方向）的平面波的线性叠加，这些平面波继续向前传输，在观察屏上线性叠加，即为我们所观察到的衍射图样。</a:t>
                </a:r>
                <a:endParaRPr lang="en-US" altLang="zh-CN" b="1" dirty="0">
                  <a:solidFill>
                    <a:schemeClr val="tx2"/>
                  </a:solidFill>
                </a:endParaRPr>
              </a:p>
              <a:p>
                <a:pPr algn="just">
                  <a:lnSpc>
                    <a:spcPct val="150000"/>
                  </a:lnSpc>
                </a:pPr>
                <a:r>
                  <a:rPr lang="zh-CN" altLang="en-US" b="1" dirty="0">
                    <a:solidFill>
                      <a:schemeClr val="tx2"/>
                    </a:solidFill>
                  </a:rPr>
                  <a:t>在夫琅禾费近似条件下，空间频率</a:t>
                </a:r>
                <a14:m>
                  <m:oMath xmlns:m="http://schemas.openxmlformats.org/officeDocument/2006/math">
                    <m:r>
                      <a:rPr lang="en-US" altLang="zh-CN" b="1" i="1" smtClean="0">
                        <a:solidFill>
                          <a:schemeClr val="tx2"/>
                        </a:solidFill>
                        <a:latin typeface="Cambria Math"/>
                      </a:rPr>
                      <m:t>(</m:t>
                    </m:r>
                    <m:r>
                      <a:rPr lang="en-US" altLang="zh-CN" b="1" i="1" smtClean="0">
                        <a:solidFill>
                          <a:schemeClr val="tx2"/>
                        </a:solidFill>
                        <a:latin typeface="Cambria Math"/>
                      </a:rPr>
                      <m:t>𝒖</m:t>
                    </m:r>
                    <m:r>
                      <a:rPr lang="en-US" altLang="zh-CN" b="1" i="1" smtClean="0">
                        <a:solidFill>
                          <a:schemeClr val="tx2"/>
                        </a:solidFill>
                        <a:latin typeface="Cambria Math"/>
                      </a:rPr>
                      <m:t>,</m:t>
                    </m:r>
                    <m:r>
                      <a:rPr lang="en-US" altLang="zh-CN" b="1" i="1" smtClean="0">
                        <a:solidFill>
                          <a:schemeClr val="tx2"/>
                        </a:solidFill>
                        <a:latin typeface="Cambria Math"/>
                      </a:rPr>
                      <m:t>𝒗</m:t>
                    </m:r>
                    <m:r>
                      <a:rPr lang="en-US" altLang="zh-CN" b="1" i="1" smtClean="0">
                        <a:solidFill>
                          <a:schemeClr val="tx2"/>
                        </a:solidFill>
                        <a:latin typeface="Cambria Math"/>
                      </a:rPr>
                      <m:t>)</m:t>
                    </m:r>
                  </m:oMath>
                </a14:m>
                <a:r>
                  <a:rPr lang="zh-CN" altLang="en-US" b="1" dirty="0">
                    <a:solidFill>
                      <a:schemeClr val="tx2"/>
                    </a:solidFill>
                  </a:rPr>
                  <a:t>的平面波将会汇聚在</a:t>
                </a:r>
                <a14:m>
                  <m:oMath xmlns:m="http://schemas.openxmlformats.org/officeDocument/2006/math">
                    <m:r>
                      <a:rPr lang="en-US" altLang="zh-CN" b="1" i="1" smtClean="0">
                        <a:solidFill>
                          <a:schemeClr val="tx2"/>
                        </a:solidFill>
                        <a:latin typeface="Cambria Math"/>
                      </a:rPr>
                      <m:t>(</m:t>
                    </m:r>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𝒖</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a:solidFill>
                          <a:schemeClr val="tx2"/>
                        </a:solidFill>
                        <a:latin typeface="Cambria Math"/>
                      </a:rPr>
                      <m:t>, </m:t>
                    </m:r>
                    <m:r>
                      <a:rPr lang="en-US" altLang="zh-CN" b="1" i="1">
                        <a:solidFill>
                          <a:schemeClr val="tx2"/>
                        </a:solidFill>
                        <a:latin typeface="Cambria Math"/>
                      </a:rPr>
                      <m:t>𝒚</m:t>
                    </m:r>
                    <m:r>
                      <a:rPr lang="en-US" altLang="zh-CN" b="1" i="1">
                        <a:solidFill>
                          <a:schemeClr val="tx2"/>
                        </a:solidFill>
                        <a:latin typeface="Cambria Math"/>
                      </a:rPr>
                      <m:t>=</m:t>
                    </m:r>
                    <m:r>
                      <a:rPr lang="en-US" altLang="zh-CN" b="1" i="1">
                        <a:solidFill>
                          <a:schemeClr val="tx2"/>
                        </a:solidFill>
                        <a:latin typeface="Cambria Math"/>
                      </a:rPr>
                      <m:t>𝒗</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i="1" smtClean="0">
                        <a:solidFill>
                          <a:schemeClr val="tx2"/>
                        </a:solidFill>
                        <a:latin typeface="Cambria Math"/>
                      </a:rPr>
                      <m:t>)</m:t>
                    </m:r>
                  </m:oMath>
                </a14:m>
                <a:r>
                  <a:rPr lang="zh-CN" altLang="en-US" b="1" dirty="0">
                    <a:solidFill>
                      <a:schemeClr val="tx2"/>
                    </a:solidFill>
                  </a:rPr>
                  <a:t>点处，二者一一对应。</a:t>
                </a:r>
              </a:p>
            </p:txBody>
          </p:sp>
        </mc:Choice>
        <mc:Fallback xmlns="">
          <p:sp>
            <p:nvSpPr>
              <p:cNvPr id="8" name="TextBox 7"/>
              <p:cNvSpPr txBox="1">
                <a:spLocks noRot="1" noChangeAspect="1" noMove="1" noResize="1" noEditPoints="1" noAdjustHandles="1" noChangeArrowheads="1" noChangeShapeType="1" noTextEdit="1"/>
              </p:cNvSpPr>
              <p:nvPr/>
            </p:nvSpPr>
            <p:spPr>
              <a:xfrm>
                <a:off x="179512" y="2132856"/>
                <a:ext cx="8784976" cy="1701748"/>
              </a:xfrm>
              <a:prstGeom prst="rect">
                <a:avLst/>
              </a:prstGeom>
              <a:blipFill>
                <a:blip r:embed="rId7"/>
                <a:stretch>
                  <a:fillRect l="-555" r="-3190" b="-3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79512" y="3933056"/>
                <a:ext cx="4248472" cy="1727845"/>
              </a:xfrm>
              <a:prstGeom prst="rect">
                <a:avLst/>
              </a:prstGeom>
              <a:noFill/>
            </p:spPr>
            <p:txBody>
              <a:bodyPr wrap="square" rtlCol="0">
                <a:spAutoFit/>
              </a:bodyPr>
              <a:lstStyle/>
              <a:p>
                <a:pPr algn="just">
                  <a:lnSpc>
                    <a:spcPct val="150000"/>
                  </a:lnSpc>
                </a:pPr>
                <a:r>
                  <a:rPr lang="zh-CN" altLang="en-US" b="1" dirty="0">
                    <a:solidFill>
                      <a:schemeClr val="tx2"/>
                    </a:solidFill>
                  </a:rPr>
                  <a:t>或者说，</a:t>
                </a:r>
                <a14:m>
                  <m:oMath xmlns:m="http://schemas.openxmlformats.org/officeDocument/2006/math">
                    <m:r>
                      <a:rPr lang="en-US" altLang="zh-CN" b="1" i="1" smtClean="0">
                        <a:solidFill>
                          <a:schemeClr val="tx2"/>
                        </a:solidFill>
                        <a:latin typeface="Cambria Math"/>
                      </a:rPr>
                      <m:t>(</m:t>
                    </m:r>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𝒖</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a:solidFill>
                          <a:schemeClr val="tx2"/>
                        </a:solidFill>
                        <a:latin typeface="Cambria Math"/>
                      </a:rPr>
                      <m:t>, </m:t>
                    </m:r>
                    <m:r>
                      <a:rPr lang="en-US" altLang="zh-CN" b="1" i="1">
                        <a:solidFill>
                          <a:schemeClr val="tx2"/>
                        </a:solidFill>
                        <a:latin typeface="Cambria Math"/>
                      </a:rPr>
                      <m:t>𝒚</m:t>
                    </m:r>
                    <m:r>
                      <a:rPr lang="en-US" altLang="zh-CN" b="1" i="1">
                        <a:solidFill>
                          <a:schemeClr val="tx2"/>
                        </a:solidFill>
                        <a:latin typeface="Cambria Math"/>
                      </a:rPr>
                      <m:t>=</m:t>
                    </m:r>
                    <m:r>
                      <a:rPr lang="en-US" altLang="zh-CN" b="1" i="1">
                        <a:solidFill>
                          <a:schemeClr val="tx2"/>
                        </a:solidFill>
                        <a:latin typeface="Cambria Math"/>
                      </a:rPr>
                      <m:t>𝒗</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i="1" smtClean="0">
                        <a:solidFill>
                          <a:schemeClr val="tx2"/>
                        </a:solidFill>
                        <a:latin typeface="Cambria Math"/>
                      </a:rPr>
                      <m:t>)</m:t>
                    </m:r>
                  </m:oMath>
                </a14:m>
                <a:r>
                  <a:rPr lang="zh-CN" altLang="en-US" b="1" dirty="0">
                    <a:solidFill>
                      <a:schemeClr val="tx2"/>
                    </a:solidFill>
                  </a:rPr>
                  <a:t>点的振幅和相对相位，取决于对应空间频率</a:t>
                </a:r>
                <a14:m>
                  <m:oMath xmlns:m="http://schemas.openxmlformats.org/officeDocument/2006/math">
                    <m:r>
                      <a:rPr lang="en-US" altLang="zh-CN" b="1" i="1">
                        <a:solidFill>
                          <a:schemeClr val="tx2"/>
                        </a:solidFill>
                        <a:latin typeface="Cambria Math"/>
                      </a:rPr>
                      <m:t>(</m:t>
                    </m:r>
                    <m:r>
                      <a:rPr lang="en-US" altLang="zh-CN" b="1" i="1">
                        <a:solidFill>
                          <a:schemeClr val="tx2"/>
                        </a:solidFill>
                        <a:latin typeface="Cambria Math"/>
                      </a:rPr>
                      <m:t>𝒖</m:t>
                    </m:r>
                    <m:r>
                      <a:rPr lang="en-US" altLang="zh-CN" b="1">
                        <a:solidFill>
                          <a:schemeClr val="tx2"/>
                        </a:solidFill>
                        <a:latin typeface="Cambria Math"/>
                      </a:rPr>
                      <m:t>,</m:t>
                    </m:r>
                    <m:r>
                      <a:rPr lang="en-US" altLang="zh-CN" b="1" i="1">
                        <a:solidFill>
                          <a:schemeClr val="tx2"/>
                        </a:solidFill>
                        <a:latin typeface="Cambria Math"/>
                      </a:rPr>
                      <m:t>𝒗</m:t>
                    </m:r>
                    <m:r>
                      <a:rPr lang="en-US" altLang="zh-CN" b="1" i="1">
                        <a:solidFill>
                          <a:schemeClr val="tx2"/>
                        </a:solidFill>
                        <a:latin typeface="Cambria Math"/>
                      </a:rPr>
                      <m:t>) </m:t>
                    </m:r>
                  </m:oMath>
                </a14:m>
                <a:r>
                  <a:rPr lang="zh-CN" altLang="en-US" b="1" dirty="0">
                    <a:solidFill>
                      <a:schemeClr val="tx2"/>
                    </a:solidFill>
                  </a:rPr>
                  <a:t>的平面波在孔径场中的比重（以一个复数系数表示），由角谱函数</a:t>
                </a:r>
                <a14:m>
                  <m:oMath xmlns:m="http://schemas.openxmlformats.org/officeDocument/2006/math">
                    <m:acc>
                      <m:accPr>
                        <m:chr m:val="̃"/>
                        <m:ctrlPr>
                          <a:rPr lang="en-US" altLang="zh-CN" b="1" i="1" dirty="0">
                            <a:solidFill>
                              <a:schemeClr val="tx2"/>
                            </a:solidFill>
                            <a:latin typeface="Cambria Math" panose="02040503050406030204" pitchFamily="18" charset="0"/>
                          </a:rPr>
                        </m:ctrlPr>
                      </m:accPr>
                      <m:e>
                        <m:r>
                          <m:rPr>
                            <m:nor/>
                          </m:rPr>
                          <a:rPr lang="en-US" altLang="zh-CN" b="1" i="1" dirty="0">
                            <a:solidFill>
                              <a:schemeClr val="tx2"/>
                            </a:solidFill>
                            <a:latin typeface="Lucida Calligraphy" panose="03010101010101010101" pitchFamily="66" charset="0"/>
                          </a:rPr>
                          <m:t>E</m:t>
                        </m:r>
                      </m:e>
                    </m:acc>
                    <m:r>
                      <a:rPr lang="en-US" altLang="zh-CN" b="1" i="1">
                        <a:solidFill>
                          <a:schemeClr val="tx2"/>
                        </a:solidFill>
                        <a:latin typeface="Cambria Math"/>
                      </a:rPr>
                      <m:t>(</m:t>
                    </m:r>
                    <m:r>
                      <a:rPr lang="en-US" altLang="zh-CN" b="1" i="1">
                        <a:solidFill>
                          <a:schemeClr val="tx2"/>
                        </a:solidFill>
                        <a:latin typeface="Cambria Math"/>
                      </a:rPr>
                      <m:t>𝒖</m:t>
                    </m:r>
                    <m:r>
                      <a:rPr lang="en-US" altLang="zh-CN" b="1" i="1">
                        <a:solidFill>
                          <a:schemeClr val="tx2"/>
                        </a:solidFill>
                        <a:latin typeface="Cambria Math"/>
                      </a:rPr>
                      <m:t>,</m:t>
                    </m:r>
                    <m:r>
                      <a:rPr lang="en-US" altLang="zh-CN" b="1" i="1">
                        <a:solidFill>
                          <a:schemeClr val="tx2"/>
                        </a:solidFill>
                        <a:latin typeface="Cambria Math"/>
                      </a:rPr>
                      <m:t>𝒗</m:t>
                    </m:r>
                    <m:r>
                      <a:rPr lang="en-US" altLang="zh-CN" b="1" i="1">
                        <a:solidFill>
                          <a:schemeClr val="tx2"/>
                        </a:solidFill>
                        <a:latin typeface="Cambria Math"/>
                      </a:rPr>
                      <m:t>) </m:t>
                    </m:r>
                  </m:oMath>
                </a14:m>
                <a:r>
                  <a:rPr lang="zh-CN" altLang="en-US" b="1" dirty="0">
                    <a:solidFill>
                      <a:schemeClr val="tx2"/>
                    </a:solidFill>
                  </a:rPr>
                  <a:t>确定。</a:t>
                </a:r>
              </a:p>
            </p:txBody>
          </p:sp>
        </mc:Choice>
        <mc:Fallback xmlns="">
          <p:sp>
            <p:nvSpPr>
              <p:cNvPr id="23" name="TextBox 22"/>
              <p:cNvSpPr txBox="1">
                <a:spLocks noRot="1" noChangeAspect="1" noMove="1" noResize="1" noEditPoints="1" noAdjustHandles="1" noChangeArrowheads="1" noChangeShapeType="1" noTextEdit="1"/>
              </p:cNvSpPr>
              <p:nvPr/>
            </p:nvSpPr>
            <p:spPr>
              <a:xfrm>
                <a:off x="179512" y="3933056"/>
                <a:ext cx="4248472" cy="1727845"/>
              </a:xfrm>
              <a:prstGeom prst="rect">
                <a:avLst/>
              </a:prstGeom>
              <a:blipFill>
                <a:blip r:embed="rId8"/>
                <a:stretch>
                  <a:fillRect l="-1148" r="-6600" b="-3521"/>
                </a:stretch>
              </a:blipFill>
            </p:spPr>
            <p:txBody>
              <a:bodyPr/>
              <a:lstStyle/>
              <a:p>
                <a:r>
                  <a:rPr lang="zh-CN" altLang="en-US">
                    <a:noFill/>
                  </a:rPr>
                  <a:t> </a:t>
                </a:r>
              </a:p>
            </p:txBody>
          </p:sp>
        </mc:Fallback>
      </mc:AlternateContent>
      <p:sp>
        <p:nvSpPr>
          <p:cNvPr id="10" name="TextBox 9"/>
          <p:cNvSpPr txBox="1"/>
          <p:nvPr/>
        </p:nvSpPr>
        <p:spPr>
          <a:xfrm>
            <a:off x="107504" y="6093296"/>
            <a:ext cx="8928991" cy="455253"/>
          </a:xfrm>
          <a:prstGeom prst="rect">
            <a:avLst/>
          </a:prstGeom>
          <a:noFill/>
        </p:spPr>
        <p:txBody>
          <a:bodyPr wrap="square" rtlCol="0">
            <a:spAutoFit/>
          </a:bodyPr>
          <a:lstStyle/>
          <a:p>
            <a:pPr algn="ctr">
              <a:lnSpc>
                <a:spcPct val="150000"/>
              </a:lnSpc>
            </a:pPr>
            <a:r>
              <a:rPr lang="zh-CN" altLang="en-US" b="1" dirty="0">
                <a:solidFill>
                  <a:srgbClr val="FF0000"/>
                </a:solidFill>
              </a:rPr>
              <a:t>夫琅禾费衍射场的复振幅分布与孔径面上的复振幅分布存在傅里叶变换关系。</a:t>
            </a:r>
          </a:p>
        </p:txBody>
      </p:sp>
    </p:spTree>
    <p:extLst>
      <p:ext uri="{BB962C8B-B14F-4D97-AF65-F5344CB8AC3E}">
        <p14:creationId xmlns:p14="http://schemas.microsoft.com/office/powerpoint/2010/main" val="4259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夫琅禾费衍射的物理解释</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5</a:t>
            </a:fld>
            <a:endParaRPr lang="en-US" altLang="zh-CN"/>
          </a:p>
        </p:txBody>
      </p:sp>
      <p:sp>
        <p:nvSpPr>
          <p:cNvPr id="4" name="TextBox 3"/>
          <p:cNvSpPr txBox="1"/>
          <p:nvPr/>
        </p:nvSpPr>
        <p:spPr>
          <a:xfrm>
            <a:off x="366451" y="2060848"/>
            <a:ext cx="8310006" cy="3256020"/>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惠更斯</a:t>
            </a:r>
            <a:r>
              <a:rPr lang="en-US" altLang="zh-CN" b="1" dirty="0">
                <a:solidFill>
                  <a:schemeClr val="tx2"/>
                </a:solidFill>
              </a:rPr>
              <a:t>-</a:t>
            </a:r>
            <a:r>
              <a:rPr lang="zh-CN" altLang="en-US" b="1" dirty="0">
                <a:solidFill>
                  <a:schemeClr val="tx2"/>
                </a:solidFill>
              </a:rPr>
              <a:t>菲涅尔原理和基尔霍夫衍射积分公式均表明，衍射波是孔径面上</a:t>
            </a:r>
            <a:r>
              <a:rPr lang="zh-CN" altLang="en-US" b="1" dirty="0">
                <a:solidFill>
                  <a:srgbClr val="0000FF"/>
                </a:solidFill>
              </a:rPr>
              <a:t>球面子波叠加</a:t>
            </a:r>
            <a:r>
              <a:rPr lang="zh-CN" altLang="en-US" b="1" dirty="0">
                <a:solidFill>
                  <a:schemeClr val="tx2"/>
                </a:solidFill>
              </a:rPr>
              <a:t>的结果。</a:t>
            </a:r>
            <a:endParaRPr lang="en-US" altLang="zh-CN" b="1" dirty="0">
              <a:solidFill>
                <a:schemeClr val="tx2"/>
              </a:solidFill>
            </a:endParaRPr>
          </a:p>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复杂复振幅的傅里叶分析理论告诉我们，衍射波是对应不同空间频率的</a:t>
            </a:r>
            <a:r>
              <a:rPr lang="zh-CN" altLang="en-US" b="1" dirty="0">
                <a:solidFill>
                  <a:srgbClr val="0000FF"/>
                </a:solidFill>
              </a:rPr>
              <a:t>平面波的线性叠加</a:t>
            </a:r>
            <a:r>
              <a:rPr lang="zh-CN" altLang="en-US" b="1" dirty="0">
                <a:solidFill>
                  <a:schemeClr val="tx2"/>
                </a:solidFill>
              </a:rPr>
              <a:t>，参与叠加的角谱取决于孔径面上的复振幅分布。</a:t>
            </a:r>
            <a:endParaRPr lang="en-US" altLang="zh-CN" b="1" dirty="0">
              <a:solidFill>
                <a:schemeClr val="tx2"/>
              </a:solidFill>
            </a:endParaRPr>
          </a:p>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基尔霍夫衍射积分公式是基于电磁波理论和场论，通过数学推导得到的</a:t>
            </a:r>
            <a:r>
              <a:rPr lang="zh-CN" altLang="en-US" b="1" dirty="0">
                <a:solidFill>
                  <a:srgbClr val="0000FF"/>
                </a:solidFill>
              </a:rPr>
              <a:t>严格理论</a:t>
            </a:r>
            <a:r>
              <a:rPr lang="zh-CN" altLang="en-US" b="1" dirty="0">
                <a:solidFill>
                  <a:schemeClr val="tx2"/>
                </a:solidFill>
              </a:rPr>
              <a:t>。而后者是基于基尔霍夫衍射理论，通过傅里叶分析方法得到的</a:t>
            </a:r>
            <a:r>
              <a:rPr lang="zh-CN" altLang="en-US" b="1" dirty="0">
                <a:solidFill>
                  <a:srgbClr val="0000FF"/>
                </a:solidFill>
              </a:rPr>
              <a:t>近似结果，</a:t>
            </a:r>
            <a:r>
              <a:rPr lang="zh-CN" altLang="en-US" b="1" dirty="0">
                <a:solidFill>
                  <a:schemeClr val="tx2"/>
                </a:solidFill>
              </a:rPr>
              <a:t>这个近似分析具有足够精度。</a:t>
            </a:r>
          </a:p>
        </p:txBody>
      </p:sp>
    </p:spTree>
    <p:extLst>
      <p:ext uri="{BB962C8B-B14F-4D97-AF65-F5344CB8AC3E}">
        <p14:creationId xmlns:p14="http://schemas.microsoft.com/office/powerpoint/2010/main" val="126908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848922" cy="719137"/>
          </a:xfrm>
        </p:spPr>
        <p:txBody>
          <a:bodyPr anchor="ctr" anchorCtr="0"/>
          <a:lstStyle/>
          <a:p>
            <a:pPr eaLnBrk="1" hangingPunct="1"/>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夫琅禾费近似下的孔径衍射</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6</a:t>
            </a:fld>
            <a:endParaRPr lang="en-US" altLang="zh-CN"/>
          </a:p>
        </p:txBody>
      </p:sp>
      <p:graphicFrame>
        <p:nvGraphicFramePr>
          <p:cNvPr id="4" name="对象 3"/>
          <p:cNvGraphicFramePr>
            <a:graphicFrameLocks noChangeAspect="1"/>
          </p:cNvGraphicFramePr>
          <p:nvPr/>
        </p:nvGraphicFramePr>
        <p:xfrm>
          <a:off x="242404" y="1392686"/>
          <a:ext cx="7929996" cy="743784"/>
        </p:xfrm>
        <a:graphic>
          <a:graphicData uri="http://schemas.openxmlformats.org/presentationml/2006/ole">
            <mc:AlternateContent xmlns:mc="http://schemas.openxmlformats.org/markup-compatibility/2006">
              <mc:Choice xmlns:v="urn:schemas-microsoft-com:vml" Requires="v">
                <p:oleObj spid="_x0000_s144416" name="Equation" r:id="rId4" imgW="5422680" imgH="507960" progId="Equation.DSMT4">
                  <p:embed/>
                </p:oleObj>
              </mc:Choice>
              <mc:Fallback>
                <p:oleObj name="Equation" r:id="rId4" imgW="5422680" imgH="507960" progId="Equation.DSMT4">
                  <p:embed/>
                  <p:pic>
                    <p:nvPicPr>
                      <p:cNvPr id="4" name="对象 3"/>
                      <p:cNvPicPr>
                        <a:picLocks noChangeAspect="1" noChangeArrowheads="1"/>
                      </p:cNvPicPr>
                      <p:nvPr/>
                    </p:nvPicPr>
                    <p:blipFill>
                      <a:blip r:embed="rId5"/>
                      <a:srcRect/>
                      <a:stretch>
                        <a:fillRect/>
                      </a:stretch>
                    </p:blipFill>
                    <p:spPr bwMode="auto">
                      <a:xfrm>
                        <a:off x="242404" y="1392686"/>
                        <a:ext cx="7929996" cy="743784"/>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nvGraphicFramePr>
        <p:xfrm>
          <a:off x="245566" y="3114453"/>
          <a:ext cx="7926834" cy="759318"/>
        </p:xfrm>
        <a:graphic>
          <a:graphicData uri="http://schemas.openxmlformats.org/presentationml/2006/ole">
            <mc:AlternateContent xmlns:mc="http://schemas.openxmlformats.org/markup-compatibility/2006">
              <mc:Choice xmlns:v="urn:schemas-microsoft-com:vml" Requires="v">
                <p:oleObj spid="_x0000_s144417" name="Equation" r:id="rId6" imgW="5054400" imgH="482400" progId="Equation.DSMT4">
                  <p:embed/>
                </p:oleObj>
              </mc:Choice>
              <mc:Fallback>
                <p:oleObj name="Equation" r:id="rId6" imgW="5054400" imgH="482400" progId="Equation.DSMT4">
                  <p:embed/>
                  <p:pic>
                    <p:nvPicPr>
                      <p:cNvPr id="9" name="对象 8"/>
                      <p:cNvPicPr>
                        <a:picLocks noChangeAspect="1" noChangeArrowheads="1"/>
                      </p:cNvPicPr>
                      <p:nvPr/>
                    </p:nvPicPr>
                    <p:blipFill>
                      <a:blip r:embed="rId7"/>
                      <a:srcRect/>
                      <a:stretch>
                        <a:fillRect/>
                      </a:stretch>
                    </p:blipFill>
                    <p:spPr bwMode="auto">
                      <a:xfrm>
                        <a:off x="245566" y="3114453"/>
                        <a:ext cx="7926834" cy="75931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760024" y="2364755"/>
                <a:ext cx="3685496" cy="369332"/>
              </a:xfrm>
              <a:prstGeom prst="rect">
                <a:avLst/>
              </a:prstGeom>
              <a:noFill/>
            </p:spPr>
            <p:txBody>
              <a:bodyPr wrap="none" rtlCol="0">
                <a:spAutoFit/>
              </a:bodyPr>
              <a:lstStyle/>
              <a:p>
                <a:pPr algn="just"/>
                <a:r>
                  <a:rPr lang="zh-CN" altLang="en-US" b="1" dirty="0">
                    <a:solidFill>
                      <a:schemeClr val="tx2"/>
                    </a:solidFill>
                  </a:rPr>
                  <a:t>令</a:t>
                </a:r>
                <a14:m>
                  <m:oMath xmlns:m="http://schemas.openxmlformats.org/officeDocument/2006/math">
                    <m:r>
                      <a:rPr lang="en-US" altLang="zh-CN" b="1" i="1" smtClean="0">
                        <a:solidFill>
                          <a:schemeClr val="tx2"/>
                        </a:solidFill>
                        <a:latin typeface="Cambria Math"/>
                      </a:rPr>
                      <m:t>𝒖</m:t>
                    </m:r>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zh-CN" altLang="en-US" b="1" i="1" smtClean="0">
                        <a:solidFill>
                          <a:schemeClr val="tx2"/>
                        </a:solidFill>
                        <a:latin typeface="Cambria Math"/>
                      </a:rPr>
                      <m:t>𝝀</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𝒛</m:t>
                        </m:r>
                      </m:e>
                      <m:sub>
                        <m:r>
                          <a:rPr lang="en-US" altLang="zh-CN" b="1" i="1" smtClean="0">
                            <a:solidFill>
                              <a:schemeClr val="tx2"/>
                            </a:solidFill>
                            <a:latin typeface="Cambria Math"/>
                          </a:rPr>
                          <m:t>𝟏</m:t>
                        </m:r>
                      </m:sub>
                    </m:sSub>
                  </m:oMath>
                </a14:m>
                <a:r>
                  <a:rPr lang="zh-CN" altLang="en-US" b="1" dirty="0">
                    <a:solidFill>
                      <a:schemeClr val="tx2"/>
                    </a:solidFill>
                  </a:rPr>
                  <a:t>，</a:t>
                </a:r>
                <a14:m>
                  <m:oMath xmlns:m="http://schemas.openxmlformats.org/officeDocument/2006/math">
                    <m:r>
                      <a:rPr lang="en-US" altLang="zh-CN" b="1" i="1" smtClean="0">
                        <a:solidFill>
                          <a:schemeClr val="tx2"/>
                        </a:solidFill>
                        <a:latin typeface="Cambria Math"/>
                      </a:rPr>
                      <m:t>𝒗</m:t>
                    </m:r>
                    <m:r>
                      <a:rPr lang="en-US" altLang="zh-CN" b="1" i="1">
                        <a:solidFill>
                          <a:schemeClr val="tx2"/>
                        </a:solidFill>
                        <a:latin typeface="Cambria Math"/>
                      </a:rPr>
                      <m:t>=</m:t>
                    </m:r>
                    <m:r>
                      <a:rPr lang="en-US" altLang="zh-CN" b="1" i="1" smtClean="0">
                        <a:solidFill>
                          <a:schemeClr val="tx2"/>
                        </a:solidFill>
                        <a:latin typeface="Cambria Math"/>
                      </a:rPr>
                      <m:t>𝒚</m:t>
                    </m:r>
                    <m:r>
                      <a:rPr lang="en-US" altLang="zh-CN" b="1" i="1">
                        <a:solidFill>
                          <a:schemeClr val="tx2"/>
                        </a:solidFill>
                        <a:latin typeface="Cambria Math"/>
                      </a:rPr>
                      <m:t>/</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oMath>
                </a14:m>
                <a:r>
                  <a:rPr lang="zh-CN" altLang="en-US" b="1" dirty="0">
                    <a:solidFill>
                      <a:schemeClr val="tx2"/>
                    </a:solidFill>
                  </a:rPr>
                  <a:t>，得到：</a:t>
                </a:r>
              </a:p>
            </p:txBody>
          </p:sp>
        </mc:Choice>
        <mc:Fallback xmlns="">
          <p:sp>
            <p:nvSpPr>
              <p:cNvPr id="11" name="TextBox 10"/>
              <p:cNvSpPr txBox="1">
                <a:spLocks noRot="1" noChangeAspect="1" noMove="1" noResize="1" noEditPoints="1" noAdjustHandles="1" noChangeArrowheads="1" noChangeShapeType="1" noTextEdit="1"/>
              </p:cNvSpPr>
              <p:nvPr/>
            </p:nvSpPr>
            <p:spPr>
              <a:xfrm>
                <a:off x="760024" y="2364755"/>
                <a:ext cx="3685496" cy="369332"/>
              </a:xfrm>
              <a:prstGeom prst="rect">
                <a:avLst/>
              </a:prstGeom>
              <a:blipFill>
                <a:blip r:embed="rId8"/>
                <a:stretch>
                  <a:fillRect l="-1490" t="-13115" r="-1159" b="-21311"/>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nvGraphicFramePr>
        <p:xfrm>
          <a:off x="1043609" y="4285942"/>
          <a:ext cx="2376264" cy="439202"/>
        </p:xfrm>
        <a:graphic>
          <a:graphicData uri="http://schemas.openxmlformats.org/presentationml/2006/ole">
            <mc:AlternateContent xmlns:mc="http://schemas.openxmlformats.org/markup-compatibility/2006">
              <mc:Choice xmlns:v="urn:schemas-microsoft-com:vml" Requires="v">
                <p:oleObj spid="_x0000_s144418" name="Equation" r:id="rId9" imgW="1650960" imgH="304560" progId="Equation.DSMT4">
                  <p:embed/>
                </p:oleObj>
              </mc:Choice>
              <mc:Fallback>
                <p:oleObj name="Equation" r:id="rId9" imgW="1650960" imgH="304560" progId="Equation.DSMT4">
                  <p:embed/>
                  <p:pic>
                    <p:nvPicPr>
                      <p:cNvPr id="13" name="对象 12"/>
                      <p:cNvPicPr>
                        <a:picLocks noChangeAspect="1" noChangeArrowheads="1"/>
                      </p:cNvPicPr>
                      <p:nvPr/>
                    </p:nvPicPr>
                    <p:blipFill>
                      <a:blip r:embed="rId10"/>
                      <a:srcRect/>
                      <a:stretch>
                        <a:fillRect/>
                      </a:stretch>
                    </p:blipFill>
                    <p:spPr bwMode="auto">
                      <a:xfrm>
                        <a:off x="1043609" y="4285942"/>
                        <a:ext cx="2376264" cy="439202"/>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nvGraphicFramePr>
        <p:xfrm>
          <a:off x="5083249" y="4149998"/>
          <a:ext cx="3017142" cy="705739"/>
        </p:xfrm>
        <a:graphic>
          <a:graphicData uri="http://schemas.openxmlformats.org/presentationml/2006/ole">
            <mc:AlternateContent xmlns:mc="http://schemas.openxmlformats.org/markup-compatibility/2006">
              <mc:Choice xmlns:v="urn:schemas-microsoft-com:vml" Requires="v">
                <p:oleObj spid="_x0000_s144419" name="Equation" r:id="rId11" imgW="2070000" imgH="482400" progId="Equation.DSMT4">
                  <p:embed/>
                </p:oleObj>
              </mc:Choice>
              <mc:Fallback>
                <p:oleObj name="Equation" r:id="rId11" imgW="2070000" imgH="482400" progId="Equation.DSMT4">
                  <p:embed/>
                  <p:pic>
                    <p:nvPicPr>
                      <p:cNvPr id="16" name="对象 15"/>
                      <p:cNvPicPr>
                        <a:picLocks noChangeAspect="1" noChangeArrowheads="1"/>
                      </p:cNvPicPr>
                      <p:nvPr/>
                    </p:nvPicPr>
                    <p:blipFill>
                      <a:blip r:embed="rId12"/>
                      <a:srcRect/>
                      <a:stretch>
                        <a:fillRect/>
                      </a:stretch>
                    </p:blipFill>
                    <p:spPr bwMode="auto">
                      <a:xfrm>
                        <a:off x="5083249" y="4149998"/>
                        <a:ext cx="3017142" cy="705739"/>
                      </a:xfrm>
                      <a:prstGeom prst="rect">
                        <a:avLst/>
                      </a:prstGeom>
                      <a:noFill/>
                      <a:ln>
                        <a:noFill/>
                      </a:ln>
                    </p:spPr>
                  </p:pic>
                </p:oleObj>
              </mc:Fallback>
            </mc:AlternateContent>
          </a:graphicData>
        </a:graphic>
      </p:graphicFrame>
      <p:sp>
        <p:nvSpPr>
          <p:cNvPr id="17" name="右箭头 16"/>
          <p:cNvSpPr/>
          <p:nvPr/>
        </p:nvSpPr>
        <p:spPr>
          <a:xfrm>
            <a:off x="323528" y="4338588"/>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139952" y="4253026"/>
            <a:ext cx="881973" cy="369332"/>
          </a:xfrm>
          <a:prstGeom prst="rect">
            <a:avLst/>
          </a:prstGeom>
          <a:noFill/>
        </p:spPr>
        <p:txBody>
          <a:bodyPr wrap="none" rtlCol="0">
            <a:spAutoFit/>
          </a:bodyPr>
          <a:lstStyle/>
          <a:p>
            <a:r>
              <a:rPr lang="zh-CN" altLang="en-US" b="1" dirty="0">
                <a:solidFill>
                  <a:schemeClr val="tx2"/>
                </a:solidFill>
              </a:rPr>
              <a:t>其中：</a:t>
            </a:r>
          </a:p>
        </p:txBody>
      </p:sp>
      <p:sp>
        <p:nvSpPr>
          <p:cNvPr id="19" name="TextBox 18"/>
          <p:cNvSpPr txBox="1"/>
          <p:nvPr/>
        </p:nvSpPr>
        <p:spPr>
          <a:xfrm>
            <a:off x="179512" y="4983559"/>
            <a:ext cx="4514438" cy="369332"/>
          </a:xfrm>
          <a:prstGeom prst="rect">
            <a:avLst/>
          </a:prstGeom>
          <a:noFill/>
        </p:spPr>
        <p:txBody>
          <a:bodyPr wrap="square" rtlCol="0">
            <a:spAutoFit/>
          </a:bodyPr>
          <a:lstStyle/>
          <a:p>
            <a:r>
              <a:rPr lang="zh-CN" altLang="en-US" b="1" dirty="0">
                <a:solidFill>
                  <a:schemeClr val="tx2"/>
                </a:solidFill>
              </a:rPr>
              <a:t>光强分布即夫琅禾费衍射图样：</a:t>
            </a:r>
          </a:p>
        </p:txBody>
      </p:sp>
      <p:graphicFrame>
        <p:nvGraphicFramePr>
          <p:cNvPr id="21" name="对象 20"/>
          <p:cNvGraphicFramePr>
            <a:graphicFrameLocks noChangeAspect="1"/>
          </p:cNvGraphicFramePr>
          <p:nvPr/>
        </p:nvGraphicFramePr>
        <p:xfrm>
          <a:off x="323528" y="5805264"/>
          <a:ext cx="5740400" cy="771525"/>
        </p:xfrm>
        <a:graphic>
          <a:graphicData uri="http://schemas.openxmlformats.org/presentationml/2006/ole">
            <mc:AlternateContent xmlns:mc="http://schemas.openxmlformats.org/markup-compatibility/2006">
              <mc:Choice xmlns:v="urn:schemas-microsoft-com:vml" Requires="v">
                <p:oleObj spid="_x0000_s144420" name="Equation" r:id="rId13" imgW="3593880" imgH="482400" progId="Equation.DSMT4">
                  <p:embed/>
                </p:oleObj>
              </mc:Choice>
              <mc:Fallback>
                <p:oleObj name="Equation" r:id="rId13" imgW="3593880" imgH="482400" progId="Equation.DSMT4">
                  <p:embed/>
                  <p:pic>
                    <p:nvPicPr>
                      <p:cNvPr id="21" name="对象 20"/>
                      <p:cNvPicPr>
                        <a:picLocks noChangeAspect="1" noChangeArrowheads="1"/>
                      </p:cNvPicPr>
                      <p:nvPr/>
                    </p:nvPicPr>
                    <p:blipFill>
                      <a:blip r:embed="rId14"/>
                      <a:srcRect/>
                      <a:stretch>
                        <a:fillRect/>
                      </a:stretch>
                    </p:blipFill>
                    <p:spPr bwMode="auto">
                      <a:xfrm>
                        <a:off x="323528" y="5805264"/>
                        <a:ext cx="5740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p:cNvSpPr txBox="1"/>
          <p:nvPr/>
        </p:nvSpPr>
        <p:spPr>
          <a:xfrm>
            <a:off x="6228184" y="5729677"/>
            <a:ext cx="2664296" cy="725327"/>
          </a:xfrm>
          <a:prstGeom prst="rect">
            <a:avLst/>
          </a:prstGeom>
          <a:noFill/>
        </p:spPr>
        <p:txBody>
          <a:bodyPr wrap="square" rtlCol="0">
            <a:spAutoFit/>
          </a:bodyPr>
          <a:lstStyle/>
          <a:p>
            <a:pPr algn="just">
              <a:lnSpc>
                <a:spcPct val="120000"/>
              </a:lnSpc>
            </a:pPr>
            <a:r>
              <a:rPr lang="zh-CN" altLang="en-US" b="1" dirty="0">
                <a:solidFill>
                  <a:srgbClr val="FF0000"/>
                </a:solidFill>
              </a:rPr>
              <a:t>衍射图样可通过孔径场的傅里叶变换得到。</a:t>
            </a:r>
          </a:p>
        </p:txBody>
      </p:sp>
    </p:spTree>
    <p:extLst>
      <p:ext uri="{BB962C8B-B14F-4D97-AF65-F5344CB8AC3E}">
        <p14:creationId xmlns:p14="http://schemas.microsoft.com/office/powerpoint/2010/main" val="29230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inVertical)">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夫琅禾费衍射的物理解释</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7</a:t>
            </a:fld>
            <a:endParaRPr lang="en-US" altLang="zh-CN"/>
          </a:p>
        </p:txBody>
      </p:sp>
      <p:graphicFrame>
        <p:nvGraphicFramePr>
          <p:cNvPr id="2" name="对象 1"/>
          <p:cNvGraphicFramePr>
            <a:graphicFrameLocks noChangeAspect="1"/>
          </p:cNvGraphicFramePr>
          <p:nvPr/>
        </p:nvGraphicFramePr>
        <p:xfrm>
          <a:off x="1806973" y="1532830"/>
          <a:ext cx="5458048" cy="608389"/>
        </p:xfrm>
        <a:graphic>
          <a:graphicData uri="http://schemas.openxmlformats.org/presentationml/2006/ole">
            <mc:AlternateContent xmlns:mc="http://schemas.openxmlformats.org/markup-compatibility/2006">
              <mc:Choice xmlns:v="urn:schemas-microsoft-com:vml" Requires="v">
                <p:oleObj spid="_x0000_s145416" name="Equation" r:id="rId4" imgW="2958840" imgH="330120" progId="Equation.DSMT4">
                  <p:embed/>
                </p:oleObj>
              </mc:Choice>
              <mc:Fallback>
                <p:oleObj name="Equation" r:id="rId4" imgW="2958840" imgH="330120" progId="Equation.DSMT4">
                  <p:embed/>
                  <p:pic>
                    <p:nvPicPr>
                      <p:cNvPr id="2" name="对象 1"/>
                      <p:cNvPicPr>
                        <a:picLocks noChangeAspect="1" noChangeArrowheads="1"/>
                      </p:cNvPicPr>
                      <p:nvPr/>
                    </p:nvPicPr>
                    <p:blipFill>
                      <a:blip r:embed="rId5"/>
                      <a:srcRect/>
                      <a:stretch>
                        <a:fillRect/>
                      </a:stretch>
                    </p:blipFill>
                    <p:spPr bwMode="auto">
                      <a:xfrm>
                        <a:off x="1806973" y="1532830"/>
                        <a:ext cx="5458048" cy="608389"/>
                      </a:xfrm>
                      <a:prstGeom prst="rect">
                        <a:avLst/>
                      </a:prstGeom>
                      <a:noFill/>
                      <a:ln>
                        <a:noFill/>
                      </a:ln>
                    </p:spPr>
                  </p:pic>
                </p:oleObj>
              </mc:Fallback>
            </mc:AlternateContent>
          </a:graphicData>
        </a:graphic>
      </p:graphicFrame>
      <p:sp>
        <p:nvSpPr>
          <p:cNvPr id="20" name="TextBox 19"/>
          <p:cNvSpPr txBox="1"/>
          <p:nvPr/>
        </p:nvSpPr>
        <p:spPr>
          <a:xfrm>
            <a:off x="179512" y="1061207"/>
            <a:ext cx="8784976" cy="455253"/>
          </a:xfrm>
          <a:prstGeom prst="rect">
            <a:avLst/>
          </a:prstGeom>
          <a:noFill/>
        </p:spPr>
        <p:txBody>
          <a:bodyPr wrap="square" rtlCol="0">
            <a:spAutoFit/>
          </a:bodyPr>
          <a:lstStyle/>
          <a:p>
            <a:pPr>
              <a:lnSpc>
                <a:spcPct val="150000"/>
              </a:lnSpc>
            </a:pPr>
            <a:r>
              <a:rPr lang="zh-CN" altLang="en-US" b="1" dirty="0">
                <a:solidFill>
                  <a:schemeClr val="tx2"/>
                </a:solidFill>
              </a:rPr>
              <a:t>孔径面上的复杂复振幅可以角谱表示为：</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9992" y="3645024"/>
            <a:ext cx="4536504" cy="225536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79512" y="2132856"/>
                <a:ext cx="8784976" cy="1701748"/>
              </a:xfrm>
              <a:prstGeom prst="rect">
                <a:avLst/>
              </a:prstGeom>
              <a:noFill/>
            </p:spPr>
            <p:txBody>
              <a:bodyPr wrap="square" rtlCol="0">
                <a:spAutoFit/>
              </a:bodyPr>
              <a:lstStyle/>
              <a:p>
                <a:pPr algn="just">
                  <a:lnSpc>
                    <a:spcPct val="150000"/>
                  </a:lnSpc>
                </a:pPr>
                <a:r>
                  <a:rPr lang="zh-CN" altLang="en-US" b="1" dirty="0">
                    <a:solidFill>
                      <a:schemeClr val="tx2"/>
                    </a:solidFill>
                  </a:rPr>
                  <a:t>这表示孔径面上的复振幅可视为不同空间频率（即不同传播方向）的平面波的线性叠加，这些平面波继续向前传输，在观察屏上线性叠加，即为我们所观察到的衍射图样。</a:t>
                </a:r>
                <a:endParaRPr lang="en-US" altLang="zh-CN" b="1" dirty="0">
                  <a:solidFill>
                    <a:schemeClr val="tx2"/>
                  </a:solidFill>
                </a:endParaRPr>
              </a:p>
              <a:p>
                <a:pPr algn="just">
                  <a:lnSpc>
                    <a:spcPct val="150000"/>
                  </a:lnSpc>
                </a:pPr>
                <a:r>
                  <a:rPr lang="zh-CN" altLang="en-US" b="1" dirty="0">
                    <a:solidFill>
                      <a:schemeClr val="tx2"/>
                    </a:solidFill>
                  </a:rPr>
                  <a:t>在夫琅禾费近似条件下，空间频率</a:t>
                </a:r>
                <a14:m>
                  <m:oMath xmlns:m="http://schemas.openxmlformats.org/officeDocument/2006/math">
                    <m:r>
                      <a:rPr lang="en-US" altLang="zh-CN" b="1" i="1" smtClean="0">
                        <a:solidFill>
                          <a:schemeClr val="tx2"/>
                        </a:solidFill>
                        <a:latin typeface="Cambria Math"/>
                      </a:rPr>
                      <m:t>(</m:t>
                    </m:r>
                    <m:r>
                      <a:rPr lang="en-US" altLang="zh-CN" b="1" i="1" smtClean="0">
                        <a:solidFill>
                          <a:schemeClr val="tx2"/>
                        </a:solidFill>
                        <a:latin typeface="Cambria Math"/>
                      </a:rPr>
                      <m:t>𝒖</m:t>
                    </m:r>
                    <m:r>
                      <a:rPr lang="en-US" altLang="zh-CN" b="1" i="1" smtClean="0">
                        <a:solidFill>
                          <a:schemeClr val="tx2"/>
                        </a:solidFill>
                        <a:latin typeface="Cambria Math"/>
                      </a:rPr>
                      <m:t>,</m:t>
                    </m:r>
                    <m:r>
                      <a:rPr lang="en-US" altLang="zh-CN" b="1" i="1" smtClean="0">
                        <a:solidFill>
                          <a:schemeClr val="tx2"/>
                        </a:solidFill>
                        <a:latin typeface="Cambria Math"/>
                      </a:rPr>
                      <m:t>𝒗</m:t>
                    </m:r>
                    <m:r>
                      <a:rPr lang="en-US" altLang="zh-CN" b="1" i="1" smtClean="0">
                        <a:solidFill>
                          <a:schemeClr val="tx2"/>
                        </a:solidFill>
                        <a:latin typeface="Cambria Math"/>
                      </a:rPr>
                      <m:t>)</m:t>
                    </m:r>
                  </m:oMath>
                </a14:m>
                <a:r>
                  <a:rPr lang="zh-CN" altLang="en-US" b="1" dirty="0">
                    <a:solidFill>
                      <a:schemeClr val="tx2"/>
                    </a:solidFill>
                  </a:rPr>
                  <a:t>的平面波将会汇聚在</a:t>
                </a:r>
                <a14:m>
                  <m:oMath xmlns:m="http://schemas.openxmlformats.org/officeDocument/2006/math">
                    <m:r>
                      <a:rPr lang="en-US" altLang="zh-CN" b="1" i="1" smtClean="0">
                        <a:solidFill>
                          <a:schemeClr val="tx2"/>
                        </a:solidFill>
                        <a:latin typeface="Cambria Math"/>
                      </a:rPr>
                      <m:t>(</m:t>
                    </m:r>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𝒖</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a:solidFill>
                          <a:schemeClr val="tx2"/>
                        </a:solidFill>
                        <a:latin typeface="Cambria Math"/>
                      </a:rPr>
                      <m:t>, </m:t>
                    </m:r>
                    <m:r>
                      <a:rPr lang="en-US" altLang="zh-CN" b="1" i="1">
                        <a:solidFill>
                          <a:schemeClr val="tx2"/>
                        </a:solidFill>
                        <a:latin typeface="Cambria Math"/>
                      </a:rPr>
                      <m:t>𝒚</m:t>
                    </m:r>
                    <m:r>
                      <a:rPr lang="en-US" altLang="zh-CN" b="1" i="1">
                        <a:solidFill>
                          <a:schemeClr val="tx2"/>
                        </a:solidFill>
                        <a:latin typeface="Cambria Math"/>
                      </a:rPr>
                      <m:t>=</m:t>
                    </m:r>
                    <m:r>
                      <a:rPr lang="en-US" altLang="zh-CN" b="1" i="1">
                        <a:solidFill>
                          <a:schemeClr val="tx2"/>
                        </a:solidFill>
                        <a:latin typeface="Cambria Math"/>
                      </a:rPr>
                      <m:t>𝒗</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i="1" smtClean="0">
                        <a:solidFill>
                          <a:schemeClr val="tx2"/>
                        </a:solidFill>
                        <a:latin typeface="Cambria Math"/>
                      </a:rPr>
                      <m:t>)</m:t>
                    </m:r>
                  </m:oMath>
                </a14:m>
                <a:r>
                  <a:rPr lang="zh-CN" altLang="en-US" b="1" dirty="0">
                    <a:solidFill>
                      <a:schemeClr val="tx2"/>
                    </a:solidFill>
                  </a:rPr>
                  <a:t>点处，二者一一对应。</a:t>
                </a:r>
              </a:p>
            </p:txBody>
          </p:sp>
        </mc:Choice>
        <mc:Fallback xmlns="">
          <p:sp>
            <p:nvSpPr>
              <p:cNvPr id="8" name="TextBox 7"/>
              <p:cNvSpPr txBox="1">
                <a:spLocks noRot="1" noChangeAspect="1" noMove="1" noResize="1" noEditPoints="1" noAdjustHandles="1" noChangeArrowheads="1" noChangeShapeType="1" noTextEdit="1"/>
              </p:cNvSpPr>
              <p:nvPr/>
            </p:nvSpPr>
            <p:spPr>
              <a:xfrm>
                <a:off x="179512" y="2132856"/>
                <a:ext cx="8784976" cy="1701748"/>
              </a:xfrm>
              <a:prstGeom prst="rect">
                <a:avLst/>
              </a:prstGeom>
              <a:blipFill>
                <a:blip r:embed="rId7"/>
                <a:stretch>
                  <a:fillRect l="-555" r="-3190" b="-3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79512" y="3933056"/>
                <a:ext cx="4248472" cy="1727845"/>
              </a:xfrm>
              <a:prstGeom prst="rect">
                <a:avLst/>
              </a:prstGeom>
              <a:noFill/>
            </p:spPr>
            <p:txBody>
              <a:bodyPr wrap="square" rtlCol="0">
                <a:spAutoFit/>
              </a:bodyPr>
              <a:lstStyle/>
              <a:p>
                <a:pPr algn="just">
                  <a:lnSpc>
                    <a:spcPct val="150000"/>
                  </a:lnSpc>
                </a:pPr>
                <a:r>
                  <a:rPr lang="zh-CN" altLang="en-US" b="1" dirty="0">
                    <a:solidFill>
                      <a:schemeClr val="tx2"/>
                    </a:solidFill>
                  </a:rPr>
                  <a:t>或者说，</a:t>
                </a:r>
                <a14:m>
                  <m:oMath xmlns:m="http://schemas.openxmlformats.org/officeDocument/2006/math">
                    <m:r>
                      <a:rPr lang="en-US" altLang="zh-CN" b="1" i="1" smtClean="0">
                        <a:solidFill>
                          <a:schemeClr val="tx2"/>
                        </a:solidFill>
                        <a:latin typeface="Cambria Math"/>
                      </a:rPr>
                      <m:t>(</m:t>
                    </m:r>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𝒖</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a:solidFill>
                          <a:schemeClr val="tx2"/>
                        </a:solidFill>
                        <a:latin typeface="Cambria Math"/>
                      </a:rPr>
                      <m:t>, </m:t>
                    </m:r>
                    <m:r>
                      <a:rPr lang="en-US" altLang="zh-CN" b="1" i="1">
                        <a:solidFill>
                          <a:schemeClr val="tx2"/>
                        </a:solidFill>
                        <a:latin typeface="Cambria Math"/>
                      </a:rPr>
                      <m:t>𝒚</m:t>
                    </m:r>
                    <m:r>
                      <a:rPr lang="en-US" altLang="zh-CN" b="1" i="1">
                        <a:solidFill>
                          <a:schemeClr val="tx2"/>
                        </a:solidFill>
                        <a:latin typeface="Cambria Math"/>
                      </a:rPr>
                      <m:t>=</m:t>
                    </m:r>
                    <m:r>
                      <a:rPr lang="en-US" altLang="zh-CN" b="1" i="1">
                        <a:solidFill>
                          <a:schemeClr val="tx2"/>
                        </a:solidFill>
                        <a:latin typeface="Cambria Math"/>
                      </a:rPr>
                      <m:t>𝒗</m:t>
                    </m:r>
                    <m:r>
                      <a:rPr lang="zh-CN" altLang="en-US" b="1" i="1">
                        <a:solidFill>
                          <a:schemeClr val="tx2"/>
                        </a:solidFill>
                        <a:latin typeface="Cambria Math"/>
                      </a:rPr>
                      <m:t>𝝀</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𝒛</m:t>
                        </m:r>
                      </m:e>
                      <m:sub>
                        <m:r>
                          <a:rPr lang="en-US" altLang="zh-CN" b="1" i="1">
                            <a:solidFill>
                              <a:schemeClr val="tx2"/>
                            </a:solidFill>
                            <a:latin typeface="Cambria Math"/>
                          </a:rPr>
                          <m:t>𝟏</m:t>
                        </m:r>
                      </m:sub>
                    </m:sSub>
                    <m:r>
                      <a:rPr lang="en-US" altLang="zh-CN" b="1" i="1" smtClean="0">
                        <a:solidFill>
                          <a:schemeClr val="tx2"/>
                        </a:solidFill>
                        <a:latin typeface="Cambria Math"/>
                      </a:rPr>
                      <m:t>)</m:t>
                    </m:r>
                  </m:oMath>
                </a14:m>
                <a:r>
                  <a:rPr lang="zh-CN" altLang="en-US" b="1" dirty="0">
                    <a:solidFill>
                      <a:schemeClr val="tx2"/>
                    </a:solidFill>
                  </a:rPr>
                  <a:t>点的振幅和相对相位，取决于对应空间频率</a:t>
                </a:r>
                <a14:m>
                  <m:oMath xmlns:m="http://schemas.openxmlformats.org/officeDocument/2006/math">
                    <m:r>
                      <a:rPr lang="en-US" altLang="zh-CN" b="1" i="1">
                        <a:solidFill>
                          <a:schemeClr val="tx2"/>
                        </a:solidFill>
                        <a:latin typeface="Cambria Math"/>
                      </a:rPr>
                      <m:t>(</m:t>
                    </m:r>
                    <m:r>
                      <a:rPr lang="en-US" altLang="zh-CN" b="1" i="1">
                        <a:solidFill>
                          <a:schemeClr val="tx2"/>
                        </a:solidFill>
                        <a:latin typeface="Cambria Math"/>
                      </a:rPr>
                      <m:t>𝒖</m:t>
                    </m:r>
                    <m:r>
                      <a:rPr lang="en-US" altLang="zh-CN" b="1">
                        <a:solidFill>
                          <a:schemeClr val="tx2"/>
                        </a:solidFill>
                        <a:latin typeface="Cambria Math"/>
                      </a:rPr>
                      <m:t>,</m:t>
                    </m:r>
                    <m:r>
                      <a:rPr lang="en-US" altLang="zh-CN" b="1" i="1">
                        <a:solidFill>
                          <a:schemeClr val="tx2"/>
                        </a:solidFill>
                        <a:latin typeface="Cambria Math"/>
                      </a:rPr>
                      <m:t>𝒗</m:t>
                    </m:r>
                    <m:r>
                      <a:rPr lang="en-US" altLang="zh-CN" b="1" i="1">
                        <a:solidFill>
                          <a:schemeClr val="tx2"/>
                        </a:solidFill>
                        <a:latin typeface="Cambria Math"/>
                      </a:rPr>
                      <m:t>) </m:t>
                    </m:r>
                  </m:oMath>
                </a14:m>
                <a:r>
                  <a:rPr lang="zh-CN" altLang="en-US" b="1" dirty="0">
                    <a:solidFill>
                      <a:schemeClr val="tx2"/>
                    </a:solidFill>
                  </a:rPr>
                  <a:t>的平面波在孔径场中的比重（以一个复数系数表示），由角谱函数</a:t>
                </a:r>
                <a14:m>
                  <m:oMath xmlns:m="http://schemas.openxmlformats.org/officeDocument/2006/math">
                    <m:acc>
                      <m:accPr>
                        <m:chr m:val="̃"/>
                        <m:ctrlPr>
                          <a:rPr lang="en-US" altLang="zh-CN" b="1" i="1" dirty="0">
                            <a:solidFill>
                              <a:schemeClr val="tx2"/>
                            </a:solidFill>
                            <a:latin typeface="Cambria Math" panose="02040503050406030204" pitchFamily="18" charset="0"/>
                          </a:rPr>
                        </m:ctrlPr>
                      </m:accPr>
                      <m:e>
                        <m:r>
                          <m:rPr>
                            <m:nor/>
                          </m:rPr>
                          <a:rPr lang="en-US" altLang="zh-CN" b="1" i="1" dirty="0">
                            <a:solidFill>
                              <a:schemeClr val="tx2"/>
                            </a:solidFill>
                            <a:latin typeface="Lucida Calligraphy" panose="03010101010101010101" pitchFamily="66" charset="0"/>
                          </a:rPr>
                          <m:t>E</m:t>
                        </m:r>
                      </m:e>
                    </m:acc>
                    <m:r>
                      <a:rPr lang="en-US" altLang="zh-CN" b="1" i="1">
                        <a:solidFill>
                          <a:schemeClr val="tx2"/>
                        </a:solidFill>
                        <a:latin typeface="Cambria Math"/>
                      </a:rPr>
                      <m:t>(</m:t>
                    </m:r>
                    <m:r>
                      <a:rPr lang="en-US" altLang="zh-CN" b="1" i="1">
                        <a:solidFill>
                          <a:schemeClr val="tx2"/>
                        </a:solidFill>
                        <a:latin typeface="Cambria Math"/>
                      </a:rPr>
                      <m:t>𝒖</m:t>
                    </m:r>
                    <m:r>
                      <a:rPr lang="en-US" altLang="zh-CN" b="1" i="1">
                        <a:solidFill>
                          <a:schemeClr val="tx2"/>
                        </a:solidFill>
                        <a:latin typeface="Cambria Math"/>
                      </a:rPr>
                      <m:t>,</m:t>
                    </m:r>
                    <m:r>
                      <a:rPr lang="en-US" altLang="zh-CN" b="1" i="1">
                        <a:solidFill>
                          <a:schemeClr val="tx2"/>
                        </a:solidFill>
                        <a:latin typeface="Cambria Math"/>
                      </a:rPr>
                      <m:t>𝒗</m:t>
                    </m:r>
                    <m:r>
                      <a:rPr lang="en-US" altLang="zh-CN" b="1" i="1">
                        <a:solidFill>
                          <a:schemeClr val="tx2"/>
                        </a:solidFill>
                        <a:latin typeface="Cambria Math"/>
                      </a:rPr>
                      <m:t>) </m:t>
                    </m:r>
                  </m:oMath>
                </a14:m>
                <a:r>
                  <a:rPr lang="zh-CN" altLang="en-US" b="1" dirty="0">
                    <a:solidFill>
                      <a:schemeClr val="tx2"/>
                    </a:solidFill>
                  </a:rPr>
                  <a:t>确定。</a:t>
                </a:r>
              </a:p>
            </p:txBody>
          </p:sp>
        </mc:Choice>
        <mc:Fallback xmlns="">
          <p:sp>
            <p:nvSpPr>
              <p:cNvPr id="23" name="TextBox 22"/>
              <p:cNvSpPr txBox="1">
                <a:spLocks noRot="1" noChangeAspect="1" noMove="1" noResize="1" noEditPoints="1" noAdjustHandles="1" noChangeArrowheads="1" noChangeShapeType="1" noTextEdit="1"/>
              </p:cNvSpPr>
              <p:nvPr/>
            </p:nvSpPr>
            <p:spPr>
              <a:xfrm>
                <a:off x="179512" y="3933056"/>
                <a:ext cx="4248472" cy="1727845"/>
              </a:xfrm>
              <a:prstGeom prst="rect">
                <a:avLst/>
              </a:prstGeom>
              <a:blipFill>
                <a:blip r:embed="rId8"/>
                <a:stretch>
                  <a:fillRect l="-1148" r="-6600" b="-3521"/>
                </a:stretch>
              </a:blipFill>
            </p:spPr>
            <p:txBody>
              <a:bodyPr/>
              <a:lstStyle/>
              <a:p>
                <a:r>
                  <a:rPr lang="zh-CN" altLang="en-US">
                    <a:noFill/>
                  </a:rPr>
                  <a:t> </a:t>
                </a:r>
              </a:p>
            </p:txBody>
          </p:sp>
        </mc:Fallback>
      </mc:AlternateContent>
      <p:sp>
        <p:nvSpPr>
          <p:cNvPr id="10" name="TextBox 9"/>
          <p:cNvSpPr txBox="1"/>
          <p:nvPr/>
        </p:nvSpPr>
        <p:spPr>
          <a:xfrm>
            <a:off x="107504" y="6093296"/>
            <a:ext cx="8928991" cy="455253"/>
          </a:xfrm>
          <a:prstGeom prst="rect">
            <a:avLst/>
          </a:prstGeom>
          <a:noFill/>
        </p:spPr>
        <p:txBody>
          <a:bodyPr wrap="square" rtlCol="0">
            <a:spAutoFit/>
          </a:bodyPr>
          <a:lstStyle/>
          <a:p>
            <a:pPr algn="ctr">
              <a:lnSpc>
                <a:spcPct val="150000"/>
              </a:lnSpc>
            </a:pPr>
            <a:r>
              <a:rPr lang="zh-CN" altLang="en-US" b="1" dirty="0">
                <a:solidFill>
                  <a:srgbClr val="FF0000"/>
                </a:solidFill>
              </a:rPr>
              <a:t>夫琅禾费衍射场的复振幅分布与孔径面上的复振幅分布存在傅里叶变换关系。</a:t>
            </a:r>
          </a:p>
        </p:txBody>
      </p:sp>
    </p:spTree>
    <p:extLst>
      <p:ext uri="{BB962C8B-B14F-4D97-AF65-F5344CB8AC3E}">
        <p14:creationId xmlns:p14="http://schemas.microsoft.com/office/powerpoint/2010/main" val="19642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夫琅禾费衍射的物理解释</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8</a:t>
            </a:fld>
            <a:endParaRPr lang="en-US" altLang="zh-CN"/>
          </a:p>
        </p:txBody>
      </p:sp>
      <p:sp>
        <p:nvSpPr>
          <p:cNvPr id="4" name="TextBox 3"/>
          <p:cNvSpPr txBox="1"/>
          <p:nvPr/>
        </p:nvSpPr>
        <p:spPr>
          <a:xfrm>
            <a:off x="366451" y="2060848"/>
            <a:ext cx="8310006" cy="3256020"/>
          </a:xfrm>
          <a:prstGeom prst="rect">
            <a:avLst/>
          </a:prstGeom>
          <a:noFill/>
        </p:spPr>
        <p:txBody>
          <a:bodyPr wrap="square" rtlCol="0">
            <a:spAutoFit/>
          </a:bodyPr>
          <a:lstStyle/>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惠更斯</a:t>
            </a:r>
            <a:r>
              <a:rPr lang="en-US" altLang="zh-CN" b="1" dirty="0">
                <a:solidFill>
                  <a:schemeClr val="tx2"/>
                </a:solidFill>
              </a:rPr>
              <a:t>-</a:t>
            </a:r>
            <a:r>
              <a:rPr lang="zh-CN" altLang="en-US" b="1" dirty="0">
                <a:solidFill>
                  <a:schemeClr val="tx2"/>
                </a:solidFill>
              </a:rPr>
              <a:t>菲涅尔原理和基尔霍夫衍射积分公式均表明，衍射波是孔径面上</a:t>
            </a:r>
            <a:r>
              <a:rPr lang="zh-CN" altLang="en-US" b="1" dirty="0">
                <a:solidFill>
                  <a:srgbClr val="0000FF"/>
                </a:solidFill>
              </a:rPr>
              <a:t>球面子波叠加</a:t>
            </a:r>
            <a:r>
              <a:rPr lang="zh-CN" altLang="en-US" b="1" dirty="0">
                <a:solidFill>
                  <a:schemeClr val="tx2"/>
                </a:solidFill>
              </a:rPr>
              <a:t>的结果。</a:t>
            </a:r>
            <a:endParaRPr lang="en-US" altLang="zh-CN" b="1" dirty="0">
              <a:solidFill>
                <a:schemeClr val="tx2"/>
              </a:solidFill>
            </a:endParaRPr>
          </a:p>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复杂复振幅的傅里叶分析理论告诉我们，衍射波是对应不同空间频率的</a:t>
            </a:r>
            <a:r>
              <a:rPr lang="zh-CN" altLang="en-US" b="1" dirty="0">
                <a:solidFill>
                  <a:srgbClr val="0000FF"/>
                </a:solidFill>
              </a:rPr>
              <a:t>平面波的线性叠加</a:t>
            </a:r>
            <a:r>
              <a:rPr lang="zh-CN" altLang="en-US" b="1" dirty="0">
                <a:solidFill>
                  <a:schemeClr val="tx2"/>
                </a:solidFill>
              </a:rPr>
              <a:t>，参与叠加的角谱取决于孔径面上的复振幅分布。</a:t>
            </a:r>
            <a:endParaRPr lang="en-US" altLang="zh-CN" b="1" dirty="0">
              <a:solidFill>
                <a:schemeClr val="tx2"/>
              </a:solidFill>
            </a:endParaRPr>
          </a:p>
          <a:p>
            <a:pPr marL="342900" indent="-342900" algn="just">
              <a:lnSpc>
                <a:spcPct val="150000"/>
              </a:lnSpc>
              <a:spcAft>
                <a:spcPts val="1200"/>
              </a:spcAft>
              <a:buFont typeface="Wingdings" panose="05000000000000000000" pitchFamily="2" charset="2"/>
              <a:buChar char="Ø"/>
            </a:pPr>
            <a:r>
              <a:rPr lang="zh-CN" altLang="en-US" b="1" dirty="0">
                <a:solidFill>
                  <a:schemeClr val="tx2"/>
                </a:solidFill>
              </a:rPr>
              <a:t>基尔霍夫衍射积分公式是基于电磁波理论和场论，通过数学推导得到的</a:t>
            </a:r>
            <a:r>
              <a:rPr lang="zh-CN" altLang="en-US" b="1" dirty="0">
                <a:solidFill>
                  <a:srgbClr val="0000FF"/>
                </a:solidFill>
              </a:rPr>
              <a:t>严格理论</a:t>
            </a:r>
            <a:r>
              <a:rPr lang="zh-CN" altLang="en-US" b="1" dirty="0">
                <a:solidFill>
                  <a:schemeClr val="tx2"/>
                </a:solidFill>
              </a:rPr>
              <a:t>。而后者是基于基尔霍夫衍射理论，通过傅里叶分析方法得到的</a:t>
            </a:r>
            <a:r>
              <a:rPr lang="zh-CN" altLang="en-US" b="1" dirty="0">
                <a:solidFill>
                  <a:srgbClr val="0000FF"/>
                </a:solidFill>
              </a:rPr>
              <a:t>近似结果，</a:t>
            </a:r>
            <a:r>
              <a:rPr lang="zh-CN" altLang="en-US" b="1" dirty="0">
                <a:solidFill>
                  <a:schemeClr val="tx2"/>
                </a:solidFill>
              </a:rPr>
              <a:t>这个近似分析具有足够精度。</a:t>
            </a:r>
          </a:p>
        </p:txBody>
      </p:sp>
    </p:spTree>
    <p:extLst>
      <p:ext uri="{BB962C8B-B14F-4D97-AF65-F5344CB8AC3E}">
        <p14:creationId xmlns:p14="http://schemas.microsoft.com/office/powerpoint/2010/main" val="12976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9293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夫琅禾费衍射计算实例</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矩孔</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9</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904802992"/>
              </p:ext>
            </p:extLst>
          </p:nvPr>
        </p:nvGraphicFramePr>
        <p:xfrm>
          <a:off x="2868067" y="2110031"/>
          <a:ext cx="3407866" cy="793198"/>
        </p:xfrm>
        <a:graphic>
          <a:graphicData uri="http://schemas.openxmlformats.org/presentationml/2006/ole">
            <mc:AlternateContent xmlns:mc="http://schemas.openxmlformats.org/markup-compatibility/2006">
              <mc:Choice xmlns:v="urn:schemas-microsoft-com:vml" Requires="v">
                <p:oleObj spid="_x0000_s19060" name="Equation" r:id="rId4" imgW="1854000" imgH="431640" progId="Equation.DSMT4">
                  <p:embed/>
                </p:oleObj>
              </mc:Choice>
              <mc:Fallback>
                <p:oleObj name="Equation" r:id="rId4" imgW="1854000" imgH="431640" progId="Equation.DSMT4">
                  <p:embed/>
                  <p:pic>
                    <p:nvPicPr>
                      <p:cNvPr id="0" name="对象 11"/>
                      <p:cNvPicPr>
                        <a:picLocks noChangeAspect="1" noChangeArrowheads="1"/>
                      </p:cNvPicPr>
                      <p:nvPr/>
                    </p:nvPicPr>
                    <p:blipFill>
                      <a:blip r:embed="rId5"/>
                      <a:srcRect/>
                      <a:stretch>
                        <a:fillRect/>
                      </a:stretch>
                    </p:blipFill>
                    <p:spPr bwMode="auto">
                      <a:xfrm>
                        <a:off x="2868067" y="2110031"/>
                        <a:ext cx="3407866" cy="793198"/>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29119939"/>
              </p:ext>
            </p:extLst>
          </p:nvPr>
        </p:nvGraphicFramePr>
        <p:xfrm>
          <a:off x="1784238" y="3877088"/>
          <a:ext cx="5575523" cy="602294"/>
        </p:xfrm>
        <a:graphic>
          <a:graphicData uri="http://schemas.openxmlformats.org/presentationml/2006/ole">
            <mc:AlternateContent xmlns:mc="http://schemas.openxmlformats.org/markup-compatibility/2006">
              <mc:Choice xmlns:v="urn:schemas-microsoft-com:vml" Requires="v">
                <p:oleObj spid="_x0000_s19061" name="Equation" r:id="rId6" imgW="2819160" imgH="304560" progId="Equation.DSMT4">
                  <p:embed/>
                </p:oleObj>
              </mc:Choice>
              <mc:Fallback>
                <p:oleObj name="Equation" r:id="rId6" imgW="2819160" imgH="304560" progId="Equation.DSMT4">
                  <p:embed/>
                  <p:pic>
                    <p:nvPicPr>
                      <p:cNvPr id="0" name="对象 20"/>
                      <p:cNvPicPr>
                        <a:picLocks noChangeAspect="1" noChangeArrowheads="1"/>
                      </p:cNvPicPr>
                      <p:nvPr/>
                    </p:nvPicPr>
                    <p:blipFill>
                      <a:blip r:embed="rId7"/>
                      <a:srcRect/>
                      <a:stretch>
                        <a:fillRect/>
                      </a:stretch>
                    </p:blipFill>
                    <p:spPr bwMode="auto">
                      <a:xfrm>
                        <a:off x="1784238" y="3877088"/>
                        <a:ext cx="5575523" cy="602294"/>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30910766"/>
              </p:ext>
            </p:extLst>
          </p:nvPr>
        </p:nvGraphicFramePr>
        <p:xfrm>
          <a:off x="1318827" y="5373216"/>
          <a:ext cx="6506346" cy="987259"/>
        </p:xfrm>
        <a:graphic>
          <a:graphicData uri="http://schemas.openxmlformats.org/presentationml/2006/ole">
            <mc:AlternateContent xmlns:mc="http://schemas.openxmlformats.org/markup-compatibility/2006">
              <mc:Choice xmlns:v="urn:schemas-microsoft-com:vml" Requires="v">
                <p:oleObj spid="_x0000_s19062" name="Equation" r:id="rId8" imgW="3517560" imgH="533160" progId="Equation.DSMT4">
                  <p:embed/>
                </p:oleObj>
              </mc:Choice>
              <mc:Fallback>
                <p:oleObj name="Equation" r:id="rId8" imgW="3517560" imgH="533160" progId="Equation.DSMT4">
                  <p:embed/>
                  <p:pic>
                    <p:nvPicPr>
                      <p:cNvPr id="0" name="对象 20"/>
                      <p:cNvPicPr>
                        <a:picLocks noChangeAspect="1" noChangeArrowheads="1"/>
                      </p:cNvPicPr>
                      <p:nvPr/>
                    </p:nvPicPr>
                    <p:blipFill>
                      <a:blip r:embed="rId9"/>
                      <a:srcRect/>
                      <a:stretch>
                        <a:fillRect/>
                      </a:stretch>
                    </p:blipFill>
                    <p:spPr bwMode="auto">
                      <a:xfrm>
                        <a:off x="1318827" y="5373216"/>
                        <a:ext cx="6506346" cy="987259"/>
                      </a:xfrm>
                      <a:prstGeom prst="rect">
                        <a:avLst/>
                      </a:prstGeom>
                      <a:noFill/>
                      <a:ln>
                        <a:noFill/>
                      </a:ln>
                    </p:spPr>
                  </p:pic>
                </p:oleObj>
              </mc:Fallback>
            </mc:AlternateContent>
          </a:graphicData>
        </a:graphic>
      </p:graphicFrame>
      <p:sp>
        <p:nvSpPr>
          <p:cNvPr id="9" name="TextBox 8"/>
          <p:cNvSpPr txBox="1"/>
          <p:nvPr/>
        </p:nvSpPr>
        <p:spPr>
          <a:xfrm>
            <a:off x="323528" y="1484784"/>
            <a:ext cx="1656184" cy="369332"/>
          </a:xfrm>
          <a:prstGeom prst="rect">
            <a:avLst/>
          </a:prstGeom>
          <a:noFill/>
        </p:spPr>
        <p:txBody>
          <a:bodyPr wrap="square" rtlCol="0">
            <a:spAutoFit/>
          </a:bodyPr>
          <a:lstStyle/>
          <a:p>
            <a:r>
              <a:rPr lang="zh-CN" altLang="en-US" b="1" dirty="0">
                <a:solidFill>
                  <a:schemeClr val="tx2"/>
                </a:solidFill>
              </a:rPr>
              <a:t>孔径场：</a:t>
            </a:r>
          </a:p>
        </p:txBody>
      </p:sp>
      <p:sp>
        <p:nvSpPr>
          <p:cNvPr id="10" name="TextBox 9"/>
          <p:cNvSpPr txBox="1"/>
          <p:nvPr/>
        </p:nvSpPr>
        <p:spPr>
          <a:xfrm>
            <a:off x="323528" y="3183359"/>
            <a:ext cx="1656184" cy="369332"/>
          </a:xfrm>
          <a:prstGeom prst="rect">
            <a:avLst/>
          </a:prstGeom>
          <a:noFill/>
        </p:spPr>
        <p:txBody>
          <a:bodyPr wrap="square" rtlCol="0">
            <a:spAutoFit/>
          </a:bodyPr>
          <a:lstStyle/>
          <a:p>
            <a:r>
              <a:rPr lang="zh-CN" altLang="en-US" b="1" dirty="0">
                <a:solidFill>
                  <a:schemeClr val="tx2"/>
                </a:solidFill>
              </a:rPr>
              <a:t>衍射场：</a:t>
            </a:r>
          </a:p>
        </p:txBody>
      </p:sp>
      <p:sp>
        <p:nvSpPr>
          <p:cNvPr id="11" name="TextBox 10"/>
          <p:cNvSpPr txBox="1"/>
          <p:nvPr/>
        </p:nvSpPr>
        <p:spPr>
          <a:xfrm>
            <a:off x="323528" y="4869160"/>
            <a:ext cx="1656184" cy="369332"/>
          </a:xfrm>
          <a:prstGeom prst="rect">
            <a:avLst/>
          </a:prstGeom>
          <a:noFill/>
        </p:spPr>
        <p:txBody>
          <a:bodyPr wrap="square" rtlCol="0">
            <a:spAutoFit/>
          </a:bodyPr>
          <a:lstStyle/>
          <a:p>
            <a:r>
              <a:rPr lang="zh-CN" altLang="en-US" b="1" dirty="0">
                <a:solidFill>
                  <a:schemeClr val="tx2"/>
                </a:solidFill>
              </a:rPr>
              <a:t>衍射图样：</a:t>
            </a:r>
          </a:p>
        </p:txBody>
      </p:sp>
    </p:spTree>
    <p:extLst>
      <p:ext uri="{BB962C8B-B14F-4D97-AF65-F5344CB8AC3E}">
        <p14:creationId xmlns:p14="http://schemas.microsoft.com/office/powerpoint/2010/main" val="156447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7378</TotalTime>
  <Words>2469</Words>
  <Application>Microsoft Office PowerPoint</Application>
  <PresentationFormat>全屏显示(4:3)</PresentationFormat>
  <Paragraphs>266</Paragraphs>
  <Slides>37</Slides>
  <Notes>35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7" baseType="lpstr">
      <vt:lpstr>黑体</vt:lpstr>
      <vt:lpstr>Arial</vt:lpstr>
      <vt:lpstr>Calibri</vt:lpstr>
      <vt:lpstr>Cambria Math</vt:lpstr>
      <vt:lpstr>Lucida Calligraphy</vt:lpstr>
      <vt:lpstr>Times New Roman</vt:lpstr>
      <vt:lpstr>Verdana</vt:lpstr>
      <vt:lpstr>Wingdings</vt:lpstr>
      <vt:lpstr>Yang01</vt:lpstr>
      <vt:lpstr>Equation</vt:lpstr>
      <vt:lpstr>PowerPoint 演示文稿</vt:lpstr>
      <vt:lpstr>6.3 衍射和透镜成像的傅里叶分析法</vt:lpstr>
      <vt:lpstr>1.夫琅禾费近似下的孔径衍射</vt:lpstr>
      <vt:lpstr>夫琅禾费衍射的物理解释</vt:lpstr>
      <vt:lpstr>夫琅禾费衍射的物理解释</vt:lpstr>
      <vt:lpstr>1.夫琅禾费近似下的孔径衍射</vt:lpstr>
      <vt:lpstr>夫琅禾费衍射的物理解释</vt:lpstr>
      <vt:lpstr>夫琅禾费衍射的物理解释</vt:lpstr>
      <vt:lpstr>2.夫琅禾费衍射计算实例—矩孔</vt:lpstr>
      <vt:lpstr>夫琅禾费衍射计算实例—圆孔</vt:lpstr>
      <vt:lpstr>夫琅禾费衍射计算实例—双缝</vt:lpstr>
      <vt:lpstr>夫琅禾费衍射计算实例—多缝方法一</vt:lpstr>
      <vt:lpstr>夫琅禾费衍射计算实例—多缝方法二</vt:lpstr>
      <vt:lpstr>夫琅禾费衍射计算实例—多缝方法二</vt:lpstr>
      <vt:lpstr>夫琅禾费衍射计算实例—正弦振幅光栅</vt:lpstr>
      <vt:lpstr>夫琅禾费衍射计算实例—正弦振幅光栅</vt:lpstr>
      <vt:lpstr>6.3 衍射和透镜成像的傅里叶分析法</vt:lpstr>
      <vt:lpstr>1.菲涅尔近似条件下光波的传播</vt:lpstr>
      <vt:lpstr>1.1 球面波的传播</vt:lpstr>
      <vt:lpstr>球面波的传播</vt:lpstr>
      <vt:lpstr>1.2 菲涅尔衍射场的傅里叶变换表示</vt:lpstr>
      <vt:lpstr>菲涅尔衍射场的傅里叶变换表示</vt:lpstr>
      <vt:lpstr>1.3 角谱的传播特性</vt:lpstr>
      <vt:lpstr>角谱的传播特性</vt:lpstr>
      <vt:lpstr>2.透镜的傅里叶变换性质</vt:lpstr>
      <vt:lpstr>透镜的傅里叶变换性质</vt:lpstr>
      <vt:lpstr>透镜的傅里叶变换性质</vt:lpstr>
      <vt:lpstr>透镜的渐晕效应</vt:lpstr>
      <vt:lpstr>透镜的渐晕效应 VS 几何光学中的光阑</vt:lpstr>
      <vt:lpstr>3.透镜的成像性质</vt:lpstr>
      <vt:lpstr>透镜的成像性质</vt:lpstr>
      <vt:lpstr>透镜的成像性质</vt:lpstr>
      <vt:lpstr>透镜的成像性质</vt:lpstr>
      <vt:lpstr>考虑透镜孔径效应时的成像</vt:lpstr>
      <vt:lpstr>考虑透镜孔径效应时的成像</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582</cp:revision>
  <cp:lastPrinted>2014-11-17T00:34:15Z</cp:lastPrinted>
  <dcterms:created xsi:type="dcterms:W3CDTF">2013-11-04T02:33:41Z</dcterms:created>
  <dcterms:modified xsi:type="dcterms:W3CDTF">2022-11-18T00:04:02Z</dcterms:modified>
</cp:coreProperties>
</file>