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3" r:id="rId3"/>
    <p:sldId id="304" r:id="rId4"/>
    <p:sldId id="315" r:id="rId5"/>
    <p:sldId id="317" r:id="rId6"/>
    <p:sldId id="321" r:id="rId7"/>
    <p:sldId id="322" r:id="rId8"/>
    <p:sldId id="370" r:id="rId9"/>
    <p:sldId id="372" r:id="rId10"/>
    <p:sldId id="371" r:id="rId11"/>
    <p:sldId id="373" r:id="rId12"/>
    <p:sldId id="374" r:id="rId13"/>
    <p:sldId id="376" r:id="rId14"/>
    <p:sldId id="323" r:id="rId15"/>
    <p:sldId id="324" r:id="rId16"/>
    <p:sldId id="384" r:id="rId17"/>
    <p:sldId id="325" r:id="rId18"/>
    <p:sldId id="326" r:id="rId19"/>
    <p:sldId id="379" r:id="rId20"/>
    <p:sldId id="327" r:id="rId21"/>
    <p:sldId id="328" r:id="rId22"/>
    <p:sldId id="385" r:id="rId23"/>
    <p:sldId id="360" r:id="rId24"/>
    <p:sldId id="329" r:id="rId25"/>
    <p:sldId id="319" r:id="rId26"/>
    <p:sldId id="330" r:id="rId27"/>
    <p:sldId id="320" r:id="rId28"/>
    <p:sldId id="377" r:id="rId29"/>
    <p:sldId id="378" r:id="rId30"/>
    <p:sldId id="316" r:id="rId31"/>
    <p:sldId id="333" r:id="rId32"/>
    <p:sldId id="331" r:id="rId33"/>
    <p:sldId id="334" r:id="rId34"/>
    <p:sldId id="386" r:id="rId35"/>
    <p:sldId id="390" r:id="rId36"/>
    <p:sldId id="387" r:id="rId37"/>
    <p:sldId id="388" r:id="rId38"/>
    <p:sldId id="389" r:id="rId39"/>
    <p:sldId id="383" r:id="rId40"/>
    <p:sldId id="26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9" autoAdjust="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1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DCC1-E161-4102-BAE4-CBEB2622516C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EAE47-AC5F-4A85-9851-34329BFE7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07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737C-90AD-4B01-A1A4-FB02ED784060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0CD1-E418-4684-B920-56317F695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7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461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25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822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908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331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691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487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6E67DC-15F0-4C9C-93BD-2232B6EE9CF2}" type="slidenum">
              <a:rPr lang="zh-CN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4077072"/>
            <a:ext cx="6553200" cy="533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32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23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96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34055" y="843028"/>
            <a:ext cx="792088" cy="216024"/>
          </a:xfrm>
          <a:prstGeom prst="rect">
            <a:avLst/>
          </a:prstGeom>
          <a:ln/>
        </p:spPr>
        <p:txBody>
          <a:bodyPr anchor="ctr" anchorCtr="0"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80EBFEEF-8BDD-4A82-B08F-633BA2D602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17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14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26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33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1046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0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</p:sldLayoutIdLst>
  <p:transition>
    <p:push dir="r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4" Type="http://schemas.openxmlformats.org/officeDocument/2006/relationships/image" Target="../media/image23.tiff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4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3.tiff"/><Relationship Id="rId9" Type="http://schemas.openxmlformats.org/officeDocument/2006/relationships/image" Target="../media/image25.wmf"/><Relationship Id="rId1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46.png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36.wmf"/><Relationship Id="rId10" Type="http://schemas.openxmlformats.org/officeDocument/2006/relationships/image" Target="../media/image34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9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png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7.wmf"/><Relationship Id="rId4" Type="http://schemas.openxmlformats.org/officeDocument/2006/relationships/image" Target="../media/image49.tiff"/><Relationship Id="rId9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7.tif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tiff"/><Relationship Id="rId11" Type="http://schemas.openxmlformats.org/officeDocument/2006/relationships/image" Target="../media/image54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2.tif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png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71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7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6.wmf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5.bin"/><Relationship Id="rId5" Type="http://schemas.openxmlformats.org/officeDocument/2006/relationships/image" Target="../media/image75.wmf"/><Relationship Id="rId10" Type="http://schemas.openxmlformats.org/officeDocument/2006/relationships/image" Target="../media/image96.png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7.wmf"/><Relationship Id="rId14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105.png"/><Relationship Id="rId4" Type="http://schemas.openxmlformats.org/officeDocument/2006/relationships/image" Target="../media/image86.tiff"/><Relationship Id="rId9" Type="http://schemas.openxmlformats.org/officeDocument/2006/relationships/image" Target="../media/image8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6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8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7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90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wmf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4582641"/>
            <a:ext cx="6553200" cy="790575"/>
          </a:xfrm>
          <a:prstGeom prst="rect">
            <a:avLst/>
          </a:prstGeom>
        </p:spPr>
        <p:txBody>
          <a:bodyPr anchor="ctr" anchorCtr="0"/>
          <a:lstStyle>
            <a:lvl1pPr indent="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None/>
              <a:defRPr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  <a:lvl2pPr marL="889000" indent="-439738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8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marL="1293813" indent="-403225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marL="1681163" indent="-385763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marL="20701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25273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29845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34417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38989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万助军</a:t>
            </a:r>
          </a:p>
          <a:p>
            <a:r>
              <a:rPr lang="en-US" altLang="zh-CN" dirty="0"/>
              <a:t>zhujun.wan@hust.edu.cn</a:t>
            </a:r>
          </a:p>
          <a:p>
            <a:r>
              <a:rPr lang="zh-CN" altLang="en-US" dirty="0"/>
              <a:t>华中科技大学光学与电子信息学院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2564904"/>
            <a:ext cx="91440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4400" dirty="0">
                <a:ea typeface="宋体" pitchFamily="2" charset="-122"/>
              </a:rPr>
              <a:t>第六章 傅立叶光学</a:t>
            </a:r>
            <a:endParaRPr lang="zh-CN" altLang="en-US" sz="4400" kern="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2" y="1196751"/>
            <a:ext cx="4241048" cy="2304257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9293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成像系统的空间不变性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透镜系统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441742"/>
              </p:ext>
            </p:extLst>
          </p:nvPr>
        </p:nvGraphicFramePr>
        <p:xfrm>
          <a:off x="251520" y="2574968"/>
          <a:ext cx="4968552" cy="164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2" name="Equation" r:id="rId5" imgW="2831760" imgH="939600" progId="Equation.DSMT4">
                  <p:embed/>
                </p:oleObj>
              </mc:Choice>
              <mc:Fallback>
                <p:oleObj name="Equation" r:id="rId5" imgW="28317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574968"/>
                        <a:ext cx="4968552" cy="1646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7504" y="1517883"/>
            <a:ext cx="4104456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在菲涅尔近似条件下，透镜之前平面上的复振幅：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233903"/>
              </p:ext>
            </p:extLst>
          </p:nvPr>
        </p:nvGraphicFramePr>
        <p:xfrm>
          <a:off x="6260869" y="3996034"/>
          <a:ext cx="2415587" cy="667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3" name="Equation" r:id="rId7" imgW="1562040" imgH="431640" progId="Equation.DSMT4">
                  <p:embed/>
                </p:oleObj>
              </mc:Choice>
              <mc:Fallback>
                <p:oleObj name="Equation" r:id="rId7" imgW="1562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60869" y="3996034"/>
                        <a:ext cx="2415587" cy="667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56176" y="3573016"/>
            <a:ext cx="881973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其中：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4869160"/>
            <a:ext cx="1944216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透镜之后平面上的复振幅：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339042"/>
              </p:ext>
            </p:extLst>
          </p:nvPr>
        </p:nvGraphicFramePr>
        <p:xfrm>
          <a:off x="2411760" y="4812472"/>
          <a:ext cx="5750000" cy="1640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4" name="Equation" r:id="rId9" imgW="3466800" imgH="990360" progId="Equation.DSMT4">
                  <p:embed/>
                </p:oleObj>
              </mc:Choice>
              <mc:Fallback>
                <p:oleObj name="Equation" r:id="rId9" imgW="34668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812472"/>
                        <a:ext cx="5750000" cy="16408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圆角矩形 20"/>
          <p:cNvSpPr/>
          <p:nvPr/>
        </p:nvSpPr>
        <p:spPr>
          <a:xfrm>
            <a:off x="4499992" y="4797151"/>
            <a:ext cx="2664296" cy="7973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898266"/>
              </p:ext>
            </p:extLst>
          </p:nvPr>
        </p:nvGraphicFramePr>
        <p:xfrm>
          <a:off x="971550" y="5917814"/>
          <a:ext cx="1002598" cy="649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5" name="Equation" r:id="rId11" imgW="647640" imgH="419040" progId="Equation.DSMT4">
                  <p:embed/>
                </p:oleObj>
              </mc:Choice>
              <mc:Fallback>
                <p:oleObj name="Equation" r:id="rId11" imgW="64764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917814"/>
                        <a:ext cx="1002598" cy="649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7504" y="5949280"/>
            <a:ext cx="881973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其中：</a:t>
            </a:r>
          </a:p>
        </p:txBody>
      </p:sp>
    </p:spTree>
    <p:extLst>
      <p:ext uri="{BB962C8B-B14F-4D97-AF65-F5344CB8AC3E}">
        <p14:creationId xmlns:p14="http://schemas.microsoft.com/office/powerpoint/2010/main" val="859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100030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成像系统的空间不变性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透镜系统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2" y="1916831"/>
            <a:ext cx="4241048" cy="2304257"/>
          </a:xfrm>
          <a:prstGeom prst="rect">
            <a:avLst/>
          </a:prstGeom>
        </p:spPr>
      </p:pic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59171"/>
              </p:ext>
            </p:extLst>
          </p:nvPr>
        </p:nvGraphicFramePr>
        <p:xfrm>
          <a:off x="284385" y="1196753"/>
          <a:ext cx="5295727" cy="77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9" name="Equation" r:id="rId5" imgW="3454200" imgH="507960" progId="Equation.DSMT4">
                  <p:embed/>
                </p:oleObj>
              </mc:Choice>
              <mc:Fallback>
                <p:oleObj name="Equation" r:id="rId5" imgW="34542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5" y="1196753"/>
                        <a:ext cx="5295727" cy="7775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7505" y="2132856"/>
                <a:ext cx="4608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</a:rPr>
                  <a:t>在距离透镜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𝒍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平面上的某个点，如果满足条件：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2132856"/>
                <a:ext cx="4608511" cy="646331"/>
              </a:xfrm>
              <a:prstGeom prst="rect">
                <a:avLst/>
              </a:prstGeom>
              <a:blipFill>
                <a:blip r:embed="rId7"/>
                <a:stretch>
                  <a:fillRect l="-1190" t="-7547" r="-1058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5466"/>
              </p:ext>
            </p:extLst>
          </p:nvPr>
        </p:nvGraphicFramePr>
        <p:xfrm>
          <a:off x="1385067" y="2664173"/>
          <a:ext cx="1897930" cy="64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0" name="Equation" r:id="rId8" imgW="1155600" imgH="393480" progId="Equation.DSMT4">
                  <p:embed/>
                </p:oleObj>
              </mc:Choice>
              <mc:Fallback>
                <p:oleObj name="Equation" r:id="rId8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067" y="2664173"/>
                        <a:ext cx="1897930" cy="6459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7504" y="3635732"/>
            <a:ext cx="255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则上式可化为：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506350"/>
              </p:ext>
            </p:extLst>
          </p:nvPr>
        </p:nvGraphicFramePr>
        <p:xfrm>
          <a:off x="189135" y="4057502"/>
          <a:ext cx="5679009" cy="82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1" name="Equation" r:id="rId10" imgW="3504960" imgH="507960" progId="Equation.DSMT4">
                  <p:embed/>
                </p:oleObj>
              </mc:Choice>
              <mc:Fallback>
                <p:oleObj name="Equation" r:id="rId10" imgW="3504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35" y="4057502"/>
                        <a:ext cx="5679009" cy="82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07505" y="4982788"/>
                <a:ext cx="8856983" cy="390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solidFill>
                              <a:schemeClr val="tx2"/>
                            </a:solidFill>
                            <a:latin typeface="Cambria Math"/>
                          </a:rPr>
                          <m:t>𝑬</m:t>
                        </m:r>
                      </m:e>
                    </m:acc>
                    <m:r>
                      <a:rPr lang="en-US" altLang="zh-CN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通过距离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𝒍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的传播，在</a:t>
                </a:r>
                <a:r>
                  <a:rPr lang="en-US" altLang="zh-CN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面上的场分布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chemeClr val="tx2"/>
                            </a:solidFill>
                            <a:latin typeface="Lucida Calligraphy" panose="03010101010101010101" pitchFamily="66" charset="0"/>
                          </a:rPr>
                          <m:t>E</m:t>
                        </m:r>
                      </m:e>
                    </m:acc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可由菲涅尔衍射公式计算：</a:t>
                </a: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4982788"/>
                <a:ext cx="8856983" cy="390428"/>
              </a:xfrm>
              <a:prstGeom prst="rect">
                <a:avLst/>
              </a:prstGeom>
              <a:blipFill>
                <a:blip r:embed="rId12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90284"/>
              </p:ext>
            </p:extLst>
          </p:nvPr>
        </p:nvGraphicFramePr>
        <p:xfrm>
          <a:off x="1046163" y="5625441"/>
          <a:ext cx="6622182" cy="806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2" name="Equation" r:id="rId13" imgW="4165560" imgH="507960" progId="Equation.DSMT4">
                  <p:embed/>
                </p:oleObj>
              </mc:Choice>
              <mc:Fallback>
                <p:oleObj name="Equation" r:id="rId13" imgW="4165560" imgH="5079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5625441"/>
                        <a:ext cx="6622182" cy="806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45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064946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成像系统的空间不变性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透镜系统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75345" y="5784242"/>
            <a:ext cx="3195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以上应用了傅里叶变换对：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1335"/>
              </p:ext>
            </p:extLst>
          </p:nvPr>
        </p:nvGraphicFramePr>
        <p:xfrm>
          <a:off x="467544" y="2570510"/>
          <a:ext cx="6061719" cy="284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8" name="Equation" r:id="rId4" imgW="4165560" imgH="1955520" progId="Equation.DSMT4">
                  <p:embed/>
                </p:oleObj>
              </mc:Choice>
              <mc:Fallback>
                <p:oleObj name="Equation" r:id="rId4" imgW="416556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70510"/>
                        <a:ext cx="6061719" cy="2842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961850"/>
              </p:ext>
            </p:extLst>
          </p:nvPr>
        </p:nvGraphicFramePr>
        <p:xfrm>
          <a:off x="3371689" y="5733256"/>
          <a:ext cx="1800200" cy="45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9" name="Equation" r:id="rId6" imgW="1104840" imgH="279360" progId="Equation.DSMT4">
                  <p:embed/>
                </p:oleObj>
              </mc:Choice>
              <mc:Fallback>
                <p:oleObj name="Equation" r:id="rId6" imgW="1104840" imgH="27936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689" y="5733256"/>
                        <a:ext cx="1800200" cy="456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68138"/>
              </p:ext>
            </p:extLst>
          </p:nvPr>
        </p:nvGraphicFramePr>
        <p:xfrm>
          <a:off x="6337063" y="5798636"/>
          <a:ext cx="1979353" cy="332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00" name="Equation" r:id="rId8" imgW="1206360" imgH="203040" progId="Equation.DSMT4">
                  <p:embed/>
                </p:oleObj>
              </mc:Choice>
              <mc:Fallback>
                <p:oleObj name="Equation" r:id="rId8" imgW="1206360" imgH="203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063" y="5798636"/>
                        <a:ext cx="1979353" cy="332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173968"/>
              </p:ext>
            </p:extLst>
          </p:nvPr>
        </p:nvGraphicFramePr>
        <p:xfrm>
          <a:off x="2195736" y="1284910"/>
          <a:ext cx="497781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01" name="Equation" r:id="rId10" imgW="3504960" imgH="507960" progId="Equation.DSMT4">
                  <p:embed/>
                </p:oleObj>
              </mc:Choice>
              <mc:Fallback>
                <p:oleObj name="Equation" r:id="rId10" imgW="3504960" imgH="50796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284910"/>
                        <a:ext cx="497781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4310248" y="2168624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538452" y="5846069"/>
            <a:ext cx="432048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064946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成像系统的空间不变性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透镜系统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67544" y="2132856"/>
                <a:ext cx="82809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</a:rPr>
                  <a:t>此式表示孔径函数的傅里叶变换图样，被搬移到了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位置：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132856"/>
                <a:ext cx="8280920" cy="369332"/>
              </a:xfrm>
              <a:prstGeom prst="rect">
                <a:avLst/>
              </a:prstGeom>
              <a:blipFill>
                <a:blip r:embed="rId4"/>
                <a:stretch>
                  <a:fillRect l="-663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572101"/>
              </p:ext>
            </p:extLst>
          </p:nvPr>
        </p:nvGraphicFramePr>
        <p:xfrm>
          <a:off x="683569" y="1214672"/>
          <a:ext cx="5904656" cy="71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36" name="Equation" r:id="rId5" imgW="3568680" imgH="431640" progId="Equation.DSMT4">
                  <p:embed/>
                </p:oleObj>
              </mc:Choice>
              <mc:Fallback>
                <p:oleObj name="Equation" r:id="rId5" imgW="3568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9" y="1214672"/>
                        <a:ext cx="5904656" cy="714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126829"/>
              </p:ext>
            </p:extLst>
          </p:nvPr>
        </p:nvGraphicFramePr>
        <p:xfrm>
          <a:off x="5076056" y="3383570"/>
          <a:ext cx="2160240" cy="73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37" name="Equation" r:id="rId7" imgW="1155600" imgH="393480" progId="Equation.DSMT4">
                  <p:embed/>
                </p:oleObj>
              </mc:Choice>
              <mc:Fallback>
                <p:oleObj name="Equation" r:id="rId7" imgW="1155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383570"/>
                        <a:ext cx="2160240" cy="7352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562004"/>
              </p:ext>
            </p:extLst>
          </p:nvPr>
        </p:nvGraphicFramePr>
        <p:xfrm>
          <a:off x="5076056" y="2800227"/>
          <a:ext cx="2880320" cy="50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38" name="Equation" r:id="rId9" imgW="1600200" imgH="279360" progId="Equation.DSMT4">
                  <p:embed/>
                </p:oleObj>
              </mc:Choice>
              <mc:Fallback>
                <p:oleObj name="Equation" r:id="rId9" imgW="1600200" imgH="27936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800227"/>
                        <a:ext cx="2880320" cy="501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822414"/>
              </p:ext>
            </p:extLst>
          </p:nvPr>
        </p:nvGraphicFramePr>
        <p:xfrm>
          <a:off x="683569" y="2780928"/>
          <a:ext cx="3219692" cy="47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39" name="Equation" r:id="rId11" imgW="1714320" imgH="253800" progId="Equation.DSMT4">
                  <p:embed/>
                </p:oleObj>
              </mc:Choice>
              <mc:Fallback>
                <p:oleObj name="Equation" r:id="rId11" imgW="1714320" imgH="2538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9" y="2780928"/>
                        <a:ext cx="3219692" cy="47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283968" y="2866425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注意：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67544" y="4221088"/>
                <a:ext cx="8280920" cy="1286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点物移动到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位置，所成的像仍保留为孔径函数的傅立叶变换图样，只是被平移至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位置。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考虑倍率不为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1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，通过坐标变换，可得到如下形式：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21088"/>
                <a:ext cx="8280920" cy="1286250"/>
              </a:xfrm>
              <a:prstGeom prst="rect">
                <a:avLst/>
              </a:prstGeom>
              <a:blipFill>
                <a:blip r:embed="rId13"/>
                <a:stretch>
                  <a:fillRect l="-663" r="-589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68400"/>
              </p:ext>
            </p:extLst>
          </p:nvPr>
        </p:nvGraphicFramePr>
        <p:xfrm>
          <a:off x="563563" y="5949281"/>
          <a:ext cx="2712293" cy="42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40" name="Equation" r:id="rId14" imgW="1625400" imgH="253800" progId="Equation.DSMT4">
                  <p:embed/>
                </p:oleObj>
              </mc:Choice>
              <mc:Fallback>
                <p:oleObj name="Equation" r:id="rId14" imgW="1625400" imgH="253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949281"/>
                        <a:ext cx="2712293" cy="424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707904" y="5994359"/>
            <a:ext cx="318901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 b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pPr algn="ctr"/>
            <a:r>
              <a:rPr lang="zh-CN" altLang="en-US" sz="1800" dirty="0"/>
              <a:t>透镜成像系统具有空间不变性</a:t>
            </a:r>
          </a:p>
        </p:txBody>
      </p:sp>
    </p:spTree>
    <p:extLst>
      <p:ext uri="{BB962C8B-B14F-4D97-AF65-F5344CB8AC3E}">
        <p14:creationId xmlns:p14="http://schemas.microsoft.com/office/powerpoint/2010/main" val="36867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扩展物体的成像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522912"/>
              </p:ext>
            </p:extLst>
          </p:nvPr>
        </p:nvGraphicFramePr>
        <p:xfrm>
          <a:off x="1647369" y="1826822"/>
          <a:ext cx="5156880" cy="69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83" name="Equation" r:id="rId4" imgW="2438280" imgH="330120" progId="Equation.DSMT4">
                  <p:embed/>
                </p:oleObj>
              </mc:Choice>
              <mc:Fallback>
                <p:oleObj name="Equation" r:id="rId4" imgW="2438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7369" y="1826822"/>
                        <a:ext cx="5156880" cy="698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373022"/>
            <a:ext cx="67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利用</a:t>
            </a:r>
            <a:r>
              <a:rPr lang="el-GR" altLang="zh-CN" b="1" dirty="0">
                <a:solidFill>
                  <a:schemeClr val="tx2"/>
                </a:solidFill>
                <a:latin typeface="Times New Roman"/>
                <a:cs typeface="Times New Roman"/>
              </a:rPr>
              <a:t>δ</a:t>
            </a:r>
            <a:r>
              <a:rPr lang="zh-CN" altLang="en-US" b="1" dirty="0">
                <a:solidFill>
                  <a:schemeClr val="tx2"/>
                </a:solidFill>
                <a:latin typeface="Times New Roman"/>
                <a:cs typeface="Times New Roman"/>
              </a:rPr>
              <a:t>函数的筛选性质，扩展物体可表示为：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51928"/>
              </p:ext>
            </p:extLst>
          </p:nvPr>
        </p:nvGraphicFramePr>
        <p:xfrm>
          <a:off x="1647369" y="4221088"/>
          <a:ext cx="5035872" cy="645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84" name="Equation" r:id="rId6" imgW="2577960" imgH="330120" progId="Equation.DSMT4">
                  <p:embed/>
                </p:oleObj>
              </mc:Choice>
              <mc:Fallback>
                <p:oleObj name="Equation" r:id="rId6" imgW="2577960" imgH="3301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369" y="4221088"/>
                        <a:ext cx="5035872" cy="645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512" y="3644825"/>
                <a:ext cx="8784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</a:rPr>
                  <a:t>对于相干线性空间不变系统，针对输入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𝒐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的响应，是各点响应的线性组合：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644825"/>
                <a:ext cx="8784976" cy="369332"/>
              </a:xfrm>
              <a:prstGeom prst="rect">
                <a:avLst/>
              </a:prstGeom>
              <a:blipFill>
                <a:blip r:embed="rId8"/>
                <a:stretch>
                  <a:fillRect l="-555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512" y="2558249"/>
                <a:ext cx="8784976" cy="8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0000FF"/>
                    </a:solidFill>
                  </a:rPr>
                  <a:t>在物面上，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𝜹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𝒔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𝒕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</a:rPr>
                  <a:t>对点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𝒔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𝒕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</a:rPr>
                  <a:t>采样，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𝒐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𝒔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𝒕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</a:rPr>
                  <a:t>表示该点复振幅，包含幅度和相位信息。各点复振幅线性叠加，构成扩展物体的复振幅分布。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558249"/>
                <a:ext cx="8784976" cy="870751"/>
              </a:xfrm>
              <a:prstGeom prst="rect">
                <a:avLst/>
              </a:prstGeom>
              <a:blipFill>
                <a:blip r:embed="rId9"/>
                <a:stretch>
                  <a:fillRect l="-555" r="-555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012270"/>
              </p:ext>
            </p:extLst>
          </p:nvPr>
        </p:nvGraphicFramePr>
        <p:xfrm>
          <a:off x="2627784" y="5155101"/>
          <a:ext cx="3168352" cy="362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85" name="Equation" r:id="rId10" imgW="1777680" imgH="203040" progId="Equation.DSMT4">
                  <p:embed/>
                </p:oleObj>
              </mc:Choice>
              <mc:Fallback>
                <p:oleObj name="Equation" r:id="rId10" imgW="1777680" imgH="203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155101"/>
                        <a:ext cx="3168352" cy="362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79512" y="5157192"/>
            <a:ext cx="185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数学上：</a:t>
            </a:r>
          </a:p>
        </p:txBody>
      </p:sp>
      <p:sp>
        <p:nvSpPr>
          <p:cNvPr id="15" name="右箭头 14"/>
          <p:cNvSpPr/>
          <p:nvPr/>
        </p:nvSpPr>
        <p:spPr>
          <a:xfrm>
            <a:off x="1673704" y="5212650"/>
            <a:ext cx="720080" cy="258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5733256"/>
            <a:ext cx="8784976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扩展物体的像的复振幅分布，等于系统的点扩展函数和物的几何光学像的复振幅分布函数的卷积。</a:t>
            </a:r>
          </a:p>
        </p:txBody>
      </p:sp>
    </p:spTree>
    <p:extLst>
      <p:ext uri="{BB962C8B-B14F-4D97-AF65-F5344CB8AC3E}">
        <p14:creationId xmlns:p14="http://schemas.microsoft.com/office/powerpoint/2010/main" val="103915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扩展物体的成像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747523"/>
            <a:ext cx="5400600" cy="4489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504" y="1754542"/>
                <a:ext cx="3313576" cy="419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点扩展函数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沿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平移，受扩展物函数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𝒐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调制，得到不同位置、不同高度的图形，最后把所有这些图形叠加起来，即为像函数分布。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点扩展函数图形越窄，成像质量越好，宽度为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0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的点扩展函数，物像完全一致。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当点扩展函数不对称时，像函数发生相移。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754542"/>
                <a:ext cx="3313576" cy="4194738"/>
              </a:xfrm>
              <a:prstGeom prst="rect">
                <a:avLst/>
              </a:prstGeom>
              <a:blipFill>
                <a:blip r:embed="rId4"/>
                <a:stretch>
                  <a:fillRect l="-1289" r="-8656" b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4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6.4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成像系统分析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36912"/>
            <a:ext cx="7128792" cy="2541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6.4.1 </a:t>
            </a:r>
            <a:r>
              <a:rPr lang="zh-CN" altLang="en-US" sz="2800" b="1" dirty="0">
                <a:solidFill>
                  <a:schemeClr val="tx2"/>
                </a:solidFill>
              </a:rPr>
              <a:t>光学系统的像质评价问题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6.4.2 </a:t>
            </a:r>
            <a:r>
              <a:rPr lang="zh-CN" altLang="en-US" sz="2800" b="1" dirty="0">
                <a:solidFill>
                  <a:srgbClr val="FF0000"/>
                </a:solidFill>
              </a:rPr>
              <a:t>相干成像系统分析及相干传递函数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6.4.3 </a:t>
            </a:r>
            <a:r>
              <a:rPr lang="zh-CN" altLang="en-US" sz="2800" b="1" dirty="0">
                <a:solidFill>
                  <a:schemeClr val="tx2"/>
                </a:solidFill>
              </a:rPr>
              <a:t>非相干成像系统分析及光学传递函数</a:t>
            </a:r>
          </a:p>
        </p:txBody>
      </p:sp>
    </p:spTree>
    <p:extLst>
      <p:ext uri="{BB962C8B-B14F-4D97-AF65-F5344CB8AC3E}">
        <p14:creationId xmlns:p14="http://schemas.microsoft.com/office/powerpoint/2010/main" val="398106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6.3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相干传递函数（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CTF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18943"/>
              </p:ext>
            </p:extLst>
          </p:nvPr>
        </p:nvGraphicFramePr>
        <p:xfrm>
          <a:off x="2652262" y="1334371"/>
          <a:ext cx="3788196" cy="432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77" name="Equation" r:id="rId4" imgW="1777680" imgH="203040" progId="Equation.DSMT4">
                  <p:embed/>
                </p:oleObj>
              </mc:Choice>
              <mc:Fallback>
                <p:oleObj name="Equation" r:id="rId4" imgW="1777680" imgH="2030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262" y="1334371"/>
                        <a:ext cx="3788196" cy="432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2241" y="1988840"/>
            <a:ext cx="3903633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通过傅里叶变换，在频域进行分析：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87989"/>
              </p:ext>
            </p:extLst>
          </p:nvPr>
        </p:nvGraphicFramePr>
        <p:xfrm>
          <a:off x="2964036" y="2695167"/>
          <a:ext cx="3173586" cy="44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78" name="Equation" r:id="rId6" imgW="1625400" imgH="228600" progId="Equation.DSMT4">
                  <p:embed/>
                </p:oleObj>
              </mc:Choice>
              <mc:Fallback>
                <p:oleObj name="Equation" r:id="rId6" imgW="16254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036" y="2695167"/>
                        <a:ext cx="3173586" cy="445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136822"/>
              </p:ext>
            </p:extLst>
          </p:nvPr>
        </p:nvGraphicFramePr>
        <p:xfrm>
          <a:off x="2964036" y="3846125"/>
          <a:ext cx="2208140" cy="80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79" name="Equation" r:id="rId8" imgW="1180800" imgH="431640" progId="Equation.DSMT4">
                  <p:embed/>
                </p:oleObj>
              </mc:Choice>
              <mc:Fallback>
                <p:oleObj name="Equation" r:id="rId8" imgW="118080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036" y="3846125"/>
                        <a:ext cx="2208140" cy="807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3356992"/>
            <a:ext cx="3600400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相干传递函数（</a:t>
            </a:r>
            <a:r>
              <a:rPr lang="en-US" altLang="zh-CN" b="1" dirty="0">
                <a:solidFill>
                  <a:schemeClr val="tx2"/>
                </a:solidFill>
              </a:rPr>
              <a:t>CTF</a:t>
            </a:r>
            <a:r>
              <a:rPr lang="zh-CN" altLang="en-US" b="1" dirty="0">
                <a:solidFill>
                  <a:schemeClr val="tx2"/>
                </a:solidFill>
              </a:rPr>
              <a:t>）：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2" y="4725144"/>
            <a:ext cx="8784976" cy="170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频谱传递函数，反映像的复振幅分布的角谱与物的复振幅分布的角谱之间的关系。</a:t>
            </a:r>
            <a:endParaRPr lang="en-US" altLang="zh-CN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在空间域，以点扩展函数反映系统的成像质量；在频谱域，则以相干传递函数反映系统的成像质量。</a:t>
            </a:r>
            <a:endParaRPr lang="en-US" altLang="zh-CN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频谱域的分析，比空间域的分析大大简化。</a:t>
            </a:r>
          </a:p>
        </p:txBody>
      </p:sp>
    </p:spTree>
    <p:extLst>
      <p:ext uri="{BB962C8B-B14F-4D97-AF65-F5344CB8AC3E}">
        <p14:creationId xmlns:p14="http://schemas.microsoft.com/office/powerpoint/2010/main" val="28167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相干传递函数（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CTF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777457"/>
              </p:ext>
            </p:extLst>
          </p:nvPr>
        </p:nvGraphicFramePr>
        <p:xfrm>
          <a:off x="2015716" y="1772816"/>
          <a:ext cx="5112568" cy="95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9" name="Equation" r:id="rId4" imgW="2514600" imgH="469800" progId="Equation.DSMT4">
                  <p:embed/>
                </p:oleObj>
              </mc:Choice>
              <mc:Fallback>
                <p:oleObj name="Equation" r:id="rId4" imgW="2514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1772816"/>
                        <a:ext cx="5112568" cy="95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9512" y="3255970"/>
                <a:ext cx="8784976" cy="211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chemeClr val="tx2"/>
                    </a:solidFill>
                  </a:rPr>
                  <a:t>CTF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的模值表示像与物中频率为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的傅里叶分量（对应某个物点和像点）的变化幅度之比；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chemeClr val="tx2"/>
                    </a:solidFill>
                  </a:rPr>
                  <a:t>CTF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的幅角表示实际像与几何光学像之间的相移（对应空间域的图形位移）。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，这些空间频率的傅里叶分量在成像时，其幅度和位相均不受影响；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，这些空间频率的傅里叶分量，都不能通过系统成像。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255970"/>
                <a:ext cx="8784976" cy="2117246"/>
              </a:xfrm>
              <a:prstGeom prst="rect">
                <a:avLst/>
              </a:prstGeom>
              <a:blipFill>
                <a:blip r:embed="rId6"/>
                <a:stretch>
                  <a:fillRect l="-555" r="-555" b="-3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2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20930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回顾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考虑透镜孔径效应时的成像</a:t>
            </a:r>
            <a:endParaRPr lang="en-US" altLang="zh-CN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107504" y="1268760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zh-CN" altLang="en-US" b="1" dirty="0">
                <a:solidFill>
                  <a:srgbClr val="0000FF"/>
                </a:solidFill>
              </a:rPr>
              <a:t>点物在距透镜有限远的光轴上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70" y="1196752"/>
            <a:ext cx="4260726" cy="2020332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712788"/>
              </p:ext>
            </p:extLst>
          </p:nvPr>
        </p:nvGraphicFramePr>
        <p:xfrm>
          <a:off x="133232" y="1946449"/>
          <a:ext cx="3867348" cy="69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63" name="Equation" r:id="rId5" imgW="2679480" imgH="482400" progId="Equation.DSMT4">
                  <p:embed/>
                </p:oleObj>
              </mc:Choice>
              <mc:Fallback>
                <p:oleObj name="Equation" r:id="rId5" imgW="2679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32" y="1946449"/>
                        <a:ext cx="3867348" cy="695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784286"/>
              </p:ext>
            </p:extLst>
          </p:nvPr>
        </p:nvGraphicFramePr>
        <p:xfrm>
          <a:off x="2186539" y="2950333"/>
          <a:ext cx="1602249" cy="62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64" name="Equation" r:id="rId7" imgW="1002960" imgH="393480" progId="Equation.DSMT4">
                  <p:embed/>
                </p:oleObj>
              </mc:Choice>
              <mc:Fallback>
                <p:oleObj name="Equation" r:id="rId7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6539" y="2950333"/>
                        <a:ext cx="1602249" cy="62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7504" y="3111351"/>
            <a:ext cx="275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其中常数因子：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3789040"/>
            <a:ext cx="8928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点物</a:t>
            </a:r>
            <a:r>
              <a:rPr lang="zh-CN" altLang="en-US" b="1" dirty="0">
                <a:solidFill>
                  <a:schemeClr val="tx2"/>
                </a:solidFill>
              </a:rPr>
              <a:t>所成的像，是孔径函数的夫琅禾费衍射图样。</a:t>
            </a:r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b="1" dirty="0">
                <a:solidFill>
                  <a:schemeClr val="tx2"/>
                </a:solidFill>
              </a:rPr>
              <a:t>因此点扩展函数为：</a:t>
            </a:r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endParaRPr lang="en-US" altLang="zh-CN" b="1" dirty="0">
              <a:solidFill>
                <a:schemeClr val="tx2"/>
              </a:solidFill>
            </a:endParaRPr>
          </a:p>
          <a:p>
            <a:r>
              <a:rPr lang="zh-CN" altLang="en-US" b="1" dirty="0">
                <a:solidFill>
                  <a:schemeClr val="tx2"/>
                </a:solidFill>
              </a:rPr>
              <a:t>相干传递函数为：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940559"/>
              </p:ext>
            </p:extLst>
          </p:nvPr>
        </p:nvGraphicFramePr>
        <p:xfrm>
          <a:off x="2915816" y="4339431"/>
          <a:ext cx="4536504" cy="128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65" name="Equation" r:id="rId9" imgW="2603160" imgH="736560" progId="Equation.DSMT4">
                  <p:embed/>
                </p:oleObj>
              </mc:Choice>
              <mc:Fallback>
                <p:oleObj name="Equation" r:id="rId9" imgW="2603160" imgH="73656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339431"/>
                        <a:ext cx="4536504" cy="1283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562342"/>
              </p:ext>
            </p:extLst>
          </p:nvPr>
        </p:nvGraphicFramePr>
        <p:xfrm>
          <a:off x="2920384" y="5949280"/>
          <a:ext cx="4387920" cy="447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66" name="Equation" r:id="rId11" imgW="2489040" imgH="253800" progId="Equation.DSMT4">
                  <p:embed/>
                </p:oleObj>
              </mc:Choice>
              <mc:Fallback>
                <p:oleObj name="Equation" r:id="rId11" imgW="2489040" imgH="253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384" y="5949280"/>
                        <a:ext cx="4387920" cy="447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12160" y="508518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像距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cs typeface="Times New Roman"/>
              </a:rPr>
              <a:t>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远大于点扩展函数范围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4211960" y="5118283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0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6.4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成像系统分析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36912"/>
            <a:ext cx="7128792" cy="2541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6.4.1 </a:t>
            </a:r>
            <a:r>
              <a:rPr lang="zh-CN" altLang="en-US" sz="2800" b="1" dirty="0">
                <a:solidFill>
                  <a:srgbClr val="FF0000"/>
                </a:solidFill>
              </a:rPr>
              <a:t>光学系统的像质评价问题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6.4.2 </a:t>
            </a:r>
            <a:r>
              <a:rPr lang="zh-CN" altLang="en-US" sz="2800" b="1" dirty="0">
                <a:solidFill>
                  <a:schemeClr val="tx2"/>
                </a:solidFill>
              </a:rPr>
              <a:t>相干成像系统分析及相干传递函数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6.4.3 </a:t>
            </a:r>
            <a:r>
              <a:rPr lang="zh-CN" altLang="en-US" sz="2800" b="1" dirty="0">
                <a:solidFill>
                  <a:schemeClr val="tx2"/>
                </a:solidFill>
              </a:rPr>
              <a:t>非相干成像系统分析及光学传递函数</a:t>
            </a:r>
          </a:p>
        </p:txBody>
      </p:sp>
    </p:spTree>
    <p:extLst>
      <p:ext uri="{BB962C8B-B14F-4D97-AF65-F5344CB8AC3E}">
        <p14:creationId xmlns:p14="http://schemas.microsoft.com/office/powerpoint/2010/main" val="247051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相干传递函数（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CTF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251521" y="1556792"/>
            <a:ext cx="8640960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对于衍射置限成像系统，</a:t>
            </a:r>
            <a:r>
              <a:rPr lang="en-US" altLang="zh-CN" b="1" dirty="0">
                <a:solidFill>
                  <a:schemeClr val="tx2"/>
                </a:solidFill>
              </a:rPr>
              <a:t>CTF</a:t>
            </a:r>
            <a:r>
              <a:rPr lang="zh-CN" altLang="en-US" b="1" dirty="0">
                <a:solidFill>
                  <a:schemeClr val="tx2"/>
                </a:solidFill>
              </a:rPr>
              <a:t>取决于出瞳处的光瞳函数：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49125"/>
              </p:ext>
            </p:extLst>
          </p:nvPr>
        </p:nvGraphicFramePr>
        <p:xfrm>
          <a:off x="2805113" y="2264800"/>
          <a:ext cx="3203748" cy="443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7" name="Equation" r:id="rId4" imgW="1650960" imgH="228600" progId="Equation.DSMT4">
                  <p:embed/>
                </p:oleObj>
              </mc:Choice>
              <mc:Fallback>
                <p:oleObj name="Equation" r:id="rId4" imgW="165096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2264800"/>
                        <a:ext cx="3203748" cy="443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47232"/>
              </p:ext>
            </p:extLst>
          </p:nvPr>
        </p:nvGraphicFramePr>
        <p:xfrm>
          <a:off x="2805113" y="4077072"/>
          <a:ext cx="2774999" cy="43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8" name="Equation" r:id="rId6" imgW="1473120" imgH="228600" progId="Equation.DSMT4">
                  <p:embed/>
                </p:oleObj>
              </mc:Choice>
              <mc:Fallback>
                <p:oleObj name="Equation" r:id="rId6" imgW="147312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077072"/>
                        <a:ext cx="2774999" cy="43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521" y="2996952"/>
                <a:ext cx="8568951" cy="87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只要以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𝝀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𝒍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𝒖</m:t>
                    </m:r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</a:rPr>
                      <m:t>、</m:t>
                    </m:r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</a:rPr>
                      <m:t>𝝀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𝒍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置换光瞳函数的自变量</a:t>
                </a:r>
                <a:r>
                  <a:rPr lang="en-US" altLang="zh-CN" b="1" i="1" dirty="0">
                    <a:solidFill>
                      <a:schemeClr val="tx2"/>
                    </a:solidFill>
                  </a:rPr>
                  <a:t>x</a:t>
                </a:r>
                <a:r>
                  <a:rPr lang="en-US" altLang="zh-CN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:r>
                  <a:rPr lang="en-US" altLang="zh-CN" b="1" i="1" dirty="0">
                    <a:solidFill>
                      <a:schemeClr val="tx2"/>
                    </a:solidFill>
                  </a:rPr>
                  <a:t>y</a:t>
                </a:r>
                <a:r>
                  <a:rPr lang="en-US" altLang="zh-CN" b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，就得到相干传递函数。通常光瞳具有对称性：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2996952"/>
                <a:ext cx="8568951" cy="870751"/>
              </a:xfrm>
              <a:prstGeom prst="rect">
                <a:avLst/>
              </a:prstGeom>
              <a:blipFill>
                <a:blip r:embed="rId8"/>
                <a:stretch>
                  <a:fillRect l="-569" r="-640" b="-9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1520" y="4797152"/>
            <a:ext cx="8568952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这意味着衍射置限的相干成像系统，可视为一个空间域的低通滤波器，其中低频成份（对应与光轴夹角较小的平面波）无畸变的通过，高频成份则被过滤掉。</a:t>
            </a:r>
          </a:p>
        </p:txBody>
      </p:sp>
    </p:spTree>
    <p:extLst>
      <p:ext uri="{BB962C8B-B14F-4D97-AF65-F5344CB8AC3E}">
        <p14:creationId xmlns:p14="http://schemas.microsoft.com/office/powerpoint/2010/main" val="25053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典型孔径的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CTF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619483"/>
              </p:ext>
            </p:extLst>
          </p:nvPr>
        </p:nvGraphicFramePr>
        <p:xfrm>
          <a:off x="611560" y="1746295"/>
          <a:ext cx="2520280" cy="65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6" name="Equation" r:id="rId4" imgW="1650960" imgH="431640" progId="Equation.DSMT4">
                  <p:embed/>
                </p:oleObj>
              </mc:Choice>
              <mc:Fallback>
                <p:oleObj name="Equation" r:id="rId4" imgW="1650960" imgH="4316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46295"/>
                        <a:ext cx="2520280" cy="658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268760"/>
            <a:ext cx="3340596" cy="21832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258924"/>
            <a:ext cx="3340596" cy="2298444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22081"/>
              </p:ext>
            </p:extLst>
          </p:nvPr>
        </p:nvGraphicFramePr>
        <p:xfrm>
          <a:off x="639032" y="4228282"/>
          <a:ext cx="2691656" cy="95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7" name="Equation" r:id="rId8" imgW="1574640" imgH="558720" progId="Equation.DSMT4">
                  <p:embed/>
                </p:oleObj>
              </mc:Choice>
              <mc:Fallback>
                <p:oleObj name="Equation" r:id="rId8" imgW="1574640" imgH="5587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032" y="4228282"/>
                        <a:ext cx="2691656" cy="953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405568"/>
              </p:ext>
            </p:extLst>
          </p:nvPr>
        </p:nvGraphicFramePr>
        <p:xfrm>
          <a:off x="611560" y="2699726"/>
          <a:ext cx="3571154" cy="68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8" name="Equation" r:id="rId10" imgW="2247840" imgH="431640" progId="Equation.DSMT4">
                  <p:embed/>
                </p:oleObj>
              </mc:Choice>
              <mc:Fallback>
                <p:oleObj name="Equation" r:id="rId10" imgW="224784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99726"/>
                        <a:ext cx="3571154" cy="68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946167"/>
              </p:ext>
            </p:extLst>
          </p:nvPr>
        </p:nvGraphicFramePr>
        <p:xfrm>
          <a:off x="611560" y="5525759"/>
          <a:ext cx="2880320" cy="93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9" name="Equation" r:id="rId12" imgW="1638000" imgH="533160" progId="Equation.DSMT4">
                  <p:embed/>
                </p:oleObj>
              </mc:Choice>
              <mc:Fallback>
                <p:oleObj name="Equation" r:id="rId12" imgW="1638000" imgH="5331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25759"/>
                        <a:ext cx="2880320" cy="936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2410" y="126876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矩孔：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944" y="375942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圆孔：</a:t>
            </a:r>
          </a:p>
        </p:txBody>
      </p:sp>
    </p:spTree>
    <p:extLst>
      <p:ext uri="{BB962C8B-B14F-4D97-AF65-F5344CB8AC3E}">
        <p14:creationId xmlns:p14="http://schemas.microsoft.com/office/powerpoint/2010/main" val="220015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6.4 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成像系统分析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43608" y="2636912"/>
            <a:ext cx="7128792" cy="2541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6.4.1 </a:t>
            </a:r>
            <a:r>
              <a:rPr lang="zh-CN" altLang="en-US" sz="2800" b="1" dirty="0">
                <a:solidFill>
                  <a:schemeClr val="tx2"/>
                </a:solidFill>
              </a:rPr>
              <a:t>光学系统的像质评价问题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chemeClr val="tx2"/>
                </a:solidFill>
              </a:rPr>
              <a:t>6.4.2 </a:t>
            </a:r>
            <a:r>
              <a:rPr lang="zh-CN" altLang="en-US" sz="2800" b="1" dirty="0">
                <a:solidFill>
                  <a:schemeClr val="tx2"/>
                </a:solidFill>
              </a:rPr>
              <a:t>相干成像系统分析及相干传递函数</a:t>
            </a: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6.4.3 </a:t>
            </a:r>
            <a:r>
              <a:rPr lang="zh-CN" altLang="en-US" sz="2800" b="1" dirty="0">
                <a:solidFill>
                  <a:srgbClr val="FF0000"/>
                </a:solidFill>
              </a:rPr>
              <a:t>非相干成像系统分析及光学传递函数</a:t>
            </a:r>
          </a:p>
        </p:txBody>
      </p:sp>
    </p:spTree>
    <p:extLst>
      <p:ext uri="{BB962C8B-B14F-4D97-AF65-F5344CB8AC3E}">
        <p14:creationId xmlns:p14="http://schemas.microsoft.com/office/powerpoint/2010/main" val="1371651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非相干系统的成像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251520" y="155679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相干系统对光波的复振幅是线性不变系统，而非相干系统对光强是线性不变系统：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64837"/>
              </p:ext>
            </p:extLst>
          </p:nvPr>
        </p:nvGraphicFramePr>
        <p:xfrm>
          <a:off x="2812281" y="2276500"/>
          <a:ext cx="3519438" cy="434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4" name="Equation" r:id="rId4" imgW="1854000" imgH="228600" progId="Equation.DSMT4">
                  <p:embed/>
                </p:oleObj>
              </mc:Choice>
              <mc:Fallback>
                <p:oleObj name="Equation" r:id="rId4" imgW="1854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281" y="2276500"/>
                        <a:ext cx="3519438" cy="434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390649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非相干系统以光学传递函数（</a:t>
            </a:r>
            <a:r>
              <a:rPr lang="en-US" altLang="zh-CN" b="1" dirty="0">
                <a:solidFill>
                  <a:schemeClr val="tx2"/>
                </a:solidFill>
              </a:rPr>
              <a:t>OTF</a:t>
            </a:r>
            <a:r>
              <a:rPr lang="zh-CN" altLang="en-US" b="1" dirty="0">
                <a:solidFill>
                  <a:schemeClr val="tx2"/>
                </a:solidFill>
              </a:rPr>
              <a:t>）描述其特性：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623250"/>
              </p:ext>
            </p:extLst>
          </p:nvPr>
        </p:nvGraphicFramePr>
        <p:xfrm>
          <a:off x="3495997" y="4606642"/>
          <a:ext cx="2152005" cy="77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5" name="Equation" r:id="rId6" imgW="1193760" imgH="431640" progId="Equation.DSMT4">
                  <p:embed/>
                </p:oleObj>
              </mc:Choice>
              <mc:Fallback>
                <p:oleObj name="Equation" r:id="rId6" imgW="119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997" y="4606642"/>
                        <a:ext cx="2152005" cy="777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88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8064946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频谱成份的对比度对成像质量的影响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738" y="1268760"/>
            <a:ext cx="6080524" cy="227950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04420"/>
              </p:ext>
            </p:extLst>
          </p:nvPr>
        </p:nvGraphicFramePr>
        <p:xfrm>
          <a:off x="3362871" y="4201224"/>
          <a:ext cx="2418258" cy="37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9" name="Equation" r:id="rId5" imgW="1295280" imgH="203040" progId="Equation.DSMT4">
                  <p:embed/>
                </p:oleObj>
              </mc:Choice>
              <mc:Fallback>
                <p:oleObj name="Equation" r:id="rId5" imgW="1295280" imgH="203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871" y="4201224"/>
                        <a:ext cx="2418258" cy="379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3578027"/>
            <a:ext cx="4496744" cy="455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对于空间频率为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chemeClr val="tx2"/>
                </a:solidFill>
              </a:rPr>
              <a:t>的频谱成份，光强分布：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4653136"/>
            <a:ext cx="5941050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其清晰度（也称调制度）由对比度描述：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06715"/>
              </p:ext>
            </p:extLst>
          </p:nvPr>
        </p:nvGraphicFramePr>
        <p:xfrm>
          <a:off x="4041539" y="5186132"/>
          <a:ext cx="1060921" cy="32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0" name="Equation" r:id="rId7" imgW="583920" imgH="177480" progId="Equation.DSMT4">
                  <p:embed/>
                </p:oleObj>
              </mc:Choice>
              <mc:Fallback>
                <p:oleObj name="Equation" r:id="rId7" imgW="583920" imgH="177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539" y="5186132"/>
                        <a:ext cx="1060921" cy="323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520" y="5619278"/>
            <a:ext cx="8640960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/>
              <a:t>每个频率成份的清晰度，不仅与其幅度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800" dirty="0"/>
              <a:t>有关，而且与角谱中的零频分量（直流成份）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/>
              <a:t>有关。</a:t>
            </a:r>
          </a:p>
        </p:txBody>
      </p:sp>
    </p:spTree>
    <p:extLst>
      <p:ext uri="{BB962C8B-B14F-4D97-AF65-F5344CB8AC3E}">
        <p14:creationId xmlns:p14="http://schemas.microsoft.com/office/powerpoint/2010/main" val="9367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光学传递函数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14556"/>
              </p:ext>
            </p:extLst>
          </p:nvPr>
        </p:nvGraphicFramePr>
        <p:xfrm>
          <a:off x="400845" y="1988840"/>
          <a:ext cx="6979467" cy="116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9" name="Equation" r:id="rId4" imgW="3809880" imgH="634680" progId="Equation.DSMT4">
                  <p:embed/>
                </p:oleObj>
              </mc:Choice>
              <mc:Fallback>
                <p:oleObj name="Equation" r:id="rId4" imgW="3809880" imgH="63468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5" y="1988840"/>
                        <a:ext cx="6979467" cy="1162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5770"/>
              </p:ext>
            </p:extLst>
          </p:nvPr>
        </p:nvGraphicFramePr>
        <p:xfrm>
          <a:off x="400845" y="3664437"/>
          <a:ext cx="6675587" cy="112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0" name="Equation" r:id="rId6" imgW="3771720" imgH="634680" progId="Equation.DSMT4">
                  <p:embed/>
                </p:oleObj>
              </mc:Choice>
              <mc:Fallback>
                <p:oleObj name="Equation" r:id="rId6" imgW="3771720" imgH="6346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5" y="3664437"/>
                        <a:ext cx="6675587" cy="1122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13993"/>
              </p:ext>
            </p:extLst>
          </p:nvPr>
        </p:nvGraphicFramePr>
        <p:xfrm>
          <a:off x="400845" y="5201200"/>
          <a:ext cx="6907459" cy="1131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1" name="Equation" r:id="rId8" imgW="3873240" imgH="634680" progId="Equation.DSMT4">
                  <p:embed/>
                </p:oleObj>
              </mc:Choice>
              <mc:Fallback>
                <p:oleObj name="Equation" r:id="rId8" imgW="3873240" imgH="6346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5" y="5201200"/>
                        <a:ext cx="6907459" cy="1131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9" y="134076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将物光强频谱、像光强频谱和传递函数，均以零频分量进行规范化：</a:t>
            </a:r>
          </a:p>
        </p:txBody>
      </p:sp>
    </p:spTree>
    <p:extLst>
      <p:ext uri="{BB962C8B-B14F-4D97-AF65-F5344CB8AC3E}">
        <p14:creationId xmlns:p14="http://schemas.microsoft.com/office/powerpoint/2010/main" val="13692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光学传递函数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416990"/>
              </p:ext>
            </p:extLst>
          </p:nvPr>
        </p:nvGraphicFramePr>
        <p:xfrm>
          <a:off x="2301149" y="2406452"/>
          <a:ext cx="4541701" cy="73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1" name="Equation" r:id="rId4" imgW="2590560" imgH="419040" progId="Equation.DSMT4">
                  <p:embed/>
                </p:oleObj>
              </mc:Choice>
              <mc:Fallback>
                <p:oleObj name="Equation" r:id="rId4" imgW="259056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149" y="2406452"/>
                        <a:ext cx="4541701" cy="734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9511" y="1465483"/>
            <a:ext cx="8784976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规范化之后，得到非相干成像系统的光学传递函数：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510" y="3505093"/>
                <a:ext cx="8784977" cy="294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b="1" dirty="0">
                    <a:solidFill>
                      <a:schemeClr val="tx2"/>
                    </a:solidFill>
                  </a:rPr>
                  <a:t>OTF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的模值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𝑯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称为对比传递函数、调制传递函数（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MTF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），幅角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称为位相传递函数（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PTF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），它表示像分布和物分布中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成份的相移。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333333"/>
                    </a:solidFill>
                  </a:rPr>
                  <a:t>OTF</a:t>
                </a:r>
                <a:r>
                  <a:rPr lang="zh-CN" altLang="en-US" b="1" dirty="0">
                    <a:solidFill>
                      <a:srgbClr val="333333"/>
                    </a:solidFill>
                  </a:rPr>
                  <a:t>能较全面地代表一个光学系统的成像质量，光学设计完成后，不需试制就能比较具体地了解光学系统的实际成像性能，因此它逐渐成为光学设计中评价像质的主要方法。</a:t>
                </a:r>
                <a:endParaRPr lang="en-US" altLang="zh-CN" b="1" dirty="0">
                  <a:solidFill>
                    <a:srgbClr val="333333"/>
                  </a:solidFill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333333"/>
                    </a:solidFill>
                  </a:rPr>
                  <a:t>由于</a:t>
                </a:r>
                <a:r>
                  <a:rPr lang="en-US" altLang="zh-CN" b="1" dirty="0">
                    <a:solidFill>
                      <a:srgbClr val="333333"/>
                    </a:solidFill>
                  </a:rPr>
                  <a:t>PTF</a:t>
                </a:r>
                <a:r>
                  <a:rPr lang="zh-CN" altLang="en-US" b="1" dirty="0">
                    <a:solidFill>
                      <a:srgbClr val="333333"/>
                    </a:solidFill>
                  </a:rPr>
                  <a:t>只是使像点相对理想位置有位移，而并不影响像的清晰度，决定成像质量的主要是</a:t>
                </a:r>
                <a:r>
                  <a:rPr lang="en-US" altLang="zh-CN" b="1" dirty="0">
                    <a:solidFill>
                      <a:srgbClr val="333333"/>
                    </a:solidFill>
                  </a:rPr>
                  <a:t>MTF</a:t>
                </a:r>
                <a:r>
                  <a:rPr lang="zh-CN" altLang="en-US" b="1" dirty="0">
                    <a:solidFill>
                      <a:srgbClr val="333333"/>
                    </a:solidFill>
                  </a:rPr>
                  <a:t>，所以通常是利用</a:t>
                </a:r>
                <a:r>
                  <a:rPr lang="en-US" altLang="zh-CN" b="1" dirty="0">
                    <a:solidFill>
                      <a:srgbClr val="333333"/>
                    </a:solidFill>
                  </a:rPr>
                  <a:t>MTF</a:t>
                </a:r>
                <a:r>
                  <a:rPr lang="zh-CN" altLang="en-US" b="1" dirty="0">
                    <a:solidFill>
                      <a:srgbClr val="333333"/>
                    </a:solidFill>
                  </a:rPr>
                  <a:t>来评价系统像质，即只给出系统的</a:t>
                </a:r>
                <a:r>
                  <a:rPr lang="en-US" altLang="zh-CN" b="1" dirty="0">
                    <a:solidFill>
                      <a:srgbClr val="333333"/>
                    </a:solidFill>
                  </a:rPr>
                  <a:t>MTF</a:t>
                </a:r>
                <a:r>
                  <a:rPr lang="zh-CN" altLang="en-US" b="1" dirty="0">
                    <a:solidFill>
                      <a:srgbClr val="333333"/>
                    </a:solidFill>
                  </a:rPr>
                  <a:t>。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0" y="3505093"/>
                <a:ext cx="8784977" cy="2948243"/>
              </a:xfrm>
              <a:prstGeom prst="rect">
                <a:avLst/>
              </a:prstGeom>
              <a:blipFill>
                <a:blip r:embed="rId6"/>
                <a:stretch>
                  <a:fillRect l="-555" r="-555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82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CTF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的关系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3886"/>
              </p:ext>
            </p:extLst>
          </p:nvPr>
        </p:nvGraphicFramePr>
        <p:xfrm>
          <a:off x="3491880" y="1530420"/>
          <a:ext cx="3478857" cy="43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4" name="Equation" r:id="rId4" imgW="1917360" imgH="241200" progId="Equation.DSMT4">
                  <p:embed/>
                </p:oleObj>
              </mc:Choice>
              <mc:Fallback>
                <p:oleObj name="Equation" r:id="rId4" imgW="1917360" imgH="24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530420"/>
                        <a:ext cx="3478857" cy="437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57328"/>
              </p:ext>
            </p:extLst>
          </p:nvPr>
        </p:nvGraphicFramePr>
        <p:xfrm>
          <a:off x="1657101" y="2657715"/>
          <a:ext cx="5184874" cy="439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5" name="Equation" r:id="rId6" imgW="2997000" imgH="253800" progId="Equation.DSMT4">
                  <p:embed/>
                </p:oleObj>
              </mc:Choice>
              <mc:Fallback>
                <p:oleObj name="Equation" r:id="rId6" imgW="2997000" imgH="253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101" y="2657715"/>
                        <a:ext cx="5184874" cy="439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827286" y="2699605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11560" y="472514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917542"/>
              </p:ext>
            </p:extLst>
          </p:nvPr>
        </p:nvGraphicFramePr>
        <p:xfrm>
          <a:off x="1252041" y="3645024"/>
          <a:ext cx="5840239" cy="59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6" name="Equation" r:id="rId8" imgW="3225600" imgH="330120" progId="Equation.DSMT4">
                  <p:embed/>
                </p:oleObj>
              </mc:Choice>
              <mc:Fallback>
                <p:oleObj name="Equation" r:id="rId8" imgW="3225600" imgH="3301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041" y="3645024"/>
                        <a:ext cx="5840239" cy="597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32329"/>
              </p:ext>
            </p:extLst>
          </p:nvPr>
        </p:nvGraphicFramePr>
        <p:xfrm>
          <a:off x="1235075" y="4545759"/>
          <a:ext cx="6145237" cy="611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7" name="Equation" r:id="rId10" imgW="3314520" imgH="330120" progId="Equation.DSMT4">
                  <p:embed/>
                </p:oleObj>
              </mc:Choice>
              <mc:Fallback>
                <p:oleObj name="Equation" r:id="rId10" imgW="3314520" imgH="3301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545759"/>
                        <a:ext cx="6145237" cy="611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936557"/>
              </p:ext>
            </p:extLst>
          </p:nvPr>
        </p:nvGraphicFramePr>
        <p:xfrm>
          <a:off x="1266577" y="5373216"/>
          <a:ext cx="6329759" cy="117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8" name="Equation" r:id="rId12" imgW="3416040" imgH="634680" progId="Equation.DSMT4">
                  <p:embed/>
                </p:oleObj>
              </mc:Choice>
              <mc:Fallback>
                <p:oleObj name="Equation" r:id="rId12" imgW="3416040" imgH="6346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577" y="5373216"/>
                        <a:ext cx="6329759" cy="117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7545" y="1414517"/>
            <a:ext cx="2808311" cy="7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光强点扩展函数是振幅点扩展函数的模平方：</a:t>
            </a:r>
          </a:p>
        </p:txBody>
      </p:sp>
      <p:sp>
        <p:nvSpPr>
          <p:cNvPr id="16" name="右箭头 15"/>
          <p:cNvSpPr/>
          <p:nvPr/>
        </p:nvSpPr>
        <p:spPr>
          <a:xfrm>
            <a:off x="611560" y="5517232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323528" y="4005064"/>
            <a:ext cx="216024" cy="1656184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弧形箭头 17"/>
          <p:cNvSpPr/>
          <p:nvPr/>
        </p:nvSpPr>
        <p:spPr>
          <a:xfrm flipV="1">
            <a:off x="7884368" y="2852936"/>
            <a:ext cx="360040" cy="28803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CTF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的关系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744719"/>
              </p:ext>
            </p:extLst>
          </p:nvPr>
        </p:nvGraphicFramePr>
        <p:xfrm>
          <a:off x="1526356" y="1591458"/>
          <a:ext cx="5541168" cy="209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86" name="Equation" r:id="rId4" imgW="3060360" imgH="1155600" progId="Equation.DSMT4">
                  <p:embed/>
                </p:oleObj>
              </mc:Choice>
              <mc:Fallback>
                <p:oleObj name="Equation" r:id="rId4" imgW="306036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356" y="1591458"/>
                        <a:ext cx="5541168" cy="2090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85444"/>
              </p:ext>
            </p:extLst>
          </p:nvPr>
        </p:nvGraphicFramePr>
        <p:xfrm>
          <a:off x="1665384" y="5360714"/>
          <a:ext cx="5688632" cy="58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87" name="Equation" r:id="rId6" imgW="3200400" imgH="330120" progId="Equation.DSMT4">
                  <p:embed/>
                </p:oleObj>
              </mc:Choice>
              <mc:Fallback>
                <p:oleObj name="Equation" r:id="rId6" imgW="3200400" imgH="33012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384" y="5360714"/>
                        <a:ext cx="5688632" cy="58856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53327"/>
              </p:ext>
            </p:extLst>
          </p:nvPr>
        </p:nvGraphicFramePr>
        <p:xfrm>
          <a:off x="1860452" y="4366791"/>
          <a:ext cx="5169049" cy="56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88" name="Equation" r:id="rId8" imgW="3022560" imgH="330120" progId="Equation.DSMT4">
                  <p:embed/>
                </p:oleObj>
              </mc:Choice>
              <mc:Fallback>
                <p:oleObj name="Equation" r:id="rId8" imgW="3022560" imgH="33012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452" y="4366791"/>
                        <a:ext cx="5169049" cy="5662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弧形箭头 13"/>
          <p:cNvSpPr/>
          <p:nvPr/>
        </p:nvSpPr>
        <p:spPr>
          <a:xfrm flipV="1">
            <a:off x="7524328" y="2924944"/>
            <a:ext cx="360040" cy="27363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右弧形箭头 14"/>
          <p:cNvSpPr/>
          <p:nvPr/>
        </p:nvSpPr>
        <p:spPr>
          <a:xfrm flipH="1" flipV="1">
            <a:off x="1187624" y="2276872"/>
            <a:ext cx="360040" cy="23762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4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CTF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的关系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121351"/>
              </p:ext>
            </p:extLst>
          </p:nvPr>
        </p:nvGraphicFramePr>
        <p:xfrm>
          <a:off x="1691680" y="3879158"/>
          <a:ext cx="4740870" cy="101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7" name="Equation" r:id="rId4" imgW="2539800" imgH="545760" progId="Equation.DSMT4">
                  <p:embed/>
                </p:oleObj>
              </mc:Choice>
              <mc:Fallback>
                <p:oleObj name="Equation" r:id="rId4" imgW="25398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879158"/>
                        <a:ext cx="4740870" cy="1019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406721"/>
              </p:ext>
            </p:extLst>
          </p:nvPr>
        </p:nvGraphicFramePr>
        <p:xfrm>
          <a:off x="1763688" y="1340768"/>
          <a:ext cx="3384376" cy="419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8" name="Equation" r:id="rId6" imgW="1841400" imgH="228600" progId="Equation.DSMT4">
                  <p:embed/>
                </p:oleObj>
              </mc:Choice>
              <mc:Fallback>
                <p:oleObj name="Equation" r:id="rId6" imgW="1841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340768"/>
                        <a:ext cx="3384376" cy="419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064799"/>
              </p:ext>
            </p:extLst>
          </p:nvPr>
        </p:nvGraphicFramePr>
        <p:xfrm>
          <a:off x="2411760" y="2981627"/>
          <a:ext cx="3384376" cy="6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09" name="Equation" r:id="rId8" imgW="1892160" imgH="355320" progId="Equation.DSMT4">
                  <p:embed/>
                </p:oleObj>
              </mc:Choice>
              <mc:Fallback>
                <p:oleObj name="Equation" r:id="rId8" imgW="18921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981627"/>
                        <a:ext cx="3384376" cy="6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520" y="5219908"/>
                <a:ext cx="8712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rgbClr val="FF0000"/>
                    </a:solidFill>
                  </a:rPr>
                  <a:t>当上式分母归一化时，非相干传递函数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𝑯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就是相干传递函数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𝑯</m:t>
                    </m:r>
                    <m:r>
                      <a:rPr lang="en-US" altLang="zh-CN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的自相关。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19908"/>
                <a:ext cx="8712968" cy="369332"/>
              </a:xfrm>
              <a:prstGeom prst="rect">
                <a:avLst/>
              </a:prstGeom>
              <a:blipFill>
                <a:blip r:embed="rId10"/>
                <a:stretch>
                  <a:fillRect l="-559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1763688" y="3155181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893232"/>
              </p:ext>
            </p:extLst>
          </p:nvPr>
        </p:nvGraphicFramePr>
        <p:xfrm>
          <a:off x="1691680" y="2090300"/>
          <a:ext cx="5760640" cy="61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10" name="Equation" r:id="rId11" imgW="3073320" imgH="330120" progId="Equation.DSMT4">
                  <p:embed/>
                </p:oleObj>
              </mc:Choice>
              <mc:Fallback>
                <p:oleObj name="Equation" r:id="rId11" imgW="3073320" imgH="3301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090300"/>
                        <a:ext cx="5760640" cy="618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左大括号 13"/>
          <p:cNvSpPr/>
          <p:nvPr/>
        </p:nvSpPr>
        <p:spPr>
          <a:xfrm>
            <a:off x="1331640" y="1484783"/>
            <a:ext cx="360040" cy="1814413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弧形箭头 14"/>
          <p:cNvSpPr/>
          <p:nvPr/>
        </p:nvSpPr>
        <p:spPr>
          <a:xfrm flipH="1">
            <a:off x="827584" y="2276872"/>
            <a:ext cx="360040" cy="2016224"/>
          </a:xfrm>
          <a:prstGeom prst="curvedLeftArrow">
            <a:avLst>
              <a:gd name="adj1" fmla="val 25000"/>
              <a:gd name="adj2" fmla="val 50000"/>
              <a:gd name="adj3" fmla="val 9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936770"/>
              </p:ext>
            </p:extLst>
          </p:nvPr>
        </p:nvGraphicFramePr>
        <p:xfrm>
          <a:off x="2894434" y="5953273"/>
          <a:ext cx="3355131" cy="42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11" name="Equation" r:id="rId13" imgW="1790640" imgH="228600" progId="Equation.DSMT4">
                  <p:embed/>
                </p:oleObj>
              </mc:Choice>
              <mc:Fallback>
                <p:oleObj name="Equation" r:id="rId13" imgW="179064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434" y="5953273"/>
                        <a:ext cx="3355131" cy="428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161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光学系统的像质评价问题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323528" y="1268760"/>
            <a:ext cx="8496944" cy="544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光学系统的成像和像质评价：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对没有像差的理想光学系统，由于系统孔径产生的低通滤波作用，点物所成的像不再是一个理想的几何点，而是系统孔径的夫琅禾费衍射图样。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对于单色光照明的</a:t>
            </a:r>
            <a:r>
              <a:rPr lang="zh-CN" altLang="en-US" b="1" dirty="0">
                <a:solidFill>
                  <a:srgbClr val="0000FF"/>
                </a:solidFill>
              </a:rPr>
              <a:t>相干成像系统</a:t>
            </a:r>
            <a:r>
              <a:rPr lang="zh-CN" altLang="en-US" b="1" dirty="0">
                <a:solidFill>
                  <a:schemeClr val="tx2"/>
                </a:solidFill>
              </a:rPr>
              <a:t>，对扩展物体所成像的复振幅分布，是所有衍射斑的</a:t>
            </a:r>
            <a:r>
              <a:rPr lang="zh-CN" altLang="en-US" b="1" dirty="0">
                <a:solidFill>
                  <a:srgbClr val="0000FF"/>
                </a:solidFill>
              </a:rPr>
              <a:t>复振幅分布的线性叠加</a:t>
            </a:r>
            <a:r>
              <a:rPr lang="zh-CN" altLang="en-US" b="1" dirty="0">
                <a:solidFill>
                  <a:schemeClr val="tx2"/>
                </a:solidFill>
              </a:rPr>
              <a:t>；对于</a:t>
            </a:r>
            <a:r>
              <a:rPr lang="zh-CN" altLang="en-US" b="1" dirty="0">
                <a:solidFill>
                  <a:srgbClr val="0000FF"/>
                </a:solidFill>
              </a:rPr>
              <a:t>非相干成像系统</a:t>
            </a:r>
            <a:r>
              <a:rPr lang="zh-CN" altLang="en-US" b="1" dirty="0">
                <a:solidFill>
                  <a:schemeClr val="tx2"/>
                </a:solidFill>
              </a:rPr>
              <a:t>，像的光强分布是所有衍射斑的</a:t>
            </a:r>
            <a:r>
              <a:rPr lang="zh-CN" altLang="en-US" b="1" dirty="0">
                <a:solidFill>
                  <a:srgbClr val="0000FF"/>
                </a:solidFill>
              </a:rPr>
              <a:t>光强分布的线性叠加</a:t>
            </a:r>
            <a:r>
              <a:rPr lang="zh-CN" altLang="en-US" b="1" dirty="0">
                <a:solidFill>
                  <a:schemeClr val="tx2"/>
                </a:solidFill>
              </a:rPr>
              <a:t>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对存在像差的实际光学系统，因像差影响衍射斑中的能量分布，进一步降低系统的成像质量。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传统的像质评价方法，应用最多的是鉴别率法和星点法。鉴别率法简便易行，但仅能评价光学系统分辨物体细节的能力，不能整体评价成像质量。星点法可保证系统的成像质量，但很难给予定量描述，受检验者主观判断影响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</a:rPr>
              <a:t>光学传递函数：</a:t>
            </a:r>
            <a:r>
              <a:rPr lang="zh-CN" altLang="en-US" b="1" dirty="0">
                <a:solidFill>
                  <a:schemeClr val="tx2"/>
                </a:solidFill>
              </a:rPr>
              <a:t>定量描述光学系统对物体角谱中各个频率成份的变换作用，能够从本质上反映物像之间的变化，比较科学地对像质作出评价。</a:t>
            </a:r>
          </a:p>
        </p:txBody>
      </p:sp>
    </p:spTree>
    <p:extLst>
      <p:ext uri="{BB962C8B-B14F-4D97-AF65-F5344CB8AC3E}">
        <p14:creationId xmlns:p14="http://schemas.microsoft.com/office/powerpoint/2010/main" val="334193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衍射置限的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446301"/>
              </p:ext>
            </p:extLst>
          </p:nvPr>
        </p:nvGraphicFramePr>
        <p:xfrm>
          <a:off x="3962539" y="1323519"/>
          <a:ext cx="2738250" cy="42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7" name="Equation" r:id="rId4" imgW="1473120" imgH="228600" progId="Equation.DSMT4">
                  <p:embed/>
                </p:oleObj>
              </mc:Choice>
              <mc:Fallback>
                <p:oleObj name="Equation" r:id="rId4" imgW="147312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539" y="1323519"/>
                        <a:ext cx="2738250" cy="424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25936" y="1340768"/>
            <a:ext cx="27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chemeClr val="tx2"/>
                </a:solidFill>
              </a:rPr>
              <a:t>CTF</a:t>
            </a:r>
            <a:r>
              <a:rPr lang="zh-CN" altLang="en-US" b="1" dirty="0">
                <a:solidFill>
                  <a:schemeClr val="tx2"/>
                </a:solidFill>
              </a:rPr>
              <a:t>与光瞳函数的关系：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5936" y="1979548"/>
            <a:ext cx="660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</a:rPr>
              <a:t>它只有两个值，在孔径范围内取值</a:t>
            </a:r>
            <a:r>
              <a:rPr lang="en-US" altLang="zh-CN" b="1" dirty="0">
                <a:solidFill>
                  <a:schemeClr val="tx2"/>
                </a:solidFill>
              </a:rPr>
              <a:t>1</a:t>
            </a:r>
            <a:r>
              <a:rPr lang="zh-CN" altLang="en-US" b="1" dirty="0">
                <a:solidFill>
                  <a:schemeClr val="tx2"/>
                </a:solidFill>
              </a:rPr>
              <a:t>，之外取值</a:t>
            </a:r>
            <a:r>
              <a:rPr lang="en-US" altLang="zh-CN" b="1" dirty="0">
                <a:solidFill>
                  <a:schemeClr val="tx2"/>
                </a:solidFill>
              </a:rPr>
              <a:t>0</a:t>
            </a:r>
            <a:r>
              <a:rPr lang="zh-CN" altLang="en-US" b="1" dirty="0">
                <a:solidFill>
                  <a:schemeClr val="tx2"/>
                </a:solidFill>
              </a:rPr>
              <a:t>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98173"/>
              </p:ext>
            </p:extLst>
          </p:nvPr>
        </p:nvGraphicFramePr>
        <p:xfrm>
          <a:off x="1352550" y="2623399"/>
          <a:ext cx="6396038" cy="1200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8" name="Equation" r:id="rId6" imgW="3517560" imgH="660240" progId="Equation.DSMT4">
                  <p:embed/>
                </p:oleObj>
              </mc:Choice>
              <mc:Fallback>
                <p:oleObj name="Equation" r:id="rId6" imgW="3517560" imgH="6602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623399"/>
                        <a:ext cx="6396038" cy="1200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498233"/>
              </p:ext>
            </p:extLst>
          </p:nvPr>
        </p:nvGraphicFramePr>
        <p:xfrm>
          <a:off x="2058057" y="5077124"/>
          <a:ext cx="5027886" cy="113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9" name="Equation" r:id="rId8" imgW="2920680" imgH="660240" progId="Equation.DSMT4">
                  <p:embed/>
                </p:oleObj>
              </mc:Choice>
              <mc:Fallback>
                <p:oleObj name="Equation" r:id="rId8" imgW="2920680" imgH="6602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057" y="5077124"/>
                        <a:ext cx="5027886" cy="1136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1208"/>
              </p:ext>
            </p:extLst>
          </p:nvPr>
        </p:nvGraphicFramePr>
        <p:xfrm>
          <a:off x="1748136" y="4236779"/>
          <a:ext cx="2016050" cy="36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0" name="Equation" r:id="rId10" imgW="1117440" imgH="203040" progId="Equation.DSMT4">
                  <p:embed/>
                </p:oleObj>
              </mc:Choice>
              <mc:Fallback>
                <p:oleObj name="Equation" r:id="rId10" imgW="1117440" imgH="203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136" y="4236779"/>
                        <a:ext cx="2016050" cy="366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5936" y="42210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令：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313968" y="5468415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衍射置限的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268760"/>
            <a:ext cx="2758025" cy="2952328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903284"/>
              </p:ext>
            </p:extLst>
          </p:nvPr>
        </p:nvGraphicFramePr>
        <p:xfrm>
          <a:off x="395536" y="1618042"/>
          <a:ext cx="4824536" cy="109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1" name="Equation" r:id="rId5" imgW="2920680" imgH="660240" progId="Equation.DSMT4">
                  <p:embed/>
                </p:oleObj>
              </mc:Choice>
              <mc:Fallback>
                <p:oleObj name="Equation" r:id="rId5" imgW="2920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618042"/>
                        <a:ext cx="4824536" cy="1090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5295" y="2924944"/>
                <a:ext cx="5806865" cy="1286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如图，光瞳函数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𝝃</m:t>
                        </m:r>
                        <m:r>
                          <a:rPr lang="zh-CN" altLang="en-US" b="1">
                            <a:solidFill>
                              <a:schemeClr val="tx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𝜼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代表原点处的光瞳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𝚺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，光瞳函数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𝝃</m:t>
                        </m:r>
                        <m:r>
                          <a:rPr lang="zh-CN" altLang="en-US" b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zh-CN" altLang="en-US" b="1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zh-CN" altLang="en-US" b="1">
                            <a:solidFill>
                              <a:schemeClr val="tx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𝜼</m:t>
                        </m:r>
                        <m:r>
                          <a:rPr lang="zh-CN" altLang="en-US" b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zh-CN" altLang="en-US" b="1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代表原点平移到点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𝝀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𝒍</m:t>
                            </m:r>
                          </m:e>
                          <m:sup>
                            <m:r>
                              <a:rPr lang="zh-CN" alt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zh-CN" altLang="en-US" b="1">
                            <a:solidFill>
                              <a:schemeClr val="tx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zh-CN" altLang="en-US" b="1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zh-CN" alt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</m:t>
                        </m:r>
                        <m:r>
                          <m:rPr>
                            <m:nor/>
                          </m:rPr>
                          <a:rPr lang="zh-CN" altLang="en-US" b="1" dirty="0">
                            <a:solidFill>
                              <a:schemeClr val="tx2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的光瞳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</a:rPr>
                      <m:t>𝚺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5" y="2924944"/>
                <a:ext cx="5806865" cy="1286250"/>
              </a:xfrm>
              <a:prstGeom prst="rect">
                <a:avLst/>
              </a:prstGeom>
              <a:blipFill>
                <a:blip r:embed="rId7"/>
                <a:stretch>
                  <a:fillRect l="-945" r="-840" b="-5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32355"/>
              </p:ext>
            </p:extLst>
          </p:nvPr>
        </p:nvGraphicFramePr>
        <p:xfrm>
          <a:off x="2267744" y="5654322"/>
          <a:ext cx="4320480" cy="77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62" name="Equation" r:id="rId8" imgW="2336760" imgH="419040" progId="Equation.DSMT4">
                  <p:embed/>
                </p:oleObj>
              </mc:Choice>
              <mc:Fallback>
                <p:oleObj name="Equation" r:id="rId8" imgW="2336760" imgH="419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654322"/>
                        <a:ext cx="4320480" cy="775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5295" y="4437112"/>
                <a:ext cx="8687185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分子中的被积函数只在光瞳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</a:rPr>
                      <m:t>𝚺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</a:rPr>
                      <m:t>𝚺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的重叠区域内为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1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，而在重叠区域外为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0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。因此分子的积分结果是图中阴影部分面积。而分母为光瞳总面积。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95" y="4437112"/>
                <a:ext cx="8687185" cy="870751"/>
              </a:xfrm>
              <a:prstGeom prst="rect">
                <a:avLst/>
              </a:prstGeom>
              <a:blipFill>
                <a:blip r:embed="rId10"/>
                <a:stretch>
                  <a:fillRect l="-632" r="-561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59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典型孔径的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矩孔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59" y="3212976"/>
            <a:ext cx="3399640" cy="3482848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02030"/>
              </p:ext>
            </p:extLst>
          </p:nvPr>
        </p:nvGraphicFramePr>
        <p:xfrm>
          <a:off x="1470051" y="1476055"/>
          <a:ext cx="6480720" cy="965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2" name="Equation" r:id="rId5" imgW="3581280" imgH="533160" progId="Equation.DSMT4">
                  <p:embed/>
                </p:oleObj>
              </mc:Choice>
              <mc:Fallback>
                <p:oleObj name="Equation" r:id="rId5" imgW="3581280" imgH="5331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51" y="1476055"/>
                        <a:ext cx="6480720" cy="965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30818"/>
            <a:ext cx="4802383" cy="31385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11760" y="3991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CTF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9588" y="415469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OTF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7824" y="2852259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OTF</a:t>
            </a:r>
            <a:r>
              <a:rPr lang="zh-CN" altLang="en-US" b="1" dirty="0">
                <a:solidFill>
                  <a:srgbClr val="FF0000"/>
                </a:solidFill>
              </a:rPr>
              <a:t>的截止频率是</a:t>
            </a:r>
            <a:r>
              <a:rPr lang="en-US" altLang="zh-CN" b="1" dirty="0">
                <a:solidFill>
                  <a:srgbClr val="FF0000"/>
                </a:solidFill>
              </a:rPr>
              <a:t>CTF</a:t>
            </a:r>
            <a:r>
              <a:rPr lang="zh-CN" altLang="en-US" b="1" dirty="0">
                <a:solidFill>
                  <a:srgbClr val="FF0000"/>
                </a:solidFill>
              </a:rPr>
              <a:t>的两倍。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6702" y="177426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矩孔：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0032" y="3831431"/>
            <a:ext cx="182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</a:rPr>
              <a:t>矩形函数的自相关为三角函数</a:t>
            </a:r>
          </a:p>
        </p:txBody>
      </p:sp>
    </p:spTree>
    <p:extLst>
      <p:ext uri="{BB962C8B-B14F-4D97-AF65-F5344CB8AC3E}">
        <p14:creationId xmlns:p14="http://schemas.microsoft.com/office/powerpoint/2010/main" val="40102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典型孔径的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圆孔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42" y="3356992"/>
            <a:ext cx="3984454" cy="3392924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561342"/>
              </p:ext>
            </p:extLst>
          </p:nvPr>
        </p:nvGraphicFramePr>
        <p:xfrm>
          <a:off x="1349279" y="1393247"/>
          <a:ext cx="6984776" cy="176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3" name="Equation" r:id="rId5" imgW="4025880" imgH="1015920" progId="Equation.DSMT4">
                  <p:embed/>
                </p:oleObj>
              </mc:Choice>
              <mc:Fallback>
                <p:oleObj name="Equation" r:id="rId5" imgW="40258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279" y="1393247"/>
                        <a:ext cx="6984776" cy="1762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163869"/>
            <a:ext cx="3746179" cy="25774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8546" y="4163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CTF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4328" y="433359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OTF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3332873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OTF</a:t>
            </a:r>
            <a:r>
              <a:rPr lang="zh-CN" altLang="en-US" b="1" dirty="0">
                <a:solidFill>
                  <a:srgbClr val="FF0000"/>
                </a:solidFill>
              </a:rPr>
              <a:t>的截止频率是</a:t>
            </a:r>
            <a:r>
              <a:rPr lang="en-US" altLang="zh-CN" b="1" dirty="0">
                <a:solidFill>
                  <a:srgbClr val="FF0000"/>
                </a:solidFill>
              </a:rPr>
              <a:t>CTF</a:t>
            </a:r>
            <a:r>
              <a:rPr lang="zh-CN" altLang="en-US" b="1" dirty="0">
                <a:solidFill>
                  <a:srgbClr val="FF0000"/>
                </a:solidFill>
              </a:rPr>
              <a:t>的两倍。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563" y="206084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圆孔：</a:t>
            </a:r>
          </a:p>
        </p:txBody>
      </p:sp>
    </p:spTree>
    <p:extLst>
      <p:ext uri="{BB962C8B-B14F-4D97-AF65-F5344CB8AC3E}">
        <p14:creationId xmlns:p14="http://schemas.microsoft.com/office/powerpoint/2010/main" val="29765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基于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的像质评价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E22697-DCC6-4A2D-A259-0A2BBC41E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8" y="1113991"/>
            <a:ext cx="3939396" cy="26030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1649D2-47E2-4A98-9113-174B90B10F88}"/>
              </a:ext>
            </a:extLst>
          </p:cNvPr>
          <p:cNvSpPr txBox="1"/>
          <p:nvPr/>
        </p:nvSpPr>
        <p:spPr>
          <a:xfrm>
            <a:off x="4644009" y="1124744"/>
            <a:ext cx="4320479" cy="211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通常用调制传递函数</a:t>
            </a:r>
            <a:r>
              <a:rPr lang="en-US" altLang="zh-CN" b="1" dirty="0"/>
              <a:t>MTF</a:t>
            </a:r>
            <a:r>
              <a:rPr lang="zh-CN" altLang="en-US" b="1" dirty="0"/>
              <a:t>（</a:t>
            </a:r>
            <a:r>
              <a:rPr lang="en-US" altLang="zh-CN" b="1" dirty="0"/>
              <a:t>OTF</a:t>
            </a:r>
            <a:r>
              <a:rPr lang="zh-CN" altLang="en-US" b="1" dirty="0"/>
              <a:t>的幅度）来评价成像系统的像质。</a:t>
            </a:r>
            <a:endParaRPr lang="en-US" altLang="zh-CN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低频部分反映物体的轮廓传递情况；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中频部分反映物体的层次传递情况；</a:t>
            </a:r>
            <a:endParaRPr lang="en-US" altLang="zh-CN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高频部分反映物体的细节传递情况。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CD412E-A767-4689-9BBD-1498DD327E04}"/>
              </a:ext>
            </a:extLst>
          </p:cNvPr>
          <p:cNvSpPr txBox="1"/>
          <p:nvPr/>
        </p:nvSpPr>
        <p:spPr>
          <a:xfrm>
            <a:off x="107503" y="3789040"/>
            <a:ext cx="4680521" cy="294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曲线</a:t>
            </a:r>
            <a:r>
              <a:rPr lang="en-US" altLang="zh-CN" b="1" dirty="0"/>
              <a:t>I</a:t>
            </a:r>
            <a:r>
              <a:rPr lang="zh-CN" altLang="en-US" b="1" dirty="0"/>
              <a:t>代表的光学系统，成像具有更好的反差和层次；</a:t>
            </a:r>
            <a:endParaRPr lang="en-US" altLang="zh-CN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曲线</a:t>
            </a:r>
            <a:r>
              <a:rPr lang="en-US" altLang="zh-CN" b="1" dirty="0"/>
              <a:t>II</a:t>
            </a:r>
            <a:r>
              <a:rPr lang="zh-CN" altLang="en-US" b="1" dirty="0"/>
              <a:t>代表的光学系统，成像具有更高的分辨率；</a:t>
            </a:r>
            <a:endParaRPr lang="en-US" altLang="zh-CN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然而，接收器（人眼或</a:t>
            </a:r>
            <a:r>
              <a:rPr lang="en-US" altLang="zh-CN" b="1" dirty="0"/>
              <a:t>CCD</a:t>
            </a:r>
            <a:r>
              <a:rPr lang="zh-CN" altLang="en-US" b="1" dirty="0"/>
              <a:t>等）能够分辨的对比度有阈值，曲线</a:t>
            </a:r>
            <a:r>
              <a:rPr lang="en-US" altLang="zh-CN" b="1" dirty="0"/>
              <a:t>II</a:t>
            </a:r>
            <a:r>
              <a:rPr lang="zh-CN" altLang="en-US" b="1" dirty="0"/>
              <a:t>的高频部分位于阈值</a:t>
            </a:r>
            <a:r>
              <a:rPr lang="en-US" altLang="zh-CN" b="1" dirty="0"/>
              <a:t>0.1</a:t>
            </a:r>
            <a:r>
              <a:rPr lang="zh-CN" altLang="en-US" b="1" dirty="0"/>
              <a:t>以下，不能提升系统的实际分辨率。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DD2E69C-E84C-4C75-B383-F36ABB7E17C0}"/>
              </a:ext>
            </a:extLst>
          </p:cNvPr>
          <p:cNvGrpSpPr/>
          <p:nvPr/>
        </p:nvGrpSpPr>
        <p:grpSpPr>
          <a:xfrm>
            <a:off x="4880138" y="3727784"/>
            <a:ext cx="4156357" cy="2948243"/>
            <a:chOff x="4880138" y="3727784"/>
            <a:chExt cx="4156357" cy="29482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AB4E075-12CA-4B5A-A3D0-0508CD29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138" y="3727784"/>
              <a:ext cx="4156357" cy="2948243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41C2875-DCDC-4F62-9CC4-2A29E4CDA528}"/>
                </a:ext>
              </a:extLst>
            </p:cNvPr>
            <p:cNvSpPr txBox="1"/>
            <p:nvPr/>
          </p:nvSpPr>
          <p:spPr>
            <a:xfrm>
              <a:off x="7337500" y="3861048"/>
              <a:ext cx="15841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FF0000"/>
                  </a:solidFill>
                </a:rPr>
                <a:t>0.1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和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0.03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是两种不同接收器能够分辨的对比度极限。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8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基于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的像质评价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144386" name="Picture 2" descr="图片预览">
            <a:extLst>
              <a:ext uri="{FF2B5EF4-FFF2-40B4-BE49-F238E27FC236}">
                <a16:creationId xmlns:a16="http://schemas.microsoft.com/office/drawing/2014/main" id="{3541D12E-59EB-478E-9E45-BE228E92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4978054" cy="30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2AF526-D730-49A3-A17D-A882364B8A8D}"/>
              </a:ext>
            </a:extLst>
          </p:cNvPr>
          <p:cNvSpPr txBox="1"/>
          <p:nvPr/>
        </p:nvSpPr>
        <p:spPr>
          <a:xfrm>
            <a:off x="152467" y="4463556"/>
            <a:ext cx="881202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对于目视光学系统，当两个像点合成光强分布曲线的对比度</a:t>
            </a:r>
            <a:r>
              <a:rPr lang="en-US" altLang="zh-CN" b="1" dirty="0"/>
              <a:t>MTF=0.136</a:t>
            </a:r>
            <a:r>
              <a:rPr lang="zh-CN" altLang="en-US" b="1" dirty="0"/>
              <a:t>时，该两点仍可分辨，据此决定光学系统的极限分辨率</a:t>
            </a:r>
            <a:r>
              <a:rPr lang="en-US" altLang="zh-CN" b="1" i="1" dirty="0"/>
              <a:t>N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（空间频率，每毫米线对数）。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接收器的阈值曲线</a:t>
            </a:r>
            <a:r>
              <a:rPr lang="en-US" altLang="zh-CN" b="1" dirty="0"/>
              <a:t>3</a:t>
            </a:r>
            <a:r>
              <a:rPr lang="zh-CN" altLang="en-US" b="1" dirty="0"/>
              <a:t>，其极限分辨率</a:t>
            </a:r>
            <a:r>
              <a:rPr lang="en-US" altLang="zh-CN" b="1" i="1" dirty="0"/>
              <a:t>N</a:t>
            </a:r>
            <a:r>
              <a:rPr lang="zh-CN" altLang="en-US" b="1" dirty="0"/>
              <a:t>随着信号对比度的增加而增加。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MTF</a:t>
            </a:r>
            <a:r>
              <a:rPr lang="zh-CN" altLang="en-US" b="1" dirty="0"/>
              <a:t>曲线与阈值曲线的焦点，才是“光学系统</a:t>
            </a:r>
            <a:r>
              <a:rPr lang="en-US" altLang="zh-CN" b="1" dirty="0"/>
              <a:t>+</a:t>
            </a:r>
            <a:r>
              <a:rPr lang="zh-CN" altLang="en-US" b="1" dirty="0"/>
              <a:t>接收器”组成的光学仪器的分辨率。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图中显示的线对数越多，则光学系统传递的信息也越多。</a:t>
            </a:r>
            <a:endParaRPr lang="en-US" altLang="zh-CN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DD6B67-5171-4017-9191-D6A2842A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334" y="1398482"/>
            <a:ext cx="4778154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7292F1C-28F4-423C-BAA5-516FD68C2232}"/>
              </a:ext>
            </a:extLst>
          </p:cNvPr>
          <p:cNvGrpSpPr/>
          <p:nvPr/>
        </p:nvGrpSpPr>
        <p:grpSpPr>
          <a:xfrm>
            <a:off x="3921330" y="3356992"/>
            <a:ext cx="5115166" cy="3406388"/>
            <a:chOff x="3921330" y="3356992"/>
            <a:chExt cx="5115166" cy="3406388"/>
          </a:xfrm>
        </p:grpSpPr>
        <p:pic>
          <p:nvPicPr>
            <p:cNvPr id="140290" name="Picture 2" descr="查看源图像">
              <a:extLst>
                <a:ext uri="{FF2B5EF4-FFF2-40B4-BE49-F238E27FC236}">
                  <a16:creationId xmlns:a16="http://schemas.microsoft.com/office/drawing/2014/main" id="{0432F728-B11B-4CB6-A135-D680A6AE2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330" y="3356992"/>
              <a:ext cx="5115166" cy="3406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F064ABF-4B2F-4845-9EEC-F715FEE606A6}"/>
                </a:ext>
              </a:extLst>
            </p:cNvPr>
            <p:cNvSpPr txBox="1"/>
            <p:nvPr/>
          </p:nvSpPr>
          <p:spPr>
            <a:xfrm>
              <a:off x="7236296" y="459782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OTF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基于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的像质评价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2A238F-B05A-415B-822C-DD94C6A336D3}"/>
              </a:ext>
            </a:extLst>
          </p:cNvPr>
          <p:cNvSpPr txBox="1"/>
          <p:nvPr/>
        </p:nvSpPr>
        <p:spPr>
          <a:xfrm>
            <a:off x="5868144" y="1353542"/>
            <a:ext cx="2736304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成像系统的像差会影响</a:t>
            </a:r>
            <a:r>
              <a:rPr lang="en-US" altLang="zh-CN" b="1" dirty="0">
                <a:solidFill>
                  <a:srgbClr val="FF0000"/>
                </a:solidFill>
              </a:rPr>
              <a:t>OTF</a:t>
            </a:r>
            <a:r>
              <a:rPr lang="zh-CN" altLang="en-US" b="1" dirty="0">
                <a:solidFill>
                  <a:srgbClr val="FF0000"/>
                </a:solidFill>
              </a:rPr>
              <a:t>，但</a:t>
            </a:r>
            <a:r>
              <a:rPr lang="en-US" altLang="zh-CN" b="1" dirty="0">
                <a:solidFill>
                  <a:srgbClr val="FF0000"/>
                </a:solidFill>
              </a:rPr>
              <a:t>OTF</a:t>
            </a:r>
            <a:r>
              <a:rPr lang="zh-CN" altLang="en-US" b="1" dirty="0">
                <a:solidFill>
                  <a:srgbClr val="FF0000"/>
                </a:solidFill>
              </a:rPr>
              <a:t>的极限是孔径衍射。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A8A069C-6DD3-477D-8DCB-3256D368D5C7}"/>
              </a:ext>
            </a:extLst>
          </p:cNvPr>
          <p:cNvGrpSpPr/>
          <p:nvPr/>
        </p:nvGrpSpPr>
        <p:grpSpPr>
          <a:xfrm>
            <a:off x="86392" y="1094603"/>
            <a:ext cx="5349704" cy="4206605"/>
            <a:chOff x="86392" y="1094603"/>
            <a:chExt cx="5349704" cy="420660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2EB9287-9E40-4FFF-BB45-E6F1E12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92" y="1094603"/>
              <a:ext cx="5349704" cy="420660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43723E6-25DB-47D4-A91E-BF6633755A96}"/>
                </a:ext>
              </a:extLst>
            </p:cNvPr>
            <p:cNvSpPr txBox="1"/>
            <p:nvPr/>
          </p:nvSpPr>
          <p:spPr>
            <a:xfrm>
              <a:off x="3131840" y="187935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CTF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0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基于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OTF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的像质评价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765F6F-8583-45A0-9F55-8D67A740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46" y="1556792"/>
            <a:ext cx="6438707" cy="48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基于傅里叶光学的成像系统分析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C1C698E-460B-4A92-AC0B-AED102FE5742}"/>
              </a:ext>
            </a:extLst>
          </p:cNvPr>
          <p:cNvGrpSpPr/>
          <p:nvPr/>
        </p:nvGrpSpPr>
        <p:grpSpPr>
          <a:xfrm>
            <a:off x="1788976" y="2195572"/>
            <a:ext cx="5566047" cy="3609692"/>
            <a:chOff x="1788976" y="2195572"/>
            <a:chExt cx="5566047" cy="36096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3A4E438-3028-48A7-9DDE-B260713EAB32}"/>
                </a:ext>
              </a:extLst>
            </p:cNvPr>
            <p:cNvSpPr txBox="1"/>
            <p:nvPr/>
          </p:nvSpPr>
          <p:spPr>
            <a:xfrm flipH="1">
              <a:off x="1788976" y="2195572"/>
              <a:ext cx="2520280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成像系统的线性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6DE6752-818E-41CF-B391-F31B97D9A9E9}"/>
                </a:ext>
              </a:extLst>
            </p:cNvPr>
            <p:cNvSpPr txBox="1"/>
            <p:nvPr/>
          </p:nvSpPr>
          <p:spPr>
            <a:xfrm flipH="1">
              <a:off x="4813312" y="2195572"/>
              <a:ext cx="254171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成像系统的空间不变性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182E586-1AF6-40EC-9428-768015425006}"/>
                </a:ext>
              </a:extLst>
            </p:cNvPr>
            <p:cNvSpPr txBox="1"/>
            <p:nvPr/>
          </p:nvSpPr>
          <p:spPr>
            <a:xfrm flipH="1">
              <a:off x="3301144" y="3556047"/>
              <a:ext cx="2520280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相干传递函数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BB9EC0D-E87F-4356-984E-DD0663537A48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3049116" y="2564904"/>
              <a:ext cx="0" cy="35074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1B932BF-01E6-4CE7-A251-023B37A7F9A4}"/>
                </a:ext>
              </a:extLst>
            </p:cNvPr>
            <p:cNvCxnSpPr>
              <a:cxnSpLocks/>
            </p:cNvCxnSpPr>
            <p:nvPr/>
          </p:nvCxnSpPr>
          <p:spPr>
            <a:xfrm>
              <a:off x="3049116" y="2915652"/>
              <a:ext cx="3035051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F72A9A2-91FF-4DF6-84FB-4095F7741037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084167" y="2564904"/>
              <a:ext cx="0" cy="35074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EEC5E55-96AF-4463-938D-A698AABCD71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4561284" y="2915652"/>
              <a:ext cx="0" cy="64039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AC80C91-7F11-47F7-BD43-A2EB4BF56166}"/>
                </a:ext>
              </a:extLst>
            </p:cNvPr>
            <p:cNvSpPr txBox="1"/>
            <p:nvPr/>
          </p:nvSpPr>
          <p:spPr>
            <a:xfrm flipH="1">
              <a:off x="3301144" y="4490536"/>
              <a:ext cx="2520280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光学传递函数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5BFFE9D-46FB-49FD-BE85-D3B2222927FA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4561284" y="3934671"/>
              <a:ext cx="0" cy="55586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7E40482-931E-4EA9-9F23-A4D527A53852}"/>
                </a:ext>
              </a:extLst>
            </p:cNvPr>
            <p:cNvSpPr txBox="1"/>
            <p:nvPr/>
          </p:nvSpPr>
          <p:spPr>
            <a:xfrm>
              <a:off x="4561284" y="30613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光瞳函数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2EC2A4A-785C-4721-88EE-D8FB75BF25DA}"/>
                </a:ext>
              </a:extLst>
            </p:cNvPr>
            <p:cNvSpPr txBox="1"/>
            <p:nvPr/>
          </p:nvSpPr>
          <p:spPr>
            <a:xfrm>
              <a:off x="4561284" y="402793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自相关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A6AB5D-CFC4-40CB-9CDE-282B89712F80}"/>
                </a:ext>
              </a:extLst>
            </p:cNvPr>
            <p:cNvSpPr txBox="1"/>
            <p:nvPr/>
          </p:nvSpPr>
          <p:spPr>
            <a:xfrm flipH="1">
              <a:off x="3311090" y="5435932"/>
              <a:ext cx="2520280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FF"/>
                  </a:solidFill>
                </a:rPr>
                <a:t>像质评价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F791DEF-EA5D-43D1-8C0F-33DCF59B97E3}"/>
                </a:ext>
              </a:extLst>
            </p:cNvPr>
            <p:cNvCxnSpPr>
              <a:cxnSpLocks/>
            </p:cNvCxnSpPr>
            <p:nvPr/>
          </p:nvCxnSpPr>
          <p:spPr>
            <a:xfrm>
              <a:off x="4571230" y="4880067"/>
              <a:ext cx="0" cy="55586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8888744F-1E31-49B4-9BE9-3CC99F12D34B}"/>
              </a:ext>
            </a:extLst>
          </p:cNvPr>
          <p:cNvSpPr txBox="1"/>
          <p:nvPr/>
        </p:nvSpPr>
        <p:spPr>
          <a:xfrm>
            <a:off x="4558933" y="49318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MTF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致谢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1800" y="2420888"/>
            <a:ext cx="8326438" cy="326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在本课件的准备过程中，参考了华中科技大学竺子民老师编著的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教材、浙江大学梁铨廷老师编写的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教材、天津大学郁道银老师的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工程光学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课件、电子科技大学叶玉堂老师的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课件、中国科技大学崔洪滨老师的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课件、华中科技大学杨振宇老师的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课件，在此对各位老师表示衷心感谢！</a:t>
            </a: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参考的其他网络资源，来源无法尽述，特此说明。</a:t>
            </a:r>
            <a:endParaRPr lang="en-US" altLang="zh-CN" sz="20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9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成像系统的普遍模型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49" y="1109696"/>
            <a:ext cx="5689902" cy="22819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520" y="3305619"/>
            <a:ext cx="8640960" cy="3363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成像过程：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物体的特征可由某个角谱函数描述，该角谱函数表征的一组平面波从物面传播至光学系统的入瞳。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对光学系统的作用，以出瞳和入瞳平面上角谱的变化情况来表征，而无需深究系统内部的具体结构。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</a:rPr>
              <a:t>出瞳平面角谱函数表征的一组平面波，继续传输到像面。</a:t>
            </a:r>
            <a:endParaRPr lang="en-US" altLang="zh-CN" b="1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例如，对无像差的理想光学系统，其边界特性是，将投射在入瞳上的发散球面波，变换为出瞳上的会聚球面波。</a:t>
            </a:r>
            <a:endParaRPr lang="en-US" altLang="zh-C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5"/>
          <p:cNvSpPr>
            <a:spLocks noChangeArrowheads="1" noChangeShapeType="1" noTextEdit="1"/>
          </p:cNvSpPr>
          <p:nvPr/>
        </p:nvSpPr>
        <p:spPr bwMode="gray">
          <a:xfrm>
            <a:off x="1676400" y="3069456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成像系统的线性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76365"/>
              </p:ext>
            </p:extLst>
          </p:nvPr>
        </p:nvGraphicFramePr>
        <p:xfrm>
          <a:off x="3016113" y="2276872"/>
          <a:ext cx="31117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2" name="Equation" r:id="rId4" imgW="1536480" imgH="533160" progId="Equation.DSMT4">
                  <p:embed/>
                </p:oleObj>
              </mc:Choice>
              <mc:Fallback>
                <p:oleObj name="Equation" r:id="rId4" imgW="1536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6113" y="2276872"/>
                        <a:ext cx="31117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28426"/>
              </p:ext>
            </p:extLst>
          </p:nvPr>
        </p:nvGraphicFramePr>
        <p:xfrm>
          <a:off x="1589088" y="4282802"/>
          <a:ext cx="5965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3" name="Equation" r:id="rId6" imgW="2946240" imgH="253800" progId="Equation.DSMT4">
                  <p:embed/>
                </p:oleObj>
              </mc:Choice>
              <mc:Fallback>
                <p:oleObj name="Equation" r:id="rId6" imgW="2946240" imgH="253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282802"/>
                        <a:ext cx="59658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1520" y="1391630"/>
                <a:ext cx="8640960" cy="455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输入信号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，通过系统变换（以算符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表示这个变换作用），输出信号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91630"/>
                <a:ext cx="8640960" cy="455253"/>
              </a:xfrm>
              <a:prstGeom prst="rect">
                <a:avLst/>
              </a:prstGeom>
              <a:blipFill>
                <a:blip r:embed="rId8"/>
                <a:stretch>
                  <a:fillRect l="-564" r="-3244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51520" y="3645024"/>
            <a:ext cx="4464496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如果输入输出满足如下关系：</a:t>
            </a:r>
          </a:p>
        </p:txBody>
      </p:sp>
      <p:sp>
        <p:nvSpPr>
          <p:cNvPr id="17" name="矩形 16"/>
          <p:cNvSpPr/>
          <p:nvPr/>
        </p:nvSpPr>
        <p:spPr>
          <a:xfrm>
            <a:off x="251520" y="4941168"/>
            <a:ext cx="8640960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即总输出是各单个输出的线性组合，则该系统称为线性系统。</a:t>
            </a:r>
            <a:endParaRPr lang="en-US" altLang="zh-CN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相干成像系统对复振幅分布而言是线性系统，非相干成像系统对光强分布而言是线性系统。</a:t>
            </a:r>
          </a:p>
        </p:txBody>
      </p:sp>
    </p:spTree>
    <p:extLst>
      <p:ext uri="{BB962C8B-B14F-4D97-AF65-F5344CB8AC3E}">
        <p14:creationId xmlns:p14="http://schemas.microsoft.com/office/powerpoint/2010/main" val="14053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成像系统的空间不变性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9" y="1412776"/>
            <a:ext cx="4910127" cy="2304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3" y="1196752"/>
                <a:ext cx="3816424" cy="2532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物函数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𝒐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可分解为物面各点的光场叠加，成像系统对每一点的输入光场都产生相应的输出，考虑相干成像系统的线性性质，总输出复振幅即像函数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就是各点输出的线性叠加。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1196752"/>
                <a:ext cx="3816424" cy="2532745"/>
              </a:xfrm>
              <a:prstGeom prst="rect">
                <a:avLst/>
              </a:prstGeom>
              <a:blipFill>
                <a:blip r:embed="rId4"/>
                <a:stretch>
                  <a:fillRect l="-1276" r="-1276" b="-2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9512" y="4365104"/>
                <a:ext cx="8856984" cy="2117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0000FF"/>
                    </a:solidFill>
                  </a:rPr>
                  <a:t>因此，研究成像系统对物体的成像问题，就变成点物的成像问题。</a:t>
                </a:r>
                <a:endParaRPr lang="en-US" altLang="zh-CN" b="1" dirty="0">
                  <a:solidFill>
                    <a:srgbClr val="0000FF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点物：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2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；线物：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2"/>
                        </a:solidFill>
                        <a:latin typeface="Cambria Math"/>
                      </a:rPr>
                      <m:t>𝜹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点扩展函数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𝒉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，线扩展函数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：像斑的复振幅分布。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720000" lvl="1" indent="-34290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对理想光学系统，就是孔径的夫琅禾费衍射复振幅分布；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marL="720000" lvl="1" indent="-34290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对实际光学系统，则反映了衍射和像差的综合效应。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365104"/>
                <a:ext cx="8856984" cy="2117246"/>
              </a:xfrm>
              <a:prstGeom prst="rect">
                <a:avLst/>
              </a:prstGeom>
              <a:blipFill>
                <a:blip r:embed="rId5"/>
                <a:stretch>
                  <a:fillRect l="-551" b="-3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8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成像系统的空间不变性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9" y="1196752"/>
            <a:ext cx="4910127" cy="2304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9512" y="4725144"/>
                <a:ext cx="8856984" cy="1701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空间不变性：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函数的形式与点物位置无关，仅为观察点与几何光学像点坐标在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、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方向的相对距离的函数，具有形式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𝒉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。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此处假设成像系统的倍率</a:t>
                </a:r>
                <a:r>
                  <a:rPr lang="en-US" altLang="zh-CN" b="1" i="1" dirty="0">
                    <a:solidFill>
                      <a:schemeClr val="tx2"/>
                    </a:solidFill>
                  </a:rPr>
                  <a:t>M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=1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，对倍率不为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1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的情况，可通过坐标单位变换得到同样的结果。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25144"/>
                <a:ext cx="8856984" cy="1701748"/>
              </a:xfrm>
              <a:prstGeom prst="rect">
                <a:avLst/>
              </a:prstGeom>
              <a:blipFill>
                <a:blip r:embed="rId4"/>
                <a:stretch>
                  <a:fillRect l="-551" r="-619" b="-3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513" y="1340768"/>
                <a:ext cx="3528391" cy="2532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2"/>
                    </a:solidFill>
                  </a:rPr>
                  <a:t>一般情况下，点扩展函数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𝒉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除了与像面坐标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′)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有关，也与点物位置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</a:rPr>
                  <a:t>有关，因此为了得到扩展物体的成像，需要知道所有位置的</a:t>
                </a: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函数，处理起来非常困难。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1340768"/>
                <a:ext cx="3528391" cy="2532745"/>
              </a:xfrm>
              <a:prstGeom prst="rect">
                <a:avLst/>
              </a:prstGeom>
              <a:blipFill>
                <a:blip r:embed="rId5"/>
                <a:stretch>
                  <a:fillRect l="-1382" r="-1554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716017" y="3645024"/>
            <a:ext cx="4320480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对应不同点物的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rgbClr val="FF0000"/>
                </a:solidFill>
              </a:rPr>
              <a:t>函数在像面平移，函数分布形式不变。</a:t>
            </a:r>
          </a:p>
        </p:txBody>
      </p:sp>
    </p:spTree>
    <p:extLst>
      <p:ext uri="{BB962C8B-B14F-4D97-AF65-F5344CB8AC3E}">
        <p14:creationId xmlns:p14="http://schemas.microsoft.com/office/powerpoint/2010/main" val="25917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9293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成像系统的空间不变性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菲涅尔衍射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513747"/>
              </p:ext>
            </p:extLst>
          </p:nvPr>
        </p:nvGraphicFramePr>
        <p:xfrm>
          <a:off x="395536" y="1628775"/>
          <a:ext cx="7560840" cy="783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2" name="Equation" r:id="rId4" imgW="4203360" imgH="444240" progId="Equation.DSMT4">
                  <p:embed/>
                </p:oleObj>
              </mc:Choice>
              <mc:Fallback>
                <p:oleObj name="Equation" r:id="rId4" imgW="4203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628775"/>
                        <a:ext cx="7560840" cy="78395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240" y="1196752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just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CN" altLang="en-US" sz="1800" dirty="0"/>
              <a:t>菲涅尔衍射积分公式：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25730"/>
              </p:ext>
            </p:extLst>
          </p:nvPr>
        </p:nvGraphicFramePr>
        <p:xfrm>
          <a:off x="1043608" y="2487601"/>
          <a:ext cx="21478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3" name="Equation" r:id="rId6" imgW="1091880" imgH="253800" progId="Equation.DSMT4">
                  <p:embed/>
                </p:oleObj>
              </mc:Choice>
              <mc:Fallback>
                <p:oleObj name="Equation" r:id="rId6" imgW="1091880" imgH="253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487601"/>
                        <a:ext cx="214788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954961"/>
              </p:ext>
            </p:extLst>
          </p:nvPr>
        </p:nvGraphicFramePr>
        <p:xfrm>
          <a:off x="395536" y="3465488"/>
          <a:ext cx="7560840" cy="163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4" name="Equation" r:id="rId8" imgW="4152600" imgH="914400" progId="Equation.DSMT4">
                  <p:embed/>
                </p:oleObj>
              </mc:Choice>
              <mc:Fallback>
                <p:oleObj name="Equation" r:id="rId8" imgW="4152600" imgH="9144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465488"/>
                        <a:ext cx="7560840" cy="1632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520" y="5425529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  <a:latin typeface="Times New Roman"/>
                <a:cs typeface="Times New Roman"/>
              </a:rPr>
              <a:t>以上应用了</a:t>
            </a:r>
            <a:r>
              <a:rPr lang="el-GR" altLang="zh-CN" b="1" dirty="0">
                <a:solidFill>
                  <a:schemeClr val="tx2"/>
                </a:solidFill>
                <a:latin typeface="Times New Roman"/>
                <a:cs typeface="Times New Roman"/>
              </a:rPr>
              <a:t>δ</a:t>
            </a:r>
            <a:r>
              <a:rPr lang="zh-CN" altLang="en-US" b="1" dirty="0">
                <a:solidFill>
                  <a:schemeClr val="tx2"/>
                </a:solidFill>
                <a:latin typeface="Times New Roman"/>
                <a:cs typeface="Times New Roman"/>
              </a:rPr>
              <a:t>函数的筛选性质：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572256"/>
              </p:ext>
            </p:extLst>
          </p:nvPr>
        </p:nvGraphicFramePr>
        <p:xfrm>
          <a:off x="395536" y="5929585"/>
          <a:ext cx="4680520" cy="6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5" name="Equation" r:id="rId10" imgW="2438280" imgH="330120" progId="Equation.DSMT4">
                  <p:embed/>
                </p:oleObj>
              </mc:Choice>
              <mc:Fallback>
                <p:oleObj name="Equation" r:id="rId10" imgW="2438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929585"/>
                        <a:ext cx="4680520" cy="63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直角上箭头 7"/>
          <p:cNvSpPr/>
          <p:nvPr/>
        </p:nvSpPr>
        <p:spPr>
          <a:xfrm>
            <a:off x="3203848" y="2492896"/>
            <a:ext cx="360040" cy="28803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1520" y="3039343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CN" altLang="en-US" sz="1800" dirty="0"/>
              <a:t>得到：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29699" y="4169827"/>
                <a:ext cx="3600400" cy="105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defRPr sz="2400" b="1">
                    <a:solidFill>
                      <a:schemeClr val="tx2"/>
                    </a:solidFill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800" dirty="0">
                    <a:solidFill>
                      <a:srgbClr val="FF0000"/>
                    </a:solidFill>
                  </a:rPr>
                  <a:t>表示坐标原点处点光源发出的球面波，到达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𝒛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𝒛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平面的场分布（在菲涅尔近似条件下）。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9" y="4169827"/>
                <a:ext cx="3600400" cy="1057725"/>
              </a:xfrm>
              <a:prstGeom prst="rect">
                <a:avLst/>
              </a:prstGeom>
              <a:blipFill>
                <a:blip r:embed="rId12"/>
                <a:stretch>
                  <a:fillRect l="-1354" t="-1724" r="-1354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9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8" grpId="0" animBg="1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92938" cy="7191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成像系统的空间不变性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菲涅尔衍射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18188-E987-41B3-BC22-B9B6E724E4AB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192417"/>
              </p:ext>
            </p:extLst>
          </p:nvPr>
        </p:nvGraphicFramePr>
        <p:xfrm>
          <a:off x="267221" y="1628775"/>
          <a:ext cx="6897067" cy="71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29" name="Equation" r:id="rId4" imgW="4203360" imgH="444240" progId="Equation.DSMT4">
                  <p:embed/>
                </p:oleObj>
              </mc:Choice>
              <mc:Fallback>
                <p:oleObj name="Equation" r:id="rId4" imgW="4203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21" y="1628775"/>
                        <a:ext cx="6897067" cy="71513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1239143"/>
            <a:ext cx="302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CN" altLang="en-US" sz="1800" dirty="0"/>
              <a:t>菲涅尔衍射积分公式：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21716"/>
              </p:ext>
            </p:extLst>
          </p:nvPr>
        </p:nvGraphicFramePr>
        <p:xfrm>
          <a:off x="251520" y="2420889"/>
          <a:ext cx="2592288" cy="42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0" name="Equation" r:id="rId6" imgW="1523880" imgH="253800" progId="Equation.DSMT4">
                  <p:embed/>
                </p:oleObj>
              </mc:Choice>
              <mc:Fallback>
                <p:oleObj name="Equation" r:id="rId6" imgW="1523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20889"/>
                        <a:ext cx="2592288" cy="424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82675"/>
              </p:ext>
            </p:extLst>
          </p:nvPr>
        </p:nvGraphicFramePr>
        <p:xfrm>
          <a:off x="251520" y="3360204"/>
          <a:ext cx="6912768" cy="168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1" name="Equation" r:id="rId8" imgW="4597200" imgH="1143000" progId="Equation.DSMT4">
                  <p:embed/>
                </p:oleObj>
              </mc:Choice>
              <mc:Fallback>
                <p:oleObj name="Equation" r:id="rId8" imgW="45972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60204"/>
                        <a:ext cx="6912768" cy="1685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直角上箭头 7"/>
          <p:cNvSpPr/>
          <p:nvPr/>
        </p:nvSpPr>
        <p:spPr>
          <a:xfrm>
            <a:off x="2915816" y="2420888"/>
            <a:ext cx="218379" cy="27957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504" y="3028890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CN" altLang="en-US" sz="1800" dirty="0"/>
              <a:t>得到：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59832" y="4798893"/>
                <a:ext cx="56909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just">
                  <a:defRPr sz="2400" b="1">
                    <a:solidFill>
                      <a:schemeClr val="tx2"/>
                    </a:solidFill>
                  </a:defRPr>
                </a:lvl1pPr>
              </a:lstStyle>
              <a:p>
                <a:r>
                  <a:rPr lang="zh-CN" altLang="en-US" sz="1800" dirty="0">
                    <a:solidFill>
                      <a:srgbClr val="FF0000"/>
                    </a:solidFill>
                  </a:rPr>
                  <a:t>表示坐标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zh-CN" altLang="en-US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𝝃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zh-CN" altLang="en-US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𝜼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处点光源发出的球面波，到达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𝒛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𝒛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平面的场分布（在菲涅尔近似条件下） 。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798893"/>
                <a:ext cx="5690987" cy="646331"/>
              </a:xfrm>
              <a:prstGeom prst="rect">
                <a:avLst/>
              </a:prstGeom>
              <a:blipFill>
                <a:blip r:embed="rId10"/>
                <a:stretch>
                  <a:fillRect l="-964" t="-6604" r="-749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7504" y="5549170"/>
            <a:ext cx="46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tx2"/>
                </a:solidFill>
                <a:latin typeface="Times New Roman"/>
                <a:cs typeface="Times New Roman"/>
              </a:rPr>
              <a:t>以上应用了</a:t>
            </a:r>
            <a:r>
              <a:rPr lang="el-GR" altLang="zh-CN" b="1" dirty="0">
                <a:solidFill>
                  <a:schemeClr val="tx2"/>
                </a:solidFill>
                <a:latin typeface="Times New Roman"/>
                <a:cs typeface="Times New Roman"/>
              </a:rPr>
              <a:t>δ</a:t>
            </a:r>
            <a:r>
              <a:rPr lang="zh-CN" altLang="en-US" b="1" dirty="0">
                <a:solidFill>
                  <a:schemeClr val="tx2"/>
                </a:solidFill>
                <a:latin typeface="Times New Roman"/>
                <a:cs typeface="Times New Roman"/>
              </a:rPr>
              <a:t>函数的筛选性质：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95419"/>
              </p:ext>
            </p:extLst>
          </p:nvPr>
        </p:nvGraphicFramePr>
        <p:xfrm>
          <a:off x="179512" y="5979397"/>
          <a:ext cx="4551116" cy="61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2" name="Equation" r:id="rId11" imgW="2438280" imgH="330120" progId="Equation.DSMT4">
                  <p:embed/>
                </p:oleObj>
              </mc:Choice>
              <mc:Fallback>
                <p:oleObj name="Equation" r:id="rId11" imgW="2438280" imgH="33012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979397"/>
                        <a:ext cx="4551116" cy="617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 3"/>
          <p:cNvSpPr/>
          <p:nvPr/>
        </p:nvSpPr>
        <p:spPr>
          <a:xfrm>
            <a:off x="1259632" y="4689156"/>
            <a:ext cx="13681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331640" y="2420889"/>
            <a:ext cx="1512168" cy="4242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27984" y="2536125"/>
            <a:ext cx="4176464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在菲涅尔近似条件下，光波的传播过程具有空间不变性。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33E418-C26F-4F9E-8DE1-D752C47D9D2B}"/>
              </a:ext>
            </a:extLst>
          </p:cNvPr>
          <p:cNvGrpSpPr/>
          <p:nvPr/>
        </p:nvGrpSpPr>
        <p:grpSpPr>
          <a:xfrm>
            <a:off x="5028162" y="4077072"/>
            <a:ext cx="4032901" cy="581163"/>
            <a:chOff x="5028162" y="4077072"/>
            <a:chExt cx="4032901" cy="581163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BE2AF2BB-5764-4CCC-878A-73B4B068E5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0870215"/>
                </p:ext>
              </p:extLst>
            </p:nvPr>
          </p:nvGraphicFramePr>
          <p:xfrm>
            <a:off x="5756736" y="4077072"/>
            <a:ext cx="3304327" cy="58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33" name="Equation" r:id="rId13" imgW="2527200" imgH="444240" progId="Equation.DSMT4">
                    <p:embed/>
                  </p:oleObj>
                </mc:Choice>
                <mc:Fallback>
                  <p:oleObj name="Equation" r:id="rId13" imgW="252720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756736" y="4077072"/>
                          <a:ext cx="3304327" cy="581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95679BC-E593-44FF-A749-A69FCE4C7901}"/>
                </a:ext>
              </a:extLst>
            </p:cNvPr>
            <p:cNvSpPr txBox="1"/>
            <p:nvPr/>
          </p:nvSpPr>
          <p:spPr>
            <a:xfrm>
              <a:off x="5028162" y="417456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tx2"/>
                  </a:solidFill>
                </a:rPr>
                <a:t>对照：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75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6" grpId="0"/>
      <p:bldP spid="15" grpId="0"/>
      <p:bldP spid="20" grpId="0"/>
      <p:bldP spid="4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Yang01">
  <a:themeElements>
    <a:clrScheme name="Yang01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Yang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Yang01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Class1-2_0.绪论</Template>
  <TotalTime>14187</TotalTime>
  <Words>2642</Words>
  <Application>Microsoft Office PowerPoint</Application>
  <PresentationFormat>全屏显示(4:3)</PresentationFormat>
  <Paragraphs>262</Paragraphs>
  <Slides>40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黑体</vt:lpstr>
      <vt:lpstr>Arial</vt:lpstr>
      <vt:lpstr>Calibri</vt:lpstr>
      <vt:lpstr>Cambria Math</vt:lpstr>
      <vt:lpstr>Lucida Calligraphy</vt:lpstr>
      <vt:lpstr>Times New Roman</vt:lpstr>
      <vt:lpstr>Verdana</vt:lpstr>
      <vt:lpstr>Wingdings</vt:lpstr>
      <vt:lpstr>Yang01</vt:lpstr>
      <vt:lpstr>Equation</vt:lpstr>
      <vt:lpstr>PowerPoint 演示文稿</vt:lpstr>
      <vt:lpstr>6.4 成像系统分析</vt:lpstr>
      <vt:lpstr>1.光学系统的像质评价问题</vt:lpstr>
      <vt:lpstr>成像系统的普遍模型</vt:lpstr>
      <vt:lpstr>成像系统的线性</vt:lpstr>
      <vt:lpstr>成像系统的空间不变性</vt:lpstr>
      <vt:lpstr>成像系统的空间不变性</vt:lpstr>
      <vt:lpstr>成像系统的空间不变性—菲涅尔衍射</vt:lpstr>
      <vt:lpstr>成像系统的空间不变性—菲涅尔衍射</vt:lpstr>
      <vt:lpstr>成像系统的空间不变性—透镜系统</vt:lpstr>
      <vt:lpstr>成像系统的空间不变性—透镜系统</vt:lpstr>
      <vt:lpstr>成像系统的空间不变性—透镜系统</vt:lpstr>
      <vt:lpstr>成像系统的空间不变性—透镜系统</vt:lpstr>
      <vt:lpstr>2. 扩展物体的成像</vt:lpstr>
      <vt:lpstr>扩展物体的成像</vt:lpstr>
      <vt:lpstr>6.4 成像系统分析</vt:lpstr>
      <vt:lpstr>6.3 相干传递函数（CTF）</vt:lpstr>
      <vt:lpstr>相干传递函数（CTF）</vt:lpstr>
      <vt:lpstr>回顾—考虑透镜孔径效应时的成像</vt:lpstr>
      <vt:lpstr>相干传递函数（CTF）</vt:lpstr>
      <vt:lpstr>典型孔径的CTF</vt:lpstr>
      <vt:lpstr>6.4 成像系统分析</vt:lpstr>
      <vt:lpstr>非相干系统的成像</vt:lpstr>
      <vt:lpstr>频谱成份的对比度对成像质量的影响</vt:lpstr>
      <vt:lpstr>光学传递函数OTF</vt:lpstr>
      <vt:lpstr>光学传递函数OTF</vt:lpstr>
      <vt:lpstr>OTF与CTF的关系</vt:lpstr>
      <vt:lpstr>OTF与CTF的关系</vt:lpstr>
      <vt:lpstr>OTF与CTF的关系</vt:lpstr>
      <vt:lpstr>衍射置限的OTF</vt:lpstr>
      <vt:lpstr>衍射置限的OTF</vt:lpstr>
      <vt:lpstr>典型孔径的OTF—矩孔</vt:lpstr>
      <vt:lpstr>典型孔径的OTF—圆孔</vt:lpstr>
      <vt:lpstr>基于OTF的像质评价</vt:lpstr>
      <vt:lpstr>基于OTF的像质评价</vt:lpstr>
      <vt:lpstr>基于OTF的像质评价</vt:lpstr>
      <vt:lpstr>基于OTF的像质评价</vt:lpstr>
      <vt:lpstr>基于傅里叶光学的成像系统分析</vt:lpstr>
      <vt:lpstr>致谢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wanzhujun</dc:creator>
  <cp:lastModifiedBy>Hust</cp:lastModifiedBy>
  <cp:revision>639</cp:revision>
  <dcterms:created xsi:type="dcterms:W3CDTF">2013-11-04T02:33:41Z</dcterms:created>
  <dcterms:modified xsi:type="dcterms:W3CDTF">2022-11-25T05:01:44Z</dcterms:modified>
</cp:coreProperties>
</file>