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8"/>
  </p:notesMasterIdLst>
  <p:handoutMasterIdLst>
    <p:handoutMasterId r:id="rId39"/>
  </p:handoutMasterIdLst>
  <p:sldIdLst>
    <p:sldId id="256" r:id="rId2"/>
    <p:sldId id="362" r:id="rId3"/>
    <p:sldId id="277" r:id="rId4"/>
    <p:sldId id="275" r:id="rId5"/>
    <p:sldId id="274" r:id="rId6"/>
    <p:sldId id="298" r:id="rId7"/>
    <p:sldId id="278" r:id="rId8"/>
    <p:sldId id="279" r:id="rId9"/>
    <p:sldId id="374" r:id="rId10"/>
    <p:sldId id="268" r:id="rId11"/>
    <p:sldId id="285" r:id="rId12"/>
    <p:sldId id="281" r:id="rId13"/>
    <p:sldId id="282" r:id="rId14"/>
    <p:sldId id="283" r:id="rId15"/>
    <p:sldId id="284" r:id="rId16"/>
    <p:sldId id="375" r:id="rId17"/>
    <p:sldId id="280" r:id="rId18"/>
    <p:sldId id="286" r:id="rId19"/>
    <p:sldId id="287" r:id="rId20"/>
    <p:sldId id="288" r:id="rId21"/>
    <p:sldId id="289" r:id="rId22"/>
    <p:sldId id="290" r:id="rId23"/>
    <p:sldId id="293" r:id="rId24"/>
    <p:sldId id="294" r:id="rId25"/>
    <p:sldId id="295" r:id="rId26"/>
    <p:sldId id="296" r:id="rId27"/>
    <p:sldId id="376" r:id="rId28"/>
    <p:sldId id="297" r:id="rId29"/>
    <p:sldId id="299" r:id="rId30"/>
    <p:sldId id="300" r:id="rId31"/>
    <p:sldId id="301" r:id="rId32"/>
    <p:sldId id="302" r:id="rId33"/>
    <p:sldId id="304" r:id="rId34"/>
    <p:sldId id="305" r:id="rId35"/>
    <p:sldId id="373" r:id="rId36"/>
    <p:sldId id="265"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9033" autoAdjust="0"/>
  </p:normalViewPr>
  <p:slideViewPr>
    <p:cSldViewPr>
      <p:cViewPr varScale="1">
        <p:scale>
          <a:sx n="84" d="100"/>
          <a:sy n="84" d="100"/>
        </p:scale>
        <p:origin x="869"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DCC1-E161-4102-BAE4-CBEB2622516C}" type="datetimeFigureOut">
              <a:rPr lang="zh-CN" altLang="en-US" smtClean="0"/>
              <a:t>2022/12/2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t>‹#›</a:t>
            </a:fld>
            <a:endParaRPr lang="zh-CN" altLang="en-US"/>
          </a:p>
        </p:txBody>
      </p:sp>
    </p:spTree>
    <p:extLst>
      <p:ext uri="{BB962C8B-B14F-4D97-AF65-F5344CB8AC3E}">
        <p14:creationId xmlns:p14="http://schemas.microsoft.com/office/powerpoint/2010/main" val="3320307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B737C-90AD-4B01-A1A4-FB02ED784060}"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t>‹#›</a:t>
            </a:fld>
            <a:endParaRPr lang="zh-CN" altLang="en-US"/>
          </a:p>
        </p:txBody>
      </p:sp>
    </p:spTree>
    <p:extLst>
      <p:ext uri="{BB962C8B-B14F-4D97-AF65-F5344CB8AC3E}">
        <p14:creationId xmlns:p14="http://schemas.microsoft.com/office/powerpoint/2010/main" val="24832749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16</a:t>
            </a:fld>
            <a:endParaRPr lang="en-US" altLang="zh-CN"/>
          </a:p>
        </p:txBody>
      </p:sp>
    </p:spTree>
    <p:extLst>
      <p:ext uri="{BB962C8B-B14F-4D97-AF65-F5344CB8AC3E}">
        <p14:creationId xmlns:p14="http://schemas.microsoft.com/office/powerpoint/2010/main" val="1348018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27</a:t>
            </a:fld>
            <a:endParaRPr lang="en-US" altLang="zh-CN"/>
          </a:p>
        </p:txBody>
      </p:sp>
    </p:spTree>
    <p:extLst>
      <p:ext uri="{BB962C8B-B14F-4D97-AF65-F5344CB8AC3E}">
        <p14:creationId xmlns:p14="http://schemas.microsoft.com/office/powerpoint/2010/main" val="2265427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9</a:t>
            </a:fld>
            <a:endParaRPr lang="en-US" altLang="zh-CN"/>
          </a:p>
        </p:txBody>
      </p:sp>
    </p:spTree>
    <p:extLst>
      <p:ext uri="{BB962C8B-B14F-4D97-AF65-F5344CB8AC3E}">
        <p14:creationId xmlns:p14="http://schemas.microsoft.com/office/powerpoint/2010/main" val="3351378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
          <a:xfrm>
            <a:off x="1371600" y="4077072"/>
            <a:ext cx="6553200" cy="533400"/>
          </a:xfrm>
          <a:prstGeom prst="rect">
            <a:avLst/>
          </a:prstGeom>
        </p:spPr>
        <p:txBody>
          <a:bodyPr anchor="ctr" anchorCtr="0"/>
          <a:lstStyle>
            <a:lvl1pPr marL="0" indent="0" algn="ctr">
              <a:buFont typeface="Wingdings" pitchFamily="2" charset="2"/>
              <a:buNone/>
              <a:defRPr sz="3200" b="1">
                <a:solidFill>
                  <a:schemeClr val="tx2"/>
                </a:solidFill>
                <a:latin typeface="Verdana"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26299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152525"/>
            <a:ext cx="8229600" cy="52482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8351912" y="866962"/>
            <a:ext cx="792088" cy="216024"/>
          </a:xfrm>
          <a:prstGeom prst="rect">
            <a:avLst/>
          </a:prstGeom>
          <a:ln/>
        </p:spPr>
        <p:txBody>
          <a:bodyPr anchor="ctr" anchorCtr="0"/>
          <a:lstStyle>
            <a:lvl1pPr algn="r">
              <a:defRPr b="1">
                <a:solidFill>
                  <a:schemeClr val="tx1"/>
                </a:solidFill>
              </a:defRPr>
            </a:lvl1pPr>
          </a:lstStyle>
          <a:p>
            <a:fld id="{80EBFEEF-8BDD-4A82-B08F-633BA2D602B5}" type="slidenum">
              <a:rPr lang="zh-CN" altLang="en-US" smtClean="0"/>
              <a:t>‹#›</a:t>
            </a:fld>
            <a:endParaRPr lang="zh-CN" altLang="en-US" dirty="0"/>
          </a:p>
        </p:txBody>
      </p:sp>
    </p:spTree>
    <p:extLst>
      <p:ext uri="{BB962C8B-B14F-4D97-AF65-F5344CB8AC3E}">
        <p14:creationId xmlns:p14="http://schemas.microsoft.com/office/powerpoint/2010/main" val="253036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6"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userDrawn="1"/>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userDrawn="1"/>
        </p:nvGrpSpPr>
        <p:grpSpPr>
          <a:xfrm>
            <a:off x="-10089" y="5686876"/>
            <a:ext cx="9144000" cy="1204912"/>
            <a:chOff x="-10089" y="5686876"/>
            <a:chExt cx="9144000" cy="1204912"/>
          </a:xfrm>
        </p:grpSpPr>
        <p:grpSp>
          <p:nvGrpSpPr>
            <p:cNvPr id="12" name="组合 11"/>
            <p:cNvGrpSpPr/>
            <p:nvPr userDrawn="1"/>
          </p:nvGrpSpPr>
          <p:grpSpPr>
            <a:xfrm>
              <a:off x="-10089" y="5769426"/>
              <a:ext cx="9144000" cy="1122362"/>
              <a:chOff x="-10089" y="5769426"/>
              <a:chExt cx="9144000" cy="1122362"/>
            </a:xfrm>
          </p:grpSpPr>
          <p:pic>
            <p:nvPicPr>
              <p:cNvPr id="14"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5"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6"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7"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8"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9"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13"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8809483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grpSp>
        <p:nvGrpSpPr>
          <p:cNvPr id="1033" name="Group 7"/>
          <p:cNvGrpSpPr>
            <a:grpSpLocks/>
          </p:cNvGrpSpPr>
          <p:nvPr/>
        </p:nvGrpSpPr>
        <p:grpSpPr bwMode="auto">
          <a:xfrm>
            <a:off x="76200" y="76200"/>
            <a:ext cx="731838" cy="1828800"/>
            <a:chOff x="18" y="0"/>
            <a:chExt cx="576" cy="1440"/>
          </a:xfrm>
        </p:grpSpPr>
        <p:sp>
          <p:nvSpPr>
            <p:cNvPr id="1046"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980283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p:titleStyle>
    <p:bodyStyle>
      <a:lvl1pPr marL="447675" indent="-447675" algn="l" rtl="0" eaLnBrk="1" fontAlgn="base" hangingPunct="1">
        <a:spcBef>
          <a:spcPct val="20000"/>
        </a:spcBef>
        <a:spcAft>
          <a:spcPct val="0"/>
        </a:spcAft>
        <a:buClr>
          <a:srgbClr val="0066FF"/>
        </a:buClr>
        <a:buFont typeface="Wingdings"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39738" algn="l" rtl="0" eaLnBrk="1" fontAlgn="base" hangingPunct="1">
        <a:spcBef>
          <a:spcPct val="20000"/>
        </a:spcBef>
        <a:spcAft>
          <a:spcPct val="0"/>
        </a:spcAft>
        <a:buClr>
          <a:srgbClr val="0066FF"/>
        </a:buClr>
        <a:buFont typeface="Wingdings" pitchFamily="2" charset="2"/>
        <a:buChar char="Ø"/>
        <a:defRPr sz="2800" b="1">
          <a:solidFill>
            <a:schemeClr val="tx1"/>
          </a:solidFill>
          <a:effectLst>
            <a:outerShdw blurRad="38100" dist="38100" dir="2700000" algn="tl">
              <a:srgbClr val="C0C0C0"/>
            </a:outerShdw>
          </a:effectLst>
          <a:latin typeface="+mn-lt"/>
          <a:ea typeface="+mn-ea"/>
        </a:defRPr>
      </a:lvl2pPr>
      <a:lvl3pPr marL="1293813" indent="-403225" algn="l" rtl="0" eaLnBrk="1" fontAlgn="base" hangingPunct="1">
        <a:spcBef>
          <a:spcPct val="20000"/>
        </a:spcBef>
        <a:spcAft>
          <a:spcPct val="0"/>
        </a:spcAft>
        <a:buClr>
          <a:srgbClr val="0066FF"/>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3pPr>
      <a:lvl4pPr marL="1681163" indent="-385763"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1.bin"/><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3.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7.wmf"/><Relationship Id="rId4" Type="http://schemas.openxmlformats.org/officeDocument/2006/relationships/oleObject" Target="../embeddings/oleObject2.bin"/><Relationship Id="rId9" Type="http://schemas.openxmlformats.org/officeDocument/2006/relationships/image" Target="../media/image29.wmf"/></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tiff"/><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tif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3.e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5.e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2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47.wmf"/><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itchFamily="2" charset="2"/>
              <a:buNone/>
              <a:defRPr sz="1600" b="1">
                <a:solidFill>
                  <a:schemeClr val="tx2"/>
                </a:solidFill>
                <a:effectLst>
                  <a:outerShdw blurRad="38100" dist="38100" dir="2700000" algn="tl">
                    <a:srgbClr val="C0C0C0"/>
                  </a:outerShdw>
                </a:effectLst>
                <a:latin typeface="Arial" charset="0"/>
                <a:ea typeface="宋体" charset="-122"/>
              </a:defRPr>
            </a:lvl1pPr>
            <a:lvl2pPr marL="889000" indent="-439738" fontAlgn="base">
              <a:spcBef>
                <a:spcPct val="20000"/>
              </a:spcBef>
              <a:spcAft>
                <a:spcPct val="0"/>
              </a:spcAft>
              <a:buClr>
                <a:srgbClr val="0066FF"/>
              </a:buClr>
              <a:buFont typeface="Wingdings" pitchFamily="2" charset="2"/>
              <a:buChar char="Ø"/>
              <a:defRPr sz="2800" b="1">
                <a:effectLst>
                  <a:outerShdw blurRad="38100" dist="38100" dir="2700000" algn="tl">
                    <a:srgbClr val="C0C0C0"/>
                  </a:outerShdw>
                </a:effectLst>
              </a:defRPr>
            </a:lvl2pPr>
            <a:lvl3pPr marL="1293813" indent="-403225" fontAlgn="base">
              <a:spcBef>
                <a:spcPct val="20000"/>
              </a:spcBef>
              <a:spcAft>
                <a:spcPct val="0"/>
              </a:spcAft>
              <a:buClr>
                <a:srgbClr val="0066FF"/>
              </a:buClr>
              <a:buFont typeface="Wingdings" pitchFamily="2" charset="2"/>
              <a:buChar char="Ø"/>
              <a:defRPr sz="2400" b="1">
                <a:effectLst>
                  <a:outerShdw blurRad="38100" dist="38100" dir="2700000" algn="tl">
                    <a:srgbClr val="C0C0C0"/>
                  </a:outerShdw>
                </a:effectLst>
              </a:defRPr>
            </a:lvl3pPr>
            <a:lvl4pPr marL="1681163" indent="-385763"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9pPr>
          </a:lstStyle>
          <a:p>
            <a:r>
              <a:rPr lang="zh-CN" altLang="en-US" dirty="0"/>
              <a:t>万助军</a:t>
            </a:r>
          </a:p>
          <a:p>
            <a:r>
              <a:rPr lang="en-US" altLang="zh-CN" dirty="0"/>
              <a:t>zhujun.wan@hust.edu.cn</a:t>
            </a:r>
          </a:p>
          <a:p>
            <a:r>
              <a:rPr lang="zh-CN" altLang="en-US" dirty="0"/>
              <a:t>华中科技大学光学与电子信息学院</a:t>
            </a:r>
          </a:p>
        </p:txBody>
      </p:sp>
      <p:sp>
        <p:nvSpPr>
          <p:cNvPr id="5" name="Rectangle 2"/>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pPr>
              <a:defRPr/>
            </a:pPr>
            <a:r>
              <a:rPr lang="zh-CN" altLang="en-US" sz="4400" dirty="0">
                <a:ea typeface="宋体" pitchFamily="2" charset="-122"/>
              </a:rPr>
              <a:t>第七章 光的偏振和晶体光学基础</a:t>
            </a:r>
            <a:endParaRPr lang="zh-CN" altLang="en-US" sz="4400" kern="0" dirty="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自然光与部分偏振光</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10</a:t>
            </a:fld>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412776"/>
            <a:ext cx="4464496" cy="2232248"/>
          </a:xfrm>
          <a:prstGeom prst="rect">
            <a:avLst/>
          </a:prstGeom>
        </p:spPr>
      </p:pic>
      <p:sp>
        <p:nvSpPr>
          <p:cNvPr id="17" name="Text Box 6"/>
          <p:cNvSpPr txBox="1">
            <a:spLocks noChangeArrowheads="1"/>
          </p:cNvSpPr>
          <p:nvPr/>
        </p:nvSpPr>
        <p:spPr bwMode="auto">
          <a:xfrm>
            <a:off x="251520" y="4437112"/>
            <a:ext cx="8568952" cy="211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楷体_GB2312" pitchFamily="49" charset="-122"/>
                <a:ea typeface="楷体_GB2312" pitchFamily="49" charset="-122"/>
              </a:defRPr>
            </a:lvl1pPr>
          </a:lstStyle>
          <a:p>
            <a:pPr marL="342900" indent="-342900">
              <a:lnSpc>
                <a:spcPct val="150000"/>
              </a:lnSpc>
              <a:buFont typeface="Wingdings" panose="05000000000000000000" pitchFamily="2" charset="2"/>
              <a:buChar char="Ø"/>
            </a:pPr>
            <a:r>
              <a:rPr lang="zh-CN" altLang="en-US" sz="1800" dirty="0">
                <a:solidFill>
                  <a:srgbClr val="0000FF"/>
                </a:solidFill>
                <a:latin typeface="+mn-lt"/>
                <a:ea typeface="+mn-ea"/>
                <a:cs typeface="Times New Roman" panose="02020603050405020304" pitchFamily="18" charset="0"/>
              </a:rPr>
              <a:t>自然光：</a:t>
            </a:r>
            <a:r>
              <a:rPr lang="zh-CN" altLang="en-US" sz="1800" dirty="0">
                <a:latin typeface="+mn-lt"/>
                <a:ea typeface="+mn-ea"/>
                <a:cs typeface="Times New Roman" panose="02020603050405020304" pitchFamily="18" charset="0"/>
              </a:rPr>
              <a:t>具有一切可能的振动方向的许多光波之和，振动方向无规则性。</a:t>
            </a:r>
            <a:endParaRPr lang="en-US" altLang="zh-CN" sz="1800" dirty="0">
              <a:latin typeface="+mn-lt"/>
              <a:ea typeface="+mn-ea"/>
              <a:cs typeface="Times New Roman" panose="02020603050405020304" pitchFamily="18" charset="0"/>
            </a:endParaRPr>
          </a:p>
          <a:p>
            <a:pPr>
              <a:lnSpc>
                <a:spcPct val="150000"/>
              </a:lnSpc>
            </a:pPr>
            <a:r>
              <a:rPr lang="en-US" altLang="zh-CN" sz="1800" dirty="0">
                <a:latin typeface="+mn-lt"/>
                <a:ea typeface="+mn-ea"/>
                <a:cs typeface="Times New Roman" panose="02020603050405020304" pitchFamily="18" charset="0"/>
              </a:rPr>
              <a:t>      </a:t>
            </a:r>
            <a:r>
              <a:rPr lang="zh-CN" altLang="en-US" sz="1800" dirty="0">
                <a:latin typeface="+mn-lt"/>
                <a:ea typeface="+mn-ea"/>
                <a:cs typeface="Times New Roman" panose="02020603050405020304" pitchFamily="18" charset="0"/>
              </a:rPr>
              <a:t>可用两个振动方向垂直、强度相等、</a:t>
            </a:r>
            <a:r>
              <a:rPr lang="zh-CN" altLang="en-US" sz="1800" dirty="0">
                <a:solidFill>
                  <a:srgbClr val="FF0000"/>
                </a:solidFill>
                <a:latin typeface="+mn-lt"/>
                <a:ea typeface="+mn-ea"/>
                <a:cs typeface="Times New Roman" panose="02020603050405020304" pitchFamily="18" charset="0"/>
              </a:rPr>
              <a:t>位相关系不确定</a:t>
            </a:r>
            <a:r>
              <a:rPr lang="zh-CN" altLang="en-US" sz="1800" dirty="0">
                <a:latin typeface="+mn-lt"/>
                <a:ea typeface="+mn-ea"/>
                <a:cs typeface="Times New Roman" panose="02020603050405020304" pitchFamily="18" charset="0"/>
              </a:rPr>
              <a:t>的光矢量表示。     </a:t>
            </a:r>
            <a:endParaRPr lang="en-US" altLang="zh-CN" sz="1800" dirty="0">
              <a:latin typeface="+mn-lt"/>
              <a:ea typeface="+mn-ea"/>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1800" dirty="0">
                <a:solidFill>
                  <a:srgbClr val="0000FF"/>
                </a:solidFill>
                <a:latin typeface="+mn-lt"/>
                <a:ea typeface="+mn-ea"/>
                <a:cs typeface="Times New Roman" panose="02020603050405020304" pitchFamily="18" charset="0"/>
              </a:rPr>
              <a:t>部分偏振光：</a:t>
            </a:r>
            <a:r>
              <a:rPr lang="zh-CN" altLang="en-US" sz="1800" dirty="0">
                <a:latin typeface="+mn-lt"/>
                <a:ea typeface="+mn-ea"/>
                <a:cs typeface="Times New Roman" panose="02020603050405020304" pitchFamily="18" charset="0"/>
              </a:rPr>
              <a:t>自然光传播过程中，产生某一方向的振动比其它方向占优势的光，振动方向无规则性。</a:t>
            </a:r>
            <a:endParaRPr lang="en-US" altLang="zh-CN" sz="1800" dirty="0">
              <a:latin typeface="+mn-lt"/>
              <a:ea typeface="+mn-ea"/>
              <a:cs typeface="Times New Roman" panose="02020603050405020304" pitchFamily="18" charset="0"/>
            </a:endParaRPr>
          </a:p>
          <a:p>
            <a:pPr>
              <a:lnSpc>
                <a:spcPct val="150000"/>
              </a:lnSpc>
            </a:pPr>
            <a:r>
              <a:rPr lang="zh-CN" altLang="en-US" sz="1800" dirty="0">
                <a:latin typeface="+mn-lt"/>
                <a:ea typeface="+mn-ea"/>
                <a:cs typeface="Times New Roman" panose="02020603050405020304" pitchFamily="18" charset="0"/>
              </a:rPr>
              <a:t>      可用两个振动方向垂直、强度不相等、</a:t>
            </a:r>
            <a:r>
              <a:rPr lang="zh-CN" altLang="en-US" sz="1800" dirty="0">
                <a:solidFill>
                  <a:srgbClr val="FF0000"/>
                </a:solidFill>
                <a:latin typeface="+mn-lt"/>
                <a:ea typeface="+mn-ea"/>
                <a:cs typeface="Times New Roman" panose="02020603050405020304" pitchFamily="18" charset="0"/>
              </a:rPr>
              <a:t>位相关系不确定</a:t>
            </a:r>
            <a:r>
              <a:rPr lang="zh-CN" altLang="en-US" sz="1800" dirty="0">
                <a:latin typeface="+mn-lt"/>
                <a:ea typeface="+mn-ea"/>
                <a:cs typeface="Times New Roman" panose="02020603050405020304" pitchFamily="18" charset="0"/>
              </a:rPr>
              <a:t>的光矢量表示。     </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4576" y="1354377"/>
            <a:ext cx="3779912" cy="2722695"/>
          </a:xfrm>
          <a:prstGeom prst="rect">
            <a:avLst/>
          </a:prstGeom>
        </p:spPr>
      </p:pic>
      <p:sp>
        <p:nvSpPr>
          <p:cNvPr id="3" name="矩形 2"/>
          <p:cNvSpPr/>
          <p:nvPr/>
        </p:nvSpPr>
        <p:spPr>
          <a:xfrm>
            <a:off x="107504" y="3501008"/>
            <a:ext cx="4658648" cy="45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kumimoji="1" lang="zh-CN" altLang="en-US" b="1" dirty="0">
                <a:solidFill>
                  <a:srgbClr val="0000FF"/>
                </a:solidFill>
                <a:cs typeface="Times New Roman" panose="02020603050405020304" pitchFamily="18" charset="0"/>
              </a:rPr>
              <a:t>光波是横波—光矢量垂直于传播方向</a:t>
            </a:r>
            <a:endParaRPr kumimoji="1" lang="en-US" altLang="zh-CN" b="1" dirty="0">
              <a:solidFill>
                <a:srgbClr val="0000FF"/>
              </a:solidFill>
              <a:cs typeface="Times New Roman" panose="02020603050405020304" pitchFamily="18" charset="0"/>
            </a:endParaRPr>
          </a:p>
        </p:txBody>
      </p:sp>
    </p:spTree>
    <p:extLst>
      <p:ext uri="{BB962C8B-B14F-4D97-AF65-F5344CB8AC3E}">
        <p14:creationId xmlns:p14="http://schemas.microsoft.com/office/powerpoint/2010/main" val="51433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wipe(left)">
                                      <p:cBhvr>
                                        <p:cTn id="25" dur="500"/>
                                        <p:tgtEl>
                                          <p:spTgt spid="17">
                                            <p:txEl>
                                              <p:pRg st="0" end="0"/>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17">
                                            <p:txEl>
                                              <p:pRg st="1" end="1"/>
                                            </p:txEl>
                                          </p:spTgt>
                                        </p:tgtEl>
                                        <p:attrNameLst>
                                          <p:attrName>style.visibility</p:attrName>
                                        </p:attrNameLst>
                                      </p:cBhvr>
                                      <p:to>
                                        <p:strVal val="visible"/>
                                      </p:to>
                                    </p:set>
                                    <p:animEffect transition="in" filter="wipe(left)">
                                      <p:cBhvr>
                                        <p:cTn id="28" dur="500"/>
                                        <p:tgtEl>
                                          <p:spTgt spid="1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animEffect transition="in" filter="wipe(left)">
                                      <p:cBhvr>
                                        <p:cTn id="33" dur="500"/>
                                        <p:tgtEl>
                                          <p:spTgt spid="1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7">
                                            <p:txEl>
                                              <p:pRg st="3" end="3"/>
                                            </p:txEl>
                                          </p:spTgt>
                                        </p:tgtEl>
                                        <p:attrNameLst>
                                          <p:attrName>style.visibility</p:attrName>
                                        </p:attrNameLst>
                                      </p:cBhvr>
                                      <p:to>
                                        <p:strVal val="visible"/>
                                      </p:to>
                                    </p:set>
                                    <p:animEffect transition="in" filter="wipe(left)">
                                      <p:cBhvr>
                                        <p:cTn id="38"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182" y="2364936"/>
            <a:ext cx="2119986" cy="3640604"/>
          </a:xfrm>
          <a:prstGeom prst="rect">
            <a:avLst/>
          </a:prstGeom>
        </p:spPr>
      </p:pic>
      <p:sp>
        <p:nvSpPr>
          <p:cNvPr id="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部分偏振光的偏振度</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11</a:t>
            </a:fld>
            <a:endParaRPr lang="en-US" altLang="zh-CN" dirty="0"/>
          </a:p>
        </p:txBody>
      </p:sp>
      <p:graphicFrame>
        <p:nvGraphicFramePr>
          <p:cNvPr id="11" name="对象 10"/>
          <p:cNvGraphicFramePr>
            <a:graphicFrameLocks noChangeAspect="1"/>
          </p:cNvGraphicFramePr>
          <p:nvPr>
            <p:extLst>
              <p:ext uri="{D42A27DB-BD31-4B8C-83A1-F6EECF244321}">
                <p14:modId xmlns:p14="http://schemas.microsoft.com/office/powerpoint/2010/main" val="2128760712"/>
              </p:ext>
            </p:extLst>
          </p:nvPr>
        </p:nvGraphicFramePr>
        <p:xfrm>
          <a:off x="1763688" y="3379920"/>
          <a:ext cx="3270869" cy="1008112"/>
        </p:xfrm>
        <a:graphic>
          <a:graphicData uri="http://schemas.openxmlformats.org/presentationml/2006/ole">
            <mc:AlternateContent xmlns:mc="http://schemas.openxmlformats.org/markup-compatibility/2006">
              <mc:Choice xmlns:v="urn:schemas-microsoft-com:vml" Requires="v">
                <p:oleObj spid="_x0000_s2441" name="公式" r:id="rId5" imgW="1523880" imgH="469800" progId="Equation.3">
                  <p:embed/>
                </p:oleObj>
              </mc:Choice>
              <mc:Fallback>
                <p:oleObj name="公式" r:id="rId5" imgW="1523880" imgH="469800" progId="Equation.3">
                  <p:embed/>
                  <p:pic>
                    <p:nvPicPr>
                      <p:cNvPr id="0" name=""/>
                      <p:cNvPicPr>
                        <a:picLocks noChangeAspect="1" noChangeArrowheads="1"/>
                      </p:cNvPicPr>
                      <p:nvPr/>
                    </p:nvPicPr>
                    <p:blipFill>
                      <a:blip r:embed="rId6"/>
                      <a:srcRect/>
                      <a:stretch>
                        <a:fillRect/>
                      </a:stretch>
                    </p:blipFill>
                    <p:spPr bwMode="auto">
                      <a:xfrm>
                        <a:off x="1763688" y="3379920"/>
                        <a:ext cx="3270869" cy="1008112"/>
                      </a:xfrm>
                      <a:prstGeom prst="rect">
                        <a:avLst/>
                      </a:prstGeom>
                      <a:noFill/>
                      <a:ln w="25400">
                        <a:solidFill>
                          <a:srgbClr val="FF0000"/>
                        </a:solidFill>
                      </a:ln>
                      <a:effectLst/>
                    </p:spPr>
                  </p:pic>
                </p:oleObj>
              </mc:Fallback>
            </mc:AlternateContent>
          </a:graphicData>
        </a:graphic>
      </p:graphicFrame>
      <p:sp>
        <p:nvSpPr>
          <p:cNvPr id="12" name="Text Box 3"/>
          <p:cNvSpPr txBox="1">
            <a:spLocks noChangeArrowheads="1"/>
          </p:cNvSpPr>
          <p:nvPr/>
        </p:nvSpPr>
        <p:spPr bwMode="auto">
          <a:xfrm>
            <a:off x="300832" y="1844824"/>
            <a:ext cx="6553200"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342900" indent="-342900" algn="just">
              <a:lnSpc>
                <a:spcPct val="125000"/>
              </a:lnSpc>
              <a:buFont typeface="Wingdings" panose="05000000000000000000" pitchFamily="2" charset="2"/>
              <a:buChar char="Ø"/>
              <a:defRPr kumimoji="1" sz="2400" b="1">
                <a:solidFill>
                  <a:srgbClr val="0000FF"/>
                </a:solidFill>
                <a:latin typeface="Times New Roman" panose="02020603050405020304" pitchFamily="18" charset="0"/>
                <a:ea typeface="楷体_GB2312" pitchFamily="49" charset="-122"/>
                <a:cs typeface="Times New Roman" panose="02020603050405020304" pitchFamily="18" charset="0"/>
              </a:defRPr>
            </a:lvl1pPr>
          </a:lstStyle>
          <a:p>
            <a:pPr marL="0" indent="0" algn="l">
              <a:lnSpc>
                <a:spcPct val="150000"/>
              </a:lnSpc>
              <a:buNone/>
            </a:pPr>
            <a:r>
              <a:rPr lang="zh-CN" altLang="en-US" sz="2000" dirty="0">
                <a:solidFill>
                  <a:schemeClr val="tx2"/>
                </a:solidFill>
                <a:latin typeface="+mn-lt"/>
                <a:ea typeface="+mn-ea"/>
              </a:rPr>
              <a:t>部分偏振光</a:t>
            </a:r>
            <a:r>
              <a:rPr lang="en-US" altLang="en-US" sz="2000" dirty="0">
                <a:solidFill>
                  <a:schemeClr val="tx2"/>
                </a:solidFill>
                <a:latin typeface="+mn-lt"/>
                <a:ea typeface="+mn-ea"/>
              </a:rPr>
              <a:t>=</a:t>
            </a:r>
            <a:r>
              <a:rPr lang="zh-CN" altLang="en-US" sz="2000" dirty="0">
                <a:solidFill>
                  <a:schemeClr val="tx2"/>
                </a:solidFill>
                <a:latin typeface="+mn-lt"/>
                <a:ea typeface="+mn-ea"/>
              </a:rPr>
              <a:t>完全偏振光</a:t>
            </a:r>
            <a:r>
              <a:rPr lang="en-US" altLang="zh-CN" sz="2000" dirty="0">
                <a:solidFill>
                  <a:schemeClr val="tx2"/>
                </a:solidFill>
                <a:latin typeface="+mn-lt"/>
                <a:ea typeface="+mn-ea"/>
              </a:rPr>
              <a:t>+</a:t>
            </a:r>
            <a:r>
              <a:rPr lang="zh-CN" altLang="en-US" sz="2000" dirty="0">
                <a:solidFill>
                  <a:schemeClr val="tx2"/>
                </a:solidFill>
                <a:latin typeface="+mn-lt"/>
                <a:ea typeface="+mn-ea"/>
              </a:rPr>
              <a:t>自然光     </a:t>
            </a:r>
          </a:p>
        </p:txBody>
      </p:sp>
      <p:sp>
        <p:nvSpPr>
          <p:cNvPr id="13" name="矩形 12"/>
          <p:cNvSpPr/>
          <p:nvPr/>
        </p:nvSpPr>
        <p:spPr>
          <a:xfrm>
            <a:off x="323528" y="3537121"/>
            <a:ext cx="1281120" cy="495585"/>
          </a:xfrm>
          <a:prstGeom prst="rect">
            <a:avLst/>
          </a:prstGeom>
        </p:spPr>
        <p:txBody>
          <a:bodyPr wrap="none">
            <a:spAutoFit/>
          </a:bodyPr>
          <a:lstStyle/>
          <a:p>
            <a:pPr>
              <a:lnSpc>
                <a:spcPct val="150000"/>
              </a:lnSpc>
            </a:pPr>
            <a:r>
              <a:rPr lang="zh-CN" altLang="en-US" sz="2000" b="1" dirty="0">
                <a:solidFill>
                  <a:schemeClr val="tx2"/>
                </a:solidFill>
              </a:rPr>
              <a:t>偏振度： </a:t>
            </a:r>
            <a:endParaRPr lang="zh-CN" altLang="en-US" sz="2000" b="1" dirty="0"/>
          </a:p>
        </p:txBody>
      </p:sp>
      <p:sp>
        <p:nvSpPr>
          <p:cNvPr id="15" name="矩形 14"/>
          <p:cNvSpPr/>
          <p:nvPr/>
        </p:nvSpPr>
        <p:spPr>
          <a:xfrm>
            <a:off x="323528" y="5013176"/>
            <a:ext cx="4572000" cy="1418915"/>
          </a:xfrm>
          <a:prstGeom prst="rect">
            <a:avLst/>
          </a:prstGeom>
        </p:spPr>
        <p:txBody>
          <a:bodyPr wrap="square">
            <a:spAutoFit/>
          </a:bodyPr>
          <a:lstStyle/>
          <a:p>
            <a:pPr>
              <a:lnSpc>
                <a:spcPct val="150000"/>
              </a:lnSpc>
            </a:pPr>
            <a:r>
              <a:rPr lang="en-US" altLang="zh-CN" sz="2000" i="1" dirty="0">
                <a:solidFill>
                  <a:schemeClr val="tx2"/>
                </a:solidFill>
              </a:rPr>
              <a:t>P</a:t>
            </a:r>
            <a:r>
              <a:rPr lang="en-US" altLang="zh-CN" sz="2000" dirty="0">
                <a:solidFill>
                  <a:schemeClr val="tx2"/>
                </a:solidFill>
              </a:rPr>
              <a:t>=1     ——</a:t>
            </a:r>
            <a:r>
              <a:rPr lang="zh-CN" altLang="en-US" sz="2000" b="1" dirty="0">
                <a:solidFill>
                  <a:schemeClr val="tx2"/>
                </a:solidFill>
              </a:rPr>
              <a:t>线偏光</a:t>
            </a:r>
          </a:p>
          <a:p>
            <a:pPr>
              <a:lnSpc>
                <a:spcPct val="150000"/>
              </a:lnSpc>
            </a:pPr>
            <a:r>
              <a:rPr lang="en-US" altLang="zh-CN" sz="2000" i="1" dirty="0">
                <a:solidFill>
                  <a:schemeClr val="tx2"/>
                </a:solidFill>
              </a:rPr>
              <a:t>P</a:t>
            </a:r>
            <a:r>
              <a:rPr lang="en-US" altLang="zh-CN" sz="2000" dirty="0">
                <a:solidFill>
                  <a:schemeClr val="tx2"/>
                </a:solidFill>
              </a:rPr>
              <a:t>=0     ——</a:t>
            </a:r>
            <a:r>
              <a:rPr lang="zh-CN" altLang="en-US" sz="2000" b="1" dirty="0">
                <a:solidFill>
                  <a:schemeClr val="tx2"/>
                </a:solidFill>
              </a:rPr>
              <a:t>自然光</a:t>
            </a:r>
          </a:p>
          <a:p>
            <a:pPr>
              <a:lnSpc>
                <a:spcPct val="150000"/>
              </a:lnSpc>
            </a:pPr>
            <a:r>
              <a:rPr lang="en-US" altLang="zh-CN" sz="2000" dirty="0">
                <a:solidFill>
                  <a:schemeClr val="tx2"/>
                </a:solidFill>
              </a:rPr>
              <a:t>0&lt;</a:t>
            </a:r>
            <a:r>
              <a:rPr lang="en-US" altLang="zh-CN" sz="2000" i="1" dirty="0">
                <a:solidFill>
                  <a:schemeClr val="tx2"/>
                </a:solidFill>
              </a:rPr>
              <a:t>P</a:t>
            </a:r>
            <a:r>
              <a:rPr lang="en-US" altLang="zh-CN" sz="2000" dirty="0">
                <a:solidFill>
                  <a:schemeClr val="tx2"/>
                </a:solidFill>
              </a:rPr>
              <a:t>&lt;1 ——</a:t>
            </a:r>
            <a:r>
              <a:rPr lang="zh-CN" altLang="en-US" sz="2000" b="1" dirty="0">
                <a:solidFill>
                  <a:schemeClr val="tx2"/>
                </a:solidFill>
              </a:rPr>
              <a:t>部分偏振光</a:t>
            </a:r>
          </a:p>
        </p:txBody>
      </p:sp>
    </p:spTree>
    <p:extLst>
      <p:ext uri="{BB962C8B-B14F-4D97-AF65-F5344CB8AC3E}">
        <p14:creationId xmlns:p14="http://schemas.microsoft.com/office/powerpoint/2010/main" val="376225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完全偏振光</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12</a:t>
            </a:fld>
            <a:endParaRPr lang="en-US" altLang="zh-CN" dirty="0"/>
          </a:p>
        </p:txBody>
      </p:sp>
      <p:sp>
        <p:nvSpPr>
          <p:cNvPr id="18" name="Text Box 4"/>
          <p:cNvSpPr txBox="1">
            <a:spLocks noChangeArrowheads="1"/>
          </p:cNvSpPr>
          <p:nvPr/>
        </p:nvSpPr>
        <p:spPr bwMode="auto">
          <a:xfrm>
            <a:off x="35496" y="1196752"/>
            <a:ext cx="4248472" cy="419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342900" indent="-342900" algn="just">
              <a:lnSpc>
                <a:spcPct val="125000"/>
              </a:lnSpc>
              <a:buFont typeface="Wingdings" panose="05000000000000000000" pitchFamily="2" charset="2"/>
              <a:buChar char="Ø"/>
              <a:defRPr kumimoji="1" sz="2000" b="1">
                <a:solidFill>
                  <a:srgbClr val="0000FF"/>
                </a:solidFill>
                <a:latin typeface="楷体_GB2312" pitchFamily="49" charset="-122"/>
                <a:ea typeface="楷体_GB2312" pitchFamily="49" charset="-122"/>
              </a:defRPr>
            </a:lvl1pPr>
          </a:lstStyle>
          <a:p>
            <a:pPr>
              <a:lnSpc>
                <a:spcPct val="150000"/>
              </a:lnSpc>
            </a:pPr>
            <a:r>
              <a:rPr lang="zh-CN" altLang="en-US" sz="1800" dirty="0">
                <a:latin typeface="+mn-lt"/>
                <a:ea typeface="+mn-ea"/>
                <a:cs typeface="Times New Roman" panose="02020603050405020304" pitchFamily="18" charset="0"/>
              </a:rPr>
              <a:t>偏振光：</a:t>
            </a:r>
            <a:r>
              <a:rPr lang="zh-CN" altLang="en-US" sz="1800" dirty="0">
                <a:solidFill>
                  <a:schemeClr val="tx2"/>
                </a:solidFill>
                <a:latin typeface="+mn-lt"/>
                <a:ea typeface="+mn-ea"/>
                <a:cs typeface="Times New Roman" panose="02020603050405020304" pitchFamily="18" charset="0"/>
              </a:rPr>
              <a:t>光矢量的大小和方向有规则变化的光。</a:t>
            </a:r>
            <a:endParaRPr lang="en-US" altLang="zh-CN" sz="1800" dirty="0">
              <a:solidFill>
                <a:schemeClr val="tx2"/>
              </a:solidFill>
              <a:latin typeface="+mn-lt"/>
              <a:ea typeface="+mn-ea"/>
              <a:cs typeface="Times New Roman" panose="02020603050405020304" pitchFamily="18" charset="0"/>
            </a:endParaRPr>
          </a:p>
          <a:p>
            <a:pPr>
              <a:lnSpc>
                <a:spcPct val="150000"/>
              </a:lnSpc>
              <a:buFont typeface="Wingdings" panose="05000000000000000000" pitchFamily="2" charset="2"/>
              <a:buChar char="ü"/>
            </a:pPr>
            <a:r>
              <a:rPr lang="zh-CN" altLang="en-US" sz="1800" dirty="0">
                <a:solidFill>
                  <a:schemeClr val="tx2"/>
                </a:solidFill>
                <a:latin typeface="+mn-lt"/>
                <a:ea typeface="+mn-ea"/>
                <a:cs typeface="Times New Roman" panose="02020603050405020304" pitchFamily="18" charset="0"/>
              </a:rPr>
              <a:t>线偏振光：光矢量的方向不变，其大小随位相变化。</a:t>
            </a:r>
            <a:endParaRPr lang="en-US" altLang="zh-CN" sz="1800" dirty="0">
              <a:solidFill>
                <a:schemeClr val="tx2"/>
              </a:solidFill>
              <a:latin typeface="+mn-lt"/>
              <a:ea typeface="+mn-ea"/>
              <a:cs typeface="Times New Roman" panose="02020603050405020304" pitchFamily="18" charset="0"/>
            </a:endParaRPr>
          </a:p>
          <a:p>
            <a:pPr>
              <a:lnSpc>
                <a:spcPct val="150000"/>
              </a:lnSpc>
              <a:buFont typeface="Wingdings" panose="05000000000000000000" pitchFamily="2" charset="2"/>
              <a:buChar char="ü"/>
            </a:pPr>
            <a:r>
              <a:rPr lang="zh-CN" altLang="en-US" sz="1800" dirty="0">
                <a:solidFill>
                  <a:schemeClr val="tx2"/>
                </a:solidFill>
                <a:latin typeface="+mn-lt"/>
                <a:ea typeface="+mn-ea"/>
                <a:cs typeface="Times New Roman" panose="02020603050405020304" pitchFamily="18" charset="0"/>
              </a:rPr>
              <a:t>圆偏振光：光矢量大小不变，其方向绕传播方向匀速转动，且矢量末端轨迹在截面内的投影为圆形。</a:t>
            </a:r>
            <a:endParaRPr lang="en-US" altLang="zh-CN" sz="1800" dirty="0">
              <a:solidFill>
                <a:schemeClr val="tx2"/>
              </a:solidFill>
              <a:latin typeface="+mn-lt"/>
              <a:ea typeface="+mn-ea"/>
              <a:cs typeface="Times New Roman" panose="02020603050405020304" pitchFamily="18" charset="0"/>
            </a:endParaRPr>
          </a:p>
          <a:p>
            <a:pPr>
              <a:lnSpc>
                <a:spcPct val="150000"/>
              </a:lnSpc>
              <a:buFont typeface="Wingdings" panose="05000000000000000000" pitchFamily="2" charset="2"/>
              <a:buChar char="ü"/>
            </a:pPr>
            <a:r>
              <a:rPr lang="zh-CN" altLang="en-US" sz="1800" dirty="0">
                <a:solidFill>
                  <a:schemeClr val="tx2"/>
                </a:solidFill>
                <a:latin typeface="+mn-lt"/>
                <a:ea typeface="+mn-ea"/>
                <a:cs typeface="Times New Roman" panose="02020603050405020304" pitchFamily="18" charset="0"/>
              </a:rPr>
              <a:t>椭圆偏振光：光矢量大小和方向都在有规律地变化，且矢量末端轨迹在截面内的投影为椭圆。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1268760"/>
            <a:ext cx="4743450" cy="3924300"/>
          </a:xfrm>
          <a:prstGeom prst="rect">
            <a:avLst/>
          </a:prstGeom>
        </p:spPr>
      </p:pic>
      <p:sp>
        <p:nvSpPr>
          <p:cNvPr id="3" name="矩形 2"/>
          <p:cNvSpPr/>
          <p:nvPr/>
        </p:nvSpPr>
        <p:spPr>
          <a:xfrm>
            <a:off x="1331640" y="5373216"/>
            <a:ext cx="5976664" cy="1286250"/>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kumimoji="1" lang="zh-CN" altLang="en-US" b="1" dirty="0">
                <a:solidFill>
                  <a:schemeClr val="tx2"/>
                </a:solidFill>
                <a:cs typeface="Times New Roman" panose="02020603050405020304" pitchFamily="18" charset="0"/>
              </a:rPr>
              <a:t>光矢量可以分解为两个互相垂直的分量</a:t>
            </a:r>
          </a:p>
          <a:p>
            <a:pPr marL="342900" indent="-342900" algn="just">
              <a:lnSpc>
                <a:spcPct val="150000"/>
              </a:lnSpc>
              <a:buFont typeface="Wingdings" panose="05000000000000000000" pitchFamily="2" charset="2"/>
              <a:buChar char="ü"/>
            </a:pPr>
            <a:r>
              <a:rPr kumimoji="1" lang="zh-CN" altLang="en-US" b="1" dirty="0">
                <a:solidFill>
                  <a:schemeClr val="tx2"/>
                </a:solidFill>
                <a:cs typeface="Times New Roman" panose="02020603050405020304" pitchFamily="18" charset="0"/>
              </a:rPr>
              <a:t>偏振光的两个分量</a:t>
            </a:r>
            <a:r>
              <a:rPr kumimoji="1" lang="zh-CN" altLang="en-US" b="1" dirty="0">
                <a:solidFill>
                  <a:srgbClr val="FF0000"/>
                </a:solidFill>
                <a:cs typeface="Times New Roman" panose="02020603050405020304" pitchFamily="18" charset="0"/>
              </a:rPr>
              <a:t>有确定的位相关系</a:t>
            </a:r>
          </a:p>
          <a:p>
            <a:pPr marL="342900" indent="-342900" algn="just">
              <a:lnSpc>
                <a:spcPct val="150000"/>
              </a:lnSpc>
              <a:buFont typeface="Wingdings" panose="05000000000000000000" pitchFamily="2" charset="2"/>
              <a:buChar char="ü"/>
            </a:pPr>
            <a:r>
              <a:rPr kumimoji="1" lang="zh-CN" altLang="en-US" b="1" dirty="0">
                <a:solidFill>
                  <a:schemeClr val="tx2"/>
                </a:solidFill>
                <a:cs typeface="Times New Roman" panose="02020603050405020304" pitchFamily="18" charset="0"/>
              </a:rPr>
              <a:t>自然光和部分偏振光的两个分量</a:t>
            </a:r>
            <a:r>
              <a:rPr kumimoji="1" lang="zh-CN" altLang="en-US" b="1" dirty="0">
                <a:solidFill>
                  <a:srgbClr val="FF0000"/>
                </a:solidFill>
                <a:cs typeface="Times New Roman" panose="02020603050405020304" pitchFamily="18" charset="0"/>
              </a:rPr>
              <a:t>没有确定的位相关系</a:t>
            </a:r>
          </a:p>
        </p:txBody>
      </p:sp>
    </p:spTree>
    <p:extLst>
      <p:ext uri="{BB962C8B-B14F-4D97-AF65-F5344CB8AC3E}">
        <p14:creationId xmlns:p14="http://schemas.microsoft.com/office/powerpoint/2010/main" val="409559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wipe(left)">
                                      <p:cBhvr>
                                        <p:cTn id="14" dur="500"/>
                                        <p:tgtEl>
                                          <p:spTgt spid="1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animEffect transition="in" filter="wipe(left)">
                                      <p:cBhvr>
                                        <p:cTn id="19" dur="500"/>
                                        <p:tgtEl>
                                          <p:spTgt spid="1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8">
                                            <p:txEl>
                                              <p:pRg st="2" end="2"/>
                                            </p:txEl>
                                          </p:spTgt>
                                        </p:tgtEl>
                                        <p:attrNameLst>
                                          <p:attrName>style.visibility</p:attrName>
                                        </p:attrNameLst>
                                      </p:cBhvr>
                                      <p:to>
                                        <p:strVal val="visible"/>
                                      </p:to>
                                    </p:set>
                                    <p:animEffect transition="in" filter="wipe(left)">
                                      <p:cBhvr>
                                        <p:cTn id="24" dur="500"/>
                                        <p:tgtEl>
                                          <p:spTgt spid="1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animEffect transition="in" filter="wipe(left)">
                                      <p:cBhvr>
                                        <p:cTn id="29" dur="500"/>
                                        <p:tgtEl>
                                          <p:spTgt spid="1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9" y="3645024"/>
            <a:ext cx="5094395" cy="2987168"/>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左旋和右旋（椭）圆偏振光</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13</a:t>
            </a:fld>
            <a:endParaRPr lang="en-US" altLang="zh-CN"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996952"/>
            <a:ext cx="5094395" cy="2987168"/>
          </a:xfrm>
          <a:prstGeom prst="rect">
            <a:avLst/>
          </a:prstGeom>
        </p:spPr>
      </p:pic>
      <p:sp>
        <p:nvSpPr>
          <p:cNvPr id="2" name="TextBox 1"/>
          <p:cNvSpPr txBox="1"/>
          <p:nvPr/>
        </p:nvSpPr>
        <p:spPr>
          <a:xfrm>
            <a:off x="1755557" y="6093296"/>
            <a:ext cx="649537" cy="369332"/>
          </a:xfrm>
          <a:prstGeom prst="rect">
            <a:avLst/>
          </a:prstGeom>
          <a:noFill/>
        </p:spPr>
        <p:txBody>
          <a:bodyPr wrap="none" rtlCol="0">
            <a:spAutoFit/>
          </a:bodyPr>
          <a:lstStyle/>
          <a:p>
            <a:r>
              <a:rPr lang="zh-CN" altLang="en-US" b="1" dirty="0">
                <a:solidFill>
                  <a:schemeClr val="tx2"/>
                </a:solidFill>
              </a:rPr>
              <a:t>右旋</a:t>
            </a:r>
          </a:p>
        </p:txBody>
      </p:sp>
      <p:sp>
        <p:nvSpPr>
          <p:cNvPr id="10" name="TextBox 9"/>
          <p:cNvSpPr txBox="1"/>
          <p:nvPr/>
        </p:nvSpPr>
        <p:spPr>
          <a:xfrm>
            <a:off x="5932021" y="5415607"/>
            <a:ext cx="649537" cy="369332"/>
          </a:xfrm>
          <a:prstGeom prst="rect">
            <a:avLst/>
          </a:prstGeom>
          <a:noFill/>
        </p:spPr>
        <p:txBody>
          <a:bodyPr wrap="none" rtlCol="0">
            <a:spAutoFit/>
          </a:bodyPr>
          <a:lstStyle/>
          <a:p>
            <a:r>
              <a:rPr lang="zh-CN" altLang="en-US" b="1" dirty="0">
                <a:solidFill>
                  <a:schemeClr val="tx2"/>
                </a:solidFill>
              </a:rPr>
              <a:t>左旋</a:t>
            </a:r>
          </a:p>
        </p:txBody>
      </p:sp>
      <p:sp>
        <p:nvSpPr>
          <p:cNvPr id="11" name="Text Box 4"/>
          <p:cNvSpPr txBox="1">
            <a:spLocks noChangeArrowheads="1"/>
          </p:cNvSpPr>
          <p:nvPr/>
        </p:nvSpPr>
        <p:spPr bwMode="auto">
          <a:xfrm>
            <a:off x="215516" y="1461579"/>
            <a:ext cx="8712968" cy="4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rgbClr val="0000FF"/>
                </a:solidFill>
                <a:latin typeface="Times New Roman" pitchFamily="18" charset="0"/>
                <a:ea typeface="华文楷体" pitchFamily="2" charset="-122"/>
              </a:defRPr>
            </a:lvl1pPr>
            <a:lvl2pPr marL="742950" indent="-285750" eaLnBrk="0" hangingPunct="0">
              <a:defRPr kumimoji="1" sz="2000" b="1">
                <a:solidFill>
                  <a:srgbClr val="0000FF"/>
                </a:solidFill>
                <a:latin typeface="Times New Roman" pitchFamily="18" charset="0"/>
                <a:ea typeface="华文楷体" pitchFamily="2" charset="-122"/>
              </a:defRPr>
            </a:lvl2pPr>
            <a:lvl3pPr marL="1143000" indent="-228600" eaLnBrk="0" hangingPunct="0">
              <a:defRPr kumimoji="1" sz="2000" b="1">
                <a:solidFill>
                  <a:srgbClr val="0000FF"/>
                </a:solidFill>
                <a:latin typeface="Times New Roman" pitchFamily="18" charset="0"/>
                <a:ea typeface="华文楷体" pitchFamily="2" charset="-122"/>
              </a:defRPr>
            </a:lvl3pPr>
            <a:lvl4pPr marL="1600200" indent="-228600" eaLnBrk="0" hangingPunct="0">
              <a:defRPr kumimoji="1" sz="2000" b="1">
                <a:solidFill>
                  <a:srgbClr val="0000FF"/>
                </a:solidFill>
                <a:latin typeface="Times New Roman" pitchFamily="18" charset="0"/>
                <a:ea typeface="华文楷体" pitchFamily="2" charset="-122"/>
              </a:defRPr>
            </a:lvl4pPr>
            <a:lvl5pPr marL="2057400" indent="-228600" eaLnBrk="0" hangingPunct="0">
              <a:defRPr kumimoji="1" sz="2000" b="1">
                <a:solidFill>
                  <a:srgbClr val="0000FF"/>
                </a:solidFill>
                <a:latin typeface="Times New Roman" pitchFamily="18" charset="0"/>
                <a:ea typeface="华文楷体" pitchFamily="2" charset="-122"/>
              </a:defRPr>
            </a:lvl5pPr>
            <a:lvl6pPr marL="25146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6pPr>
            <a:lvl7pPr marL="29718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7pPr>
            <a:lvl8pPr marL="34290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8pPr>
            <a:lvl9pPr marL="38862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9pPr>
          </a:lstStyle>
          <a:p>
            <a:pPr algn="just" eaLnBrk="1" hangingPunct="1">
              <a:lnSpc>
                <a:spcPct val="150000"/>
              </a:lnSpc>
            </a:pPr>
            <a:r>
              <a:rPr lang="zh-CN" altLang="en-US" sz="1800" dirty="0">
                <a:solidFill>
                  <a:schemeClr val="tx2"/>
                </a:solidFill>
                <a:latin typeface="+mn-ea"/>
                <a:ea typeface="+mn-ea"/>
              </a:rPr>
              <a:t>偏振面绕传播方向随时间以角频率</a:t>
            </a:r>
            <a:r>
              <a:rPr lang="el-GR" altLang="zh-CN" sz="1800" dirty="0">
                <a:solidFill>
                  <a:schemeClr val="tx2"/>
                </a:solidFill>
                <a:latin typeface="Times New Roman"/>
                <a:ea typeface="+mn-ea"/>
                <a:cs typeface="Times New Roman"/>
              </a:rPr>
              <a:t>ω</a:t>
            </a:r>
            <a:r>
              <a:rPr lang="zh-CN" altLang="en-US" sz="1800" dirty="0">
                <a:solidFill>
                  <a:schemeClr val="tx2"/>
                </a:solidFill>
                <a:latin typeface="+mn-ea"/>
                <a:ea typeface="+mn-ea"/>
              </a:rPr>
              <a:t>旋转，光矢量末端的轨迹位于一个（椭）圆上。</a:t>
            </a:r>
          </a:p>
        </p:txBody>
      </p:sp>
      <p:sp>
        <p:nvSpPr>
          <p:cNvPr id="12" name="Text Box 5"/>
          <p:cNvSpPr txBox="1">
            <a:spLocks noChangeArrowheads="1"/>
          </p:cNvSpPr>
          <p:nvPr/>
        </p:nvSpPr>
        <p:spPr bwMode="auto">
          <a:xfrm>
            <a:off x="1042143" y="2163191"/>
            <a:ext cx="649537"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rgbClr val="0000FF"/>
                </a:solidFill>
                <a:latin typeface="Times New Roman" pitchFamily="18" charset="0"/>
                <a:ea typeface="华文楷体" pitchFamily="2" charset="-122"/>
              </a:defRPr>
            </a:lvl1pPr>
            <a:lvl2pPr marL="742950" indent="-285750" eaLnBrk="0" hangingPunct="0">
              <a:defRPr kumimoji="1" sz="2000" b="1">
                <a:solidFill>
                  <a:srgbClr val="0000FF"/>
                </a:solidFill>
                <a:latin typeface="Times New Roman" pitchFamily="18" charset="0"/>
                <a:ea typeface="华文楷体" pitchFamily="2" charset="-122"/>
              </a:defRPr>
            </a:lvl2pPr>
            <a:lvl3pPr marL="1143000" indent="-228600" eaLnBrk="0" hangingPunct="0">
              <a:defRPr kumimoji="1" sz="2000" b="1">
                <a:solidFill>
                  <a:srgbClr val="0000FF"/>
                </a:solidFill>
                <a:latin typeface="Times New Roman" pitchFamily="18" charset="0"/>
                <a:ea typeface="华文楷体" pitchFamily="2" charset="-122"/>
              </a:defRPr>
            </a:lvl3pPr>
            <a:lvl4pPr marL="1600200" indent="-228600" eaLnBrk="0" hangingPunct="0">
              <a:defRPr kumimoji="1" sz="2000" b="1">
                <a:solidFill>
                  <a:srgbClr val="0000FF"/>
                </a:solidFill>
                <a:latin typeface="Times New Roman" pitchFamily="18" charset="0"/>
                <a:ea typeface="华文楷体" pitchFamily="2" charset="-122"/>
              </a:defRPr>
            </a:lvl4pPr>
            <a:lvl5pPr marL="2057400" indent="-228600" eaLnBrk="0" hangingPunct="0">
              <a:defRPr kumimoji="1" sz="2000" b="1">
                <a:solidFill>
                  <a:srgbClr val="0000FF"/>
                </a:solidFill>
                <a:latin typeface="Times New Roman" pitchFamily="18" charset="0"/>
                <a:ea typeface="华文楷体" pitchFamily="2" charset="-122"/>
              </a:defRPr>
            </a:lvl5pPr>
            <a:lvl6pPr marL="25146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6pPr>
            <a:lvl7pPr marL="29718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7pPr>
            <a:lvl8pPr marL="34290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8pPr>
            <a:lvl9pPr marL="38862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9pPr>
          </a:lstStyle>
          <a:p>
            <a:pPr eaLnBrk="1" hangingPunct="1">
              <a:lnSpc>
                <a:spcPct val="150000"/>
              </a:lnSpc>
            </a:pPr>
            <a:r>
              <a:rPr lang="zh-CN" altLang="en-US" sz="1800" dirty="0">
                <a:solidFill>
                  <a:schemeClr val="tx2"/>
                </a:solidFill>
                <a:latin typeface="+mn-ea"/>
                <a:ea typeface="+mn-ea"/>
              </a:rPr>
              <a:t>左旋</a:t>
            </a:r>
          </a:p>
          <a:p>
            <a:pPr eaLnBrk="1" hangingPunct="1">
              <a:lnSpc>
                <a:spcPct val="150000"/>
              </a:lnSpc>
            </a:pPr>
            <a:r>
              <a:rPr lang="zh-CN" altLang="en-US" sz="1800" dirty="0">
                <a:solidFill>
                  <a:schemeClr val="tx2"/>
                </a:solidFill>
                <a:latin typeface="+mn-ea"/>
                <a:ea typeface="+mn-ea"/>
              </a:rPr>
              <a:t>右旋</a:t>
            </a:r>
          </a:p>
        </p:txBody>
      </p:sp>
      <p:sp>
        <p:nvSpPr>
          <p:cNvPr id="13" name="AutoShape 6"/>
          <p:cNvSpPr>
            <a:spLocks/>
          </p:cNvSpPr>
          <p:nvPr/>
        </p:nvSpPr>
        <p:spPr bwMode="auto">
          <a:xfrm>
            <a:off x="1782763" y="2387427"/>
            <a:ext cx="144462" cy="503237"/>
          </a:xfrm>
          <a:prstGeom prst="rightBrace">
            <a:avLst>
              <a:gd name="adj1" fmla="val 29029"/>
              <a:gd name="adj2" fmla="val 50000"/>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b="1">
                <a:solidFill>
                  <a:srgbClr val="0000FF"/>
                </a:solidFill>
                <a:latin typeface="Times New Roman" pitchFamily="18" charset="0"/>
                <a:ea typeface="华文楷体" pitchFamily="2" charset="-122"/>
              </a:defRPr>
            </a:lvl1pPr>
            <a:lvl2pPr marL="742950" indent="-285750" eaLnBrk="0" hangingPunct="0">
              <a:defRPr kumimoji="1" sz="2000" b="1">
                <a:solidFill>
                  <a:srgbClr val="0000FF"/>
                </a:solidFill>
                <a:latin typeface="Times New Roman" pitchFamily="18" charset="0"/>
                <a:ea typeface="华文楷体" pitchFamily="2" charset="-122"/>
              </a:defRPr>
            </a:lvl2pPr>
            <a:lvl3pPr marL="1143000" indent="-228600" eaLnBrk="0" hangingPunct="0">
              <a:defRPr kumimoji="1" sz="2000" b="1">
                <a:solidFill>
                  <a:srgbClr val="0000FF"/>
                </a:solidFill>
                <a:latin typeface="Times New Roman" pitchFamily="18" charset="0"/>
                <a:ea typeface="华文楷体" pitchFamily="2" charset="-122"/>
              </a:defRPr>
            </a:lvl3pPr>
            <a:lvl4pPr marL="1600200" indent="-228600" eaLnBrk="0" hangingPunct="0">
              <a:defRPr kumimoji="1" sz="2000" b="1">
                <a:solidFill>
                  <a:srgbClr val="0000FF"/>
                </a:solidFill>
                <a:latin typeface="Times New Roman" pitchFamily="18" charset="0"/>
                <a:ea typeface="华文楷体" pitchFamily="2" charset="-122"/>
              </a:defRPr>
            </a:lvl4pPr>
            <a:lvl5pPr marL="2057400" indent="-228600" eaLnBrk="0" hangingPunct="0">
              <a:defRPr kumimoji="1" sz="2000" b="1">
                <a:solidFill>
                  <a:srgbClr val="0000FF"/>
                </a:solidFill>
                <a:latin typeface="Times New Roman" pitchFamily="18" charset="0"/>
                <a:ea typeface="华文楷体" pitchFamily="2" charset="-122"/>
              </a:defRPr>
            </a:lvl5pPr>
            <a:lvl6pPr marL="25146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6pPr>
            <a:lvl7pPr marL="29718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7pPr>
            <a:lvl8pPr marL="34290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8pPr>
            <a:lvl9pPr marL="38862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9pPr>
          </a:lstStyle>
          <a:p>
            <a:pPr eaLnBrk="1" hangingPunct="1">
              <a:lnSpc>
                <a:spcPct val="150000"/>
              </a:lnSpc>
            </a:pPr>
            <a:endParaRPr kumimoji="0" lang="zh-CN" altLang="en-US" sz="1800">
              <a:solidFill>
                <a:schemeClr val="tx2"/>
              </a:solidFill>
              <a:latin typeface="+mn-ea"/>
              <a:ea typeface="+mn-ea"/>
            </a:endParaRPr>
          </a:p>
        </p:txBody>
      </p:sp>
      <p:sp>
        <p:nvSpPr>
          <p:cNvPr id="14" name="Text Box 7"/>
          <p:cNvSpPr txBox="1">
            <a:spLocks noChangeArrowheads="1"/>
          </p:cNvSpPr>
          <p:nvPr/>
        </p:nvSpPr>
        <p:spPr bwMode="auto">
          <a:xfrm>
            <a:off x="2411760" y="2370941"/>
            <a:ext cx="3206327"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rgbClr val="0000FF"/>
                </a:solidFill>
                <a:latin typeface="Times New Roman" pitchFamily="18" charset="0"/>
                <a:ea typeface="华文楷体" pitchFamily="2" charset="-122"/>
              </a:defRPr>
            </a:lvl1pPr>
            <a:lvl2pPr marL="742950" indent="-285750" eaLnBrk="0" hangingPunct="0">
              <a:defRPr kumimoji="1" sz="2000" b="1">
                <a:solidFill>
                  <a:srgbClr val="0000FF"/>
                </a:solidFill>
                <a:latin typeface="Times New Roman" pitchFamily="18" charset="0"/>
                <a:ea typeface="华文楷体" pitchFamily="2" charset="-122"/>
              </a:defRPr>
            </a:lvl2pPr>
            <a:lvl3pPr marL="1143000" indent="-228600" eaLnBrk="0" hangingPunct="0">
              <a:defRPr kumimoji="1" sz="2000" b="1">
                <a:solidFill>
                  <a:srgbClr val="0000FF"/>
                </a:solidFill>
                <a:latin typeface="Times New Roman" pitchFamily="18" charset="0"/>
                <a:ea typeface="华文楷体" pitchFamily="2" charset="-122"/>
              </a:defRPr>
            </a:lvl3pPr>
            <a:lvl4pPr marL="1600200" indent="-228600" eaLnBrk="0" hangingPunct="0">
              <a:defRPr kumimoji="1" sz="2000" b="1">
                <a:solidFill>
                  <a:srgbClr val="0000FF"/>
                </a:solidFill>
                <a:latin typeface="Times New Roman" pitchFamily="18" charset="0"/>
                <a:ea typeface="华文楷体" pitchFamily="2" charset="-122"/>
              </a:defRPr>
            </a:lvl4pPr>
            <a:lvl5pPr marL="2057400" indent="-228600" eaLnBrk="0" hangingPunct="0">
              <a:defRPr kumimoji="1" sz="2000" b="1">
                <a:solidFill>
                  <a:srgbClr val="0000FF"/>
                </a:solidFill>
                <a:latin typeface="Times New Roman" pitchFamily="18" charset="0"/>
                <a:ea typeface="华文楷体" pitchFamily="2" charset="-122"/>
              </a:defRPr>
            </a:lvl5pPr>
            <a:lvl6pPr marL="25146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6pPr>
            <a:lvl7pPr marL="29718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7pPr>
            <a:lvl8pPr marL="34290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8pPr>
            <a:lvl9pPr marL="38862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9pPr>
          </a:lstStyle>
          <a:p>
            <a:pPr eaLnBrk="1" hangingPunct="1">
              <a:lnSpc>
                <a:spcPct val="150000"/>
              </a:lnSpc>
            </a:pPr>
            <a:r>
              <a:rPr lang="zh-CN" altLang="en-US" sz="1800" dirty="0">
                <a:solidFill>
                  <a:schemeClr val="tx2"/>
                </a:solidFill>
                <a:latin typeface="+mn-ea"/>
                <a:ea typeface="+mn-ea"/>
              </a:rPr>
              <a:t>迎着光传播方向观察，光矢量</a:t>
            </a:r>
          </a:p>
        </p:txBody>
      </p:sp>
      <p:sp>
        <p:nvSpPr>
          <p:cNvPr id="15" name="AutoShape 8"/>
          <p:cNvSpPr>
            <a:spLocks/>
          </p:cNvSpPr>
          <p:nvPr/>
        </p:nvSpPr>
        <p:spPr bwMode="auto">
          <a:xfrm>
            <a:off x="6247954" y="2420764"/>
            <a:ext cx="144462" cy="503238"/>
          </a:xfrm>
          <a:prstGeom prst="leftBrace">
            <a:avLst>
              <a:gd name="adj1" fmla="val 29029"/>
              <a:gd name="adj2" fmla="val 50000"/>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pPr>
            <a:endParaRPr lang="zh-CN" altLang="en-US" b="1">
              <a:solidFill>
                <a:schemeClr val="tx2"/>
              </a:solidFill>
              <a:latin typeface="+mn-ea"/>
            </a:endParaRPr>
          </a:p>
        </p:txBody>
      </p:sp>
      <p:sp>
        <p:nvSpPr>
          <p:cNvPr id="16" name="Text Box 9"/>
          <p:cNvSpPr txBox="1">
            <a:spLocks noChangeArrowheads="1"/>
          </p:cNvSpPr>
          <p:nvPr/>
        </p:nvSpPr>
        <p:spPr bwMode="auto">
          <a:xfrm>
            <a:off x="6368376" y="2204864"/>
            <a:ext cx="1346844"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rgbClr val="0000FF"/>
                </a:solidFill>
                <a:latin typeface="Times New Roman" pitchFamily="18" charset="0"/>
                <a:ea typeface="华文楷体" pitchFamily="2" charset="-122"/>
              </a:defRPr>
            </a:lvl1pPr>
            <a:lvl2pPr marL="742950" indent="-285750" eaLnBrk="0" hangingPunct="0">
              <a:defRPr kumimoji="1" sz="2000" b="1">
                <a:solidFill>
                  <a:srgbClr val="0000FF"/>
                </a:solidFill>
                <a:latin typeface="Times New Roman" pitchFamily="18" charset="0"/>
                <a:ea typeface="华文楷体" pitchFamily="2" charset="-122"/>
              </a:defRPr>
            </a:lvl2pPr>
            <a:lvl3pPr marL="1143000" indent="-228600" eaLnBrk="0" hangingPunct="0">
              <a:defRPr kumimoji="1" sz="2000" b="1">
                <a:solidFill>
                  <a:srgbClr val="0000FF"/>
                </a:solidFill>
                <a:latin typeface="Times New Roman" pitchFamily="18" charset="0"/>
                <a:ea typeface="华文楷体" pitchFamily="2" charset="-122"/>
              </a:defRPr>
            </a:lvl3pPr>
            <a:lvl4pPr marL="1600200" indent="-228600" eaLnBrk="0" hangingPunct="0">
              <a:defRPr kumimoji="1" sz="2000" b="1">
                <a:solidFill>
                  <a:srgbClr val="0000FF"/>
                </a:solidFill>
                <a:latin typeface="Times New Roman" pitchFamily="18" charset="0"/>
                <a:ea typeface="华文楷体" pitchFamily="2" charset="-122"/>
              </a:defRPr>
            </a:lvl4pPr>
            <a:lvl5pPr marL="2057400" indent="-228600" eaLnBrk="0" hangingPunct="0">
              <a:defRPr kumimoji="1" sz="2000" b="1">
                <a:solidFill>
                  <a:srgbClr val="0000FF"/>
                </a:solidFill>
                <a:latin typeface="Times New Roman" pitchFamily="18" charset="0"/>
                <a:ea typeface="华文楷体" pitchFamily="2" charset="-122"/>
              </a:defRPr>
            </a:lvl5pPr>
            <a:lvl6pPr marL="25146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6pPr>
            <a:lvl7pPr marL="29718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7pPr>
            <a:lvl8pPr marL="34290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8pPr>
            <a:lvl9pPr marL="38862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9pPr>
          </a:lstStyle>
          <a:p>
            <a:pPr eaLnBrk="1" hangingPunct="1">
              <a:lnSpc>
                <a:spcPct val="150000"/>
              </a:lnSpc>
            </a:pPr>
            <a:r>
              <a:rPr lang="zh-CN" altLang="en-US" sz="1800" dirty="0">
                <a:solidFill>
                  <a:schemeClr val="tx2"/>
                </a:solidFill>
                <a:latin typeface="+mn-ea"/>
                <a:ea typeface="+mn-ea"/>
              </a:rPr>
              <a:t>逆时针转动</a:t>
            </a:r>
          </a:p>
          <a:p>
            <a:pPr eaLnBrk="1" hangingPunct="1">
              <a:lnSpc>
                <a:spcPct val="150000"/>
              </a:lnSpc>
            </a:pPr>
            <a:r>
              <a:rPr lang="zh-CN" altLang="en-US" sz="1800" dirty="0">
                <a:solidFill>
                  <a:schemeClr val="tx2"/>
                </a:solidFill>
                <a:latin typeface="+mn-ea"/>
                <a:ea typeface="+mn-ea"/>
              </a:rPr>
              <a:t>顺时针转动</a:t>
            </a:r>
          </a:p>
        </p:txBody>
      </p:sp>
    </p:spTree>
    <p:extLst>
      <p:ext uri="{BB962C8B-B14F-4D97-AF65-F5344CB8AC3E}">
        <p14:creationId xmlns:p14="http://schemas.microsoft.com/office/powerpoint/2010/main" val="188506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16" presetClass="entr" presetSubtype="2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P spid="13" grpId="0" animBg="1"/>
      <p:bldP spid="14" grpId="0"/>
      <p:bldP spid="15"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偏振光的数学描述</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14</a:t>
            </a:fld>
            <a:endParaRPr lang="en-US" altLang="zh-CN" dirty="0"/>
          </a:p>
        </p:txBody>
      </p:sp>
      <p:graphicFrame>
        <p:nvGraphicFramePr>
          <p:cNvPr id="12" name="对象 11"/>
          <p:cNvGraphicFramePr>
            <a:graphicFrameLocks noChangeAspect="1"/>
          </p:cNvGraphicFramePr>
          <p:nvPr>
            <p:extLst>
              <p:ext uri="{D42A27DB-BD31-4B8C-83A1-F6EECF244321}">
                <p14:modId xmlns:p14="http://schemas.microsoft.com/office/powerpoint/2010/main" val="1877432878"/>
              </p:ext>
            </p:extLst>
          </p:nvPr>
        </p:nvGraphicFramePr>
        <p:xfrm>
          <a:off x="2555776" y="2010960"/>
          <a:ext cx="2257349" cy="425953"/>
        </p:xfrm>
        <a:graphic>
          <a:graphicData uri="http://schemas.openxmlformats.org/presentationml/2006/ole">
            <mc:AlternateContent xmlns:mc="http://schemas.openxmlformats.org/markup-compatibility/2006">
              <mc:Choice xmlns:v="urn:schemas-microsoft-com:vml" Requires="v">
                <p:oleObj spid="_x0000_s18579" name="公式" r:id="rId4" imgW="1409400" imgH="253800" progId="Equation.3">
                  <p:embed/>
                </p:oleObj>
              </mc:Choice>
              <mc:Fallback>
                <p:oleObj name="公式" r:id="rId4" imgW="1409400" imgH="253800" progId="Equation.3">
                  <p:embed/>
                  <p:pic>
                    <p:nvPicPr>
                      <p:cNvPr id="0" name="Object 6"/>
                      <p:cNvPicPr>
                        <a:picLocks noChangeAspect="1" noChangeArrowheads="1"/>
                      </p:cNvPicPr>
                      <p:nvPr/>
                    </p:nvPicPr>
                    <p:blipFill>
                      <a:blip r:embed="rId5"/>
                      <a:srcRect/>
                      <a:stretch>
                        <a:fillRect/>
                      </a:stretch>
                    </p:blipFill>
                    <p:spPr bwMode="auto">
                      <a:xfrm>
                        <a:off x="2555776" y="2010960"/>
                        <a:ext cx="2257349" cy="425953"/>
                      </a:xfrm>
                      <a:prstGeom prst="rect">
                        <a:avLst/>
                      </a:prstGeom>
                      <a:noFill/>
                      <a:ln w="25400">
                        <a:solidFill>
                          <a:srgbClr val="FF0000"/>
                        </a:solidFill>
                      </a:ln>
                      <a:effec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7605649"/>
              </p:ext>
            </p:extLst>
          </p:nvPr>
        </p:nvGraphicFramePr>
        <p:xfrm>
          <a:off x="2555776" y="2806684"/>
          <a:ext cx="4389769" cy="974805"/>
        </p:xfrm>
        <a:graphic>
          <a:graphicData uri="http://schemas.openxmlformats.org/presentationml/2006/ole">
            <mc:AlternateContent xmlns:mc="http://schemas.openxmlformats.org/markup-compatibility/2006">
              <mc:Choice xmlns:v="urn:schemas-microsoft-com:vml" Requires="v">
                <p:oleObj spid="_x0000_s18580" name="公式" r:id="rId6" imgW="2387520" imgH="482400" progId="Equation.3">
                  <p:embed/>
                </p:oleObj>
              </mc:Choice>
              <mc:Fallback>
                <p:oleObj name="公式" r:id="rId6" imgW="2387520" imgH="482400" progId="Equation.3">
                  <p:embed/>
                  <p:pic>
                    <p:nvPicPr>
                      <p:cNvPr id="0" name="Object 4"/>
                      <p:cNvPicPr>
                        <a:picLocks noChangeAspect="1" noChangeArrowheads="1"/>
                      </p:cNvPicPr>
                      <p:nvPr/>
                    </p:nvPicPr>
                    <p:blipFill>
                      <a:blip r:embed="rId7"/>
                      <a:srcRect/>
                      <a:stretch>
                        <a:fillRect/>
                      </a:stretch>
                    </p:blipFill>
                    <p:spPr bwMode="auto">
                      <a:xfrm>
                        <a:off x="2555776" y="2806684"/>
                        <a:ext cx="4389769" cy="974805"/>
                      </a:xfrm>
                      <a:prstGeom prst="rect">
                        <a:avLst/>
                      </a:prstGeom>
                      <a:noFill/>
                      <a:ln w="25400">
                        <a:solidFill>
                          <a:srgbClr val="FF0000"/>
                        </a:solidFill>
                      </a:ln>
                      <a:effec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97194382"/>
              </p:ext>
            </p:extLst>
          </p:nvPr>
        </p:nvGraphicFramePr>
        <p:xfrm>
          <a:off x="2537857" y="4797152"/>
          <a:ext cx="4698439" cy="851719"/>
        </p:xfrm>
        <a:graphic>
          <a:graphicData uri="http://schemas.openxmlformats.org/presentationml/2006/ole">
            <mc:AlternateContent xmlns:mc="http://schemas.openxmlformats.org/markup-compatibility/2006">
              <mc:Choice xmlns:v="urn:schemas-microsoft-com:vml" Requires="v">
                <p:oleObj spid="_x0000_s18581" name="公式" r:id="rId8" imgW="2387520" imgH="482400" progId="Equation.3">
                  <p:embed/>
                </p:oleObj>
              </mc:Choice>
              <mc:Fallback>
                <p:oleObj name="公式" r:id="rId8" imgW="2387520" imgH="482400" progId="Equation.3">
                  <p:embed/>
                  <p:pic>
                    <p:nvPicPr>
                      <p:cNvPr id="0" name="Object 18"/>
                      <p:cNvPicPr>
                        <a:picLocks noChangeAspect="1" noChangeArrowheads="1"/>
                      </p:cNvPicPr>
                      <p:nvPr/>
                    </p:nvPicPr>
                    <p:blipFill>
                      <a:blip r:embed="rId9"/>
                      <a:srcRect/>
                      <a:stretch>
                        <a:fillRect/>
                      </a:stretch>
                    </p:blipFill>
                    <p:spPr bwMode="auto">
                      <a:xfrm>
                        <a:off x="2537857" y="4797152"/>
                        <a:ext cx="4698439" cy="851719"/>
                      </a:xfrm>
                      <a:prstGeom prst="rect">
                        <a:avLst/>
                      </a:prstGeom>
                      <a:noFill/>
                      <a:ln w="25400">
                        <a:solidFill>
                          <a:srgbClr val="FF0000"/>
                        </a:solidFill>
                      </a:ln>
                      <a:effectLst/>
                    </p:spPr>
                  </p:pic>
                </p:oleObj>
              </mc:Fallback>
            </mc:AlternateContent>
          </a:graphicData>
        </a:graphic>
      </p:graphicFrame>
      <p:sp>
        <p:nvSpPr>
          <p:cNvPr id="15" name="TextBox 14"/>
          <p:cNvSpPr txBox="1"/>
          <p:nvPr/>
        </p:nvSpPr>
        <p:spPr>
          <a:xfrm>
            <a:off x="467544" y="2028904"/>
            <a:ext cx="1872208" cy="3416320"/>
          </a:xfrm>
          <a:prstGeom prst="rect">
            <a:avLst/>
          </a:prstGeom>
          <a:noFill/>
        </p:spPr>
        <p:txBody>
          <a:bodyPr wrap="square" rtlCol="0">
            <a:spAutoFit/>
          </a:bodyPr>
          <a:lstStyle/>
          <a:p>
            <a:r>
              <a:rPr lang="zh-CN" altLang="en-US" b="1" dirty="0">
                <a:solidFill>
                  <a:schemeClr val="tx2"/>
                </a:solidFill>
              </a:rPr>
              <a:t>线偏振光：</a:t>
            </a:r>
            <a:endParaRPr lang="en-US" altLang="zh-CN" b="1" dirty="0">
              <a:solidFill>
                <a:schemeClr val="tx2"/>
              </a:solidFill>
            </a:endParaRPr>
          </a:p>
          <a:p>
            <a:endParaRPr lang="en-US" altLang="zh-CN" b="1" dirty="0">
              <a:solidFill>
                <a:schemeClr val="tx2"/>
              </a:solidFill>
            </a:endParaRPr>
          </a:p>
          <a:p>
            <a:endParaRPr lang="en-US" altLang="zh-CN" b="1" dirty="0">
              <a:solidFill>
                <a:schemeClr val="tx2"/>
              </a:solidFill>
            </a:endParaRPr>
          </a:p>
          <a:p>
            <a:endParaRPr lang="en-US" altLang="zh-CN" b="1" dirty="0">
              <a:solidFill>
                <a:schemeClr val="tx2"/>
              </a:solidFill>
            </a:endParaRPr>
          </a:p>
          <a:p>
            <a:r>
              <a:rPr lang="zh-CN" altLang="en-US" b="1" dirty="0">
                <a:solidFill>
                  <a:schemeClr val="tx2"/>
                </a:solidFill>
              </a:rPr>
              <a:t>圆偏振光：</a:t>
            </a:r>
            <a:endParaRPr lang="en-US" altLang="zh-CN" b="1" dirty="0">
              <a:solidFill>
                <a:schemeClr val="tx2"/>
              </a:solidFill>
            </a:endParaRPr>
          </a:p>
          <a:p>
            <a:endParaRPr lang="en-US" altLang="zh-CN" b="1" dirty="0">
              <a:solidFill>
                <a:schemeClr val="tx2"/>
              </a:solidFill>
            </a:endParaRPr>
          </a:p>
          <a:p>
            <a:endParaRPr lang="en-US" altLang="zh-CN" b="1" dirty="0">
              <a:solidFill>
                <a:schemeClr val="tx2"/>
              </a:solidFill>
            </a:endParaRPr>
          </a:p>
          <a:p>
            <a:endParaRPr lang="en-US" altLang="zh-CN" b="1" dirty="0">
              <a:solidFill>
                <a:schemeClr val="tx2"/>
              </a:solidFill>
            </a:endParaRPr>
          </a:p>
          <a:p>
            <a:endParaRPr lang="en-US" altLang="zh-CN" b="1" dirty="0">
              <a:solidFill>
                <a:schemeClr val="tx2"/>
              </a:solidFill>
            </a:endParaRPr>
          </a:p>
          <a:p>
            <a:endParaRPr lang="en-US" altLang="zh-CN" b="1" dirty="0">
              <a:solidFill>
                <a:schemeClr val="tx2"/>
              </a:solidFill>
            </a:endParaRPr>
          </a:p>
          <a:p>
            <a:endParaRPr lang="en-US" altLang="zh-CN" b="1" dirty="0">
              <a:solidFill>
                <a:schemeClr val="tx2"/>
              </a:solidFill>
            </a:endParaRPr>
          </a:p>
          <a:p>
            <a:r>
              <a:rPr lang="zh-CN" altLang="en-US" b="1" dirty="0">
                <a:solidFill>
                  <a:schemeClr val="tx2"/>
                </a:solidFill>
              </a:rPr>
              <a:t>椭圆偏振光：</a:t>
            </a:r>
            <a:endParaRPr lang="en-US" altLang="zh-CN" b="1" dirty="0">
              <a:solidFill>
                <a:schemeClr val="tx2"/>
              </a:solidFill>
            </a:endParaRPr>
          </a:p>
        </p:txBody>
      </p:sp>
      <p:sp>
        <p:nvSpPr>
          <p:cNvPr id="16" name="TextBox 15"/>
          <p:cNvSpPr txBox="1"/>
          <p:nvPr/>
        </p:nvSpPr>
        <p:spPr>
          <a:xfrm>
            <a:off x="2555776" y="3862789"/>
            <a:ext cx="1688283" cy="646331"/>
          </a:xfrm>
          <a:prstGeom prst="rect">
            <a:avLst/>
          </a:prstGeom>
          <a:noFill/>
        </p:spPr>
        <p:txBody>
          <a:bodyPr wrap="none" rtlCol="0">
            <a:spAutoFit/>
          </a:bodyPr>
          <a:lstStyle/>
          <a:p>
            <a:r>
              <a:rPr lang="el-GR" altLang="zh-CN" b="1" dirty="0">
                <a:solidFill>
                  <a:schemeClr val="tx2"/>
                </a:solidFill>
                <a:latin typeface="Times New Roman"/>
                <a:cs typeface="Times New Roman"/>
              </a:rPr>
              <a:t>δ</a:t>
            </a:r>
            <a:r>
              <a:rPr lang="en-US" altLang="zh-CN" b="1" dirty="0">
                <a:solidFill>
                  <a:schemeClr val="tx2"/>
                </a:solidFill>
                <a:latin typeface="Times New Roman"/>
                <a:cs typeface="Times New Roman"/>
              </a:rPr>
              <a:t>=+</a:t>
            </a:r>
            <a:r>
              <a:rPr lang="el-GR" altLang="zh-CN" b="1" dirty="0">
                <a:solidFill>
                  <a:schemeClr val="tx2"/>
                </a:solidFill>
                <a:latin typeface="Times New Roman"/>
                <a:cs typeface="Times New Roman"/>
              </a:rPr>
              <a:t>π</a:t>
            </a:r>
            <a:r>
              <a:rPr lang="en-US" altLang="zh-CN" b="1" dirty="0">
                <a:solidFill>
                  <a:schemeClr val="tx2"/>
                </a:solidFill>
                <a:latin typeface="Times New Roman"/>
                <a:cs typeface="Times New Roman"/>
              </a:rPr>
              <a:t>/2      </a:t>
            </a:r>
            <a:r>
              <a:rPr lang="zh-CN" altLang="en-US" b="1" dirty="0">
                <a:solidFill>
                  <a:schemeClr val="tx2"/>
                </a:solidFill>
                <a:latin typeface="Times New Roman"/>
                <a:cs typeface="Times New Roman"/>
              </a:rPr>
              <a:t>左旋</a:t>
            </a:r>
            <a:endParaRPr lang="en-US" altLang="zh-CN" b="1" dirty="0">
              <a:solidFill>
                <a:schemeClr val="tx2"/>
              </a:solidFill>
              <a:latin typeface="Times New Roman"/>
              <a:cs typeface="Times New Roman"/>
            </a:endParaRPr>
          </a:p>
          <a:p>
            <a:r>
              <a:rPr lang="el-GR" altLang="zh-CN" b="1" dirty="0">
                <a:solidFill>
                  <a:schemeClr val="tx2"/>
                </a:solidFill>
                <a:latin typeface="Times New Roman"/>
                <a:cs typeface="Times New Roman"/>
              </a:rPr>
              <a:t>δ</a:t>
            </a:r>
            <a:r>
              <a:rPr lang="en-US" altLang="zh-CN" b="1" dirty="0">
                <a:solidFill>
                  <a:schemeClr val="tx2"/>
                </a:solidFill>
                <a:latin typeface="Times New Roman"/>
                <a:cs typeface="Times New Roman"/>
              </a:rPr>
              <a:t>=-</a:t>
            </a:r>
            <a:r>
              <a:rPr lang="el-GR" altLang="zh-CN" b="1" dirty="0">
                <a:solidFill>
                  <a:schemeClr val="tx2"/>
                </a:solidFill>
                <a:latin typeface="Times New Roman"/>
                <a:cs typeface="Times New Roman"/>
              </a:rPr>
              <a:t>π</a:t>
            </a:r>
            <a:r>
              <a:rPr lang="en-US" altLang="zh-CN" b="1" dirty="0">
                <a:solidFill>
                  <a:schemeClr val="tx2"/>
                </a:solidFill>
                <a:latin typeface="Times New Roman"/>
                <a:cs typeface="Times New Roman"/>
              </a:rPr>
              <a:t>/2       </a:t>
            </a:r>
            <a:r>
              <a:rPr lang="zh-CN" altLang="en-US" b="1" dirty="0">
                <a:solidFill>
                  <a:schemeClr val="tx2"/>
                </a:solidFill>
                <a:latin typeface="Times New Roman"/>
                <a:cs typeface="Times New Roman"/>
              </a:rPr>
              <a:t>右旋</a:t>
            </a:r>
            <a:endParaRPr lang="en-US" altLang="zh-CN" b="1" dirty="0">
              <a:solidFill>
                <a:schemeClr val="tx2"/>
              </a:solidFill>
              <a:latin typeface="Times New Roman"/>
              <a:cs typeface="Times New Roman"/>
            </a:endParaRPr>
          </a:p>
        </p:txBody>
      </p:sp>
      <p:sp>
        <p:nvSpPr>
          <p:cNvPr id="19" name="TextBox 18"/>
          <p:cNvSpPr txBox="1"/>
          <p:nvPr/>
        </p:nvSpPr>
        <p:spPr>
          <a:xfrm>
            <a:off x="2537858" y="5746030"/>
            <a:ext cx="2275268" cy="923330"/>
          </a:xfrm>
          <a:prstGeom prst="rect">
            <a:avLst/>
          </a:prstGeom>
          <a:noFill/>
        </p:spPr>
        <p:txBody>
          <a:bodyPr wrap="square" rtlCol="0">
            <a:spAutoFit/>
          </a:bodyPr>
          <a:lstStyle/>
          <a:p>
            <a:r>
              <a:rPr lang="en-US" altLang="zh-CN" b="1" dirty="0">
                <a:solidFill>
                  <a:schemeClr val="tx2"/>
                </a:solidFill>
                <a:latin typeface="Times New Roman"/>
                <a:cs typeface="Times New Roman"/>
              </a:rPr>
              <a:t>0&lt;</a:t>
            </a:r>
            <a:r>
              <a:rPr lang="el-GR" altLang="zh-CN" b="1" dirty="0">
                <a:solidFill>
                  <a:schemeClr val="tx2"/>
                </a:solidFill>
                <a:latin typeface="Times New Roman"/>
                <a:cs typeface="Times New Roman"/>
              </a:rPr>
              <a:t>δ</a:t>
            </a:r>
            <a:r>
              <a:rPr lang="en-US" altLang="zh-CN" b="1" dirty="0">
                <a:solidFill>
                  <a:schemeClr val="tx2"/>
                </a:solidFill>
                <a:latin typeface="Times New Roman"/>
                <a:cs typeface="Times New Roman"/>
              </a:rPr>
              <a:t>&lt;</a:t>
            </a:r>
            <a:r>
              <a:rPr lang="el-GR" altLang="zh-CN" b="1" dirty="0">
                <a:solidFill>
                  <a:schemeClr val="tx2"/>
                </a:solidFill>
                <a:latin typeface="Times New Roman"/>
                <a:cs typeface="Times New Roman"/>
              </a:rPr>
              <a:t>π</a:t>
            </a:r>
            <a:r>
              <a:rPr lang="en-US" altLang="zh-CN" b="1" dirty="0">
                <a:solidFill>
                  <a:schemeClr val="tx2"/>
                </a:solidFill>
                <a:latin typeface="Times New Roman"/>
                <a:cs typeface="Times New Roman"/>
              </a:rPr>
              <a:t>       </a:t>
            </a:r>
            <a:r>
              <a:rPr lang="zh-CN" altLang="en-US" b="1" dirty="0">
                <a:solidFill>
                  <a:schemeClr val="tx2"/>
                </a:solidFill>
                <a:latin typeface="Times New Roman"/>
                <a:cs typeface="Times New Roman"/>
              </a:rPr>
              <a:t>左旋</a:t>
            </a:r>
            <a:endParaRPr lang="en-US" altLang="zh-CN" b="1" dirty="0">
              <a:solidFill>
                <a:schemeClr val="tx2"/>
              </a:solidFill>
              <a:latin typeface="Times New Roman"/>
              <a:cs typeface="Times New Roman"/>
            </a:endParaRPr>
          </a:p>
          <a:p>
            <a:r>
              <a:rPr lang="el-GR" altLang="zh-CN" b="1" dirty="0">
                <a:solidFill>
                  <a:schemeClr val="tx2"/>
                </a:solidFill>
                <a:latin typeface="Times New Roman"/>
                <a:cs typeface="Times New Roman"/>
              </a:rPr>
              <a:t>π</a:t>
            </a:r>
            <a:r>
              <a:rPr lang="en-US" altLang="zh-CN" b="1" dirty="0">
                <a:solidFill>
                  <a:schemeClr val="tx2"/>
                </a:solidFill>
                <a:latin typeface="Times New Roman"/>
                <a:cs typeface="Times New Roman"/>
              </a:rPr>
              <a:t>&lt;</a:t>
            </a:r>
            <a:r>
              <a:rPr lang="el-GR" altLang="zh-CN" b="1" dirty="0">
                <a:solidFill>
                  <a:schemeClr val="tx2"/>
                </a:solidFill>
                <a:latin typeface="Times New Roman"/>
                <a:cs typeface="Times New Roman"/>
              </a:rPr>
              <a:t>δ</a:t>
            </a:r>
            <a:r>
              <a:rPr lang="en-US" altLang="zh-CN" b="1" dirty="0">
                <a:solidFill>
                  <a:schemeClr val="tx2"/>
                </a:solidFill>
                <a:latin typeface="Times New Roman"/>
                <a:cs typeface="Times New Roman"/>
              </a:rPr>
              <a:t>&lt;2</a:t>
            </a:r>
            <a:r>
              <a:rPr lang="el-GR" altLang="zh-CN" b="1" dirty="0">
                <a:solidFill>
                  <a:schemeClr val="tx2"/>
                </a:solidFill>
                <a:latin typeface="Times New Roman"/>
                <a:cs typeface="Times New Roman"/>
              </a:rPr>
              <a:t>π</a:t>
            </a:r>
            <a:r>
              <a:rPr lang="en-US" altLang="zh-CN" b="1" dirty="0">
                <a:solidFill>
                  <a:schemeClr val="tx2"/>
                </a:solidFill>
                <a:latin typeface="Times New Roman"/>
                <a:cs typeface="Times New Roman"/>
              </a:rPr>
              <a:t>     </a:t>
            </a:r>
            <a:r>
              <a:rPr lang="zh-CN" altLang="en-US" b="1" dirty="0">
                <a:solidFill>
                  <a:schemeClr val="tx2"/>
                </a:solidFill>
                <a:latin typeface="Times New Roman"/>
                <a:cs typeface="Times New Roman"/>
              </a:rPr>
              <a:t>右旋</a:t>
            </a:r>
            <a:endParaRPr lang="en-US" altLang="zh-CN" b="1" dirty="0">
              <a:solidFill>
                <a:schemeClr val="tx2"/>
              </a:solidFill>
              <a:latin typeface="Times New Roman"/>
              <a:cs typeface="Times New Roman"/>
            </a:endParaRPr>
          </a:p>
          <a:p>
            <a:r>
              <a:rPr lang="el-GR" altLang="zh-CN" b="1" dirty="0">
                <a:solidFill>
                  <a:schemeClr val="tx2"/>
                </a:solidFill>
                <a:latin typeface="Times New Roman"/>
                <a:cs typeface="Times New Roman"/>
              </a:rPr>
              <a:t>δ</a:t>
            </a:r>
            <a:r>
              <a:rPr lang="en-US" altLang="zh-CN" b="1" dirty="0">
                <a:solidFill>
                  <a:schemeClr val="tx2"/>
                </a:solidFill>
                <a:latin typeface="Times New Roman"/>
                <a:cs typeface="Times New Roman"/>
              </a:rPr>
              <a:t>=±</a:t>
            </a:r>
            <a:r>
              <a:rPr lang="en-US" altLang="zh-CN" b="1" i="1" dirty="0">
                <a:solidFill>
                  <a:schemeClr val="tx2"/>
                </a:solidFill>
                <a:latin typeface="Times New Roman"/>
                <a:cs typeface="Times New Roman"/>
              </a:rPr>
              <a:t>n</a:t>
            </a:r>
            <a:r>
              <a:rPr lang="el-GR" altLang="zh-CN" b="1" dirty="0">
                <a:solidFill>
                  <a:schemeClr val="tx2"/>
                </a:solidFill>
                <a:latin typeface="Times New Roman"/>
                <a:cs typeface="Times New Roman"/>
              </a:rPr>
              <a:t>π</a:t>
            </a:r>
            <a:r>
              <a:rPr lang="en-US" altLang="zh-CN" b="1" dirty="0">
                <a:solidFill>
                  <a:schemeClr val="tx2"/>
                </a:solidFill>
                <a:latin typeface="Times New Roman"/>
                <a:cs typeface="Times New Roman"/>
              </a:rPr>
              <a:t>       </a:t>
            </a:r>
            <a:r>
              <a:rPr lang="zh-CN" altLang="en-US" b="1" dirty="0">
                <a:solidFill>
                  <a:schemeClr val="tx2"/>
                </a:solidFill>
                <a:latin typeface="Times New Roman"/>
                <a:cs typeface="Times New Roman"/>
              </a:rPr>
              <a:t>线偏振光</a:t>
            </a:r>
            <a:endParaRPr lang="zh-CN" altLang="en-US" b="1" dirty="0">
              <a:solidFill>
                <a:schemeClr val="tx2"/>
              </a:solidFill>
            </a:endParaRPr>
          </a:p>
        </p:txBody>
      </p:sp>
      <p:sp>
        <p:nvSpPr>
          <p:cNvPr id="17" name="TextBox 16"/>
          <p:cNvSpPr txBox="1"/>
          <p:nvPr/>
        </p:nvSpPr>
        <p:spPr>
          <a:xfrm>
            <a:off x="467544" y="1331476"/>
            <a:ext cx="8352928" cy="369332"/>
          </a:xfrm>
          <a:prstGeom prst="rect">
            <a:avLst/>
          </a:prstGeom>
          <a:noFill/>
        </p:spPr>
        <p:txBody>
          <a:bodyPr wrap="square" rtlCol="0">
            <a:spAutoFit/>
          </a:bodyPr>
          <a:lstStyle/>
          <a:p>
            <a:r>
              <a:rPr lang="zh-CN" altLang="en-US" b="1" dirty="0">
                <a:solidFill>
                  <a:schemeClr val="tx2"/>
                </a:solidFill>
              </a:rPr>
              <a:t>偏振光可视为两正交光矢量的叠加，依据二者的振幅和相位关系：</a:t>
            </a:r>
          </a:p>
        </p:txBody>
      </p:sp>
    </p:spTree>
    <p:extLst>
      <p:ext uri="{BB962C8B-B14F-4D97-AF65-F5344CB8AC3E}">
        <p14:creationId xmlns:p14="http://schemas.microsoft.com/office/powerpoint/2010/main" val="316216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down)">
                                      <p:cBhvr>
                                        <p:cTn id="12" dur="500"/>
                                        <p:tgtEl>
                                          <p:spTgt spid="15">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wipe(left)">
                                      <p:cBhvr>
                                        <p:cTn id="21" dur="500"/>
                                        <p:tgtEl>
                                          <p:spTgt spid="15">
                                            <p:txEl>
                                              <p:pRg st="4" end="4"/>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5">
                                            <p:txEl>
                                              <p:pRg st="11" end="11"/>
                                            </p:txEl>
                                          </p:spTgt>
                                        </p:tgtEl>
                                        <p:attrNameLst>
                                          <p:attrName>style.visibility</p:attrName>
                                        </p:attrNameLst>
                                      </p:cBhvr>
                                      <p:to>
                                        <p:strVal val="visible"/>
                                      </p:to>
                                    </p:set>
                                    <p:animEffect transition="in" filter="wipe(left)">
                                      <p:cBhvr>
                                        <p:cTn id="35" dur="500"/>
                                        <p:tgtEl>
                                          <p:spTgt spid="15">
                                            <p:txEl>
                                              <p:pRg st="11" end="11"/>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自然光与偏振光</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15</a:t>
            </a:fld>
            <a:endParaRPr lang="en-US" altLang="zh-CN" dirty="0"/>
          </a:p>
        </p:txBody>
      </p:sp>
      <p:sp>
        <p:nvSpPr>
          <p:cNvPr id="9" name="Text Box 4"/>
          <p:cNvSpPr txBox="1">
            <a:spLocks noChangeArrowheads="1"/>
          </p:cNvSpPr>
          <p:nvPr/>
        </p:nvSpPr>
        <p:spPr bwMode="auto">
          <a:xfrm>
            <a:off x="1467625" y="3397056"/>
            <a:ext cx="6208751" cy="279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rgbClr val="0000FF"/>
                </a:solidFill>
                <a:latin typeface="Times New Roman" pitchFamily="18" charset="0"/>
                <a:ea typeface="华文楷体" pitchFamily="2" charset="-122"/>
              </a:defRPr>
            </a:lvl1pPr>
            <a:lvl2pPr marL="742950" indent="-285750" eaLnBrk="0" hangingPunct="0">
              <a:defRPr kumimoji="1" sz="2000" b="1">
                <a:solidFill>
                  <a:srgbClr val="0000FF"/>
                </a:solidFill>
                <a:latin typeface="Times New Roman" pitchFamily="18" charset="0"/>
                <a:ea typeface="华文楷体" pitchFamily="2" charset="-122"/>
              </a:defRPr>
            </a:lvl2pPr>
            <a:lvl3pPr marL="1143000" indent="-228600" eaLnBrk="0" hangingPunct="0">
              <a:defRPr kumimoji="1" sz="2000" b="1">
                <a:solidFill>
                  <a:srgbClr val="0000FF"/>
                </a:solidFill>
                <a:latin typeface="Times New Roman" pitchFamily="18" charset="0"/>
                <a:ea typeface="华文楷体" pitchFamily="2" charset="-122"/>
              </a:defRPr>
            </a:lvl3pPr>
            <a:lvl4pPr marL="1600200" indent="-228600" eaLnBrk="0" hangingPunct="0">
              <a:defRPr kumimoji="1" sz="2000" b="1">
                <a:solidFill>
                  <a:srgbClr val="0000FF"/>
                </a:solidFill>
                <a:latin typeface="Times New Roman" pitchFamily="18" charset="0"/>
                <a:ea typeface="华文楷体" pitchFamily="2" charset="-122"/>
              </a:defRPr>
            </a:lvl4pPr>
            <a:lvl5pPr marL="2057400" indent="-228600" eaLnBrk="0" hangingPunct="0">
              <a:defRPr kumimoji="1" sz="2000" b="1">
                <a:solidFill>
                  <a:srgbClr val="0000FF"/>
                </a:solidFill>
                <a:latin typeface="Times New Roman" pitchFamily="18" charset="0"/>
                <a:ea typeface="华文楷体" pitchFamily="2" charset="-122"/>
              </a:defRPr>
            </a:lvl5pPr>
            <a:lvl6pPr marL="25146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6pPr>
            <a:lvl7pPr marL="29718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7pPr>
            <a:lvl8pPr marL="34290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8pPr>
            <a:lvl9pPr marL="38862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9pPr>
          </a:lstStyle>
          <a:p>
            <a:pPr marL="342900" indent="-342900" algn="just" eaLnBrk="1" hangingPunct="1">
              <a:lnSpc>
                <a:spcPct val="150000"/>
              </a:lnSpc>
              <a:buFont typeface="Wingdings" panose="05000000000000000000" pitchFamily="2" charset="2"/>
              <a:buChar char="Ø"/>
            </a:pPr>
            <a:r>
              <a:rPr lang="zh-CN" altLang="en-US" dirty="0">
                <a:solidFill>
                  <a:schemeClr val="tx2"/>
                </a:solidFill>
                <a:latin typeface="+mn-ea"/>
                <a:ea typeface="+mn-ea"/>
              </a:rPr>
              <a:t>线和圆偏振光是椭圆偏振光的特殊表现形式。</a:t>
            </a:r>
            <a:endParaRPr lang="en-US" altLang="zh-CN" dirty="0">
              <a:solidFill>
                <a:schemeClr val="tx2"/>
              </a:solidFill>
              <a:latin typeface="+mn-ea"/>
              <a:ea typeface="+mn-ea"/>
            </a:endParaRPr>
          </a:p>
          <a:p>
            <a:pPr marL="342900" indent="-342900" algn="just" eaLnBrk="1" hangingPunct="1">
              <a:lnSpc>
                <a:spcPct val="150000"/>
              </a:lnSpc>
              <a:buFont typeface="Wingdings" panose="05000000000000000000" pitchFamily="2" charset="2"/>
              <a:buChar char="Ø"/>
            </a:pPr>
            <a:r>
              <a:rPr lang="zh-CN" altLang="en-US" dirty="0">
                <a:solidFill>
                  <a:schemeClr val="tx2"/>
                </a:solidFill>
                <a:latin typeface="+mn-ea"/>
                <a:ea typeface="+mn-ea"/>
              </a:rPr>
              <a:t>自然光是部分偏振光的特殊表现形式。</a:t>
            </a:r>
            <a:endParaRPr lang="en-US" altLang="zh-CN" dirty="0">
              <a:solidFill>
                <a:schemeClr val="tx2"/>
              </a:solidFill>
              <a:latin typeface="+mn-ea"/>
              <a:ea typeface="+mn-ea"/>
            </a:endParaRPr>
          </a:p>
          <a:p>
            <a:pPr marL="342900" indent="-342900" algn="just" eaLnBrk="1" hangingPunct="1">
              <a:lnSpc>
                <a:spcPct val="150000"/>
              </a:lnSpc>
              <a:buFont typeface="Wingdings" panose="05000000000000000000" pitchFamily="2" charset="2"/>
              <a:buChar char="Ø"/>
            </a:pPr>
            <a:r>
              <a:rPr lang="zh-CN" altLang="en-US" dirty="0">
                <a:solidFill>
                  <a:schemeClr val="tx2"/>
                </a:solidFill>
                <a:latin typeface="+mn-ea"/>
                <a:ea typeface="+mn-ea"/>
              </a:rPr>
              <a:t>椭圆偏振光＝两个振动合成，有稳定的位相关系；</a:t>
            </a:r>
          </a:p>
          <a:p>
            <a:pPr algn="just" eaLnBrk="1" hangingPunct="1">
              <a:lnSpc>
                <a:spcPct val="150000"/>
              </a:lnSpc>
            </a:pPr>
            <a:r>
              <a:rPr lang="zh-CN" altLang="en-US" sz="1800" dirty="0">
                <a:solidFill>
                  <a:schemeClr val="tx2"/>
                </a:solidFill>
                <a:latin typeface="+mn-ea"/>
                <a:ea typeface="+mn-ea"/>
              </a:rPr>
              <a:t>   </a:t>
            </a:r>
            <a:r>
              <a:rPr lang="zh-CN" altLang="en-US" dirty="0">
                <a:solidFill>
                  <a:schemeClr val="tx2"/>
                </a:solidFill>
                <a:latin typeface="+mn-ea"/>
                <a:ea typeface="+mn-ea"/>
              </a:rPr>
              <a:t>部分偏振光＝两个振动合成，无稳定的位相关系。</a:t>
            </a:r>
          </a:p>
          <a:p>
            <a:pPr marL="342900" indent="-342900" algn="just" eaLnBrk="1" hangingPunct="1">
              <a:lnSpc>
                <a:spcPct val="150000"/>
              </a:lnSpc>
              <a:buFont typeface="Wingdings" panose="05000000000000000000" pitchFamily="2" charset="2"/>
              <a:buChar char="Ø"/>
            </a:pPr>
            <a:r>
              <a:rPr lang="zh-CN" altLang="en-US" dirty="0">
                <a:solidFill>
                  <a:schemeClr val="tx2"/>
                </a:solidFill>
                <a:latin typeface="+mn-ea"/>
                <a:ea typeface="+mn-ea"/>
              </a:rPr>
              <a:t>真正区分需借助其它辅助光学元件：</a:t>
            </a:r>
            <a:endParaRPr lang="en-US" altLang="zh-CN" dirty="0">
              <a:solidFill>
                <a:schemeClr val="tx2"/>
              </a:solidFill>
              <a:latin typeface="+mn-ea"/>
              <a:ea typeface="+mn-ea"/>
            </a:endParaRPr>
          </a:p>
          <a:p>
            <a:pPr algn="ctr" eaLnBrk="1" hangingPunct="1">
              <a:lnSpc>
                <a:spcPct val="150000"/>
              </a:lnSpc>
            </a:pPr>
            <a:r>
              <a:rPr lang="en-US" altLang="zh-CN" dirty="0">
                <a:latin typeface="+mn-ea"/>
                <a:ea typeface="+mn-ea"/>
              </a:rPr>
              <a:t>1/4</a:t>
            </a:r>
            <a:r>
              <a:rPr lang="zh-CN" altLang="en-US" dirty="0">
                <a:latin typeface="+mn-ea"/>
                <a:ea typeface="+mn-ea"/>
              </a:rPr>
              <a:t>波片</a:t>
            </a:r>
            <a:r>
              <a:rPr lang="en-US" altLang="zh-CN" dirty="0">
                <a:latin typeface="+mn-ea"/>
                <a:ea typeface="+mn-ea"/>
              </a:rPr>
              <a:t>+</a:t>
            </a:r>
            <a:r>
              <a:rPr lang="zh-CN" altLang="en-US" dirty="0">
                <a:latin typeface="+mn-ea"/>
                <a:ea typeface="+mn-ea"/>
              </a:rPr>
              <a:t>偏振片</a:t>
            </a:r>
          </a:p>
        </p:txBody>
      </p:sp>
      <p:sp>
        <p:nvSpPr>
          <p:cNvPr id="13" name="Oval 8"/>
          <p:cNvSpPr>
            <a:spLocks noChangeArrowheads="1"/>
          </p:cNvSpPr>
          <p:nvPr/>
        </p:nvSpPr>
        <p:spPr bwMode="auto">
          <a:xfrm>
            <a:off x="5220072" y="4365103"/>
            <a:ext cx="288032" cy="99854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b="1">
                <a:solidFill>
                  <a:srgbClr val="0000FF"/>
                </a:solidFill>
                <a:latin typeface="Times New Roman" pitchFamily="18" charset="0"/>
                <a:ea typeface="华文楷体" pitchFamily="2" charset="-122"/>
              </a:defRPr>
            </a:lvl1pPr>
            <a:lvl2pPr marL="742950" indent="-285750" eaLnBrk="0" hangingPunct="0">
              <a:defRPr kumimoji="1" sz="2000" b="1">
                <a:solidFill>
                  <a:srgbClr val="0000FF"/>
                </a:solidFill>
                <a:latin typeface="Times New Roman" pitchFamily="18" charset="0"/>
                <a:ea typeface="华文楷体" pitchFamily="2" charset="-122"/>
              </a:defRPr>
            </a:lvl2pPr>
            <a:lvl3pPr marL="1143000" indent="-228600" eaLnBrk="0" hangingPunct="0">
              <a:defRPr kumimoji="1" sz="2000" b="1">
                <a:solidFill>
                  <a:srgbClr val="0000FF"/>
                </a:solidFill>
                <a:latin typeface="Times New Roman" pitchFamily="18" charset="0"/>
                <a:ea typeface="华文楷体" pitchFamily="2" charset="-122"/>
              </a:defRPr>
            </a:lvl3pPr>
            <a:lvl4pPr marL="1600200" indent="-228600" eaLnBrk="0" hangingPunct="0">
              <a:defRPr kumimoji="1" sz="2000" b="1">
                <a:solidFill>
                  <a:srgbClr val="0000FF"/>
                </a:solidFill>
                <a:latin typeface="Times New Roman" pitchFamily="18" charset="0"/>
                <a:ea typeface="华文楷体" pitchFamily="2" charset="-122"/>
              </a:defRPr>
            </a:lvl4pPr>
            <a:lvl5pPr marL="2057400" indent="-228600" eaLnBrk="0" hangingPunct="0">
              <a:defRPr kumimoji="1" sz="2000" b="1">
                <a:solidFill>
                  <a:srgbClr val="0000FF"/>
                </a:solidFill>
                <a:latin typeface="Times New Roman" pitchFamily="18" charset="0"/>
                <a:ea typeface="华文楷体" pitchFamily="2" charset="-122"/>
              </a:defRPr>
            </a:lvl5pPr>
            <a:lvl6pPr marL="25146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6pPr>
            <a:lvl7pPr marL="29718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7pPr>
            <a:lvl8pPr marL="34290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8pPr>
            <a:lvl9pPr marL="3886200" indent="-228600" eaLnBrk="0" fontAlgn="base" hangingPunct="0">
              <a:spcBef>
                <a:spcPct val="0"/>
              </a:spcBef>
              <a:spcAft>
                <a:spcPct val="0"/>
              </a:spcAft>
              <a:defRPr kumimoji="1" sz="2000" b="1">
                <a:solidFill>
                  <a:srgbClr val="0000FF"/>
                </a:solidFill>
                <a:latin typeface="Times New Roman" pitchFamily="18" charset="0"/>
                <a:ea typeface="华文楷体" pitchFamily="2" charset="-122"/>
              </a:defRPr>
            </a:lvl9pPr>
          </a:lstStyle>
          <a:p>
            <a:pPr eaLnBrk="1" hangingPunct="1">
              <a:lnSpc>
                <a:spcPct val="150000"/>
              </a:lnSpc>
            </a:pPr>
            <a:endParaRPr kumimoji="0" lang="zh-CN" altLang="en-US">
              <a:solidFill>
                <a:schemeClr val="tx2"/>
              </a:solidFill>
              <a:latin typeface="+mn-ea"/>
              <a:ea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768" y="1357941"/>
            <a:ext cx="8748464" cy="2039115"/>
          </a:xfrm>
          <a:prstGeom prst="rect">
            <a:avLst/>
          </a:prstGeom>
        </p:spPr>
      </p:pic>
    </p:spTree>
    <p:extLst>
      <p:ext uri="{BB962C8B-B14F-4D97-AF65-F5344CB8AC3E}">
        <p14:creationId xmlns:p14="http://schemas.microsoft.com/office/powerpoint/2010/main" val="114987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wipe(left)">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wipe(left)">
                                      <p:cBhvr>
                                        <p:cTn id="19" dur="500"/>
                                        <p:tgtEl>
                                          <p:spTgt spid="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wipe(left)">
                                      <p:cBhvr>
                                        <p:cTn id="24" dur="500"/>
                                        <p:tgtEl>
                                          <p:spTgt spid="9">
                                            <p:txEl>
                                              <p:pRg st="2" end="2"/>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wipe(left)">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80">
                                          <p:stCondLst>
                                            <p:cond delay="0"/>
                                          </p:stCondLst>
                                        </p:cTn>
                                        <p:tgtEl>
                                          <p:spTgt spid="13"/>
                                        </p:tgtEl>
                                      </p:cBhvr>
                                    </p:animEffect>
                                    <p:anim calcmode="lin" valueType="num">
                                      <p:cBhvr>
                                        <p:cTn id="3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8" dur="26">
                                          <p:stCondLst>
                                            <p:cond delay="650"/>
                                          </p:stCondLst>
                                        </p:cTn>
                                        <p:tgtEl>
                                          <p:spTgt spid="13"/>
                                        </p:tgtEl>
                                      </p:cBhvr>
                                      <p:to x="100000" y="60000"/>
                                    </p:animScale>
                                    <p:animScale>
                                      <p:cBhvr>
                                        <p:cTn id="39" dur="166" decel="50000">
                                          <p:stCondLst>
                                            <p:cond delay="676"/>
                                          </p:stCondLst>
                                        </p:cTn>
                                        <p:tgtEl>
                                          <p:spTgt spid="13"/>
                                        </p:tgtEl>
                                      </p:cBhvr>
                                      <p:to x="100000" y="100000"/>
                                    </p:animScale>
                                    <p:animScale>
                                      <p:cBhvr>
                                        <p:cTn id="40" dur="26">
                                          <p:stCondLst>
                                            <p:cond delay="1312"/>
                                          </p:stCondLst>
                                        </p:cTn>
                                        <p:tgtEl>
                                          <p:spTgt spid="13"/>
                                        </p:tgtEl>
                                      </p:cBhvr>
                                      <p:to x="100000" y="80000"/>
                                    </p:animScale>
                                    <p:animScale>
                                      <p:cBhvr>
                                        <p:cTn id="41" dur="166" decel="50000">
                                          <p:stCondLst>
                                            <p:cond delay="1338"/>
                                          </p:stCondLst>
                                        </p:cTn>
                                        <p:tgtEl>
                                          <p:spTgt spid="13"/>
                                        </p:tgtEl>
                                      </p:cBhvr>
                                      <p:to x="100000" y="100000"/>
                                    </p:animScale>
                                    <p:animScale>
                                      <p:cBhvr>
                                        <p:cTn id="42" dur="26">
                                          <p:stCondLst>
                                            <p:cond delay="1642"/>
                                          </p:stCondLst>
                                        </p:cTn>
                                        <p:tgtEl>
                                          <p:spTgt spid="13"/>
                                        </p:tgtEl>
                                      </p:cBhvr>
                                      <p:to x="100000" y="90000"/>
                                    </p:animScale>
                                    <p:animScale>
                                      <p:cBhvr>
                                        <p:cTn id="43" dur="166" decel="50000">
                                          <p:stCondLst>
                                            <p:cond delay="1668"/>
                                          </p:stCondLst>
                                        </p:cTn>
                                        <p:tgtEl>
                                          <p:spTgt spid="13"/>
                                        </p:tgtEl>
                                      </p:cBhvr>
                                      <p:to x="100000" y="100000"/>
                                    </p:animScale>
                                    <p:animScale>
                                      <p:cBhvr>
                                        <p:cTn id="44" dur="26">
                                          <p:stCondLst>
                                            <p:cond delay="1808"/>
                                          </p:stCondLst>
                                        </p:cTn>
                                        <p:tgtEl>
                                          <p:spTgt spid="13"/>
                                        </p:tgtEl>
                                      </p:cBhvr>
                                      <p:to x="100000" y="95000"/>
                                    </p:animScale>
                                    <p:animScale>
                                      <p:cBhvr>
                                        <p:cTn id="45" dur="166" decel="50000">
                                          <p:stCondLst>
                                            <p:cond delay="1834"/>
                                          </p:stCondLst>
                                        </p:cTn>
                                        <p:tgtEl>
                                          <p:spTgt spid="13"/>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wipe(left)">
                                      <p:cBhvr>
                                        <p:cTn id="50" dur="500"/>
                                        <p:tgtEl>
                                          <p:spTgt spid="9">
                                            <p:txEl>
                                              <p:pRg st="4" end="4"/>
                                            </p:txEl>
                                          </p:spTgt>
                                        </p:tgtEl>
                                      </p:cBhvr>
                                    </p:animEffect>
                                  </p:childTnLst>
                                </p:cTn>
                              </p:par>
                            </p:childTnLst>
                          </p:cTn>
                        </p:par>
                        <p:par>
                          <p:cTn id="51" fill="hold">
                            <p:stCondLst>
                              <p:cond delay="500"/>
                            </p:stCondLst>
                            <p:childTnLst>
                              <p:par>
                                <p:cTn id="52" presetID="16" presetClass="entr" presetSubtype="21" fill="hold" nodeType="afterEffect">
                                  <p:stCondLst>
                                    <p:cond delay="0"/>
                                  </p:stCondLst>
                                  <p:childTnLst>
                                    <p:set>
                                      <p:cBhvr>
                                        <p:cTn id="53" dur="1" fill="hold">
                                          <p:stCondLst>
                                            <p:cond delay="0"/>
                                          </p:stCondLst>
                                        </p:cTn>
                                        <p:tgtEl>
                                          <p:spTgt spid="9">
                                            <p:txEl>
                                              <p:pRg st="5" end="5"/>
                                            </p:txEl>
                                          </p:spTgt>
                                        </p:tgtEl>
                                        <p:attrNameLst>
                                          <p:attrName>style.visibility</p:attrName>
                                        </p:attrNameLst>
                                      </p:cBhvr>
                                      <p:to>
                                        <p:strVal val="visible"/>
                                      </p:to>
                                    </p:set>
                                    <p:animEffect transition="in" filter="barn(inVertical)">
                                      <p:cBhvr>
                                        <p:cTn id="54"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r>
              <a:rPr lang="en-US" altLang="zh-CN" sz="3600" dirty="0">
                <a:latin typeface="黑体" pitchFamily="2" charset="-122"/>
                <a:ea typeface="黑体" pitchFamily="2" charset="-122"/>
              </a:rPr>
              <a:t>7.1 </a:t>
            </a:r>
            <a:r>
              <a:rPr lang="zh-CN" altLang="en-US" sz="3600" dirty="0">
                <a:latin typeface="黑体" pitchFamily="2" charset="-122"/>
                <a:ea typeface="黑体" pitchFamily="2" charset="-122"/>
              </a:rPr>
              <a:t>偏振光概述</a:t>
            </a:r>
            <a:endParaRPr lang="en-US" altLang="zh-CN" sz="36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16</a:t>
            </a:fld>
            <a:endParaRPr lang="en-US" altLang="zh-CN"/>
          </a:p>
        </p:txBody>
      </p:sp>
      <p:sp>
        <p:nvSpPr>
          <p:cNvPr id="9" name="矩形 8"/>
          <p:cNvSpPr/>
          <p:nvPr/>
        </p:nvSpPr>
        <p:spPr>
          <a:xfrm>
            <a:off x="2771800" y="2132856"/>
            <a:ext cx="4104456" cy="3408112"/>
          </a:xfrm>
          <a:prstGeom prst="rect">
            <a:avLst/>
          </a:prstGeom>
        </p:spPr>
        <p:txBody>
          <a:bodyPr wrap="square">
            <a:spAutoFit/>
          </a:bodyPr>
          <a:lstStyle/>
          <a:p>
            <a:pPr>
              <a:lnSpc>
                <a:spcPct val="200000"/>
              </a:lnSpc>
            </a:pPr>
            <a:r>
              <a:rPr lang="en-US" altLang="zh-CN" sz="2800" b="1" dirty="0">
                <a:solidFill>
                  <a:schemeClr val="tx2"/>
                </a:solidFill>
              </a:rPr>
              <a:t>7.1.1 </a:t>
            </a:r>
            <a:r>
              <a:rPr lang="zh-CN" altLang="en-US" sz="2800" b="1" dirty="0">
                <a:solidFill>
                  <a:schemeClr val="tx2"/>
                </a:solidFill>
              </a:rPr>
              <a:t>偏振光的应用</a:t>
            </a:r>
            <a:endParaRPr lang="en-US" altLang="zh-CN" sz="2800" b="1" dirty="0">
              <a:solidFill>
                <a:schemeClr val="tx2"/>
              </a:solidFill>
            </a:endParaRPr>
          </a:p>
          <a:p>
            <a:pPr>
              <a:lnSpc>
                <a:spcPct val="200000"/>
              </a:lnSpc>
            </a:pPr>
            <a:r>
              <a:rPr lang="en-US" altLang="zh-CN" sz="2800" b="1" dirty="0">
                <a:solidFill>
                  <a:schemeClr val="tx2"/>
                </a:solidFill>
              </a:rPr>
              <a:t>7.1.2 </a:t>
            </a:r>
            <a:r>
              <a:rPr lang="zh-CN" altLang="en-US" sz="2800" b="1" dirty="0">
                <a:solidFill>
                  <a:schemeClr val="tx2"/>
                </a:solidFill>
              </a:rPr>
              <a:t>偏振光的定义</a:t>
            </a:r>
            <a:endParaRPr lang="en-US" altLang="zh-CN" sz="2800" b="1" dirty="0">
              <a:solidFill>
                <a:schemeClr val="tx2"/>
              </a:solidFill>
            </a:endParaRPr>
          </a:p>
          <a:p>
            <a:pPr>
              <a:lnSpc>
                <a:spcPct val="200000"/>
              </a:lnSpc>
            </a:pPr>
            <a:r>
              <a:rPr lang="en-US" altLang="zh-CN" sz="2800" b="1" dirty="0">
                <a:solidFill>
                  <a:srgbClr val="FF0000"/>
                </a:solidFill>
              </a:rPr>
              <a:t>7.1.3 </a:t>
            </a:r>
            <a:r>
              <a:rPr lang="zh-CN" altLang="en-US" sz="2800" b="1" dirty="0">
                <a:solidFill>
                  <a:srgbClr val="FF0000"/>
                </a:solidFill>
              </a:rPr>
              <a:t>偏振光的产生方法</a:t>
            </a:r>
            <a:endParaRPr lang="en-US" altLang="zh-CN" sz="2800" b="1" dirty="0">
              <a:solidFill>
                <a:srgbClr val="FF0000"/>
              </a:solidFill>
            </a:endParaRPr>
          </a:p>
          <a:p>
            <a:pPr>
              <a:lnSpc>
                <a:spcPct val="200000"/>
              </a:lnSpc>
            </a:pPr>
            <a:r>
              <a:rPr lang="en-US" altLang="zh-CN" sz="2800" b="1" dirty="0">
                <a:solidFill>
                  <a:schemeClr val="tx2"/>
                </a:solidFill>
              </a:rPr>
              <a:t>7.1.4 </a:t>
            </a:r>
            <a:r>
              <a:rPr lang="zh-CN" altLang="en-US" sz="2800" b="1" dirty="0">
                <a:solidFill>
                  <a:schemeClr val="tx2"/>
                </a:solidFill>
              </a:rPr>
              <a:t>偏振光的检测</a:t>
            </a:r>
          </a:p>
        </p:txBody>
      </p:sp>
    </p:spTree>
    <p:extLst>
      <p:ext uri="{BB962C8B-B14F-4D97-AF65-F5344CB8AC3E}">
        <p14:creationId xmlns:p14="http://schemas.microsoft.com/office/powerpoint/2010/main" val="193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776914"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反射和折射</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17</a:t>
            </a:fld>
            <a:endParaRPr lang="en-US" altLang="zh-CN" dirty="0"/>
          </a:p>
        </p:txBody>
      </p:sp>
      <p:sp>
        <p:nvSpPr>
          <p:cNvPr id="13" name="Rectangle 21"/>
          <p:cNvSpPr>
            <a:spLocks noChangeArrowheads="1"/>
          </p:cNvSpPr>
          <p:nvPr/>
        </p:nvSpPr>
        <p:spPr bwMode="auto">
          <a:xfrm>
            <a:off x="4427984" y="2142148"/>
            <a:ext cx="54178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r>
              <a:rPr lang="zh-CN" altLang="en-US" sz="1800" dirty="0">
                <a:solidFill>
                  <a:srgbClr val="FF0000"/>
                </a:solidFill>
                <a:latin typeface="+mn-ea"/>
                <a:ea typeface="+mn-ea"/>
              </a:rPr>
              <a:t>反射光为</a:t>
            </a:r>
            <a:r>
              <a:rPr lang="zh-CN" altLang="en-US" sz="1800" dirty="0">
                <a:solidFill>
                  <a:srgbClr val="FF0000"/>
                </a:solidFill>
                <a:latin typeface="+mn-ea"/>
                <a:ea typeface="+mn-ea"/>
                <a:cs typeface="Times New Roman" pitchFamily="18" charset="0"/>
              </a:rPr>
              <a:t>全偏振光</a:t>
            </a:r>
          </a:p>
        </p:txBody>
      </p:sp>
      <p:grpSp>
        <p:nvGrpSpPr>
          <p:cNvPr id="37" name="组合 36"/>
          <p:cNvGrpSpPr/>
          <p:nvPr/>
        </p:nvGrpSpPr>
        <p:grpSpPr>
          <a:xfrm>
            <a:off x="179512" y="1124744"/>
            <a:ext cx="8718227" cy="4320640"/>
            <a:chOff x="179512" y="1107087"/>
            <a:chExt cx="8718227" cy="4320640"/>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127430"/>
              <a:ext cx="3923928" cy="4234392"/>
            </a:xfrm>
            <a:prstGeom prst="rect">
              <a:avLst/>
            </a:prstGeom>
          </p:spPr>
        </p:pic>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1107087"/>
              <a:ext cx="3821683" cy="432064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057394" y="1156682"/>
                  <a:ext cx="18187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lin"/>
                            <m:ctrlPr>
                              <a:rPr lang="zh-CN" altLang="en-US" b="1" i="1" smtClean="0">
                                <a:solidFill>
                                  <a:srgbClr val="0000FF"/>
                                </a:solidFill>
                                <a:latin typeface="Cambria Math" panose="02040503050406030204" pitchFamily="18" charset="0"/>
                              </a:rPr>
                            </m:ctrlPr>
                          </m:fPr>
                          <m:num>
                            <m:sSub>
                              <m:sSubPr>
                                <m:ctrlPr>
                                  <a:rPr lang="en-US" altLang="zh-CN" b="1" i="1" smtClean="0">
                                    <a:solidFill>
                                      <a:srgbClr val="0000FF"/>
                                    </a:solidFill>
                                    <a:latin typeface="Cambria Math" panose="02040503050406030204" pitchFamily="18" charset="0"/>
                                  </a:rPr>
                                </m:ctrlPr>
                              </m:sSubPr>
                              <m:e>
                                <m:r>
                                  <a:rPr lang="en-US" altLang="zh-CN" b="1" i="1" smtClean="0">
                                    <a:solidFill>
                                      <a:srgbClr val="0000FF"/>
                                    </a:solidFill>
                                    <a:latin typeface="Cambria Math"/>
                                  </a:rPr>
                                  <m:t>𝒏</m:t>
                                </m:r>
                              </m:e>
                              <m:sub>
                                <m:r>
                                  <a:rPr lang="en-US" altLang="zh-CN" b="1" i="1" smtClean="0">
                                    <a:solidFill>
                                      <a:srgbClr val="0000FF"/>
                                    </a:solidFill>
                                    <a:latin typeface="Cambria Math"/>
                                  </a:rPr>
                                  <m:t>𝟏</m:t>
                                </m:r>
                              </m:sub>
                            </m:sSub>
                          </m:num>
                          <m:den>
                            <m:sSub>
                              <m:sSubPr>
                                <m:ctrlPr>
                                  <a:rPr lang="en-US" altLang="zh-CN" b="1" i="1" smtClean="0">
                                    <a:solidFill>
                                      <a:srgbClr val="0000FF"/>
                                    </a:solidFill>
                                    <a:latin typeface="Cambria Math" panose="02040503050406030204" pitchFamily="18" charset="0"/>
                                  </a:rPr>
                                </m:ctrlPr>
                              </m:sSubPr>
                              <m:e>
                                <m:r>
                                  <a:rPr lang="en-US" altLang="zh-CN" b="1" i="1" smtClean="0">
                                    <a:solidFill>
                                      <a:srgbClr val="0000FF"/>
                                    </a:solidFill>
                                    <a:latin typeface="Cambria Math"/>
                                  </a:rPr>
                                  <m:t>𝒏</m:t>
                                </m:r>
                              </m:e>
                              <m:sub>
                                <m:r>
                                  <a:rPr lang="en-US" altLang="zh-CN" b="1" i="1" smtClean="0">
                                    <a:solidFill>
                                      <a:srgbClr val="0000FF"/>
                                    </a:solidFill>
                                    <a:latin typeface="Cambria Math"/>
                                  </a:rPr>
                                  <m:t>𝟐</m:t>
                                </m:r>
                              </m:sub>
                            </m:sSub>
                            <m:r>
                              <a:rPr lang="en-US" altLang="zh-CN" b="1" i="1" smtClean="0">
                                <a:solidFill>
                                  <a:srgbClr val="0000FF"/>
                                </a:solidFill>
                                <a:latin typeface="Cambria Math"/>
                              </a:rPr>
                              <m:t>=</m:t>
                            </m:r>
                            <m:f>
                              <m:fPr>
                                <m:type m:val="lin"/>
                                <m:ctrlPr>
                                  <a:rPr lang="en-US" altLang="zh-CN" b="1" i="1" smtClean="0">
                                    <a:solidFill>
                                      <a:srgbClr val="0000FF"/>
                                    </a:solidFill>
                                    <a:latin typeface="Cambria Math" panose="02040503050406030204" pitchFamily="18" charset="0"/>
                                  </a:rPr>
                                </m:ctrlPr>
                              </m:fPr>
                              <m:num>
                                <m:r>
                                  <a:rPr lang="en-US" altLang="zh-CN" b="1" i="1" smtClean="0">
                                    <a:solidFill>
                                      <a:srgbClr val="0000FF"/>
                                    </a:solidFill>
                                    <a:latin typeface="Cambria Math"/>
                                  </a:rPr>
                                  <m:t>𝟏</m:t>
                                </m:r>
                              </m:num>
                              <m:den>
                                <m:r>
                                  <a:rPr lang="en-US" altLang="zh-CN" b="1" i="1" smtClean="0">
                                    <a:solidFill>
                                      <a:srgbClr val="0000FF"/>
                                    </a:solidFill>
                                    <a:latin typeface="Cambria Math"/>
                                  </a:rPr>
                                  <m:t>𝟏</m:t>
                                </m:r>
                                <m:r>
                                  <a:rPr lang="en-US" altLang="zh-CN" b="1" i="1" smtClean="0">
                                    <a:solidFill>
                                      <a:srgbClr val="0000FF"/>
                                    </a:solidFill>
                                    <a:latin typeface="Cambria Math"/>
                                  </a:rPr>
                                  <m:t>.</m:t>
                                </m:r>
                                <m:r>
                                  <a:rPr lang="en-US" altLang="zh-CN" b="1" i="1" smtClean="0">
                                    <a:solidFill>
                                      <a:srgbClr val="0000FF"/>
                                    </a:solidFill>
                                    <a:latin typeface="Cambria Math"/>
                                  </a:rPr>
                                  <m:t>𝟓</m:t>
                                </m:r>
                              </m:den>
                            </m:f>
                          </m:den>
                        </m:f>
                      </m:oMath>
                    </m:oMathPara>
                  </a14:m>
                  <a:endParaRPr lang="zh-CN" altLang="en-US" b="1" dirty="0">
                    <a:solidFill>
                      <a:srgbClr val="0000FF"/>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057394" y="1156682"/>
                  <a:ext cx="1818703" cy="369332"/>
                </a:xfrm>
                <a:prstGeom prst="rect">
                  <a:avLst/>
                </a:prstGeom>
                <a:blipFill>
                  <a:blip r:embed="rId5"/>
                  <a:stretch>
                    <a:fillRect l="-1672" t="-116667" r="-13043" b="-18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953938" y="1167135"/>
                  <a:ext cx="18187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lin"/>
                            <m:ctrlPr>
                              <a:rPr lang="zh-CN" altLang="en-US" b="1" i="1" smtClean="0">
                                <a:solidFill>
                                  <a:srgbClr val="0000FF"/>
                                </a:solidFill>
                                <a:latin typeface="Cambria Math" panose="02040503050406030204" pitchFamily="18" charset="0"/>
                              </a:rPr>
                            </m:ctrlPr>
                          </m:fPr>
                          <m:num>
                            <m:sSub>
                              <m:sSubPr>
                                <m:ctrlPr>
                                  <a:rPr lang="en-US" altLang="zh-CN" b="1" i="1" smtClean="0">
                                    <a:solidFill>
                                      <a:srgbClr val="0000FF"/>
                                    </a:solidFill>
                                    <a:latin typeface="Cambria Math" panose="02040503050406030204" pitchFamily="18" charset="0"/>
                                  </a:rPr>
                                </m:ctrlPr>
                              </m:sSubPr>
                              <m:e>
                                <m:r>
                                  <a:rPr lang="en-US" altLang="zh-CN" b="1" i="1" smtClean="0">
                                    <a:solidFill>
                                      <a:srgbClr val="0000FF"/>
                                    </a:solidFill>
                                    <a:latin typeface="Cambria Math"/>
                                  </a:rPr>
                                  <m:t>𝒏</m:t>
                                </m:r>
                              </m:e>
                              <m:sub>
                                <m:r>
                                  <a:rPr lang="en-US" altLang="zh-CN" b="1" i="1" smtClean="0">
                                    <a:solidFill>
                                      <a:srgbClr val="0000FF"/>
                                    </a:solidFill>
                                    <a:latin typeface="Cambria Math"/>
                                  </a:rPr>
                                  <m:t>𝟏</m:t>
                                </m:r>
                              </m:sub>
                            </m:sSub>
                          </m:num>
                          <m:den>
                            <m:sSub>
                              <m:sSubPr>
                                <m:ctrlPr>
                                  <a:rPr lang="en-US" altLang="zh-CN" b="1" i="1" smtClean="0">
                                    <a:solidFill>
                                      <a:srgbClr val="0000FF"/>
                                    </a:solidFill>
                                    <a:latin typeface="Cambria Math" panose="02040503050406030204" pitchFamily="18" charset="0"/>
                                  </a:rPr>
                                </m:ctrlPr>
                              </m:sSubPr>
                              <m:e>
                                <m:r>
                                  <a:rPr lang="en-US" altLang="zh-CN" b="1" i="1" smtClean="0">
                                    <a:solidFill>
                                      <a:srgbClr val="0000FF"/>
                                    </a:solidFill>
                                    <a:latin typeface="Cambria Math"/>
                                  </a:rPr>
                                  <m:t>𝒏</m:t>
                                </m:r>
                              </m:e>
                              <m:sub>
                                <m:r>
                                  <a:rPr lang="en-US" altLang="zh-CN" b="1" i="1" smtClean="0">
                                    <a:solidFill>
                                      <a:srgbClr val="0000FF"/>
                                    </a:solidFill>
                                    <a:latin typeface="Cambria Math"/>
                                  </a:rPr>
                                  <m:t>𝟐</m:t>
                                </m:r>
                              </m:sub>
                            </m:sSub>
                            <m:r>
                              <a:rPr lang="en-US" altLang="zh-CN" b="1" i="1" smtClean="0">
                                <a:solidFill>
                                  <a:srgbClr val="0000FF"/>
                                </a:solidFill>
                                <a:latin typeface="Cambria Math"/>
                              </a:rPr>
                              <m:t>=</m:t>
                            </m:r>
                            <m:f>
                              <m:fPr>
                                <m:type m:val="lin"/>
                                <m:ctrlPr>
                                  <a:rPr lang="en-US" altLang="zh-CN" b="1" i="1" smtClean="0">
                                    <a:solidFill>
                                      <a:srgbClr val="0000FF"/>
                                    </a:solidFill>
                                    <a:latin typeface="Cambria Math" panose="02040503050406030204" pitchFamily="18" charset="0"/>
                                  </a:rPr>
                                </m:ctrlPr>
                              </m:fPr>
                              <m:num>
                                <m:r>
                                  <a:rPr lang="en-US" altLang="zh-CN" b="1" i="1" smtClean="0">
                                    <a:solidFill>
                                      <a:srgbClr val="0000FF"/>
                                    </a:solidFill>
                                    <a:latin typeface="Cambria Math"/>
                                  </a:rPr>
                                  <m:t>𝟏</m:t>
                                </m:r>
                                <m:r>
                                  <a:rPr lang="en-US" altLang="zh-CN" b="1" i="1" smtClean="0">
                                    <a:solidFill>
                                      <a:srgbClr val="0000FF"/>
                                    </a:solidFill>
                                    <a:latin typeface="Cambria Math"/>
                                  </a:rPr>
                                  <m:t>.</m:t>
                                </m:r>
                                <m:r>
                                  <a:rPr lang="en-US" altLang="zh-CN" b="1" i="1" smtClean="0">
                                    <a:solidFill>
                                      <a:srgbClr val="0000FF"/>
                                    </a:solidFill>
                                    <a:latin typeface="Cambria Math"/>
                                  </a:rPr>
                                  <m:t>𝟓</m:t>
                                </m:r>
                              </m:num>
                              <m:den>
                                <m:r>
                                  <a:rPr lang="en-US" altLang="zh-CN" b="1" i="1" smtClean="0">
                                    <a:solidFill>
                                      <a:srgbClr val="0000FF"/>
                                    </a:solidFill>
                                    <a:latin typeface="Cambria Math"/>
                                  </a:rPr>
                                  <m:t>𝟏</m:t>
                                </m:r>
                              </m:den>
                            </m:f>
                          </m:den>
                        </m:f>
                      </m:oMath>
                    </m:oMathPara>
                  </a14:m>
                  <a:endParaRPr lang="zh-CN" altLang="en-US" b="1" dirty="0">
                    <a:solidFill>
                      <a:srgbClr val="0000FF"/>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6953938" y="1167135"/>
                  <a:ext cx="1818703" cy="369332"/>
                </a:xfrm>
                <a:prstGeom prst="rect">
                  <a:avLst/>
                </a:prstGeom>
                <a:blipFill>
                  <a:blip r:embed="rId6"/>
                  <a:stretch>
                    <a:fillRect l="-2013" t="-114754" r="-25503" b="-17704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a:off x="2045442" y="5445224"/>
                <a:ext cx="5053115" cy="1353191"/>
              </a:xfrm>
              <a:prstGeom prst="rect">
                <a:avLst/>
              </a:prstGeom>
              <a:noFill/>
            </p:spPr>
            <p:txBody>
              <a:bodyPr wrap="none" rtlCol="0">
                <a:spAutoFit/>
              </a:bodyPr>
              <a:lstStyle/>
              <a:p>
                <a:pPr algn="just">
                  <a:lnSpc>
                    <a:spcPct val="150000"/>
                  </a:lnSpc>
                </a:pPr>
                <a:r>
                  <a:rPr lang="zh-CN" altLang="en-US" b="1" dirty="0">
                    <a:solidFill>
                      <a:schemeClr val="tx2"/>
                    </a:solidFill>
                    <a:latin typeface="Times New Roman" panose="02020603050405020304" pitchFamily="18" charset="0"/>
                    <a:cs typeface="Times New Roman" panose="02020603050405020304" pitchFamily="18" charset="0"/>
                  </a:rPr>
                  <a:t>当</a:t>
                </a:r>
                <a14:m>
                  <m:oMath xmlns:m="http://schemas.openxmlformats.org/officeDocument/2006/math">
                    <m:sSub>
                      <m:sSubPr>
                        <m:ctrlPr>
                          <a:rPr lang="en-US" altLang="zh-CN" b="1" i="1" smtClean="0">
                            <a:solidFill>
                              <a:schemeClr val="tx2"/>
                            </a:solidFill>
                            <a:latin typeface="Cambria Math" panose="02040503050406030204" pitchFamily="18" charset="0"/>
                          </a:rPr>
                        </m:ctrlPr>
                      </m:sSubPr>
                      <m:e>
                        <m:r>
                          <a:rPr lang="zh-CN" altLang="en-US" b="1" i="1" smtClean="0">
                            <a:solidFill>
                              <a:schemeClr val="tx2"/>
                            </a:solidFill>
                            <a:latin typeface="Cambria Math"/>
                          </a:rPr>
                          <m:t>𝜽</m:t>
                        </m:r>
                      </m:e>
                      <m:sub>
                        <m:r>
                          <a:rPr lang="en-US" altLang="zh-CN" b="1" i="1" smtClean="0">
                            <a:solidFill>
                              <a:schemeClr val="tx2"/>
                            </a:solidFill>
                            <a:latin typeface="Cambria Math"/>
                          </a:rPr>
                          <m:t>𝟏</m:t>
                        </m:r>
                      </m:sub>
                    </m:sSub>
                    <m:r>
                      <a:rPr lang="en-US" altLang="zh-CN" b="1" i="1" smtClean="0">
                        <a:solidFill>
                          <a:schemeClr val="tx2"/>
                        </a:solidFill>
                        <a:latin typeface="Cambria Math"/>
                      </a:rPr>
                      <m:t>=</m:t>
                    </m:r>
                    <m:sSub>
                      <m:sSubPr>
                        <m:ctrlPr>
                          <a:rPr lang="en-US" altLang="zh-CN" b="1" i="1" smtClean="0">
                            <a:solidFill>
                              <a:schemeClr val="tx2"/>
                            </a:solidFill>
                            <a:latin typeface="Cambria Math" panose="02040503050406030204" pitchFamily="18" charset="0"/>
                          </a:rPr>
                        </m:ctrlPr>
                      </m:sSubPr>
                      <m:e>
                        <m:r>
                          <a:rPr lang="zh-CN" altLang="en-US" b="1" i="1" smtClean="0">
                            <a:solidFill>
                              <a:schemeClr val="tx2"/>
                            </a:solidFill>
                            <a:latin typeface="Cambria Math"/>
                          </a:rPr>
                          <m:t>𝜽</m:t>
                        </m:r>
                      </m:e>
                      <m:sub>
                        <m:r>
                          <a:rPr lang="en-US" altLang="zh-CN" b="1" i="1" smtClean="0">
                            <a:solidFill>
                              <a:schemeClr val="tx2"/>
                            </a:solidFill>
                            <a:latin typeface="Cambria Math"/>
                          </a:rPr>
                          <m:t>𝑩</m:t>
                        </m:r>
                      </m:sub>
                    </m:sSub>
                  </m:oMath>
                </a14:m>
                <a:r>
                  <a:rPr lang="zh-CN" altLang="en-US" b="1" dirty="0">
                    <a:solidFill>
                      <a:schemeClr val="tx2"/>
                    </a:solidFill>
                    <a:latin typeface="Times New Roman" panose="02020603050405020304" pitchFamily="18" charset="0"/>
                    <a:cs typeface="Times New Roman" panose="02020603050405020304" pitchFamily="18" charset="0"/>
                  </a:rPr>
                  <a:t>（布儒斯特角）时，</a:t>
                </a:r>
                <a14:m>
                  <m:oMath xmlns:m="http://schemas.openxmlformats.org/officeDocument/2006/math">
                    <m:d>
                      <m:dPr>
                        <m:begChr m:val="|"/>
                        <m:endChr m:val="|"/>
                        <m:ctrlPr>
                          <a:rPr lang="en-US" altLang="zh-CN" b="1" i="1" smtClean="0">
                            <a:solidFill>
                              <a:schemeClr val="tx2"/>
                            </a:solidFill>
                            <a:latin typeface="Cambria Math" panose="02040503050406030204" pitchFamily="18" charset="0"/>
                          </a:rPr>
                        </m:ctrlPr>
                      </m:dPr>
                      <m:e>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𝒓</m:t>
                            </m:r>
                          </m:e>
                          <m:sub>
                            <m:r>
                              <a:rPr lang="en-US" altLang="zh-CN" b="1" i="1" smtClean="0">
                                <a:solidFill>
                                  <a:schemeClr val="tx2"/>
                                </a:solidFill>
                                <a:latin typeface="Cambria Math"/>
                              </a:rPr>
                              <m:t>𝒔</m:t>
                            </m:r>
                          </m:sub>
                        </m:sSub>
                      </m:e>
                    </m:d>
                    <m:r>
                      <a:rPr lang="en-US" altLang="zh-CN" b="1" i="1" smtClean="0">
                        <a:solidFill>
                          <a:schemeClr val="tx2"/>
                        </a:solidFill>
                        <a:latin typeface="Cambria Math"/>
                        <a:ea typeface="Cambria Math"/>
                      </a:rPr>
                      <m:t>≠</m:t>
                    </m:r>
                    <m:r>
                      <a:rPr lang="en-US" altLang="zh-CN" b="1" i="1" smtClean="0">
                        <a:solidFill>
                          <a:schemeClr val="tx2"/>
                        </a:solidFill>
                        <a:latin typeface="Cambria Math"/>
                        <a:ea typeface="Cambria Math"/>
                      </a:rPr>
                      <m:t>𝟎</m:t>
                    </m:r>
                    <m:r>
                      <a:rPr lang="en-US" altLang="zh-CN" b="1" i="1" smtClean="0">
                        <a:solidFill>
                          <a:schemeClr val="tx2"/>
                        </a:solidFill>
                        <a:latin typeface="Cambria Math"/>
                        <a:ea typeface="Cambria Math"/>
                      </a:rPr>
                      <m:t>,</m:t>
                    </m:r>
                    <m:d>
                      <m:dPr>
                        <m:begChr m:val="|"/>
                        <m:endChr m:val="|"/>
                        <m:ctrlPr>
                          <a:rPr lang="en-US" altLang="zh-CN" b="1" i="1" smtClean="0">
                            <a:solidFill>
                              <a:schemeClr val="tx2"/>
                            </a:solidFill>
                            <a:latin typeface="Cambria Math" panose="02040503050406030204" pitchFamily="18" charset="0"/>
                            <a:ea typeface="Cambria Math"/>
                          </a:rPr>
                        </m:ctrlPr>
                      </m:dPr>
                      <m:e>
                        <m:sSub>
                          <m:sSubPr>
                            <m:ctrlPr>
                              <a:rPr lang="en-US" altLang="zh-CN" b="1" i="1" smtClean="0">
                                <a:solidFill>
                                  <a:schemeClr val="tx2"/>
                                </a:solidFill>
                                <a:latin typeface="Cambria Math" panose="02040503050406030204" pitchFamily="18" charset="0"/>
                                <a:ea typeface="Cambria Math"/>
                              </a:rPr>
                            </m:ctrlPr>
                          </m:sSubPr>
                          <m:e>
                            <m:r>
                              <a:rPr lang="en-US" altLang="zh-CN" b="1" i="1" smtClean="0">
                                <a:solidFill>
                                  <a:schemeClr val="tx2"/>
                                </a:solidFill>
                                <a:latin typeface="Cambria Math"/>
                                <a:ea typeface="Cambria Math"/>
                              </a:rPr>
                              <m:t>𝒓</m:t>
                            </m:r>
                          </m:e>
                          <m:sub>
                            <m:r>
                              <a:rPr lang="en-US" altLang="zh-CN" b="1" i="1" smtClean="0">
                                <a:solidFill>
                                  <a:schemeClr val="tx2"/>
                                </a:solidFill>
                                <a:latin typeface="Cambria Math"/>
                                <a:ea typeface="Cambria Math"/>
                              </a:rPr>
                              <m:t>𝒑</m:t>
                            </m:r>
                          </m:sub>
                        </m:sSub>
                      </m:e>
                    </m:d>
                    <m:r>
                      <a:rPr lang="en-US" altLang="zh-CN" b="1" i="1" smtClean="0">
                        <a:solidFill>
                          <a:schemeClr val="tx2"/>
                        </a:solidFill>
                        <a:latin typeface="Cambria Math"/>
                        <a:ea typeface="Cambria Math"/>
                      </a:rPr>
                      <m:t>=</m:t>
                    </m:r>
                    <m:r>
                      <a:rPr lang="en-US" altLang="zh-CN" b="1" i="1" smtClean="0">
                        <a:solidFill>
                          <a:schemeClr val="tx2"/>
                        </a:solidFill>
                        <a:latin typeface="Cambria Math"/>
                        <a:ea typeface="Cambria Math"/>
                      </a:rPr>
                      <m:t>𝟎</m:t>
                    </m:r>
                  </m:oMath>
                </a14:m>
                <a:endParaRPr lang="en-US" altLang="zh-CN" b="1" dirty="0">
                  <a:solidFill>
                    <a:schemeClr val="tx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b="1" dirty="0">
                    <a:solidFill>
                      <a:schemeClr val="tx2"/>
                    </a:solidFill>
                    <a:latin typeface="Times New Roman" panose="02020603050405020304" pitchFamily="18" charset="0"/>
                    <a:cs typeface="Times New Roman" panose="02020603050405020304" pitchFamily="18" charset="0"/>
                  </a:rPr>
                  <a:t>反射光中只有</a:t>
                </a:r>
                <a:r>
                  <a:rPr lang="en-US" altLang="zh-CN" b="1" i="1" dirty="0">
                    <a:solidFill>
                      <a:schemeClr val="tx2"/>
                    </a:solidFill>
                    <a:latin typeface="Times New Roman" panose="02020603050405020304" pitchFamily="18" charset="0"/>
                    <a:cs typeface="Times New Roman" panose="02020603050405020304" pitchFamily="18" charset="0"/>
                  </a:rPr>
                  <a:t>s</a:t>
                </a:r>
                <a:r>
                  <a:rPr lang="zh-CN" altLang="en-US" b="1" dirty="0">
                    <a:solidFill>
                      <a:schemeClr val="tx2"/>
                    </a:solidFill>
                    <a:latin typeface="Times New Roman" panose="02020603050405020304" pitchFamily="18" charset="0"/>
                    <a:cs typeface="Times New Roman" panose="02020603050405020304" pitchFamily="18" charset="0"/>
                  </a:rPr>
                  <a:t>波，没有</a:t>
                </a:r>
                <a:r>
                  <a:rPr lang="en-US" altLang="zh-CN" b="1" i="1" dirty="0">
                    <a:solidFill>
                      <a:schemeClr val="tx2"/>
                    </a:solidFill>
                    <a:latin typeface="Times New Roman" panose="02020603050405020304" pitchFamily="18" charset="0"/>
                    <a:cs typeface="Times New Roman" panose="02020603050405020304" pitchFamily="18" charset="0"/>
                  </a:rPr>
                  <a:t>p</a:t>
                </a:r>
                <a:r>
                  <a:rPr lang="zh-CN" altLang="en-US" b="1" dirty="0">
                    <a:solidFill>
                      <a:schemeClr val="tx2"/>
                    </a:solidFill>
                    <a:latin typeface="Times New Roman" panose="02020603050405020304" pitchFamily="18" charset="0"/>
                    <a:cs typeface="Times New Roman" panose="02020603050405020304" pitchFamily="18" charset="0"/>
                  </a:rPr>
                  <a:t>波，是完全偏振光</a:t>
                </a:r>
                <a:endParaRPr lang="en-US" altLang="zh-CN" b="1" dirty="0">
                  <a:solidFill>
                    <a:schemeClr val="tx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b="1" dirty="0">
                    <a:solidFill>
                      <a:schemeClr val="tx2"/>
                    </a:solidFill>
                    <a:latin typeface="Times New Roman" panose="02020603050405020304" pitchFamily="18" charset="0"/>
                    <a:cs typeface="Times New Roman" panose="02020603050405020304" pitchFamily="18" charset="0"/>
                  </a:rPr>
                  <a:t>透射光是</a:t>
                </a:r>
                <a:r>
                  <a:rPr lang="en-US" altLang="zh-CN" b="1" i="1" dirty="0">
                    <a:solidFill>
                      <a:schemeClr val="tx2"/>
                    </a:solidFill>
                    <a:latin typeface="Times New Roman" panose="02020603050405020304" pitchFamily="18" charset="0"/>
                    <a:cs typeface="Times New Roman" panose="02020603050405020304" pitchFamily="18" charset="0"/>
                  </a:rPr>
                  <a:t>p</a:t>
                </a:r>
                <a:r>
                  <a:rPr lang="zh-CN" altLang="en-US" b="1" dirty="0">
                    <a:solidFill>
                      <a:schemeClr val="tx2"/>
                    </a:solidFill>
                    <a:latin typeface="Times New Roman" panose="02020603050405020304" pitchFamily="18" charset="0"/>
                    <a:cs typeface="Times New Roman" panose="02020603050405020304" pitchFamily="18" charset="0"/>
                  </a:rPr>
                  <a:t>波占优势的部分偏振光</a:t>
                </a:r>
              </a:p>
            </p:txBody>
          </p:sp>
        </mc:Choice>
        <mc:Fallback xmlns="">
          <p:sp>
            <p:nvSpPr>
              <p:cNvPr id="36" name="TextBox 35"/>
              <p:cNvSpPr txBox="1">
                <a:spLocks noRot="1" noChangeAspect="1" noMove="1" noResize="1" noEditPoints="1" noAdjustHandles="1" noChangeArrowheads="1" noChangeShapeType="1" noTextEdit="1"/>
              </p:cNvSpPr>
              <p:nvPr/>
            </p:nvSpPr>
            <p:spPr>
              <a:xfrm>
                <a:off x="2045442" y="5445224"/>
                <a:ext cx="5053115" cy="1353191"/>
              </a:xfrm>
              <a:prstGeom prst="rect">
                <a:avLst/>
              </a:prstGeom>
              <a:blipFill>
                <a:blip r:embed="rId7"/>
                <a:stretch>
                  <a:fillRect l="-1087" b="-67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34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out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反射</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18</a:t>
            </a:fld>
            <a:endParaRPr lang="en-US" altLang="zh-CN" dirty="0"/>
          </a:p>
        </p:txBody>
      </p:sp>
      <p:grpSp>
        <p:nvGrpSpPr>
          <p:cNvPr id="12" name="Group 11"/>
          <p:cNvGrpSpPr>
            <a:grpSpLocks/>
          </p:cNvGrpSpPr>
          <p:nvPr/>
        </p:nvGrpSpPr>
        <p:grpSpPr bwMode="auto">
          <a:xfrm>
            <a:off x="2123728" y="2232248"/>
            <a:ext cx="4572000" cy="3429000"/>
            <a:chOff x="1728" y="432"/>
            <a:chExt cx="2880" cy="2160"/>
          </a:xfrm>
        </p:grpSpPr>
        <p:sp>
          <p:nvSpPr>
            <p:cNvPr id="14" name="Rectangle 12"/>
            <p:cNvSpPr>
              <a:spLocks noChangeArrowheads="1"/>
            </p:cNvSpPr>
            <p:nvPr/>
          </p:nvSpPr>
          <p:spPr bwMode="auto">
            <a:xfrm>
              <a:off x="1728" y="1632"/>
              <a:ext cx="2880" cy="960"/>
            </a:xfrm>
            <a:prstGeom prst="rect">
              <a:avLst/>
            </a:prstGeom>
            <a:solidFill>
              <a:srgbClr val="DAD628">
                <a:alpha val="50195"/>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AD628"/>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5" name="Rectangle 13"/>
            <p:cNvSpPr>
              <a:spLocks noChangeArrowheads="1"/>
            </p:cNvSpPr>
            <p:nvPr/>
          </p:nvSpPr>
          <p:spPr bwMode="auto">
            <a:xfrm>
              <a:off x="1728" y="432"/>
              <a:ext cx="2880" cy="1200"/>
            </a:xfrm>
            <a:prstGeom prst="rect">
              <a:avLst/>
            </a:prstGeom>
            <a:solidFill>
              <a:srgbClr val="66FF33">
                <a:alpha val="50195"/>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6" name="Text Box 14"/>
            <p:cNvSpPr txBox="1">
              <a:spLocks noChangeArrowheads="1"/>
            </p:cNvSpPr>
            <p:nvPr/>
          </p:nvSpPr>
          <p:spPr bwMode="auto">
            <a:xfrm>
              <a:off x="1776" y="1728"/>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r>
                <a:rPr kumimoji="1" lang="en-US" altLang="zh-CN" sz="3200" i="1" dirty="0">
                  <a:solidFill>
                    <a:srgbClr val="FFFF00"/>
                  </a:solidFill>
                  <a:latin typeface="Times New Roman" pitchFamily="18" charset="0"/>
                </a:rPr>
                <a:t>n</a:t>
              </a:r>
              <a:r>
                <a:rPr kumimoji="1" lang="en-US" altLang="zh-CN" sz="3200" baseline="-25000" dirty="0">
                  <a:solidFill>
                    <a:srgbClr val="FFFF00"/>
                  </a:solidFill>
                  <a:latin typeface="Times New Roman" pitchFamily="18" charset="0"/>
                </a:rPr>
                <a:t>2</a:t>
              </a:r>
              <a:endParaRPr kumimoji="1" lang="en-US" altLang="zh-CN" sz="3200" dirty="0">
                <a:solidFill>
                  <a:srgbClr val="FFFF00"/>
                </a:solidFill>
                <a:latin typeface="Times New Roman" pitchFamily="18" charset="0"/>
              </a:endParaRPr>
            </a:p>
          </p:txBody>
        </p:sp>
        <p:sp>
          <p:nvSpPr>
            <p:cNvPr id="17" name="Text Box 15"/>
            <p:cNvSpPr txBox="1">
              <a:spLocks noChangeArrowheads="1"/>
            </p:cNvSpPr>
            <p:nvPr/>
          </p:nvSpPr>
          <p:spPr bwMode="auto">
            <a:xfrm>
              <a:off x="1776" y="1152"/>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r>
                <a:rPr kumimoji="1" lang="en-US" altLang="zh-CN" sz="3200" i="1" dirty="0">
                  <a:solidFill>
                    <a:srgbClr val="FFFF00"/>
                  </a:solidFill>
                  <a:latin typeface="Times New Roman" pitchFamily="18" charset="0"/>
                </a:rPr>
                <a:t>n</a:t>
              </a:r>
              <a:r>
                <a:rPr kumimoji="1" lang="en-US" altLang="zh-CN" sz="3200" baseline="-25000" dirty="0">
                  <a:solidFill>
                    <a:srgbClr val="FFFF00"/>
                  </a:solidFill>
                  <a:latin typeface="Times New Roman" pitchFamily="18" charset="0"/>
                </a:rPr>
                <a:t>1</a:t>
              </a:r>
              <a:endParaRPr kumimoji="1" lang="en-US" altLang="zh-CN" sz="3200" dirty="0">
                <a:solidFill>
                  <a:srgbClr val="FFFF00"/>
                </a:solidFill>
                <a:latin typeface="Times New Roman" pitchFamily="18" charset="0"/>
              </a:endParaRPr>
            </a:p>
          </p:txBody>
        </p:sp>
      </p:grpSp>
      <p:sp>
        <p:nvSpPr>
          <p:cNvPr id="18" name="Rectangle 16"/>
          <p:cNvSpPr>
            <a:spLocks noChangeArrowheads="1"/>
          </p:cNvSpPr>
          <p:nvPr/>
        </p:nvSpPr>
        <p:spPr bwMode="auto">
          <a:xfrm rot="3021362">
            <a:off x="4485928" y="3832448"/>
            <a:ext cx="609600" cy="609600"/>
          </a:xfrm>
          <a:prstGeom prst="rect">
            <a:avLst/>
          </a:prstGeom>
          <a:solidFill>
            <a:srgbClr val="FFFF00">
              <a:alpha val="50195"/>
            </a:srgbClr>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grpSp>
        <p:nvGrpSpPr>
          <p:cNvPr id="19" name="Group 17"/>
          <p:cNvGrpSpPr>
            <a:grpSpLocks/>
          </p:cNvGrpSpPr>
          <p:nvPr/>
        </p:nvGrpSpPr>
        <p:grpSpPr bwMode="auto">
          <a:xfrm>
            <a:off x="2504728" y="2460848"/>
            <a:ext cx="1905000" cy="1676400"/>
            <a:chOff x="2736" y="2784"/>
            <a:chExt cx="1200" cy="1056"/>
          </a:xfrm>
        </p:grpSpPr>
        <p:sp>
          <p:nvSpPr>
            <p:cNvPr id="20" name="Line 18"/>
            <p:cNvSpPr>
              <a:spLocks noChangeShapeType="1"/>
            </p:cNvSpPr>
            <p:nvPr/>
          </p:nvSpPr>
          <p:spPr bwMode="auto">
            <a:xfrm>
              <a:off x="2736" y="2784"/>
              <a:ext cx="1200" cy="1056"/>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p:nvSpPr>
          <p:spPr bwMode="auto">
            <a:xfrm flipV="1">
              <a:off x="3072" y="3072"/>
              <a:ext cx="144" cy="14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p:nvSpPr>
          <p:spPr bwMode="auto">
            <a:xfrm flipV="1">
              <a:off x="3696" y="3648"/>
              <a:ext cx="144" cy="14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p:nvSpPr>
          <p:spPr bwMode="auto">
            <a:xfrm flipV="1">
              <a:off x="3216" y="3216"/>
              <a:ext cx="144" cy="14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p:nvSpPr>
          <p:spPr bwMode="auto">
            <a:xfrm flipV="1">
              <a:off x="2880" y="2880"/>
              <a:ext cx="144" cy="14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p:nvSpPr>
          <p:spPr bwMode="auto">
            <a:xfrm flipV="1">
              <a:off x="3552" y="3504"/>
              <a:ext cx="144" cy="14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p:nvSpPr>
          <p:spPr bwMode="auto">
            <a:xfrm flipV="1">
              <a:off x="3360" y="3360"/>
              <a:ext cx="144" cy="14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5"/>
            <p:cNvSpPr>
              <a:spLocks noChangeArrowheads="1"/>
            </p:cNvSpPr>
            <p:nvPr/>
          </p:nvSpPr>
          <p:spPr bwMode="auto">
            <a:xfrm>
              <a:off x="2784" y="2832"/>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28" name="Oval 26"/>
            <p:cNvSpPr>
              <a:spLocks noChangeArrowheads="1"/>
            </p:cNvSpPr>
            <p:nvPr/>
          </p:nvSpPr>
          <p:spPr bwMode="auto">
            <a:xfrm>
              <a:off x="2976" y="2976"/>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29" name="Oval 27"/>
            <p:cNvSpPr>
              <a:spLocks noChangeArrowheads="1"/>
            </p:cNvSpPr>
            <p:nvPr/>
          </p:nvSpPr>
          <p:spPr bwMode="auto">
            <a:xfrm>
              <a:off x="3168" y="3168"/>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30" name="Oval 28"/>
            <p:cNvSpPr>
              <a:spLocks noChangeArrowheads="1"/>
            </p:cNvSpPr>
            <p:nvPr/>
          </p:nvSpPr>
          <p:spPr bwMode="auto">
            <a:xfrm>
              <a:off x="3312" y="3312"/>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31" name="Oval 29"/>
            <p:cNvSpPr>
              <a:spLocks noChangeArrowheads="1"/>
            </p:cNvSpPr>
            <p:nvPr/>
          </p:nvSpPr>
          <p:spPr bwMode="auto">
            <a:xfrm>
              <a:off x="3504" y="3456"/>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35" name="Oval 30"/>
            <p:cNvSpPr>
              <a:spLocks noChangeArrowheads="1"/>
            </p:cNvSpPr>
            <p:nvPr/>
          </p:nvSpPr>
          <p:spPr bwMode="auto">
            <a:xfrm>
              <a:off x="3648" y="3600"/>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grpSp>
      <p:grpSp>
        <p:nvGrpSpPr>
          <p:cNvPr id="38" name="Group 31"/>
          <p:cNvGrpSpPr>
            <a:grpSpLocks/>
          </p:cNvGrpSpPr>
          <p:nvPr/>
        </p:nvGrpSpPr>
        <p:grpSpPr bwMode="auto">
          <a:xfrm>
            <a:off x="3876328" y="2781523"/>
            <a:ext cx="981075" cy="2651125"/>
            <a:chOff x="4606" y="2112"/>
            <a:chExt cx="618" cy="1670"/>
          </a:xfrm>
        </p:grpSpPr>
        <p:graphicFrame>
          <p:nvGraphicFramePr>
            <p:cNvPr id="39" name="Object 32"/>
            <p:cNvGraphicFramePr>
              <a:graphicFrameLocks noChangeAspect="1"/>
            </p:cNvGraphicFramePr>
            <p:nvPr/>
          </p:nvGraphicFramePr>
          <p:xfrm>
            <a:off x="4606" y="2170"/>
            <a:ext cx="333" cy="608"/>
          </p:xfrm>
          <a:graphic>
            <a:graphicData uri="http://schemas.openxmlformats.org/presentationml/2006/ole">
              <mc:AlternateContent xmlns:mc="http://schemas.openxmlformats.org/markup-compatibility/2006">
                <mc:Choice xmlns:v="urn:schemas-microsoft-com:vml" Requires="v">
                  <p:oleObj spid="_x0000_s3816" name="公式" r:id="rId4" imgW="114185" imgH="219186" progId="Equation.3">
                    <p:embed/>
                  </p:oleObj>
                </mc:Choice>
                <mc:Fallback>
                  <p:oleObj name="公式" r:id="rId4" imgW="114185" imgH="21918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6" y="2170"/>
                          <a:ext cx="333"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3"/>
            <p:cNvGraphicFramePr>
              <a:graphicFrameLocks noChangeAspect="1"/>
            </p:cNvGraphicFramePr>
            <p:nvPr/>
          </p:nvGraphicFramePr>
          <p:xfrm>
            <a:off x="4852" y="3175"/>
            <a:ext cx="372" cy="607"/>
          </p:xfrm>
          <a:graphic>
            <a:graphicData uri="http://schemas.openxmlformats.org/presentationml/2006/ole">
              <mc:AlternateContent xmlns:mc="http://schemas.openxmlformats.org/markup-compatibility/2006">
                <mc:Choice xmlns:v="urn:schemas-microsoft-com:vml" Requires="v">
                  <p:oleObj spid="_x0000_s3817" name="公式" r:id="rId6" imgW="133351" imgH="219186" progId="Equation.3">
                    <p:embed/>
                  </p:oleObj>
                </mc:Choice>
                <mc:Fallback>
                  <p:oleObj name="公式" r:id="rId6" imgW="133351" imgH="21918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2" y="3175"/>
                          <a:ext cx="372" cy="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Line 34"/>
            <p:cNvSpPr>
              <a:spLocks noChangeShapeType="1"/>
            </p:cNvSpPr>
            <p:nvPr/>
          </p:nvSpPr>
          <p:spPr bwMode="auto">
            <a:xfrm flipV="1">
              <a:off x="4888" y="2112"/>
              <a:ext cx="0" cy="1536"/>
            </a:xfrm>
            <a:prstGeom prst="line">
              <a:avLst/>
            </a:prstGeom>
            <a:noFill/>
            <a:ln w="9525">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 name="Group 35"/>
          <p:cNvGrpSpPr>
            <a:grpSpLocks/>
          </p:cNvGrpSpPr>
          <p:nvPr/>
        </p:nvGrpSpPr>
        <p:grpSpPr bwMode="auto">
          <a:xfrm>
            <a:off x="4333528" y="2460848"/>
            <a:ext cx="1905000" cy="3200400"/>
            <a:chOff x="3120" y="576"/>
            <a:chExt cx="1200" cy="2016"/>
          </a:xfrm>
        </p:grpSpPr>
        <p:sp>
          <p:nvSpPr>
            <p:cNvPr id="43" name="Line 36"/>
            <p:cNvSpPr>
              <a:spLocks noChangeShapeType="1"/>
            </p:cNvSpPr>
            <p:nvPr/>
          </p:nvSpPr>
          <p:spPr bwMode="auto">
            <a:xfrm>
              <a:off x="3149" y="1632"/>
              <a:ext cx="835" cy="96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37"/>
            <p:cNvSpPr>
              <a:spLocks noChangeShapeType="1"/>
            </p:cNvSpPr>
            <p:nvPr/>
          </p:nvSpPr>
          <p:spPr bwMode="auto">
            <a:xfrm flipH="1">
              <a:off x="3120" y="576"/>
              <a:ext cx="1200" cy="1056"/>
            </a:xfrm>
            <a:prstGeom prst="line">
              <a:avLst/>
            </a:prstGeom>
            <a:noFill/>
            <a:ln w="38100">
              <a:solidFill>
                <a:srgbClr val="FF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38"/>
            <p:cNvSpPr>
              <a:spLocks noChangeArrowheads="1"/>
            </p:cNvSpPr>
            <p:nvPr/>
          </p:nvSpPr>
          <p:spPr bwMode="auto">
            <a:xfrm flipH="1">
              <a:off x="4128" y="672"/>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46" name="Oval 39"/>
            <p:cNvSpPr>
              <a:spLocks noChangeArrowheads="1"/>
            </p:cNvSpPr>
            <p:nvPr/>
          </p:nvSpPr>
          <p:spPr bwMode="auto">
            <a:xfrm flipH="1">
              <a:off x="3936" y="816"/>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47" name="Oval 40"/>
            <p:cNvSpPr>
              <a:spLocks noChangeArrowheads="1"/>
            </p:cNvSpPr>
            <p:nvPr/>
          </p:nvSpPr>
          <p:spPr bwMode="auto">
            <a:xfrm flipH="1">
              <a:off x="3792" y="960"/>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48" name="Oval 41"/>
            <p:cNvSpPr>
              <a:spLocks noChangeArrowheads="1"/>
            </p:cNvSpPr>
            <p:nvPr/>
          </p:nvSpPr>
          <p:spPr bwMode="auto">
            <a:xfrm flipH="1">
              <a:off x="3456" y="1248"/>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49" name="Oval 42"/>
            <p:cNvSpPr>
              <a:spLocks noChangeArrowheads="1"/>
            </p:cNvSpPr>
            <p:nvPr/>
          </p:nvSpPr>
          <p:spPr bwMode="auto">
            <a:xfrm flipH="1">
              <a:off x="3312" y="1392"/>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50" name="Oval 43"/>
            <p:cNvSpPr>
              <a:spLocks noChangeArrowheads="1"/>
            </p:cNvSpPr>
            <p:nvPr/>
          </p:nvSpPr>
          <p:spPr bwMode="auto">
            <a:xfrm flipH="1">
              <a:off x="3600" y="1104"/>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51" name="Oval 44"/>
            <p:cNvSpPr>
              <a:spLocks noChangeArrowheads="1"/>
            </p:cNvSpPr>
            <p:nvPr/>
          </p:nvSpPr>
          <p:spPr bwMode="auto">
            <a:xfrm flipH="1">
              <a:off x="3120" y="1536"/>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grpSp>
          <p:nvGrpSpPr>
            <p:cNvPr id="52" name="Group 45"/>
            <p:cNvGrpSpPr>
              <a:grpSpLocks/>
            </p:cNvGrpSpPr>
            <p:nvPr/>
          </p:nvGrpSpPr>
          <p:grpSpPr bwMode="auto">
            <a:xfrm>
              <a:off x="3120" y="1632"/>
              <a:ext cx="280" cy="277"/>
              <a:chOff x="3120" y="1632"/>
              <a:chExt cx="280" cy="277"/>
            </a:xfrm>
          </p:grpSpPr>
          <p:sp>
            <p:nvSpPr>
              <p:cNvPr id="63" name="Oval 46"/>
              <p:cNvSpPr>
                <a:spLocks noChangeArrowheads="1"/>
              </p:cNvSpPr>
              <p:nvPr/>
            </p:nvSpPr>
            <p:spPr bwMode="auto">
              <a:xfrm>
                <a:off x="3312" y="1824"/>
                <a:ext cx="88" cy="85"/>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64" name="Line 47"/>
              <p:cNvSpPr>
                <a:spLocks noChangeShapeType="1"/>
              </p:cNvSpPr>
              <p:nvPr/>
            </p:nvSpPr>
            <p:spPr bwMode="auto">
              <a:xfrm flipV="1">
                <a:off x="3120" y="1632"/>
                <a:ext cx="144"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48"/>
              <p:cNvSpPr>
                <a:spLocks noChangeShapeType="1"/>
              </p:cNvSpPr>
              <p:nvPr/>
            </p:nvSpPr>
            <p:spPr bwMode="auto">
              <a:xfrm flipV="1">
                <a:off x="3168" y="1680"/>
                <a:ext cx="144"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49"/>
              <p:cNvSpPr>
                <a:spLocks noChangeShapeType="1"/>
              </p:cNvSpPr>
              <p:nvPr/>
            </p:nvSpPr>
            <p:spPr bwMode="auto">
              <a:xfrm flipV="1">
                <a:off x="3216" y="1728"/>
                <a:ext cx="144"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 name="Group 50"/>
            <p:cNvGrpSpPr>
              <a:grpSpLocks/>
            </p:cNvGrpSpPr>
            <p:nvPr/>
          </p:nvGrpSpPr>
          <p:grpSpPr bwMode="auto">
            <a:xfrm>
              <a:off x="3368" y="1931"/>
              <a:ext cx="280" cy="277"/>
              <a:chOff x="3120" y="1632"/>
              <a:chExt cx="280" cy="277"/>
            </a:xfrm>
          </p:grpSpPr>
          <p:sp>
            <p:nvSpPr>
              <p:cNvPr id="59" name="Oval 51"/>
              <p:cNvSpPr>
                <a:spLocks noChangeArrowheads="1"/>
              </p:cNvSpPr>
              <p:nvPr/>
            </p:nvSpPr>
            <p:spPr bwMode="auto">
              <a:xfrm>
                <a:off x="3312" y="1824"/>
                <a:ext cx="88" cy="85"/>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60" name="Line 52"/>
              <p:cNvSpPr>
                <a:spLocks noChangeShapeType="1"/>
              </p:cNvSpPr>
              <p:nvPr/>
            </p:nvSpPr>
            <p:spPr bwMode="auto">
              <a:xfrm flipV="1">
                <a:off x="3120" y="1632"/>
                <a:ext cx="144"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3"/>
              <p:cNvSpPr>
                <a:spLocks noChangeShapeType="1"/>
              </p:cNvSpPr>
              <p:nvPr/>
            </p:nvSpPr>
            <p:spPr bwMode="auto">
              <a:xfrm flipV="1">
                <a:off x="3168" y="1680"/>
                <a:ext cx="144"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4"/>
              <p:cNvSpPr>
                <a:spLocks noChangeShapeType="1"/>
              </p:cNvSpPr>
              <p:nvPr/>
            </p:nvSpPr>
            <p:spPr bwMode="auto">
              <a:xfrm flipV="1">
                <a:off x="3216" y="1728"/>
                <a:ext cx="144"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 name="Group 55"/>
            <p:cNvGrpSpPr>
              <a:grpSpLocks/>
            </p:cNvGrpSpPr>
            <p:nvPr/>
          </p:nvGrpSpPr>
          <p:grpSpPr bwMode="auto">
            <a:xfrm>
              <a:off x="3600" y="2171"/>
              <a:ext cx="280" cy="277"/>
              <a:chOff x="3120" y="1632"/>
              <a:chExt cx="280" cy="277"/>
            </a:xfrm>
          </p:grpSpPr>
          <p:sp>
            <p:nvSpPr>
              <p:cNvPr id="55" name="Oval 56"/>
              <p:cNvSpPr>
                <a:spLocks noChangeArrowheads="1"/>
              </p:cNvSpPr>
              <p:nvPr/>
            </p:nvSpPr>
            <p:spPr bwMode="auto">
              <a:xfrm>
                <a:off x="3312" y="1824"/>
                <a:ext cx="88" cy="85"/>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56" name="Line 57"/>
              <p:cNvSpPr>
                <a:spLocks noChangeShapeType="1"/>
              </p:cNvSpPr>
              <p:nvPr/>
            </p:nvSpPr>
            <p:spPr bwMode="auto">
              <a:xfrm flipV="1">
                <a:off x="3120" y="1632"/>
                <a:ext cx="144"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8"/>
              <p:cNvSpPr>
                <a:spLocks noChangeShapeType="1"/>
              </p:cNvSpPr>
              <p:nvPr/>
            </p:nvSpPr>
            <p:spPr bwMode="auto">
              <a:xfrm flipV="1">
                <a:off x="3168" y="1680"/>
                <a:ext cx="144"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9"/>
              <p:cNvSpPr>
                <a:spLocks noChangeShapeType="1"/>
              </p:cNvSpPr>
              <p:nvPr/>
            </p:nvSpPr>
            <p:spPr bwMode="auto">
              <a:xfrm flipV="1">
                <a:off x="3216" y="1728"/>
                <a:ext cx="144"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TextBox 1"/>
          <p:cNvSpPr txBox="1"/>
          <p:nvPr/>
        </p:nvSpPr>
        <p:spPr>
          <a:xfrm>
            <a:off x="3330778" y="5919663"/>
            <a:ext cx="2249334" cy="400110"/>
          </a:xfrm>
          <a:prstGeom prst="rect">
            <a:avLst/>
          </a:prstGeom>
          <a:noFill/>
        </p:spPr>
        <p:txBody>
          <a:bodyPr wrap="none" rtlCol="0">
            <a:spAutoFit/>
          </a:bodyPr>
          <a:lstStyle/>
          <a:p>
            <a:r>
              <a:rPr lang="zh-CN" altLang="en-US" sz="2000" b="1" dirty="0">
                <a:solidFill>
                  <a:schemeClr val="tx2"/>
                </a:solidFill>
              </a:rPr>
              <a:t>反射产生线偏振光</a:t>
            </a:r>
          </a:p>
        </p:txBody>
      </p:sp>
    </p:spTree>
    <p:extLst>
      <p:ext uri="{BB962C8B-B14F-4D97-AF65-F5344CB8AC3E}">
        <p14:creationId xmlns:p14="http://schemas.microsoft.com/office/powerpoint/2010/main" val="383252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up)">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折射</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19</a:t>
            </a:fld>
            <a:endParaRPr lang="en-US" altLang="zh-CN" dirty="0"/>
          </a:p>
        </p:txBody>
      </p:sp>
      <p:sp>
        <p:nvSpPr>
          <p:cNvPr id="2" name="TextBox 1"/>
          <p:cNvSpPr txBox="1"/>
          <p:nvPr/>
        </p:nvSpPr>
        <p:spPr>
          <a:xfrm>
            <a:off x="355623" y="5568094"/>
            <a:ext cx="8432755" cy="957250"/>
          </a:xfrm>
          <a:prstGeom prst="rect">
            <a:avLst/>
          </a:prstGeom>
          <a:noFill/>
        </p:spPr>
        <p:txBody>
          <a:bodyPr wrap="square" rtlCol="0">
            <a:spAutoFit/>
          </a:bodyPr>
          <a:lstStyle/>
          <a:p>
            <a:pPr algn="just">
              <a:lnSpc>
                <a:spcPct val="150000"/>
              </a:lnSpc>
            </a:pPr>
            <a:r>
              <a:rPr lang="zh-CN" altLang="en-US" sz="2000" b="1" dirty="0">
                <a:solidFill>
                  <a:schemeClr val="tx2"/>
                </a:solidFill>
              </a:rPr>
              <a:t>光束以布儒斯特角入射，单次折反射产生的透射光是</a:t>
            </a:r>
            <a:r>
              <a:rPr lang="en-US" altLang="zh-CN" sz="2000" b="1" dirty="0">
                <a:solidFill>
                  <a:schemeClr val="tx2"/>
                </a:solidFill>
              </a:rPr>
              <a:t>p</a:t>
            </a:r>
            <a:r>
              <a:rPr lang="zh-CN" altLang="en-US" sz="2000" b="1" dirty="0">
                <a:solidFill>
                  <a:schemeClr val="tx2"/>
                </a:solidFill>
              </a:rPr>
              <a:t>波占优势的部分偏振光，以玻片堆进一步提高偏振度，可获得完全线偏振的透射光。</a:t>
            </a:r>
            <a:endParaRPr lang="en-US" altLang="zh-CN" sz="2000" b="1" dirty="0">
              <a:solidFill>
                <a:schemeClr val="tx2"/>
              </a:solidFill>
            </a:endParaRPr>
          </a:p>
        </p:txBody>
      </p:sp>
      <p:grpSp>
        <p:nvGrpSpPr>
          <p:cNvPr id="67" name="Group 20"/>
          <p:cNvGrpSpPr>
            <a:grpSpLocks/>
          </p:cNvGrpSpPr>
          <p:nvPr/>
        </p:nvGrpSpPr>
        <p:grpSpPr bwMode="auto">
          <a:xfrm>
            <a:off x="3403401" y="2103552"/>
            <a:ext cx="1494708" cy="1740579"/>
            <a:chOff x="2019" y="2175"/>
            <a:chExt cx="1149" cy="1329"/>
          </a:xfrm>
        </p:grpSpPr>
        <p:sp>
          <p:nvSpPr>
            <p:cNvPr id="68" name="Line 21"/>
            <p:cNvSpPr>
              <a:spLocks noChangeShapeType="1"/>
            </p:cNvSpPr>
            <p:nvPr/>
          </p:nvSpPr>
          <p:spPr bwMode="auto">
            <a:xfrm flipV="1">
              <a:off x="2304" y="2304"/>
              <a:ext cx="0"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22"/>
            <p:cNvSpPr>
              <a:spLocks noChangeShapeType="1"/>
            </p:cNvSpPr>
            <p:nvPr/>
          </p:nvSpPr>
          <p:spPr bwMode="auto">
            <a:xfrm flipV="1">
              <a:off x="3168" y="2496"/>
              <a:ext cx="0"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0" name="Object 23"/>
            <p:cNvGraphicFramePr>
              <a:graphicFrameLocks noChangeAspect="1"/>
            </p:cNvGraphicFramePr>
            <p:nvPr/>
          </p:nvGraphicFramePr>
          <p:xfrm>
            <a:off x="2019" y="2175"/>
            <a:ext cx="333" cy="609"/>
          </p:xfrm>
          <a:graphic>
            <a:graphicData uri="http://schemas.openxmlformats.org/presentationml/2006/ole">
              <mc:AlternateContent xmlns:mc="http://schemas.openxmlformats.org/markup-compatibility/2006">
                <mc:Choice xmlns:v="urn:schemas-microsoft-com:vml" Requires="v">
                  <p:oleObj spid="_x0000_s4465" name="公式" r:id="rId4" imgW="114185" imgH="219186" progId="Equation.3">
                    <p:embed/>
                  </p:oleObj>
                </mc:Choice>
                <mc:Fallback>
                  <p:oleObj name="公式" r:id="rId4" imgW="114185" imgH="21918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 y="2175"/>
                          <a:ext cx="333" cy="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 name="Group 24"/>
          <p:cNvGrpSpPr>
            <a:grpSpLocks/>
          </p:cNvGrpSpPr>
          <p:nvPr/>
        </p:nvGrpSpPr>
        <p:grpSpPr bwMode="auto">
          <a:xfrm>
            <a:off x="4448446" y="4673757"/>
            <a:ext cx="1498611" cy="565786"/>
            <a:chOff x="2496" y="3648"/>
            <a:chExt cx="1152" cy="432"/>
          </a:xfrm>
        </p:grpSpPr>
        <p:sp>
          <p:nvSpPr>
            <p:cNvPr id="72" name="AutoShape 25"/>
            <p:cNvSpPr>
              <a:spLocks noChangeArrowheads="1"/>
            </p:cNvSpPr>
            <p:nvPr/>
          </p:nvSpPr>
          <p:spPr bwMode="auto">
            <a:xfrm flipH="1">
              <a:off x="2496" y="3648"/>
              <a:ext cx="1152" cy="432"/>
            </a:xfrm>
            <a:prstGeom prst="parallelogram">
              <a:avLst>
                <a:gd name="adj" fmla="val 111728"/>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73" name="Line 26"/>
            <p:cNvSpPr>
              <a:spLocks noChangeShapeType="1"/>
            </p:cNvSpPr>
            <p:nvPr/>
          </p:nvSpPr>
          <p:spPr bwMode="auto">
            <a:xfrm>
              <a:off x="2880" y="3648"/>
              <a:ext cx="480" cy="43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27"/>
            <p:cNvSpPr>
              <a:spLocks noChangeShapeType="1"/>
            </p:cNvSpPr>
            <p:nvPr/>
          </p:nvSpPr>
          <p:spPr bwMode="auto">
            <a:xfrm flipV="1">
              <a:off x="2880" y="3648"/>
              <a:ext cx="175"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28"/>
            <p:cNvSpPr>
              <a:spLocks noChangeShapeType="1"/>
            </p:cNvSpPr>
            <p:nvPr/>
          </p:nvSpPr>
          <p:spPr bwMode="auto">
            <a:xfrm flipV="1">
              <a:off x="2976" y="3744"/>
              <a:ext cx="175"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29"/>
            <p:cNvSpPr>
              <a:spLocks noChangeShapeType="1"/>
            </p:cNvSpPr>
            <p:nvPr/>
          </p:nvSpPr>
          <p:spPr bwMode="auto">
            <a:xfrm flipV="1">
              <a:off x="3072" y="3840"/>
              <a:ext cx="175"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30"/>
            <p:cNvSpPr>
              <a:spLocks noChangeShapeType="1"/>
            </p:cNvSpPr>
            <p:nvPr/>
          </p:nvSpPr>
          <p:spPr bwMode="auto">
            <a:xfrm flipV="1">
              <a:off x="3168" y="3936"/>
              <a:ext cx="175"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8" name="Rectangle 31"/>
          <p:cNvSpPr>
            <a:spLocks noChangeArrowheads="1"/>
          </p:cNvSpPr>
          <p:nvPr/>
        </p:nvSpPr>
        <p:spPr bwMode="auto">
          <a:xfrm>
            <a:off x="2288790" y="4429879"/>
            <a:ext cx="4433391" cy="127040"/>
          </a:xfrm>
          <a:prstGeom prst="rect">
            <a:avLst/>
          </a:prstGeom>
          <a:solidFill>
            <a:srgbClr val="66CCFF">
              <a:alpha val="50195"/>
            </a:srgbClr>
          </a:solidFill>
          <a:ln w="9525">
            <a:miter lim="800000"/>
            <a:headEnd/>
            <a:tailEnd/>
          </a:ln>
          <a:effectLst/>
          <a:scene3d>
            <a:camera prst="legacyObliqueTopRight"/>
            <a:lightRig rig="legacyFlat3" dir="b"/>
          </a:scene3d>
          <a:sp3d extrusionH="887400" prstMaterial="legacyMatte">
            <a:bevelT w="13500" h="13500" prst="angle"/>
            <a:bevelB w="13500" h="13500" prst="angle"/>
            <a:extrusionClr>
              <a:srgbClr val="66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79" name="AutoShape 32"/>
          <p:cNvSpPr>
            <a:spLocks noChangeArrowheads="1"/>
          </p:cNvSpPr>
          <p:nvPr/>
        </p:nvSpPr>
        <p:spPr bwMode="auto">
          <a:xfrm flipH="1">
            <a:off x="4311832" y="4338477"/>
            <a:ext cx="999074" cy="62866"/>
          </a:xfrm>
          <a:prstGeom prst="parallelogram">
            <a:avLst>
              <a:gd name="adj" fmla="val 91630"/>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80" name="Rectangle 33"/>
          <p:cNvSpPr>
            <a:spLocks noChangeArrowheads="1"/>
          </p:cNvSpPr>
          <p:nvPr/>
        </p:nvSpPr>
        <p:spPr bwMode="auto">
          <a:xfrm>
            <a:off x="2288790" y="4193619"/>
            <a:ext cx="4433391" cy="128350"/>
          </a:xfrm>
          <a:prstGeom prst="rect">
            <a:avLst/>
          </a:prstGeom>
          <a:solidFill>
            <a:srgbClr val="66CCFF">
              <a:alpha val="50195"/>
            </a:srgbClr>
          </a:solidFill>
          <a:ln w="9525">
            <a:miter lim="800000"/>
            <a:headEnd/>
            <a:tailEnd/>
          </a:ln>
          <a:effectLst/>
          <a:scene3d>
            <a:camera prst="legacyObliqueTopRight"/>
            <a:lightRig rig="legacyFlat3" dir="b"/>
          </a:scene3d>
          <a:sp3d extrusionH="887400" prstMaterial="legacyMatte">
            <a:bevelT w="13500" h="13500" prst="angle"/>
            <a:bevelB w="13500" h="13500" prst="angle"/>
            <a:extrusionClr>
              <a:srgbClr val="66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81" name="AutoShape 34"/>
          <p:cNvSpPr>
            <a:spLocks noChangeArrowheads="1"/>
          </p:cNvSpPr>
          <p:nvPr/>
        </p:nvSpPr>
        <p:spPr bwMode="auto">
          <a:xfrm flipH="1">
            <a:off x="4235632" y="4109877"/>
            <a:ext cx="999074" cy="62866"/>
          </a:xfrm>
          <a:prstGeom prst="parallelogram">
            <a:avLst>
              <a:gd name="adj" fmla="val 91630"/>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82" name="Rectangle 35"/>
          <p:cNvSpPr>
            <a:spLocks noChangeArrowheads="1"/>
          </p:cNvSpPr>
          <p:nvPr/>
        </p:nvSpPr>
        <p:spPr bwMode="auto">
          <a:xfrm>
            <a:off x="2288790" y="3977442"/>
            <a:ext cx="4433391" cy="127040"/>
          </a:xfrm>
          <a:prstGeom prst="rect">
            <a:avLst/>
          </a:prstGeom>
          <a:solidFill>
            <a:srgbClr val="66CCFF">
              <a:alpha val="50195"/>
            </a:srgbClr>
          </a:solidFill>
          <a:ln w="9525">
            <a:miter lim="800000"/>
            <a:headEnd/>
            <a:tailEnd/>
          </a:ln>
          <a:effectLst/>
          <a:scene3d>
            <a:camera prst="legacyObliqueTopRight"/>
            <a:lightRig rig="legacyFlat3" dir="b"/>
          </a:scene3d>
          <a:sp3d extrusionH="887400" prstMaterial="legacyMatte">
            <a:bevelT w="13500" h="13500" prst="angle"/>
            <a:bevelB w="13500" h="13500" prst="angle"/>
            <a:extrusionClr>
              <a:srgbClr val="66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83" name="AutoShape 36"/>
          <p:cNvSpPr>
            <a:spLocks noChangeArrowheads="1"/>
          </p:cNvSpPr>
          <p:nvPr/>
        </p:nvSpPr>
        <p:spPr bwMode="auto">
          <a:xfrm flipH="1">
            <a:off x="4159432" y="3881277"/>
            <a:ext cx="999074" cy="62866"/>
          </a:xfrm>
          <a:prstGeom prst="parallelogram">
            <a:avLst>
              <a:gd name="adj" fmla="val 91630"/>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84" name="Rectangle 37"/>
          <p:cNvSpPr>
            <a:spLocks noChangeArrowheads="1"/>
          </p:cNvSpPr>
          <p:nvPr/>
        </p:nvSpPr>
        <p:spPr bwMode="auto">
          <a:xfrm>
            <a:off x="2288790" y="3741182"/>
            <a:ext cx="4433391" cy="128350"/>
          </a:xfrm>
          <a:prstGeom prst="rect">
            <a:avLst/>
          </a:prstGeom>
          <a:solidFill>
            <a:srgbClr val="66CCFF">
              <a:alpha val="50195"/>
            </a:srgbClr>
          </a:solidFill>
          <a:ln w="9525">
            <a:miter lim="800000"/>
            <a:headEnd/>
            <a:tailEnd/>
          </a:ln>
          <a:effectLst/>
          <a:scene3d>
            <a:camera prst="legacyObliqueTopRight"/>
            <a:lightRig rig="legacyFlat3" dir="b"/>
          </a:scene3d>
          <a:sp3d extrusionH="887400" prstMaterial="legacyMatte">
            <a:bevelT w="13500" h="13500" prst="angle"/>
            <a:bevelB w="13500" h="13500" prst="angle"/>
            <a:extrusionClr>
              <a:srgbClr val="66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85" name="AutoShape 38"/>
          <p:cNvSpPr>
            <a:spLocks noChangeArrowheads="1"/>
          </p:cNvSpPr>
          <p:nvPr/>
        </p:nvSpPr>
        <p:spPr bwMode="auto">
          <a:xfrm flipH="1">
            <a:off x="4083232" y="3652677"/>
            <a:ext cx="999074" cy="62866"/>
          </a:xfrm>
          <a:prstGeom prst="parallelogram">
            <a:avLst>
              <a:gd name="adj" fmla="val 91630"/>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86" name="Rectangle 39"/>
          <p:cNvSpPr>
            <a:spLocks noChangeArrowheads="1"/>
          </p:cNvSpPr>
          <p:nvPr/>
        </p:nvSpPr>
        <p:spPr bwMode="auto">
          <a:xfrm>
            <a:off x="2288790" y="3515479"/>
            <a:ext cx="4433391" cy="127040"/>
          </a:xfrm>
          <a:prstGeom prst="rect">
            <a:avLst/>
          </a:prstGeom>
          <a:solidFill>
            <a:srgbClr val="66CCFF">
              <a:alpha val="50195"/>
            </a:srgbClr>
          </a:solidFill>
          <a:ln w="9525">
            <a:miter lim="800000"/>
            <a:headEnd/>
            <a:tailEnd/>
          </a:ln>
          <a:effectLst/>
          <a:scene3d>
            <a:camera prst="legacyObliqueTopRight"/>
            <a:lightRig rig="legacyFlat3" dir="t"/>
          </a:scene3d>
          <a:sp3d extrusionH="887400" prstMaterial="legacyMatte">
            <a:bevelT w="13500" h="13500" prst="angle"/>
            <a:bevelB w="13500" h="13500" prst="angle"/>
            <a:extrusionClr>
              <a:srgbClr val="66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87" name="AutoShape 40"/>
          <p:cNvSpPr>
            <a:spLocks noChangeArrowheads="1"/>
          </p:cNvSpPr>
          <p:nvPr/>
        </p:nvSpPr>
        <p:spPr bwMode="auto">
          <a:xfrm flipH="1">
            <a:off x="4007032" y="3424077"/>
            <a:ext cx="999074" cy="62866"/>
          </a:xfrm>
          <a:prstGeom prst="parallelogram">
            <a:avLst>
              <a:gd name="adj" fmla="val 91630"/>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88" name="Rectangle 41"/>
          <p:cNvSpPr>
            <a:spLocks noChangeArrowheads="1"/>
          </p:cNvSpPr>
          <p:nvPr/>
        </p:nvSpPr>
        <p:spPr bwMode="auto">
          <a:xfrm>
            <a:off x="2306253" y="3285569"/>
            <a:ext cx="4433391" cy="128350"/>
          </a:xfrm>
          <a:prstGeom prst="rect">
            <a:avLst/>
          </a:prstGeom>
          <a:solidFill>
            <a:srgbClr val="66CCFF">
              <a:alpha val="50195"/>
            </a:srgbClr>
          </a:solidFill>
          <a:ln w="9525">
            <a:miter lim="800000"/>
            <a:headEnd/>
            <a:tailEnd/>
          </a:ln>
          <a:effectLst/>
          <a:scene3d>
            <a:camera prst="legacyObliqueTopRight"/>
            <a:lightRig rig="legacyFlat3" dir="t"/>
          </a:scene3d>
          <a:sp3d extrusionH="887400" prstMaterial="legacyMatte">
            <a:bevelT w="13500" h="13500" prst="angle"/>
            <a:bevelB w="13500" h="13500" prst="angle"/>
            <a:extrusionClr>
              <a:srgbClr val="66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grpSp>
        <p:nvGrpSpPr>
          <p:cNvPr id="89" name="Group 42"/>
          <p:cNvGrpSpPr>
            <a:grpSpLocks/>
          </p:cNvGrpSpPr>
          <p:nvPr/>
        </p:nvGrpSpPr>
        <p:grpSpPr bwMode="auto">
          <a:xfrm>
            <a:off x="2092439" y="1621230"/>
            <a:ext cx="2809896" cy="1637113"/>
            <a:chOff x="912" y="1582"/>
            <a:chExt cx="2160" cy="1250"/>
          </a:xfrm>
        </p:grpSpPr>
        <p:sp>
          <p:nvSpPr>
            <p:cNvPr id="90" name="AutoShape 43"/>
            <p:cNvSpPr>
              <a:spLocks noChangeArrowheads="1"/>
            </p:cNvSpPr>
            <p:nvPr/>
          </p:nvSpPr>
          <p:spPr bwMode="auto">
            <a:xfrm rot="1911110">
              <a:off x="912" y="1872"/>
              <a:ext cx="2160" cy="720"/>
            </a:xfrm>
            <a:prstGeom prst="rightArrow">
              <a:avLst>
                <a:gd name="adj1" fmla="val 50000"/>
                <a:gd name="adj2" fmla="val 77347"/>
              </a:avLst>
            </a:prstGeom>
            <a:solidFill>
              <a:srgbClr val="FF3300"/>
            </a:solidFill>
            <a:ln w="9525">
              <a:miter lim="800000"/>
              <a:headEnd/>
              <a:tailEnd/>
            </a:ln>
            <a:effectLst/>
            <a:scene3d>
              <a:camera prst="legacyObliqueTopRight">
                <a:rot lat="20999997" lon="20699998" rev="0"/>
              </a:camera>
              <a:lightRig rig="legacyFlat4" dir="b"/>
            </a:scene3d>
            <a:sp3d extrusionH="8874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grpSp>
          <p:nvGrpSpPr>
            <p:cNvPr id="91" name="Group 44"/>
            <p:cNvGrpSpPr>
              <a:grpSpLocks/>
            </p:cNvGrpSpPr>
            <p:nvPr/>
          </p:nvGrpSpPr>
          <p:grpSpPr bwMode="auto">
            <a:xfrm rot="-484061">
              <a:off x="1204" y="1582"/>
              <a:ext cx="1388" cy="1250"/>
              <a:chOff x="1104" y="1486"/>
              <a:chExt cx="1388" cy="1250"/>
            </a:xfrm>
          </p:grpSpPr>
          <p:sp>
            <p:nvSpPr>
              <p:cNvPr id="92" name="Line 45"/>
              <p:cNvSpPr>
                <a:spLocks noChangeShapeType="1"/>
              </p:cNvSpPr>
              <p:nvPr/>
            </p:nvSpPr>
            <p:spPr bwMode="auto">
              <a:xfrm rot="-298218">
                <a:off x="1150" y="1486"/>
                <a:ext cx="1342" cy="125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Oval 46"/>
              <p:cNvSpPr>
                <a:spLocks noChangeArrowheads="1"/>
              </p:cNvSpPr>
              <p:nvPr/>
            </p:nvSpPr>
            <p:spPr bwMode="auto">
              <a:xfrm rot="-298218">
                <a:off x="1104" y="1536"/>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94" name="Oval 47"/>
              <p:cNvSpPr>
                <a:spLocks noChangeArrowheads="1"/>
              </p:cNvSpPr>
              <p:nvPr/>
            </p:nvSpPr>
            <p:spPr bwMode="auto">
              <a:xfrm rot="-298218">
                <a:off x="1308" y="1711"/>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95" name="Oval 48"/>
              <p:cNvSpPr>
                <a:spLocks noChangeArrowheads="1"/>
              </p:cNvSpPr>
              <p:nvPr/>
            </p:nvSpPr>
            <p:spPr bwMode="auto">
              <a:xfrm rot="-298218">
                <a:off x="1516" y="1875"/>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96" name="Oval 49"/>
              <p:cNvSpPr>
                <a:spLocks noChangeArrowheads="1"/>
              </p:cNvSpPr>
              <p:nvPr/>
            </p:nvSpPr>
            <p:spPr bwMode="auto">
              <a:xfrm rot="-298218">
                <a:off x="1716" y="2016"/>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97" name="Oval 50"/>
              <p:cNvSpPr>
                <a:spLocks noChangeArrowheads="1"/>
              </p:cNvSpPr>
              <p:nvPr/>
            </p:nvSpPr>
            <p:spPr bwMode="auto">
              <a:xfrm rot="-298218">
                <a:off x="1908" y="2160"/>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98" name="Oval 51"/>
              <p:cNvSpPr>
                <a:spLocks noChangeArrowheads="1"/>
              </p:cNvSpPr>
              <p:nvPr/>
            </p:nvSpPr>
            <p:spPr bwMode="auto">
              <a:xfrm rot="-298218">
                <a:off x="2100" y="2304"/>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99" name="Line 52"/>
              <p:cNvSpPr>
                <a:spLocks noChangeShapeType="1"/>
              </p:cNvSpPr>
              <p:nvPr/>
            </p:nvSpPr>
            <p:spPr bwMode="auto">
              <a:xfrm rot="21351260" flipV="1">
                <a:off x="2207" y="2398"/>
                <a:ext cx="144"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53"/>
              <p:cNvSpPr>
                <a:spLocks noChangeShapeType="1"/>
              </p:cNvSpPr>
              <p:nvPr/>
            </p:nvSpPr>
            <p:spPr bwMode="auto">
              <a:xfrm rot="21351260" flipV="1">
                <a:off x="1200" y="1584"/>
                <a:ext cx="144"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54"/>
              <p:cNvSpPr>
                <a:spLocks noChangeShapeType="1"/>
              </p:cNvSpPr>
              <p:nvPr/>
            </p:nvSpPr>
            <p:spPr bwMode="auto">
              <a:xfrm rot="21351260" flipV="1">
                <a:off x="1392" y="1776"/>
                <a:ext cx="144"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55"/>
              <p:cNvSpPr>
                <a:spLocks noChangeShapeType="1"/>
              </p:cNvSpPr>
              <p:nvPr/>
            </p:nvSpPr>
            <p:spPr bwMode="auto">
              <a:xfrm rot="21351260" flipV="1">
                <a:off x="1584" y="1920"/>
                <a:ext cx="144"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56"/>
              <p:cNvSpPr>
                <a:spLocks noChangeShapeType="1"/>
              </p:cNvSpPr>
              <p:nvPr/>
            </p:nvSpPr>
            <p:spPr bwMode="auto">
              <a:xfrm rot="21351260" flipV="1">
                <a:off x="1776" y="2064"/>
                <a:ext cx="144"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57"/>
              <p:cNvSpPr>
                <a:spLocks noChangeShapeType="1"/>
              </p:cNvSpPr>
              <p:nvPr/>
            </p:nvSpPr>
            <p:spPr bwMode="auto">
              <a:xfrm rot="21351260" flipV="1">
                <a:off x="1968" y="2208"/>
                <a:ext cx="144"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Oval 58"/>
              <p:cNvSpPr>
                <a:spLocks noChangeArrowheads="1"/>
              </p:cNvSpPr>
              <p:nvPr/>
            </p:nvSpPr>
            <p:spPr bwMode="auto">
              <a:xfrm rot="-298218">
                <a:off x="2304" y="2496"/>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grpSp>
      </p:grpSp>
      <p:grpSp>
        <p:nvGrpSpPr>
          <p:cNvPr id="106" name="Group 59"/>
          <p:cNvGrpSpPr>
            <a:grpSpLocks/>
          </p:cNvGrpSpPr>
          <p:nvPr/>
        </p:nvGrpSpPr>
        <p:grpSpPr bwMode="auto">
          <a:xfrm>
            <a:off x="4952637" y="1484784"/>
            <a:ext cx="2372801" cy="1697359"/>
            <a:chOff x="2747" y="1488"/>
            <a:chExt cx="1824" cy="1296"/>
          </a:xfrm>
        </p:grpSpPr>
        <p:sp>
          <p:nvSpPr>
            <p:cNvPr id="107" name="AutoShape 60"/>
            <p:cNvSpPr>
              <a:spLocks noChangeArrowheads="1"/>
            </p:cNvSpPr>
            <p:nvPr/>
          </p:nvSpPr>
          <p:spPr bwMode="auto">
            <a:xfrm rot="19644131" flipV="1">
              <a:off x="2747" y="1669"/>
              <a:ext cx="1824" cy="864"/>
            </a:xfrm>
            <a:prstGeom prst="rightArrow">
              <a:avLst>
                <a:gd name="adj1" fmla="val 53361"/>
                <a:gd name="adj2" fmla="val 44050"/>
              </a:avLst>
            </a:prstGeom>
            <a:solidFill>
              <a:srgbClr val="FF3300"/>
            </a:solidFill>
            <a:ln w="9525">
              <a:miter lim="800000"/>
              <a:headEnd/>
              <a:tailEnd/>
            </a:ln>
            <a:effectLst/>
            <a:scene3d>
              <a:camera prst="legacyObliqueTopRight">
                <a:rot lat="20999997" lon="21299997" rev="0"/>
              </a:camera>
              <a:lightRig rig="legacyFlat4" dir="b"/>
            </a:scene3d>
            <a:sp3d extrusionH="8874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flatTx/>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ctr" eaLnBrk="1" hangingPunct="1"/>
              <a:endParaRPr kumimoji="1" lang="zh-CN" altLang="zh-CN" sz="3200">
                <a:solidFill>
                  <a:srgbClr val="FFFF00"/>
                </a:solidFill>
                <a:latin typeface="Times New Roman" pitchFamily="18" charset="0"/>
              </a:endParaRPr>
            </a:p>
          </p:txBody>
        </p:sp>
        <p:grpSp>
          <p:nvGrpSpPr>
            <p:cNvPr id="108" name="Group 61"/>
            <p:cNvGrpSpPr>
              <a:grpSpLocks/>
            </p:cNvGrpSpPr>
            <p:nvPr/>
          </p:nvGrpSpPr>
          <p:grpSpPr bwMode="auto">
            <a:xfrm rot="-101163">
              <a:off x="2844" y="1488"/>
              <a:ext cx="1476" cy="1296"/>
              <a:chOff x="2950" y="1439"/>
              <a:chExt cx="1476" cy="1296"/>
            </a:xfrm>
          </p:grpSpPr>
          <p:sp>
            <p:nvSpPr>
              <p:cNvPr id="109" name="Line 62"/>
              <p:cNvSpPr>
                <a:spLocks noChangeShapeType="1"/>
              </p:cNvSpPr>
              <p:nvPr/>
            </p:nvSpPr>
            <p:spPr bwMode="auto">
              <a:xfrm rot="622120" flipH="1">
                <a:off x="2971" y="1439"/>
                <a:ext cx="1455" cy="1296"/>
              </a:xfrm>
              <a:prstGeom prst="line">
                <a:avLst/>
              </a:prstGeom>
              <a:noFill/>
              <a:ln w="38100">
                <a:solidFill>
                  <a:srgbClr val="FF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 name="Group 63"/>
              <p:cNvGrpSpPr>
                <a:grpSpLocks/>
              </p:cNvGrpSpPr>
              <p:nvPr/>
            </p:nvGrpSpPr>
            <p:grpSpPr bwMode="auto">
              <a:xfrm>
                <a:off x="2950" y="1680"/>
                <a:ext cx="1370" cy="857"/>
                <a:chOff x="2950" y="1680"/>
                <a:chExt cx="1370" cy="857"/>
              </a:xfrm>
            </p:grpSpPr>
            <p:sp>
              <p:nvSpPr>
                <p:cNvPr id="111" name="Oval 64"/>
                <p:cNvSpPr>
                  <a:spLocks noChangeArrowheads="1"/>
                </p:cNvSpPr>
                <p:nvPr/>
              </p:nvSpPr>
              <p:spPr bwMode="auto">
                <a:xfrm rot="622120" flipH="1">
                  <a:off x="4032" y="1776"/>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2" name="Oval 65"/>
                <p:cNvSpPr>
                  <a:spLocks noChangeArrowheads="1"/>
                </p:cNvSpPr>
                <p:nvPr/>
              </p:nvSpPr>
              <p:spPr bwMode="auto">
                <a:xfrm rot="622120" flipH="1">
                  <a:off x="3882" y="1880"/>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3" name="Oval 66"/>
                <p:cNvSpPr>
                  <a:spLocks noChangeArrowheads="1"/>
                </p:cNvSpPr>
                <p:nvPr/>
              </p:nvSpPr>
              <p:spPr bwMode="auto">
                <a:xfrm rot="622120" flipH="1">
                  <a:off x="3744" y="1968"/>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4" name="Oval 67"/>
                <p:cNvSpPr>
                  <a:spLocks noChangeArrowheads="1"/>
                </p:cNvSpPr>
                <p:nvPr/>
              </p:nvSpPr>
              <p:spPr bwMode="auto">
                <a:xfrm rot="622120" flipH="1">
                  <a:off x="3456" y="2160"/>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5" name="Oval 68"/>
                <p:cNvSpPr>
                  <a:spLocks noChangeArrowheads="1"/>
                </p:cNvSpPr>
                <p:nvPr/>
              </p:nvSpPr>
              <p:spPr bwMode="auto">
                <a:xfrm rot="622120" flipH="1">
                  <a:off x="3277" y="2257"/>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6" name="Oval 69"/>
                <p:cNvSpPr>
                  <a:spLocks noChangeArrowheads="1"/>
                </p:cNvSpPr>
                <p:nvPr/>
              </p:nvSpPr>
              <p:spPr bwMode="auto">
                <a:xfrm rot="622120" flipH="1">
                  <a:off x="3120" y="2352"/>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7" name="Oval 70"/>
                <p:cNvSpPr>
                  <a:spLocks noChangeArrowheads="1"/>
                </p:cNvSpPr>
                <p:nvPr/>
              </p:nvSpPr>
              <p:spPr bwMode="auto">
                <a:xfrm rot="622120" flipH="1">
                  <a:off x="3600" y="2064"/>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8" name="Oval 71"/>
                <p:cNvSpPr>
                  <a:spLocks noChangeArrowheads="1"/>
                </p:cNvSpPr>
                <p:nvPr/>
              </p:nvSpPr>
              <p:spPr bwMode="auto">
                <a:xfrm rot="622120" flipH="1">
                  <a:off x="2950" y="2441"/>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9" name="Oval 72"/>
                <p:cNvSpPr>
                  <a:spLocks noChangeArrowheads="1"/>
                </p:cNvSpPr>
                <p:nvPr/>
              </p:nvSpPr>
              <p:spPr bwMode="auto">
                <a:xfrm rot="622120" flipH="1">
                  <a:off x="4224" y="1680"/>
                  <a:ext cx="96" cy="96"/>
                </a:xfrm>
                <a:prstGeom prst="ellipse">
                  <a:avLst/>
                </a:prstGeom>
                <a:solidFill>
                  <a:srgbClr val="FF33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grpSp>
        </p:grpSp>
      </p:grpSp>
    </p:spTree>
    <p:extLst>
      <p:ext uri="{BB962C8B-B14F-4D97-AF65-F5344CB8AC3E}">
        <p14:creationId xmlns:p14="http://schemas.microsoft.com/office/powerpoint/2010/main" val="133265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8"/>
                                        </p:tgtEl>
                                        <p:attrNameLst>
                                          <p:attrName>style.visibility</p:attrName>
                                        </p:attrNameLst>
                                      </p:cBhvr>
                                      <p:to>
                                        <p:strVal val="visible"/>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wipe(left)">
                                      <p:cBhvr>
                                        <p:cTn id="20" dur="500"/>
                                        <p:tgtEl>
                                          <p:spTgt spid="8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left)">
                                      <p:cBhvr>
                                        <p:cTn id="24" dur="500"/>
                                        <p:tgtEl>
                                          <p:spTgt spid="106"/>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87"/>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499"/>
                                          </p:stCondLst>
                                        </p:cTn>
                                        <p:tgtEl>
                                          <p:spTgt spid="85"/>
                                        </p:tgtEl>
                                        <p:attrNameLst>
                                          <p:attrName>style.visibility</p:attrName>
                                        </p:attrNameLst>
                                      </p:cBhvr>
                                      <p:to>
                                        <p:strVal val="visible"/>
                                      </p:to>
                                    </p:se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499"/>
                                          </p:stCondLst>
                                        </p:cTn>
                                        <p:tgtEl>
                                          <p:spTgt spid="83"/>
                                        </p:tgtEl>
                                        <p:attrNameLst>
                                          <p:attrName>style.visibility</p:attrName>
                                        </p:attrNameLst>
                                      </p:cBhvr>
                                      <p:to>
                                        <p:strVal val="visible"/>
                                      </p:to>
                                    </p:set>
                                  </p:childTnLst>
                                </p:cTn>
                              </p:par>
                            </p:childTnLst>
                          </p:cTn>
                        </p:par>
                        <p:par>
                          <p:cTn id="34" fill="hold">
                            <p:stCondLst>
                              <p:cond delay="3000"/>
                            </p:stCondLst>
                            <p:childTnLst>
                              <p:par>
                                <p:cTn id="35" presetID="1" presetClass="entr" presetSubtype="0" fill="hold" grpId="0" nodeType="afterEffect">
                                  <p:stCondLst>
                                    <p:cond delay="0"/>
                                  </p:stCondLst>
                                  <p:childTnLst>
                                    <p:set>
                                      <p:cBhvr>
                                        <p:cTn id="36" dur="1" fill="hold">
                                          <p:stCondLst>
                                            <p:cond delay="499"/>
                                          </p:stCondLst>
                                        </p:cTn>
                                        <p:tgtEl>
                                          <p:spTgt spid="81"/>
                                        </p:tgtEl>
                                        <p:attrNameLst>
                                          <p:attrName>style.visibility</p:attrName>
                                        </p:attrNameLst>
                                      </p:cBhvr>
                                      <p:to>
                                        <p:strVal val="visible"/>
                                      </p:to>
                                    </p:se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wipe(up)">
                                      <p:cBhvr>
                                        <p:cTn id="40" dur="500"/>
                                        <p:tgtEl>
                                          <p:spTgt spid="79"/>
                                        </p:tgtEl>
                                      </p:cBhvr>
                                    </p:animEffect>
                                  </p:childTnLst>
                                </p:cTn>
                              </p:par>
                            </p:childTnLst>
                          </p:cTn>
                        </p:par>
                        <p:par>
                          <p:cTn id="41" fill="hold">
                            <p:stCondLst>
                              <p:cond delay="4000"/>
                            </p:stCondLst>
                            <p:childTnLst>
                              <p:par>
                                <p:cTn id="42" presetID="22" presetClass="entr" presetSubtype="1" fill="hold"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up)">
                                      <p:cBhvr>
                                        <p:cTn id="44" dur="500"/>
                                        <p:tgtEl>
                                          <p:spTgt spid="71"/>
                                        </p:tgtEl>
                                      </p:cBhvr>
                                    </p:animEffect>
                                  </p:childTnLst>
                                </p:cTn>
                              </p:par>
                            </p:childTnLst>
                          </p:cTn>
                        </p:par>
                        <p:par>
                          <p:cTn id="45" fill="hold">
                            <p:stCondLst>
                              <p:cond delay="4500"/>
                            </p:stCondLst>
                            <p:childTnLst>
                              <p:par>
                                <p:cTn id="46" presetID="22" presetClass="entr" presetSubtype="1" fill="hold" nodeType="after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up)">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arn(inVertical)">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r>
              <a:rPr lang="en-US" altLang="zh-CN" sz="3600" dirty="0">
                <a:latin typeface="黑体" pitchFamily="2" charset="-122"/>
                <a:ea typeface="黑体" pitchFamily="2" charset="-122"/>
              </a:rPr>
              <a:t>7.1 </a:t>
            </a:r>
            <a:r>
              <a:rPr lang="zh-CN" altLang="en-US" sz="3600" dirty="0">
                <a:latin typeface="黑体" pitchFamily="2" charset="-122"/>
                <a:ea typeface="黑体" pitchFamily="2" charset="-122"/>
              </a:rPr>
              <a:t>偏振光概述</a:t>
            </a:r>
            <a:endParaRPr lang="en-US" altLang="zh-CN" sz="36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a:t>
            </a:fld>
            <a:endParaRPr lang="en-US" altLang="zh-CN"/>
          </a:p>
        </p:txBody>
      </p:sp>
      <p:sp>
        <p:nvSpPr>
          <p:cNvPr id="9" name="矩形 8"/>
          <p:cNvSpPr/>
          <p:nvPr/>
        </p:nvSpPr>
        <p:spPr>
          <a:xfrm>
            <a:off x="2771800" y="2132856"/>
            <a:ext cx="4104456" cy="3408112"/>
          </a:xfrm>
          <a:prstGeom prst="rect">
            <a:avLst/>
          </a:prstGeom>
        </p:spPr>
        <p:txBody>
          <a:bodyPr wrap="square">
            <a:spAutoFit/>
          </a:bodyPr>
          <a:lstStyle/>
          <a:p>
            <a:pPr>
              <a:lnSpc>
                <a:spcPct val="200000"/>
              </a:lnSpc>
            </a:pPr>
            <a:r>
              <a:rPr lang="en-US" altLang="zh-CN" sz="2800" b="1" dirty="0">
                <a:solidFill>
                  <a:srgbClr val="FF0000"/>
                </a:solidFill>
              </a:rPr>
              <a:t>7.1.1 </a:t>
            </a:r>
            <a:r>
              <a:rPr lang="zh-CN" altLang="en-US" sz="2800" b="1" dirty="0">
                <a:solidFill>
                  <a:srgbClr val="FF0000"/>
                </a:solidFill>
              </a:rPr>
              <a:t>偏振光的应用</a:t>
            </a:r>
            <a:endParaRPr lang="en-US" altLang="zh-CN" sz="2800" b="1" dirty="0">
              <a:solidFill>
                <a:srgbClr val="FF0000"/>
              </a:solidFill>
            </a:endParaRPr>
          </a:p>
          <a:p>
            <a:pPr>
              <a:lnSpc>
                <a:spcPct val="200000"/>
              </a:lnSpc>
            </a:pPr>
            <a:r>
              <a:rPr lang="en-US" altLang="zh-CN" sz="2800" b="1" dirty="0">
                <a:solidFill>
                  <a:schemeClr val="tx2"/>
                </a:solidFill>
              </a:rPr>
              <a:t>7.1.2 </a:t>
            </a:r>
            <a:r>
              <a:rPr lang="zh-CN" altLang="en-US" sz="2800" b="1" dirty="0">
                <a:solidFill>
                  <a:schemeClr val="tx2"/>
                </a:solidFill>
              </a:rPr>
              <a:t>偏振光的定义</a:t>
            </a:r>
            <a:endParaRPr lang="en-US" altLang="zh-CN" sz="2800" b="1" dirty="0">
              <a:solidFill>
                <a:schemeClr val="tx2"/>
              </a:solidFill>
            </a:endParaRPr>
          </a:p>
          <a:p>
            <a:pPr>
              <a:lnSpc>
                <a:spcPct val="200000"/>
              </a:lnSpc>
            </a:pPr>
            <a:r>
              <a:rPr lang="en-US" altLang="zh-CN" sz="2800" b="1" dirty="0">
                <a:solidFill>
                  <a:schemeClr val="tx2"/>
                </a:solidFill>
              </a:rPr>
              <a:t>7.1.3 </a:t>
            </a:r>
            <a:r>
              <a:rPr lang="zh-CN" altLang="en-US" sz="2800" b="1" dirty="0">
                <a:solidFill>
                  <a:schemeClr val="tx2"/>
                </a:solidFill>
              </a:rPr>
              <a:t>偏振光的产生方法</a:t>
            </a:r>
            <a:endParaRPr lang="en-US" altLang="zh-CN" sz="2800" b="1" dirty="0">
              <a:solidFill>
                <a:schemeClr val="tx2"/>
              </a:solidFill>
            </a:endParaRPr>
          </a:p>
          <a:p>
            <a:pPr>
              <a:lnSpc>
                <a:spcPct val="200000"/>
              </a:lnSpc>
            </a:pPr>
            <a:r>
              <a:rPr lang="en-US" altLang="zh-CN" sz="2800" b="1" dirty="0">
                <a:solidFill>
                  <a:schemeClr val="tx2"/>
                </a:solidFill>
              </a:rPr>
              <a:t>7.1.4 </a:t>
            </a:r>
            <a:r>
              <a:rPr lang="zh-CN" altLang="en-US" sz="2800" b="1" dirty="0">
                <a:solidFill>
                  <a:schemeClr val="tx2"/>
                </a:solidFill>
              </a:rPr>
              <a:t>偏振光的检测</a:t>
            </a:r>
          </a:p>
        </p:txBody>
      </p:sp>
    </p:spTree>
    <p:extLst>
      <p:ext uri="{BB962C8B-B14F-4D97-AF65-F5344CB8AC3E}">
        <p14:creationId xmlns:p14="http://schemas.microsoft.com/office/powerpoint/2010/main" val="4075520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9293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偏振分光棱镜</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20</a:t>
            </a:fld>
            <a:endParaRPr lang="en-US" altLang="zh-CN" dirty="0"/>
          </a:p>
        </p:txBody>
      </p:sp>
      <p:sp>
        <p:nvSpPr>
          <p:cNvPr id="2" name="TextBox 1"/>
          <p:cNvSpPr txBox="1"/>
          <p:nvPr/>
        </p:nvSpPr>
        <p:spPr>
          <a:xfrm>
            <a:off x="251520" y="4848014"/>
            <a:ext cx="8640960" cy="9572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000" b="1" dirty="0">
                <a:solidFill>
                  <a:schemeClr val="tx2"/>
                </a:solidFill>
              </a:rPr>
              <a:t>依据布儒斯特角起偏原理，以多层光学薄膜代替玻片堆，实现偏振分光。</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以两个斜面镀膜的直角棱镜，通过胶合制成偏振分光（</a:t>
            </a:r>
            <a:r>
              <a:rPr lang="en-US" altLang="zh-CN" sz="2000" b="1" dirty="0">
                <a:solidFill>
                  <a:schemeClr val="tx2"/>
                </a:solidFill>
              </a:rPr>
              <a:t>PBS</a:t>
            </a:r>
            <a:r>
              <a:rPr lang="zh-CN" altLang="en-US" sz="2000" b="1" dirty="0">
                <a:solidFill>
                  <a:schemeClr val="tx2"/>
                </a:solidFill>
              </a:rPr>
              <a:t>）立方体。</a:t>
            </a:r>
            <a:endParaRPr lang="en-US" altLang="zh-CN" sz="2000" b="1" dirty="0">
              <a:solidFill>
                <a:schemeClr val="tx2"/>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556792"/>
            <a:ext cx="2705100" cy="303847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173" y="1556792"/>
            <a:ext cx="3757275" cy="3005820"/>
          </a:xfrm>
          <a:prstGeom prst="rect">
            <a:avLst/>
          </a:prstGeom>
        </p:spPr>
      </p:pic>
      <p:sp>
        <p:nvSpPr>
          <p:cNvPr id="4" name="文本框 3">
            <a:extLst>
              <a:ext uri="{FF2B5EF4-FFF2-40B4-BE49-F238E27FC236}">
                <a16:creationId xmlns:a16="http://schemas.microsoft.com/office/drawing/2014/main" id="{DDA711F8-7BB9-46C3-A736-74F1BFC81CED}"/>
              </a:ext>
            </a:extLst>
          </p:cNvPr>
          <p:cNvSpPr txBox="1"/>
          <p:nvPr/>
        </p:nvSpPr>
        <p:spPr>
          <a:xfrm>
            <a:off x="2157789" y="6021288"/>
            <a:ext cx="5006499" cy="369332"/>
          </a:xfrm>
          <a:prstGeom prst="rect">
            <a:avLst/>
          </a:prstGeom>
          <a:noFill/>
        </p:spPr>
        <p:txBody>
          <a:bodyPr wrap="none" rtlCol="0">
            <a:spAutoFit/>
          </a:bodyPr>
          <a:lstStyle/>
          <a:p>
            <a:r>
              <a:rPr lang="zh-CN" altLang="en-US" b="1" dirty="0">
                <a:solidFill>
                  <a:srgbClr val="FF0000"/>
                </a:solidFill>
              </a:rPr>
              <a:t>问题：透射的</a:t>
            </a:r>
            <a:r>
              <a:rPr lang="en-US" altLang="zh-CN" b="1" dirty="0">
                <a:solidFill>
                  <a:srgbClr val="FF0000"/>
                </a:solidFill>
              </a:rPr>
              <a:t>p</a:t>
            </a:r>
            <a:r>
              <a:rPr lang="zh-CN" altLang="en-US" b="1" dirty="0">
                <a:solidFill>
                  <a:srgbClr val="FF0000"/>
                </a:solidFill>
              </a:rPr>
              <a:t>波和反射的</a:t>
            </a:r>
            <a:r>
              <a:rPr lang="en-US" altLang="zh-CN" b="1" dirty="0">
                <a:solidFill>
                  <a:srgbClr val="FF0000"/>
                </a:solidFill>
              </a:rPr>
              <a:t>s</a:t>
            </a:r>
            <a:r>
              <a:rPr lang="zh-CN" altLang="en-US" b="1" dirty="0">
                <a:solidFill>
                  <a:srgbClr val="FF0000"/>
                </a:solidFill>
              </a:rPr>
              <a:t>波，哪个消光比高？</a:t>
            </a:r>
          </a:p>
        </p:txBody>
      </p:sp>
    </p:spTree>
    <p:extLst>
      <p:ext uri="{BB962C8B-B14F-4D97-AF65-F5344CB8AC3E}">
        <p14:creationId xmlns:p14="http://schemas.microsoft.com/office/powerpoint/2010/main" val="153344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left)">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9293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材料的二向色性</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21</a:t>
            </a:fld>
            <a:endParaRPr lang="en-US" altLang="zh-CN" dirty="0"/>
          </a:p>
        </p:txBody>
      </p:sp>
      <p:sp>
        <p:nvSpPr>
          <p:cNvPr id="8" name="矩形 7"/>
          <p:cNvSpPr/>
          <p:nvPr/>
        </p:nvSpPr>
        <p:spPr>
          <a:xfrm>
            <a:off x="539552" y="1722053"/>
            <a:ext cx="8208912" cy="141891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000" b="1" dirty="0">
                <a:solidFill>
                  <a:schemeClr val="tx2"/>
                </a:solidFill>
              </a:rPr>
              <a:t>二向色性是指有些各向异性的晶体对于光的吸收本领除了随波长改变外，还随光矢量相对于晶体的方位而改变。</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天然晶体中，电气石具有很强的二向色性。</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216" y="3682729"/>
            <a:ext cx="5103567" cy="2016224"/>
          </a:xfrm>
          <a:prstGeom prst="rect">
            <a:avLst/>
          </a:prstGeom>
        </p:spPr>
      </p:pic>
    </p:spTree>
    <p:extLst>
      <p:ext uri="{BB962C8B-B14F-4D97-AF65-F5344CB8AC3E}">
        <p14:creationId xmlns:p14="http://schemas.microsoft.com/office/powerpoint/2010/main" val="381267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left)">
                                      <p:cBhvr>
                                        <p:cTn id="19"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8028434"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人造偏振片</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22</a:t>
            </a:fld>
            <a:endParaRPr lang="en-US" altLang="zh-CN" dirty="0"/>
          </a:p>
        </p:txBody>
      </p:sp>
      <p:sp>
        <p:nvSpPr>
          <p:cNvPr id="10" name="Text Box 2"/>
          <p:cNvSpPr txBox="1">
            <a:spLocks noChangeArrowheads="1"/>
          </p:cNvSpPr>
          <p:nvPr/>
        </p:nvSpPr>
        <p:spPr bwMode="auto">
          <a:xfrm>
            <a:off x="107504" y="1268760"/>
            <a:ext cx="8892480" cy="188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marL="342900" indent="-342900" algn="just" eaLnBrk="1" hangingPunct="1">
              <a:lnSpc>
                <a:spcPct val="150000"/>
              </a:lnSpc>
              <a:spcBef>
                <a:spcPct val="50000"/>
              </a:spcBef>
              <a:buFont typeface="Wingdings" panose="05000000000000000000" pitchFamily="2" charset="2"/>
              <a:buChar char="Ø"/>
            </a:pPr>
            <a:r>
              <a:rPr lang="zh-CN" altLang="en-US" sz="2000" dirty="0">
                <a:solidFill>
                  <a:schemeClr val="tx2"/>
                </a:solidFill>
                <a:latin typeface="+mn-lt"/>
                <a:ea typeface="+mn-ea"/>
              </a:rPr>
              <a:t>一些各向同性介质在受到外界作用时也会产生各向异性，并具有二向色性，利用该特性获取偏振光的器件叫做人造偏振片。</a:t>
            </a:r>
            <a:endParaRPr lang="en-US" altLang="zh-CN" sz="2000" dirty="0">
              <a:solidFill>
                <a:schemeClr val="tx2"/>
              </a:solidFill>
              <a:latin typeface="+mn-lt"/>
              <a:ea typeface="+mn-ea"/>
            </a:endParaRPr>
          </a:p>
          <a:p>
            <a:pPr marL="342900" indent="-342900" algn="just" eaLnBrk="1" hangingPunct="1">
              <a:lnSpc>
                <a:spcPct val="150000"/>
              </a:lnSpc>
              <a:buFont typeface="Wingdings" panose="05000000000000000000" pitchFamily="2" charset="2"/>
              <a:buChar char="Ø"/>
            </a:pPr>
            <a:r>
              <a:rPr lang="en-US" altLang="zh-CN" sz="2000" dirty="0">
                <a:solidFill>
                  <a:schemeClr val="tx2"/>
                </a:solidFill>
                <a:latin typeface="+mn-lt"/>
                <a:ea typeface="+mn-ea"/>
              </a:rPr>
              <a:t>PVA</a:t>
            </a:r>
            <a:r>
              <a:rPr lang="zh-CN" altLang="en-US" sz="2000" dirty="0">
                <a:solidFill>
                  <a:schemeClr val="tx2"/>
                </a:solidFill>
                <a:latin typeface="+mn-lt"/>
                <a:ea typeface="+mn-ea"/>
              </a:rPr>
              <a:t>层浸染具有强烈二向色性的碘，拉伸之后，碘分子整齐排列在</a:t>
            </a:r>
            <a:r>
              <a:rPr lang="en-US" altLang="zh-CN" sz="2000" dirty="0">
                <a:solidFill>
                  <a:schemeClr val="tx2"/>
                </a:solidFill>
                <a:latin typeface="+mn-lt"/>
                <a:ea typeface="+mn-ea"/>
              </a:rPr>
              <a:t>PVA</a:t>
            </a:r>
            <a:r>
              <a:rPr lang="zh-CN" altLang="en-US" sz="2000" dirty="0">
                <a:solidFill>
                  <a:schemeClr val="tx2"/>
                </a:solidFill>
                <a:latin typeface="+mn-lt"/>
                <a:ea typeface="+mn-ea"/>
              </a:rPr>
              <a:t>膜上，具有起偏或检偏性能。</a:t>
            </a:r>
            <a:endParaRPr lang="en-US" altLang="zh-CN" sz="2000" dirty="0">
              <a:solidFill>
                <a:schemeClr val="tx2"/>
              </a:solidFill>
              <a:latin typeface="+mn-lt"/>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58" y="3212976"/>
            <a:ext cx="7919085" cy="3624207"/>
          </a:xfrm>
          <a:prstGeom prst="rect">
            <a:avLst/>
          </a:prstGeom>
        </p:spPr>
      </p:pic>
    </p:spTree>
    <p:extLst>
      <p:ext uri="{BB962C8B-B14F-4D97-AF65-F5344CB8AC3E}">
        <p14:creationId xmlns:p14="http://schemas.microsoft.com/office/powerpoint/2010/main" val="173103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wipe(left)">
                                      <p:cBhvr>
                                        <p:cTn id="19"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9293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散射型偏振片</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23</a:t>
            </a:fld>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50" y="2852936"/>
            <a:ext cx="8293100" cy="3746500"/>
          </a:xfrm>
          <a:prstGeom prst="rect">
            <a:avLst/>
          </a:prstGeom>
        </p:spPr>
      </p:pic>
      <p:sp>
        <p:nvSpPr>
          <p:cNvPr id="8" name="矩形 7"/>
          <p:cNvSpPr/>
          <p:nvPr/>
        </p:nvSpPr>
        <p:spPr>
          <a:xfrm>
            <a:off x="323528" y="1517883"/>
            <a:ext cx="8568952" cy="957250"/>
          </a:xfrm>
          <a:prstGeom prst="rect">
            <a:avLst/>
          </a:prstGeom>
        </p:spPr>
        <p:txBody>
          <a:bodyPr wrap="square">
            <a:spAutoFit/>
          </a:bodyPr>
          <a:lstStyle/>
          <a:p>
            <a:pPr algn="just">
              <a:lnSpc>
                <a:spcPct val="150000"/>
              </a:lnSpc>
            </a:pPr>
            <a:r>
              <a:rPr lang="zh-CN" altLang="en-US" sz="2000" b="1" dirty="0">
                <a:solidFill>
                  <a:schemeClr val="tx2"/>
                </a:solidFill>
                <a:latin typeface="Times New Roman" panose="02020603050405020304" pitchFamily="18" charset="0"/>
                <a:cs typeface="Times New Roman" panose="02020603050405020304" pitchFamily="18" charset="0"/>
              </a:rPr>
              <a:t>结构：两片具有特定折射率的光学玻璃（</a:t>
            </a:r>
            <a:r>
              <a:rPr lang="en-US" altLang="zh-CN" sz="2000" b="1" dirty="0">
                <a:solidFill>
                  <a:schemeClr val="tx2"/>
                </a:solidFill>
                <a:latin typeface="Times New Roman" panose="02020603050405020304" pitchFamily="18" charset="0"/>
                <a:cs typeface="Times New Roman" panose="02020603050405020304" pitchFamily="18" charset="0"/>
              </a:rPr>
              <a:t>ZK2</a:t>
            </a:r>
            <a:r>
              <a:rPr lang="zh-CN" altLang="en-US" sz="2000" b="1" dirty="0">
                <a:solidFill>
                  <a:schemeClr val="tx2"/>
                </a:solidFill>
                <a:latin typeface="Times New Roman" panose="02020603050405020304" pitchFamily="18" charset="0"/>
                <a:cs typeface="Times New Roman" panose="02020603050405020304" pitchFamily="18" charset="0"/>
              </a:rPr>
              <a:t>）夹着一层双折射性很强的硝酸钠（</a:t>
            </a:r>
            <a:r>
              <a:rPr lang="en-US" altLang="zh-CN" sz="2000" b="1" dirty="0">
                <a:solidFill>
                  <a:schemeClr val="tx2"/>
                </a:solidFill>
                <a:latin typeface="Times New Roman" panose="02020603050405020304" pitchFamily="18" charset="0"/>
                <a:cs typeface="Times New Roman" panose="02020603050405020304" pitchFamily="18" charset="0"/>
              </a:rPr>
              <a:t>NaNO3</a:t>
            </a:r>
            <a:r>
              <a:rPr lang="zh-CN" altLang="en-US" sz="2000" b="1" dirty="0">
                <a:solidFill>
                  <a:schemeClr val="tx2"/>
                </a:solidFill>
                <a:latin typeface="Times New Roman" panose="02020603050405020304" pitchFamily="18" charset="0"/>
                <a:cs typeface="Times New Roman" panose="02020603050405020304" pitchFamily="18" charset="0"/>
              </a:rPr>
              <a:t>）晶体。</a:t>
            </a:r>
          </a:p>
        </p:txBody>
      </p:sp>
    </p:spTree>
    <p:extLst>
      <p:ext uri="{BB962C8B-B14F-4D97-AF65-F5344CB8AC3E}">
        <p14:creationId xmlns:p14="http://schemas.microsoft.com/office/powerpoint/2010/main" val="131330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9293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散射型偏振片</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24</a:t>
            </a:fld>
            <a:endParaRPr lang="en-US" altLang="zh-CN" dirty="0"/>
          </a:p>
        </p:txBody>
      </p:sp>
      <p:sp>
        <p:nvSpPr>
          <p:cNvPr id="2" name="矩形 1"/>
          <p:cNvSpPr/>
          <p:nvPr/>
        </p:nvSpPr>
        <p:spPr>
          <a:xfrm>
            <a:off x="179512" y="1639450"/>
            <a:ext cx="8712968" cy="459786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en-US" b="1" dirty="0">
                <a:solidFill>
                  <a:srgbClr val="0000FF"/>
                </a:solidFill>
                <a:latin typeface="+mn-ea"/>
              </a:rPr>
              <a:t>制作过程：</a:t>
            </a:r>
            <a:r>
              <a:rPr lang="zh-CN" altLang="en-US" b="1" dirty="0">
                <a:solidFill>
                  <a:schemeClr val="tx2"/>
                </a:solidFill>
                <a:latin typeface="+mn-ea"/>
              </a:rPr>
              <a:t>把两片光学玻璃的相对面打毛，竖立在云母片上，将硝酸钠溶液倒入两毛面形成的缝隙中，压紧二毛玻璃，挤出气泡，使得很窄的缝隙为硝酸钠填满，并使溶液从云母片一边缓慢冷却，形成单晶，其光轴恰好垂直云母片，进行退火处理后，即可截成所需要的尺寸。 </a:t>
            </a:r>
            <a:endParaRPr lang="en-US" altLang="zh-CN" b="1" dirty="0">
              <a:solidFill>
                <a:schemeClr val="tx2"/>
              </a:solidFill>
              <a:latin typeface="+mn-ea"/>
            </a:endParaRPr>
          </a:p>
          <a:p>
            <a:pPr marL="342900" indent="-342900" algn="just">
              <a:lnSpc>
                <a:spcPct val="150000"/>
              </a:lnSpc>
              <a:buFont typeface="Wingdings" panose="05000000000000000000" pitchFamily="2" charset="2"/>
              <a:buChar char="Ø"/>
            </a:pPr>
            <a:r>
              <a:rPr lang="zh-CN" altLang="en-US" b="1" dirty="0">
                <a:solidFill>
                  <a:srgbClr val="0000FF"/>
                </a:solidFill>
                <a:latin typeface="+mn-ea"/>
              </a:rPr>
              <a:t>工作原理：</a:t>
            </a:r>
            <a:r>
              <a:rPr lang="zh-CN" altLang="en-US" b="1" dirty="0">
                <a:solidFill>
                  <a:schemeClr val="tx2"/>
                </a:solidFill>
                <a:latin typeface="+mn-ea"/>
              </a:rPr>
              <a:t>由于硝酸钠晶体对垂直其光轴入射的黄绿光主折射率为</a:t>
            </a:r>
            <a:r>
              <a:rPr lang="en-US" altLang="zh-CN" b="1" dirty="0">
                <a:solidFill>
                  <a:schemeClr val="tx2"/>
                </a:solidFill>
                <a:latin typeface="+mn-ea"/>
              </a:rPr>
              <a:t>n</a:t>
            </a:r>
            <a:r>
              <a:rPr lang="en-US" altLang="zh-CN" b="1" baseline="-25000" dirty="0">
                <a:solidFill>
                  <a:schemeClr val="tx2"/>
                </a:solidFill>
                <a:latin typeface="+mn-ea"/>
              </a:rPr>
              <a:t>o</a:t>
            </a:r>
            <a:r>
              <a:rPr lang="en-US" altLang="zh-CN" b="1" dirty="0">
                <a:solidFill>
                  <a:schemeClr val="tx2"/>
                </a:solidFill>
                <a:latin typeface="+mn-ea"/>
              </a:rPr>
              <a:t>=1.5854</a:t>
            </a:r>
            <a:r>
              <a:rPr lang="zh-CN" altLang="en-US" b="1" dirty="0">
                <a:solidFill>
                  <a:schemeClr val="tx2"/>
                </a:solidFill>
                <a:latin typeface="+mn-ea"/>
              </a:rPr>
              <a:t>，</a:t>
            </a:r>
            <a:r>
              <a:rPr lang="en-US" altLang="zh-CN" b="1" dirty="0">
                <a:solidFill>
                  <a:schemeClr val="tx2"/>
                </a:solidFill>
                <a:latin typeface="+mn-ea"/>
              </a:rPr>
              <a:t>n</a:t>
            </a:r>
            <a:r>
              <a:rPr lang="en-US" altLang="zh-CN" b="1" baseline="-25000" dirty="0">
                <a:solidFill>
                  <a:schemeClr val="tx2"/>
                </a:solidFill>
                <a:latin typeface="+mn-ea"/>
              </a:rPr>
              <a:t>e</a:t>
            </a:r>
            <a:r>
              <a:rPr lang="en-US" altLang="zh-CN" b="1" dirty="0">
                <a:solidFill>
                  <a:schemeClr val="tx2"/>
                </a:solidFill>
                <a:latin typeface="+mn-ea"/>
              </a:rPr>
              <a:t>=1.3369</a:t>
            </a:r>
            <a:r>
              <a:rPr lang="zh-CN" altLang="en-US" b="1" dirty="0">
                <a:solidFill>
                  <a:schemeClr val="tx2"/>
                </a:solidFill>
                <a:latin typeface="+mn-ea"/>
              </a:rPr>
              <a:t>，而光学玻璃（</a:t>
            </a:r>
            <a:r>
              <a:rPr lang="en-US" altLang="zh-CN" b="1" dirty="0">
                <a:solidFill>
                  <a:schemeClr val="tx2"/>
                </a:solidFill>
                <a:latin typeface="+mn-ea"/>
              </a:rPr>
              <a:t>ZK2</a:t>
            </a:r>
            <a:r>
              <a:rPr lang="zh-CN" altLang="en-US" b="1" dirty="0">
                <a:solidFill>
                  <a:schemeClr val="tx2"/>
                </a:solidFill>
                <a:latin typeface="+mn-ea"/>
              </a:rPr>
              <a:t>）对这一波段光的折射率为</a:t>
            </a:r>
            <a:r>
              <a:rPr lang="en-US" altLang="zh-CN" b="1" dirty="0">
                <a:solidFill>
                  <a:schemeClr val="tx2"/>
                </a:solidFill>
                <a:latin typeface="+mn-ea"/>
              </a:rPr>
              <a:t>n=1.5831</a:t>
            </a:r>
            <a:r>
              <a:rPr lang="zh-CN" altLang="en-US" b="1" dirty="0">
                <a:solidFill>
                  <a:schemeClr val="tx2"/>
                </a:solidFill>
                <a:latin typeface="+mn-ea"/>
              </a:rPr>
              <a:t>，与</a:t>
            </a:r>
            <a:r>
              <a:rPr lang="en-US" altLang="zh-CN" b="1" dirty="0">
                <a:solidFill>
                  <a:schemeClr val="tx2"/>
                </a:solidFill>
                <a:latin typeface="+mn-ea"/>
              </a:rPr>
              <a:t>n</a:t>
            </a:r>
            <a:r>
              <a:rPr lang="en-US" altLang="zh-CN" b="1" baseline="-25000" dirty="0">
                <a:solidFill>
                  <a:schemeClr val="tx2"/>
                </a:solidFill>
                <a:latin typeface="+mn-ea"/>
              </a:rPr>
              <a:t>o</a:t>
            </a:r>
            <a:r>
              <a:rPr lang="zh-CN" altLang="en-US" b="1" dirty="0">
                <a:solidFill>
                  <a:schemeClr val="tx2"/>
                </a:solidFill>
                <a:latin typeface="+mn-ea"/>
              </a:rPr>
              <a:t>非常接近，而与</a:t>
            </a:r>
            <a:r>
              <a:rPr lang="en-US" altLang="zh-CN" b="1" dirty="0">
                <a:solidFill>
                  <a:schemeClr val="tx2"/>
                </a:solidFill>
                <a:latin typeface="+mn-ea"/>
              </a:rPr>
              <a:t>n</a:t>
            </a:r>
            <a:r>
              <a:rPr lang="en-US" altLang="zh-CN" b="1" baseline="-25000" dirty="0">
                <a:solidFill>
                  <a:schemeClr val="tx2"/>
                </a:solidFill>
                <a:latin typeface="+mn-ea"/>
              </a:rPr>
              <a:t>e</a:t>
            </a:r>
            <a:r>
              <a:rPr lang="zh-CN" altLang="en-US" b="1" dirty="0">
                <a:solidFill>
                  <a:schemeClr val="tx2"/>
                </a:solidFill>
                <a:latin typeface="+mn-ea"/>
              </a:rPr>
              <a:t>相差很大，所以当光通过玻璃与晶体间的粗糙界面时，</a:t>
            </a:r>
            <a:r>
              <a:rPr lang="en-US" altLang="zh-CN" b="1" dirty="0">
                <a:solidFill>
                  <a:schemeClr val="tx2"/>
                </a:solidFill>
                <a:latin typeface="+mn-ea"/>
              </a:rPr>
              <a:t>o</a:t>
            </a:r>
            <a:r>
              <a:rPr lang="zh-CN" altLang="en-US" b="1" dirty="0">
                <a:solidFill>
                  <a:schemeClr val="tx2"/>
                </a:solidFill>
                <a:latin typeface="+mn-ea"/>
              </a:rPr>
              <a:t>光将无阻地通过，而</a:t>
            </a:r>
            <a:r>
              <a:rPr lang="en-US" altLang="zh-CN" b="1" dirty="0">
                <a:solidFill>
                  <a:schemeClr val="tx2"/>
                </a:solidFill>
                <a:latin typeface="+mn-ea"/>
              </a:rPr>
              <a:t>e</a:t>
            </a:r>
            <a:r>
              <a:rPr lang="zh-CN" altLang="en-US" b="1" dirty="0">
                <a:solidFill>
                  <a:schemeClr val="tx2"/>
                </a:solidFill>
                <a:latin typeface="+mn-ea"/>
              </a:rPr>
              <a:t>光则因受到界面强烈散射以致无法通过。</a:t>
            </a:r>
            <a:endParaRPr lang="en-US" altLang="zh-CN" b="1" dirty="0">
              <a:solidFill>
                <a:schemeClr val="tx2"/>
              </a:solidFill>
              <a:latin typeface="+mn-ea"/>
            </a:endParaRPr>
          </a:p>
          <a:p>
            <a:pPr marL="342900" indent="-342900" algn="just">
              <a:lnSpc>
                <a:spcPct val="150000"/>
              </a:lnSpc>
              <a:buFont typeface="Wingdings" panose="05000000000000000000" pitchFamily="2" charset="2"/>
              <a:buChar char="Ø"/>
            </a:pPr>
            <a:r>
              <a:rPr lang="zh-CN" altLang="en-US" b="1" dirty="0">
                <a:solidFill>
                  <a:srgbClr val="0000FF"/>
                </a:solidFill>
                <a:latin typeface="+mn-ea"/>
              </a:rPr>
              <a:t>特点：</a:t>
            </a:r>
            <a:r>
              <a:rPr lang="zh-CN" altLang="en-US" b="1" dirty="0">
                <a:solidFill>
                  <a:schemeClr val="tx2"/>
                </a:solidFill>
                <a:latin typeface="+mn-ea"/>
              </a:rPr>
              <a:t>散射型偏振片本身是无色的，对可见光范围内各种色光的透过率几乎相同，又能做成较大通光面积，特别适用于需要真实地反映自然光中各种色光成分的彩色电影、电视中。</a:t>
            </a:r>
          </a:p>
        </p:txBody>
      </p:sp>
    </p:spTree>
    <p:extLst>
      <p:ext uri="{BB962C8B-B14F-4D97-AF65-F5344CB8AC3E}">
        <p14:creationId xmlns:p14="http://schemas.microsoft.com/office/powerpoint/2010/main" val="326530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双折射法</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25</a:t>
            </a:fld>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137" y="1844824"/>
            <a:ext cx="7647726" cy="2524671"/>
          </a:xfrm>
          <a:prstGeom prst="rect">
            <a:avLst/>
          </a:prstGeom>
        </p:spPr>
      </p:pic>
      <p:sp>
        <p:nvSpPr>
          <p:cNvPr id="3" name="TextBox 2"/>
          <p:cNvSpPr txBox="1"/>
          <p:nvPr/>
        </p:nvSpPr>
        <p:spPr>
          <a:xfrm>
            <a:off x="3931064" y="1444714"/>
            <a:ext cx="1217000" cy="400110"/>
          </a:xfrm>
          <a:prstGeom prst="rect">
            <a:avLst/>
          </a:prstGeom>
          <a:noFill/>
        </p:spPr>
        <p:txBody>
          <a:bodyPr wrap="none" rtlCol="0">
            <a:spAutoFit/>
          </a:bodyPr>
          <a:lstStyle/>
          <a:p>
            <a:r>
              <a:rPr lang="zh-CN" altLang="en-US" sz="2000" b="1" dirty="0">
                <a:solidFill>
                  <a:schemeClr val="tx2"/>
                </a:solidFill>
                <a:latin typeface="+mn-ea"/>
              </a:rPr>
              <a:t>格兰棱镜</a:t>
            </a:r>
          </a:p>
        </p:txBody>
      </p:sp>
      <p:sp>
        <p:nvSpPr>
          <p:cNvPr id="6" name="矩形 5"/>
          <p:cNvSpPr/>
          <p:nvPr/>
        </p:nvSpPr>
        <p:spPr>
          <a:xfrm>
            <a:off x="323528" y="5095078"/>
            <a:ext cx="8496944" cy="1286250"/>
          </a:xfrm>
          <a:prstGeom prst="rect">
            <a:avLst/>
          </a:prstGeom>
        </p:spPr>
        <p:txBody>
          <a:bodyPr wrap="square">
            <a:spAutoFit/>
          </a:bodyPr>
          <a:lstStyle/>
          <a:p>
            <a:pPr algn="just">
              <a:lnSpc>
                <a:spcPct val="150000"/>
              </a:lnSpc>
              <a:spcBef>
                <a:spcPct val="50000"/>
              </a:spcBef>
            </a:pPr>
            <a:r>
              <a:rPr kumimoji="1" lang="zh-CN" altLang="en-US" b="1" dirty="0">
                <a:solidFill>
                  <a:schemeClr val="tx2"/>
                </a:solidFill>
                <a:latin typeface="+mn-ea"/>
              </a:rPr>
              <a:t>两片方解石直角棱镜以加拿大树胶粘合，加拿大树胶对钠黄光的折射率为</a:t>
            </a:r>
            <a:r>
              <a:rPr kumimoji="1" lang="en-US" altLang="zh-CN" b="1" dirty="0">
                <a:solidFill>
                  <a:schemeClr val="tx2"/>
                </a:solidFill>
                <a:latin typeface="+mn-ea"/>
              </a:rPr>
              <a:t>1.55</a:t>
            </a:r>
            <a:r>
              <a:rPr kumimoji="1" lang="zh-CN" altLang="en-US" b="1" dirty="0">
                <a:solidFill>
                  <a:schemeClr val="tx2"/>
                </a:solidFill>
                <a:latin typeface="+mn-ea"/>
              </a:rPr>
              <a:t>，介于方解石的</a:t>
            </a:r>
            <a:r>
              <a:rPr kumimoji="1" lang="en-US" altLang="zh-CN" b="1" dirty="0">
                <a:solidFill>
                  <a:schemeClr val="tx2"/>
                </a:solidFill>
                <a:latin typeface="+mn-ea"/>
              </a:rPr>
              <a:t>n</a:t>
            </a:r>
            <a:r>
              <a:rPr kumimoji="1" lang="en-US" altLang="zh-CN" b="1" baseline="-25000" dirty="0">
                <a:solidFill>
                  <a:schemeClr val="tx2"/>
                </a:solidFill>
                <a:latin typeface="+mn-ea"/>
              </a:rPr>
              <a:t>e</a:t>
            </a:r>
            <a:r>
              <a:rPr kumimoji="1" lang="en-US" altLang="zh-CN" b="1" dirty="0">
                <a:solidFill>
                  <a:schemeClr val="tx2"/>
                </a:solidFill>
                <a:latin typeface="+mn-ea"/>
              </a:rPr>
              <a:t>=1.486</a:t>
            </a:r>
            <a:r>
              <a:rPr kumimoji="1" lang="zh-CN" altLang="en-US" b="1" dirty="0">
                <a:solidFill>
                  <a:schemeClr val="tx2"/>
                </a:solidFill>
                <a:latin typeface="+mn-ea"/>
              </a:rPr>
              <a:t>和</a:t>
            </a:r>
            <a:r>
              <a:rPr kumimoji="1" lang="en-US" altLang="zh-CN" b="1" dirty="0">
                <a:solidFill>
                  <a:schemeClr val="tx2"/>
                </a:solidFill>
                <a:latin typeface="+mn-ea"/>
              </a:rPr>
              <a:t>n</a:t>
            </a:r>
            <a:r>
              <a:rPr kumimoji="1" lang="en-US" altLang="zh-CN" b="1" baseline="-25000" dirty="0">
                <a:solidFill>
                  <a:schemeClr val="tx2"/>
                </a:solidFill>
                <a:latin typeface="+mn-ea"/>
              </a:rPr>
              <a:t>o</a:t>
            </a:r>
            <a:r>
              <a:rPr kumimoji="1" lang="en-US" altLang="zh-CN" b="1" dirty="0">
                <a:solidFill>
                  <a:schemeClr val="tx2"/>
                </a:solidFill>
                <a:latin typeface="+mn-ea"/>
              </a:rPr>
              <a:t>=1.658 </a:t>
            </a:r>
            <a:r>
              <a:rPr kumimoji="1" lang="zh-CN" altLang="en-US" b="1" dirty="0">
                <a:solidFill>
                  <a:schemeClr val="tx2"/>
                </a:solidFill>
                <a:latin typeface="+mn-ea"/>
              </a:rPr>
              <a:t>之间，并选取角度</a:t>
            </a:r>
            <a:r>
              <a:rPr kumimoji="1" lang="el-GR" altLang="zh-CN" b="1" dirty="0">
                <a:solidFill>
                  <a:schemeClr val="tx2"/>
                </a:solidFill>
                <a:latin typeface="Times New Roman"/>
                <a:cs typeface="Times New Roman"/>
              </a:rPr>
              <a:t>θ</a:t>
            </a:r>
            <a:r>
              <a:rPr kumimoji="1" lang="zh-CN" altLang="en-US" b="1" dirty="0">
                <a:solidFill>
                  <a:schemeClr val="tx2"/>
                </a:solidFill>
                <a:latin typeface="Times New Roman"/>
                <a:cs typeface="Times New Roman"/>
              </a:rPr>
              <a:t>大于</a:t>
            </a:r>
            <a:r>
              <a:rPr kumimoji="1" lang="en-US" altLang="zh-CN" b="1" dirty="0">
                <a:solidFill>
                  <a:schemeClr val="tx2"/>
                </a:solidFill>
                <a:latin typeface="Times New Roman"/>
                <a:cs typeface="Times New Roman"/>
              </a:rPr>
              <a:t>o</a:t>
            </a:r>
            <a:r>
              <a:rPr kumimoji="1" lang="zh-CN" altLang="en-US" b="1" dirty="0">
                <a:solidFill>
                  <a:schemeClr val="tx2"/>
                </a:solidFill>
                <a:latin typeface="Times New Roman"/>
                <a:cs typeface="Times New Roman"/>
              </a:rPr>
              <a:t>光在面上的全反射临界角，这样</a:t>
            </a:r>
            <a:r>
              <a:rPr kumimoji="1" lang="en-US" altLang="zh-CN" b="1" dirty="0">
                <a:solidFill>
                  <a:schemeClr val="tx2"/>
                </a:solidFill>
                <a:latin typeface="Times New Roman"/>
                <a:cs typeface="Times New Roman"/>
              </a:rPr>
              <a:t>o</a:t>
            </a:r>
            <a:r>
              <a:rPr kumimoji="1" lang="zh-CN" altLang="en-US" b="1" dirty="0">
                <a:solidFill>
                  <a:schemeClr val="tx2"/>
                </a:solidFill>
                <a:latin typeface="Times New Roman"/>
                <a:cs typeface="Times New Roman"/>
              </a:rPr>
              <a:t>光发生全反射并被涂黑层吸收，透射光为完全偏振的</a:t>
            </a:r>
            <a:r>
              <a:rPr kumimoji="1" lang="en-US" altLang="zh-CN" b="1" dirty="0">
                <a:solidFill>
                  <a:schemeClr val="tx2"/>
                </a:solidFill>
                <a:latin typeface="Times New Roman"/>
                <a:cs typeface="Times New Roman"/>
              </a:rPr>
              <a:t>e</a:t>
            </a:r>
            <a:r>
              <a:rPr kumimoji="1" lang="zh-CN" altLang="en-US" b="1" dirty="0">
                <a:solidFill>
                  <a:schemeClr val="tx2"/>
                </a:solidFill>
                <a:latin typeface="Times New Roman"/>
                <a:cs typeface="Times New Roman"/>
              </a:rPr>
              <a:t>光。</a:t>
            </a:r>
            <a:endParaRPr kumimoji="1" lang="en-US" altLang="zh-CN" b="1" dirty="0">
              <a:solidFill>
                <a:schemeClr val="tx2"/>
              </a:solidFill>
              <a:latin typeface="+mn-ea"/>
            </a:endParaRPr>
          </a:p>
        </p:txBody>
      </p:sp>
    </p:spTree>
    <p:extLst>
      <p:ext uri="{BB962C8B-B14F-4D97-AF65-F5344CB8AC3E}">
        <p14:creationId xmlns:p14="http://schemas.microsoft.com/office/powerpoint/2010/main" val="125022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偏振光的产生方法</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小结</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26</a:t>
            </a:fld>
            <a:endParaRPr lang="en-US" altLang="zh-CN" dirty="0"/>
          </a:p>
        </p:txBody>
      </p:sp>
      <p:sp>
        <p:nvSpPr>
          <p:cNvPr id="6" name="矩形 5"/>
          <p:cNvSpPr/>
          <p:nvPr/>
        </p:nvSpPr>
        <p:spPr>
          <a:xfrm>
            <a:off x="1345450" y="1590593"/>
            <a:ext cx="6453100" cy="4790735"/>
          </a:xfrm>
          <a:prstGeom prst="rect">
            <a:avLst/>
          </a:prstGeom>
        </p:spPr>
        <p:txBody>
          <a:bodyPr wrap="square">
            <a:spAutoFit/>
          </a:bodyPr>
          <a:lstStyle/>
          <a:p>
            <a:pPr marL="342900" indent="-342900" algn="just">
              <a:lnSpc>
                <a:spcPct val="150000"/>
              </a:lnSpc>
              <a:spcBef>
                <a:spcPct val="50000"/>
              </a:spcBef>
              <a:buFont typeface="Wingdings" panose="05000000000000000000" pitchFamily="2" charset="2"/>
              <a:buChar char="Ø"/>
            </a:pPr>
            <a:r>
              <a:rPr kumimoji="1" lang="zh-CN" altLang="en-US" sz="2000" b="1" dirty="0">
                <a:solidFill>
                  <a:srgbClr val="0000FF"/>
                </a:solidFill>
                <a:latin typeface="+mn-ea"/>
              </a:rPr>
              <a:t>反射和折射</a:t>
            </a:r>
            <a:endParaRPr kumimoji="1" lang="en-US" altLang="zh-CN" sz="2000" b="1" dirty="0">
              <a:solidFill>
                <a:srgbClr val="0000FF"/>
              </a:solidFill>
              <a:latin typeface="+mn-ea"/>
            </a:endParaRPr>
          </a:p>
          <a:p>
            <a:pPr marL="342900" indent="-342900" algn="just">
              <a:lnSpc>
                <a:spcPct val="150000"/>
              </a:lnSpc>
              <a:spcBef>
                <a:spcPct val="50000"/>
              </a:spcBef>
              <a:buFont typeface="Wingdings" panose="05000000000000000000" pitchFamily="2" charset="2"/>
              <a:buChar char="ü"/>
            </a:pPr>
            <a:r>
              <a:rPr kumimoji="1" lang="zh-CN" altLang="en-US" sz="2000" b="1" dirty="0">
                <a:solidFill>
                  <a:schemeClr val="tx2"/>
                </a:solidFill>
                <a:latin typeface="+mn-ea"/>
              </a:rPr>
              <a:t>反射法：光以布儒斯特角入射玻片</a:t>
            </a:r>
            <a:endParaRPr kumimoji="1" lang="en-US" altLang="zh-CN" sz="2000" b="1" dirty="0">
              <a:solidFill>
                <a:schemeClr val="tx2"/>
              </a:solidFill>
              <a:latin typeface="+mn-ea"/>
            </a:endParaRPr>
          </a:p>
          <a:p>
            <a:pPr marL="342900" indent="-342900" algn="just">
              <a:lnSpc>
                <a:spcPct val="150000"/>
              </a:lnSpc>
              <a:spcBef>
                <a:spcPct val="50000"/>
              </a:spcBef>
              <a:buFont typeface="Wingdings" panose="05000000000000000000" pitchFamily="2" charset="2"/>
              <a:buChar char="ü"/>
            </a:pPr>
            <a:r>
              <a:rPr kumimoji="1" lang="zh-CN" altLang="en-US" sz="2000" b="1" dirty="0">
                <a:solidFill>
                  <a:schemeClr val="tx2"/>
                </a:solidFill>
                <a:latin typeface="+mn-ea"/>
              </a:rPr>
              <a:t>折射法：光以布儒斯特角入射玻片堆或者多层薄膜</a:t>
            </a:r>
            <a:endParaRPr kumimoji="1" lang="en-US" altLang="zh-CN" sz="2000" b="1" dirty="0">
              <a:solidFill>
                <a:schemeClr val="tx2"/>
              </a:solidFill>
              <a:latin typeface="+mn-ea"/>
            </a:endParaRPr>
          </a:p>
          <a:p>
            <a:pPr marL="342900" indent="-342900" algn="just">
              <a:lnSpc>
                <a:spcPct val="150000"/>
              </a:lnSpc>
              <a:spcBef>
                <a:spcPct val="50000"/>
              </a:spcBef>
              <a:buFont typeface="Wingdings" panose="05000000000000000000" pitchFamily="2" charset="2"/>
              <a:buChar char="Ø"/>
            </a:pPr>
            <a:r>
              <a:rPr kumimoji="1" lang="zh-CN" altLang="en-US" sz="2000" b="1" dirty="0">
                <a:solidFill>
                  <a:srgbClr val="0000FF"/>
                </a:solidFill>
                <a:latin typeface="+mn-ea"/>
              </a:rPr>
              <a:t>材料的二向色性</a:t>
            </a:r>
            <a:endParaRPr kumimoji="1" lang="en-US" altLang="zh-CN" sz="2000" b="1" dirty="0">
              <a:solidFill>
                <a:srgbClr val="0000FF"/>
              </a:solidFill>
              <a:latin typeface="+mn-ea"/>
            </a:endParaRPr>
          </a:p>
          <a:p>
            <a:pPr marL="342900" indent="-342900" algn="just">
              <a:lnSpc>
                <a:spcPct val="150000"/>
              </a:lnSpc>
              <a:spcBef>
                <a:spcPct val="50000"/>
              </a:spcBef>
              <a:buFont typeface="Wingdings" panose="05000000000000000000" pitchFamily="2" charset="2"/>
              <a:buChar char="ü"/>
            </a:pPr>
            <a:r>
              <a:rPr kumimoji="1" lang="zh-CN" altLang="en-US" sz="2000" b="1" dirty="0">
                <a:solidFill>
                  <a:schemeClr val="tx2"/>
                </a:solidFill>
                <a:latin typeface="+mn-ea"/>
              </a:rPr>
              <a:t>天然晶体的二向色性</a:t>
            </a:r>
            <a:endParaRPr kumimoji="1" lang="en-US" altLang="zh-CN" sz="2000" b="1" dirty="0">
              <a:solidFill>
                <a:schemeClr val="tx2"/>
              </a:solidFill>
              <a:latin typeface="+mn-ea"/>
            </a:endParaRPr>
          </a:p>
          <a:p>
            <a:pPr marL="342900" indent="-342900" algn="just">
              <a:lnSpc>
                <a:spcPct val="150000"/>
              </a:lnSpc>
              <a:spcBef>
                <a:spcPct val="50000"/>
              </a:spcBef>
              <a:buFont typeface="Wingdings" panose="05000000000000000000" pitchFamily="2" charset="2"/>
              <a:buChar char="ü"/>
            </a:pPr>
            <a:r>
              <a:rPr kumimoji="1" lang="zh-CN" altLang="en-US" sz="2000" b="1" dirty="0">
                <a:solidFill>
                  <a:schemeClr val="tx2"/>
                </a:solidFill>
                <a:latin typeface="+mn-ea"/>
              </a:rPr>
              <a:t>人造偏振片</a:t>
            </a:r>
            <a:endParaRPr kumimoji="1" lang="en-US" altLang="zh-CN" sz="2000" b="1" dirty="0">
              <a:solidFill>
                <a:schemeClr val="tx2"/>
              </a:solidFill>
              <a:latin typeface="+mn-ea"/>
            </a:endParaRPr>
          </a:p>
          <a:p>
            <a:pPr marL="342900" indent="-342900" algn="just">
              <a:lnSpc>
                <a:spcPct val="150000"/>
              </a:lnSpc>
              <a:spcBef>
                <a:spcPct val="50000"/>
              </a:spcBef>
              <a:buFont typeface="Wingdings" panose="05000000000000000000" pitchFamily="2" charset="2"/>
              <a:buChar char="Ø"/>
            </a:pPr>
            <a:r>
              <a:rPr kumimoji="1" lang="zh-CN" altLang="en-US" sz="2000" b="1" dirty="0">
                <a:solidFill>
                  <a:srgbClr val="0000FF"/>
                </a:solidFill>
                <a:latin typeface="+mn-ea"/>
              </a:rPr>
              <a:t>散射型偏振片</a:t>
            </a:r>
            <a:endParaRPr kumimoji="1" lang="en-US" altLang="zh-CN" sz="2000" b="1" dirty="0">
              <a:solidFill>
                <a:srgbClr val="0000FF"/>
              </a:solidFill>
              <a:latin typeface="+mn-ea"/>
            </a:endParaRPr>
          </a:p>
          <a:p>
            <a:pPr marL="342900" indent="-342900" algn="just">
              <a:lnSpc>
                <a:spcPct val="150000"/>
              </a:lnSpc>
              <a:spcBef>
                <a:spcPct val="50000"/>
              </a:spcBef>
              <a:buFont typeface="Wingdings" panose="05000000000000000000" pitchFamily="2" charset="2"/>
              <a:buChar char="Ø"/>
            </a:pPr>
            <a:r>
              <a:rPr kumimoji="1" lang="zh-CN" altLang="en-US" sz="2000" b="1" dirty="0">
                <a:solidFill>
                  <a:srgbClr val="0000FF"/>
                </a:solidFill>
                <a:latin typeface="+mn-ea"/>
              </a:rPr>
              <a:t>双折射法</a:t>
            </a:r>
            <a:endParaRPr kumimoji="1" lang="en-US" altLang="zh-CN" sz="2000" b="1" dirty="0">
              <a:solidFill>
                <a:srgbClr val="0000FF"/>
              </a:solidFill>
              <a:latin typeface="+mn-ea"/>
            </a:endParaRPr>
          </a:p>
        </p:txBody>
      </p:sp>
    </p:spTree>
    <p:extLst>
      <p:ext uri="{BB962C8B-B14F-4D97-AF65-F5344CB8AC3E}">
        <p14:creationId xmlns:p14="http://schemas.microsoft.com/office/powerpoint/2010/main" val="35540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left)">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500"/>
                                        <p:tgtEl>
                                          <p:spTgt spid="6">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500"/>
                                        <p:tgtEl>
                                          <p:spTgt spid="6">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wipe(left)">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wipe(left)">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wipe(left)">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r>
              <a:rPr lang="en-US" altLang="zh-CN" sz="3600" dirty="0">
                <a:latin typeface="黑体" pitchFamily="2" charset="-122"/>
                <a:ea typeface="黑体" pitchFamily="2" charset="-122"/>
              </a:rPr>
              <a:t>7.1 </a:t>
            </a:r>
            <a:r>
              <a:rPr lang="zh-CN" altLang="en-US" sz="3600" dirty="0">
                <a:latin typeface="黑体" pitchFamily="2" charset="-122"/>
                <a:ea typeface="黑体" pitchFamily="2" charset="-122"/>
              </a:rPr>
              <a:t>偏振光概述</a:t>
            </a:r>
            <a:endParaRPr lang="en-US" altLang="zh-CN" sz="36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27</a:t>
            </a:fld>
            <a:endParaRPr lang="en-US" altLang="zh-CN"/>
          </a:p>
        </p:txBody>
      </p:sp>
      <p:sp>
        <p:nvSpPr>
          <p:cNvPr id="9" name="矩形 8"/>
          <p:cNvSpPr/>
          <p:nvPr/>
        </p:nvSpPr>
        <p:spPr>
          <a:xfrm>
            <a:off x="2771800" y="2132856"/>
            <a:ext cx="4104456" cy="3408112"/>
          </a:xfrm>
          <a:prstGeom prst="rect">
            <a:avLst/>
          </a:prstGeom>
        </p:spPr>
        <p:txBody>
          <a:bodyPr wrap="square">
            <a:spAutoFit/>
          </a:bodyPr>
          <a:lstStyle/>
          <a:p>
            <a:pPr>
              <a:lnSpc>
                <a:spcPct val="200000"/>
              </a:lnSpc>
            </a:pPr>
            <a:r>
              <a:rPr lang="en-US" altLang="zh-CN" sz="2800" b="1" dirty="0">
                <a:solidFill>
                  <a:schemeClr val="tx2"/>
                </a:solidFill>
              </a:rPr>
              <a:t>7.1.1 </a:t>
            </a:r>
            <a:r>
              <a:rPr lang="zh-CN" altLang="en-US" sz="2800" b="1" dirty="0">
                <a:solidFill>
                  <a:schemeClr val="tx2"/>
                </a:solidFill>
              </a:rPr>
              <a:t>偏振光的应用</a:t>
            </a:r>
            <a:endParaRPr lang="en-US" altLang="zh-CN" sz="2800" b="1" dirty="0">
              <a:solidFill>
                <a:schemeClr val="tx2"/>
              </a:solidFill>
            </a:endParaRPr>
          </a:p>
          <a:p>
            <a:pPr>
              <a:lnSpc>
                <a:spcPct val="200000"/>
              </a:lnSpc>
            </a:pPr>
            <a:r>
              <a:rPr lang="en-US" altLang="zh-CN" sz="2800" b="1" dirty="0">
                <a:solidFill>
                  <a:schemeClr val="tx2"/>
                </a:solidFill>
              </a:rPr>
              <a:t>7.1.2 </a:t>
            </a:r>
            <a:r>
              <a:rPr lang="zh-CN" altLang="en-US" sz="2800" b="1" dirty="0">
                <a:solidFill>
                  <a:schemeClr val="tx2"/>
                </a:solidFill>
              </a:rPr>
              <a:t>偏振光的定义</a:t>
            </a:r>
            <a:endParaRPr lang="en-US" altLang="zh-CN" sz="2800" b="1" dirty="0">
              <a:solidFill>
                <a:schemeClr val="tx2"/>
              </a:solidFill>
            </a:endParaRPr>
          </a:p>
          <a:p>
            <a:pPr>
              <a:lnSpc>
                <a:spcPct val="200000"/>
              </a:lnSpc>
            </a:pPr>
            <a:r>
              <a:rPr lang="en-US" altLang="zh-CN" sz="2800" b="1" dirty="0">
                <a:solidFill>
                  <a:schemeClr val="tx2"/>
                </a:solidFill>
              </a:rPr>
              <a:t>7.1.3 </a:t>
            </a:r>
            <a:r>
              <a:rPr lang="zh-CN" altLang="en-US" sz="2800" b="1" dirty="0">
                <a:solidFill>
                  <a:schemeClr val="tx2"/>
                </a:solidFill>
              </a:rPr>
              <a:t>偏振光的产生方法</a:t>
            </a:r>
            <a:endParaRPr lang="en-US" altLang="zh-CN" sz="2800" b="1" dirty="0">
              <a:solidFill>
                <a:schemeClr val="tx2"/>
              </a:solidFill>
            </a:endParaRPr>
          </a:p>
          <a:p>
            <a:pPr>
              <a:lnSpc>
                <a:spcPct val="200000"/>
              </a:lnSpc>
            </a:pPr>
            <a:r>
              <a:rPr lang="en-US" altLang="zh-CN" sz="2800" b="1" dirty="0">
                <a:solidFill>
                  <a:srgbClr val="FF0000"/>
                </a:solidFill>
              </a:rPr>
              <a:t>7.1.4 </a:t>
            </a:r>
            <a:r>
              <a:rPr lang="zh-CN" altLang="en-US" sz="2800" b="1" dirty="0">
                <a:solidFill>
                  <a:srgbClr val="FF0000"/>
                </a:solidFill>
              </a:rPr>
              <a:t>偏振光的检测</a:t>
            </a:r>
          </a:p>
        </p:txBody>
      </p:sp>
    </p:spTree>
    <p:extLst>
      <p:ext uri="{BB962C8B-B14F-4D97-AF65-F5344CB8AC3E}">
        <p14:creationId xmlns:p14="http://schemas.microsoft.com/office/powerpoint/2010/main" val="2552582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53" y="2901305"/>
            <a:ext cx="5656927" cy="3696047"/>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起偏和检偏</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28</a:t>
            </a:fld>
            <a:endParaRPr lang="en-US" altLang="zh-CN" dirty="0"/>
          </a:p>
        </p:txBody>
      </p:sp>
      <p:sp>
        <p:nvSpPr>
          <p:cNvPr id="6" name="矩形 5"/>
          <p:cNvSpPr/>
          <p:nvPr/>
        </p:nvSpPr>
        <p:spPr>
          <a:xfrm>
            <a:off x="395536" y="1628800"/>
            <a:ext cx="6048672" cy="140519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kumimoji="1" lang="zh-CN" altLang="en-US" sz="2000" b="1" dirty="0">
                <a:solidFill>
                  <a:schemeClr val="tx2"/>
                </a:solidFill>
                <a:latin typeface="+mn-ea"/>
              </a:rPr>
              <a:t>用于从自然光中获得偏振光的器件称为</a:t>
            </a:r>
            <a:r>
              <a:rPr kumimoji="1" lang="zh-CN" altLang="en-US" sz="2000" b="1" dirty="0">
                <a:solidFill>
                  <a:srgbClr val="0000FF"/>
                </a:solidFill>
                <a:latin typeface="+mn-ea"/>
              </a:rPr>
              <a:t>起偏器</a:t>
            </a:r>
            <a:r>
              <a:rPr kumimoji="1" lang="zh-CN" altLang="en-US" sz="2000" b="1" dirty="0">
                <a:solidFill>
                  <a:schemeClr val="tx2"/>
                </a:solidFill>
                <a:latin typeface="+mn-ea"/>
              </a:rPr>
              <a:t>。</a:t>
            </a:r>
            <a:endParaRPr kumimoji="1" lang="en-US" altLang="zh-CN" sz="2000" b="1" dirty="0">
              <a:solidFill>
                <a:schemeClr val="tx2"/>
              </a:solidFill>
              <a:latin typeface="+mn-ea"/>
            </a:endParaRPr>
          </a:p>
          <a:p>
            <a:pPr marL="342900" indent="-342900" algn="just">
              <a:lnSpc>
                <a:spcPct val="150000"/>
              </a:lnSpc>
              <a:buFont typeface="Wingdings" panose="05000000000000000000" pitchFamily="2" charset="2"/>
              <a:buChar char="Ø"/>
            </a:pPr>
            <a:r>
              <a:rPr kumimoji="1" lang="zh-CN" altLang="en-US" sz="2000" b="1" dirty="0">
                <a:solidFill>
                  <a:schemeClr val="tx2"/>
                </a:solidFill>
                <a:latin typeface="+mn-ea"/>
              </a:rPr>
              <a:t>用于鉴别光的偏振状态的器件称为</a:t>
            </a:r>
            <a:r>
              <a:rPr kumimoji="1" lang="zh-CN" altLang="en-US" sz="2000" b="1" dirty="0">
                <a:solidFill>
                  <a:srgbClr val="0000FF"/>
                </a:solidFill>
                <a:latin typeface="+mn-ea"/>
              </a:rPr>
              <a:t>检偏器</a:t>
            </a:r>
            <a:r>
              <a:rPr kumimoji="1" lang="zh-CN" altLang="en-US" sz="2000" b="1" dirty="0">
                <a:solidFill>
                  <a:schemeClr val="tx2"/>
                </a:solidFill>
                <a:latin typeface="+mn-ea"/>
              </a:rPr>
              <a:t>。</a:t>
            </a:r>
            <a:endParaRPr kumimoji="1" lang="en-US" altLang="zh-CN" sz="2000" b="1" dirty="0">
              <a:solidFill>
                <a:schemeClr val="tx2"/>
              </a:solidFill>
              <a:latin typeface="+mn-ea"/>
            </a:endParaRPr>
          </a:p>
          <a:p>
            <a:pPr marL="342900" indent="-342900" algn="just">
              <a:lnSpc>
                <a:spcPct val="150000"/>
              </a:lnSpc>
              <a:buFont typeface="Wingdings" panose="05000000000000000000" pitchFamily="2" charset="2"/>
              <a:buChar char="Ø"/>
            </a:pPr>
            <a:r>
              <a:rPr kumimoji="1" lang="zh-CN" altLang="en-US" sz="2000" b="1" dirty="0">
                <a:solidFill>
                  <a:schemeClr val="tx2"/>
                </a:solidFill>
                <a:latin typeface="+mn-ea"/>
              </a:rPr>
              <a:t>偏振片既可用作起偏器，又可用作检偏器。</a:t>
            </a:r>
            <a:endParaRPr kumimoji="1" lang="en-US" altLang="zh-CN" sz="2000" b="1" dirty="0">
              <a:solidFill>
                <a:schemeClr val="tx2"/>
              </a:solidFill>
              <a:latin typeface="+mn-ea"/>
            </a:endParaRPr>
          </a:p>
        </p:txBody>
      </p:sp>
    </p:spTree>
    <p:extLst>
      <p:ext uri="{BB962C8B-B14F-4D97-AF65-F5344CB8AC3E}">
        <p14:creationId xmlns:p14="http://schemas.microsoft.com/office/powerpoint/2010/main" val="25162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left)">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3" y="3645024"/>
            <a:ext cx="2867025" cy="2886075"/>
          </a:xfrm>
          <a:prstGeom prst="rect">
            <a:avLst/>
          </a:prstGeom>
        </p:spPr>
      </p:pic>
      <p:grpSp>
        <p:nvGrpSpPr>
          <p:cNvPr id="3" name="组合 2"/>
          <p:cNvGrpSpPr/>
          <p:nvPr/>
        </p:nvGrpSpPr>
        <p:grpSpPr>
          <a:xfrm>
            <a:off x="2803104" y="2429108"/>
            <a:ext cx="6172200" cy="4240252"/>
            <a:chOff x="2286000" y="2341240"/>
            <a:chExt cx="6172200" cy="4240252"/>
          </a:xfrm>
        </p:grpSpPr>
        <p:sp>
          <p:nvSpPr>
            <p:cNvPr id="9" name="Line 6"/>
            <p:cNvSpPr>
              <a:spLocks noChangeShapeType="1"/>
            </p:cNvSpPr>
            <p:nvPr/>
          </p:nvSpPr>
          <p:spPr bwMode="auto">
            <a:xfrm flipV="1">
              <a:off x="2895600" y="3087960"/>
              <a:ext cx="4800600" cy="2590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0" name="Oval 7"/>
            <p:cNvSpPr>
              <a:spLocks noChangeArrowheads="1"/>
            </p:cNvSpPr>
            <p:nvPr/>
          </p:nvSpPr>
          <p:spPr bwMode="auto">
            <a:xfrm>
              <a:off x="2362200" y="5450160"/>
              <a:ext cx="4572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1" name="Line 8"/>
            <p:cNvSpPr>
              <a:spLocks noChangeShapeType="1"/>
            </p:cNvSpPr>
            <p:nvPr/>
          </p:nvSpPr>
          <p:spPr bwMode="auto">
            <a:xfrm flipV="1">
              <a:off x="7740352" y="2341240"/>
              <a:ext cx="0" cy="1447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2" name="Line 9"/>
            <p:cNvSpPr>
              <a:spLocks noChangeShapeType="1"/>
            </p:cNvSpPr>
            <p:nvPr/>
          </p:nvSpPr>
          <p:spPr bwMode="auto">
            <a:xfrm>
              <a:off x="7239000" y="3080048"/>
              <a:ext cx="990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3" name="Rectangle 10"/>
            <p:cNvSpPr>
              <a:spLocks noChangeArrowheads="1"/>
            </p:cNvSpPr>
            <p:nvPr/>
          </p:nvSpPr>
          <p:spPr bwMode="auto">
            <a:xfrm>
              <a:off x="7239000" y="2341240"/>
              <a:ext cx="9906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4" name="Oval 11"/>
            <p:cNvSpPr>
              <a:spLocks noChangeArrowheads="1"/>
            </p:cNvSpPr>
            <p:nvPr/>
          </p:nvSpPr>
          <p:spPr bwMode="auto">
            <a:xfrm>
              <a:off x="6172200" y="3011760"/>
              <a:ext cx="914400" cy="1295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5" name="Line 12"/>
            <p:cNvSpPr>
              <a:spLocks noChangeShapeType="1"/>
            </p:cNvSpPr>
            <p:nvPr/>
          </p:nvSpPr>
          <p:spPr bwMode="auto">
            <a:xfrm flipV="1">
              <a:off x="6629400" y="278316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6" name="Line 13"/>
            <p:cNvSpPr>
              <a:spLocks noChangeShapeType="1"/>
            </p:cNvSpPr>
            <p:nvPr/>
          </p:nvSpPr>
          <p:spPr bwMode="auto">
            <a:xfrm>
              <a:off x="6172200" y="362136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7" name="Line 14"/>
            <p:cNvSpPr>
              <a:spLocks noChangeShapeType="1"/>
            </p:cNvSpPr>
            <p:nvPr/>
          </p:nvSpPr>
          <p:spPr bwMode="auto">
            <a:xfrm>
              <a:off x="6324600" y="3164160"/>
              <a:ext cx="609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8" name="Line 15"/>
            <p:cNvSpPr>
              <a:spLocks noChangeShapeType="1"/>
            </p:cNvSpPr>
            <p:nvPr/>
          </p:nvSpPr>
          <p:spPr bwMode="auto">
            <a:xfrm>
              <a:off x="5410200" y="3621360"/>
              <a:ext cx="609600"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19" name="Rectangle 16"/>
            <p:cNvSpPr>
              <a:spLocks noChangeArrowheads="1"/>
            </p:cNvSpPr>
            <p:nvPr/>
          </p:nvSpPr>
          <p:spPr bwMode="auto">
            <a:xfrm>
              <a:off x="5334000" y="3621360"/>
              <a:ext cx="762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20" name="Oval 17"/>
            <p:cNvSpPr>
              <a:spLocks noChangeArrowheads="1"/>
            </p:cNvSpPr>
            <p:nvPr/>
          </p:nvSpPr>
          <p:spPr bwMode="auto">
            <a:xfrm>
              <a:off x="4267200" y="4002360"/>
              <a:ext cx="914400" cy="1371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21" name="Line 18"/>
            <p:cNvSpPr>
              <a:spLocks noChangeShapeType="1"/>
            </p:cNvSpPr>
            <p:nvPr/>
          </p:nvSpPr>
          <p:spPr bwMode="auto">
            <a:xfrm>
              <a:off x="4267200" y="468816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22" name="Line 19"/>
            <p:cNvSpPr>
              <a:spLocks noChangeShapeType="1"/>
            </p:cNvSpPr>
            <p:nvPr/>
          </p:nvSpPr>
          <p:spPr bwMode="auto">
            <a:xfrm flipV="1">
              <a:off x="4724400" y="384996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23" name="Line 20"/>
            <p:cNvSpPr>
              <a:spLocks noChangeShapeType="1"/>
            </p:cNvSpPr>
            <p:nvPr/>
          </p:nvSpPr>
          <p:spPr bwMode="auto">
            <a:xfrm flipV="1">
              <a:off x="3733800" y="4611960"/>
              <a:ext cx="0" cy="1219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24" name="Rectangle 21"/>
            <p:cNvSpPr>
              <a:spLocks noChangeArrowheads="1"/>
            </p:cNvSpPr>
            <p:nvPr/>
          </p:nvSpPr>
          <p:spPr bwMode="auto">
            <a:xfrm>
              <a:off x="3276600" y="4611960"/>
              <a:ext cx="914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25" name="Arc 22"/>
            <p:cNvSpPr>
              <a:spLocks/>
            </p:cNvSpPr>
            <p:nvPr/>
          </p:nvSpPr>
          <p:spPr bwMode="auto">
            <a:xfrm flipH="1">
              <a:off x="6477000" y="3316560"/>
              <a:ext cx="152400" cy="76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26" name="Text Box 23"/>
            <p:cNvSpPr txBox="1">
              <a:spLocks noChangeArrowheads="1"/>
            </p:cNvSpPr>
            <p:nvPr/>
          </p:nvSpPr>
          <p:spPr bwMode="auto">
            <a:xfrm>
              <a:off x="6324600" y="3059668"/>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i="1" dirty="0">
                  <a:solidFill>
                    <a:schemeClr val="tx2"/>
                  </a:solidFill>
                  <a:latin typeface="Times New Roman" panose="02020603050405020304" pitchFamily="18" charset="0"/>
                  <a:cs typeface="Times New Roman" panose="02020603050405020304" pitchFamily="18" charset="0"/>
                  <a:sym typeface="Symbol" pitchFamily="18" charset="2"/>
                </a:rPr>
                <a:t></a:t>
              </a:r>
              <a:endParaRPr lang="zh-CN" altLang="en-US" b="1" i="1" dirty="0">
                <a:solidFill>
                  <a:schemeClr val="tx2"/>
                </a:solidFill>
                <a:latin typeface="Times New Roman" panose="02020603050405020304" pitchFamily="18" charset="0"/>
                <a:cs typeface="Times New Roman" panose="02020603050405020304" pitchFamily="18" charset="0"/>
              </a:endParaRPr>
            </a:p>
          </p:txBody>
        </p:sp>
        <p:sp>
          <p:nvSpPr>
            <p:cNvPr id="27" name="Text Box 24"/>
            <p:cNvSpPr txBox="1">
              <a:spLocks noChangeArrowheads="1"/>
            </p:cNvSpPr>
            <p:nvPr/>
          </p:nvSpPr>
          <p:spPr bwMode="auto">
            <a:xfrm>
              <a:off x="7315200" y="392616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tx2"/>
                  </a:solidFill>
                  <a:latin typeface="Times New Roman" panose="02020603050405020304" pitchFamily="18" charset="0"/>
                  <a:cs typeface="Times New Roman" panose="02020603050405020304" pitchFamily="18" charset="0"/>
                </a:rPr>
                <a:t>入射光</a:t>
              </a:r>
            </a:p>
          </p:txBody>
        </p:sp>
        <p:sp>
          <p:nvSpPr>
            <p:cNvPr id="28" name="Text Box 25"/>
            <p:cNvSpPr txBox="1">
              <a:spLocks noChangeArrowheads="1"/>
            </p:cNvSpPr>
            <p:nvPr/>
          </p:nvSpPr>
          <p:spPr bwMode="auto">
            <a:xfrm>
              <a:off x="6248400" y="4459560"/>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chemeClr val="tx2"/>
                  </a:solidFill>
                  <a:latin typeface="Times New Roman" panose="02020603050405020304" pitchFamily="18" charset="0"/>
                  <a:cs typeface="Times New Roman" panose="02020603050405020304" pitchFamily="18" charset="0"/>
                </a:rPr>
                <a:t>起偏器</a:t>
              </a:r>
              <a:r>
                <a:rPr lang="en-US" altLang="zh-CN" b="1" dirty="0">
                  <a:solidFill>
                    <a:schemeClr val="tx2"/>
                  </a:solidFill>
                  <a:latin typeface="Times New Roman" panose="02020603050405020304" pitchFamily="18" charset="0"/>
                  <a:cs typeface="Times New Roman" panose="02020603050405020304" pitchFamily="18" charset="0"/>
                </a:rPr>
                <a:t>P1</a:t>
              </a:r>
              <a:endParaRPr lang="zh-CN" altLang="en-US" b="1" dirty="0">
                <a:solidFill>
                  <a:schemeClr val="tx2"/>
                </a:solidFill>
                <a:latin typeface="Times New Roman" panose="02020603050405020304" pitchFamily="18" charset="0"/>
                <a:cs typeface="Times New Roman" panose="02020603050405020304" pitchFamily="18" charset="0"/>
              </a:endParaRPr>
            </a:p>
          </p:txBody>
        </p:sp>
        <p:sp>
          <p:nvSpPr>
            <p:cNvPr id="29" name="Text Box 26"/>
            <p:cNvSpPr txBox="1">
              <a:spLocks noChangeArrowheads="1"/>
            </p:cNvSpPr>
            <p:nvPr/>
          </p:nvSpPr>
          <p:spPr bwMode="auto">
            <a:xfrm>
              <a:off x="4267200" y="5450160"/>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chemeClr val="tx2"/>
                  </a:solidFill>
                  <a:latin typeface="Times New Roman" panose="02020603050405020304" pitchFamily="18" charset="0"/>
                  <a:cs typeface="Times New Roman" panose="02020603050405020304" pitchFamily="18" charset="0"/>
                </a:rPr>
                <a:t>检偏器</a:t>
              </a:r>
              <a:r>
                <a:rPr lang="en-US" altLang="zh-CN" b="1" dirty="0">
                  <a:solidFill>
                    <a:schemeClr val="tx2"/>
                  </a:solidFill>
                  <a:latin typeface="Times New Roman" panose="02020603050405020304" pitchFamily="18" charset="0"/>
                  <a:cs typeface="Times New Roman" panose="02020603050405020304" pitchFamily="18" charset="0"/>
                </a:rPr>
                <a:t>P2</a:t>
              </a:r>
              <a:endParaRPr lang="zh-CN" altLang="en-US" b="1" dirty="0">
                <a:solidFill>
                  <a:schemeClr val="tx2"/>
                </a:solidFill>
                <a:latin typeface="Times New Roman" panose="02020603050405020304" pitchFamily="18" charset="0"/>
                <a:cs typeface="Times New Roman" panose="02020603050405020304" pitchFamily="18" charset="0"/>
              </a:endParaRPr>
            </a:p>
          </p:txBody>
        </p:sp>
        <p:sp>
          <p:nvSpPr>
            <p:cNvPr id="30" name="Text Box 27"/>
            <p:cNvSpPr txBox="1">
              <a:spLocks noChangeArrowheads="1"/>
            </p:cNvSpPr>
            <p:nvPr/>
          </p:nvSpPr>
          <p:spPr bwMode="auto">
            <a:xfrm>
              <a:off x="2286000" y="6212160"/>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chemeClr val="tx2"/>
                  </a:solidFill>
                  <a:latin typeface="Times New Roman" panose="02020603050405020304" pitchFamily="18" charset="0"/>
                  <a:cs typeface="Times New Roman" panose="02020603050405020304" pitchFamily="18" charset="0"/>
                </a:rPr>
                <a:t>探测器</a:t>
              </a:r>
            </a:p>
          </p:txBody>
        </p:sp>
        <p:sp>
          <p:nvSpPr>
            <p:cNvPr id="31" name="Text Box 28"/>
            <p:cNvSpPr txBox="1">
              <a:spLocks noChangeArrowheads="1"/>
            </p:cNvSpPr>
            <p:nvPr/>
          </p:nvSpPr>
          <p:spPr bwMode="auto">
            <a:xfrm>
              <a:off x="5292080" y="3284984"/>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solidFill>
                    <a:schemeClr val="tx2"/>
                  </a:solidFill>
                  <a:latin typeface="Times New Roman" panose="02020603050405020304" pitchFamily="18" charset="0"/>
                  <a:cs typeface="Times New Roman" panose="02020603050405020304" pitchFamily="18" charset="0"/>
                </a:rPr>
                <a:t>E</a:t>
              </a:r>
              <a:r>
                <a:rPr lang="en-US" altLang="zh-CN" b="1" baseline="-25000" dirty="0">
                  <a:solidFill>
                    <a:schemeClr val="tx2"/>
                  </a:solidFill>
                  <a:latin typeface="Times New Roman" panose="02020603050405020304" pitchFamily="18" charset="0"/>
                  <a:cs typeface="Times New Roman" panose="02020603050405020304" pitchFamily="18" charset="0"/>
                </a:rPr>
                <a:t>0</a:t>
              </a:r>
            </a:p>
          </p:txBody>
        </p:sp>
        <p:sp>
          <p:nvSpPr>
            <p:cNvPr id="32" name="Text Box 30"/>
            <p:cNvSpPr txBox="1">
              <a:spLocks noChangeArrowheads="1"/>
            </p:cNvSpPr>
            <p:nvPr/>
          </p:nvSpPr>
          <p:spPr bwMode="auto">
            <a:xfrm>
              <a:off x="3200400" y="4283804"/>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solidFill>
                    <a:schemeClr val="tx2"/>
                  </a:solidFill>
                  <a:latin typeface="Times New Roman" panose="02020603050405020304" pitchFamily="18" charset="0"/>
                  <a:cs typeface="Times New Roman" panose="02020603050405020304" pitchFamily="18" charset="0"/>
                </a:rPr>
                <a:t>E</a:t>
              </a:r>
              <a:r>
                <a:rPr lang="en-US" altLang="zh-CN" b="1" baseline="-25000" dirty="0">
                  <a:solidFill>
                    <a:schemeClr val="tx2"/>
                  </a:solidFill>
                  <a:latin typeface="Times New Roman" panose="02020603050405020304" pitchFamily="18" charset="0"/>
                  <a:cs typeface="Times New Roman" panose="02020603050405020304" pitchFamily="18" charset="0"/>
                </a:rPr>
                <a:t>0</a:t>
              </a:r>
              <a:r>
                <a:rPr lang="en-US" altLang="zh-CN" b="1" dirty="0">
                  <a:solidFill>
                    <a:schemeClr val="tx2"/>
                  </a:solidFill>
                  <a:latin typeface="Times New Roman" panose="02020603050405020304" pitchFamily="18" charset="0"/>
                  <a:cs typeface="Times New Roman" panose="02020603050405020304" pitchFamily="18" charset="0"/>
                </a:rPr>
                <a:t>cos</a:t>
              </a:r>
              <a:r>
                <a:rPr lang="en-US" altLang="zh-CN" b="1" i="1" dirty="0">
                  <a:solidFill>
                    <a:schemeClr val="tx2"/>
                  </a:solidFill>
                  <a:latin typeface="Times New Roman" panose="02020603050405020304" pitchFamily="18" charset="0"/>
                  <a:cs typeface="Times New Roman" panose="02020603050405020304" pitchFamily="18" charset="0"/>
                  <a:sym typeface="Symbol" pitchFamily="18" charset="2"/>
                </a:rPr>
                <a:t></a:t>
              </a:r>
            </a:p>
          </p:txBody>
        </p:sp>
        <p:sp>
          <p:nvSpPr>
            <p:cNvPr id="33" name="Line 8"/>
            <p:cNvSpPr>
              <a:spLocks noChangeShapeType="1"/>
            </p:cNvSpPr>
            <p:nvPr/>
          </p:nvSpPr>
          <p:spPr bwMode="auto">
            <a:xfrm flipV="1">
              <a:off x="7239000" y="2341240"/>
              <a:ext cx="990600" cy="1447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34" name="Line 8"/>
            <p:cNvSpPr>
              <a:spLocks noChangeShapeType="1"/>
            </p:cNvSpPr>
            <p:nvPr/>
          </p:nvSpPr>
          <p:spPr bwMode="auto">
            <a:xfrm flipH="1" flipV="1">
              <a:off x="7236296" y="2348880"/>
              <a:ext cx="990600" cy="1447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马吕斯定律</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29</a:t>
            </a:fld>
            <a:endParaRPr lang="en-US" altLang="zh-CN" dirty="0"/>
          </a:p>
        </p:txBody>
      </p:sp>
      <p:sp>
        <p:nvSpPr>
          <p:cNvPr id="6" name="矩形 5"/>
          <p:cNvSpPr/>
          <p:nvPr/>
        </p:nvSpPr>
        <p:spPr>
          <a:xfrm>
            <a:off x="2572172" y="1332425"/>
            <a:ext cx="3999656" cy="437877"/>
          </a:xfrm>
          <a:prstGeom prst="rect">
            <a:avLst/>
          </a:prstGeom>
        </p:spPr>
        <p:txBody>
          <a:bodyPr wrap="square">
            <a:spAutoFit/>
          </a:bodyPr>
          <a:lstStyle/>
          <a:p>
            <a:pPr algn="just">
              <a:lnSpc>
                <a:spcPct val="125000"/>
              </a:lnSpc>
            </a:pPr>
            <a:r>
              <a:rPr kumimoji="1" lang="zh-CN" altLang="en-US" sz="2000" b="1" dirty="0">
                <a:solidFill>
                  <a:srgbClr val="0000FF"/>
                </a:solidFill>
                <a:latin typeface="Times New Roman" panose="02020603050405020304" pitchFamily="18" charset="0"/>
                <a:cs typeface="Times New Roman" panose="02020603050405020304" pitchFamily="18" charset="0"/>
              </a:rPr>
              <a:t>马吕斯定律：</a:t>
            </a:r>
            <a:r>
              <a:rPr kumimoji="1" lang="zh-CN" altLang="en-US" sz="2000" b="1" dirty="0">
                <a:solidFill>
                  <a:schemeClr val="tx2"/>
                </a:solidFill>
                <a:latin typeface="Times New Roman" panose="02020603050405020304" pitchFamily="18" charset="0"/>
                <a:cs typeface="Times New Roman" panose="02020603050405020304" pitchFamily="18" charset="0"/>
              </a:rPr>
              <a:t>透射光强</a:t>
            </a:r>
            <a:r>
              <a:rPr kumimoji="1" lang="en-US" altLang="zh-CN" sz="2000" b="1" i="1" dirty="0">
                <a:solidFill>
                  <a:schemeClr val="tx2"/>
                </a:solidFill>
                <a:latin typeface="Times New Roman" panose="02020603050405020304" pitchFamily="18" charset="0"/>
                <a:cs typeface="Times New Roman" panose="02020603050405020304" pitchFamily="18" charset="0"/>
              </a:rPr>
              <a:t>I</a:t>
            </a:r>
            <a:r>
              <a:rPr kumimoji="1" lang="en-US" altLang="zh-CN" sz="2000" b="1" dirty="0">
                <a:solidFill>
                  <a:schemeClr val="tx2"/>
                </a:solidFill>
                <a:latin typeface="Times New Roman" panose="02020603050405020304" pitchFamily="18" charset="0"/>
                <a:cs typeface="Times New Roman" panose="02020603050405020304" pitchFamily="18" charset="0"/>
              </a:rPr>
              <a:t>=</a:t>
            </a:r>
            <a:r>
              <a:rPr kumimoji="1" lang="en-US" altLang="zh-CN" sz="2000" b="1" i="1" dirty="0">
                <a:solidFill>
                  <a:schemeClr val="tx2"/>
                </a:solidFill>
                <a:latin typeface="Times New Roman" panose="02020603050405020304" pitchFamily="18" charset="0"/>
                <a:cs typeface="Times New Roman" panose="02020603050405020304" pitchFamily="18" charset="0"/>
              </a:rPr>
              <a:t>I</a:t>
            </a:r>
            <a:r>
              <a:rPr kumimoji="1" lang="en-US" altLang="zh-CN" sz="2000" b="1" baseline="-25000" dirty="0">
                <a:solidFill>
                  <a:schemeClr val="tx2"/>
                </a:solidFill>
                <a:latin typeface="Times New Roman" panose="02020603050405020304" pitchFamily="18" charset="0"/>
                <a:cs typeface="Times New Roman" panose="02020603050405020304" pitchFamily="18" charset="0"/>
              </a:rPr>
              <a:t>0</a:t>
            </a:r>
            <a:r>
              <a:rPr kumimoji="1" lang="en-US" altLang="zh-CN" sz="2000" b="1" dirty="0">
                <a:solidFill>
                  <a:schemeClr val="tx2"/>
                </a:solidFill>
                <a:latin typeface="Times New Roman" panose="02020603050405020304" pitchFamily="18" charset="0"/>
                <a:cs typeface="Times New Roman" panose="02020603050405020304" pitchFamily="18" charset="0"/>
              </a:rPr>
              <a:t>cos</a:t>
            </a:r>
            <a:r>
              <a:rPr kumimoji="1" lang="en-US" altLang="zh-CN" sz="2000" b="1" baseline="30000" dirty="0">
                <a:solidFill>
                  <a:schemeClr val="tx2"/>
                </a:solidFill>
                <a:latin typeface="Times New Roman" panose="02020603050405020304" pitchFamily="18" charset="0"/>
                <a:cs typeface="Times New Roman" panose="02020603050405020304" pitchFamily="18" charset="0"/>
              </a:rPr>
              <a:t>2</a:t>
            </a:r>
            <a:r>
              <a:rPr kumimoji="1" lang="el-GR" altLang="zh-CN" sz="2000" b="1" i="1" dirty="0">
                <a:solidFill>
                  <a:schemeClr val="tx2"/>
                </a:solidFill>
                <a:latin typeface="Times New Roman" panose="02020603050405020304" pitchFamily="18" charset="0"/>
                <a:cs typeface="Times New Roman" panose="02020603050405020304" pitchFamily="18" charset="0"/>
              </a:rPr>
              <a:t>θ</a:t>
            </a:r>
            <a:endParaRPr kumimoji="1" lang="en-US" altLang="zh-CN" sz="2000" b="1" i="1" dirty="0">
              <a:solidFill>
                <a:schemeClr val="tx2"/>
              </a:solidFill>
              <a:latin typeface="Times New Roman" panose="02020603050405020304" pitchFamily="18" charset="0"/>
              <a:cs typeface="Times New Roman" panose="02020603050405020304" pitchFamily="18" charset="0"/>
            </a:endParaRPr>
          </a:p>
        </p:txBody>
      </p:sp>
      <p:sp>
        <p:nvSpPr>
          <p:cNvPr id="93" name="TextBox 92"/>
          <p:cNvSpPr txBox="1"/>
          <p:nvPr/>
        </p:nvSpPr>
        <p:spPr>
          <a:xfrm>
            <a:off x="5220072" y="5981218"/>
            <a:ext cx="3023585" cy="400110"/>
          </a:xfrm>
          <a:prstGeom prst="rect">
            <a:avLst/>
          </a:prstGeom>
          <a:noFill/>
        </p:spPr>
        <p:txBody>
          <a:bodyPr wrap="none" rtlCol="0">
            <a:spAutoFit/>
          </a:bodyPr>
          <a:lstStyle/>
          <a:p>
            <a:r>
              <a:rPr lang="zh-CN" altLang="en-US" sz="2000" b="1" dirty="0">
                <a:solidFill>
                  <a:srgbClr val="0000FF"/>
                </a:solidFill>
              </a:rPr>
              <a:t>马吕斯定律验证实验装置</a:t>
            </a:r>
          </a:p>
        </p:txBody>
      </p:sp>
      <p:grpSp>
        <p:nvGrpSpPr>
          <p:cNvPr id="94" name="Group 11"/>
          <p:cNvGrpSpPr>
            <a:grpSpLocks/>
          </p:cNvGrpSpPr>
          <p:nvPr/>
        </p:nvGrpSpPr>
        <p:grpSpPr bwMode="auto">
          <a:xfrm>
            <a:off x="251520" y="2060848"/>
            <a:ext cx="4832350" cy="1470025"/>
            <a:chOff x="566" y="2614"/>
            <a:chExt cx="3044" cy="926"/>
          </a:xfrm>
        </p:grpSpPr>
        <p:sp>
          <p:nvSpPr>
            <p:cNvPr id="95" name="Line 12"/>
            <p:cNvSpPr>
              <a:spLocks noChangeShapeType="1"/>
            </p:cNvSpPr>
            <p:nvPr/>
          </p:nvSpPr>
          <p:spPr bwMode="auto">
            <a:xfrm>
              <a:off x="566" y="3138"/>
              <a:ext cx="208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13"/>
            <p:cNvSpPr>
              <a:spLocks noChangeShapeType="1"/>
            </p:cNvSpPr>
            <p:nvPr/>
          </p:nvSpPr>
          <p:spPr bwMode="auto">
            <a:xfrm>
              <a:off x="677" y="2981"/>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14"/>
            <p:cNvSpPr>
              <a:spLocks noChangeShapeType="1"/>
            </p:cNvSpPr>
            <p:nvPr/>
          </p:nvSpPr>
          <p:spPr bwMode="auto">
            <a:xfrm>
              <a:off x="857" y="2987"/>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15"/>
            <p:cNvSpPr>
              <a:spLocks noChangeShapeType="1"/>
            </p:cNvSpPr>
            <p:nvPr/>
          </p:nvSpPr>
          <p:spPr bwMode="auto">
            <a:xfrm>
              <a:off x="1037" y="2987"/>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Oval 16"/>
            <p:cNvSpPr>
              <a:spLocks noChangeArrowheads="1"/>
            </p:cNvSpPr>
            <p:nvPr/>
          </p:nvSpPr>
          <p:spPr bwMode="auto">
            <a:xfrm>
              <a:off x="732" y="3107"/>
              <a:ext cx="47" cy="47"/>
            </a:xfrm>
            <a:prstGeom prst="ellipse">
              <a:avLst/>
            </a:prstGeom>
            <a:solidFill>
              <a:schemeClr val="tx1"/>
            </a:soli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00" name="Oval 17"/>
            <p:cNvSpPr>
              <a:spLocks noChangeArrowheads="1"/>
            </p:cNvSpPr>
            <p:nvPr/>
          </p:nvSpPr>
          <p:spPr bwMode="auto">
            <a:xfrm>
              <a:off x="918" y="3107"/>
              <a:ext cx="47" cy="47"/>
            </a:xfrm>
            <a:prstGeom prst="ellipse">
              <a:avLst/>
            </a:prstGeom>
            <a:solidFill>
              <a:schemeClr val="tx1"/>
            </a:soli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01" name="Line 18"/>
            <p:cNvSpPr>
              <a:spLocks noChangeShapeType="1"/>
            </p:cNvSpPr>
            <p:nvPr/>
          </p:nvSpPr>
          <p:spPr bwMode="auto">
            <a:xfrm>
              <a:off x="1860" y="2981"/>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9"/>
            <p:cNvSpPr>
              <a:spLocks noChangeShapeType="1"/>
            </p:cNvSpPr>
            <p:nvPr/>
          </p:nvSpPr>
          <p:spPr bwMode="auto">
            <a:xfrm>
              <a:off x="2040" y="2981"/>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20"/>
            <p:cNvSpPr>
              <a:spLocks noChangeShapeType="1"/>
            </p:cNvSpPr>
            <p:nvPr/>
          </p:nvSpPr>
          <p:spPr bwMode="auto">
            <a:xfrm>
              <a:off x="2202" y="2981"/>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Oval 22"/>
            <p:cNvSpPr>
              <a:spLocks noChangeArrowheads="1"/>
            </p:cNvSpPr>
            <p:nvPr/>
          </p:nvSpPr>
          <p:spPr bwMode="auto">
            <a:xfrm>
              <a:off x="1184" y="2717"/>
              <a:ext cx="517" cy="8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06" name="Oval 23"/>
            <p:cNvSpPr>
              <a:spLocks noChangeArrowheads="1"/>
            </p:cNvSpPr>
            <p:nvPr/>
          </p:nvSpPr>
          <p:spPr bwMode="auto">
            <a:xfrm>
              <a:off x="1117" y="2717"/>
              <a:ext cx="517" cy="8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07" name="Line 24"/>
            <p:cNvSpPr>
              <a:spLocks noChangeShapeType="1"/>
            </p:cNvSpPr>
            <p:nvPr/>
          </p:nvSpPr>
          <p:spPr bwMode="auto">
            <a:xfrm>
              <a:off x="1111" y="3133"/>
              <a:ext cx="237"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Oval 25"/>
            <p:cNvSpPr>
              <a:spLocks noChangeArrowheads="1"/>
            </p:cNvSpPr>
            <p:nvPr/>
          </p:nvSpPr>
          <p:spPr bwMode="auto">
            <a:xfrm>
              <a:off x="1092" y="3107"/>
              <a:ext cx="47" cy="47"/>
            </a:xfrm>
            <a:prstGeom prst="ellipse">
              <a:avLst/>
            </a:prstGeom>
            <a:solidFill>
              <a:schemeClr val="tx1"/>
            </a:soli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09" name="Oval 26"/>
            <p:cNvSpPr>
              <a:spLocks noChangeArrowheads="1"/>
            </p:cNvSpPr>
            <p:nvPr/>
          </p:nvSpPr>
          <p:spPr bwMode="auto">
            <a:xfrm>
              <a:off x="2486" y="2711"/>
              <a:ext cx="517" cy="8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0" name="Oval 27"/>
            <p:cNvSpPr>
              <a:spLocks noChangeArrowheads="1"/>
            </p:cNvSpPr>
            <p:nvPr/>
          </p:nvSpPr>
          <p:spPr bwMode="auto">
            <a:xfrm>
              <a:off x="2419" y="2711"/>
              <a:ext cx="517" cy="8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11" name="Line 28"/>
            <p:cNvSpPr>
              <a:spLocks noChangeShapeType="1"/>
            </p:cNvSpPr>
            <p:nvPr/>
          </p:nvSpPr>
          <p:spPr bwMode="auto">
            <a:xfrm>
              <a:off x="2421" y="3138"/>
              <a:ext cx="272"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29"/>
            <p:cNvSpPr>
              <a:spLocks noChangeShapeType="1"/>
            </p:cNvSpPr>
            <p:nvPr/>
          </p:nvSpPr>
          <p:spPr bwMode="auto">
            <a:xfrm>
              <a:off x="2676" y="2724"/>
              <a:ext cx="0" cy="80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30"/>
            <p:cNvSpPr>
              <a:spLocks noChangeShapeType="1"/>
            </p:cNvSpPr>
            <p:nvPr/>
          </p:nvSpPr>
          <p:spPr bwMode="auto">
            <a:xfrm flipH="1">
              <a:off x="2478" y="2856"/>
              <a:ext cx="396" cy="54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31"/>
            <p:cNvSpPr>
              <a:spLocks noChangeShapeType="1"/>
            </p:cNvSpPr>
            <p:nvPr/>
          </p:nvSpPr>
          <p:spPr bwMode="auto">
            <a:xfrm flipV="1">
              <a:off x="2472" y="3228"/>
              <a:ext cx="126" cy="162"/>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32"/>
            <p:cNvSpPr>
              <a:spLocks noChangeShapeType="1"/>
            </p:cNvSpPr>
            <p:nvPr/>
          </p:nvSpPr>
          <p:spPr bwMode="auto">
            <a:xfrm>
              <a:off x="1344" y="3312"/>
              <a:ext cx="0" cy="228"/>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33"/>
            <p:cNvSpPr>
              <a:spLocks noChangeShapeType="1"/>
            </p:cNvSpPr>
            <p:nvPr/>
          </p:nvSpPr>
          <p:spPr bwMode="auto">
            <a:xfrm rot="1800000">
              <a:off x="3128" y="2986"/>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34"/>
            <p:cNvSpPr>
              <a:spLocks noChangeShapeType="1"/>
            </p:cNvSpPr>
            <p:nvPr/>
          </p:nvSpPr>
          <p:spPr bwMode="auto">
            <a:xfrm rot="1800000">
              <a:off x="3297" y="2986"/>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35"/>
            <p:cNvSpPr>
              <a:spLocks noChangeShapeType="1"/>
            </p:cNvSpPr>
            <p:nvPr/>
          </p:nvSpPr>
          <p:spPr bwMode="auto">
            <a:xfrm rot="1800000">
              <a:off x="3449" y="2986"/>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36"/>
            <p:cNvSpPr>
              <a:spLocks noChangeShapeType="1"/>
            </p:cNvSpPr>
            <p:nvPr/>
          </p:nvSpPr>
          <p:spPr bwMode="auto">
            <a:xfrm>
              <a:off x="3055" y="3145"/>
              <a:ext cx="555"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Rectangle 37"/>
            <p:cNvSpPr>
              <a:spLocks noChangeArrowheads="1"/>
            </p:cNvSpPr>
            <p:nvPr/>
          </p:nvSpPr>
          <p:spPr bwMode="auto">
            <a:xfrm flipH="1">
              <a:off x="3219" y="2686"/>
              <a:ext cx="3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r>
                <a:rPr kumimoji="1" lang="en-US" altLang="zh-CN" sz="2400" b="0" i="1">
                  <a:latin typeface="Times New Roman" pitchFamily="18" charset="0"/>
                  <a:sym typeface="Symbol" pitchFamily="18" charset="2"/>
                </a:rPr>
                <a:t>I</a:t>
              </a:r>
            </a:p>
          </p:txBody>
        </p:sp>
        <p:sp>
          <p:nvSpPr>
            <p:cNvPr id="121" name="Text Box 38"/>
            <p:cNvSpPr txBox="1">
              <a:spLocks noChangeArrowheads="1"/>
            </p:cNvSpPr>
            <p:nvPr/>
          </p:nvSpPr>
          <p:spPr bwMode="auto">
            <a:xfrm flipH="1">
              <a:off x="1823" y="2614"/>
              <a:ext cx="3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ctr" eaLnBrk="1" hangingPunct="1">
                <a:spcBef>
                  <a:spcPct val="50000"/>
                </a:spcBef>
              </a:pPr>
              <a:r>
                <a:rPr kumimoji="1" lang="en-US" altLang="zh-CN" sz="2400" b="0" i="1">
                  <a:latin typeface="Times New Roman" pitchFamily="18" charset="0"/>
                </a:rPr>
                <a:t>I</a:t>
              </a:r>
              <a:r>
                <a:rPr kumimoji="1" lang="en-US" altLang="zh-CN" sz="2400" b="0" baseline="-25000">
                  <a:latin typeface="Times New Roman" pitchFamily="18" charset="0"/>
                </a:rPr>
                <a:t>0</a:t>
              </a:r>
              <a:endParaRPr kumimoji="1" lang="en-US" altLang="zh-CN" sz="2400" b="0">
                <a:latin typeface="Times New Roman" pitchFamily="18" charset="0"/>
              </a:endParaRPr>
            </a:p>
          </p:txBody>
        </p:sp>
        <p:sp>
          <p:nvSpPr>
            <p:cNvPr id="122" name="Arc 39"/>
            <p:cNvSpPr>
              <a:spLocks/>
            </p:cNvSpPr>
            <p:nvPr/>
          </p:nvSpPr>
          <p:spPr bwMode="auto">
            <a:xfrm rot="3254682" flipH="1">
              <a:off x="2669" y="2960"/>
              <a:ext cx="87" cy="96"/>
            </a:xfrm>
            <a:custGeom>
              <a:avLst/>
              <a:gdLst>
                <a:gd name="T0" fmla="*/ 0 w 20413"/>
                <a:gd name="T1" fmla="*/ 0 h 21600"/>
                <a:gd name="T2" fmla="*/ 87 w 20413"/>
                <a:gd name="T3" fmla="*/ 65 h 21600"/>
                <a:gd name="T4" fmla="*/ 0 w 20413"/>
                <a:gd name="T5" fmla="*/ 96 h 21600"/>
                <a:gd name="T6" fmla="*/ 0 60000 65536"/>
                <a:gd name="T7" fmla="*/ 0 60000 65536"/>
                <a:gd name="T8" fmla="*/ 0 60000 65536"/>
              </a:gdLst>
              <a:ahLst/>
              <a:cxnLst>
                <a:cxn ang="T6">
                  <a:pos x="T0" y="T1"/>
                </a:cxn>
                <a:cxn ang="T7">
                  <a:pos x="T2" y="T3"/>
                </a:cxn>
                <a:cxn ang="T8">
                  <a:pos x="T4" y="T5"/>
                </a:cxn>
              </a:cxnLst>
              <a:rect l="0" t="0" r="r" b="b"/>
              <a:pathLst>
                <a:path w="20413" h="21600" fill="none" extrusionOk="0">
                  <a:moveTo>
                    <a:pt x="-1" y="0"/>
                  </a:moveTo>
                  <a:cubicBezTo>
                    <a:pt x="9207" y="0"/>
                    <a:pt x="17402" y="5836"/>
                    <a:pt x="20412" y="14538"/>
                  </a:cubicBezTo>
                </a:path>
                <a:path w="20413" h="21600" stroke="0" extrusionOk="0">
                  <a:moveTo>
                    <a:pt x="-1" y="0"/>
                  </a:moveTo>
                  <a:cubicBezTo>
                    <a:pt x="9207" y="0"/>
                    <a:pt x="17402" y="5836"/>
                    <a:pt x="20412" y="14538"/>
                  </a:cubicBezTo>
                  <a:lnTo>
                    <a:pt x="0" y="21600"/>
                  </a:lnTo>
                  <a:lnTo>
                    <a:pt x="-1" y="0"/>
                  </a:lnTo>
                  <a:close/>
                </a:path>
              </a:pathLst>
            </a:custGeom>
            <a:noFill/>
            <a:ln w="1905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Rectangle 40"/>
            <p:cNvSpPr>
              <a:spLocks noChangeArrowheads="1"/>
            </p:cNvSpPr>
            <p:nvPr/>
          </p:nvSpPr>
          <p:spPr bwMode="auto">
            <a:xfrm flipH="1">
              <a:off x="2630" y="2719"/>
              <a:ext cx="3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r>
                <a:rPr kumimoji="1" lang="en-US" altLang="zh-CN" sz="2400" b="0" i="1" dirty="0">
                  <a:latin typeface="Times New Roman" pitchFamily="18" charset="0"/>
                  <a:cs typeface="Times New Roman"/>
                  <a:sym typeface="Symbol" pitchFamily="18" charset="2"/>
                </a:rPr>
                <a:t>θ</a:t>
              </a:r>
              <a:endParaRPr kumimoji="1" lang="en-US" altLang="zh-CN" sz="2400" b="0" i="1" dirty="0">
                <a:latin typeface="Times New Roman" pitchFamily="18" charset="0"/>
                <a:sym typeface="Symbol" pitchFamily="18" charset="2"/>
              </a:endParaRPr>
            </a:p>
          </p:txBody>
        </p:sp>
      </p:grpSp>
    </p:spTree>
    <p:extLst>
      <p:ext uri="{BB962C8B-B14F-4D97-AF65-F5344CB8AC3E}">
        <p14:creationId xmlns:p14="http://schemas.microsoft.com/office/powerpoint/2010/main" val="289556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anim calcmode="lin" valueType="num">
                                      <p:cBhvr>
                                        <p:cTn id="8" dur="1000" fill="hold"/>
                                        <p:tgtEl>
                                          <p:spTgt spid="94"/>
                                        </p:tgtEl>
                                        <p:attrNameLst>
                                          <p:attrName>ppt_x</p:attrName>
                                        </p:attrNameLst>
                                      </p:cBhvr>
                                      <p:tavLst>
                                        <p:tav tm="0">
                                          <p:val>
                                            <p:strVal val="#ppt_x"/>
                                          </p:val>
                                        </p:tav>
                                        <p:tav tm="100000">
                                          <p:val>
                                            <p:strVal val="#ppt_x"/>
                                          </p:val>
                                        </p:tav>
                                      </p:tavLst>
                                    </p:anim>
                                    <p:anim calcmode="lin" valueType="num">
                                      <p:cBhvr>
                                        <p:cTn id="9"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barn(inVertical)">
                                      <p:cBhvr>
                                        <p:cTn id="3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nchor="ctr" anchorCtr="0"/>
          <a:lstStyle/>
          <a:p>
            <a:pPr eaLnBrk="1" hangingPunct="1"/>
            <a:r>
              <a:rPr lang="zh-CN" altLang="en-US" sz="3200" dirty="0">
                <a:latin typeface="黑体" pitchFamily="2" charset="-122"/>
                <a:ea typeface="黑体" pitchFamily="2" charset="-122"/>
              </a:rPr>
              <a:t>应用实例</a:t>
            </a:r>
            <a:r>
              <a:rPr lang="en-US" altLang="zh-CN" sz="3200" dirty="0">
                <a:latin typeface="黑体" pitchFamily="2" charset="-122"/>
                <a:ea typeface="黑体" pitchFamily="2" charset="-122"/>
              </a:rPr>
              <a:t>1</a:t>
            </a:r>
            <a:r>
              <a:rPr lang="zh-CN" altLang="en-US" sz="3200" dirty="0">
                <a:latin typeface="黑体" pitchFamily="2" charset="-122"/>
                <a:ea typeface="黑体" pitchFamily="2" charset="-122"/>
              </a:rPr>
              <a:t>：</a:t>
            </a:r>
            <a:r>
              <a:rPr lang="en-US" altLang="zh-CN" sz="3200" dirty="0">
                <a:latin typeface="黑体" pitchFamily="2" charset="-122"/>
                <a:ea typeface="黑体" pitchFamily="2" charset="-122"/>
              </a:rPr>
              <a:t>3D</a:t>
            </a:r>
            <a:r>
              <a:rPr lang="zh-CN" altLang="en-US" sz="3200" dirty="0">
                <a:latin typeface="黑体" pitchFamily="2" charset="-122"/>
                <a:ea typeface="黑体" pitchFamily="2" charset="-122"/>
              </a:rPr>
              <a:t>电影原理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a:t>
            </a:fld>
            <a:endParaRPr lang="en-US" altLang="zh-CN" dirty="0"/>
          </a:p>
        </p:txBody>
      </p:sp>
      <p:grpSp>
        <p:nvGrpSpPr>
          <p:cNvPr id="8" name="组合 7"/>
          <p:cNvGrpSpPr/>
          <p:nvPr/>
        </p:nvGrpSpPr>
        <p:grpSpPr>
          <a:xfrm>
            <a:off x="310539" y="1931481"/>
            <a:ext cx="8522922" cy="4053479"/>
            <a:chOff x="278664" y="1931481"/>
            <a:chExt cx="8522922" cy="4053479"/>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64" y="1931481"/>
              <a:ext cx="4050169" cy="405016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931481"/>
              <a:ext cx="4517618" cy="4053479"/>
            </a:xfrm>
            <a:prstGeom prst="rect">
              <a:avLst/>
            </a:prstGeom>
          </p:spPr>
        </p:pic>
      </p:grpSp>
    </p:spTree>
    <p:extLst>
      <p:ext uri="{BB962C8B-B14F-4D97-AF65-F5344CB8AC3E}">
        <p14:creationId xmlns:p14="http://schemas.microsoft.com/office/powerpoint/2010/main" val="260141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9293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自然光、圆偏振光和部分圆偏振光</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30</a:t>
            </a:fld>
            <a:endParaRPr lang="en-US" altLang="zh-CN" dirty="0"/>
          </a:p>
        </p:txBody>
      </p:sp>
      <p:pic>
        <p:nvPicPr>
          <p:cNvPr id="35" name="Picture 7" descr="ypg_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40669" y="2408262"/>
            <a:ext cx="6062662"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6"/>
          <p:cNvSpPr>
            <a:spLocks noChangeArrowheads="1"/>
          </p:cNvSpPr>
          <p:nvPr/>
        </p:nvSpPr>
        <p:spPr bwMode="auto">
          <a:xfrm>
            <a:off x="1565920" y="1248346"/>
            <a:ext cx="6012160" cy="95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marL="342900" indent="-342900" eaLnBrk="1" hangingPunct="1">
              <a:lnSpc>
                <a:spcPct val="150000"/>
              </a:lnSpc>
              <a:buFont typeface="Wingdings" panose="05000000000000000000" pitchFamily="2" charset="2"/>
              <a:buChar char="Ø"/>
            </a:pPr>
            <a:r>
              <a:rPr kumimoji="1" lang="zh-CN" altLang="en-US" sz="2000" dirty="0">
                <a:solidFill>
                  <a:schemeClr val="tx2"/>
                </a:solidFill>
                <a:latin typeface="+mn-ea"/>
                <a:ea typeface="+mn-ea"/>
              </a:rPr>
              <a:t>在光路中插入检偏器，屏上光强减半。</a:t>
            </a:r>
            <a:endParaRPr kumimoji="1" lang="en-US" altLang="zh-CN" sz="2000" dirty="0">
              <a:solidFill>
                <a:schemeClr val="tx2"/>
              </a:solidFill>
              <a:latin typeface="+mn-ea"/>
              <a:ea typeface="+mn-ea"/>
            </a:endParaRPr>
          </a:p>
          <a:p>
            <a:pPr marL="342900" indent="-342900" eaLnBrk="1" hangingPunct="1">
              <a:lnSpc>
                <a:spcPct val="150000"/>
              </a:lnSpc>
              <a:buFont typeface="Wingdings" panose="05000000000000000000" pitchFamily="2" charset="2"/>
              <a:buChar char="Ø"/>
            </a:pPr>
            <a:r>
              <a:rPr kumimoji="1" lang="zh-CN" altLang="en-US" sz="2000" dirty="0">
                <a:solidFill>
                  <a:schemeClr val="tx2"/>
                </a:solidFill>
                <a:latin typeface="+mn-ea"/>
                <a:ea typeface="+mn-ea"/>
              </a:rPr>
              <a:t>检偏器旋转，屏上亮暗无变化。 </a:t>
            </a:r>
          </a:p>
        </p:txBody>
      </p:sp>
    </p:spTree>
    <p:extLst>
      <p:ext uri="{BB962C8B-B14F-4D97-AF65-F5344CB8AC3E}">
        <p14:creationId xmlns:p14="http://schemas.microsoft.com/office/powerpoint/2010/main" val="33945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wipe(left)">
                                      <p:cBhvr>
                                        <p:cTn id="14" dur="500"/>
                                        <p:tgtEl>
                                          <p:spTgt spid="3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7">
                                            <p:txEl>
                                              <p:pRg st="1" end="1"/>
                                            </p:txEl>
                                          </p:spTgt>
                                        </p:tgtEl>
                                        <p:attrNameLst>
                                          <p:attrName>style.visibility</p:attrName>
                                        </p:attrNameLst>
                                      </p:cBhvr>
                                      <p:to>
                                        <p:strVal val="visible"/>
                                      </p:to>
                                    </p:set>
                                    <p:animEffect transition="in" filter="wipe(left)">
                                      <p:cBhvr>
                                        <p:cTn id="19" dur="500"/>
                                        <p:tgtEl>
                                          <p:spTgt spid="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线偏振光</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31</a:t>
            </a:fld>
            <a:endParaRPr lang="en-US" altLang="zh-CN" dirty="0"/>
          </a:p>
        </p:txBody>
      </p:sp>
      <p:pic>
        <p:nvPicPr>
          <p:cNvPr id="6" name="Picture 4" descr="xpg_0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62795"/>
            <a:ext cx="62484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027874" y="1527174"/>
            <a:ext cx="5088252" cy="400110"/>
          </a:xfrm>
          <a:prstGeom prst="rect">
            <a:avLst/>
          </a:prstGeom>
        </p:spPr>
        <p:txBody>
          <a:bodyPr wrap="none">
            <a:spAutoFit/>
          </a:bodyPr>
          <a:lstStyle/>
          <a:p>
            <a:pPr algn="ctr"/>
            <a:r>
              <a:rPr kumimoji="1" lang="zh-CN" altLang="en-US" sz="2000" b="1" dirty="0">
                <a:solidFill>
                  <a:schemeClr val="tx2"/>
                </a:solidFill>
                <a:latin typeface="+mn-ea"/>
              </a:rPr>
              <a:t>检偏器旋转一周，光强两亮两暗（消光）。</a:t>
            </a:r>
          </a:p>
        </p:txBody>
      </p:sp>
    </p:spTree>
    <p:extLst>
      <p:ext uri="{BB962C8B-B14F-4D97-AF65-F5344CB8AC3E}">
        <p14:creationId xmlns:p14="http://schemas.microsoft.com/office/powerpoint/2010/main" val="182288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83568" y="115888"/>
            <a:ext cx="835292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部分线偏振光、椭圆偏振光和部分椭圆偏振光 </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32</a:t>
            </a:fld>
            <a:endParaRPr lang="en-US" altLang="zh-CN" dirty="0"/>
          </a:p>
        </p:txBody>
      </p:sp>
      <p:pic>
        <p:nvPicPr>
          <p:cNvPr id="6" name="Picture 6" descr="typg_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27969" y="2420888"/>
            <a:ext cx="6088063"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1754324" y="1453243"/>
            <a:ext cx="563535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ctr" eaLnBrk="1" hangingPunct="1"/>
            <a:r>
              <a:rPr kumimoji="1" lang="zh-CN" altLang="en-US" sz="2000" dirty="0">
                <a:solidFill>
                  <a:schemeClr val="tx2"/>
                </a:solidFill>
                <a:latin typeface="Times New Roman" pitchFamily="18" charset="0"/>
              </a:rPr>
              <a:t>检偏器旋转一周，屏上光强两强两弱。</a:t>
            </a:r>
          </a:p>
        </p:txBody>
      </p:sp>
    </p:spTree>
    <p:extLst>
      <p:ext uri="{BB962C8B-B14F-4D97-AF65-F5344CB8AC3E}">
        <p14:creationId xmlns:p14="http://schemas.microsoft.com/office/powerpoint/2010/main" val="285729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部分线偏振光</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33</a:t>
            </a:fld>
            <a:endParaRPr lang="en-US" altLang="zh-CN" dirty="0"/>
          </a:p>
        </p:txBody>
      </p:sp>
      <p:sp>
        <p:nvSpPr>
          <p:cNvPr id="8" name="Rectangle 4"/>
          <p:cNvSpPr>
            <a:spLocks noChangeArrowheads="1"/>
          </p:cNvSpPr>
          <p:nvPr/>
        </p:nvSpPr>
        <p:spPr bwMode="auto">
          <a:xfrm>
            <a:off x="1754324" y="1672615"/>
            <a:ext cx="563535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ctr" eaLnBrk="1" hangingPunct="1"/>
            <a:r>
              <a:rPr kumimoji="1" lang="zh-CN" altLang="en-US" sz="2000" dirty="0">
                <a:solidFill>
                  <a:schemeClr val="tx2"/>
                </a:solidFill>
                <a:latin typeface="Times New Roman" pitchFamily="18" charset="0"/>
              </a:rPr>
              <a:t>检偏器旋转一周，屏上光强两强两弱。</a:t>
            </a:r>
          </a:p>
        </p:txBody>
      </p:sp>
      <p:graphicFrame>
        <p:nvGraphicFramePr>
          <p:cNvPr id="2" name="对象 1"/>
          <p:cNvGraphicFramePr>
            <a:graphicFrameLocks noChangeAspect="1"/>
          </p:cNvGraphicFramePr>
          <p:nvPr>
            <p:extLst>
              <p:ext uri="{D42A27DB-BD31-4B8C-83A1-F6EECF244321}">
                <p14:modId xmlns:p14="http://schemas.microsoft.com/office/powerpoint/2010/main" val="4021096343"/>
              </p:ext>
            </p:extLst>
          </p:nvPr>
        </p:nvGraphicFramePr>
        <p:xfrm>
          <a:off x="2933725" y="4540924"/>
          <a:ext cx="3276550" cy="1009887"/>
        </p:xfrm>
        <a:graphic>
          <a:graphicData uri="http://schemas.openxmlformats.org/presentationml/2006/ole">
            <mc:AlternateContent xmlns:mc="http://schemas.openxmlformats.org/markup-compatibility/2006">
              <mc:Choice xmlns:v="urn:schemas-microsoft-com:vml" Requires="v">
                <p:oleObj spid="_x0000_s6778" name="公式" r:id="rId4" imgW="1523880" imgH="469800" progId="Equation.3">
                  <p:embed/>
                </p:oleObj>
              </mc:Choice>
              <mc:Fallback>
                <p:oleObj name="公式" r:id="rId4" imgW="1523880" imgH="469800" progId="Equation.3">
                  <p:embed/>
                  <p:pic>
                    <p:nvPicPr>
                      <p:cNvPr id="0" name="对象 1"/>
                      <p:cNvPicPr>
                        <a:picLocks noChangeAspect="1" noChangeArrowheads="1"/>
                      </p:cNvPicPr>
                      <p:nvPr/>
                    </p:nvPicPr>
                    <p:blipFill>
                      <a:blip r:embed="rId5"/>
                      <a:srcRect/>
                      <a:stretch>
                        <a:fillRect/>
                      </a:stretch>
                    </p:blipFill>
                    <p:spPr bwMode="auto">
                      <a:xfrm>
                        <a:off x="2933725" y="4540924"/>
                        <a:ext cx="3276550" cy="1009887"/>
                      </a:xfrm>
                      <a:prstGeom prst="rect">
                        <a:avLst/>
                      </a:prstGeom>
                      <a:noFill/>
                      <a:ln w="25400">
                        <a:solidFill>
                          <a:srgbClr val="FF0000"/>
                        </a:solid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57586552"/>
              </p:ext>
            </p:extLst>
          </p:nvPr>
        </p:nvGraphicFramePr>
        <p:xfrm>
          <a:off x="2825663" y="2276872"/>
          <a:ext cx="3492673" cy="725909"/>
        </p:xfrm>
        <a:graphic>
          <a:graphicData uri="http://schemas.openxmlformats.org/presentationml/2006/ole">
            <mc:AlternateContent xmlns:mc="http://schemas.openxmlformats.org/markup-compatibility/2006">
              <mc:Choice xmlns:v="urn:schemas-microsoft-com:vml" Requires="v">
                <p:oleObj spid="_x0000_s6779" name="Equation" r:id="rId6" imgW="1651000" imgH="342900" progId="Equation.DSMT4">
                  <p:embed/>
                </p:oleObj>
              </mc:Choice>
              <mc:Fallback>
                <p:oleObj name="Equation" r:id="rId6" imgW="1651000" imgH="342900" progId="Equation.DSMT4">
                  <p:embed/>
                  <p:pic>
                    <p:nvPicPr>
                      <p:cNvPr id="0" name="对象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5663" y="2276872"/>
                        <a:ext cx="3492673" cy="725909"/>
                      </a:xfrm>
                      <a:prstGeom prst="rect">
                        <a:avLst/>
                      </a:prstGeom>
                      <a:noFill/>
                      <a:ln>
                        <a:noFill/>
                      </a:ln>
                      <a:effectLst/>
                    </p:spPr>
                  </p:pic>
                </p:oleObj>
              </mc:Fallback>
            </mc:AlternateContent>
          </a:graphicData>
        </a:graphic>
      </p:graphicFrame>
      <p:sp>
        <p:nvSpPr>
          <p:cNvPr id="9" name="Rectangle 4"/>
          <p:cNvSpPr>
            <a:spLocks noChangeArrowheads="1"/>
          </p:cNvSpPr>
          <p:nvPr/>
        </p:nvSpPr>
        <p:spPr bwMode="auto">
          <a:xfrm>
            <a:off x="3091153" y="3861048"/>
            <a:ext cx="296169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ctr" eaLnBrk="1" hangingPunct="1"/>
            <a:r>
              <a:rPr kumimoji="1" lang="zh-CN" altLang="en-US" sz="2000" dirty="0">
                <a:solidFill>
                  <a:schemeClr val="tx2"/>
                </a:solidFill>
                <a:latin typeface="Times New Roman" pitchFamily="18" charset="0"/>
              </a:rPr>
              <a:t>偏振度：</a:t>
            </a:r>
          </a:p>
        </p:txBody>
      </p:sp>
    </p:spTree>
    <p:extLst>
      <p:ext uri="{BB962C8B-B14F-4D97-AF65-F5344CB8AC3E}">
        <p14:creationId xmlns:p14="http://schemas.microsoft.com/office/powerpoint/2010/main" val="216791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偏振片的消光比</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34</a:t>
            </a:fld>
            <a:endParaRPr lang="en-US" altLang="zh-CN" dirty="0"/>
          </a:p>
        </p:txBody>
      </p:sp>
      <p:sp>
        <p:nvSpPr>
          <p:cNvPr id="8" name="Rectangle 4"/>
          <p:cNvSpPr>
            <a:spLocks noChangeArrowheads="1"/>
          </p:cNvSpPr>
          <p:nvPr/>
        </p:nvSpPr>
        <p:spPr bwMode="auto">
          <a:xfrm>
            <a:off x="251520" y="1412776"/>
            <a:ext cx="8640960" cy="139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just" eaLnBrk="1" hangingPunct="1">
              <a:lnSpc>
                <a:spcPct val="150000"/>
              </a:lnSpc>
            </a:pPr>
            <a:r>
              <a:rPr kumimoji="1" lang="zh-CN" altLang="en-US" sz="1800" dirty="0">
                <a:solidFill>
                  <a:schemeClr val="tx2"/>
                </a:solidFill>
                <a:latin typeface="Times New Roman" pitchFamily="18" charset="0"/>
              </a:rPr>
              <a:t>检偏器相对被测偏振片转动时的最小透射光强与最大透射光强之比，称为被测偏振片的消光比，消光比越小，偏振器件的质量就越高。（一般人造偏振片的消光比约为</a:t>
            </a:r>
            <a:r>
              <a:rPr kumimoji="1" lang="en-US" altLang="zh-CN" sz="1800" dirty="0">
                <a:solidFill>
                  <a:schemeClr val="tx2"/>
                </a:solidFill>
                <a:latin typeface="Times New Roman" pitchFamily="18" charset="0"/>
              </a:rPr>
              <a:t>0.001</a:t>
            </a:r>
            <a:r>
              <a:rPr kumimoji="1" lang="zh-CN" altLang="en-US" sz="1800" dirty="0">
                <a:solidFill>
                  <a:schemeClr val="tx2"/>
                </a:solidFill>
                <a:latin typeface="Times New Roman" pitchFamily="18" charset="0"/>
              </a:rPr>
              <a:t>）</a:t>
            </a:r>
          </a:p>
        </p:txBody>
      </p:sp>
      <p:grpSp>
        <p:nvGrpSpPr>
          <p:cNvPr id="10" name="Group 11"/>
          <p:cNvGrpSpPr>
            <a:grpSpLocks/>
          </p:cNvGrpSpPr>
          <p:nvPr/>
        </p:nvGrpSpPr>
        <p:grpSpPr bwMode="auto">
          <a:xfrm>
            <a:off x="2155825" y="2852936"/>
            <a:ext cx="4832350" cy="1470025"/>
            <a:chOff x="566" y="2614"/>
            <a:chExt cx="3044" cy="926"/>
          </a:xfrm>
        </p:grpSpPr>
        <p:sp>
          <p:nvSpPr>
            <p:cNvPr id="11" name="Line 12"/>
            <p:cNvSpPr>
              <a:spLocks noChangeShapeType="1"/>
            </p:cNvSpPr>
            <p:nvPr/>
          </p:nvSpPr>
          <p:spPr bwMode="auto">
            <a:xfrm>
              <a:off x="566" y="3138"/>
              <a:ext cx="208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3"/>
            <p:cNvSpPr>
              <a:spLocks noChangeShapeType="1"/>
            </p:cNvSpPr>
            <p:nvPr/>
          </p:nvSpPr>
          <p:spPr bwMode="auto">
            <a:xfrm>
              <a:off x="677" y="2981"/>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4"/>
            <p:cNvSpPr>
              <a:spLocks noChangeShapeType="1"/>
            </p:cNvSpPr>
            <p:nvPr/>
          </p:nvSpPr>
          <p:spPr bwMode="auto">
            <a:xfrm>
              <a:off x="857" y="2987"/>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5"/>
            <p:cNvSpPr>
              <a:spLocks noChangeShapeType="1"/>
            </p:cNvSpPr>
            <p:nvPr/>
          </p:nvSpPr>
          <p:spPr bwMode="auto">
            <a:xfrm>
              <a:off x="1037" y="2987"/>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6"/>
            <p:cNvSpPr>
              <a:spLocks noChangeArrowheads="1"/>
            </p:cNvSpPr>
            <p:nvPr/>
          </p:nvSpPr>
          <p:spPr bwMode="auto">
            <a:xfrm>
              <a:off x="732" y="3107"/>
              <a:ext cx="47" cy="47"/>
            </a:xfrm>
            <a:prstGeom prst="ellipse">
              <a:avLst/>
            </a:prstGeom>
            <a:solidFill>
              <a:schemeClr val="tx1"/>
            </a:soli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6" name="Oval 17"/>
            <p:cNvSpPr>
              <a:spLocks noChangeArrowheads="1"/>
            </p:cNvSpPr>
            <p:nvPr/>
          </p:nvSpPr>
          <p:spPr bwMode="auto">
            <a:xfrm>
              <a:off x="918" y="3107"/>
              <a:ext cx="47" cy="47"/>
            </a:xfrm>
            <a:prstGeom prst="ellipse">
              <a:avLst/>
            </a:prstGeom>
            <a:solidFill>
              <a:schemeClr val="tx1"/>
            </a:soli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17" name="Line 18"/>
            <p:cNvSpPr>
              <a:spLocks noChangeShapeType="1"/>
            </p:cNvSpPr>
            <p:nvPr/>
          </p:nvSpPr>
          <p:spPr bwMode="auto">
            <a:xfrm>
              <a:off x="1860" y="2981"/>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9"/>
            <p:cNvSpPr>
              <a:spLocks noChangeShapeType="1"/>
            </p:cNvSpPr>
            <p:nvPr/>
          </p:nvSpPr>
          <p:spPr bwMode="auto">
            <a:xfrm>
              <a:off x="2040" y="2981"/>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0"/>
            <p:cNvSpPr>
              <a:spLocks noChangeShapeType="1"/>
            </p:cNvSpPr>
            <p:nvPr/>
          </p:nvSpPr>
          <p:spPr bwMode="auto">
            <a:xfrm>
              <a:off x="2202" y="2981"/>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2"/>
            <p:cNvSpPr>
              <a:spLocks noChangeArrowheads="1"/>
            </p:cNvSpPr>
            <p:nvPr/>
          </p:nvSpPr>
          <p:spPr bwMode="auto">
            <a:xfrm>
              <a:off x="1184" y="2717"/>
              <a:ext cx="517" cy="8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21" name="Oval 23"/>
            <p:cNvSpPr>
              <a:spLocks noChangeArrowheads="1"/>
            </p:cNvSpPr>
            <p:nvPr/>
          </p:nvSpPr>
          <p:spPr bwMode="auto">
            <a:xfrm>
              <a:off x="1117" y="2717"/>
              <a:ext cx="517" cy="8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22" name="Line 24"/>
            <p:cNvSpPr>
              <a:spLocks noChangeShapeType="1"/>
            </p:cNvSpPr>
            <p:nvPr/>
          </p:nvSpPr>
          <p:spPr bwMode="auto">
            <a:xfrm>
              <a:off x="1111" y="3133"/>
              <a:ext cx="237"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5"/>
            <p:cNvSpPr>
              <a:spLocks noChangeArrowheads="1"/>
            </p:cNvSpPr>
            <p:nvPr/>
          </p:nvSpPr>
          <p:spPr bwMode="auto">
            <a:xfrm>
              <a:off x="1092" y="3107"/>
              <a:ext cx="47" cy="47"/>
            </a:xfrm>
            <a:prstGeom prst="ellipse">
              <a:avLst/>
            </a:prstGeom>
            <a:solidFill>
              <a:schemeClr val="tx1"/>
            </a:soli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24" name="Oval 26"/>
            <p:cNvSpPr>
              <a:spLocks noChangeArrowheads="1"/>
            </p:cNvSpPr>
            <p:nvPr/>
          </p:nvSpPr>
          <p:spPr bwMode="auto">
            <a:xfrm>
              <a:off x="2486" y="2711"/>
              <a:ext cx="517" cy="8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25" name="Oval 27"/>
            <p:cNvSpPr>
              <a:spLocks noChangeArrowheads="1"/>
            </p:cNvSpPr>
            <p:nvPr/>
          </p:nvSpPr>
          <p:spPr bwMode="auto">
            <a:xfrm>
              <a:off x="2419" y="2711"/>
              <a:ext cx="517" cy="8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endParaRPr lang="zh-CN" altLang="en-US"/>
            </a:p>
          </p:txBody>
        </p:sp>
        <p:sp>
          <p:nvSpPr>
            <p:cNvPr id="26" name="Line 28"/>
            <p:cNvSpPr>
              <a:spLocks noChangeShapeType="1"/>
            </p:cNvSpPr>
            <p:nvPr/>
          </p:nvSpPr>
          <p:spPr bwMode="auto">
            <a:xfrm>
              <a:off x="2404" y="3138"/>
              <a:ext cx="272"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9"/>
            <p:cNvSpPr>
              <a:spLocks noChangeShapeType="1"/>
            </p:cNvSpPr>
            <p:nvPr/>
          </p:nvSpPr>
          <p:spPr bwMode="auto">
            <a:xfrm>
              <a:off x="2676" y="2724"/>
              <a:ext cx="0" cy="80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30"/>
            <p:cNvSpPr>
              <a:spLocks noChangeShapeType="1"/>
            </p:cNvSpPr>
            <p:nvPr/>
          </p:nvSpPr>
          <p:spPr bwMode="auto">
            <a:xfrm flipH="1">
              <a:off x="2478" y="2856"/>
              <a:ext cx="396" cy="54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1"/>
            <p:cNvSpPr>
              <a:spLocks noChangeShapeType="1"/>
            </p:cNvSpPr>
            <p:nvPr/>
          </p:nvSpPr>
          <p:spPr bwMode="auto">
            <a:xfrm flipV="1">
              <a:off x="2472" y="3228"/>
              <a:ext cx="126" cy="162"/>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2"/>
            <p:cNvSpPr>
              <a:spLocks noChangeShapeType="1"/>
            </p:cNvSpPr>
            <p:nvPr/>
          </p:nvSpPr>
          <p:spPr bwMode="auto">
            <a:xfrm>
              <a:off x="1344" y="3312"/>
              <a:ext cx="0" cy="228"/>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3"/>
            <p:cNvSpPr>
              <a:spLocks noChangeShapeType="1"/>
            </p:cNvSpPr>
            <p:nvPr/>
          </p:nvSpPr>
          <p:spPr bwMode="auto">
            <a:xfrm rot="1800000">
              <a:off x="3128" y="2986"/>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4"/>
            <p:cNvSpPr>
              <a:spLocks noChangeShapeType="1"/>
            </p:cNvSpPr>
            <p:nvPr/>
          </p:nvSpPr>
          <p:spPr bwMode="auto">
            <a:xfrm rot="1800000">
              <a:off x="3297" y="2986"/>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5"/>
            <p:cNvSpPr>
              <a:spLocks noChangeShapeType="1"/>
            </p:cNvSpPr>
            <p:nvPr/>
          </p:nvSpPr>
          <p:spPr bwMode="auto">
            <a:xfrm rot="1800000">
              <a:off x="3449" y="2986"/>
              <a:ext cx="0" cy="272"/>
            </a:xfrm>
            <a:prstGeom prst="line">
              <a:avLst/>
            </a:prstGeom>
            <a:noFill/>
            <a:ln w="1905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6"/>
            <p:cNvSpPr>
              <a:spLocks noChangeShapeType="1"/>
            </p:cNvSpPr>
            <p:nvPr/>
          </p:nvSpPr>
          <p:spPr bwMode="auto">
            <a:xfrm>
              <a:off x="3003" y="3145"/>
              <a:ext cx="607"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37"/>
            <p:cNvSpPr>
              <a:spLocks noChangeArrowheads="1"/>
            </p:cNvSpPr>
            <p:nvPr/>
          </p:nvSpPr>
          <p:spPr bwMode="auto">
            <a:xfrm flipH="1">
              <a:off x="3219" y="2686"/>
              <a:ext cx="3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r>
                <a:rPr kumimoji="1" lang="en-US" altLang="zh-CN" sz="2400" b="0" i="1">
                  <a:latin typeface="Times New Roman" pitchFamily="18" charset="0"/>
                  <a:sym typeface="Symbol" pitchFamily="18" charset="2"/>
                </a:rPr>
                <a:t>I</a:t>
              </a:r>
            </a:p>
          </p:txBody>
        </p:sp>
        <p:sp>
          <p:nvSpPr>
            <p:cNvPr id="36" name="Text Box 38"/>
            <p:cNvSpPr txBox="1">
              <a:spLocks noChangeArrowheads="1"/>
            </p:cNvSpPr>
            <p:nvPr/>
          </p:nvSpPr>
          <p:spPr bwMode="auto">
            <a:xfrm flipH="1">
              <a:off x="1823" y="2614"/>
              <a:ext cx="3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ctr" eaLnBrk="1" hangingPunct="1">
                <a:spcBef>
                  <a:spcPct val="50000"/>
                </a:spcBef>
              </a:pPr>
              <a:r>
                <a:rPr kumimoji="1" lang="en-US" altLang="zh-CN" sz="2400" b="0" i="1">
                  <a:latin typeface="Times New Roman" pitchFamily="18" charset="0"/>
                </a:rPr>
                <a:t>I</a:t>
              </a:r>
              <a:r>
                <a:rPr kumimoji="1" lang="en-US" altLang="zh-CN" sz="2400" b="0" baseline="-25000">
                  <a:latin typeface="Times New Roman" pitchFamily="18" charset="0"/>
                </a:rPr>
                <a:t>0</a:t>
              </a:r>
              <a:endParaRPr kumimoji="1" lang="en-US" altLang="zh-CN" sz="2400" b="0">
                <a:latin typeface="Times New Roman" pitchFamily="18" charset="0"/>
              </a:endParaRPr>
            </a:p>
          </p:txBody>
        </p:sp>
        <p:sp>
          <p:nvSpPr>
            <p:cNvPr id="37" name="Arc 39"/>
            <p:cNvSpPr>
              <a:spLocks/>
            </p:cNvSpPr>
            <p:nvPr/>
          </p:nvSpPr>
          <p:spPr bwMode="auto">
            <a:xfrm rot="3254682" flipH="1">
              <a:off x="2669" y="2960"/>
              <a:ext cx="87" cy="96"/>
            </a:xfrm>
            <a:custGeom>
              <a:avLst/>
              <a:gdLst>
                <a:gd name="T0" fmla="*/ 0 w 20413"/>
                <a:gd name="T1" fmla="*/ 0 h 21600"/>
                <a:gd name="T2" fmla="*/ 87 w 20413"/>
                <a:gd name="T3" fmla="*/ 65 h 21600"/>
                <a:gd name="T4" fmla="*/ 0 w 20413"/>
                <a:gd name="T5" fmla="*/ 96 h 21600"/>
                <a:gd name="T6" fmla="*/ 0 60000 65536"/>
                <a:gd name="T7" fmla="*/ 0 60000 65536"/>
                <a:gd name="T8" fmla="*/ 0 60000 65536"/>
              </a:gdLst>
              <a:ahLst/>
              <a:cxnLst>
                <a:cxn ang="T6">
                  <a:pos x="T0" y="T1"/>
                </a:cxn>
                <a:cxn ang="T7">
                  <a:pos x="T2" y="T3"/>
                </a:cxn>
                <a:cxn ang="T8">
                  <a:pos x="T4" y="T5"/>
                </a:cxn>
              </a:cxnLst>
              <a:rect l="0" t="0" r="r" b="b"/>
              <a:pathLst>
                <a:path w="20413" h="21600" fill="none" extrusionOk="0">
                  <a:moveTo>
                    <a:pt x="-1" y="0"/>
                  </a:moveTo>
                  <a:cubicBezTo>
                    <a:pt x="9207" y="0"/>
                    <a:pt x="17402" y="5836"/>
                    <a:pt x="20412" y="14538"/>
                  </a:cubicBezTo>
                </a:path>
                <a:path w="20413" h="21600" stroke="0" extrusionOk="0">
                  <a:moveTo>
                    <a:pt x="-1" y="0"/>
                  </a:moveTo>
                  <a:cubicBezTo>
                    <a:pt x="9207" y="0"/>
                    <a:pt x="17402" y="5836"/>
                    <a:pt x="20412" y="14538"/>
                  </a:cubicBezTo>
                  <a:lnTo>
                    <a:pt x="0" y="21600"/>
                  </a:lnTo>
                  <a:lnTo>
                    <a:pt x="-1" y="0"/>
                  </a:lnTo>
                  <a:close/>
                </a:path>
              </a:pathLst>
            </a:custGeom>
            <a:noFill/>
            <a:ln w="1905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40"/>
            <p:cNvSpPr>
              <a:spLocks noChangeArrowheads="1"/>
            </p:cNvSpPr>
            <p:nvPr/>
          </p:nvSpPr>
          <p:spPr bwMode="auto">
            <a:xfrm flipH="1">
              <a:off x="2630" y="2719"/>
              <a:ext cx="3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r>
                <a:rPr kumimoji="1" lang="en-US" altLang="zh-CN" sz="2400" b="0" i="1" dirty="0">
                  <a:latin typeface="Times New Roman" pitchFamily="18" charset="0"/>
                  <a:cs typeface="Times New Roman"/>
                  <a:sym typeface="Symbol" pitchFamily="18" charset="2"/>
                </a:rPr>
                <a:t>θ</a:t>
              </a:r>
              <a:endParaRPr kumimoji="1" lang="en-US" altLang="zh-CN" sz="2400" b="0" i="1" dirty="0">
                <a:latin typeface="Times New Roman" pitchFamily="18" charset="0"/>
                <a:sym typeface="Symbol" pitchFamily="18" charset="2"/>
              </a:endParaRPr>
            </a:p>
          </p:txBody>
        </p:sp>
      </p:grpSp>
      <mc:AlternateContent xmlns:mc="http://schemas.openxmlformats.org/markup-compatibility/2006" xmlns:a14="http://schemas.microsoft.com/office/drawing/2010/main">
        <mc:Choice Requires="a14">
          <p:sp>
            <p:nvSpPr>
              <p:cNvPr id="39" name="TextBox 38"/>
              <p:cNvSpPr txBox="1"/>
              <p:nvPr/>
            </p:nvSpPr>
            <p:spPr>
              <a:xfrm>
                <a:off x="2749635" y="4711371"/>
                <a:ext cx="2177326"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2"/>
                          </a:solidFill>
                          <a:latin typeface="Cambria Math"/>
                        </a:rPr>
                        <m:t>𝜀</m:t>
                      </m:r>
                      <m:r>
                        <a:rPr lang="en-US" altLang="zh-CN" b="0" i="1" smtClean="0">
                          <a:solidFill>
                            <a:schemeClr val="tx2"/>
                          </a:solidFill>
                          <a:latin typeface="Cambria Math"/>
                        </a:rPr>
                        <m:t>=−10</m:t>
                      </m:r>
                      <m:func>
                        <m:funcPr>
                          <m:ctrlPr>
                            <a:rPr lang="en-US" altLang="zh-CN" b="0" i="1" smtClean="0">
                              <a:solidFill>
                                <a:schemeClr val="tx2"/>
                              </a:solidFill>
                              <a:latin typeface="Cambria Math" panose="02040503050406030204" pitchFamily="18" charset="0"/>
                            </a:rPr>
                          </m:ctrlPr>
                        </m:funcPr>
                        <m:fName>
                          <m:r>
                            <m:rPr>
                              <m:sty m:val="p"/>
                            </m:rPr>
                            <a:rPr lang="en-US" altLang="zh-CN" b="0" i="0" smtClean="0">
                              <a:solidFill>
                                <a:schemeClr val="tx2"/>
                              </a:solidFill>
                              <a:latin typeface="Cambria Math"/>
                            </a:rPr>
                            <m:t>log</m:t>
                          </m:r>
                        </m:fName>
                        <m:e>
                          <m:d>
                            <m:dPr>
                              <m:ctrlPr>
                                <a:rPr lang="en-US" altLang="zh-CN" b="0" i="1" smtClean="0">
                                  <a:solidFill>
                                    <a:schemeClr val="tx2"/>
                                  </a:solidFill>
                                  <a:latin typeface="Cambria Math" panose="02040503050406030204" pitchFamily="18" charset="0"/>
                                </a:rPr>
                              </m:ctrlPr>
                            </m:dPr>
                            <m:e>
                              <m:f>
                                <m:fPr>
                                  <m:ctrlPr>
                                    <a:rPr lang="en-US" altLang="zh-CN" b="0" i="1" smtClean="0">
                                      <a:solidFill>
                                        <a:schemeClr val="tx2"/>
                                      </a:solidFill>
                                      <a:latin typeface="Cambria Math" panose="02040503050406030204" pitchFamily="18" charset="0"/>
                                    </a:rPr>
                                  </m:ctrlPr>
                                </m:fPr>
                                <m:num>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a:rPr>
                                        <m:t>𝐼</m:t>
                                      </m:r>
                                    </m:e>
                                    <m:sub>
                                      <m:r>
                                        <a:rPr lang="en-US" altLang="zh-CN" b="0" i="1" smtClean="0">
                                          <a:solidFill>
                                            <a:schemeClr val="tx2"/>
                                          </a:solidFill>
                                          <a:latin typeface="Cambria Math"/>
                                        </a:rPr>
                                        <m:t>𝑚𝑖𝑛</m:t>
                                      </m:r>
                                    </m:sub>
                                  </m:sSub>
                                </m:num>
                                <m:den>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a:rPr>
                                        <m:t>𝐼</m:t>
                                      </m:r>
                                    </m:e>
                                    <m:sub>
                                      <m:r>
                                        <a:rPr lang="en-US" altLang="zh-CN" b="0" i="1" smtClean="0">
                                          <a:solidFill>
                                            <a:schemeClr val="tx2"/>
                                          </a:solidFill>
                                          <a:latin typeface="Cambria Math"/>
                                        </a:rPr>
                                        <m:t>𝑚𝑎𝑥</m:t>
                                      </m:r>
                                    </m:sub>
                                  </m:sSub>
                                </m:den>
                              </m:f>
                            </m:e>
                          </m:d>
                        </m:e>
                      </m:func>
                    </m:oMath>
                  </m:oMathPara>
                </a14:m>
                <a:endParaRPr lang="zh-CN" altLang="en-US" dirty="0">
                  <a:solidFill>
                    <a:schemeClr val="tx2"/>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2749635" y="4711371"/>
                <a:ext cx="2177326" cy="714683"/>
              </a:xfrm>
              <a:prstGeom prst="rect">
                <a:avLst/>
              </a:prstGeom>
              <a:blipFill>
                <a:blip r:embed="rId3"/>
                <a:stretch>
                  <a:fillRect/>
                </a:stretch>
              </a:blipFill>
            </p:spPr>
            <p:txBody>
              <a:bodyPr/>
              <a:lstStyle/>
              <a:p>
                <a:r>
                  <a:rPr lang="zh-CN" altLang="en-US">
                    <a:noFill/>
                  </a:rPr>
                  <a:t> </a:t>
                </a:r>
              </a:p>
            </p:txBody>
          </p:sp>
        </mc:Fallback>
      </mc:AlternateContent>
      <p:sp>
        <p:nvSpPr>
          <p:cNvPr id="40" name="TextBox 39"/>
          <p:cNvSpPr txBox="1"/>
          <p:nvPr/>
        </p:nvSpPr>
        <p:spPr>
          <a:xfrm>
            <a:off x="251520" y="4911551"/>
            <a:ext cx="8640960" cy="1200329"/>
          </a:xfrm>
          <a:prstGeom prst="rect">
            <a:avLst/>
          </a:prstGeom>
          <a:noFill/>
        </p:spPr>
        <p:txBody>
          <a:bodyPr wrap="square" rtlCol="0">
            <a:spAutoFit/>
          </a:bodyPr>
          <a:lstStyle/>
          <a:p>
            <a:r>
              <a:rPr lang="zh-CN" altLang="en-US" b="1" dirty="0">
                <a:solidFill>
                  <a:schemeClr val="tx2"/>
                </a:solidFill>
              </a:rPr>
              <a:t>以对数表示消光比：                                                     单位：</a:t>
            </a:r>
            <a:r>
              <a:rPr lang="en-US" altLang="zh-CN" b="1" dirty="0">
                <a:solidFill>
                  <a:schemeClr val="tx2"/>
                </a:solidFill>
              </a:rPr>
              <a:t>dB</a:t>
            </a:r>
          </a:p>
          <a:p>
            <a:endParaRPr lang="en-US" altLang="zh-CN" b="1" dirty="0">
              <a:solidFill>
                <a:schemeClr val="tx2"/>
              </a:solidFill>
            </a:endParaRPr>
          </a:p>
          <a:p>
            <a:endParaRPr lang="en-US" altLang="zh-CN" b="1" dirty="0">
              <a:solidFill>
                <a:schemeClr val="tx2"/>
              </a:solidFill>
            </a:endParaRPr>
          </a:p>
          <a:p>
            <a:r>
              <a:rPr lang="zh-CN" altLang="en-US" b="1" dirty="0">
                <a:solidFill>
                  <a:schemeClr val="tx2"/>
                </a:solidFill>
              </a:rPr>
              <a:t>光纤通信系统中，光隔离器所用人造偏振片，消光比达到</a:t>
            </a:r>
            <a:r>
              <a:rPr lang="en-US" altLang="zh-CN" b="1" dirty="0">
                <a:solidFill>
                  <a:schemeClr val="tx2"/>
                </a:solidFill>
              </a:rPr>
              <a:t>40dB</a:t>
            </a:r>
            <a:r>
              <a:rPr lang="zh-CN" altLang="en-US" b="1" dirty="0">
                <a:solidFill>
                  <a:schemeClr val="tx2"/>
                </a:solidFill>
              </a:rPr>
              <a:t>以上。</a:t>
            </a:r>
          </a:p>
        </p:txBody>
      </p:sp>
    </p:spTree>
    <p:extLst>
      <p:ext uri="{BB962C8B-B14F-4D97-AF65-F5344CB8AC3E}">
        <p14:creationId xmlns:p14="http://schemas.microsoft.com/office/powerpoint/2010/main" val="387455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animEffect transition="in" filter="wipe(left)">
                                      <p:cBhvr>
                                        <p:cTn id="19" dur="500"/>
                                        <p:tgtEl>
                                          <p:spTgt spid="40">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
                                            <p:txEl>
                                              <p:pRg st="3" end="3"/>
                                            </p:txEl>
                                          </p:spTgt>
                                        </p:tgtEl>
                                        <p:attrNameLst>
                                          <p:attrName>style.visibility</p:attrName>
                                        </p:attrNameLst>
                                      </p:cBhvr>
                                      <p:to>
                                        <p:strVal val="visible"/>
                                      </p:to>
                                    </p:set>
                                    <p:animEffect transition="in" filter="wipe(left)">
                                      <p:cBhvr>
                                        <p:cTn id="27" dur="500"/>
                                        <p:tgtEl>
                                          <p:spTgt spid="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pPr eaLnBrk="1" hangingPunct="1"/>
            <a:r>
              <a:rPr lang="zh-CN" altLang="en-US" sz="3600" dirty="0">
                <a:latin typeface="黑体" pitchFamily="2" charset="-122"/>
                <a:ea typeface="黑体" pitchFamily="2" charset="-122"/>
              </a:rPr>
              <a:t>致谢</a:t>
            </a:r>
            <a:endParaRPr lang="en-US" altLang="zh-CN" sz="36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35</a:t>
            </a:fld>
            <a:endParaRPr lang="en-US" altLang="zh-CN"/>
          </a:p>
        </p:txBody>
      </p:sp>
      <p:sp>
        <p:nvSpPr>
          <p:cNvPr id="8" name="TextBox 8"/>
          <p:cNvSpPr txBox="1">
            <a:spLocks noChangeArrowheads="1"/>
          </p:cNvSpPr>
          <p:nvPr/>
        </p:nvSpPr>
        <p:spPr bwMode="auto">
          <a:xfrm>
            <a:off x="431800" y="2492896"/>
            <a:ext cx="8326438" cy="3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lnSpc>
                <a:spcPct val="150000"/>
              </a:lnSpc>
              <a:spcBef>
                <a:spcPct val="0"/>
              </a:spcBef>
              <a:buClrTx/>
              <a:buFont typeface="Wingdings" pitchFamily="2" charset="2"/>
              <a:buNone/>
            </a:pPr>
            <a:r>
              <a:rPr lang="zh-CN" altLang="en-US" sz="2000" b="1" dirty="0">
                <a:solidFill>
                  <a:schemeClr val="tx2"/>
                </a:solidFill>
                <a:latin typeface="Times New Roman" pitchFamily="18" charset="0"/>
                <a:ea typeface="宋体" charset="-122"/>
                <a:cs typeface="Times New Roman" pitchFamily="18" charset="0"/>
              </a:rPr>
              <a:t>在本课件的准备过程中，参考了华中科技大学竺子民老师编著的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教材、浙江大学梁铨廷老师编写的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教材、天津大学郁道银老师的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工程光学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课件、电子科技大学叶玉堂老师的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课件、中国科技大学崔洪滨老师的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课件、华中科技大学杨振宇老师的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课件，在此对各位老师表示衷心感谢！</a:t>
            </a:r>
            <a:endParaRPr lang="en-US" altLang="zh-CN" sz="2000" b="1" dirty="0">
              <a:solidFill>
                <a:schemeClr val="tx2"/>
              </a:solidFill>
              <a:latin typeface="Times New Roman" pitchFamily="18" charset="0"/>
              <a:ea typeface="宋体" charset="-122"/>
              <a:cs typeface="Times New Roman" pitchFamily="18" charset="0"/>
            </a:endParaRPr>
          </a:p>
          <a:p>
            <a:pPr algn="just" eaLnBrk="1" hangingPunct="1">
              <a:lnSpc>
                <a:spcPct val="150000"/>
              </a:lnSpc>
              <a:spcBef>
                <a:spcPct val="0"/>
              </a:spcBef>
              <a:buClrTx/>
              <a:buFont typeface="Wingdings" pitchFamily="2" charset="2"/>
              <a:buNone/>
            </a:pPr>
            <a:endParaRPr lang="en-US" altLang="zh-CN" sz="2000" b="1" dirty="0">
              <a:solidFill>
                <a:schemeClr val="tx2"/>
              </a:solidFill>
              <a:latin typeface="Times New Roman" pitchFamily="18" charset="0"/>
              <a:ea typeface="宋体" charset="-122"/>
              <a:cs typeface="Times New Roman" pitchFamily="18" charset="0"/>
            </a:endParaRPr>
          </a:p>
          <a:p>
            <a:pPr algn="just" eaLnBrk="1" hangingPunct="1">
              <a:lnSpc>
                <a:spcPct val="150000"/>
              </a:lnSpc>
              <a:spcBef>
                <a:spcPct val="0"/>
              </a:spcBef>
              <a:buClrTx/>
              <a:buFont typeface="Wingdings" pitchFamily="2" charset="2"/>
              <a:buNone/>
            </a:pPr>
            <a:r>
              <a:rPr lang="zh-CN" altLang="en-US" sz="2000" b="1" dirty="0">
                <a:solidFill>
                  <a:schemeClr val="tx2"/>
                </a:solidFill>
                <a:latin typeface="Times New Roman" pitchFamily="18" charset="0"/>
                <a:ea typeface="宋体" charset="-122"/>
                <a:cs typeface="Times New Roman" pitchFamily="18" charset="0"/>
              </a:rPr>
              <a:t>参考的其他网络资源，来源无法尽述，特此说明。</a:t>
            </a:r>
            <a:endParaRPr lang="en-US" altLang="zh-CN" sz="2000" b="1" dirty="0">
              <a:solidFill>
                <a:schemeClr val="tx2"/>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3248053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应用实例</a:t>
            </a:r>
            <a:r>
              <a:rPr lang="en-US" altLang="zh-CN" sz="3200" dirty="0">
                <a:latin typeface="黑体" pitchFamily="2" charset="-122"/>
                <a:ea typeface="黑体" pitchFamily="2" charset="-122"/>
              </a:rPr>
              <a:t>1</a:t>
            </a:r>
            <a:r>
              <a:rPr lang="zh-CN" altLang="en-US" sz="3200" dirty="0">
                <a:latin typeface="黑体" pitchFamily="2" charset="-122"/>
                <a:ea typeface="黑体" pitchFamily="2" charset="-122"/>
              </a:rPr>
              <a:t>：</a:t>
            </a:r>
            <a:r>
              <a:rPr lang="en-US" altLang="zh-CN" sz="3200" dirty="0">
                <a:latin typeface="黑体" pitchFamily="2" charset="-122"/>
                <a:ea typeface="黑体" pitchFamily="2" charset="-122"/>
              </a:rPr>
              <a:t>3D</a:t>
            </a:r>
            <a:r>
              <a:rPr lang="zh-CN" altLang="en-US" sz="3200" dirty="0">
                <a:latin typeface="黑体" pitchFamily="2" charset="-122"/>
                <a:ea typeface="黑体" pitchFamily="2" charset="-122"/>
              </a:rPr>
              <a:t>电影原理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4</a:t>
            </a:fld>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979" y="1185535"/>
            <a:ext cx="5032042" cy="3663327"/>
          </a:xfrm>
          <a:prstGeom prst="rect">
            <a:avLst/>
          </a:prstGeom>
        </p:spPr>
      </p:pic>
      <p:sp>
        <p:nvSpPr>
          <p:cNvPr id="8" name="Rectangle 6"/>
          <p:cNvSpPr>
            <a:spLocks noChangeArrowheads="1"/>
          </p:cNvSpPr>
          <p:nvPr/>
        </p:nvSpPr>
        <p:spPr bwMode="auto">
          <a:xfrm>
            <a:off x="215516" y="4895604"/>
            <a:ext cx="8712968" cy="170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just" eaLnBrk="1" hangingPunct="1">
              <a:lnSpc>
                <a:spcPct val="150000"/>
              </a:lnSpc>
            </a:pPr>
            <a:r>
              <a:rPr kumimoji="1" lang="zh-CN" altLang="en-US" sz="1800" dirty="0">
                <a:solidFill>
                  <a:srgbClr val="0000FF"/>
                </a:solidFill>
                <a:latin typeface="+mn-lt"/>
                <a:ea typeface="+mn-ea"/>
              </a:rPr>
              <a:t>立体视觉原理</a:t>
            </a:r>
            <a:r>
              <a:rPr kumimoji="1" lang="en-US" altLang="zh-CN" sz="1800" dirty="0">
                <a:solidFill>
                  <a:schemeClr val="tx2"/>
                </a:solidFill>
                <a:latin typeface="+mn-lt"/>
                <a:ea typeface="+mn-ea"/>
              </a:rPr>
              <a:t>——</a:t>
            </a:r>
            <a:r>
              <a:rPr kumimoji="1" lang="zh-CN" altLang="en-US" sz="1800" dirty="0">
                <a:solidFill>
                  <a:schemeClr val="tx2"/>
                </a:solidFill>
                <a:latin typeface="+mn-lt"/>
                <a:ea typeface="+mn-ea"/>
              </a:rPr>
              <a:t>人的双眼同时观察物体，能判断物体的远近，产生立体感。这是由于双眼同时观察物体时，在视网膜上成像并不完全相同，左眼看到物体左侧面较多，右眼看到物体右侧面较多，这两个像经过大脑的经验合成后就能区分物体的远近，从而产生立体视觉，大脑的这种功能称为双眼视觉融合效应。</a:t>
            </a:r>
          </a:p>
        </p:txBody>
      </p:sp>
    </p:spTree>
    <p:extLst>
      <p:ext uri="{BB962C8B-B14F-4D97-AF65-F5344CB8AC3E}">
        <p14:creationId xmlns:p14="http://schemas.microsoft.com/office/powerpoint/2010/main" val="47855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应用实例</a:t>
            </a:r>
            <a:r>
              <a:rPr lang="en-US" altLang="zh-CN" sz="3200" dirty="0">
                <a:latin typeface="黑体" pitchFamily="2" charset="-122"/>
                <a:ea typeface="黑体" pitchFamily="2" charset="-122"/>
              </a:rPr>
              <a:t>1</a:t>
            </a:r>
            <a:r>
              <a:rPr lang="zh-CN" altLang="en-US" sz="3200" dirty="0">
                <a:latin typeface="黑体" pitchFamily="2" charset="-122"/>
                <a:ea typeface="黑体" pitchFamily="2" charset="-122"/>
              </a:rPr>
              <a:t>：</a:t>
            </a:r>
            <a:r>
              <a:rPr lang="en-US" altLang="zh-CN" sz="3200" dirty="0">
                <a:latin typeface="黑体" pitchFamily="2" charset="-122"/>
                <a:ea typeface="黑体" pitchFamily="2" charset="-122"/>
              </a:rPr>
              <a:t>3D</a:t>
            </a:r>
            <a:r>
              <a:rPr lang="zh-CN" altLang="en-US" sz="3200" dirty="0">
                <a:latin typeface="黑体" pitchFamily="2" charset="-122"/>
                <a:ea typeface="黑体" pitchFamily="2" charset="-122"/>
              </a:rPr>
              <a:t>电影原理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5</a:t>
            </a:fld>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196752"/>
            <a:ext cx="4849000" cy="3960440"/>
          </a:xfrm>
          <a:prstGeom prst="rect">
            <a:avLst/>
          </a:prstGeom>
        </p:spPr>
      </p:pic>
      <p:sp>
        <p:nvSpPr>
          <p:cNvPr id="7" name="TextBox 6"/>
          <p:cNvSpPr txBox="1"/>
          <p:nvPr/>
        </p:nvSpPr>
        <p:spPr>
          <a:xfrm>
            <a:off x="107504" y="1366449"/>
            <a:ext cx="3888432" cy="2134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楷体_GB2312" pitchFamily="49" charset="-122"/>
                <a:ea typeface="楷体_GB2312" pitchFamily="49" charset="-122"/>
              </a:defRPr>
            </a:lvl1pPr>
            <a:lvl2pPr marL="742950" indent="-285750" eaLnBrk="0" hangingPunct="0">
              <a:defRPr sz="2800" b="1">
                <a:latin typeface="Arial" pitchFamily="34" charset="0"/>
                <a:ea typeface="宋体" pitchFamily="2" charset="-122"/>
              </a:defRPr>
            </a:lvl2pPr>
            <a:lvl3pPr marL="1143000" indent="-228600" eaLnBrk="0" hangingPunct="0">
              <a:defRPr sz="2800" b="1">
                <a:latin typeface="Arial" pitchFamily="34" charset="0"/>
                <a:ea typeface="宋体" pitchFamily="2" charset="-122"/>
              </a:defRPr>
            </a:lvl3pPr>
            <a:lvl4pPr marL="1600200" indent="-228600" eaLnBrk="0" hangingPunct="0">
              <a:defRPr sz="2800" b="1">
                <a:latin typeface="Arial" pitchFamily="34" charset="0"/>
                <a:ea typeface="宋体" pitchFamily="2" charset="-122"/>
              </a:defRPr>
            </a:lvl4pPr>
            <a:lvl5pPr marL="2057400" indent="-228600" eaLnBrk="0" hangingPunct="0">
              <a:defRPr sz="2800" b="1">
                <a:latin typeface="Arial" pitchFamily="34" charset="0"/>
                <a:ea typeface="宋体" pitchFamily="2" charset="-122"/>
              </a:defRPr>
            </a:lvl5pPr>
            <a:lvl6pPr marL="2514600" indent="-228600" eaLnBrk="0" fontAlgn="base" hangingPunct="0">
              <a:spcBef>
                <a:spcPct val="0"/>
              </a:spcBef>
              <a:spcAft>
                <a:spcPct val="0"/>
              </a:spcAft>
              <a:defRPr sz="2800" b="1">
                <a:latin typeface="Arial" pitchFamily="34" charset="0"/>
                <a:ea typeface="宋体" pitchFamily="2" charset="-122"/>
              </a:defRPr>
            </a:lvl6pPr>
            <a:lvl7pPr marL="2971800" indent="-228600" eaLnBrk="0" fontAlgn="base" hangingPunct="0">
              <a:spcBef>
                <a:spcPct val="0"/>
              </a:spcBef>
              <a:spcAft>
                <a:spcPct val="0"/>
              </a:spcAft>
              <a:defRPr sz="2800" b="1">
                <a:latin typeface="Arial" pitchFamily="34" charset="0"/>
                <a:ea typeface="宋体" pitchFamily="2" charset="-122"/>
              </a:defRPr>
            </a:lvl7pPr>
            <a:lvl8pPr marL="3429000" indent="-228600" eaLnBrk="0" fontAlgn="base" hangingPunct="0">
              <a:spcBef>
                <a:spcPct val="0"/>
              </a:spcBef>
              <a:spcAft>
                <a:spcPct val="0"/>
              </a:spcAft>
              <a:defRPr sz="2800" b="1">
                <a:latin typeface="Arial" pitchFamily="34" charset="0"/>
                <a:ea typeface="宋体" pitchFamily="2" charset="-122"/>
              </a:defRPr>
            </a:lvl8pPr>
            <a:lvl9pPr marL="3886200" indent="-228600" eaLnBrk="0" fontAlgn="base" hangingPunct="0">
              <a:spcBef>
                <a:spcPct val="0"/>
              </a:spcBef>
              <a:spcAft>
                <a:spcPct val="0"/>
              </a:spcAft>
              <a:defRPr sz="2800" b="1">
                <a:latin typeface="Arial" pitchFamily="34" charset="0"/>
                <a:ea typeface="宋体" pitchFamily="2" charset="-122"/>
              </a:defRPr>
            </a:lvl9pPr>
          </a:lstStyle>
          <a:p>
            <a:pPr marL="342900" indent="-342900">
              <a:buFont typeface="Wingdings" panose="05000000000000000000" pitchFamily="2" charset="2"/>
              <a:buChar char="Ø"/>
            </a:pPr>
            <a:r>
              <a:rPr lang="zh-CN" altLang="en-US" sz="1800" dirty="0">
                <a:latin typeface="+mn-lt"/>
                <a:ea typeface="+mn-ea"/>
              </a:rPr>
              <a:t>影片制作时，模仿人的双眼，以两台摄影机从不同角度进行录制。</a:t>
            </a:r>
            <a:endParaRPr lang="en-US" altLang="zh-CN" sz="1800" dirty="0">
              <a:latin typeface="+mn-lt"/>
              <a:ea typeface="+mn-ea"/>
            </a:endParaRPr>
          </a:p>
          <a:p>
            <a:pPr marL="342900" indent="-342900">
              <a:buFont typeface="Wingdings" panose="05000000000000000000" pitchFamily="2" charset="2"/>
              <a:buChar char="Ø"/>
            </a:pPr>
            <a:r>
              <a:rPr lang="zh-CN" altLang="en-US" sz="1800" dirty="0">
                <a:latin typeface="+mn-lt"/>
                <a:ea typeface="+mn-ea"/>
              </a:rPr>
              <a:t>放映时，以两台放映机按照一定角度将影片同步投影到屏幕上，两台放映机镜头前分别加正交方向的偏振片。</a:t>
            </a:r>
            <a:endParaRPr lang="en-US" altLang="zh-CN" sz="1800" dirty="0">
              <a:latin typeface="+mn-lt"/>
              <a:ea typeface="+mn-ea"/>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3" y="3941458"/>
            <a:ext cx="3744417" cy="2785846"/>
          </a:xfrm>
          <a:prstGeom prst="rect">
            <a:avLst/>
          </a:prstGeom>
        </p:spPr>
      </p:pic>
      <p:sp>
        <p:nvSpPr>
          <p:cNvPr id="3" name="矩形 2"/>
          <p:cNvSpPr/>
          <p:nvPr/>
        </p:nvSpPr>
        <p:spPr>
          <a:xfrm>
            <a:off x="3851920" y="5357523"/>
            <a:ext cx="5137032" cy="109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25000"/>
              </a:lnSpc>
              <a:buFont typeface="Wingdings" panose="05000000000000000000" pitchFamily="2" charset="2"/>
              <a:buChar char="Ø"/>
            </a:pPr>
            <a:r>
              <a:rPr kumimoji="1" lang="zh-CN" altLang="en-US" b="1" dirty="0">
                <a:solidFill>
                  <a:schemeClr val="tx2"/>
                </a:solidFill>
              </a:rPr>
              <a:t>观众佩戴</a:t>
            </a:r>
            <a:r>
              <a:rPr kumimoji="1" lang="en-US" altLang="zh-CN" b="1" dirty="0">
                <a:solidFill>
                  <a:schemeClr val="tx2"/>
                </a:solidFill>
              </a:rPr>
              <a:t>3D</a:t>
            </a:r>
            <a:r>
              <a:rPr kumimoji="1" lang="zh-CN" altLang="en-US" b="1" dirty="0">
                <a:solidFill>
                  <a:schemeClr val="tx2"/>
                </a:solidFill>
              </a:rPr>
              <a:t>眼镜，两个镜片为正交方向的偏振片，因此每只眼睛只能看到一台放映机的投影，通过双眼视觉融合效应，产生立体视觉。</a:t>
            </a:r>
            <a:endParaRPr kumimoji="1" lang="en-US" altLang="zh-CN" b="1" dirty="0">
              <a:solidFill>
                <a:schemeClr val="tx2"/>
              </a:solidFill>
            </a:endParaRPr>
          </a:p>
        </p:txBody>
      </p:sp>
    </p:spTree>
    <p:extLst>
      <p:ext uri="{BB962C8B-B14F-4D97-AF65-F5344CB8AC3E}">
        <p14:creationId xmlns:p14="http://schemas.microsoft.com/office/powerpoint/2010/main" val="21122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应用实例</a:t>
            </a:r>
            <a:r>
              <a:rPr lang="en-US" altLang="zh-CN" sz="3200" dirty="0">
                <a:latin typeface="黑体" pitchFamily="2" charset="-122"/>
                <a:ea typeface="黑体" pitchFamily="2" charset="-122"/>
              </a:rPr>
              <a:t>2</a:t>
            </a:r>
            <a:r>
              <a:rPr lang="zh-CN" altLang="en-US" sz="3200" dirty="0">
                <a:latin typeface="黑体" pitchFamily="2" charset="-122"/>
                <a:ea typeface="黑体" pitchFamily="2" charset="-122"/>
              </a:rPr>
              <a:t>：液晶显示原理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6</a:t>
            </a:fld>
            <a:endParaRPr lang="en-US" altLang="zh-CN" dirty="0"/>
          </a:p>
        </p:txBody>
      </p:sp>
      <p:sp>
        <p:nvSpPr>
          <p:cNvPr id="12" name="矩形 11"/>
          <p:cNvSpPr/>
          <p:nvPr/>
        </p:nvSpPr>
        <p:spPr>
          <a:xfrm>
            <a:off x="5004048" y="1628800"/>
            <a:ext cx="3819351" cy="858377"/>
          </a:xfrm>
          <a:prstGeom prst="rect">
            <a:avLst/>
          </a:prstGeom>
        </p:spPr>
        <p:txBody>
          <a:bodyPr wrap="square">
            <a:spAutoFit/>
          </a:bodyPr>
          <a:lstStyle/>
          <a:p>
            <a:pPr algn="just">
              <a:lnSpc>
                <a:spcPct val="150000"/>
              </a:lnSpc>
              <a:spcBef>
                <a:spcPct val="50000"/>
              </a:spcBef>
            </a:pPr>
            <a:r>
              <a:rPr kumimoji="1" lang="zh-CN" altLang="en-US" b="1" dirty="0">
                <a:solidFill>
                  <a:schemeClr val="tx2"/>
                </a:solidFill>
                <a:latin typeface="+mn-ea"/>
              </a:rPr>
              <a:t>每个像素由</a:t>
            </a:r>
            <a:r>
              <a:rPr kumimoji="1" lang="en-US" altLang="zh-CN" b="1" dirty="0">
                <a:solidFill>
                  <a:schemeClr val="tx2"/>
                </a:solidFill>
                <a:latin typeface="+mn-ea"/>
              </a:rPr>
              <a:t>RGB</a:t>
            </a:r>
            <a:r>
              <a:rPr kumimoji="1" lang="zh-CN" altLang="en-US" b="1" dirty="0">
                <a:solidFill>
                  <a:schemeClr val="tx2"/>
                </a:solidFill>
                <a:latin typeface="+mn-ea"/>
              </a:rPr>
              <a:t>三个子像素组成，实现配色。</a:t>
            </a:r>
            <a:endParaRPr kumimoji="1" lang="en-US" altLang="zh-CN" b="1" dirty="0">
              <a:solidFill>
                <a:schemeClr val="tx2"/>
              </a:solidFill>
              <a:latin typeface="+mn-ea"/>
            </a:endParaRPr>
          </a:p>
        </p:txBody>
      </p:sp>
      <p:pic>
        <p:nvPicPr>
          <p:cNvPr id="13"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924944"/>
            <a:ext cx="5043487"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news_657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4" y="1159626"/>
            <a:ext cx="43434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56593" y="4619947"/>
            <a:ext cx="3551311" cy="1689373"/>
          </a:xfrm>
          <a:prstGeom prst="rect">
            <a:avLst/>
          </a:prstGeom>
        </p:spPr>
        <p:txBody>
          <a:bodyPr wrap="square">
            <a:spAutoFit/>
          </a:bodyPr>
          <a:lstStyle/>
          <a:p>
            <a:pPr algn="just">
              <a:lnSpc>
                <a:spcPct val="150000"/>
              </a:lnSpc>
              <a:spcBef>
                <a:spcPct val="50000"/>
              </a:spcBef>
            </a:pPr>
            <a:r>
              <a:rPr kumimoji="1" lang="zh-CN" altLang="en-US" b="1" dirty="0">
                <a:solidFill>
                  <a:schemeClr val="tx2"/>
                </a:solidFill>
                <a:latin typeface="+mn-ea"/>
              </a:rPr>
              <a:t>两个偏振片和液晶层组成三明治结构，以电场控制液晶的旋光角度，调节每个子像素的亮度，实现彩色显示。</a:t>
            </a:r>
            <a:endParaRPr kumimoji="1" lang="en-US" altLang="zh-CN" b="1" dirty="0">
              <a:solidFill>
                <a:schemeClr val="tx2"/>
              </a:solidFill>
              <a:latin typeface="+mn-ea"/>
            </a:endParaRPr>
          </a:p>
        </p:txBody>
      </p:sp>
    </p:spTree>
    <p:extLst>
      <p:ext uri="{BB962C8B-B14F-4D97-AF65-F5344CB8AC3E}">
        <p14:creationId xmlns:p14="http://schemas.microsoft.com/office/powerpoint/2010/main" val="277608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52" y="1124744"/>
            <a:ext cx="4221031" cy="3505602"/>
          </a:xfrm>
          <a:prstGeom prst="rect">
            <a:avLst/>
          </a:prstGeom>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4005064"/>
            <a:ext cx="3415928" cy="2732742"/>
          </a:xfrm>
          <a:prstGeom prst="rect">
            <a:avLst/>
          </a:prstGeom>
        </p:spPr>
      </p:pic>
      <p:pic>
        <p:nvPicPr>
          <p:cNvPr id="25" name="图片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12" y="1196752"/>
            <a:ext cx="3415928" cy="2732742"/>
          </a:xfrm>
          <a:prstGeom prst="rect">
            <a:avLst/>
          </a:prstGeom>
        </p:spPr>
      </p:pic>
      <p:sp>
        <p:nvSpPr>
          <p:cNvPr id="11"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应用实例</a:t>
            </a:r>
            <a:r>
              <a:rPr lang="en-US" altLang="zh-CN" sz="3200" dirty="0">
                <a:latin typeface="黑体" pitchFamily="2" charset="-122"/>
                <a:ea typeface="黑体" pitchFamily="2" charset="-122"/>
              </a:rPr>
              <a:t>3</a:t>
            </a:r>
            <a:r>
              <a:rPr lang="zh-CN" altLang="en-US" sz="3200" dirty="0">
                <a:latin typeface="黑体" pitchFamily="2" charset="-122"/>
                <a:ea typeface="黑体" pitchFamily="2" charset="-122"/>
              </a:rPr>
              <a:t>：偏光显微镜原理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7</a:t>
            </a:fld>
            <a:endParaRPr lang="en-US" altLang="zh-CN" dirty="0"/>
          </a:p>
        </p:txBody>
      </p:sp>
      <p:sp>
        <p:nvSpPr>
          <p:cNvPr id="16" name="Text Box 9"/>
          <p:cNvSpPr txBox="1">
            <a:spLocks noChangeArrowheads="1"/>
          </p:cNvSpPr>
          <p:nvPr/>
        </p:nvSpPr>
        <p:spPr bwMode="auto">
          <a:xfrm>
            <a:off x="4797836" y="2420888"/>
            <a:ext cx="42223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楷体_GB2312" pitchFamily="49" charset="-122"/>
                <a:ea typeface="楷体_GB2312" pitchFamily="49" charset="-122"/>
              </a:defRPr>
            </a:lvl1pPr>
            <a:lvl2pPr marL="742950" indent="-285750" eaLnBrk="0" hangingPunct="0">
              <a:defRPr sz="2800" b="1">
                <a:latin typeface="Arial" pitchFamily="34" charset="0"/>
                <a:ea typeface="宋体" pitchFamily="2" charset="-122"/>
              </a:defRPr>
            </a:lvl2pPr>
            <a:lvl3pPr marL="1143000" indent="-228600" eaLnBrk="0" hangingPunct="0">
              <a:defRPr sz="2800" b="1">
                <a:latin typeface="Arial" pitchFamily="34" charset="0"/>
                <a:ea typeface="宋体" pitchFamily="2" charset="-122"/>
              </a:defRPr>
            </a:lvl3pPr>
            <a:lvl4pPr marL="1600200" indent="-228600" eaLnBrk="0" hangingPunct="0">
              <a:defRPr sz="2800" b="1">
                <a:latin typeface="Arial" pitchFamily="34" charset="0"/>
                <a:ea typeface="宋体" pitchFamily="2" charset="-122"/>
              </a:defRPr>
            </a:lvl4pPr>
            <a:lvl5pPr marL="2057400" indent="-228600" eaLnBrk="0" hangingPunct="0">
              <a:defRPr sz="2800" b="1">
                <a:latin typeface="Arial" pitchFamily="34" charset="0"/>
                <a:ea typeface="宋体" pitchFamily="2" charset="-122"/>
              </a:defRPr>
            </a:lvl5pPr>
            <a:lvl6pPr marL="2514600" indent="-228600" eaLnBrk="0" fontAlgn="base" hangingPunct="0">
              <a:spcBef>
                <a:spcPct val="0"/>
              </a:spcBef>
              <a:spcAft>
                <a:spcPct val="0"/>
              </a:spcAft>
              <a:defRPr sz="2800" b="1">
                <a:latin typeface="Arial" pitchFamily="34" charset="0"/>
                <a:ea typeface="宋体" pitchFamily="2" charset="-122"/>
              </a:defRPr>
            </a:lvl6pPr>
            <a:lvl7pPr marL="2971800" indent="-228600" eaLnBrk="0" fontAlgn="base" hangingPunct="0">
              <a:spcBef>
                <a:spcPct val="0"/>
              </a:spcBef>
              <a:spcAft>
                <a:spcPct val="0"/>
              </a:spcAft>
              <a:defRPr sz="2800" b="1">
                <a:latin typeface="Arial" pitchFamily="34" charset="0"/>
                <a:ea typeface="宋体" pitchFamily="2" charset="-122"/>
              </a:defRPr>
            </a:lvl7pPr>
            <a:lvl8pPr marL="3429000" indent="-228600" eaLnBrk="0" fontAlgn="base" hangingPunct="0">
              <a:spcBef>
                <a:spcPct val="0"/>
              </a:spcBef>
              <a:spcAft>
                <a:spcPct val="0"/>
              </a:spcAft>
              <a:defRPr sz="2800" b="1">
                <a:latin typeface="Arial" pitchFamily="34" charset="0"/>
                <a:ea typeface="宋体" pitchFamily="2" charset="-122"/>
              </a:defRPr>
            </a:lvl8pPr>
            <a:lvl9pPr marL="3886200" indent="-228600" eaLnBrk="0" fontAlgn="base" hangingPunct="0">
              <a:spcBef>
                <a:spcPct val="0"/>
              </a:spcBef>
              <a:spcAft>
                <a:spcPct val="0"/>
              </a:spcAft>
              <a:defRPr sz="2800" b="1">
                <a:latin typeface="Arial" pitchFamily="34" charset="0"/>
                <a:ea typeface="宋体" pitchFamily="2" charset="-122"/>
              </a:defRPr>
            </a:lvl9pPr>
          </a:lstStyle>
          <a:p>
            <a:pPr algn="ctr">
              <a:lnSpc>
                <a:spcPct val="100000"/>
              </a:lnSpc>
            </a:pPr>
            <a:r>
              <a:rPr lang="zh-CN" altLang="en-US" sz="1800" dirty="0">
                <a:solidFill>
                  <a:srgbClr val="0000FF"/>
                </a:solidFill>
                <a:latin typeface="+mn-lt"/>
                <a:ea typeface="+mn-ea"/>
              </a:rPr>
              <a:t>食糖晶体</a:t>
            </a:r>
            <a:r>
              <a:rPr lang="en-US" altLang="zh-CN" sz="1800" dirty="0">
                <a:solidFill>
                  <a:srgbClr val="0000FF"/>
                </a:solidFill>
                <a:latin typeface="+mn-lt"/>
                <a:ea typeface="+mn-ea"/>
              </a:rPr>
              <a:t>+</a:t>
            </a:r>
            <a:r>
              <a:rPr lang="zh-CN" altLang="en-US" sz="1800" dirty="0">
                <a:solidFill>
                  <a:srgbClr val="0000FF"/>
                </a:solidFill>
                <a:latin typeface="+mn-lt"/>
                <a:ea typeface="+mn-ea"/>
              </a:rPr>
              <a:t>食盐晶体样品</a:t>
            </a:r>
            <a:endParaRPr lang="en-US" altLang="zh-CN" sz="1800" dirty="0">
              <a:solidFill>
                <a:srgbClr val="0000FF"/>
              </a:solidFill>
              <a:latin typeface="+mn-lt"/>
              <a:ea typeface="+mn-ea"/>
            </a:endParaRPr>
          </a:p>
        </p:txBody>
      </p:sp>
      <p:sp>
        <p:nvSpPr>
          <p:cNvPr id="20" name="矩形 19"/>
          <p:cNvSpPr/>
          <p:nvPr/>
        </p:nvSpPr>
        <p:spPr>
          <a:xfrm>
            <a:off x="107504" y="4624122"/>
            <a:ext cx="4471583" cy="211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buFont typeface="Wingdings" panose="05000000000000000000" pitchFamily="2" charset="2"/>
              <a:buChar char="Ø"/>
            </a:pPr>
            <a:r>
              <a:rPr kumimoji="1" lang="zh-CN" altLang="en-US" b="1" dirty="0">
                <a:solidFill>
                  <a:schemeClr val="tx2"/>
                </a:solidFill>
              </a:rPr>
              <a:t>在镜筒中加了两块正交方向的偏振片，无样品时视野是暗的，具有双折射特性的样品则透光成像。</a:t>
            </a:r>
            <a:endParaRPr kumimoji="1" lang="en-US" altLang="zh-CN" b="1" dirty="0">
              <a:solidFill>
                <a:schemeClr val="tx2"/>
              </a:solidFill>
            </a:endParaRPr>
          </a:p>
          <a:p>
            <a:pPr marL="342900" indent="-342900" algn="just">
              <a:lnSpc>
                <a:spcPct val="150000"/>
              </a:lnSpc>
              <a:buFont typeface="Wingdings" panose="05000000000000000000" pitchFamily="2" charset="2"/>
              <a:buChar char="Ø"/>
            </a:pPr>
            <a:r>
              <a:rPr kumimoji="1" lang="zh-CN" altLang="en-US" b="1" dirty="0">
                <a:solidFill>
                  <a:schemeClr val="tx2"/>
                </a:solidFill>
              </a:rPr>
              <a:t>食糖晶体有双折射特性，而食盐晶体没有，因此在右下图中无图像。</a:t>
            </a:r>
            <a:endParaRPr kumimoji="1" lang="en-US" altLang="zh-CN" b="1" dirty="0">
              <a:solidFill>
                <a:schemeClr val="tx2"/>
              </a:solidFill>
            </a:endParaRPr>
          </a:p>
        </p:txBody>
      </p:sp>
      <p:sp>
        <p:nvSpPr>
          <p:cNvPr id="26" name="Text Box 9"/>
          <p:cNvSpPr txBox="1">
            <a:spLocks noChangeArrowheads="1"/>
          </p:cNvSpPr>
          <p:nvPr/>
        </p:nvSpPr>
        <p:spPr bwMode="auto">
          <a:xfrm>
            <a:off x="5157876" y="4482986"/>
            <a:ext cx="42223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楷体_GB2312" pitchFamily="49" charset="-122"/>
                <a:ea typeface="楷体_GB2312" pitchFamily="49" charset="-122"/>
              </a:defRPr>
            </a:lvl1pPr>
            <a:lvl2pPr marL="742950" indent="-285750" eaLnBrk="0" hangingPunct="0">
              <a:defRPr sz="2800" b="1">
                <a:latin typeface="Arial" pitchFamily="34" charset="0"/>
                <a:ea typeface="宋体" pitchFamily="2" charset="-122"/>
              </a:defRPr>
            </a:lvl2pPr>
            <a:lvl3pPr marL="1143000" indent="-228600" eaLnBrk="0" hangingPunct="0">
              <a:defRPr sz="2800" b="1">
                <a:latin typeface="Arial" pitchFamily="34" charset="0"/>
                <a:ea typeface="宋体" pitchFamily="2" charset="-122"/>
              </a:defRPr>
            </a:lvl3pPr>
            <a:lvl4pPr marL="1600200" indent="-228600" eaLnBrk="0" hangingPunct="0">
              <a:defRPr sz="2800" b="1">
                <a:latin typeface="Arial" pitchFamily="34" charset="0"/>
                <a:ea typeface="宋体" pitchFamily="2" charset="-122"/>
              </a:defRPr>
            </a:lvl4pPr>
            <a:lvl5pPr marL="2057400" indent="-228600" eaLnBrk="0" hangingPunct="0">
              <a:defRPr sz="2800" b="1">
                <a:latin typeface="Arial" pitchFamily="34" charset="0"/>
                <a:ea typeface="宋体" pitchFamily="2" charset="-122"/>
              </a:defRPr>
            </a:lvl5pPr>
            <a:lvl6pPr marL="2514600" indent="-228600" eaLnBrk="0" fontAlgn="base" hangingPunct="0">
              <a:spcBef>
                <a:spcPct val="0"/>
              </a:spcBef>
              <a:spcAft>
                <a:spcPct val="0"/>
              </a:spcAft>
              <a:defRPr sz="2800" b="1">
                <a:latin typeface="Arial" pitchFamily="34" charset="0"/>
                <a:ea typeface="宋体" pitchFamily="2" charset="-122"/>
              </a:defRPr>
            </a:lvl6pPr>
            <a:lvl7pPr marL="2971800" indent="-228600" eaLnBrk="0" fontAlgn="base" hangingPunct="0">
              <a:spcBef>
                <a:spcPct val="0"/>
              </a:spcBef>
              <a:spcAft>
                <a:spcPct val="0"/>
              </a:spcAft>
              <a:defRPr sz="2800" b="1">
                <a:latin typeface="Arial" pitchFamily="34" charset="0"/>
                <a:ea typeface="宋体" pitchFamily="2" charset="-122"/>
              </a:defRPr>
            </a:lvl7pPr>
            <a:lvl8pPr marL="3429000" indent="-228600" eaLnBrk="0" fontAlgn="base" hangingPunct="0">
              <a:spcBef>
                <a:spcPct val="0"/>
              </a:spcBef>
              <a:spcAft>
                <a:spcPct val="0"/>
              </a:spcAft>
              <a:defRPr sz="2800" b="1">
                <a:latin typeface="Arial" pitchFamily="34" charset="0"/>
                <a:ea typeface="宋体" pitchFamily="2" charset="-122"/>
              </a:defRPr>
            </a:lvl8pPr>
            <a:lvl9pPr marL="3886200" indent="-228600" eaLnBrk="0" fontAlgn="base" hangingPunct="0">
              <a:spcBef>
                <a:spcPct val="0"/>
              </a:spcBef>
              <a:spcAft>
                <a:spcPct val="0"/>
              </a:spcAft>
              <a:defRPr sz="2800" b="1">
                <a:latin typeface="Arial" pitchFamily="34" charset="0"/>
                <a:ea typeface="宋体" pitchFamily="2" charset="-122"/>
              </a:defRPr>
            </a:lvl9pPr>
          </a:lstStyle>
          <a:p>
            <a:pPr>
              <a:lnSpc>
                <a:spcPct val="100000"/>
              </a:lnSpc>
            </a:pPr>
            <a:r>
              <a:rPr lang="zh-CN" altLang="en-US" sz="1800" dirty="0">
                <a:latin typeface="+mn-lt"/>
                <a:ea typeface="+mn-ea"/>
              </a:rPr>
              <a:t>两偏振片正交</a:t>
            </a:r>
          </a:p>
        </p:txBody>
      </p:sp>
      <p:sp>
        <p:nvSpPr>
          <p:cNvPr id="27" name="Text Box 9"/>
          <p:cNvSpPr txBox="1">
            <a:spLocks noChangeArrowheads="1"/>
          </p:cNvSpPr>
          <p:nvPr/>
        </p:nvSpPr>
        <p:spPr bwMode="auto">
          <a:xfrm>
            <a:off x="5148064" y="1709192"/>
            <a:ext cx="42223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楷体_GB2312" pitchFamily="49" charset="-122"/>
                <a:ea typeface="楷体_GB2312" pitchFamily="49" charset="-122"/>
              </a:defRPr>
            </a:lvl1pPr>
            <a:lvl2pPr marL="742950" indent="-285750" eaLnBrk="0" hangingPunct="0">
              <a:defRPr sz="2800" b="1">
                <a:latin typeface="Arial" pitchFamily="34" charset="0"/>
                <a:ea typeface="宋体" pitchFamily="2" charset="-122"/>
              </a:defRPr>
            </a:lvl2pPr>
            <a:lvl3pPr marL="1143000" indent="-228600" eaLnBrk="0" hangingPunct="0">
              <a:defRPr sz="2800" b="1">
                <a:latin typeface="Arial" pitchFamily="34" charset="0"/>
                <a:ea typeface="宋体" pitchFamily="2" charset="-122"/>
              </a:defRPr>
            </a:lvl3pPr>
            <a:lvl4pPr marL="1600200" indent="-228600" eaLnBrk="0" hangingPunct="0">
              <a:defRPr sz="2800" b="1">
                <a:latin typeface="Arial" pitchFamily="34" charset="0"/>
                <a:ea typeface="宋体" pitchFamily="2" charset="-122"/>
              </a:defRPr>
            </a:lvl4pPr>
            <a:lvl5pPr marL="2057400" indent="-228600" eaLnBrk="0" hangingPunct="0">
              <a:defRPr sz="2800" b="1">
                <a:latin typeface="Arial" pitchFamily="34" charset="0"/>
                <a:ea typeface="宋体" pitchFamily="2" charset="-122"/>
              </a:defRPr>
            </a:lvl5pPr>
            <a:lvl6pPr marL="2514600" indent="-228600" eaLnBrk="0" fontAlgn="base" hangingPunct="0">
              <a:spcBef>
                <a:spcPct val="0"/>
              </a:spcBef>
              <a:spcAft>
                <a:spcPct val="0"/>
              </a:spcAft>
              <a:defRPr sz="2800" b="1">
                <a:latin typeface="Arial" pitchFamily="34" charset="0"/>
                <a:ea typeface="宋体" pitchFamily="2" charset="-122"/>
              </a:defRPr>
            </a:lvl6pPr>
            <a:lvl7pPr marL="2971800" indent="-228600" eaLnBrk="0" fontAlgn="base" hangingPunct="0">
              <a:spcBef>
                <a:spcPct val="0"/>
              </a:spcBef>
              <a:spcAft>
                <a:spcPct val="0"/>
              </a:spcAft>
              <a:defRPr sz="2800" b="1">
                <a:latin typeface="Arial" pitchFamily="34" charset="0"/>
                <a:ea typeface="宋体" pitchFamily="2" charset="-122"/>
              </a:defRPr>
            </a:lvl7pPr>
            <a:lvl8pPr marL="3429000" indent="-228600" eaLnBrk="0" fontAlgn="base" hangingPunct="0">
              <a:spcBef>
                <a:spcPct val="0"/>
              </a:spcBef>
              <a:spcAft>
                <a:spcPct val="0"/>
              </a:spcAft>
              <a:defRPr sz="2800" b="1">
                <a:latin typeface="Arial" pitchFamily="34" charset="0"/>
                <a:ea typeface="宋体" pitchFamily="2" charset="-122"/>
              </a:defRPr>
            </a:lvl8pPr>
            <a:lvl9pPr marL="3886200" indent="-228600" eaLnBrk="0" fontAlgn="base" hangingPunct="0">
              <a:spcBef>
                <a:spcPct val="0"/>
              </a:spcBef>
              <a:spcAft>
                <a:spcPct val="0"/>
              </a:spcAft>
              <a:defRPr sz="2800" b="1">
                <a:latin typeface="Arial" pitchFamily="34" charset="0"/>
                <a:ea typeface="宋体" pitchFamily="2" charset="-122"/>
              </a:defRPr>
            </a:lvl9pPr>
          </a:lstStyle>
          <a:p>
            <a:pPr>
              <a:lnSpc>
                <a:spcPct val="100000"/>
              </a:lnSpc>
            </a:pPr>
            <a:r>
              <a:rPr lang="zh-CN" altLang="en-US" sz="1800" dirty="0">
                <a:latin typeface="+mn-lt"/>
                <a:ea typeface="+mn-ea"/>
              </a:rPr>
              <a:t>两偏振片平行</a:t>
            </a:r>
          </a:p>
        </p:txBody>
      </p:sp>
    </p:spTree>
    <p:extLst>
      <p:ext uri="{BB962C8B-B14F-4D97-AF65-F5344CB8AC3E}">
        <p14:creationId xmlns:p14="http://schemas.microsoft.com/office/powerpoint/2010/main" val="351925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wipe(left)">
                                      <p:cBhvr>
                                        <p:cTn id="13" dur="500"/>
                                        <p:tgtEl>
                                          <p:spTgt spid="2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1000" fill="hold"/>
                                        <p:tgtEl>
                                          <p:spTgt spid="25"/>
                                        </p:tgtEl>
                                        <p:attrNameLst>
                                          <p:attrName>ppt_x</p:attrName>
                                        </p:attrNameLst>
                                      </p:cBhvr>
                                      <p:tavLst>
                                        <p:tav tm="0">
                                          <p:val>
                                            <p:strVal val="0-#ppt_w/2"/>
                                          </p:val>
                                        </p:tav>
                                        <p:tav tm="100000">
                                          <p:val>
                                            <p:strVal val="#ppt_x"/>
                                          </p:val>
                                        </p:tav>
                                      </p:tavLst>
                                    </p:anim>
                                    <p:anim calcmode="lin" valueType="num">
                                      <p:cBhvr additive="base">
                                        <p:cTn id="19" dur="10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000" fill="hold"/>
                                        <p:tgtEl>
                                          <p:spTgt spid="24"/>
                                        </p:tgtEl>
                                        <p:attrNameLst>
                                          <p:attrName>ppt_x</p:attrName>
                                        </p:attrNameLst>
                                      </p:cBhvr>
                                      <p:tavLst>
                                        <p:tav tm="0">
                                          <p:val>
                                            <p:strVal val="0-#ppt_w/2"/>
                                          </p:val>
                                        </p:tav>
                                        <p:tav tm="100000">
                                          <p:val>
                                            <p:strVal val="#ppt_x"/>
                                          </p:val>
                                        </p:tav>
                                      </p:tavLst>
                                    </p:anim>
                                    <p:anim calcmode="lin" valueType="num">
                                      <p:cBhvr additive="base">
                                        <p:cTn id="23" dur="10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16" presetClass="entr" presetSubtype="4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out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
                                            <p:txEl>
                                              <p:pRg st="1" end="1"/>
                                            </p:txEl>
                                          </p:spTgt>
                                        </p:tgtEl>
                                        <p:attrNameLst>
                                          <p:attrName>style.visibility</p:attrName>
                                        </p:attrNameLst>
                                      </p:cBhvr>
                                      <p:to>
                                        <p:strVal val="visible"/>
                                      </p:to>
                                    </p:set>
                                    <p:animEffect transition="in" filter="wipe(left)">
                                      <p:cBhvr>
                                        <p:cTn id="42"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应用实例</a:t>
            </a:r>
            <a:r>
              <a:rPr lang="en-US" altLang="zh-CN" sz="3200" dirty="0">
                <a:latin typeface="黑体" pitchFamily="2" charset="-122"/>
                <a:ea typeface="黑体" pitchFamily="2" charset="-122"/>
              </a:rPr>
              <a:t>3</a:t>
            </a:r>
            <a:r>
              <a:rPr lang="zh-CN" altLang="en-US" sz="3200" dirty="0">
                <a:latin typeface="黑体" pitchFamily="2" charset="-122"/>
                <a:ea typeface="黑体" pitchFamily="2" charset="-122"/>
              </a:rPr>
              <a:t>：偏光显微镜原理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8</a:t>
            </a:fld>
            <a:endParaRPr lang="en-US" altLang="zh-CN" dirty="0"/>
          </a:p>
        </p:txBody>
      </p:sp>
      <p:pic>
        <p:nvPicPr>
          <p:cNvPr id="14" name="Picture 7" descr="imagep2_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185457"/>
            <a:ext cx="3580897" cy="2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imagep2_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993770"/>
            <a:ext cx="3580897" cy="26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9"/>
          <p:cNvSpPr txBox="1">
            <a:spLocks noChangeArrowheads="1"/>
          </p:cNvSpPr>
          <p:nvPr/>
        </p:nvSpPr>
        <p:spPr bwMode="auto">
          <a:xfrm>
            <a:off x="5013860" y="1515285"/>
            <a:ext cx="422236" cy="179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楷体_GB2312" pitchFamily="49" charset="-122"/>
                <a:ea typeface="楷体_GB2312" pitchFamily="49" charset="-122"/>
              </a:defRPr>
            </a:lvl1pPr>
            <a:lvl2pPr marL="742950" indent="-285750" eaLnBrk="0" hangingPunct="0">
              <a:defRPr sz="2800" b="1">
                <a:latin typeface="Arial" pitchFamily="34" charset="0"/>
                <a:ea typeface="宋体" pitchFamily="2" charset="-122"/>
              </a:defRPr>
            </a:lvl2pPr>
            <a:lvl3pPr marL="1143000" indent="-228600" eaLnBrk="0" hangingPunct="0">
              <a:defRPr sz="2800" b="1">
                <a:latin typeface="Arial" pitchFamily="34" charset="0"/>
                <a:ea typeface="宋体" pitchFamily="2" charset="-122"/>
              </a:defRPr>
            </a:lvl3pPr>
            <a:lvl4pPr marL="1600200" indent="-228600" eaLnBrk="0" hangingPunct="0">
              <a:defRPr sz="2800" b="1">
                <a:latin typeface="Arial" pitchFamily="34" charset="0"/>
                <a:ea typeface="宋体" pitchFamily="2" charset="-122"/>
              </a:defRPr>
            </a:lvl4pPr>
            <a:lvl5pPr marL="2057400" indent="-228600" eaLnBrk="0" hangingPunct="0">
              <a:defRPr sz="2800" b="1">
                <a:latin typeface="Arial" pitchFamily="34" charset="0"/>
                <a:ea typeface="宋体" pitchFamily="2" charset="-122"/>
              </a:defRPr>
            </a:lvl5pPr>
            <a:lvl6pPr marL="2514600" indent="-228600" eaLnBrk="0" fontAlgn="base" hangingPunct="0">
              <a:spcBef>
                <a:spcPct val="0"/>
              </a:spcBef>
              <a:spcAft>
                <a:spcPct val="0"/>
              </a:spcAft>
              <a:defRPr sz="2800" b="1">
                <a:latin typeface="Arial" pitchFamily="34" charset="0"/>
                <a:ea typeface="宋体" pitchFamily="2" charset="-122"/>
              </a:defRPr>
            </a:lvl6pPr>
            <a:lvl7pPr marL="2971800" indent="-228600" eaLnBrk="0" fontAlgn="base" hangingPunct="0">
              <a:spcBef>
                <a:spcPct val="0"/>
              </a:spcBef>
              <a:spcAft>
                <a:spcPct val="0"/>
              </a:spcAft>
              <a:defRPr sz="2800" b="1">
                <a:latin typeface="Arial" pitchFamily="34" charset="0"/>
                <a:ea typeface="宋体" pitchFamily="2" charset="-122"/>
              </a:defRPr>
            </a:lvl7pPr>
            <a:lvl8pPr marL="3429000" indent="-228600" eaLnBrk="0" fontAlgn="base" hangingPunct="0">
              <a:spcBef>
                <a:spcPct val="0"/>
              </a:spcBef>
              <a:spcAft>
                <a:spcPct val="0"/>
              </a:spcAft>
              <a:defRPr sz="2800" b="1">
                <a:latin typeface="Arial" pitchFamily="34" charset="0"/>
                <a:ea typeface="宋体" pitchFamily="2" charset="-122"/>
              </a:defRPr>
            </a:lvl8pPr>
            <a:lvl9pPr marL="3886200" indent="-228600" eaLnBrk="0" fontAlgn="base" hangingPunct="0">
              <a:spcBef>
                <a:spcPct val="0"/>
              </a:spcBef>
              <a:spcAft>
                <a:spcPct val="0"/>
              </a:spcAft>
              <a:defRPr sz="2800" b="1">
                <a:latin typeface="Arial" pitchFamily="34" charset="0"/>
                <a:ea typeface="宋体" pitchFamily="2" charset="-122"/>
              </a:defRPr>
            </a:lvl9pPr>
          </a:lstStyle>
          <a:p>
            <a:r>
              <a:rPr lang="zh-CN" altLang="en-US" sz="1800" dirty="0">
                <a:latin typeface="+mn-lt"/>
                <a:ea typeface="+mn-ea"/>
              </a:rPr>
              <a:t>普通显微镜</a:t>
            </a:r>
          </a:p>
        </p:txBody>
      </p:sp>
      <p:sp>
        <p:nvSpPr>
          <p:cNvPr id="17" name="Text Box 10"/>
          <p:cNvSpPr txBox="1">
            <a:spLocks noChangeArrowheads="1"/>
          </p:cNvSpPr>
          <p:nvPr/>
        </p:nvSpPr>
        <p:spPr bwMode="auto">
          <a:xfrm>
            <a:off x="4994236" y="4323597"/>
            <a:ext cx="441860" cy="179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楷体_GB2312" pitchFamily="49" charset="-122"/>
                <a:ea typeface="楷体_GB2312" pitchFamily="49" charset="-122"/>
              </a:defRPr>
            </a:lvl1pPr>
            <a:lvl2pPr marL="742950" indent="-285750" eaLnBrk="0" hangingPunct="0">
              <a:defRPr sz="2800" b="1">
                <a:latin typeface="Arial" pitchFamily="34" charset="0"/>
                <a:ea typeface="宋体" pitchFamily="2" charset="-122"/>
              </a:defRPr>
            </a:lvl2pPr>
            <a:lvl3pPr marL="1143000" indent="-228600" eaLnBrk="0" hangingPunct="0">
              <a:defRPr sz="2800" b="1">
                <a:latin typeface="Arial" pitchFamily="34" charset="0"/>
                <a:ea typeface="宋体" pitchFamily="2" charset="-122"/>
              </a:defRPr>
            </a:lvl3pPr>
            <a:lvl4pPr marL="1600200" indent="-228600" eaLnBrk="0" hangingPunct="0">
              <a:defRPr sz="2800" b="1">
                <a:latin typeface="Arial" pitchFamily="34" charset="0"/>
                <a:ea typeface="宋体" pitchFamily="2" charset="-122"/>
              </a:defRPr>
            </a:lvl4pPr>
            <a:lvl5pPr marL="2057400" indent="-228600" eaLnBrk="0" hangingPunct="0">
              <a:defRPr sz="2800" b="1">
                <a:latin typeface="Arial" pitchFamily="34" charset="0"/>
                <a:ea typeface="宋体" pitchFamily="2" charset="-122"/>
              </a:defRPr>
            </a:lvl5pPr>
            <a:lvl6pPr marL="2514600" indent="-228600" eaLnBrk="0" fontAlgn="base" hangingPunct="0">
              <a:spcBef>
                <a:spcPct val="0"/>
              </a:spcBef>
              <a:spcAft>
                <a:spcPct val="0"/>
              </a:spcAft>
              <a:defRPr sz="2800" b="1">
                <a:latin typeface="Arial" pitchFamily="34" charset="0"/>
                <a:ea typeface="宋体" pitchFamily="2" charset="-122"/>
              </a:defRPr>
            </a:lvl6pPr>
            <a:lvl7pPr marL="2971800" indent="-228600" eaLnBrk="0" fontAlgn="base" hangingPunct="0">
              <a:spcBef>
                <a:spcPct val="0"/>
              </a:spcBef>
              <a:spcAft>
                <a:spcPct val="0"/>
              </a:spcAft>
              <a:defRPr sz="2800" b="1">
                <a:latin typeface="Arial" pitchFamily="34" charset="0"/>
                <a:ea typeface="宋体" pitchFamily="2" charset="-122"/>
              </a:defRPr>
            </a:lvl7pPr>
            <a:lvl8pPr marL="3429000" indent="-228600" eaLnBrk="0" fontAlgn="base" hangingPunct="0">
              <a:spcBef>
                <a:spcPct val="0"/>
              </a:spcBef>
              <a:spcAft>
                <a:spcPct val="0"/>
              </a:spcAft>
              <a:defRPr sz="2800" b="1">
                <a:latin typeface="Arial" pitchFamily="34" charset="0"/>
                <a:ea typeface="宋体" pitchFamily="2" charset="-122"/>
              </a:defRPr>
            </a:lvl8pPr>
            <a:lvl9pPr marL="3886200" indent="-228600" eaLnBrk="0" fontAlgn="base" hangingPunct="0">
              <a:spcBef>
                <a:spcPct val="0"/>
              </a:spcBef>
              <a:spcAft>
                <a:spcPct val="0"/>
              </a:spcAft>
              <a:defRPr sz="2800" b="1">
                <a:latin typeface="Arial" pitchFamily="34" charset="0"/>
                <a:ea typeface="宋体" pitchFamily="2" charset="-122"/>
              </a:defRPr>
            </a:lvl9pPr>
          </a:lstStyle>
          <a:p>
            <a:r>
              <a:rPr lang="zh-CN" altLang="en-US" sz="1800" dirty="0">
                <a:latin typeface="+mn-lt"/>
                <a:ea typeface="+mn-ea"/>
              </a:rPr>
              <a:t>偏光显微镜</a:t>
            </a: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1124744"/>
            <a:ext cx="3888432" cy="3919706"/>
          </a:xfrm>
          <a:prstGeom prst="rect">
            <a:avLst/>
          </a:prstGeom>
        </p:spPr>
      </p:pic>
      <p:sp>
        <p:nvSpPr>
          <p:cNvPr id="12" name="矩形 11"/>
          <p:cNvSpPr/>
          <p:nvPr/>
        </p:nvSpPr>
        <p:spPr>
          <a:xfrm>
            <a:off x="179512" y="5085184"/>
            <a:ext cx="4032448" cy="170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kumimoji="1" lang="zh-CN" altLang="en-US" b="1" dirty="0">
                <a:solidFill>
                  <a:schemeClr val="tx2"/>
                </a:solidFill>
              </a:rPr>
              <a:t>在两正交偏振片之间加入一片</a:t>
            </a:r>
            <a:r>
              <a:rPr kumimoji="1" lang="en-US" altLang="zh-CN" b="1" dirty="0">
                <a:solidFill>
                  <a:schemeClr val="tx2"/>
                </a:solidFill>
              </a:rPr>
              <a:t>1/4</a:t>
            </a:r>
            <a:r>
              <a:rPr kumimoji="1" lang="zh-CN" altLang="en-US" b="1" dirty="0">
                <a:solidFill>
                  <a:schemeClr val="tx2"/>
                </a:solidFill>
              </a:rPr>
              <a:t>波片，可用于区别肿瘤细胞：</a:t>
            </a:r>
            <a:endParaRPr kumimoji="1" lang="en-US" altLang="zh-CN" b="1" dirty="0">
              <a:solidFill>
                <a:schemeClr val="tx2"/>
              </a:solidFill>
            </a:endParaRPr>
          </a:p>
          <a:p>
            <a:pPr algn="just">
              <a:lnSpc>
                <a:spcPct val="150000"/>
              </a:lnSpc>
            </a:pPr>
            <a:r>
              <a:rPr kumimoji="1" lang="zh-CN" altLang="en-US" b="1" dirty="0">
                <a:solidFill>
                  <a:schemeClr val="tx2"/>
                </a:solidFill>
              </a:rPr>
              <a:t>正常细胞对偏振光是左旋，而肿瘤细胞对偏振光是右旋。</a:t>
            </a:r>
          </a:p>
        </p:txBody>
      </p:sp>
      <p:sp>
        <p:nvSpPr>
          <p:cNvPr id="13" name="Text Box 9"/>
          <p:cNvSpPr txBox="1">
            <a:spLocks noChangeArrowheads="1"/>
          </p:cNvSpPr>
          <p:nvPr/>
        </p:nvSpPr>
        <p:spPr bwMode="auto">
          <a:xfrm>
            <a:off x="4629231" y="2780928"/>
            <a:ext cx="422236" cy="213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楷体_GB2312" pitchFamily="49" charset="-122"/>
                <a:ea typeface="楷体_GB2312" pitchFamily="49" charset="-122"/>
              </a:defRPr>
            </a:lvl1pPr>
            <a:lvl2pPr marL="742950" indent="-285750" eaLnBrk="0" hangingPunct="0">
              <a:defRPr sz="2800" b="1">
                <a:latin typeface="Arial" pitchFamily="34" charset="0"/>
                <a:ea typeface="宋体" pitchFamily="2" charset="-122"/>
              </a:defRPr>
            </a:lvl2pPr>
            <a:lvl3pPr marL="1143000" indent="-228600" eaLnBrk="0" hangingPunct="0">
              <a:defRPr sz="2800" b="1">
                <a:latin typeface="Arial" pitchFamily="34" charset="0"/>
                <a:ea typeface="宋体" pitchFamily="2" charset="-122"/>
              </a:defRPr>
            </a:lvl3pPr>
            <a:lvl4pPr marL="1600200" indent="-228600" eaLnBrk="0" hangingPunct="0">
              <a:defRPr sz="2800" b="1">
                <a:latin typeface="Arial" pitchFamily="34" charset="0"/>
                <a:ea typeface="宋体" pitchFamily="2" charset="-122"/>
              </a:defRPr>
            </a:lvl4pPr>
            <a:lvl5pPr marL="2057400" indent="-228600" eaLnBrk="0" hangingPunct="0">
              <a:defRPr sz="2800" b="1">
                <a:latin typeface="Arial" pitchFamily="34" charset="0"/>
                <a:ea typeface="宋体" pitchFamily="2" charset="-122"/>
              </a:defRPr>
            </a:lvl5pPr>
            <a:lvl6pPr marL="2514600" indent="-228600" eaLnBrk="0" fontAlgn="base" hangingPunct="0">
              <a:spcBef>
                <a:spcPct val="0"/>
              </a:spcBef>
              <a:spcAft>
                <a:spcPct val="0"/>
              </a:spcAft>
              <a:defRPr sz="2800" b="1">
                <a:latin typeface="Arial" pitchFamily="34" charset="0"/>
                <a:ea typeface="宋体" pitchFamily="2" charset="-122"/>
              </a:defRPr>
            </a:lvl6pPr>
            <a:lvl7pPr marL="2971800" indent="-228600" eaLnBrk="0" fontAlgn="base" hangingPunct="0">
              <a:spcBef>
                <a:spcPct val="0"/>
              </a:spcBef>
              <a:spcAft>
                <a:spcPct val="0"/>
              </a:spcAft>
              <a:defRPr sz="2800" b="1">
                <a:latin typeface="Arial" pitchFamily="34" charset="0"/>
                <a:ea typeface="宋体" pitchFamily="2" charset="-122"/>
              </a:defRPr>
            </a:lvl7pPr>
            <a:lvl8pPr marL="3429000" indent="-228600" eaLnBrk="0" fontAlgn="base" hangingPunct="0">
              <a:spcBef>
                <a:spcPct val="0"/>
              </a:spcBef>
              <a:spcAft>
                <a:spcPct val="0"/>
              </a:spcAft>
              <a:defRPr sz="2800" b="1">
                <a:latin typeface="Arial" pitchFamily="34" charset="0"/>
                <a:ea typeface="宋体" pitchFamily="2" charset="-122"/>
              </a:defRPr>
            </a:lvl8pPr>
            <a:lvl9pPr marL="3886200" indent="-228600" eaLnBrk="0" fontAlgn="base" hangingPunct="0">
              <a:spcBef>
                <a:spcPct val="0"/>
              </a:spcBef>
              <a:spcAft>
                <a:spcPct val="0"/>
              </a:spcAft>
              <a:defRPr sz="2800" b="1">
                <a:latin typeface="Arial" pitchFamily="34" charset="0"/>
                <a:ea typeface="宋体" pitchFamily="2" charset="-122"/>
              </a:defRPr>
            </a:lvl9pPr>
          </a:lstStyle>
          <a:p>
            <a:r>
              <a:rPr lang="zh-CN" altLang="en-US" sz="1800" dirty="0">
                <a:solidFill>
                  <a:srgbClr val="0000FF"/>
                </a:solidFill>
                <a:latin typeface="+mn-lt"/>
                <a:ea typeface="+mn-ea"/>
              </a:rPr>
              <a:t>生物组织样品</a:t>
            </a:r>
          </a:p>
        </p:txBody>
      </p:sp>
    </p:spTree>
    <p:extLst>
      <p:ext uri="{BB962C8B-B14F-4D97-AF65-F5344CB8AC3E}">
        <p14:creationId xmlns:p14="http://schemas.microsoft.com/office/powerpoint/2010/main" val="180913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wipe(left)">
                                      <p:cBhvr>
                                        <p:cTn id="19" dur="500"/>
                                        <p:tgtEl>
                                          <p:spTgt spid="1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16" presetClass="entr" presetSubtype="42"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out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r>
              <a:rPr lang="en-US" altLang="zh-CN" sz="3600" dirty="0">
                <a:latin typeface="黑体" pitchFamily="2" charset="-122"/>
                <a:ea typeface="黑体" pitchFamily="2" charset="-122"/>
              </a:rPr>
              <a:t>7.1 </a:t>
            </a:r>
            <a:r>
              <a:rPr lang="zh-CN" altLang="en-US" sz="3600" dirty="0">
                <a:latin typeface="黑体" pitchFamily="2" charset="-122"/>
                <a:ea typeface="黑体" pitchFamily="2" charset="-122"/>
              </a:rPr>
              <a:t>偏振光概述</a:t>
            </a:r>
            <a:endParaRPr lang="en-US" altLang="zh-CN" sz="36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9</a:t>
            </a:fld>
            <a:endParaRPr lang="en-US" altLang="zh-CN"/>
          </a:p>
        </p:txBody>
      </p:sp>
      <p:sp>
        <p:nvSpPr>
          <p:cNvPr id="9" name="矩形 8"/>
          <p:cNvSpPr/>
          <p:nvPr/>
        </p:nvSpPr>
        <p:spPr>
          <a:xfrm>
            <a:off x="2771800" y="2132856"/>
            <a:ext cx="4104456" cy="3408112"/>
          </a:xfrm>
          <a:prstGeom prst="rect">
            <a:avLst/>
          </a:prstGeom>
        </p:spPr>
        <p:txBody>
          <a:bodyPr wrap="square">
            <a:spAutoFit/>
          </a:bodyPr>
          <a:lstStyle/>
          <a:p>
            <a:pPr>
              <a:lnSpc>
                <a:spcPct val="200000"/>
              </a:lnSpc>
            </a:pPr>
            <a:r>
              <a:rPr lang="en-US" altLang="zh-CN" sz="2800" b="1" dirty="0">
                <a:solidFill>
                  <a:schemeClr val="tx2"/>
                </a:solidFill>
              </a:rPr>
              <a:t>7.1.1 </a:t>
            </a:r>
            <a:r>
              <a:rPr lang="zh-CN" altLang="en-US" sz="2800" b="1" dirty="0">
                <a:solidFill>
                  <a:schemeClr val="tx2"/>
                </a:solidFill>
              </a:rPr>
              <a:t>偏振光的应用</a:t>
            </a:r>
            <a:endParaRPr lang="en-US" altLang="zh-CN" sz="2800" b="1" dirty="0">
              <a:solidFill>
                <a:schemeClr val="tx2"/>
              </a:solidFill>
            </a:endParaRPr>
          </a:p>
          <a:p>
            <a:pPr>
              <a:lnSpc>
                <a:spcPct val="200000"/>
              </a:lnSpc>
            </a:pPr>
            <a:r>
              <a:rPr lang="en-US" altLang="zh-CN" sz="2800" b="1" dirty="0">
                <a:solidFill>
                  <a:srgbClr val="FF0000"/>
                </a:solidFill>
              </a:rPr>
              <a:t>7.1.2 </a:t>
            </a:r>
            <a:r>
              <a:rPr lang="zh-CN" altLang="en-US" sz="2800" b="1" dirty="0">
                <a:solidFill>
                  <a:srgbClr val="FF0000"/>
                </a:solidFill>
              </a:rPr>
              <a:t>偏振光的定义</a:t>
            </a:r>
            <a:endParaRPr lang="en-US" altLang="zh-CN" sz="2800" b="1" dirty="0">
              <a:solidFill>
                <a:srgbClr val="FF0000"/>
              </a:solidFill>
            </a:endParaRPr>
          </a:p>
          <a:p>
            <a:pPr>
              <a:lnSpc>
                <a:spcPct val="200000"/>
              </a:lnSpc>
            </a:pPr>
            <a:r>
              <a:rPr lang="en-US" altLang="zh-CN" sz="2800" b="1" dirty="0">
                <a:solidFill>
                  <a:schemeClr val="tx2"/>
                </a:solidFill>
              </a:rPr>
              <a:t>7.1.3 </a:t>
            </a:r>
            <a:r>
              <a:rPr lang="zh-CN" altLang="en-US" sz="2800" b="1" dirty="0">
                <a:solidFill>
                  <a:schemeClr val="tx2"/>
                </a:solidFill>
              </a:rPr>
              <a:t>偏振光的产生方法</a:t>
            </a:r>
            <a:endParaRPr lang="en-US" altLang="zh-CN" sz="2800" b="1" dirty="0">
              <a:solidFill>
                <a:schemeClr val="tx2"/>
              </a:solidFill>
            </a:endParaRPr>
          </a:p>
          <a:p>
            <a:pPr>
              <a:lnSpc>
                <a:spcPct val="200000"/>
              </a:lnSpc>
            </a:pPr>
            <a:r>
              <a:rPr lang="en-US" altLang="zh-CN" sz="2800" b="1" dirty="0">
                <a:solidFill>
                  <a:schemeClr val="tx2"/>
                </a:solidFill>
              </a:rPr>
              <a:t>7.1.4 </a:t>
            </a:r>
            <a:r>
              <a:rPr lang="zh-CN" altLang="en-US" sz="2800" b="1" dirty="0">
                <a:solidFill>
                  <a:schemeClr val="tx2"/>
                </a:solidFill>
              </a:rPr>
              <a:t>偏振光的检测</a:t>
            </a:r>
          </a:p>
        </p:txBody>
      </p:sp>
    </p:spTree>
    <p:extLst>
      <p:ext uri="{BB962C8B-B14F-4D97-AF65-F5344CB8AC3E}">
        <p14:creationId xmlns:p14="http://schemas.microsoft.com/office/powerpoint/2010/main" val="2774607646"/>
      </p:ext>
    </p:extLst>
  </p:cSld>
  <p:clrMapOvr>
    <a:masterClrMapping/>
  </p:clrMapOvr>
</p:sld>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Class1-2_0.绪论</Template>
  <TotalTime>4640</TotalTime>
  <Words>1924</Words>
  <Application>Microsoft Office PowerPoint</Application>
  <PresentationFormat>全屏显示(4:3)</PresentationFormat>
  <Paragraphs>252</Paragraphs>
  <Slides>36</Slides>
  <Notes>34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7" baseType="lpstr">
      <vt:lpstr>黑体</vt:lpstr>
      <vt:lpstr>宋体</vt:lpstr>
      <vt:lpstr>Arial</vt:lpstr>
      <vt:lpstr>Calibri</vt:lpstr>
      <vt:lpstr>Cambria Math</vt:lpstr>
      <vt:lpstr>Times New Roman</vt:lpstr>
      <vt:lpstr>Verdana</vt:lpstr>
      <vt:lpstr>Wingdings</vt:lpstr>
      <vt:lpstr>Yang01</vt:lpstr>
      <vt:lpstr>公式</vt:lpstr>
      <vt:lpstr>Equation</vt:lpstr>
      <vt:lpstr>PowerPoint 演示文稿</vt:lpstr>
      <vt:lpstr>7.1 偏振光概述</vt:lpstr>
      <vt:lpstr>应用实例1：3D电影原理</vt:lpstr>
      <vt:lpstr>应用实例1：3D电影原理</vt:lpstr>
      <vt:lpstr>应用实例1：3D电影原理</vt:lpstr>
      <vt:lpstr>应用实例2：液晶显示原理</vt:lpstr>
      <vt:lpstr>应用实例3：偏光显微镜原理</vt:lpstr>
      <vt:lpstr>应用实例3：偏光显微镜原理</vt:lpstr>
      <vt:lpstr>7.1 偏振光概述</vt:lpstr>
      <vt:lpstr>自然光与部分偏振光</vt:lpstr>
      <vt:lpstr>部分偏振光的偏振度</vt:lpstr>
      <vt:lpstr>完全偏振光</vt:lpstr>
      <vt:lpstr>左旋和右旋（椭）圆偏振光</vt:lpstr>
      <vt:lpstr>偏振光的数学描述</vt:lpstr>
      <vt:lpstr>自然光与偏振光</vt:lpstr>
      <vt:lpstr>7.1 偏振光概述</vt:lpstr>
      <vt:lpstr>偏振光的产生方法—反射和折射</vt:lpstr>
      <vt:lpstr>偏振光的产生方法—反射</vt:lpstr>
      <vt:lpstr>偏振光的产生方法—折射</vt:lpstr>
      <vt:lpstr>偏振光的产生方法—偏振分光棱镜</vt:lpstr>
      <vt:lpstr>偏振光的产生方法—材料的二向色性</vt:lpstr>
      <vt:lpstr>偏振光的产生方法—人造偏振片</vt:lpstr>
      <vt:lpstr>偏振光的产生方法—散射型偏振片</vt:lpstr>
      <vt:lpstr>偏振光的产生方法—散射型偏振片</vt:lpstr>
      <vt:lpstr>偏振光的产生方法—双折射法</vt:lpstr>
      <vt:lpstr>偏振光的产生方法—小结</vt:lpstr>
      <vt:lpstr>7.1 偏振光概述</vt:lpstr>
      <vt:lpstr>起偏和检偏</vt:lpstr>
      <vt:lpstr>马吕斯定律</vt:lpstr>
      <vt:lpstr>自然光、圆偏振光和部分圆偏振光</vt:lpstr>
      <vt:lpstr>线偏振光</vt:lpstr>
      <vt:lpstr>部分线偏振光、椭圆偏振光和部分椭圆偏振光 </vt:lpstr>
      <vt:lpstr>部分线偏振光</vt:lpstr>
      <vt:lpstr>偏振片的消光比</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Hust</cp:lastModifiedBy>
  <cp:revision>387</cp:revision>
  <dcterms:created xsi:type="dcterms:W3CDTF">2013-11-04T02:33:41Z</dcterms:created>
  <dcterms:modified xsi:type="dcterms:W3CDTF">2022-12-02T08:12:26Z</dcterms:modified>
</cp:coreProperties>
</file>