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256" r:id="rId2"/>
    <p:sldId id="373" r:id="rId3"/>
    <p:sldId id="307" r:id="rId4"/>
    <p:sldId id="308" r:id="rId5"/>
    <p:sldId id="309" r:id="rId6"/>
    <p:sldId id="310" r:id="rId7"/>
    <p:sldId id="311" r:id="rId8"/>
    <p:sldId id="314" r:id="rId9"/>
    <p:sldId id="407" r:id="rId10"/>
    <p:sldId id="315" r:id="rId11"/>
    <p:sldId id="316" r:id="rId12"/>
    <p:sldId id="378" r:id="rId13"/>
    <p:sldId id="317" r:id="rId14"/>
    <p:sldId id="380" r:id="rId15"/>
    <p:sldId id="379" r:id="rId16"/>
    <p:sldId id="408" r:id="rId17"/>
    <p:sldId id="318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409" r:id="rId26"/>
    <p:sldId id="319" r:id="rId27"/>
    <p:sldId id="389" r:id="rId28"/>
    <p:sldId id="312" r:id="rId29"/>
    <p:sldId id="313" r:id="rId30"/>
    <p:sldId id="390" r:id="rId31"/>
    <p:sldId id="391" r:id="rId32"/>
    <p:sldId id="392" r:id="rId33"/>
    <p:sldId id="394" r:id="rId34"/>
    <p:sldId id="395" r:id="rId35"/>
    <p:sldId id="396" r:id="rId36"/>
    <p:sldId id="399" r:id="rId37"/>
    <p:sldId id="400" r:id="rId38"/>
    <p:sldId id="401" r:id="rId39"/>
    <p:sldId id="402" r:id="rId40"/>
    <p:sldId id="403" r:id="rId41"/>
    <p:sldId id="404" r:id="rId42"/>
    <p:sldId id="410" r:id="rId43"/>
    <p:sldId id="320" r:id="rId44"/>
    <p:sldId id="397" r:id="rId45"/>
    <p:sldId id="398" r:id="rId46"/>
    <p:sldId id="393" r:id="rId47"/>
    <p:sldId id="321" r:id="rId48"/>
    <p:sldId id="322" r:id="rId49"/>
    <p:sldId id="323" r:id="rId50"/>
    <p:sldId id="411" r:id="rId51"/>
    <p:sldId id="412" r:id="rId52"/>
    <p:sldId id="413" r:id="rId53"/>
    <p:sldId id="414" r:id="rId54"/>
    <p:sldId id="405" r:id="rId55"/>
    <p:sldId id="26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87" autoAdjust="0"/>
  </p:normalViewPr>
  <p:slideViewPr>
    <p:cSldViewPr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7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47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0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098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2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671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757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600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049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99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1912" y="875926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3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0" Type="http://schemas.openxmlformats.org/officeDocument/2006/relationships/image" Target="../media/image16.wmf"/><Relationship Id="rId4" Type="http://schemas.openxmlformats.org/officeDocument/2006/relationships/image" Target="../media/image17.tiff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9.wmf"/><Relationship Id="rId4" Type="http://schemas.openxmlformats.org/officeDocument/2006/relationships/image" Target="../media/image30.tif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37.wmf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7.png"/><Relationship Id="rId4" Type="http://schemas.openxmlformats.org/officeDocument/2006/relationships/image" Target="../media/image47.tiff"/><Relationship Id="rId9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9.wmf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50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6.png"/><Relationship Id="rId4" Type="http://schemas.openxmlformats.org/officeDocument/2006/relationships/image" Target="../media/image4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7.wmf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56.wmf"/><Relationship Id="rId10" Type="http://schemas.openxmlformats.org/officeDocument/2006/relationships/image" Target="../media/image66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70.png"/><Relationship Id="rId4" Type="http://schemas.openxmlformats.org/officeDocument/2006/relationships/image" Target="../media/image62.tiff"/><Relationship Id="rId9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4.wmf"/><Relationship Id="rId4" Type="http://schemas.openxmlformats.org/officeDocument/2006/relationships/image" Target="../media/image65.tif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8.wmf"/><Relationship Id="rId5" Type="http://schemas.openxmlformats.org/officeDocument/2006/relationships/image" Target="../media/image77.png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65.tiff"/><Relationship Id="rId9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5.tiff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83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94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80.png"/><Relationship Id="rId4" Type="http://schemas.openxmlformats.org/officeDocument/2006/relationships/image" Target="../media/image80.tiff"/><Relationship Id="rId9" Type="http://schemas.openxmlformats.org/officeDocument/2006/relationships/image" Target="../media/image7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tif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0.png"/><Relationship Id="rId5" Type="http://schemas.openxmlformats.org/officeDocument/2006/relationships/image" Target="../media/image84.tiff"/><Relationship Id="rId10" Type="http://schemas.openxmlformats.org/officeDocument/2006/relationships/image" Target="../media/image88.png"/><Relationship Id="rId4" Type="http://schemas.openxmlformats.org/officeDocument/2006/relationships/image" Target="../media/image86.png"/><Relationship Id="rId9" Type="http://schemas.openxmlformats.org/officeDocument/2006/relationships/image" Target="../media/image8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if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06.png"/><Relationship Id="rId4" Type="http://schemas.openxmlformats.org/officeDocument/2006/relationships/image" Target="../media/image92.tif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11.png"/><Relationship Id="rId4" Type="http://schemas.openxmlformats.org/officeDocument/2006/relationships/image" Target="../media/image95.tiff"/><Relationship Id="rId9" Type="http://schemas.openxmlformats.org/officeDocument/2006/relationships/image" Target="../media/image9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98.wmf"/><Relationship Id="rId4" Type="http://schemas.openxmlformats.org/officeDocument/2006/relationships/image" Target="../media/image102.tif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0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tif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jpg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109.tiff"/><Relationship Id="rId4" Type="http://schemas.openxmlformats.org/officeDocument/2006/relationships/image" Target="../media/image112.png"/><Relationship Id="rId9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0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75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114.wmf"/><Relationship Id="rId4" Type="http://schemas.openxmlformats.org/officeDocument/2006/relationships/image" Target="../media/image110.jp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11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第七章 光的偏振和晶体光学基础</a:t>
            </a:r>
            <a:endParaRPr lang="zh-CN" altLang="en-US" sz="4400" kern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晶体的介电张量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340768"/>
            <a:ext cx="3206327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各向异性介质中的物质方程：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1" y="2102892"/>
            <a:ext cx="320632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坐标变换后的二阶介电张量呈对角矩阵形式：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553" y="3212976"/>
            <a:ext cx="3139895" cy="3554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4158601"/>
                <a:ext cx="5040559" cy="1792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只有在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三个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才会同向。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双轴晶体：主介电常数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单轴晶体：主介电常数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58601"/>
                <a:ext cx="5040559" cy="1792991"/>
              </a:xfrm>
              <a:prstGeom prst="rect">
                <a:avLst/>
              </a:prstGeom>
              <a:blipFill>
                <a:blip r:embed="rId6"/>
                <a:stretch>
                  <a:fillRect l="-967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3C50ACD-3BD1-46D2-A33B-C4FCBCAFB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04409"/>
              </p:ext>
            </p:extLst>
          </p:nvPr>
        </p:nvGraphicFramePr>
        <p:xfrm>
          <a:off x="3707905" y="2091925"/>
          <a:ext cx="2285564" cy="97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7" imgW="1663560" imgH="711000" progId="Equation.DSMT4">
                  <p:embed/>
                </p:oleObj>
              </mc:Choice>
              <mc:Fallback>
                <p:oleObj name="Equation" r:id="rId7" imgW="1663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7905" y="2091925"/>
                        <a:ext cx="2285564" cy="97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C433C45-A71C-4DC6-922E-042D5FC40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71340"/>
              </p:ext>
            </p:extLst>
          </p:nvPr>
        </p:nvGraphicFramePr>
        <p:xfrm>
          <a:off x="3707904" y="1473817"/>
          <a:ext cx="2484501" cy="33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9" imgW="1701720" imgH="228600" progId="Equation.DSMT4">
                  <p:embed/>
                </p:oleObj>
              </mc:Choice>
              <mc:Fallback>
                <p:oleObj name="Equation" r:id="rId9" imgW="1701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7904" y="1473817"/>
                        <a:ext cx="2484501" cy="333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51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平面波在晶体中的传播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79085"/>
              </p:ext>
            </p:extLst>
          </p:nvPr>
        </p:nvGraphicFramePr>
        <p:xfrm>
          <a:off x="1910595" y="1580617"/>
          <a:ext cx="154830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4" imgW="914400" imgH="838080" progId="Equation.DSMT4">
                  <p:embed/>
                </p:oleObj>
              </mc:Choice>
              <mc:Fallback>
                <p:oleObj name="Equation" r:id="rId4" imgW="914400" imgH="8380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595" y="1580617"/>
                        <a:ext cx="154830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1597"/>
              </p:ext>
            </p:extLst>
          </p:nvPr>
        </p:nvGraphicFramePr>
        <p:xfrm>
          <a:off x="1907704" y="3141910"/>
          <a:ext cx="1141141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6" imgW="660240" imgH="482400" progId="Equation.DSMT4">
                  <p:embed/>
                </p:oleObj>
              </mc:Choice>
              <mc:Fallback>
                <p:oleObj name="Equation" r:id="rId6" imgW="66024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1910"/>
                        <a:ext cx="1141141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17524"/>
              </p:ext>
            </p:extLst>
          </p:nvPr>
        </p:nvGraphicFramePr>
        <p:xfrm>
          <a:off x="1881606" y="4086833"/>
          <a:ext cx="2053436" cy="87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8" imgW="1079280" imgH="533160" progId="Equation.DSMT4">
                  <p:embed/>
                </p:oleObj>
              </mc:Choice>
              <mc:Fallback>
                <p:oleObj name="Equation" r:id="rId8" imgW="1079280" imgH="533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606" y="4086833"/>
                        <a:ext cx="2053436" cy="87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7875" y="1846565"/>
            <a:ext cx="163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介质中的麦克斯韦方程组：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874" y="42930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平面波函数：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875" y="315316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介质中的物质方程：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9665"/>
              </p:ext>
            </p:extLst>
          </p:nvPr>
        </p:nvGraphicFramePr>
        <p:xfrm>
          <a:off x="668634" y="5459500"/>
          <a:ext cx="3331102" cy="119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10" imgW="1828800" imgH="761760" progId="Equation.DSMT4">
                  <p:embed/>
                </p:oleObj>
              </mc:Choice>
              <mc:Fallback>
                <p:oleObj name="Equation" r:id="rId10" imgW="1828800" imgH="7617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34" y="5459500"/>
                        <a:ext cx="3331102" cy="119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0419"/>
              </p:ext>
            </p:extLst>
          </p:nvPr>
        </p:nvGraphicFramePr>
        <p:xfrm>
          <a:off x="6013325" y="2852936"/>
          <a:ext cx="2497137" cy="394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12" imgW="1244520" imgH="228600" progId="Equation.DSMT4">
                  <p:embed/>
                </p:oleObj>
              </mc:Choice>
              <mc:Fallback>
                <p:oleObj name="Equation" r:id="rId12" imgW="124452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325" y="2852936"/>
                        <a:ext cx="2497137" cy="394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右箭头 21"/>
          <p:cNvSpPr/>
          <p:nvPr/>
        </p:nvSpPr>
        <p:spPr>
          <a:xfrm>
            <a:off x="5415060" y="2924944"/>
            <a:ext cx="504056" cy="25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38102"/>
              </p:ext>
            </p:extLst>
          </p:nvPr>
        </p:nvGraphicFramePr>
        <p:xfrm>
          <a:off x="5372991" y="1408814"/>
          <a:ext cx="2019817" cy="116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14" imgW="990360" imgH="660240" progId="Equation.DSMT4">
                  <p:embed/>
                </p:oleObj>
              </mc:Choice>
              <mc:Fallback>
                <p:oleObj name="Equation" r:id="rId14" imgW="990360" imgH="6602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991" y="1408814"/>
                        <a:ext cx="2019817" cy="116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5026"/>
              </p:ext>
            </p:extLst>
          </p:nvPr>
        </p:nvGraphicFramePr>
        <p:xfrm>
          <a:off x="5343052" y="3562827"/>
          <a:ext cx="2017713" cy="109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16" imgW="1054080" imgH="660240" progId="Equation.DSMT4">
                  <p:embed/>
                </p:oleObj>
              </mc:Choice>
              <mc:Fallback>
                <p:oleObj name="Equation" r:id="rId16" imgW="1054080" imgH="66024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052" y="3562827"/>
                        <a:ext cx="2017713" cy="109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634921"/>
              </p:ext>
            </p:extLst>
          </p:nvPr>
        </p:nvGraphicFramePr>
        <p:xfrm>
          <a:off x="6063132" y="4991707"/>
          <a:ext cx="1717800" cy="30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18" imgW="850680" imgH="177480" progId="Equation.DSMT4">
                  <p:embed/>
                </p:oleObj>
              </mc:Choice>
              <mc:Fallback>
                <p:oleObj name="Equation" r:id="rId18" imgW="850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132" y="4991707"/>
                        <a:ext cx="1717800" cy="309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右箭头 25"/>
          <p:cNvSpPr/>
          <p:nvPr/>
        </p:nvSpPr>
        <p:spPr>
          <a:xfrm>
            <a:off x="5415060" y="5070375"/>
            <a:ext cx="504056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94160"/>
              </p:ext>
            </p:extLst>
          </p:nvPr>
        </p:nvGraphicFramePr>
        <p:xfrm>
          <a:off x="5364088" y="5780658"/>
          <a:ext cx="1896413" cy="81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20" imgW="965160" imgH="482400" progId="Equation.DSMT4">
                  <p:embed/>
                </p:oleObj>
              </mc:Choice>
              <mc:Fallback>
                <p:oleObj name="Equation" r:id="rId20" imgW="96516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780658"/>
                        <a:ext cx="1896413" cy="81669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H="1">
            <a:off x="4540572" y="1066800"/>
            <a:ext cx="31428" cy="579120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54123" y="39330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同理：</a:t>
            </a:r>
          </a:p>
        </p:txBody>
      </p:sp>
    </p:spTree>
    <p:extLst>
      <p:ext uri="{BB962C8B-B14F-4D97-AF65-F5344CB8AC3E}">
        <p14:creationId xmlns:p14="http://schemas.microsoft.com/office/powerpoint/2010/main" val="29864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2" grpId="0" animBg="1"/>
      <p:bldP spid="2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3041" y="1196752"/>
            <a:ext cx="8821447" cy="544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构成右手螺旋正交关系。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代表光波能量传播方向即光线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方向的玻印亭矢量：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表示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也构成右手螺旋关系。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均与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垂直，因此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共面。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一般不同向，因此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一般也不同向。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相速度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与线速度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平面波在晶体中的传播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76" y="1318130"/>
            <a:ext cx="3786720" cy="319099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52770"/>
              </p:ext>
            </p:extLst>
          </p:nvPr>
        </p:nvGraphicFramePr>
        <p:xfrm>
          <a:off x="1130616" y="1268760"/>
          <a:ext cx="2142785" cy="92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5" imgW="965160" imgH="482400" progId="Equation.DSMT4">
                  <p:embed/>
                </p:oleObj>
              </mc:Choice>
              <mc:Fallback>
                <p:oleObj name="Equation" r:id="rId5" imgW="965160" imgH="4824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616" y="1268760"/>
                        <a:ext cx="2142785" cy="92590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EA3C111-B17F-4E93-A9FA-49157C736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27559"/>
              </p:ext>
            </p:extLst>
          </p:nvPr>
        </p:nvGraphicFramePr>
        <p:xfrm>
          <a:off x="1547664" y="3789040"/>
          <a:ext cx="1152128" cy="30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7" imgW="672840" imgH="177480" progId="Equation.DSMT4">
                  <p:embed/>
                </p:oleObj>
              </mc:Choice>
              <mc:Fallback>
                <p:oleObj name="Equation" r:id="rId7" imgW="672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3789040"/>
                        <a:ext cx="1152128" cy="30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56F10C1-4115-4A1F-8602-D430D0F18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4068"/>
              </p:ext>
            </p:extLst>
          </p:nvPr>
        </p:nvGraphicFramePr>
        <p:xfrm>
          <a:off x="2915816" y="6237312"/>
          <a:ext cx="1380096" cy="4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5816" y="6237312"/>
                        <a:ext cx="1380096" cy="400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8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菲涅尔方程及其解的意义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99329"/>
              </p:ext>
            </p:extLst>
          </p:nvPr>
        </p:nvGraphicFramePr>
        <p:xfrm>
          <a:off x="995174" y="1404518"/>
          <a:ext cx="2280681" cy="9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" name="Equation" r:id="rId4" imgW="965160" imgH="482400" progId="Equation.DSMT4">
                  <p:embed/>
                </p:oleObj>
              </mc:Choice>
              <mc:Fallback>
                <p:oleObj name="Equation" r:id="rId4" imgW="96516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74" y="1404518"/>
                        <a:ext cx="2280681" cy="98549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49355"/>
              </p:ext>
            </p:extLst>
          </p:nvPr>
        </p:nvGraphicFramePr>
        <p:xfrm>
          <a:off x="611561" y="2807581"/>
          <a:ext cx="3240359" cy="8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" name="Equation" r:id="rId6" imgW="1396800" imgH="431640" progId="Equation.DSMT4">
                  <p:embed/>
                </p:oleObj>
              </mc:Choice>
              <mc:Fallback>
                <p:oleObj name="Equation" r:id="rId6" imgW="139680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2807581"/>
                        <a:ext cx="3240359" cy="8651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93563"/>
              </p:ext>
            </p:extLst>
          </p:nvPr>
        </p:nvGraphicFramePr>
        <p:xfrm>
          <a:off x="675197" y="4189636"/>
          <a:ext cx="2362328" cy="136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" name="Equation" r:id="rId8" imgW="1066680" imgH="711000" progId="Equation.DSMT4">
                  <p:embed/>
                </p:oleObj>
              </mc:Choice>
              <mc:Fallback>
                <p:oleObj name="Equation" r:id="rId8" imgW="1066680" imgH="7110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97" y="4189636"/>
                        <a:ext cx="2362328" cy="1360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13086"/>
              </p:ext>
            </p:extLst>
          </p:nvPr>
        </p:nvGraphicFramePr>
        <p:xfrm>
          <a:off x="540854" y="5991828"/>
          <a:ext cx="3381771" cy="53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" name="Equation" r:id="rId10" imgW="1384200" imgH="253800" progId="Equation.DSMT4">
                  <p:embed/>
                </p:oleObj>
              </mc:Choice>
              <mc:Fallback>
                <p:oleObj name="Equation" r:id="rId10" imgW="1384200" imgH="253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54" y="5991828"/>
                        <a:ext cx="3381771" cy="53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右箭头 20"/>
          <p:cNvSpPr/>
          <p:nvPr/>
        </p:nvSpPr>
        <p:spPr>
          <a:xfrm rot="5400000">
            <a:off x="3239851" y="2024844"/>
            <a:ext cx="1152128" cy="792088"/>
          </a:xfrm>
          <a:prstGeom prst="bentArrow">
            <a:avLst>
              <a:gd name="adj1" fmla="val 18073"/>
              <a:gd name="adj2" fmla="val 18852"/>
              <a:gd name="adj3" fmla="val 25000"/>
              <a:gd name="adj4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5400000">
            <a:off x="3239852" y="5049899"/>
            <a:ext cx="1152128" cy="792088"/>
          </a:xfrm>
          <a:prstGeom prst="bentArrow">
            <a:avLst>
              <a:gd name="adj1" fmla="val 16919"/>
              <a:gd name="adj2" fmla="val 20584"/>
              <a:gd name="adj3" fmla="val 25000"/>
              <a:gd name="adj4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010" y="4509120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+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95443"/>
              </p:ext>
            </p:extLst>
          </p:nvPr>
        </p:nvGraphicFramePr>
        <p:xfrm>
          <a:off x="4685824" y="1773396"/>
          <a:ext cx="4092832" cy="45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" name="Equation" r:id="rId12" imgW="1981080" imgH="253800" progId="Equation.DSMT4">
                  <p:embed/>
                </p:oleObj>
              </mc:Choice>
              <mc:Fallback>
                <p:oleObj name="Equation" r:id="rId12" imgW="1981080" imgH="253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824" y="1773396"/>
                        <a:ext cx="4092832" cy="453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99992" y="119675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应用算符等式：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5820"/>
              </p:ext>
            </p:extLst>
          </p:nvPr>
        </p:nvGraphicFramePr>
        <p:xfrm>
          <a:off x="4913471" y="2852936"/>
          <a:ext cx="3637537" cy="56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" name="Equation" r:id="rId14" imgW="1549080" imgH="279360" progId="Equation.DSMT4">
                  <p:embed/>
                </p:oleObj>
              </mc:Choice>
              <mc:Fallback>
                <p:oleObj name="Equation" r:id="rId14" imgW="1549080" imgH="27936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471" y="2852936"/>
                        <a:ext cx="3637537" cy="56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 flipH="1">
            <a:off x="4344352" y="1052736"/>
            <a:ext cx="11624" cy="580526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6588224" y="227687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88891"/>
              </p:ext>
            </p:extLst>
          </p:nvPr>
        </p:nvGraphicFramePr>
        <p:xfrm>
          <a:off x="4930906" y="4271759"/>
          <a:ext cx="3602665" cy="52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" name="Equation" r:id="rId16" imgW="1650960" imgH="279360" progId="Equation.DSMT4">
                  <p:embed/>
                </p:oleObj>
              </mc:Choice>
              <mc:Fallback>
                <p:oleObj name="Equation" r:id="rId16" imgW="1650960" imgH="27936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906" y="4271759"/>
                        <a:ext cx="3602665" cy="5262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56557"/>
              </p:ext>
            </p:extLst>
          </p:nvPr>
        </p:nvGraphicFramePr>
        <p:xfrm>
          <a:off x="4908834" y="6133924"/>
          <a:ext cx="2652672" cy="46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" name="Equation" r:id="rId18" imgW="1130040" imgH="228600" progId="Equation.DSMT4">
                  <p:embed/>
                </p:oleObj>
              </mc:Choice>
              <mc:Fallback>
                <p:oleObj name="Equation" r:id="rId18" imgW="1130040" imgH="2286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834" y="6133924"/>
                        <a:ext cx="2652672" cy="46342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下箭头 35"/>
          <p:cNvSpPr/>
          <p:nvPr/>
        </p:nvSpPr>
        <p:spPr>
          <a:xfrm>
            <a:off x="6588224" y="357301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508270" y="3615407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三个主轴       上的分量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12360" y="4797152"/>
            <a:ext cx="989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=x, y, z</a:t>
            </a:r>
            <a:endParaRPr lang="zh-CN" altLang="en-US" sz="20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9992" y="5229200"/>
            <a:ext cx="394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根据主介电常数的定义，在主轴方向满足关系：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2360" y="6165304"/>
            <a:ext cx="989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=x, y, z</a:t>
            </a:r>
            <a:endParaRPr lang="zh-CN" altLang="en-US" sz="20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3" grpId="0" animBg="1"/>
      <p:bldP spid="36" grpId="0" animBg="1"/>
      <p:bldP spid="37" grpId="0"/>
      <p:bldP spid="38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菲涅尔方程及其解的意义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19401"/>
              </p:ext>
            </p:extLst>
          </p:nvPr>
        </p:nvGraphicFramePr>
        <p:xfrm>
          <a:off x="544306" y="1485415"/>
          <a:ext cx="3900846" cy="56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4" imgW="1650960" imgH="279360" progId="Equation.DSMT4">
                  <p:embed/>
                </p:oleObj>
              </mc:Choice>
              <mc:Fallback>
                <p:oleObj name="Equation" r:id="rId4" imgW="1650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06" y="1485415"/>
                        <a:ext cx="3900846" cy="56982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6580" y="3420265"/>
                <a:ext cx="3743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tx2"/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0" y="3420265"/>
                <a:ext cx="3743372" cy="400110"/>
              </a:xfrm>
              <a:prstGeom prst="rect">
                <a:avLst/>
              </a:prstGeom>
              <a:blipFill>
                <a:blip r:embed="rId6"/>
                <a:stretch>
                  <a:fillRect l="-162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12611"/>
              </p:ext>
            </p:extLst>
          </p:nvPr>
        </p:nvGraphicFramePr>
        <p:xfrm>
          <a:off x="550067" y="2348880"/>
          <a:ext cx="1789686" cy="48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7" y="2348880"/>
                        <a:ext cx="1789686" cy="48023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4716016" y="1772816"/>
            <a:ext cx="288032" cy="936104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874973"/>
              </p:ext>
            </p:extLst>
          </p:nvPr>
        </p:nvGraphicFramePr>
        <p:xfrm>
          <a:off x="6049668" y="1659387"/>
          <a:ext cx="2299916" cy="116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9" imgW="1104840" imgH="647640" progId="Equation.DSMT4">
                  <p:embed/>
                </p:oleObj>
              </mc:Choice>
              <mc:Fallback>
                <p:oleObj name="Equation" r:id="rId9" imgW="1104840" imgH="64764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668" y="1659387"/>
                        <a:ext cx="2299916" cy="11629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148064" y="2078850"/>
            <a:ext cx="576064" cy="324036"/>
          </a:xfrm>
          <a:prstGeom prst="rightArrow">
            <a:avLst>
              <a:gd name="adj1" fmla="val 50000"/>
              <a:gd name="adj2" fmla="val 58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72195"/>
              </p:ext>
            </p:extLst>
          </p:nvPr>
        </p:nvGraphicFramePr>
        <p:xfrm>
          <a:off x="4572000" y="3420265"/>
          <a:ext cx="3614069" cy="47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11" imgW="1574640" imgH="241200" progId="Equation.DSMT4">
                  <p:embed/>
                </p:oleObj>
              </mc:Choice>
              <mc:Fallback>
                <p:oleObj name="Equation" r:id="rId11" imgW="157464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0265"/>
                        <a:ext cx="3614069" cy="47815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312562"/>
              </p:ext>
            </p:extLst>
          </p:nvPr>
        </p:nvGraphicFramePr>
        <p:xfrm>
          <a:off x="1054361" y="4850947"/>
          <a:ext cx="7035278" cy="102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13" imgW="2844720" imgH="482400" progId="Equation.DSMT4">
                  <p:embed/>
                </p:oleObj>
              </mc:Choice>
              <mc:Fallback>
                <p:oleObj name="Equation" r:id="rId13" imgW="2844720" imgH="482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361" y="4850947"/>
                        <a:ext cx="7035278" cy="102858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>
          <a:xfrm>
            <a:off x="4427984" y="407707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98832" y="6071157"/>
            <a:ext cx="5346335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菲涅尔方程：</a:t>
            </a:r>
            <a:r>
              <a:rPr lang="zh-CN" altLang="en-US" sz="2000" b="1" dirty="0">
                <a:solidFill>
                  <a:schemeClr val="tx2"/>
                </a:solidFill>
              </a:rPr>
              <a:t>从理论上阐明了双折射的存在。</a:t>
            </a:r>
          </a:p>
        </p:txBody>
      </p:sp>
    </p:spTree>
    <p:extLst>
      <p:ext uri="{BB962C8B-B14F-4D97-AF65-F5344CB8AC3E}">
        <p14:creationId xmlns:p14="http://schemas.microsoft.com/office/powerpoint/2010/main" val="27095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" grpId="0" animBg="1"/>
      <p:bldP spid="9" grpId="0" animBg="1"/>
      <p:bldP spid="1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148064" y="2924944"/>
            <a:ext cx="3888432" cy="3744416"/>
            <a:chOff x="4662282" y="2914976"/>
            <a:chExt cx="4230198" cy="3826392"/>
          </a:xfrm>
        </p:grpSpPr>
        <p:grpSp>
          <p:nvGrpSpPr>
            <p:cNvPr id="8" name="组合 7"/>
            <p:cNvGrpSpPr/>
            <p:nvPr/>
          </p:nvGrpSpPr>
          <p:grpSpPr>
            <a:xfrm>
              <a:off x="4662282" y="2914976"/>
              <a:ext cx="4230198" cy="3826392"/>
              <a:chOff x="2123728" y="2852936"/>
              <a:chExt cx="4230198" cy="3826392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728" y="2852936"/>
                <a:ext cx="4230198" cy="382639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225558" y="32849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04248" y="5363924"/>
                  <a:ext cx="5974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0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5363924"/>
                  <a:ext cx="59747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508242" y="3212976"/>
                  <a:ext cx="592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0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8242" y="3212976"/>
                  <a:ext cx="5921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菲涅尔方程及其解的意义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45" y="1205961"/>
            <a:ext cx="5251115" cy="1175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1461579"/>
            <a:ext cx="1944216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菲涅尔方程：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008" y="2589175"/>
                <a:ext cx="5724128" cy="222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变换可得到一个关于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的二次方程，给定波法线方向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，可得到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的两个不等实根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，其中只有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的两个正根有意义。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表明对一个给定的光波方向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，存在两个可能的光波折射率或者相速度。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2589175"/>
                <a:ext cx="5724128" cy="2226828"/>
              </a:xfrm>
              <a:prstGeom prst="rect">
                <a:avLst/>
              </a:prstGeom>
              <a:blipFill>
                <a:blip r:embed="rId7"/>
                <a:stretch>
                  <a:fillRect l="-745" r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2008" y="4964984"/>
            <a:ext cx="4932040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ct val="114000"/>
              </a:lnSpc>
              <a:buFont typeface="Wingdings" panose="05000000000000000000" pitchFamily="2" charset="2"/>
              <a:buChar char="Ø"/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可证明两光波均为线偏光，</a:t>
            </a:r>
            <a:r>
              <a:rPr lang="en-US" altLang="zh-CN" sz="1800" i="1" dirty="0"/>
              <a:t>D</a:t>
            </a:r>
            <a:r>
              <a:rPr lang="zh-CN" altLang="en-US" sz="1800" dirty="0"/>
              <a:t>矢量相互垂直。一般情况下，两束光波的</a:t>
            </a:r>
            <a:r>
              <a:rPr lang="en-US" altLang="zh-CN" sz="1800" i="1" dirty="0"/>
              <a:t>D</a:t>
            </a:r>
            <a:r>
              <a:rPr lang="zh-CN" altLang="en-US" sz="1800" dirty="0"/>
              <a:t>、</a:t>
            </a:r>
            <a:r>
              <a:rPr lang="en-US" altLang="zh-CN" sz="1800" i="1" dirty="0"/>
              <a:t>E</a:t>
            </a:r>
            <a:r>
              <a:rPr lang="zh-CN" altLang="en-US" sz="1800" dirty="0"/>
              <a:t>矢量不平行，因此这两束光波有不同的光线方向。</a:t>
            </a:r>
          </a:p>
        </p:txBody>
      </p:sp>
    </p:spTree>
    <p:extLst>
      <p:ext uri="{BB962C8B-B14F-4D97-AF65-F5344CB8AC3E}">
        <p14:creationId xmlns:p14="http://schemas.microsoft.com/office/powerpoint/2010/main" val="42781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光在晶体中的传播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35696" y="1700808"/>
            <a:ext cx="5760640" cy="42655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7.2.1 </a:t>
            </a:r>
            <a:r>
              <a:rPr lang="zh-CN" altLang="en-US" dirty="0">
                <a:solidFill>
                  <a:schemeClr val="tx2"/>
                </a:solidFill>
              </a:rPr>
              <a:t>晶体双折射现象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7.2.2 </a:t>
            </a:r>
            <a:r>
              <a:rPr lang="zh-CN" altLang="en-US" dirty="0">
                <a:solidFill>
                  <a:schemeClr val="tx2"/>
                </a:solidFill>
              </a:rPr>
              <a:t>菲涅尔方程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7.2.3 </a:t>
            </a:r>
            <a:r>
              <a:rPr lang="zh-CN" altLang="en-US" dirty="0"/>
              <a:t>单轴晶体的双折射</a:t>
            </a:r>
            <a:endParaRPr lang="en-US" altLang="zh-CN" dirty="0"/>
          </a:p>
          <a:p>
            <a:r>
              <a:rPr lang="en-US" altLang="zh-CN" dirty="0">
                <a:solidFill>
                  <a:schemeClr val="tx2"/>
                </a:solidFill>
              </a:rPr>
              <a:t>7.2.4 </a:t>
            </a:r>
            <a:r>
              <a:rPr lang="zh-CN" altLang="en-US" dirty="0">
                <a:solidFill>
                  <a:schemeClr val="tx2"/>
                </a:solidFill>
              </a:rPr>
              <a:t>晶体光学性质的图形表示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7.2.5 </a:t>
            </a:r>
            <a:r>
              <a:rPr lang="zh-CN" altLang="en-US" dirty="0">
                <a:solidFill>
                  <a:schemeClr val="tx2"/>
                </a:solidFill>
              </a:rPr>
              <a:t>光波在晶体表面的折反射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8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00" y="1309653"/>
            <a:ext cx="3394296" cy="3343483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9513" y="1645916"/>
                <a:ext cx="5462688" cy="4774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根据三个主轴上的介电常数，定义三个主折射率：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𝒓𝒙</m:t>
                            </m:r>
                          </m:sub>
                        </m:sSub>
                      </m:e>
                    </m:rad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</m:e>
                    </m:rad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单轴晶体：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除主轴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之外，主轴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可在垂直于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轴的平面内任意选择；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不失一般性，让波法线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平面内，因此：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由菲涅尔方程得到：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645916"/>
                <a:ext cx="5462688" cy="4774320"/>
              </a:xfrm>
              <a:prstGeom prst="rect">
                <a:avLst/>
              </a:prstGeom>
              <a:blipFill>
                <a:blip r:embed="rId5"/>
                <a:stretch>
                  <a:fillRect l="-892" r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649111"/>
              </p:ext>
            </p:extLst>
          </p:nvPr>
        </p:nvGraphicFramePr>
        <p:xfrm>
          <a:off x="2888009" y="5180508"/>
          <a:ext cx="3956050" cy="43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Equation" r:id="rId6" imgW="1879560" imgH="241200" progId="Equation.DSMT4">
                  <p:embed/>
                </p:oleObj>
              </mc:Choice>
              <mc:Fallback>
                <p:oleObj name="Equation" r:id="rId6" imgW="1879560" imgH="24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9" y="5180508"/>
                        <a:ext cx="3956050" cy="43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19287"/>
              </p:ext>
            </p:extLst>
          </p:nvPr>
        </p:nvGraphicFramePr>
        <p:xfrm>
          <a:off x="2859446" y="5711756"/>
          <a:ext cx="4032448" cy="87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Equation" r:id="rId8" imgW="2171520" imgH="469800" progId="Equation.DSMT4">
                  <p:embed/>
                </p:oleObj>
              </mc:Choice>
              <mc:Fallback>
                <p:oleObj name="Equation" r:id="rId8" imgW="2171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9446" y="5711756"/>
                        <a:ext cx="4032448" cy="87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99792" y="6207128"/>
            <a:ext cx="532518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6207128"/>
            <a:ext cx="519694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</p:spTree>
    <p:extLst>
      <p:ext uri="{BB962C8B-B14F-4D97-AF65-F5344CB8AC3E}">
        <p14:creationId xmlns:p14="http://schemas.microsoft.com/office/powerpoint/2010/main" val="21954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—o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36020"/>
              </p:ext>
            </p:extLst>
          </p:nvPr>
        </p:nvGraphicFramePr>
        <p:xfrm>
          <a:off x="1347913" y="3121688"/>
          <a:ext cx="5600351" cy="52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Equation" r:id="rId4" imgW="2577960" imgH="279360" progId="Equation.DSMT4">
                  <p:embed/>
                </p:oleObj>
              </mc:Choice>
              <mc:Fallback>
                <p:oleObj name="Equation" r:id="rId4" imgW="257796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913" y="3121688"/>
                        <a:ext cx="5600351" cy="52333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11626"/>
              </p:ext>
            </p:extLst>
          </p:nvPr>
        </p:nvGraphicFramePr>
        <p:xfrm>
          <a:off x="3924301" y="1844825"/>
          <a:ext cx="4536132" cy="50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Equation" r:id="rId6" imgW="1879560" imgH="241200" progId="Equation.DSMT4">
                  <p:embed/>
                </p:oleObj>
              </mc:Choice>
              <mc:Fallback>
                <p:oleObj name="Equation" r:id="rId6" imgW="187956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1" y="1844825"/>
                        <a:ext cx="4536132" cy="50274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539552" y="321297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544" y="4499828"/>
                <a:ext cx="712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2"/>
                    </a:solidFill>
                  </a:rPr>
                  <a:t>考察菲涅尔方程的第一个解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，代入上式，得到三个方程：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99828"/>
                <a:ext cx="7128792" cy="369332"/>
              </a:xfrm>
              <a:prstGeom prst="rect">
                <a:avLst/>
              </a:prstGeom>
              <a:blipFill>
                <a:blip r:embed="rId8"/>
                <a:stretch>
                  <a:fillRect l="-77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71520"/>
              </p:ext>
            </p:extLst>
          </p:nvPr>
        </p:nvGraphicFramePr>
        <p:xfrm>
          <a:off x="1331640" y="3789040"/>
          <a:ext cx="5397599" cy="54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Equation" r:id="rId9" imgW="2400120" imgH="279360" progId="Equation.DSMT4">
                  <p:embed/>
                </p:oleObj>
              </mc:Choice>
              <mc:Fallback>
                <p:oleObj name="Equation" r:id="rId9" imgW="240012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5397599" cy="54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539552" y="393305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37035" y="1774557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+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9552" y="1503218"/>
            <a:ext cx="2664296" cy="1277710"/>
            <a:chOff x="323528" y="1268760"/>
            <a:chExt cx="2947987" cy="149066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8385479"/>
                </p:ext>
              </p:extLst>
            </p:nvPr>
          </p:nvGraphicFramePr>
          <p:xfrm>
            <a:off x="323528" y="1268760"/>
            <a:ext cx="2947987" cy="149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54" name="Equation" r:id="rId11" imgW="1104840" imgH="647640" progId="Equation.DSMT4">
                    <p:embed/>
                  </p:oleObj>
                </mc:Choice>
                <mc:Fallback>
                  <p:oleObj name="Equation" r:id="rId11" imgW="1104840" imgH="64764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1268760"/>
                          <a:ext cx="2947987" cy="1490662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24573" y="2276872"/>
              <a:ext cx="989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=x, y, z</a:t>
              </a:r>
              <a:endParaRPr lang="zh-CN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56480"/>
              </p:ext>
            </p:extLst>
          </p:nvPr>
        </p:nvGraphicFramePr>
        <p:xfrm>
          <a:off x="3923929" y="1196753"/>
          <a:ext cx="2880320" cy="49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5" name="Equation" r:id="rId13" imgW="1218960" imgH="241200" progId="Equation.DSMT4">
                  <p:embed/>
                </p:oleObj>
              </mc:Choice>
              <mc:Fallback>
                <p:oleObj name="Equation" r:id="rId13" imgW="121896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9" y="1196753"/>
                        <a:ext cx="2880320" cy="49080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4258"/>
              </p:ext>
            </p:extLst>
          </p:nvPr>
        </p:nvGraphicFramePr>
        <p:xfrm>
          <a:off x="518244" y="5013176"/>
          <a:ext cx="5709940" cy="154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Equation" r:id="rId15" imgW="2679480" imgH="838080" progId="Equation.DSMT4">
                  <p:embed/>
                </p:oleObj>
              </mc:Choice>
              <mc:Fallback>
                <p:oleObj name="Equation" r:id="rId15" imgW="2679480" imgH="8380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44" y="5013176"/>
                        <a:ext cx="5709940" cy="1540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24833"/>
              </p:ext>
            </p:extLst>
          </p:nvPr>
        </p:nvGraphicFramePr>
        <p:xfrm>
          <a:off x="3924076" y="2492896"/>
          <a:ext cx="2664296" cy="46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Equation" r:id="rId17" imgW="1130040" imgH="228600" progId="Equation.DSMT4">
                  <p:embed/>
                </p:oleObj>
              </mc:Choice>
              <mc:Fallback>
                <p:oleObj name="Equation" r:id="rId17" imgW="1130040" imgH="2286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076" y="2492896"/>
                        <a:ext cx="2664296" cy="46572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92" y="3501008"/>
            <a:ext cx="3216503" cy="316835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—o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512" y="3068960"/>
                <a:ext cx="5640480" cy="344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以上后两式成立的条件是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，电场有非零解，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𝒓𝒙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，因此可以写作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𝒓𝒙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光的光矢量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垂直于光轴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和波法线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决定的平面；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矢量同方向，因此光线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与波法线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同方向，与各向同性介质中传播特性相同。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68960"/>
                <a:ext cx="5640480" cy="3440173"/>
              </a:xfrm>
              <a:prstGeom prst="rect">
                <a:avLst/>
              </a:prstGeom>
              <a:blipFill>
                <a:blip r:embed="rId5"/>
                <a:stretch>
                  <a:fillRect l="-864" r="-4860" b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64644"/>
              </p:ext>
            </p:extLst>
          </p:nvPr>
        </p:nvGraphicFramePr>
        <p:xfrm>
          <a:off x="1825042" y="1349011"/>
          <a:ext cx="5493916" cy="148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6" imgW="2679480" imgH="838080" progId="Equation.DSMT4">
                  <p:embed/>
                </p:oleObj>
              </mc:Choice>
              <mc:Fallback>
                <p:oleObj name="Equation" r:id="rId6" imgW="2679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042" y="1349011"/>
                        <a:ext cx="5493916" cy="1482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0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光在晶体中的传播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35696" y="1700808"/>
            <a:ext cx="5760640" cy="42655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7.2.1 </a:t>
            </a:r>
            <a:r>
              <a:rPr lang="zh-CN" altLang="en-US" dirty="0"/>
              <a:t>晶体双折射现象</a:t>
            </a:r>
            <a:endParaRPr lang="en-US" altLang="zh-CN" dirty="0"/>
          </a:p>
          <a:p>
            <a:r>
              <a:rPr lang="en-US" altLang="zh-CN" dirty="0">
                <a:solidFill>
                  <a:schemeClr val="tx2"/>
                </a:solidFill>
              </a:rPr>
              <a:t>7.2.2 </a:t>
            </a:r>
            <a:r>
              <a:rPr lang="zh-CN" altLang="en-US" dirty="0">
                <a:solidFill>
                  <a:schemeClr val="tx2"/>
                </a:solidFill>
              </a:rPr>
              <a:t>菲涅尔方程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7.2.3 </a:t>
            </a:r>
            <a:r>
              <a:rPr lang="zh-CN" altLang="en-US" dirty="0">
                <a:solidFill>
                  <a:schemeClr val="tx2"/>
                </a:solidFill>
              </a:rPr>
              <a:t>单轴晶体的双折射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7.2.4 </a:t>
            </a:r>
            <a:r>
              <a:rPr lang="zh-CN" altLang="en-US" dirty="0">
                <a:solidFill>
                  <a:schemeClr val="tx2"/>
                </a:solidFill>
              </a:rPr>
              <a:t>晶体光学性质的图形表示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7.2.5 </a:t>
            </a:r>
            <a:r>
              <a:rPr lang="zh-CN" altLang="en-US" dirty="0">
                <a:solidFill>
                  <a:schemeClr val="tx2"/>
                </a:solidFill>
              </a:rPr>
              <a:t>光波在晶体表面的折反射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4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—e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9697"/>
              </p:ext>
            </p:extLst>
          </p:nvPr>
        </p:nvGraphicFramePr>
        <p:xfrm>
          <a:off x="1942387" y="1412776"/>
          <a:ext cx="5259226" cy="52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2" name="Equation" r:id="rId4" imgW="2400120" imgH="279360" progId="Equation.DSMT4">
                  <p:embed/>
                </p:oleObj>
              </mc:Choice>
              <mc:Fallback>
                <p:oleObj name="Equation" r:id="rId4" imgW="2400120" imgH="2793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387" y="1412776"/>
                        <a:ext cx="5259226" cy="52787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168170"/>
              </p:ext>
            </p:extLst>
          </p:nvPr>
        </p:nvGraphicFramePr>
        <p:xfrm>
          <a:off x="2700338" y="3082411"/>
          <a:ext cx="4319934" cy="47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" name="Equation" r:id="rId6" imgW="1879560" imgH="241200" progId="Equation.DSMT4">
                  <p:embed/>
                </p:oleObj>
              </mc:Choice>
              <mc:Fallback>
                <p:oleObj name="Equation" r:id="rId6" imgW="187956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82411"/>
                        <a:ext cx="4319934" cy="47741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71114"/>
              </p:ext>
            </p:extLst>
          </p:nvPr>
        </p:nvGraphicFramePr>
        <p:xfrm>
          <a:off x="2700338" y="2272265"/>
          <a:ext cx="2808312" cy="47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4" name="Equation" r:id="rId8" imgW="1218960" imgH="241200" progId="Equation.DSMT4">
                  <p:embed/>
                </p:oleObj>
              </mc:Choice>
              <mc:Fallback>
                <p:oleObj name="Equation" r:id="rId8" imgW="1218960" imgH="241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72265"/>
                        <a:ext cx="2808312" cy="47853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3648" y="4067780"/>
                <a:ext cx="684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2"/>
                    </a:solidFill>
                  </a:rPr>
                  <a:t>考察菲涅尔方程的第二个解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，代入上式，得到三个方程：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67780"/>
                <a:ext cx="6840760" cy="369332"/>
              </a:xfrm>
              <a:prstGeom prst="rect">
                <a:avLst/>
              </a:prstGeom>
              <a:blipFill>
                <a:blip r:embed="rId10"/>
                <a:stretch>
                  <a:fillRect l="-71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63688" y="2566645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+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27308"/>
              </p:ext>
            </p:extLst>
          </p:nvPr>
        </p:nvGraphicFramePr>
        <p:xfrm>
          <a:off x="1547664" y="4741335"/>
          <a:ext cx="5787005" cy="165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5" name="Equation" r:id="rId11" imgW="2679480" imgH="888840" progId="Equation.DSMT4">
                  <p:embed/>
                </p:oleObj>
              </mc:Choice>
              <mc:Fallback>
                <p:oleObj name="Equation" r:id="rId11" imgW="2679480" imgH="8888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41335"/>
                        <a:ext cx="5787005" cy="1656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2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3022653"/>
            <a:ext cx="3537672" cy="370651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—e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958" y="3284984"/>
                <a:ext cx="5772193" cy="146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由第一式得到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有非零解。</a:t>
                </a:r>
                <a:endPara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𝒓𝒙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，可知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矢量均在</a:t>
                </a:r>
                <a:r>
                  <a:rPr lang="en-US" altLang="zh-CN" sz="2000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平面内。</a:t>
                </a:r>
                <a:endPara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由第二、三式得到：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8" y="3284984"/>
                <a:ext cx="5772193" cy="1461169"/>
              </a:xfrm>
              <a:prstGeom prst="rect">
                <a:avLst/>
              </a:prstGeom>
              <a:blipFill>
                <a:blip r:embed="rId5"/>
                <a:stretch>
                  <a:fillRect l="-951" r="-5603" b="-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22435"/>
              </p:ext>
            </p:extLst>
          </p:nvPr>
        </p:nvGraphicFramePr>
        <p:xfrm>
          <a:off x="1789038" y="1304794"/>
          <a:ext cx="5565924" cy="159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6" imgW="2679480" imgH="888840" progId="Equation.DSMT4">
                  <p:embed/>
                </p:oleObj>
              </mc:Choice>
              <mc:Fallback>
                <p:oleObj name="Equation" r:id="rId6" imgW="26794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38" y="1304794"/>
                        <a:ext cx="5565924" cy="159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60749"/>
              </p:ext>
            </p:extLst>
          </p:nvPr>
        </p:nvGraphicFramePr>
        <p:xfrm>
          <a:off x="1547664" y="5259160"/>
          <a:ext cx="3159000" cy="97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Equation" r:id="rId8" imgW="1307880" imgH="469800" progId="Equation.DSMT4">
                  <p:embed/>
                </p:oleObj>
              </mc:Choice>
              <mc:Fallback>
                <p:oleObj name="Equation" r:id="rId8" imgW="1307880" imgH="469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259160"/>
                        <a:ext cx="3159000" cy="9775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5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69" y="1628800"/>
            <a:ext cx="4318208" cy="452430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—e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55032"/>
              </p:ext>
            </p:extLst>
          </p:nvPr>
        </p:nvGraphicFramePr>
        <p:xfrm>
          <a:off x="2067557" y="1623089"/>
          <a:ext cx="27924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" name="Equation" r:id="rId5" imgW="1307880" imgH="469800" progId="Equation.DSMT4">
                  <p:embed/>
                </p:oleObj>
              </mc:Choice>
              <mc:Fallback>
                <p:oleObj name="Equation" r:id="rId5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57" y="1623089"/>
                        <a:ext cx="2792475" cy="86409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07805"/>
              </p:ext>
            </p:extLst>
          </p:nvPr>
        </p:nvGraphicFramePr>
        <p:xfrm>
          <a:off x="715499" y="1627640"/>
          <a:ext cx="97618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" name="Equation" r:id="rId7" imgW="444240" imgH="457200" progId="Equation.DSMT4">
                  <p:embed/>
                </p:oleObj>
              </mc:Choice>
              <mc:Fallback>
                <p:oleObj name="Equation" r:id="rId7" imgW="44424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99" y="1627640"/>
                        <a:ext cx="976181" cy="86409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7504" y="2696455"/>
            <a:ext cx="5256584" cy="253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矢量均在光轴与波法线决定的平面内，与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光矢量正交。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矢量一般不同向，因此光线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与波法线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也不同向。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光线与波法线之间的夹角，称为离散角。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66107"/>
              </p:ext>
            </p:extLst>
          </p:nvPr>
        </p:nvGraphicFramePr>
        <p:xfrm>
          <a:off x="833959" y="5472363"/>
          <a:ext cx="3803673" cy="82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" name="Equation" r:id="rId9" imgW="1968480" imgH="495000" progId="Equation.DSMT4">
                  <p:embed/>
                </p:oleObj>
              </mc:Choice>
              <mc:Fallback>
                <p:oleObj name="Equation" r:id="rId9" imgW="1968480" imgH="495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59" y="5472363"/>
                        <a:ext cx="3803673" cy="82449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7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69" y="1857024"/>
            <a:ext cx="4318208" cy="452430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—e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7504" y="2612444"/>
                <a:ext cx="33843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离散角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12444"/>
                <a:ext cx="3384376" cy="400110"/>
              </a:xfrm>
              <a:prstGeom prst="rect">
                <a:avLst/>
              </a:prstGeom>
              <a:blipFill>
                <a:blip r:embed="rId5"/>
                <a:stretch>
                  <a:fillRect l="-1982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17573"/>
              </p:ext>
            </p:extLst>
          </p:nvPr>
        </p:nvGraphicFramePr>
        <p:xfrm>
          <a:off x="827584" y="1409356"/>
          <a:ext cx="2175073" cy="8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" name="Equation" r:id="rId6" imgW="1028520" imgH="457200" progId="Equation.DSMT4">
                  <p:embed/>
                </p:oleObj>
              </mc:Choice>
              <mc:Fallback>
                <p:oleObj name="Equation" r:id="rId6" imgW="1028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09356"/>
                        <a:ext cx="2175073" cy="8321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203848" y="1628800"/>
            <a:ext cx="720080" cy="360040"/>
          </a:xfrm>
          <a:prstGeom prst="rightArrow">
            <a:avLst>
              <a:gd name="adj1" fmla="val 39841"/>
              <a:gd name="adj2" fmla="val 70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72083"/>
              </p:ext>
            </p:extLst>
          </p:nvPr>
        </p:nvGraphicFramePr>
        <p:xfrm>
          <a:off x="827584" y="3182307"/>
          <a:ext cx="3588848" cy="1182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" name="Equation" r:id="rId8" imgW="1790640" imgH="685800" progId="Equation.DSMT4">
                  <p:embed/>
                </p:oleObj>
              </mc:Choice>
              <mc:Fallback>
                <p:oleObj name="Equation" r:id="rId8" imgW="1790640" imgH="685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82307"/>
                        <a:ext cx="3588848" cy="118279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95385"/>
              </p:ext>
            </p:extLst>
          </p:nvPr>
        </p:nvGraphicFramePr>
        <p:xfrm>
          <a:off x="827584" y="5426893"/>
          <a:ext cx="3384376" cy="97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" name="Equation" r:id="rId10" imgW="1638000" imgH="469800" progId="Equation.DSMT4">
                  <p:embed/>
                </p:oleObj>
              </mc:Choice>
              <mc:Fallback>
                <p:oleObj name="Equation" r:id="rId10" imgW="1638000" imgH="469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26893"/>
                        <a:ext cx="3384376" cy="97087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7504" y="4839543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光折射率：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69" y="1196752"/>
            <a:ext cx="4318208" cy="452430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单轴晶体的双折射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特例讨论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82334"/>
              </p:ext>
            </p:extLst>
          </p:nvPr>
        </p:nvGraphicFramePr>
        <p:xfrm>
          <a:off x="611560" y="3041171"/>
          <a:ext cx="3798597" cy="125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5" imgW="1790640" imgH="685800" progId="Equation.DSMT4">
                  <p:embed/>
                </p:oleObj>
              </mc:Choice>
              <mc:Fallback>
                <p:oleObj name="Equation" r:id="rId5" imgW="17906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41171"/>
                        <a:ext cx="3798597" cy="12519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75332"/>
              </p:ext>
            </p:extLst>
          </p:nvPr>
        </p:nvGraphicFramePr>
        <p:xfrm>
          <a:off x="616123" y="1702491"/>
          <a:ext cx="3168352" cy="90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7" imgW="1638000" imgH="469800" progId="Equation.DSMT4">
                  <p:embed/>
                </p:oleObj>
              </mc:Choice>
              <mc:Fallback>
                <p:oleObj name="Equation" r:id="rId7" imgW="1638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23" y="1702491"/>
                        <a:ext cx="3168352" cy="90890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904" y="4679580"/>
                <a:ext cx="5290184" cy="1701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、</m:t>
                    </m:r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，不会发生双折射。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𝜽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𝟗𝟎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、</m:t>
                    </m:r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光的光线均沿法线方向，相互没有分开，但是折射率不同，传播速度不同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—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此为波片工作原理。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" y="4679580"/>
                <a:ext cx="5290184" cy="1701748"/>
              </a:xfrm>
              <a:prstGeom prst="rect">
                <a:avLst/>
              </a:prstGeom>
              <a:blipFill>
                <a:blip r:embed="rId9"/>
                <a:stretch>
                  <a:fillRect l="-691" r="-5415" b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32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光在晶体中的传播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35696" y="1700808"/>
            <a:ext cx="5760640" cy="42655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7.2.1 </a:t>
            </a:r>
            <a:r>
              <a:rPr lang="zh-CN" altLang="en-US" dirty="0">
                <a:solidFill>
                  <a:schemeClr val="tx2"/>
                </a:solidFill>
              </a:rPr>
              <a:t>晶体双折射现象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7.2.2 </a:t>
            </a:r>
            <a:r>
              <a:rPr lang="zh-CN" altLang="en-US" dirty="0">
                <a:solidFill>
                  <a:schemeClr val="tx2"/>
                </a:solidFill>
              </a:rPr>
              <a:t>菲涅尔方程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7.2.3 </a:t>
            </a:r>
            <a:r>
              <a:rPr lang="zh-CN" altLang="en-US" dirty="0">
                <a:solidFill>
                  <a:schemeClr val="tx2"/>
                </a:solidFill>
              </a:rPr>
              <a:t>单轴晶体的双折射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7.2.4 </a:t>
            </a:r>
            <a:r>
              <a:rPr lang="zh-CN" altLang="en-US" dirty="0"/>
              <a:t>晶体光学性质的图形表示</a:t>
            </a:r>
            <a:endParaRPr lang="en-US" altLang="zh-CN" dirty="0"/>
          </a:p>
          <a:p>
            <a:r>
              <a:rPr lang="en-US" altLang="zh-CN" dirty="0">
                <a:solidFill>
                  <a:schemeClr val="tx2"/>
                </a:solidFill>
              </a:rPr>
              <a:t>7.2.5 </a:t>
            </a:r>
            <a:r>
              <a:rPr lang="zh-CN" altLang="en-US" dirty="0">
                <a:solidFill>
                  <a:schemeClr val="tx2"/>
                </a:solidFill>
              </a:rPr>
              <a:t>光波在晶体表面的折反射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8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5888"/>
            <a:ext cx="806489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晶体光学性质的图形表示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折射率椭球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2046" y="4831993"/>
                <a:ext cx="3066025" cy="1109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以变量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𝑨</m:t>
                        </m:r>
                      </m:e>
                    </m:ra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𝑨</m:t>
                        </m:r>
                      </m:e>
                    </m:ra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𝑨</m:t>
                        </m:r>
                      </m:e>
                    </m:ra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，得到：</a:t>
                </a:r>
                <a:endPara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6" y="4831993"/>
                <a:ext cx="3066025" cy="1109919"/>
              </a:xfrm>
              <a:prstGeom prst="rect">
                <a:avLst/>
              </a:prstGeom>
              <a:blipFill>
                <a:blip r:embed="rId4"/>
                <a:stretch>
                  <a:fillRect l="-2187" t="-4396" r="-10338" b="-4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532018"/>
              </p:ext>
            </p:extLst>
          </p:nvPr>
        </p:nvGraphicFramePr>
        <p:xfrm>
          <a:off x="3714096" y="1412776"/>
          <a:ext cx="4422807" cy="43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096" y="1412776"/>
                        <a:ext cx="4422807" cy="43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720788"/>
              </p:ext>
            </p:extLst>
          </p:nvPr>
        </p:nvGraphicFramePr>
        <p:xfrm>
          <a:off x="3744416" y="2174901"/>
          <a:ext cx="5148064" cy="103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" name="Equation" r:id="rId7" imgW="2171520" imgH="507960" progId="Equation.DSMT4">
                  <p:embed/>
                </p:oleObj>
              </mc:Choice>
              <mc:Fallback>
                <p:oleObj name="Equation" r:id="rId7" imgW="2171520" imgH="5079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416" y="2174901"/>
                        <a:ext cx="5148064" cy="10380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2047" y="1412776"/>
            <a:ext cx="279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在三个主轴方向：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2047" y="2492896"/>
            <a:ext cx="2951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光波中的电能密度：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2047" y="3573016"/>
                <a:ext cx="29519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tx2"/>
                    </a:solidFill>
                  </a:rPr>
                  <a:t>不考虑光的吸收，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不变，故有：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7" y="3573016"/>
                <a:ext cx="2951996" cy="707886"/>
              </a:xfrm>
              <a:prstGeom prst="rect">
                <a:avLst/>
              </a:prstGeom>
              <a:blipFill>
                <a:blip r:embed="rId9"/>
                <a:stretch>
                  <a:fillRect l="-2273" t="-6034" r="-2066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20963"/>
              </p:ext>
            </p:extLst>
          </p:nvPr>
        </p:nvGraphicFramePr>
        <p:xfrm>
          <a:off x="3761580" y="3356992"/>
          <a:ext cx="2783989" cy="98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9" name="Equation" r:id="rId10" imgW="1180800" imgH="482400" progId="Equation.DSMT4">
                  <p:embed/>
                </p:oleObj>
              </mc:Choice>
              <mc:Fallback>
                <p:oleObj name="Equation" r:id="rId10" imgW="1180800" imgH="482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80" y="3356992"/>
                        <a:ext cx="2783989" cy="98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45113"/>
              </p:ext>
            </p:extLst>
          </p:nvPr>
        </p:nvGraphicFramePr>
        <p:xfrm>
          <a:off x="3800782" y="4869160"/>
          <a:ext cx="2391905" cy="94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0" name="Equation" r:id="rId12" imgW="1028520" imgH="469800" progId="Equation.DSMT4">
                  <p:embed/>
                </p:oleObj>
              </mc:Choice>
              <mc:Fallback>
                <p:oleObj name="Equation" r:id="rId12" imgW="1028520" imgH="469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782" y="4869160"/>
                        <a:ext cx="2391905" cy="94209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73082" y="6101006"/>
            <a:ext cx="379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称为折射率椭球，或者光率体。</a:t>
            </a:r>
          </a:p>
        </p:txBody>
      </p:sp>
    </p:spTree>
    <p:extLst>
      <p:ext uri="{BB962C8B-B14F-4D97-AF65-F5344CB8AC3E}">
        <p14:creationId xmlns:p14="http://schemas.microsoft.com/office/powerpoint/2010/main" val="10732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折射率椭球的物理意义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0901" y="1699796"/>
                <a:ext cx="2883289" cy="93711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b="0" i="1" baseline="3000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b="0" i="1" baseline="300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400" b="0" i="1" baseline="300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01" y="1699796"/>
                <a:ext cx="2883289" cy="937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56" y="3429000"/>
            <a:ext cx="4740637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503385"/>
            <a:ext cx="5112568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任意一条矢径的方向，表示光波</a:t>
            </a:r>
            <a:r>
              <a:rPr lang="en-US" altLang="zh-CN" b="1" i="1" dirty="0">
                <a:solidFill>
                  <a:schemeClr val="tx2"/>
                </a:solidFill>
              </a:rPr>
              <a:t>D</a:t>
            </a:r>
            <a:r>
              <a:rPr lang="zh-CN" altLang="en-US" b="1" dirty="0">
                <a:solidFill>
                  <a:schemeClr val="tx2"/>
                </a:solidFill>
              </a:rPr>
              <a:t>矢量的一个方向，矢径长度表示</a:t>
            </a:r>
            <a:r>
              <a:rPr lang="en-US" altLang="zh-CN" b="1" i="1" dirty="0">
                <a:solidFill>
                  <a:schemeClr val="tx2"/>
                </a:solidFill>
              </a:rPr>
              <a:t>D</a:t>
            </a:r>
            <a:r>
              <a:rPr lang="zh-CN" altLang="en-US" b="1" dirty="0">
                <a:solidFill>
                  <a:schemeClr val="tx2"/>
                </a:solidFill>
              </a:rPr>
              <a:t>矢量沿矢径方向振动的光波的折射率。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7504" y="3429000"/>
                <a:ext cx="4194552" cy="294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从原点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出发，作平行于波法线方向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的直线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OP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，再过原点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作一平面与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OP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垂直，平面在椭球上的截线为一椭圆。椭圆的长轴和短轴方向对应波法线方向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允许存在的两个光波的</a:t>
                </a:r>
                <a:r>
                  <a:rPr lang="en-US" altLang="zh-CN" b="1" i="1" dirty="0">
                    <a:solidFill>
                      <a:schemeClr val="tx2"/>
                    </a:solidFill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矢量方向，长、短半轴长度等于两个光波的折射率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429000"/>
                <a:ext cx="4194552" cy="2948243"/>
              </a:xfrm>
              <a:prstGeom prst="rect">
                <a:avLst/>
              </a:prstGeom>
              <a:blipFill>
                <a:blip r:embed="rId5"/>
                <a:stretch>
                  <a:fillRect l="-1017" r="-1163" b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7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正单轴晶体和负单轴晶体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7170" name="Picture 2" descr="Fig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624736" cy="416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3708" y="5661248"/>
                <a:ext cx="5256584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正单轴晶体：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负单轴晶体：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5661248"/>
                <a:ext cx="5256584" cy="957250"/>
              </a:xfrm>
              <a:prstGeom prst="rect">
                <a:avLst/>
              </a:prstGeom>
              <a:blipFill>
                <a:blip r:embed="rId4"/>
                <a:stretch>
                  <a:fillRect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正单轴晶体中的光波与折射率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8194" name="Picture 2" descr="Fig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896544" cy="293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7504" y="4221088"/>
                <a:ext cx="8928992" cy="2532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当波矢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垂直于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轴时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（不失一般性，设为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轴），过原点垂直于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作截面，与椭球交线是一个椭圆（短轴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、长轴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轴，折射率为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矢量沿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轴，折射率为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当波矢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为任意方向时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（不失一般性，设定在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平面内），过原点垂直于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作截面，与椭球交线是一个椭圆（短轴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、长轴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轴，折射率为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平面内，垂直于波矢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，折射率为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21088"/>
                <a:ext cx="8928992" cy="2532745"/>
              </a:xfrm>
              <a:prstGeom prst="rect">
                <a:avLst/>
              </a:prstGeom>
              <a:blipFill>
                <a:blip r:embed="rId4"/>
                <a:stretch>
                  <a:fillRect l="-478" r="-615"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412093" y="1628800"/>
                <a:ext cx="3624403" cy="2117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当波矢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沿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方向时，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过原点垂直于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作截面，与椭球交线是半径为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的圆，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矢量可取垂直光轴的任意方向，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光折射率均为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093" y="1628800"/>
                <a:ext cx="3624403" cy="2117246"/>
              </a:xfrm>
              <a:prstGeom prst="rect">
                <a:avLst/>
              </a:prstGeom>
              <a:blipFill>
                <a:blip r:embed="rId5"/>
                <a:stretch>
                  <a:fillRect l="-1178" r="-1347" b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晶体双折射现象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0" y="1196752"/>
            <a:ext cx="3405336" cy="23156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97" y="4513612"/>
            <a:ext cx="3333983" cy="2083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83" y="1196752"/>
            <a:ext cx="3319897" cy="23156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1" y="4419671"/>
            <a:ext cx="2829271" cy="21979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47664" y="3646765"/>
            <a:ext cx="6501680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光束在各向异性晶体中传播时，由于晶体对两个正交振动矢量的光的折射率不同而产生两束折射光，这种现象称为双折射。</a:t>
            </a:r>
          </a:p>
        </p:txBody>
      </p:sp>
    </p:spTree>
    <p:extLst>
      <p:ext uri="{BB962C8B-B14F-4D97-AF65-F5344CB8AC3E}">
        <p14:creationId xmlns:p14="http://schemas.microsoft.com/office/powerpoint/2010/main" val="33723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正单轴晶体中的光波与折射率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8194" name="Picture 2" descr="Fig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2350"/>
            <a:ext cx="6069148" cy="364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1268760"/>
            <a:ext cx="2736304" cy="336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光的光线与波法线重合，而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光的光线与波法线之间存在离散角。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一束光波从外部介质进入晶体中，在界面发生折射，依据折射定律计算晶体中的波法线方向。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505" y="5006521"/>
                <a:ext cx="5976663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应用折射定律时，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光分别采用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计算，得到二者波法线方向不一致。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5006521"/>
                <a:ext cx="5976663" cy="870751"/>
              </a:xfrm>
              <a:prstGeom prst="rect">
                <a:avLst/>
              </a:prstGeom>
              <a:blipFill>
                <a:blip r:embed="rId5"/>
                <a:stretch>
                  <a:fillRect l="-714" r="-816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70639"/>
              </p:ext>
            </p:extLst>
          </p:nvPr>
        </p:nvGraphicFramePr>
        <p:xfrm>
          <a:off x="5004048" y="5877272"/>
          <a:ext cx="3929832" cy="669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6" imgW="2184120" imgH="431640" progId="Equation.DSMT4">
                  <p:embed/>
                </p:oleObj>
              </mc:Choice>
              <mc:Fallback>
                <p:oleObj name="Equation" r:id="rId6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877272"/>
                        <a:ext cx="3929832" cy="669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5798609"/>
            <a:ext cx="4752527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得到波法线方向后，根据离散角公式计算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光光线方向。</a:t>
            </a:r>
          </a:p>
        </p:txBody>
      </p:sp>
    </p:spTree>
    <p:extLst>
      <p:ext uri="{BB962C8B-B14F-4D97-AF65-F5344CB8AC3E}">
        <p14:creationId xmlns:p14="http://schemas.microsoft.com/office/powerpoint/2010/main" val="31260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双轴晶体的折射率椭球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5316424" cy="344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756" y="4149080"/>
                <a:ext cx="8964489" cy="26091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双轴晶体中，不失一般性，假定：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平面截取椭球，得到一个椭圆，长轴为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，短轴为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矢径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的长度与方位角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𝟗𝟎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，其中必有某个角度，矢径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对应的折射率</a:t>
                </a:r>
                <a:r>
                  <a:rPr lang="en-US" altLang="zh-CN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在立体图中看到，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轴决定的平面，在椭球上的截面为圆形，波法线沿此截面的法向传输，不会发生双折射。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" y="4149080"/>
                <a:ext cx="8964489" cy="2609176"/>
              </a:xfrm>
              <a:prstGeom prst="rect">
                <a:avLst/>
              </a:prstGeom>
              <a:blipFill>
                <a:blip r:embed="rId4"/>
                <a:stretch>
                  <a:fillRect l="-476" r="-340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54460" y="2132856"/>
                <a:ext cx="2782036" cy="128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晶体中存在两个这样的传播方向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，因此称为双轴晶体。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60" y="2132856"/>
                <a:ext cx="2782036" cy="1286250"/>
              </a:xfrm>
              <a:prstGeom prst="rect">
                <a:avLst/>
              </a:prstGeom>
              <a:blipFill>
                <a:blip r:embed="rId5"/>
                <a:stretch>
                  <a:fillRect l="-1974" r="-1754" b="-5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42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双轴晶体的折射率椭球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88" y="1427177"/>
            <a:ext cx="5316424" cy="3441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658360"/>
            <a:ext cx="8640960" cy="2117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折射率椭球直观显示：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波法线沿着主轴</a:t>
            </a:r>
            <a:r>
              <a:rPr lang="en-US" altLang="zh-CN" sz="1800" i="1" dirty="0"/>
              <a:t>x</a:t>
            </a:r>
            <a:r>
              <a:rPr lang="zh-CN" altLang="en-US" sz="1800" dirty="0"/>
              <a:t>、</a:t>
            </a:r>
            <a:r>
              <a:rPr lang="en-US" altLang="zh-CN" sz="1800" i="1" dirty="0"/>
              <a:t>y</a:t>
            </a:r>
            <a:r>
              <a:rPr lang="zh-CN" altLang="en-US" sz="1800" dirty="0"/>
              <a:t>、</a:t>
            </a:r>
            <a:r>
              <a:rPr lang="en-US" altLang="zh-CN" sz="1800" i="1" dirty="0"/>
              <a:t>z</a:t>
            </a:r>
            <a:r>
              <a:rPr lang="zh-CN" altLang="en-US" sz="1800" dirty="0"/>
              <a:t>传播时，两束光的光线方向均与波法线一致，但是传播速度不同；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波法线沿着光轴和主轴之外的任何方向传输时，两束光的光线方向与波法线方向都不一致，都是</a:t>
            </a:r>
            <a:r>
              <a:rPr lang="zh-CN" altLang="en-US" sz="1800" dirty="0">
                <a:solidFill>
                  <a:srgbClr val="FF0000"/>
                </a:solidFill>
              </a:rPr>
              <a:t>非常光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60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81" y="1190284"/>
            <a:ext cx="5742638" cy="315614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0295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晶体光学性质的图形表示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波矢面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760" y="4077072"/>
                <a:ext cx="88924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342900" indent="-342900">
                  <a:buFont typeface="Wingdings" panose="05000000000000000000" pitchFamily="2" charset="2"/>
                  <a:buChar char="Ø"/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marL="0" indent="0" algn="just">
                  <a:buNone/>
                </a:pPr>
                <a:r>
                  <a:rPr lang="zh-CN" altLang="en-US" sz="1800" dirty="0">
                    <a:solidFill>
                      <a:srgbClr val="FF0000"/>
                    </a:solidFill>
                  </a:rPr>
                  <a:t>波矢面：</a:t>
                </a:r>
                <a:r>
                  <a:rPr lang="zh-CN" altLang="en-US" sz="1800" dirty="0"/>
                  <a:t>它的矢径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𝒓</m:t>
                    </m:r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b="1" i="1" smtClean="0">
                            <a:latin typeface="Cambria Math"/>
                          </a:rPr>
                          <m:t>𝝎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800" dirty="0"/>
                  <a:t>，即矢径平行于波法线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800" dirty="0"/>
                  <a:t>，而长度等于波数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4077072"/>
                <a:ext cx="8892480" cy="369332"/>
              </a:xfrm>
              <a:prstGeom prst="rect">
                <a:avLst/>
              </a:prstGeom>
              <a:blipFill>
                <a:blip r:embed="rId5"/>
                <a:stretch>
                  <a:fillRect l="-617" t="-13333" r="-322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279269"/>
              </p:ext>
            </p:extLst>
          </p:nvPr>
        </p:nvGraphicFramePr>
        <p:xfrm>
          <a:off x="1187624" y="5663464"/>
          <a:ext cx="6048672" cy="8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6" imgW="2844720" imgH="482400" progId="Equation.DSMT4">
                  <p:embed/>
                </p:oleObj>
              </mc:Choice>
              <mc:Fallback>
                <p:oleObj name="Equation" r:id="rId6" imgW="2844720" imgH="482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663464"/>
                        <a:ext cx="6048672" cy="8843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760" y="4799368"/>
            <a:ext cx="70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矢径分量：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760" y="5809221"/>
            <a:ext cx="91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菲涅尔方程：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7164288" y="5015392"/>
            <a:ext cx="216024" cy="1096670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96656" y="530342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波矢面方程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6208" y="58026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双层曲面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03137"/>
              </p:ext>
            </p:extLst>
          </p:nvPr>
        </p:nvGraphicFramePr>
        <p:xfrm>
          <a:off x="1233207" y="4725144"/>
          <a:ext cx="6003089" cy="80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8" imgW="2920680" imgH="393480" progId="Equation.DSMT4">
                  <p:embed/>
                </p:oleObj>
              </mc:Choice>
              <mc:Fallback>
                <p:oleObj name="Equation" r:id="rId8" imgW="292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3207" y="4725144"/>
                        <a:ext cx="6003089" cy="80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8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双轴晶体的波矢面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4859112"/>
                <a:ext cx="8640960" cy="13244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342900" indent="-342900">
                  <a:buFont typeface="Wingdings" panose="05000000000000000000" pitchFamily="2" charset="2"/>
                  <a:buChar char="Ø"/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/>
                  <a:t>波矢面与三个坐标面的截线都是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一个圆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+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一个椭圆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/>
                  <a:t>不失一般性，假定：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sz="1800" dirty="0"/>
                  <a:t>，则在</a:t>
                </a:r>
                <a:r>
                  <a:rPr lang="en-US" altLang="zh-CN" sz="1800" i="1" dirty="0" err="1"/>
                  <a:t>xz</a:t>
                </a:r>
                <a:r>
                  <a:rPr lang="zh-CN" altLang="en-US" sz="1800" dirty="0"/>
                  <a:t>截面内，圆和椭圆交于四点，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两对交点的连线即为两个光轴方向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59112"/>
                <a:ext cx="8640960" cy="1324465"/>
              </a:xfrm>
              <a:prstGeom prst="rect">
                <a:avLst/>
              </a:prstGeom>
              <a:blipFill>
                <a:blip r:embed="rId3"/>
                <a:stretch>
                  <a:fillRect l="-423" r="-564" b="-5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7" y="1916832"/>
            <a:ext cx="78683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单轴晶体的波矢面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536" y="4474372"/>
                <a:ext cx="7734052" cy="394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342900" indent="-342900">
                  <a:buFont typeface="Wingdings" panose="05000000000000000000" pitchFamily="2" charset="2"/>
                  <a:buChar char="Ø"/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zh-CN" altLang="en-US" sz="1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zh-CN" altLang="en-US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𝒛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=</m:t>
                        </m:r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1800" dirty="0"/>
                  <a:t>，由波矢面方程得到两个方程：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74372"/>
                <a:ext cx="7734052" cy="394788"/>
              </a:xfrm>
              <a:prstGeom prst="rect">
                <a:avLst/>
              </a:prstGeom>
              <a:blipFill>
                <a:blip r:embed="rId4"/>
                <a:stretch>
                  <a:fillRect l="-709" t="-13846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552728" cy="3007201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135917"/>
              </p:ext>
            </p:extLst>
          </p:nvPr>
        </p:nvGraphicFramePr>
        <p:xfrm>
          <a:off x="623193" y="4915206"/>
          <a:ext cx="3156719" cy="93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Equation" r:id="rId6" imgW="1371600" imgH="469800" progId="Equation.DSMT4">
                  <p:embed/>
                </p:oleObj>
              </mc:Choice>
              <mc:Fallback>
                <p:oleObj name="Equation" r:id="rId6" imgW="1371600" imgH="4698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93" y="4915206"/>
                        <a:ext cx="3156719" cy="932231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522963"/>
              </p:ext>
            </p:extLst>
          </p:nvPr>
        </p:nvGraphicFramePr>
        <p:xfrm>
          <a:off x="4620518" y="4987214"/>
          <a:ext cx="3335858" cy="89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" name="Equation" r:id="rId8" imgW="1600200" imgH="495000" progId="Equation.DSMT4">
                  <p:embed/>
                </p:oleObj>
              </mc:Choice>
              <mc:Fallback>
                <p:oleObj name="Equation" r:id="rId8" imgW="1600200" imgH="4950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8" y="4987214"/>
                        <a:ext cx="3335858" cy="89005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0967" y="6135687"/>
                <a:ext cx="2250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半径为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𝝎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的球面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7" y="6135687"/>
                <a:ext cx="2250873" cy="369332"/>
              </a:xfrm>
              <a:prstGeom prst="rect">
                <a:avLst/>
              </a:prstGeom>
              <a:blipFill>
                <a:blip r:embed="rId10"/>
                <a:stretch>
                  <a:fillRect l="-2439" t="-13333" r="-2168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4048" y="5951021"/>
                <a:ext cx="266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长轴、短轴分别为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𝝎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、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</a:rPr>
                      <m:t>𝝎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的椭球面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951021"/>
                <a:ext cx="2664296" cy="646331"/>
              </a:xfrm>
              <a:prstGeom prst="rect">
                <a:avLst/>
              </a:prstGeom>
              <a:blipFill>
                <a:blip r:embed="rId11"/>
                <a:stretch>
                  <a:fillRect t="-4717" r="-1831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524328" y="24208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二者相切于光轴方向</a:t>
            </a:r>
          </a:p>
        </p:txBody>
      </p:sp>
    </p:spTree>
    <p:extLst>
      <p:ext uri="{BB962C8B-B14F-4D97-AF65-F5344CB8AC3E}">
        <p14:creationId xmlns:p14="http://schemas.microsoft.com/office/powerpoint/2010/main" val="22632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7256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晶体光学性质的图形表示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法线面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45" y="2166437"/>
            <a:ext cx="3568669" cy="3494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512" y="2331299"/>
                <a:ext cx="5040560" cy="3401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法线面是晶体中点光源发出的光波的等相面。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矢径：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，其方向代表波法线方向，长度等于光波的相速度。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法线面是一个双层曲面，每个法线方向与法线面交于两点，得到两个矢径长度，代表波法线沿此方向的光波，存在两个法线速度。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波法线沿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主轴的光波，存在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两个相速度。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31299"/>
                <a:ext cx="5040560" cy="3401957"/>
              </a:xfrm>
              <a:prstGeom prst="rect">
                <a:avLst/>
              </a:prstGeom>
              <a:blipFill>
                <a:blip r:embed="rId4"/>
                <a:stretch>
                  <a:fillRect l="-967" r="-1088" b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3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双轴晶体的法线面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488832" cy="2857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607572"/>
                <a:ext cx="8352928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对于双轴晶体，法线面在三个坐标面内的截线，均为一个圆形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+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一个卵形。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可以看到，在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平面内，两条曲线交于四点，过原点连接两对交点的直线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，沿这两个方向的波法线与法线面交于一点，只存在一个相速度，或者说不存在双折射，因此这两个方向被称为晶体的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光轴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07572"/>
                <a:ext cx="8352928" cy="1701748"/>
              </a:xfrm>
              <a:prstGeom prst="rect">
                <a:avLst/>
              </a:prstGeom>
              <a:blipFill>
                <a:blip r:embed="rId4"/>
                <a:stretch>
                  <a:fillRect l="-511" r="-584" b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456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单轴晶体的法线面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12" y="1371228"/>
            <a:ext cx="5367376" cy="2561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4083588"/>
                <a:ext cx="8352928" cy="258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对于单轴晶体，双层法线面关于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轴回旋对称，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面内的截线相同，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面内的截线是两个同心圆。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或者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面内，截线中的圆形与卵形相切（双轴晶体中的四个交点收拢为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轴上的两个切点），两个切点的连线通过原点，沿此方向的波法线，只存在一个相速度，不会发生双折射。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单轴晶体的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光轴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与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主轴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重合（注意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𝒓𝒙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）。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83588"/>
                <a:ext cx="8352928" cy="2585772"/>
              </a:xfrm>
              <a:prstGeom prst="rect">
                <a:avLst/>
              </a:prstGeom>
              <a:blipFill>
                <a:blip r:embed="rId4"/>
                <a:stretch>
                  <a:fillRect l="-511" r="-58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38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晶体光学性质的图形表示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光线面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8" y="1717650"/>
            <a:ext cx="3906348" cy="4375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512" y="2259291"/>
                <a:ext cx="4950636" cy="3401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光线面是光波能量传输的实际波面。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矢径：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func>
                      <m:func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zh-CN" altLang="en-US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𝜶</m:t>
                        </m:r>
                      </m:e>
                    </m:func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），其方向代表光线方向，长度等于光线的传播速度。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光线面是一个双层曲面，每条光线与光线面交于两点，得到两个矢径长度，代表光线沿此方向的光波，存在两个光线速度。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光线沿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主轴的光波，存在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两个光线速度。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259291"/>
                <a:ext cx="4950636" cy="3401957"/>
              </a:xfrm>
              <a:prstGeom prst="rect">
                <a:avLst/>
              </a:prstGeom>
              <a:blipFill>
                <a:blip r:embed="rId4"/>
                <a:stretch>
                  <a:fillRect l="-984" r="-984" b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6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04" y="3850463"/>
            <a:ext cx="4009980" cy="2818897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晶体的光轴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15516" y="1607509"/>
            <a:ext cx="8712968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晶体中存在一个特殊方向，光沿此方向传播时，不会发生双折射现象，此方向称为晶体的</a:t>
            </a:r>
            <a:r>
              <a:rPr lang="zh-CN" altLang="en-US" b="1" dirty="0">
                <a:solidFill>
                  <a:srgbClr val="FF0000"/>
                </a:solidFill>
              </a:rPr>
              <a:t>光轴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方解石晶体的光轴方向就是沿着它的一个钝隅所作的等分角线方向，将两个钝隅磨平且保持平面与两钝隅连线垂直。光垂直入射磨平的表面时，将不会发生双折射现象。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16" y="3959500"/>
            <a:ext cx="4356484" cy="17017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如果晶体中只存在一个这样的特殊方向，称为单轴晶体，如方解石、石英、</a:t>
            </a:r>
            <a:r>
              <a:rPr lang="en-US" altLang="zh-CN" sz="1800" dirty="0"/>
              <a:t>KDP</a:t>
            </a:r>
            <a:r>
              <a:rPr lang="zh-CN" altLang="en-US" sz="1800" dirty="0"/>
              <a:t>等；自然界的多数晶体为双轴晶体，如云母、石膏、蓝宝石等。</a:t>
            </a:r>
          </a:p>
        </p:txBody>
      </p:sp>
    </p:spTree>
    <p:extLst>
      <p:ext uri="{BB962C8B-B14F-4D97-AF65-F5344CB8AC3E}">
        <p14:creationId xmlns:p14="http://schemas.microsoft.com/office/powerpoint/2010/main" val="35038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双轴晶体的光线面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40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8" y="1412776"/>
            <a:ext cx="6225305" cy="2581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4120066"/>
                <a:ext cx="8352928" cy="211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对于双轴晶体，光线面在三个坐标面内的截线，均为一个圆形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+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一个椭圆。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可以看到，在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平面内，两条曲线交于四点，过原点连接两对交点的直线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，沿这两个方向的光线与光线面交于一点，只存在一个光线速度（仍存在双折射，因为对应两个法线方向），因此这两个方向被称为晶体的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光线轴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光线轴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与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光轴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一般不重合，存在一个很小的夹角。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20066"/>
                <a:ext cx="8352928" cy="2117246"/>
              </a:xfrm>
              <a:prstGeom prst="rect">
                <a:avLst/>
              </a:prstGeom>
              <a:blipFill>
                <a:blip r:embed="rId4"/>
                <a:stretch>
                  <a:fillRect l="-511" r="-3285" b="-3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46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3933056"/>
                <a:ext cx="8352928" cy="258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对于单轴晶体，双层光线面关于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轴回旋对称，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面内的截线相同，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面内的截线是两个同心圆。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或者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面内，截线中的圆形与椭圆相切（双轴晶体中的四个交点收拢为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轴上的两个切点），两个切点的连线通过原点，沿此方向的光线，只存在一个光线速度。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单轴晶体的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光线轴、光轴、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主轴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三者重合（注意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𝒓𝒙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）。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33056"/>
                <a:ext cx="8352928" cy="2585772"/>
              </a:xfrm>
              <a:prstGeom prst="rect">
                <a:avLst/>
              </a:prstGeom>
              <a:blipFill>
                <a:blip r:embed="rId3"/>
                <a:stretch>
                  <a:fillRect l="-511" r="-58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单轴晶体的光线面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51" y="1412776"/>
            <a:ext cx="540529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2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光在晶体中的传播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35696" y="1700808"/>
            <a:ext cx="5760640" cy="42655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7.2.1 </a:t>
            </a:r>
            <a:r>
              <a:rPr lang="zh-CN" altLang="en-US" dirty="0">
                <a:solidFill>
                  <a:schemeClr val="tx2"/>
                </a:solidFill>
              </a:rPr>
              <a:t>晶体双折射现象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7.2.2 </a:t>
            </a:r>
            <a:r>
              <a:rPr lang="zh-CN" altLang="en-US" dirty="0">
                <a:solidFill>
                  <a:schemeClr val="tx2"/>
                </a:solidFill>
              </a:rPr>
              <a:t>菲涅尔方程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7.2.3 </a:t>
            </a:r>
            <a:r>
              <a:rPr lang="zh-CN" altLang="en-US" dirty="0">
                <a:solidFill>
                  <a:schemeClr val="tx2"/>
                </a:solidFill>
              </a:rPr>
              <a:t>单轴晶体的双折射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7.2.4 </a:t>
            </a:r>
            <a:r>
              <a:rPr lang="zh-CN" altLang="en-US" dirty="0">
                <a:solidFill>
                  <a:schemeClr val="tx2"/>
                </a:solidFill>
              </a:rPr>
              <a:t>晶体光学性质的图形表示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7.2.5 </a:t>
            </a:r>
            <a:r>
              <a:rPr lang="zh-CN" altLang="en-US" dirty="0"/>
              <a:t>光波在晶体表面的折反射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534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9" y="1596335"/>
            <a:ext cx="4099409" cy="363286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5888"/>
            <a:ext cx="835292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6.2.5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斯涅耳作图法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624" y="1556792"/>
                <a:ext cx="4843423" cy="336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光波在界面上的折反射定律：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24000"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该定律同样适用于双折射晶体的界面。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24000" algn="just">
                  <a:lnSpc>
                    <a:spcPct val="150000"/>
                  </a:lnSpc>
                </a:pP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假定光波从各向同性介质射向晶体表面：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以表面一点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为原点，画出光波在入射介质中的波矢面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（单层面）和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（双层面）。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4" y="1556792"/>
                <a:ext cx="4843423" cy="3363741"/>
              </a:xfrm>
              <a:prstGeom prst="rect">
                <a:avLst/>
              </a:prstGeom>
              <a:blipFill>
                <a:blip r:embed="rId5"/>
                <a:stretch>
                  <a:fillRect l="-755" r="-1006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71412"/>
              </p:ext>
            </p:extLst>
          </p:nvPr>
        </p:nvGraphicFramePr>
        <p:xfrm>
          <a:off x="1016528" y="1988840"/>
          <a:ext cx="2259328" cy="47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6" imgW="1143000" imgH="241200" progId="Equation.DSMT4">
                  <p:embed/>
                </p:oleObj>
              </mc:Choice>
              <mc:Fallback>
                <p:oleObj name="Equation" r:id="rId6" imgW="1143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528" y="1988840"/>
                        <a:ext cx="2259328" cy="476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624" y="5277823"/>
                <a:ext cx="8803864" cy="91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 startAt="2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入射光线延长，与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交于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点，过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点作晶体表面的垂线，与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交于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B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C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两点，则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𝑶𝑩</m:t>
                        </m:r>
                      </m:e>
                    </m:acc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就是两支折射光波的波法线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4" y="5277823"/>
                <a:ext cx="8803864" cy="913007"/>
              </a:xfrm>
              <a:prstGeom prst="rect">
                <a:avLst/>
              </a:prstGeom>
              <a:blipFill>
                <a:blip r:embed="rId8"/>
                <a:stretch>
                  <a:fillRect l="-415" r="-55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91898" cy="381443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斯涅耳作图法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577" y="1196752"/>
                <a:ext cx="4848471" cy="253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确定波法线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的方向之后，据此计算两支光波的折射率，进而计算光线与波法线之间的离散角，从而确定光线方向。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由于波矢面形状复杂，只有对单轴晶体、或者双轴晶体的一些特殊方向，斯涅耳作图法才有效。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7" y="1196752"/>
                <a:ext cx="4848471" cy="2532745"/>
              </a:xfrm>
              <a:prstGeom prst="rect">
                <a:avLst/>
              </a:prstGeom>
              <a:blipFill>
                <a:blip r:embed="rId5"/>
                <a:stretch>
                  <a:fillRect l="-881" r="-1006" b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74735"/>
              </p:ext>
            </p:extLst>
          </p:nvPr>
        </p:nvGraphicFramePr>
        <p:xfrm>
          <a:off x="323528" y="5687869"/>
          <a:ext cx="3168352" cy="90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6" imgW="1638000" imgH="469800" progId="Equation.DSMT4">
                  <p:embed/>
                </p:oleObj>
              </mc:Choice>
              <mc:Fallback>
                <p:oleObj name="Equation" r:id="rId6" imgW="1638000" imgH="469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687869"/>
                        <a:ext cx="3168352" cy="90890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006740"/>
              </p:ext>
            </p:extLst>
          </p:nvPr>
        </p:nvGraphicFramePr>
        <p:xfrm>
          <a:off x="4860032" y="5393689"/>
          <a:ext cx="3650394" cy="120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8" imgW="1790640" imgH="685800" progId="Equation.DSMT4">
                  <p:embed/>
                </p:oleObj>
              </mc:Choice>
              <mc:Fallback>
                <p:oleObj name="Equation" r:id="rId8" imgW="1790640" imgH="685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393689"/>
                        <a:ext cx="3650394" cy="120308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55577" y="3789040"/>
            <a:ext cx="6360638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1. </a:t>
            </a:r>
            <a:r>
              <a:rPr lang="zh-CN" altLang="en-US" b="1" dirty="0">
                <a:solidFill>
                  <a:srgbClr val="FF0000"/>
                </a:solidFill>
              </a:rPr>
              <a:t>平面波正入射单轴晶体表面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由斯涅耳作图法确定波法线方向；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计算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光的折射率；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计算离散角。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86115"/>
            <a:ext cx="4680520" cy="309887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斯涅耳作图法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186114"/>
            <a:ext cx="4987440" cy="67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平面波从空气斜入射晶体表面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根据折射定律：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0952"/>
              </p:ext>
            </p:extLst>
          </p:nvPr>
        </p:nvGraphicFramePr>
        <p:xfrm>
          <a:off x="971601" y="1978202"/>
          <a:ext cx="2016224" cy="41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1" y="1978202"/>
                        <a:ext cx="2016224" cy="41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95410"/>
              </p:ext>
            </p:extLst>
          </p:nvPr>
        </p:nvGraphicFramePr>
        <p:xfrm>
          <a:off x="953716" y="2564904"/>
          <a:ext cx="2394148" cy="4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" name="Equation" r:id="rId7" imgW="1168200" imgH="228600" progId="Equation.DSMT4">
                  <p:embed/>
                </p:oleObj>
              </mc:Choice>
              <mc:Fallback>
                <p:oleObj name="Equation" r:id="rId7" imgW="11682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716" y="2564904"/>
                        <a:ext cx="2394148" cy="4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6433"/>
              </p:ext>
            </p:extLst>
          </p:nvPr>
        </p:nvGraphicFramePr>
        <p:xfrm>
          <a:off x="971550" y="3510729"/>
          <a:ext cx="3168351" cy="78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" name="Equation" r:id="rId9" imgW="1904760" imgH="469800" progId="Equation.DSMT4">
                  <p:embed/>
                </p:oleObj>
              </mc:Choice>
              <mc:Fallback>
                <p:oleObj name="Equation" r:id="rId9" imgW="1904760" imgH="469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10729"/>
                        <a:ext cx="3168351" cy="78236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251520" y="263691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267744" y="3121179"/>
            <a:ext cx="18946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59589"/>
              </p:ext>
            </p:extLst>
          </p:nvPr>
        </p:nvGraphicFramePr>
        <p:xfrm>
          <a:off x="971600" y="4509120"/>
          <a:ext cx="2952328" cy="9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" name="Equation" r:id="rId11" imgW="1473120" imgH="469800" progId="Equation.DSMT4">
                  <p:embed/>
                </p:oleObj>
              </mc:Choice>
              <mc:Fallback>
                <p:oleObj name="Equation" r:id="rId11" imgW="1473120" imgH="469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09120"/>
                        <a:ext cx="2952328" cy="942474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51520" y="47251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104081"/>
              </p:ext>
            </p:extLst>
          </p:nvPr>
        </p:nvGraphicFramePr>
        <p:xfrm>
          <a:off x="971600" y="5695060"/>
          <a:ext cx="2304256" cy="83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" name="Equation" r:id="rId13" imgW="1091880" imgH="457200" progId="Equation.DSMT4">
                  <p:embed/>
                </p:oleObj>
              </mc:Choice>
              <mc:Fallback>
                <p:oleObj name="Equation" r:id="rId13" imgW="109188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695060"/>
                        <a:ext cx="2304256" cy="83028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379841"/>
              </p:ext>
            </p:extLst>
          </p:nvPr>
        </p:nvGraphicFramePr>
        <p:xfrm>
          <a:off x="4427984" y="5733256"/>
          <a:ext cx="2739653" cy="8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" name="Equation" r:id="rId15" imgW="1511280" imgH="469800" progId="Equation.DSMT4">
                  <p:embed/>
                </p:oleObj>
              </mc:Choice>
              <mc:Fallback>
                <p:oleObj name="Equation" r:id="rId15" imgW="1511280" imgH="469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733256"/>
                        <a:ext cx="2739653" cy="85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67944" y="4581128"/>
            <a:ext cx="1442707" cy="67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e</a:t>
            </a:r>
            <a:r>
              <a:rPr lang="zh-CN" altLang="en-US" b="1" dirty="0">
                <a:solidFill>
                  <a:srgbClr val="0000FF"/>
                </a:solidFill>
              </a:rPr>
              <a:t>光波法线与光轴的夹角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1403648" y="5229200"/>
            <a:ext cx="18946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691653" y="596618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36296" y="5776484"/>
            <a:ext cx="1401743" cy="67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e</a:t>
            </a:r>
            <a:r>
              <a:rPr lang="zh-CN" altLang="en-US" b="1" dirty="0">
                <a:solidFill>
                  <a:srgbClr val="0000FF"/>
                </a:solidFill>
              </a:rPr>
              <a:t>光光线与光轴的夹角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7" grpId="0"/>
      <p:bldP spid="18" grpId="0" animBg="1"/>
      <p:bldP spid="19" grpId="0" animBg="1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" y="1217674"/>
            <a:ext cx="6084193" cy="321943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679580"/>
            <a:ext cx="8784976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界面上每个点作为子波源，画出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光和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光的子波面，二者在光轴方向相切。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所有子波面的公切线即为晶体中的波面，连接子波源与切点，分别得到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光和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光的光线方向。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光的波法线与光线同向，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光的波法线方向可通过计算离散角来确定。</a:t>
            </a:r>
          </a:p>
        </p:txBody>
      </p:sp>
      <p:sp>
        <p:nvSpPr>
          <p:cNvPr id="6" name="矩形 5"/>
          <p:cNvSpPr/>
          <p:nvPr/>
        </p:nvSpPr>
        <p:spPr>
          <a:xfrm>
            <a:off x="6738010" y="1628800"/>
            <a:ext cx="2298486" cy="253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—o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光波面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—o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光波法线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—o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光光线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光波面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光波法线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光光线</a:t>
            </a:r>
          </a:p>
        </p:txBody>
      </p:sp>
    </p:spTree>
    <p:extLst>
      <p:ext uri="{BB962C8B-B14F-4D97-AF65-F5344CB8AC3E}">
        <p14:creationId xmlns:p14="http://schemas.microsoft.com/office/powerpoint/2010/main" val="315402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4408098"/>
                <a:ext cx="8784976" cy="211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以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点为子波源，画出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光的子波面，半径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AO=A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´O´/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；再画出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光子波面，长轴和短轴分别为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´O´/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´O´/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，二者在光轴方向相切。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过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´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点作两个波面的切线，连接子波源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与两个切点，分别得到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光的光线方向。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光的波法线与光线同向，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光的波法线方向可通过计算离散角来确定。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08098"/>
                <a:ext cx="8784976" cy="2117246"/>
              </a:xfrm>
              <a:prstGeom prst="rect">
                <a:avLst/>
              </a:prstGeom>
              <a:blipFill>
                <a:blip r:embed="rId3"/>
                <a:stretch>
                  <a:fillRect l="-416" r="-555" b="-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588224" y="1484784"/>
            <a:ext cx="2298486" cy="253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—o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光波面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—o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光波法线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—o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光光线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光波面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光波法线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光光线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96752"/>
            <a:ext cx="5184575" cy="30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光波在晶体表面的折射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48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140594"/>
            <a:ext cx="6543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BDCCF9-A85E-415D-B302-12B2A61099D5}"/>
              </a:ext>
            </a:extLst>
          </p:cNvPr>
          <p:cNvCxnSpPr>
            <a:cxnSpLocks/>
          </p:cNvCxnSpPr>
          <p:nvPr/>
        </p:nvCxnSpPr>
        <p:spPr>
          <a:xfrm>
            <a:off x="0" y="1844824"/>
            <a:ext cx="90613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3695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光波在晶体表面的反射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91" y="1263206"/>
            <a:ext cx="1868810" cy="2309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974073"/>
            <a:ext cx="7012979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例题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：如右图所示，用惠更斯作图法，画出光波在单轴双折射晶体中的反射情况。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4E139-DAB8-4951-A7C8-E18AD72A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83138"/>
            <a:ext cx="2545085" cy="3012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AFDE150B-2026-42BD-9107-EB75885C1083}"/>
                  </a:ext>
                </a:extLst>
              </p:cNvPr>
              <p:cNvSpPr txBox="1"/>
              <p:nvPr/>
            </p:nvSpPr>
            <p:spPr>
              <a:xfrm>
                <a:off x="179512" y="1987116"/>
                <a:ext cx="6192688" cy="4610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作两条光线，与斜面交于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两点，在斜面之前未发生双折射。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点作入射光线的波面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AA'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，与另一光线交于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´点。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 startAt="3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点为圆心，作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光的波面，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光的波面为圆形，半径为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𝑶𝑨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光波面为椭圆，在光轴方向的半轴长度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𝑶</m:t>
                            </m:r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𝑶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，在垂直光轴方向的半轴长度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𝑶𝑨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′/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&gt;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𝑶𝑨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 startAt="3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点作两个波面的切线，在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光波面上的切点为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光波面上的切点为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。连接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，分别为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光的反射光线方向。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AFDE150B-2026-42BD-9107-EB75885C1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7116"/>
                <a:ext cx="6192688" cy="4610236"/>
              </a:xfrm>
              <a:prstGeom prst="rect">
                <a:avLst/>
              </a:prstGeom>
              <a:blipFill>
                <a:blip r:embed="rId5"/>
                <a:stretch>
                  <a:fillRect l="-787" r="-4528" b="-1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44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晶体的主截面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15516" y="1838169"/>
            <a:ext cx="8712968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</a:rPr>
              <a:t>主截面：</a:t>
            </a:r>
            <a:r>
              <a:rPr lang="zh-CN" altLang="en-US" b="1" dirty="0">
                <a:solidFill>
                  <a:schemeClr val="tx2"/>
                </a:solidFill>
              </a:rPr>
              <a:t>晶体光轴与表面法线确定的平面。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方解石晶体的光轴方向为两个钝隅的连线，对应每个表面入射光束的主截面如下：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0" y="3356992"/>
            <a:ext cx="8032280" cy="27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BDCCF9-A85E-415D-B302-12B2A61099D5}"/>
              </a:ext>
            </a:extLst>
          </p:cNvPr>
          <p:cNvCxnSpPr>
            <a:cxnSpLocks/>
          </p:cNvCxnSpPr>
          <p:nvPr/>
        </p:nvCxnSpPr>
        <p:spPr>
          <a:xfrm flipV="1">
            <a:off x="0" y="2484991"/>
            <a:ext cx="9027697" cy="7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3695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光波在晶体表面的反射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50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0133" y="974073"/>
                <a:ext cx="7280135" cy="128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例题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2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：如以负单轴晶体（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）制作的棱镜，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）请用惠更斯作图法，画出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光在斜面上的反射光线方向；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2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）标注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光的振动方向；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）证明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光线在斜面上反射后与光轴夹角为：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3" y="974073"/>
                <a:ext cx="7280135" cy="1286250"/>
              </a:xfrm>
              <a:prstGeom prst="rect">
                <a:avLst/>
              </a:prstGeom>
              <a:blipFill>
                <a:blip r:embed="rId4"/>
                <a:stretch>
                  <a:fillRect l="-670" r="-754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948F70B-962B-4FA9-9784-36515860BA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6" y="1132852"/>
            <a:ext cx="1623928" cy="19915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95F298C-DD98-4227-B317-17E8D02D0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93191"/>
              </p:ext>
            </p:extLst>
          </p:nvPr>
        </p:nvGraphicFramePr>
        <p:xfrm>
          <a:off x="5580112" y="1763253"/>
          <a:ext cx="1794003" cy="72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6" imgW="977760" imgH="457200" progId="Equation.DSMT4">
                  <p:embed/>
                </p:oleObj>
              </mc:Choice>
              <mc:Fallback>
                <p:oleObj name="Equation" r:id="rId6" imgW="977760" imgH="457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763253"/>
                        <a:ext cx="1794003" cy="7217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6C314502-DB65-4C93-B56B-80979EEE39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64" y="3429000"/>
            <a:ext cx="2633940" cy="331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356D5660-672F-43BF-B576-755DFB8AE1E4}"/>
                  </a:ext>
                </a:extLst>
              </p:cNvPr>
              <p:cNvSpPr txBox="1"/>
              <p:nvPr/>
            </p:nvSpPr>
            <p:spPr>
              <a:xfrm>
                <a:off x="110133" y="2523806"/>
                <a:ext cx="6190059" cy="421756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684000" indent="-900000" algn="just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）作两条光线，与斜面交于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两点，在斜面之前已发生双折射，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光同向传输但速度不同。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indent="-900000" algn="just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b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）过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点作入射光线的波面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AA‘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，与另一光线交于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´点。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indent="-900000" algn="just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）以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点为圆心，作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光的波面，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光的波面为圆形，半径为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𝑶𝑨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光波面为椭圆，在光轴方向的半轴长度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&lt;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𝑶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，在垂直光轴方向的半轴长度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𝑶𝑨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indent="-900000" algn="just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）过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点作两个波面的切线，在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光波面上的切点为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光波面上的切点为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。连接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，分别为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光的反射光线方向。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lvl="1" indent="-648000" algn="just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）纸面为主截面，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光振动方向垂直于纸面，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光振动方向在纸面内，垂直于光线方向。</a:t>
                </a:r>
              </a:p>
            </p:txBody>
          </p:sp>
        </mc:Choice>
        <mc:Fallback xmlns="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356D5660-672F-43BF-B576-755DFB8A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3" y="2523806"/>
                <a:ext cx="6190059" cy="4217562"/>
              </a:xfrm>
              <a:prstGeom prst="rect">
                <a:avLst/>
              </a:prstGeom>
              <a:blipFill>
                <a:blip r:embed="rId9"/>
                <a:stretch>
                  <a:fillRect l="-788" t="-289" r="-4532" b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31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3695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光波在晶体表面的反射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AF7D010-3967-471B-A817-7E295D6185D1}"/>
              </a:ext>
            </a:extLst>
          </p:cNvPr>
          <p:cNvSpPr txBox="1"/>
          <p:nvPr/>
        </p:nvSpPr>
        <p:spPr>
          <a:xfrm>
            <a:off x="72815" y="1208946"/>
            <a:ext cx="899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参考书中，无论正负单轴晶体，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光波面，均相切于光轴方向，此处相切于光轴正交方向。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wrong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464AEB-C125-4CDA-B7E7-733746A23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030562"/>
            <a:ext cx="6376413" cy="25505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71336F-AC93-4B9D-834B-F6E4CA505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60" y="2006699"/>
            <a:ext cx="2046707" cy="2574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C4A03D8E-A7A7-495C-BA04-C6572B9EB5F6}"/>
                  </a:ext>
                </a:extLst>
              </p:cNvPr>
              <p:cNvSpPr txBox="1"/>
              <p:nvPr/>
            </p:nvSpPr>
            <p:spPr>
              <a:xfrm>
                <a:off x="35496" y="4712509"/>
                <a:ext cx="8998371" cy="2054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如上左图，由于是负单轴晶体，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同一时刻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发出的光波，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光的球形波面内切于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光的椭球形波面，切点在光轴方向。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时刻的波面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时刻的波面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传得更远。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本题情况，入射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点之前已经发生双折射。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事实上，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光独立传播，应对二者分别作出波面进行分析，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二者参照时间不必相同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C4A03D8E-A7A7-495C-BA04-C6572B9E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712509"/>
                <a:ext cx="8998371" cy="2054922"/>
              </a:xfrm>
              <a:prstGeom prst="rect">
                <a:avLst/>
              </a:prstGeom>
              <a:blipFill>
                <a:blip r:embed="rId5"/>
                <a:stretch>
                  <a:fillRect l="-474" t="-890" r="-542" b="-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124C85E-5155-4574-ABC3-9BD25C008F59}"/>
              </a:ext>
            </a:extLst>
          </p:cNvPr>
          <p:cNvSpPr/>
          <p:nvPr/>
        </p:nvSpPr>
        <p:spPr>
          <a:xfrm>
            <a:off x="7812360" y="3573016"/>
            <a:ext cx="1440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4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3695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光波在晶体表面的反射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52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2365DD-6738-4336-AA82-EC29EAE6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238474"/>
            <a:ext cx="6376413" cy="25505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FFA4CC-D970-48CA-B8B7-07B0DF0F1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60" y="1214611"/>
            <a:ext cx="2046707" cy="2574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F65769F9-6CF1-4AE6-9570-18E7266A9A34}"/>
                  </a:ext>
                </a:extLst>
              </p:cNvPr>
              <p:cNvSpPr txBox="1"/>
              <p:nvPr/>
            </p:nvSpPr>
            <p:spPr>
              <a:xfrm>
                <a:off x="107504" y="3717032"/>
                <a:ext cx="8928992" cy="294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如上中图：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光：以传播至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平面的时刻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为时间原点，在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时刻，第一支光线传播至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点，第二支光线以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点为子波源，产生一个椭球波面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，短轴（光轴方向）和长轴（正交方向）分别为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&lt;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𝑶𝑨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𝑶𝑨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光：以传播至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AA´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平面的时刻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（应晚于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时刻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）为时间原点，在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时刻，第一支光线传播至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点，第二支光线以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点为子波源，产生一个球形波面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Times New Roman"/>
                      </a:rPr>
                      <m:t>∙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𝒐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𝑶𝑨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F65769F9-6CF1-4AE6-9570-18E7266A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717032"/>
                <a:ext cx="8928992" cy="2948243"/>
              </a:xfrm>
              <a:prstGeom prst="rect">
                <a:avLst/>
              </a:prstGeom>
              <a:blipFill>
                <a:blip r:embed="rId5"/>
                <a:stretch>
                  <a:fillRect l="-615" r="-615" b="-2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5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3695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光波在晶体表面的反射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惠更斯作图法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53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8034C9-C9B2-4FD0-90BB-4753A022D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84276"/>
            <a:ext cx="2805683" cy="3529100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F99AE53-3CE3-428C-A1B6-8D3E26D7DEE8}"/>
              </a:ext>
            </a:extLst>
          </p:cNvPr>
          <p:cNvSpPr txBox="1"/>
          <p:nvPr/>
        </p:nvSpPr>
        <p:spPr>
          <a:xfrm>
            <a:off x="107504" y="1242416"/>
            <a:ext cx="391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光波法线与光轴夹角为</a:t>
            </a:r>
            <a:r>
              <a:rPr lang="el-GR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99CBA65-8207-40C2-A42D-105251605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84797"/>
              </p:ext>
            </p:extLst>
          </p:nvPr>
        </p:nvGraphicFramePr>
        <p:xfrm>
          <a:off x="1977677" y="1674464"/>
          <a:ext cx="4178499" cy="45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5" imgW="2197080" imgH="241200" progId="Equation.DSMT4">
                  <p:embed/>
                </p:oleObj>
              </mc:Choice>
              <mc:Fallback>
                <p:oleObj name="Equation" r:id="rId5" imgW="219708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677" y="1674464"/>
                        <a:ext cx="4178499" cy="45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60F4962-BD74-4BF9-A069-D94124CE7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10748"/>
              </p:ext>
            </p:extLst>
          </p:nvPr>
        </p:nvGraphicFramePr>
        <p:xfrm>
          <a:off x="1907704" y="2250528"/>
          <a:ext cx="3672408" cy="13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7" imgW="2044440" imgH="736560" progId="Equation.DSMT4">
                  <p:embed/>
                </p:oleObj>
              </mc:Choice>
              <mc:Fallback>
                <p:oleObj name="Equation" r:id="rId7" imgW="2044440" imgH="7365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250528"/>
                        <a:ext cx="3672408" cy="13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下弧形箭头 8">
            <a:extLst>
              <a:ext uri="{FF2B5EF4-FFF2-40B4-BE49-F238E27FC236}">
                <a16:creationId xmlns:a16="http://schemas.microsoft.com/office/drawing/2014/main" id="{7C29FF28-6BD7-4833-97DA-8351155069F2}"/>
              </a:ext>
            </a:extLst>
          </p:cNvPr>
          <p:cNvSpPr/>
          <p:nvPr/>
        </p:nvSpPr>
        <p:spPr>
          <a:xfrm rot="16200000">
            <a:off x="5827318" y="2209701"/>
            <a:ext cx="1017757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9">
            <a:extLst>
              <a:ext uri="{FF2B5EF4-FFF2-40B4-BE49-F238E27FC236}">
                <a16:creationId xmlns:a16="http://schemas.microsoft.com/office/drawing/2014/main" id="{7F52B233-9677-4029-A1E1-7CEC79632923}"/>
              </a:ext>
            </a:extLst>
          </p:cNvPr>
          <p:cNvSpPr/>
          <p:nvPr/>
        </p:nvSpPr>
        <p:spPr>
          <a:xfrm>
            <a:off x="1187624" y="4135277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972E5DE-BAAC-4FA9-974B-CA10DA335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04574"/>
              </p:ext>
            </p:extLst>
          </p:nvPr>
        </p:nvGraphicFramePr>
        <p:xfrm>
          <a:off x="1974022" y="3841035"/>
          <a:ext cx="2045725" cy="82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9" imgW="977760" imgH="457200" progId="Equation.DSMT4">
                  <p:embed/>
                </p:oleObj>
              </mc:Choice>
              <mc:Fallback>
                <p:oleObj name="Equation" r:id="rId9" imgW="977760" imgH="457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022" y="3841035"/>
                        <a:ext cx="2045725" cy="823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03B45F6-941C-4E01-86D7-2EC214A6A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85990"/>
              </p:ext>
            </p:extLst>
          </p:nvPr>
        </p:nvGraphicFramePr>
        <p:xfrm>
          <a:off x="1979712" y="4762790"/>
          <a:ext cx="2160240" cy="82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11" imgW="1028520" imgH="457200" progId="Equation.DSMT4">
                  <p:embed/>
                </p:oleObj>
              </mc:Choice>
              <mc:Fallback>
                <p:oleObj name="Equation" r:id="rId11" imgW="1028520" imgH="457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62790"/>
                        <a:ext cx="2160240" cy="82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弧形箭头 16">
            <a:extLst>
              <a:ext uri="{FF2B5EF4-FFF2-40B4-BE49-F238E27FC236}">
                <a16:creationId xmlns:a16="http://schemas.microsoft.com/office/drawing/2014/main" id="{1181AB51-C44D-4142-83AB-D5B95FDE1BDC}"/>
              </a:ext>
            </a:extLst>
          </p:cNvPr>
          <p:cNvSpPr/>
          <p:nvPr/>
        </p:nvSpPr>
        <p:spPr>
          <a:xfrm rot="16200000">
            <a:off x="3993334" y="4502844"/>
            <a:ext cx="986301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右箭头 17">
            <a:extLst>
              <a:ext uri="{FF2B5EF4-FFF2-40B4-BE49-F238E27FC236}">
                <a16:creationId xmlns:a16="http://schemas.microsoft.com/office/drawing/2014/main" id="{1CB797E2-78AE-49B6-B6EB-E92257CAAE6C}"/>
              </a:ext>
            </a:extLst>
          </p:cNvPr>
          <p:cNvSpPr/>
          <p:nvPr/>
        </p:nvSpPr>
        <p:spPr>
          <a:xfrm>
            <a:off x="1187624" y="609329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B72DC6B-476A-426F-8FAB-6E77A2F2B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48590"/>
              </p:ext>
            </p:extLst>
          </p:nvPr>
        </p:nvGraphicFramePr>
        <p:xfrm>
          <a:off x="2003425" y="5742833"/>
          <a:ext cx="2303039" cy="92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13" imgW="977760" imgH="457200" progId="Equation.DSMT4">
                  <p:embed/>
                </p:oleObj>
              </mc:Choice>
              <mc:Fallback>
                <p:oleObj name="Equation" r:id="rId13" imgW="977760" imgH="4572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742833"/>
                        <a:ext cx="2303039" cy="926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AC21C-8F16-4E31-A94F-A7ADD5BE64C5}"/>
              </a:ext>
            </a:extLst>
          </p:cNvPr>
          <p:cNvCxnSpPr/>
          <p:nvPr/>
        </p:nvCxnSpPr>
        <p:spPr>
          <a:xfrm flipH="1" flipV="1">
            <a:off x="7380312" y="4941168"/>
            <a:ext cx="648072" cy="72008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0ADCFEA-CE01-419A-98FF-7E391A21E983}"/>
              </a:ext>
            </a:extLst>
          </p:cNvPr>
          <p:cNvCxnSpPr/>
          <p:nvPr/>
        </p:nvCxnSpPr>
        <p:spPr>
          <a:xfrm flipH="1" flipV="1">
            <a:off x="7884368" y="3789040"/>
            <a:ext cx="120824" cy="187220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2E5395-DAB8-44AD-B13C-BC4810CEE911}"/>
              </a:ext>
            </a:extLst>
          </p:cNvPr>
          <p:cNvSpPr txBox="1"/>
          <p:nvPr/>
        </p:nvSpPr>
        <p:spPr>
          <a:xfrm>
            <a:off x="7566576" y="3707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389B56-FEA5-4144-A125-E0CF3D08E39B}"/>
              </a:ext>
            </a:extLst>
          </p:cNvPr>
          <p:cNvSpPr txBox="1"/>
          <p:nvPr/>
        </p:nvSpPr>
        <p:spPr>
          <a:xfrm>
            <a:off x="6886986" y="1825512"/>
            <a:ext cx="1728191" cy="923330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zh-CN" altLang="en-US" sz="1800" dirty="0"/>
              <a:t>角标</a:t>
            </a:r>
            <a:r>
              <a:rPr lang="en-US" altLang="zh-CN" sz="1800" i="1" dirty="0" err="1"/>
              <a:t>i</a:t>
            </a:r>
            <a:r>
              <a:rPr lang="zh-CN" altLang="en-US" sz="1800" dirty="0"/>
              <a:t>、</a:t>
            </a:r>
            <a:r>
              <a:rPr lang="en-US" altLang="zh-CN" sz="1800" i="1" dirty="0"/>
              <a:t>r</a:t>
            </a:r>
            <a:r>
              <a:rPr lang="zh-CN" altLang="en-US" sz="1800" dirty="0"/>
              <a:t>分别代表入射和反射光。</a:t>
            </a:r>
          </a:p>
        </p:txBody>
      </p:sp>
    </p:spTree>
    <p:extLst>
      <p:ext uri="{BB962C8B-B14F-4D97-AF65-F5344CB8AC3E}">
        <p14:creationId xmlns:p14="http://schemas.microsoft.com/office/powerpoint/2010/main" val="3901110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31800" y="2492896"/>
            <a:ext cx="8326438" cy="3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3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173685"/>
            <a:ext cx="7105650" cy="349567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光和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光主平面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15516" y="1439220"/>
            <a:ext cx="8712968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</a:rPr>
              <a:t>o</a:t>
            </a:r>
            <a:r>
              <a:rPr lang="zh-CN" altLang="en-US" b="1" dirty="0">
                <a:solidFill>
                  <a:srgbClr val="0000FF"/>
                </a:solidFill>
              </a:rPr>
              <a:t>光主平面：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光光线与晶体光轴决定的平面。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</a:rPr>
              <a:t>e</a:t>
            </a:r>
            <a:r>
              <a:rPr lang="zh-CN" altLang="en-US" b="1" dirty="0">
                <a:solidFill>
                  <a:srgbClr val="0000FF"/>
                </a:solidFill>
              </a:rPr>
              <a:t>光主平面：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光光线与晶体光轴决定的平面。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光、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光主平面一般不重合，只有当入射光线位于晶体主截面内时，三者重合，如下右图。</a:t>
            </a:r>
          </a:p>
        </p:txBody>
      </p:sp>
    </p:spTree>
    <p:extLst>
      <p:ext uri="{BB962C8B-B14F-4D97-AF65-F5344CB8AC3E}">
        <p14:creationId xmlns:p14="http://schemas.microsoft.com/office/powerpoint/2010/main" val="17727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光和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光的光矢量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23528" y="2316936"/>
            <a:ext cx="8496944" cy="3073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</a:rPr>
              <a:t>o</a:t>
            </a:r>
            <a:r>
              <a:rPr lang="zh-CN" altLang="en-US" sz="2000" b="1" dirty="0">
                <a:solidFill>
                  <a:schemeClr val="tx2"/>
                </a:solidFill>
              </a:rPr>
              <a:t>光和</a:t>
            </a:r>
            <a:r>
              <a:rPr lang="en-US" altLang="zh-CN" sz="2000" b="1" dirty="0">
                <a:solidFill>
                  <a:schemeClr val="tx2"/>
                </a:solidFill>
              </a:rPr>
              <a:t>e</a:t>
            </a:r>
            <a:r>
              <a:rPr lang="zh-CN" altLang="en-US" sz="2000" b="1" dirty="0">
                <a:solidFill>
                  <a:schemeClr val="tx2"/>
                </a:solidFill>
              </a:rPr>
              <a:t>光都是线偏振光；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</a:rPr>
              <a:t>o</a:t>
            </a:r>
            <a:r>
              <a:rPr lang="zh-CN" altLang="en-US" sz="2000" b="1" dirty="0">
                <a:solidFill>
                  <a:schemeClr val="tx2"/>
                </a:solidFill>
              </a:rPr>
              <a:t>光振动方向与</a:t>
            </a:r>
            <a:r>
              <a:rPr lang="en-US" altLang="zh-CN" sz="2000" b="1" dirty="0">
                <a:solidFill>
                  <a:schemeClr val="tx2"/>
                </a:solidFill>
              </a:rPr>
              <a:t>o</a:t>
            </a:r>
            <a:r>
              <a:rPr lang="zh-CN" altLang="en-US" sz="2000" b="1" dirty="0">
                <a:solidFill>
                  <a:schemeClr val="tx2"/>
                </a:solidFill>
              </a:rPr>
              <a:t>光主平面垂直，因而总与光轴垂直；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</a:rPr>
              <a:t>e</a:t>
            </a:r>
            <a:r>
              <a:rPr lang="zh-CN" altLang="en-US" sz="2000" b="1" dirty="0">
                <a:solidFill>
                  <a:schemeClr val="tx2"/>
                </a:solidFill>
              </a:rPr>
              <a:t>光振动方向在</a:t>
            </a:r>
            <a:r>
              <a:rPr lang="en-US" altLang="zh-CN" sz="2000" b="1" dirty="0">
                <a:solidFill>
                  <a:schemeClr val="tx2"/>
                </a:solidFill>
              </a:rPr>
              <a:t>e</a:t>
            </a:r>
            <a:r>
              <a:rPr lang="zh-CN" altLang="en-US" sz="2000" b="1" dirty="0">
                <a:solidFill>
                  <a:schemeClr val="tx2"/>
                </a:solidFill>
              </a:rPr>
              <a:t>光主平面内，因而与光轴的夹角随传播方向而改变；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当光线在主截面入射时，主平面与主截面重合，则</a:t>
            </a:r>
            <a:r>
              <a:rPr lang="en-US" altLang="zh-CN" sz="2000" b="1" dirty="0">
                <a:solidFill>
                  <a:schemeClr val="tx2"/>
                </a:solidFill>
              </a:rPr>
              <a:t>o</a:t>
            </a:r>
            <a:r>
              <a:rPr lang="zh-CN" altLang="en-US" sz="2000" b="1" dirty="0">
                <a:solidFill>
                  <a:schemeClr val="tx2"/>
                </a:solidFill>
              </a:rPr>
              <a:t>光振动方向垂直于主截面， </a:t>
            </a:r>
            <a:r>
              <a:rPr lang="en-US" altLang="zh-CN" sz="2000" b="1" dirty="0">
                <a:solidFill>
                  <a:schemeClr val="tx2"/>
                </a:solidFill>
              </a:rPr>
              <a:t>e</a:t>
            </a:r>
            <a:r>
              <a:rPr lang="zh-CN" altLang="en-US" sz="2000" b="1" dirty="0">
                <a:solidFill>
                  <a:schemeClr val="tx2"/>
                </a:solidFill>
              </a:rPr>
              <a:t>光振动方向在主截面内。</a:t>
            </a:r>
          </a:p>
        </p:txBody>
      </p:sp>
    </p:spTree>
    <p:extLst>
      <p:ext uri="{BB962C8B-B14F-4D97-AF65-F5344CB8AC3E}">
        <p14:creationId xmlns:p14="http://schemas.microsoft.com/office/powerpoint/2010/main" val="835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晶体双折射的成因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9512" y="3717032"/>
            <a:ext cx="8784976" cy="305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材料折射率取决于介电常数，实质是光波电磁场与材料的相互作用结果。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物质在外界电磁场作用下发生极化，如果物质结构本身是各向异性的，极化也是各向异性的。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以方解石分子为例，氧离子在电磁场作用下产生电偶极矩，当外加电场平行和垂直于分子平面时，电偶极子之间的相互作用呈现各向异性。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许多非晶物质，其分子、原子也存在不对称性，但是由于其无规则排列，整体呈现各向同性。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一些各向同性物质在一定外力（电磁力或应力）作用下，分子、原子排列出现一定规则性，从而呈现各向异性。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8" y="1052736"/>
            <a:ext cx="8395944" cy="2736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90" y="3419708"/>
            <a:ext cx="1811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方解石分子结构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3100" y="3419707"/>
            <a:ext cx="25090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外电场平行于分子平面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9444" y="3419708"/>
            <a:ext cx="25090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外电场垂直于分子平面</a:t>
            </a:r>
          </a:p>
        </p:txBody>
      </p:sp>
    </p:spTree>
    <p:extLst>
      <p:ext uri="{BB962C8B-B14F-4D97-AF65-F5344CB8AC3E}">
        <p14:creationId xmlns:p14="http://schemas.microsoft.com/office/powerpoint/2010/main" val="24153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光在晶体中的传播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35696" y="1700808"/>
            <a:ext cx="5760640" cy="42655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7.2.1 </a:t>
            </a:r>
            <a:r>
              <a:rPr lang="zh-CN" altLang="en-US" dirty="0">
                <a:solidFill>
                  <a:schemeClr val="tx2"/>
                </a:solidFill>
              </a:rPr>
              <a:t>晶体双折射现象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7.2.2 </a:t>
            </a:r>
            <a:r>
              <a:rPr lang="zh-CN" altLang="en-US" dirty="0"/>
              <a:t>菲涅尔方程</a:t>
            </a:r>
            <a:endParaRPr lang="en-US" altLang="zh-CN" dirty="0"/>
          </a:p>
          <a:p>
            <a:r>
              <a:rPr lang="en-US" altLang="zh-CN" dirty="0">
                <a:solidFill>
                  <a:schemeClr val="tx2"/>
                </a:solidFill>
              </a:rPr>
              <a:t>7.2.3 </a:t>
            </a:r>
            <a:r>
              <a:rPr lang="zh-CN" altLang="en-US" dirty="0">
                <a:solidFill>
                  <a:schemeClr val="tx2"/>
                </a:solidFill>
              </a:rPr>
              <a:t>单轴晶体的双折射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7.2.4 </a:t>
            </a:r>
            <a:r>
              <a:rPr lang="zh-CN" altLang="en-US" dirty="0">
                <a:solidFill>
                  <a:schemeClr val="tx2"/>
                </a:solidFill>
              </a:rPr>
              <a:t>晶体光学性质的图形表示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7.2.5 </a:t>
            </a:r>
            <a:r>
              <a:rPr lang="zh-CN" altLang="en-US" dirty="0">
                <a:solidFill>
                  <a:schemeClr val="tx2"/>
                </a:solidFill>
              </a:rPr>
              <a:t>光波在晶体表面的折反射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97358"/>
      </p:ext>
    </p:extLst>
  </p:cSld>
  <p:clrMapOvr>
    <a:masterClrMapping/>
  </p:clrMapOvr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10691</TotalTime>
  <Words>4560</Words>
  <Application>Microsoft Office PowerPoint</Application>
  <PresentationFormat>全屏显示(4:3)</PresentationFormat>
  <Paragraphs>396</Paragraphs>
  <Slides>55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黑体</vt:lpstr>
      <vt:lpstr>Arial</vt:lpstr>
      <vt:lpstr>Calibri</vt:lpstr>
      <vt:lpstr>Cambria Math</vt:lpstr>
      <vt:lpstr>Times New Roman</vt:lpstr>
      <vt:lpstr>Verdana</vt:lpstr>
      <vt:lpstr>Wingdings</vt:lpstr>
      <vt:lpstr>Yang01</vt:lpstr>
      <vt:lpstr>Equation</vt:lpstr>
      <vt:lpstr>PowerPoint 演示文稿</vt:lpstr>
      <vt:lpstr>7.2 光在晶体中的传播</vt:lpstr>
      <vt:lpstr>晶体双折射现象</vt:lpstr>
      <vt:lpstr>晶体的光轴</vt:lpstr>
      <vt:lpstr>晶体的主截面</vt:lpstr>
      <vt:lpstr>o光和e光主平面</vt:lpstr>
      <vt:lpstr>o光和e光的光矢量</vt:lpstr>
      <vt:lpstr>晶体双折射的成因</vt:lpstr>
      <vt:lpstr>7.2 光在晶体中的传播</vt:lpstr>
      <vt:lpstr>晶体的介电张量</vt:lpstr>
      <vt:lpstr>平面波在晶体中的传播</vt:lpstr>
      <vt:lpstr>平面波在晶体中的传播</vt:lpstr>
      <vt:lpstr>菲涅尔方程及其解的意义</vt:lpstr>
      <vt:lpstr>菲涅尔方程及其解的意义</vt:lpstr>
      <vt:lpstr>菲涅尔方程及其解的意义</vt:lpstr>
      <vt:lpstr>7.2 光在晶体中的传播</vt:lpstr>
      <vt:lpstr>单轴晶体的双折射</vt:lpstr>
      <vt:lpstr>单轴晶体的双折射—o光</vt:lpstr>
      <vt:lpstr>单轴晶体的双折射—o光</vt:lpstr>
      <vt:lpstr>单轴晶体的双折射—e光</vt:lpstr>
      <vt:lpstr>单轴晶体的双折射—e光</vt:lpstr>
      <vt:lpstr>单轴晶体的双折射—e光</vt:lpstr>
      <vt:lpstr>单轴晶体的双折射—e光</vt:lpstr>
      <vt:lpstr>单轴晶体的双折射—特例讨论</vt:lpstr>
      <vt:lpstr>7.2 光在晶体中的传播</vt:lpstr>
      <vt:lpstr>晶体光学性质的图形表示—折射率椭球</vt:lpstr>
      <vt:lpstr>折射率椭球的物理意义</vt:lpstr>
      <vt:lpstr>正单轴晶体和负单轴晶体</vt:lpstr>
      <vt:lpstr>正单轴晶体中的光波与折射率</vt:lpstr>
      <vt:lpstr>正单轴晶体中的光波与折射率</vt:lpstr>
      <vt:lpstr>双轴晶体的折射率椭球</vt:lpstr>
      <vt:lpstr>双轴晶体的折射率椭球</vt:lpstr>
      <vt:lpstr>晶体光学性质的图形表示—波矢面</vt:lpstr>
      <vt:lpstr>双轴晶体的波矢面</vt:lpstr>
      <vt:lpstr>单轴晶体的波矢面</vt:lpstr>
      <vt:lpstr>晶体光学性质的图形表示—法线面</vt:lpstr>
      <vt:lpstr>双轴晶体的法线面</vt:lpstr>
      <vt:lpstr>单轴晶体的法线面</vt:lpstr>
      <vt:lpstr>晶体光学性质的图形表示—光线面</vt:lpstr>
      <vt:lpstr>双轴晶体的光线面</vt:lpstr>
      <vt:lpstr>单轴晶体的光线面</vt:lpstr>
      <vt:lpstr>7.2 光在晶体中的传播</vt:lpstr>
      <vt:lpstr>6.2.5 光波在晶体表面的折射—斯涅耳作图法</vt:lpstr>
      <vt:lpstr>光波在晶体表面的折射—斯涅耳作图法</vt:lpstr>
      <vt:lpstr>光波在晶体表面的折射—斯涅耳作图法</vt:lpstr>
      <vt:lpstr>光波在晶体表面的折射—惠更斯作图法</vt:lpstr>
      <vt:lpstr>光波在晶体表面的折射—惠更斯作图法</vt:lpstr>
      <vt:lpstr>光波在晶体表面的折射—惠更斯作图法</vt:lpstr>
      <vt:lpstr>光波在晶体表面的反射—惠更斯作图法</vt:lpstr>
      <vt:lpstr>光波在晶体表面的反射—惠更斯作图法</vt:lpstr>
      <vt:lpstr>光波在晶体表面的反射—惠更斯作图法</vt:lpstr>
      <vt:lpstr>光波在晶体表面的反射—惠更斯作图法</vt:lpstr>
      <vt:lpstr>光波在晶体表面的反射—惠更斯作图法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583</cp:revision>
  <dcterms:created xsi:type="dcterms:W3CDTF">2013-11-04T02:33:41Z</dcterms:created>
  <dcterms:modified xsi:type="dcterms:W3CDTF">2022-12-13T01:33:58Z</dcterms:modified>
</cp:coreProperties>
</file>